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322" r:id="rId3"/>
    <p:sldId id="707" r:id="rId4"/>
    <p:sldId id="762" r:id="rId5"/>
    <p:sldId id="743" r:id="rId6"/>
    <p:sldId id="763" r:id="rId7"/>
    <p:sldId id="745" r:id="rId8"/>
    <p:sldId id="746" r:id="rId9"/>
    <p:sldId id="747" r:id="rId10"/>
    <p:sldId id="758" r:id="rId11"/>
    <p:sldId id="765" r:id="rId12"/>
    <p:sldId id="750" r:id="rId13"/>
    <p:sldId id="767" r:id="rId14"/>
    <p:sldId id="768" r:id="rId15"/>
    <p:sldId id="756" r:id="rId16"/>
    <p:sldId id="748" r:id="rId17"/>
    <p:sldId id="749" r:id="rId18"/>
    <p:sldId id="752" r:id="rId19"/>
    <p:sldId id="754" r:id="rId20"/>
    <p:sldId id="753" r:id="rId21"/>
    <p:sldId id="764" r:id="rId22"/>
    <p:sldId id="761" r:id="rId23"/>
    <p:sldId id="704" r:id="rId24"/>
    <p:sldId id="584" r:id="rId2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2" d="100"/>
          <a:sy n="92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Global States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PA2-A deadline: This Friday</a:t>
            </a:r>
          </a:p>
          <a:p>
            <a:r>
              <a:rPr lang="en-US" dirty="0" smtClean="0"/>
              <a:t>Please come and ask questions during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The “Snapshot” </a:t>
            </a:r>
            <a:r>
              <a:rPr lang="en-US" dirty="0" smtClean="0"/>
              <a:t>Algorithm: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There </a:t>
            </a:r>
            <a:r>
              <a:rPr lang="en-US" dirty="0" smtClean="0">
                <a:latin typeface="Arial" pitchFamily="-1" charset="0"/>
              </a:rPr>
              <a:t>is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 smtClean="0">
                <a:latin typeface="Arial" pitchFamily="-1" charset="0"/>
              </a:rPr>
              <a:t> between each pair of processes (@each process: N-1 in and N-1 out)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Communication channels are unidirectional and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FIFO-ordered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Any process may initiate the snapshot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 does not interfere with normal execution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Single Process vs. Multiple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Just a snapshot of the local state, e.g., memory dump, stack trace, etc.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Multi-process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Snapshots of all process states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Network snapshot: All messages </a:t>
            </a:r>
            <a:r>
              <a:rPr lang="en-US" dirty="0">
                <a:latin typeface="Arial" pitchFamily="-1" charset="0"/>
              </a:rPr>
              <a:t>in the </a:t>
            </a:r>
            <a:r>
              <a:rPr lang="en-US" dirty="0" smtClean="0">
                <a:latin typeface="Arial" pitchFamily="-1" charset="0"/>
              </a:rPr>
              <a:t>network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What messages matter (for consistent cuts)?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38300" y="4130675"/>
            <a:ext cx="6057900" cy="2346325"/>
            <a:chOff x="1638300" y="4012005"/>
            <a:chExt cx="6057900" cy="2346325"/>
          </a:xfrm>
        </p:grpSpPr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2667000" y="4418405"/>
              <a:ext cx="4940300" cy="12700"/>
            </a:xfrm>
            <a:prstGeom prst="line">
              <a:avLst/>
            </a:prstGeom>
            <a:noFill/>
            <a:ln w="28575">
              <a:solidFill>
                <a:srgbClr val="037C03"/>
              </a:solidFill>
              <a:round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638300" y="4240605"/>
              <a:ext cx="1155700" cy="4206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P1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638300" y="5015305"/>
              <a:ext cx="1155700" cy="4206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P2</a:t>
              </a: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2654300" y="5218505"/>
              <a:ext cx="5041900" cy="12700"/>
            </a:xfrm>
            <a:prstGeom prst="line">
              <a:avLst/>
            </a:prstGeom>
            <a:noFill/>
            <a:ln w="28575">
              <a:solidFill>
                <a:srgbClr val="037C03"/>
              </a:solidFill>
              <a:round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857500" y="43549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16300" y="43549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787900" y="51677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886200" y="51804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 flipV="1">
              <a:off x="2730500" y="5955105"/>
              <a:ext cx="4940300" cy="12700"/>
            </a:xfrm>
            <a:prstGeom prst="line">
              <a:avLst/>
            </a:prstGeom>
            <a:noFill/>
            <a:ln w="28575">
              <a:solidFill>
                <a:srgbClr val="037C03"/>
              </a:solidFill>
              <a:round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1689100" y="5777305"/>
              <a:ext cx="1155700" cy="4206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P3</a:t>
              </a: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797300" y="58916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2933700" y="4456505"/>
              <a:ext cx="965200" cy="14859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3479800" y="4431105"/>
              <a:ext cx="457200" cy="7620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533900" y="59043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4622800" y="5256605"/>
              <a:ext cx="228600" cy="6858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511800" y="43803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6400800" y="51296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870700" y="43676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6464300" y="4494605"/>
              <a:ext cx="444500" cy="6985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6413500" y="5878905"/>
              <a:ext cx="1270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5613400" y="4481905"/>
              <a:ext cx="838200" cy="14224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2641600" y="40247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0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/>
          </p:nvSpPr>
          <p:spPr bwMode="auto">
            <a:xfrm>
              <a:off x="3213100" y="40247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/>
          </p:nvSpPr>
          <p:spPr bwMode="auto">
            <a:xfrm>
              <a:off x="5219700" y="40120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2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/>
          </p:nvSpPr>
          <p:spPr bwMode="auto">
            <a:xfrm>
              <a:off x="6705600" y="40374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>
              <a:off x="3733800" y="52693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0</a:t>
              </a:r>
            </a:p>
          </p:txBody>
        </p:sp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4559300" y="48248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e</a:t>
              </a:r>
              <a:r>
                <a:rPr lang="en-US" sz="1800" baseline="-25000" dirty="0"/>
                <a:t>2</a:t>
              </a:r>
              <a:r>
                <a:rPr lang="en-US" sz="1800" baseline="30000" dirty="0"/>
                <a:t>1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6413500" y="52058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2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3530600" y="59932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0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4419600" y="59678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>
              <a:off x="6032500" y="6018605"/>
              <a:ext cx="55880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</a:t>
              </a: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181600" y="4168774"/>
              <a:ext cx="1765300" cy="1943101"/>
            </a:xfrm>
            <a:custGeom>
              <a:avLst/>
              <a:gdLst>
                <a:gd name="T0" fmla="*/ 384 w 1112"/>
                <a:gd name="T1" fmla="*/ 0 h 1224"/>
                <a:gd name="T2" fmla="*/ 1048 w 1112"/>
                <a:gd name="T3" fmla="*/ 592 h 1224"/>
                <a:gd name="T4" fmla="*/ 0 w 1112"/>
                <a:gd name="T5" fmla="*/ 1224 h 1224"/>
                <a:gd name="T6" fmla="*/ 0 60000 65536"/>
                <a:gd name="T7" fmla="*/ 0 60000 65536"/>
                <a:gd name="T8" fmla="*/ 0 60000 65536"/>
                <a:gd name="T9" fmla="*/ 0 w 1112"/>
                <a:gd name="T10" fmla="*/ 0 h 1224"/>
                <a:gd name="T11" fmla="*/ 1112 w 1112"/>
                <a:gd name="T12" fmla="*/ 1224 h 1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2" h="1224">
                  <a:moveTo>
                    <a:pt x="384" y="0"/>
                  </a:moveTo>
                  <a:cubicBezTo>
                    <a:pt x="748" y="194"/>
                    <a:pt x="1112" y="388"/>
                    <a:pt x="1048" y="592"/>
                  </a:cubicBezTo>
                  <a:cubicBezTo>
                    <a:pt x="984" y="796"/>
                    <a:pt x="172" y="1120"/>
                    <a:pt x="0" y="122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08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Single Process vs. Multiple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1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For each local snapshot, we want to record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ll messages in the network</a:t>
            </a:r>
            <a:r>
              <a:rPr lang="en-US" dirty="0" smtClean="0">
                <a:latin typeface="Arial" pitchFamily="-1" charset="0"/>
              </a:rPr>
              <a:t> that are a result of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a send event reflected in the snapshot</a:t>
            </a:r>
            <a:r>
              <a:rPr lang="en-US" dirty="0" smtClean="0">
                <a:latin typeface="Arial" pitchFamily="-1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How?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Each sender can record it, but probably with extra overhead.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Alternatively, each receiver can record it---we need to know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when to start</a:t>
            </a:r>
            <a:r>
              <a:rPr lang="en-US" dirty="0" smtClean="0">
                <a:latin typeface="Arial" pitchFamily="-1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when to stop</a:t>
            </a:r>
            <a:r>
              <a:rPr lang="en-US" dirty="0" smtClean="0">
                <a:latin typeface="Arial" pitchFamily="-1" charset="0"/>
              </a:rPr>
              <a:t>.</a:t>
            </a: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mtClean="0">
                <a:latin typeface="Arial" pitchFamily="-1" charset="0"/>
              </a:rPr>
              <a:t>As </a:t>
            </a:r>
            <a:r>
              <a:rPr lang="en-US" dirty="0" smtClean="0">
                <a:latin typeface="Arial" pitchFamily="-1" charset="0"/>
              </a:rPr>
              <a:t>soon as a process takes a local snapshot, it starts recording incoming messages.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 For each process pair</a:t>
            </a:r>
            <a:r>
              <a:rPr lang="en-US" dirty="0" smtClean="0">
                <a:latin typeface="Arial" pitchFamily="-1" charset="0"/>
              </a:rPr>
              <a:t>, a </a:t>
            </a:r>
            <a:r>
              <a:rPr lang="en-US" dirty="0" smtClean="0">
                <a:latin typeface="Arial" pitchFamily="-1" charset="0"/>
              </a:rPr>
              <a:t>process stops recording when another process takes a snapshot.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  <a:r>
              <a:rPr lang="en-US" sz="2000" dirty="0" smtClean="0">
                <a:latin typeface="Arial" pitchFamily="-1" charset="0"/>
              </a:rPr>
              <a:t>records </a:t>
            </a:r>
            <a:r>
              <a:rPr lang="en-US" sz="2000" dirty="0" smtClean="0">
                <a:solidFill>
                  <a:srgbClr val="0000FF"/>
                </a:solidFill>
                <a:latin typeface="Arial" pitchFamily="-1" charset="0"/>
              </a:rPr>
              <a:t>a set of process and channel states</a:t>
            </a:r>
            <a:r>
              <a:rPr lang="en-US" sz="2000" dirty="0" smtClean="0">
                <a:latin typeface="Arial" pitchFamily="-1" charset="0"/>
              </a:rPr>
              <a:t> such that the combination is </a:t>
            </a:r>
            <a:r>
              <a:rPr lang="en-US" sz="2000" dirty="0" smtClean="0">
                <a:solidFill>
                  <a:srgbClr val="FF0000"/>
                </a:solidFill>
                <a:latin typeface="Arial" pitchFamily="-1" charset="0"/>
              </a:rPr>
              <a:t>a consistent global state</a:t>
            </a:r>
            <a:r>
              <a:rPr lang="en-US" sz="2000" dirty="0" smtClean="0">
                <a:latin typeface="Arial" pitchFamily="-1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Arial" pitchFamily="-1" charset="0"/>
            </a:endParaRPr>
          </a:p>
          <a:p>
            <a:r>
              <a:rPr lang="en-US" sz="2000" dirty="0" smtClean="0"/>
              <a:t>Two questions:</a:t>
            </a:r>
          </a:p>
          <a:p>
            <a:pPr lvl="1"/>
            <a:r>
              <a:rPr lang="en-US" sz="1800" dirty="0" smtClean="0"/>
              <a:t>#1: When to take </a:t>
            </a:r>
            <a:r>
              <a:rPr lang="en-US" sz="1800" dirty="0" smtClean="0">
                <a:solidFill>
                  <a:srgbClr val="0000FF"/>
                </a:solidFill>
              </a:rPr>
              <a:t>a local snapshot at each process</a:t>
            </a:r>
            <a:r>
              <a:rPr lang="en-US" sz="1800" dirty="0" smtClean="0"/>
              <a:t> so that the collection of them can form </a:t>
            </a:r>
            <a:r>
              <a:rPr lang="en-US" sz="1800" dirty="0" smtClean="0">
                <a:solidFill>
                  <a:srgbClr val="0000FF"/>
                </a:solidFill>
              </a:rPr>
              <a:t>a consistent global state</a:t>
            </a:r>
            <a:r>
              <a:rPr lang="en-US" sz="1800" dirty="0" smtClean="0"/>
              <a:t>? (</a:t>
            </a:r>
            <a:r>
              <a:rPr lang="en-US" sz="1800" b="1" dirty="0" smtClean="0">
                <a:solidFill>
                  <a:srgbClr val="FF0000"/>
                </a:solidFill>
              </a:rPr>
              <a:t>Process snapshot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#2: How to </a:t>
            </a:r>
            <a:r>
              <a:rPr lang="en-US" sz="1800" dirty="0" smtClean="0">
                <a:solidFill>
                  <a:srgbClr val="0000FF"/>
                </a:solidFill>
              </a:rPr>
              <a:t>capture messages in flight</a:t>
            </a:r>
            <a:r>
              <a:rPr lang="en-US" sz="1800" dirty="0" smtClean="0"/>
              <a:t> sent before each local snapshot</a:t>
            </a:r>
            <a:r>
              <a:rPr lang="en-US" sz="1800" dirty="0" smtClean="0"/>
              <a:t>? (</a:t>
            </a:r>
            <a:r>
              <a:rPr lang="en-US" sz="1800" b="1" dirty="0" smtClean="0">
                <a:solidFill>
                  <a:srgbClr val="FF0000"/>
                </a:solidFill>
              </a:rPr>
              <a:t>Network snapshot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sz="2000" dirty="0" smtClean="0"/>
              <a:t>Brief answer for #1</a:t>
            </a:r>
          </a:p>
          <a:p>
            <a:pPr lvl="1"/>
            <a:r>
              <a:rPr lang="en-US" sz="1800" dirty="0" smtClean="0"/>
              <a:t>The initiator </a:t>
            </a:r>
            <a:r>
              <a:rPr lang="en-US" sz="1800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sz="1800" dirty="0" smtClean="0"/>
              <a:t> to everyone else (</a:t>
            </a:r>
            <a:r>
              <a:rPr lang="en-US" sz="1800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Brief answer for #2</a:t>
            </a:r>
          </a:p>
          <a:p>
            <a:pPr lvl="1"/>
            <a:r>
              <a:rPr lang="en-US" sz="1800" dirty="0" smtClean="0"/>
              <a:t>If a process receives a marker </a:t>
            </a:r>
            <a:r>
              <a:rPr lang="en-US" sz="1800" dirty="0" smtClean="0">
                <a:solidFill>
                  <a:srgbClr val="FF0000"/>
                </a:solidFill>
              </a:rPr>
              <a:t>for the first time</a:t>
            </a:r>
            <a:r>
              <a:rPr lang="en-US" sz="1800" dirty="0" smtClean="0"/>
              <a:t>, it takes a local snapshot, starts </a:t>
            </a:r>
            <a:r>
              <a:rPr lang="en-US" sz="1800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0000"/>
                </a:solidFill>
              </a:rPr>
              <a:t>broadcasts a marker again</a:t>
            </a:r>
            <a:r>
              <a:rPr lang="en-US" sz="1800" dirty="0" smtClean="0"/>
              <a:t> to everyone else. (</a:t>
            </a:r>
            <a:r>
              <a:rPr lang="en-US" sz="1800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process stops recording, when it receives a marker for each channel.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Basic idea: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 smtClean="0"/>
              <a:t>The initiator </a:t>
            </a:r>
            <a:r>
              <a:rPr lang="en-US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dirty="0" smtClean="0"/>
              <a:t> to everyone else (</a:t>
            </a:r>
            <a:r>
              <a:rPr lang="en-US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a process receives a marker </a:t>
            </a:r>
            <a:r>
              <a:rPr lang="en-US" dirty="0" smtClean="0">
                <a:solidFill>
                  <a:srgbClr val="FF0000"/>
                </a:solidFill>
              </a:rPr>
              <a:t>for the first time</a:t>
            </a:r>
            <a:r>
              <a:rPr lang="en-US" dirty="0" smtClean="0"/>
              <a:t>, it takes a local </a:t>
            </a:r>
            <a:r>
              <a:rPr lang="en-US" smtClean="0"/>
              <a:t>snapshot, starts </a:t>
            </a:r>
            <a:r>
              <a:rPr lang="en-US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broadcasts a marker again</a:t>
            </a:r>
            <a:r>
              <a:rPr lang="en-US" dirty="0" smtClean="0"/>
              <a:t> to everyone else. (</a:t>
            </a:r>
            <a:r>
              <a:rPr lang="en-US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622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445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5219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422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559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6159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981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5384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6101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4102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608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410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546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5016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778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425950"/>
            <a:ext cx="20494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654550"/>
            <a:ext cx="571500" cy="812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7307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57600" y="5378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65455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8704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5783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hlink"/>
                </a:solidFill>
              </a:rPr>
              <a:t>M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66725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6102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48640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5546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42290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64820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9450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4102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572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 smtClean="0">
                <a:latin typeface="Arial" pitchFamily="-1" charset="0"/>
              </a:rPr>
              <a:t>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 smtClean="0">
                <a:latin typeface="Arial" pitchFamily="-1" charset="0"/>
              </a:rPr>
              <a:t> for initiator process P</a:t>
            </a:r>
            <a:r>
              <a:rPr lang="en-US" baseline="-25000" dirty="0" smtClean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After </a:t>
            </a:r>
            <a:r>
              <a:rPr lang="en-US" i="1" dirty="0" smtClean="0">
                <a:latin typeface="Arial" pitchFamily="-1" charset="0"/>
              </a:rPr>
              <a:t>P</a:t>
            </a:r>
            <a:r>
              <a:rPr lang="en-US" i="1" baseline="-25000" dirty="0" smtClean="0">
                <a:latin typeface="Arial" pitchFamily="-1" charset="0"/>
              </a:rPr>
              <a:t>0</a:t>
            </a:r>
            <a:r>
              <a:rPr lang="en-US" dirty="0" smtClean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 smtClean="0">
                <a:latin typeface="Arial" pitchFamily="-1" charset="0"/>
              </a:rPr>
              <a:t>for each outgoing channel C, send a </a:t>
            </a:r>
            <a:r>
              <a:rPr lang="en-US" sz="2000" u="sng" dirty="0" smtClean="0">
                <a:latin typeface="Arial" pitchFamily="-1" charset="0"/>
              </a:rPr>
              <a:t>marker message</a:t>
            </a:r>
            <a:r>
              <a:rPr lang="en-US" sz="2000" dirty="0" smtClean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 smtClean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err="1" smtClean="0">
                <a:latin typeface="Arial" pitchFamily="-1" charset="0"/>
              </a:rPr>
              <a:t>’s</a:t>
            </a:r>
            <a:r>
              <a:rPr lang="en-US" dirty="0" smtClean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smtClean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Chandy</a:t>
            </a:r>
            <a:r>
              <a:rPr lang="en-US" dirty="0" smtClean="0"/>
              <a:t> and </a:t>
            </a:r>
            <a:r>
              <a:rPr lang="en-US" dirty="0" err="1" smtClean="0"/>
              <a:t>Lamport’s</a:t>
            </a:r>
            <a:r>
              <a:rPr lang="en-US" dirty="0" smtClean="0"/>
              <a:t>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436688"/>
            <a:ext cx="86115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receiving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baseline="-25000" dirty="0">
                <a:solidFill>
                  <a:schemeClr val="tx1"/>
                </a:solidFill>
                <a:latin typeface="Times" pitchFamily="-1" charset="0"/>
              </a:rPr>
              <a:t> </a:t>
            </a:r>
            <a:endParaRPr lang="en-GB" sz="2000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On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’s receipt of a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message over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if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(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else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set of messages it has received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sending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endParaRPr lang="en-GB" sz="2000" i="1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After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recorded its state, for each outgoing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sends one marker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(before it sends any other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The snapshot algorithm gives </a:t>
            </a:r>
            <a:r>
              <a:rPr lang="en-US" dirty="0" smtClean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 smtClean="0"/>
              <a:t>Meaning,</a:t>
            </a:r>
          </a:p>
          <a:p>
            <a:pPr marL="857250" lvl="1" indent="-457200"/>
            <a:r>
              <a:rPr lang="en-US" dirty="0" smtClean="0"/>
              <a:t>Suppose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an event in P</a:t>
            </a:r>
            <a:r>
              <a:rPr lang="en-US" baseline="-25000" dirty="0" smtClean="0"/>
              <a:t>i</a:t>
            </a:r>
            <a:r>
              <a:rPr lang="en-US" dirty="0" smtClean="0"/>
              <a:t>,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is an event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marL="857250" lvl="1" indent="-457200"/>
            <a:r>
              <a:rPr lang="en-US" dirty="0" smtClean="0"/>
              <a:t>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and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in the cut, then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 smtClean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 smtClean="0">
                <a:sym typeface="Wingdings"/>
              </a:rPr>
              <a:t>, but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 smtClean="0">
                <a:sym typeface="Wingdings"/>
              </a:rPr>
              <a:t>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baseline="-25000" dirty="0" smtClean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not in the cut (our assumption), a marker should’ve been sent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Then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must’ve recorded a state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meaning,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 smtClean="0"/>
              <a:t>Many applications need it, e.g., collaborative editing, distributed storage,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 smtClean="0"/>
              <a:t>Lamport</a:t>
            </a:r>
            <a:r>
              <a:rPr lang="en-US" dirty="0" smtClean="0"/>
              <a:t> clock: single counter</a:t>
            </a:r>
          </a:p>
          <a:p>
            <a:pPr lvl="1"/>
            <a:r>
              <a:rPr lang="en-US" dirty="0" smtClean="0"/>
              <a:t>Vector clock: one counter per process</a:t>
            </a:r>
          </a:p>
          <a:p>
            <a:pPr lvl="1"/>
            <a:r>
              <a:rPr lang="en-US" dirty="0" smtClean="0"/>
              <a:t>Happens-before relation shows </a:t>
            </a:r>
            <a:r>
              <a:rPr lang="en-US" dirty="0" smtClean="0">
                <a:solidFill>
                  <a:srgbClr val="FF0000"/>
                </a:solidFill>
              </a:rPr>
              <a:t>causality of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we evaluate a </a:t>
            </a:r>
            <a:r>
              <a:rPr lang="en-US" dirty="0" smtClean="0">
                <a:solidFill>
                  <a:srgbClr val="FF0000"/>
                </a:solidFill>
              </a:rPr>
              <a:t>stable predicate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Predicate</a:t>
            </a:r>
            <a:r>
              <a:rPr lang="en-US" dirty="0" smtClean="0"/>
              <a:t>: a function: (a global state)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{true, false}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Stable predicate</a:t>
            </a:r>
            <a:r>
              <a:rPr lang="en-US" dirty="0" smtClean="0">
                <a:sym typeface="Wingdings"/>
              </a:rPr>
              <a:t>: once it’s true, it stays true the rest of the execution, e.g., a deadlock.</a:t>
            </a:r>
          </a:p>
          <a:p>
            <a:pPr marL="457200" indent="-457200"/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stable predicate</a:t>
            </a:r>
            <a:r>
              <a:rPr lang="en-US" dirty="0"/>
              <a:t> that is </a:t>
            </a:r>
            <a:r>
              <a:rPr lang="en-US" dirty="0">
                <a:solidFill>
                  <a:srgbClr val="FF0000"/>
                </a:solidFill>
              </a:rPr>
              <a:t>true in S-snap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must also be true in S-final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S-snap</a:t>
            </a:r>
            <a:r>
              <a:rPr lang="en-US" dirty="0"/>
              <a:t>: the recorded global state 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S-final</a:t>
            </a:r>
            <a:r>
              <a:rPr lang="en-US" dirty="0"/>
              <a:t>: the global state immediately after the final state-recording action.</a:t>
            </a:r>
          </a:p>
          <a:p>
            <a:pPr marL="457200" indent="-457200"/>
            <a:r>
              <a:rPr lang="en-US" dirty="0"/>
              <a:t>Proof sketch</a:t>
            </a:r>
          </a:p>
          <a:p>
            <a:pPr marL="857250" lvl="1" indent="-457200"/>
            <a:r>
              <a:rPr lang="en-US" dirty="0"/>
              <a:t>The necessity for a proof: S-snap is a snapshot that </a:t>
            </a:r>
            <a:r>
              <a:rPr lang="en-US" dirty="0">
                <a:solidFill>
                  <a:srgbClr val="0000FF"/>
                </a:solidFill>
              </a:rPr>
              <a:t>may or may not</a:t>
            </a:r>
            <a:r>
              <a:rPr lang="en-US" dirty="0"/>
              <a:t> correspond to a snapshot from the real execution.</a:t>
            </a:r>
          </a:p>
          <a:p>
            <a:pPr marL="857250" lvl="1" indent="-457200"/>
            <a:r>
              <a:rPr lang="en-US" dirty="0"/>
              <a:t>Strategy: prove that it’s part of what </a:t>
            </a:r>
            <a:r>
              <a:rPr lang="en-US" dirty="0">
                <a:solidFill>
                  <a:srgbClr val="0000FF"/>
                </a:solidFill>
              </a:rPr>
              <a:t>could have happened</a:t>
            </a:r>
            <a:r>
              <a:rPr lang="en-US" dirty="0"/>
              <a:t>.</a:t>
            </a:r>
          </a:p>
          <a:p>
            <a:pPr marL="857250" lvl="1" indent="-457200"/>
            <a:r>
              <a:rPr lang="en-US" dirty="0"/>
              <a:t>Take the actual execution as a linearization</a:t>
            </a:r>
          </a:p>
          <a:p>
            <a:pPr marL="857250" lvl="1" indent="-457200"/>
            <a:r>
              <a:rPr lang="en-US" dirty="0">
                <a:solidFill>
                  <a:srgbClr val="FF0000"/>
                </a:solidFill>
              </a:rPr>
              <a:t>Re-order </a:t>
            </a:r>
            <a:r>
              <a:rPr lang="en-US" dirty="0"/>
              <a:t>the events to get another linearization that passes through S-snap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(of a predicate): guarantee that something good will happen eventually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linearization starting from the initial state, there is a reachable state where the predicate becomes true.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“Guarantee of termination” is a </a:t>
            </a:r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property</a:t>
            </a:r>
            <a:endParaRPr lang="en-US" sz="2400" dirty="0" smtClean="0">
              <a:latin typeface="Arial" pitchFamily="-1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Safety</a:t>
            </a:r>
            <a:r>
              <a:rPr lang="en-US" dirty="0" smtClean="0">
                <a:latin typeface="Arial" pitchFamily="-1" charset="0"/>
              </a:rPr>
              <a:t> (of a predicate): guarantee that something bad will never happen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state reachable from the initial state, the predicate is false.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Deadlock avoidance algorithms provide safety</a:t>
            </a:r>
          </a:p>
          <a:p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and safety are used in many other CS contexts.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 smtClean="0"/>
              <a:t>Consistent global state vs. inconsistent global state</a:t>
            </a:r>
          </a:p>
          <a:p>
            <a:r>
              <a:rPr lang="en-US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Broadcast a “marker” </a:t>
            </a:r>
            <a:r>
              <a:rPr lang="en-US" dirty="0" err="1" smtClean="0">
                <a:latin typeface="Arial" pitchFamily="-1" charset="0"/>
              </a:rPr>
              <a:t>msg</a:t>
            </a:r>
            <a:r>
              <a:rPr lang="en-US" dirty="0" smtClean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Start recording all </a:t>
            </a:r>
            <a:r>
              <a:rPr lang="en-US" dirty="0" err="1" smtClean="0">
                <a:latin typeface="Arial" pitchFamily="-1" charset="0"/>
              </a:rPr>
              <a:t>msgs</a:t>
            </a:r>
            <a:r>
              <a:rPr lang="en-US" dirty="0" smtClean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Outcome: a consistent global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question: who has the most friends on Facebook?</a:t>
            </a:r>
          </a:p>
          <a:p>
            <a:r>
              <a:rPr lang="en-US" dirty="0" smtClean="0"/>
              <a:t>Challenges to answering this question?</a:t>
            </a:r>
          </a:p>
          <a:p>
            <a:pPr lvl="1"/>
            <a:r>
              <a:rPr lang="en-US" dirty="0" smtClean="0"/>
              <a:t>It changes!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snapshot</a:t>
            </a:r>
            <a:r>
              <a:rPr lang="en-US" dirty="0" smtClean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debugging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 smtClean="0"/>
              <a:t>Log in to one machine and see what happens</a:t>
            </a:r>
          </a:p>
          <a:p>
            <a:pPr lvl="1"/>
            <a:r>
              <a:rPr lang="en-US" dirty="0" smtClean="0"/>
              <a:t>Collect logs and see what happens</a:t>
            </a:r>
          </a:p>
          <a:p>
            <a:pPr lvl="1"/>
            <a:r>
              <a:rPr lang="en-US" dirty="0" smtClean="0"/>
              <a:t>Taking a </a:t>
            </a:r>
            <a:r>
              <a:rPr lang="en-US" dirty="0" smtClean="0">
                <a:solidFill>
                  <a:srgbClr val="FF0000"/>
                </a:solidFill>
              </a:rPr>
              <a:t>global snapshot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886200"/>
            <a:ext cx="7683500" cy="2235200"/>
          </a:xfrm>
        </p:spPr>
        <p:txBody>
          <a:bodyPr/>
          <a:lstStyle/>
          <a:p>
            <a:r>
              <a:rPr lang="en-US" dirty="0" smtClean="0"/>
              <a:t>Would you say this is a good snapshot?</a:t>
            </a:r>
          </a:p>
          <a:p>
            <a:pPr lvl="1"/>
            <a:r>
              <a:rPr lang="en-US" dirty="0" smtClean="0"/>
              <a:t>No because 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might have been caused by e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things we want.</a:t>
            </a:r>
          </a:p>
          <a:p>
            <a:pPr lvl="1"/>
            <a:r>
              <a:rPr lang="en-US" dirty="0" smtClean="0"/>
              <a:t>Per-process state</a:t>
            </a:r>
          </a:p>
          <a:p>
            <a:pPr lvl="1"/>
            <a:r>
              <a:rPr lang="en-US" dirty="0" smtClean="0"/>
              <a:t>Messages in flight</a:t>
            </a:r>
          </a:p>
          <a:p>
            <a:pPr lvl="1"/>
            <a:r>
              <a:rPr lang="en-US" dirty="0" smtClean="0"/>
              <a:t>All events that happened before each event in the snapshot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7827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6049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2379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5828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25320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25447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33194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3141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3255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8208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7954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3268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6209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744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2493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731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8589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3243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8462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148113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1401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633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2189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570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33575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3332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33829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57400" y="1541462"/>
            <a:ext cx="2927350" cy="2649538"/>
            <a:chOff x="1216" y="2256"/>
            <a:chExt cx="1844" cy="1669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0" y="7620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“cut”</a:t>
            </a:r>
          </a:p>
        </p:txBody>
      </p:sp>
      <p:cxnSp>
        <p:nvCxnSpPr>
          <p:cNvPr id="41" name="Straight Arrow Connector 40"/>
          <p:cNvCxnSpPr>
            <a:stCxn id="39" idx="1"/>
            <a:endCxn id="37" idx="0"/>
          </p:cNvCxnSpPr>
          <p:nvPr/>
        </p:nvCxnSpPr>
        <p:spPr bwMode="auto">
          <a:xfrm flipH="1">
            <a:off x="4644474" y="9928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37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First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Synchronize clocks of all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Ask all processes to record their states at known time </a:t>
            </a:r>
            <a:r>
              <a:rPr lang="en-US" i="1" dirty="0" err="1" smtClean="0">
                <a:solidFill>
                  <a:srgbClr val="FF0000"/>
                </a:solidFill>
                <a:latin typeface="Arial" pitchFamily="-1" charset="0"/>
              </a:rPr>
              <a:t>t</a:t>
            </a:r>
            <a:endParaRPr lang="en-US" dirty="0" smtClean="0">
              <a:solidFill>
                <a:schemeClr val="hlink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Problems?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Time synchronization possible only approximately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Another issue?</a:t>
            </a: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Does not record the state of messages in the channels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Again: synchronization not required –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causality is enough!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What we need: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 logical global snapshot</a:t>
            </a:r>
          </a:p>
          <a:p>
            <a:pPr lvl="1"/>
            <a:r>
              <a:rPr lang="en-US" dirty="0" smtClean="0"/>
              <a:t>The state of each process</a:t>
            </a:r>
          </a:p>
          <a:p>
            <a:pPr lvl="1"/>
            <a:r>
              <a:rPr lang="en-US" dirty="0" smtClean="0"/>
              <a:t>Messages in transit in all communication channels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 smtClean="0">
                <a:latin typeface="Arial" pitchFamily="-1" charset="0"/>
              </a:rPr>
              <a:t>For a process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where events </a:t>
            </a:r>
            <a:r>
              <a:rPr lang="en-US" sz="2000" i="1" dirty="0" smtClean="0">
                <a:latin typeface="Arial" pitchFamily="-1" charset="0"/>
              </a:rPr>
              <a:t>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0</a:t>
            </a:r>
            <a:r>
              <a:rPr lang="en-US" sz="2000" i="1" dirty="0" smtClean="0">
                <a:latin typeface="Arial" pitchFamily="-1" charset="0"/>
              </a:rPr>
              <a:t>, 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1</a:t>
            </a:r>
            <a:r>
              <a:rPr lang="en-US" sz="2000" i="1" dirty="0" smtClean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h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</a:t>
            </a:r>
            <a:r>
              <a:rPr lang="en-US" sz="1800" i="1" dirty="0" err="1" smtClean="0">
                <a:latin typeface="Arial" pitchFamily="-1" charset="0"/>
              </a:rPr>
              <a:t>h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’</a:t>
            </a:r>
            <a:r>
              <a:rPr lang="en-US" sz="1800" dirty="0" err="1" smtClean="0">
                <a:latin typeface="Arial" pitchFamily="-1" charset="0"/>
              </a:rPr>
              <a:t>s</a:t>
            </a:r>
            <a:r>
              <a:rPr lang="en-US" sz="1800" dirty="0" smtClean="0">
                <a:latin typeface="Arial" pitchFamily="-1" charset="0"/>
              </a:rPr>
              <a:t> state immediately after </a:t>
            </a:r>
            <a:r>
              <a:rPr lang="en-US" sz="1800" dirty="0" err="1" smtClean="0">
                <a:latin typeface="Arial" pitchFamily="-1" charset="0"/>
              </a:rPr>
              <a:t>k</a:t>
            </a:r>
            <a:r>
              <a:rPr lang="en-US" sz="1800" baseline="30000" dirty="0" err="1" smtClean="0">
                <a:latin typeface="Arial" pitchFamily="-1" charset="0"/>
              </a:rPr>
              <a:t>th</a:t>
            </a:r>
            <a:r>
              <a:rPr lang="en-US" sz="1800" dirty="0" smtClean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latin typeface="Arial" pitchFamily="-1" charset="0"/>
              </a:rPr>
              <a:t> For a set of processes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…,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H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S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= h</a:t>
            </a:r>
            <a:r>
              <a:rPr lang="en-US" sz="1800" i="1" baseline="-25000" dirty="0" smtClean="0">
                <a:latin typeface="Arial" pitchFamily="-1" charset="0"/>
              </a:rPr>
              <a:t>1</a:t>
            </a:r>
            <a:r>
              <a:rPr lang="en-US" sz="1800" i="1" baseline="30000" dirty="0" smtClean="0">
                <a:latin typeface="Arial" pitchFamily="-1" charset="0"/>
              </a:rPr>
              <a:t>c1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</a:rPr>
              <a:t> h</a:t>
            </a:r>
            <a:r>
              <a:rPr lang="en-US" sz="1800" i="1" baseline="-25000" dirty="0" smtClean="0">
                <a:latin typeface="Arial" pitchFamily="-1" charset="0"/>
              </a:rPr>
              <a:t>2</a:t>
            </a:r>
            <a:r>
              <a:rPr lang="en-US" sz="1800" i="1" baseline="30000" dirty="0" smtClean="0">
                <a:latin typeface="Arial" pitchFamily="-1" charset="0"/>
              </a:rPr>
              <a:t>c2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 smtClean="0">
                <a:latin typeface="Arial" pitchFamily="-1" charset="0"/>
              </a:rPr>
              <a:t> = {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30000" dirty="0" err="1" smtClean="0">
                <a:latin typeface="Arial" pitchFamily="-1" charset="0"/>
              </a:rPr>
              <a:t>ci</a:t>
            </a:r>
            <a:r>
              <a:rPr lang="en-US" sz="1800" i="1" dirty="0" smtClean="0">
                <a:latin typeface="Arial" pitchFamily="-1" charset="0"/>
              </a:rPr>
              <a:t>, </a:t>
            </a:r>
            <a:r>
              <a:rPr lang="en-US" sz="1800" i="1" dirty="0" err="1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1,2, … </a:t>
            </a:r>
            <a:r>
              <a:rPr lang="en-US" sz="1800" i="1" dirty="0" err="1" smtClean="0">
                <a:latin typeface="Arial" pitchFamily="-1" charset="0"/>
              </a:rPr>
              <a:t>n</a:t>
            </a:r>
            <a:r>
              <a:rPr lang="en-US" sz="1800" i="1" dirty="0" smtClean="0">
                <a:latin typeface="Arial" pitchFamily="-1" charset="0"/>
              </a:rPr>
              <a:t>}</a:t>
            </a:r>
            <a:endParaRPr lang="en-US" sz="1800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 smtClean="0">
                <a:latin typeface="Arial" pitchFamily="-1" charset="0"/>
              </a:rPr>
              <a:t>A cut C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 smtClean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C)</a:t>
            </a:r>
            <a:endParaRPr lang="en-US" i="1" dirty="0" smtClean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 A global state S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 smtClean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Consistent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For each event, you can </a:t>
            </a:r>
            <a:r>
              <a:rPr lang="en-US" dirty="0" smtClean="0">
                <a:solidFill>
                  <a:srgbClr val="FF0000"/>
                </a:solidFill>
              </a:rPr>
              <a:t>trace back</a:t>
            </a:r>
            <a:r>
              <a:rPr lang="en-US" dirty="0" smtClean="0"/>
              <a:t> the causality.</a:t>
            </a:r>
          </a:p>
          <a:p>
            <a:r>
              <a:rPr lang="en-US" dirty="0" smtClean="0"/>
              <a:t>#2: Back to the state machine (from the last lecture)</a:t>
            </a:r>
          </a:p>
          <a:p>
            <a:pPr lvl="1"/>
            <a:r>
              <a:rPr lang="en-US" dirty="0" smtClean="0"/>
              <a:t>The execution of a distributed system as </a:t>
            </a:r>
            <a:r>
              <a:rPr lang="en-US" dirty="0" smtClean="0">
                <a:solidFill>
                  <a:srgbClr val="0000FF"/>
                </a:solidFill>
              </a:rPr>
              <a:t>a series of transitions </a:t>
            </a:r>
            <a:r>
              <a:rPr lang="en-US" dirty="0" smtClean="0"/>
              <a:t>between global states: S0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S1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S2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…</a:t>
            </a:r>
          </a:p>
          <a:p>
            <a:pPr lvl="1"/>
            <a:r>
              <a:rPr lang="en-US" dirty="0" smtClean="0"/>
              <a:t>…where </a:t>
            </a:r>
            <a:r>
              <a:rPr lang="en-US" dirty="0" smtClean="0">
                <a:solidFill>
                  <a:srgbClr val="0000FF"/>
                </a:solidFill>
              </a:rPr>
              <a:t>each transition happens with one single action </a:t>
            </a:r>
            <a:r>
              <a:rPr lang="en-US" dirty="0" smtClean="0"/>
              <a:t>from a process (i.e., local process event, send, and receive)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state (S0, S1, S2, …) is a consistent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18348</TotalTime>
  <Pages>12</Pages>
  <Words>1931</Words>
  <Application>Microsoft Macintosh PowerPoint</Application>
  <PresentationFormat>Letter Paper (8.5x11 in)</PresentationFormat>
  <Paragraphs>315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CS252-template</vt:lpstr>
      <vt:lpstr>Office Theme</vt:lpstr>
      <vt:lpstr>CSE 486/586 Distributed Systems Global States</vt:lpstr>
      <vt:lpstr>Last Time</vt:lpstr>
      <vt:lpstr>Today’s Question</vt:lpstr>
      <vt:lpstr>Today’s Question</vt:lpstr>
      <vt:lpstr>What Do We Want?</vt:lpstr>
      <vt:lpstr>Obvious First Try</vt:lpstr>
      <vt:lpstr>How to Do It? Definitions</vt:lpstr>
      <vt:lpstr>Consistent States</vt:lpstr>
      <vt:lpstr>Why Consistent States?</vt:lpstr>
      <vt:lpstr>CSE 486/586 Administrivia</vt:lpstr>
      <vt:lpstr>The “Snapshot” Algorithm: Assumptions</vt:lpstr>
      <vt:lpstr>Single Process vs. Multiple Processes</vt:lpstr>
      <vt:lpstr>Single Process vs. Multiple Processes</vt:lpstr>
      <vt:lpstr>The “Snapshot” Algorithm</vt:lpstr>
      <vt:lpstr>The “Snapshot” Algorithm</vt:lpstr>
      <vt:lpstr>The “Snapshot” Algorithm</vt:lpstr>
      <vt:lpstr>Chandy and Lamport’s Snapshot</vt:lpstr>
      <vt:lpstr>Exercise</vt:lpstr>
      <vt:lpstr>One Provable Property</vt:lpstr>
      <vt:lpstr>Another Provable Property</vt:lpstr>
      <vt:lpstr>Related Properties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670</cp:revision>
  <cp:lastPrinted>2015-02-18T17:45:22Z</cp:lastPrinted>
  <dcterms:created xsi:type="dcterms:W3CDTF">2012-02-02T03:38:01Z</dcterms:created>
  <dcterms:modified xsi:type="dcterms:W3CDTF">2015-02-18T17:50:24Z</dcterms:modified>
  <cp:category/>
</cp:coreProperties>
</file>