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44" r:id="rId4"/>
    <p:sldId id="767" r:id="rId5"/>
    <p:sldId id="820" r:id="rId6"/>
    <p:sldId id="821" r:id="rId7"/>
    <p:sldId id="823" r:id="rId8"/>
    <p:sldId id="842" r:id="rId9"/>
    <p:sldId id="824" r:id="rId10"/>
    <p:sldId id="825" r:id="rId11"/>
    <p:sldId id="843" r:id="rId12"/>
    <p:sldId id="826" r:id="rId13"/>
    <p:sldId id="827" r:id="rId14"/>
    <p:sldId id="845" r:id="rId15"/>
    <p:sldId id="851" r:id="rId16"/>
    <p:sldId id="847" r:id="rId17"/>
    <p:sldId id="848" r:id="rId18"/>
    <p:sldId id="849" r:id="rId19"/>
    <p:sldId id="828" r:id="rId20"/>
    <p:sldId id="829" r:id="rId21"/>
    <p:sldId id="830" r:id="rId22"/>
    <p:sldId id="831" r:id="rId23"/>
    <p:sldId id="832" r:id="rId24"/>
    <p:sldId id="833" r:id="rId25"/>
    <p:sldId id="834" r:id="rId26"/>
    <p:sldId id="704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3" d="100"/>
          <a:sy n="93" d="100"/>
        </p:scale>
        <p:origin x="-14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278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207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61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Multicast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</a:t>
            </a:r>
            <a:r>
              <a:rPr lang="en-US" dirty="0" smtClean="0">
                <a:solidFill>
                  <a:srgbClr val="FF0000"/>
                </a:solidFill>
              </a:rPr>
              <a:t>a history of messages</a:t>
            </a:r>
            <a:r>
              <a:rPr lang="en-US" dirty="0" smtClean="0"/>
              <a:t> for at-most-once delivery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Everyone repeats multicast </a:t>
            </a:r>
            <a:r>
              <a:rPr lang="en-US" dirty="0" smtClean="0"/>
              <a:t>upon a receipt of a </a:t>
            </a:r>
            <a:r>
              <a:rPr lang="en-US" dirty="0" smtClean="0"/>
              <a:t>message.</a:t>
            </a:r>
            <a:endParaRPr lang="en-US" dirty="0" smtClean="0"/>
          </a:p>
          <a:p>
            <a:pPr lvl="1"/>
            <a:r>
              <a:rPr lang="en-US" dirty="0" smtClean="0"/>
              <a:t>Why</a:t>
            </a:r>
            <a:r>
              <a:rPr lang="en-US" dirty="0"/>
              <a:t>? </a:t>
            </a:r>
            <a:r>
              <a:rPr lang="en-US" dirty="0" smtClean="0"/>
              <a:t>For </a:t>
            </a:r>
            <a:r>
              <a:rPr lang="en-US" dirty="0"/>
              <a:t>agreement &amp; </a:t>
            </a:r>
            <a:r>
              <a:rPr lang="en-US" dirty="0" smtClean="0"/>
              <a:t>validity.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781800" y="1066800"/>
            <a:ext cx="2223118" cy="1352352"/>
            <a:chOff x="6859588" y="1828800"/>
            <a:chExt cx="2223118" cy="1352352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6892925" y="2187575"/>
              <a:ext cx="1509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6945313" y="2668588"/>
              <a:ext cx="150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859588" y="1828800"/>
              <a:ext cx="10824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R-multicast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859588" y="2381250"/>
              <a:ext cx="10725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B-multicast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6902450" y="2873375"/>
              <a:ext cx="13822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reliable </a:t>
              </a:r>
              <a:r>
                <a:rPr lang="en-US" dirty="0" err="1">
                  <a:solidFill>
                    <a:srgbClr val="0000FF"/>
                  </a:solidFill>
                </a:rPr>
                <a:t>unicast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8213725" y="2012950"/>
              <a:ext cx="14288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H="1">
              <a:off x="8294688" y="2565400"/>
              <a:ext cx="14287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8213725" y="2189163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8229600" y="2667000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4171351"/>
            <a:ext cx="1197764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Integrity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191000" y="5638800"/>
            <a:ext cx="10828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Validity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5340539"/>
            <a:ext cx="15311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Agreement</a:t>
            </a:r>
            <a:endParaRPr lang="en-US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PA2-A </a:t>
            </a:r>
            <a:r>
              <a:rPr lang="en-US" dirty="0" smtClean="0"/>
              <a:t>was</a:t>
            </a:r>
            <a:r>
              <a:rPr lang="en-US" dirty="0" smtClean="0"/>
              <a:t> </a:t>
            </a:r>
            <a:r>
              <a:rPr lang="en-US" dirty="0" smtClean="0"/>
              <a:t>due </a:t>
            </a:r>
            <a:r>
              <a:rPr lang="en-US" dirty="0" smtClean="0"/>
              <a:t>today.</a:t>
            </a:r>
          </a:p>
          <a:p>
            <a:r>
              <a:rPr lang="en-US" dirty="0" smtClean="0"/>
              <a:t>PA2-B will be released on Monday.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782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Multicast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process delivers received messages </a:t>
            </a:r>
            <a:r>
              <a:rPr lang="en-US" dirty="0" smtClean="0"/>
              <a:t>independently.</a:t>
            </a:r>
          </a:p>
          <a:p>
            <a:r>
              <a:rPr lang="en-US" dirty="0" smtClean="0"/>
              <a:t>The </a:t>
            </a:r>
            <a:r>
              <a:rPr lang="en-US" dirty="0"/>
              <a:t>question is, what ordering does each process use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Three meaningful types of ordering</a:t>
            </a:r>
          </a:p>
          <a:p>
            <a:pPr lvl="1"/>
            <a:r>
              <a:rPr lang="en-US" dirty="0" smtClean="0"/>
              <a:t>FIFO</a:t>
            </a:r>
          </a:p>
          <a:p>
            <a:pPr lvl="1"/>
            <a:r>
              <a:rPr lang="en-US" dirty="0" smtClean="0"/>
              <a:t>Causal</a:t>
            </a:r>
          </a:p>
          <a:p>
            <a:pPr lvl="1"/>
            <a:r>
              <a:rPr lang="en-US" dirty="0" smtClean="0"/>
              <a:t>Total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9542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7764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2551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7543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18907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445000" y="3448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54400" y="27162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2197100" y="34909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55700" y="3313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3987800" y="2686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16300" y="19351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378200" y="19431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1400" y="3390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553200" y="1905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064000" y="27749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V="1">
            <a:off x="4038600" y="19812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" name="Curved Connector 20"/>
          <p:cNvCxnSpPr/>
          <p:nvPr/>
        </p:nvCxnSpPr>
        <p:spPr bwMode="auto">
          <a:xfrm rot="10800000" flipH="1" flipV="1">
            <a:off x="3340894" y="18470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10800000" flipH="1" flipV="1">
            <a:off x="3886200" y="27432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M1</a:t>
            </a:r>
            <a:endParaRPr lang="en-US" sz="1600" b="1" dirty="0">
              <a:solidFill>
                <a:schemeClr val="hlink"/>
              </a:solidFill>
            </a:endParaRP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267200" y="28956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M2</a:t>
            </a:r>
            <a:endParaRPr lang="en-US" sz="16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56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FIFO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process order</a:t>
            </a:r>
          </a:p>
          <a:p>
            <a:r>
              <a:rPr lang="en-US" dirty="0" smtClean="0"/>
              <a:t>The message delivery order at each process should preserve the message</a:t>
            </a:r>
            <a:r>
              <a:rPr lang="en-US" dirty="0"/>
              <a:t> </a:t>
            </a:r>
            <a:r>
              <a:rPr lang="en-US" dirty="0" smtClean="0"/>
              <a:t>sending order from every process.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FIFO? (m0, m3, m6, m1, m4, m7, m2, m5, m8)</a:t>
            </a:r>
          </a:p>
          <a:p>
            <a:pPr lvl="1"/>
            <a:r>
              <a:rPr lang="en-US" dirty="0" smtClean="0"/>
              <a:t>Yes!</a:t>
            </a:r>
          </a:p>
          <a:p>
            <a:r>
              <a:rPr lang="en-US" dirty="0" smtClean="0"/>
              <a:t>FIFO? </a:t>
            </a:r>
            <a:r>
              <a:rPr lang="en-US" dirty="0"/>
              <a:t>(m0, </a:t>
            </a:r>
            <a:r>
              <a:rPr lang="en-US" dirty="0" smtClean="0"/>
              <a:t>m4, </a:t>
            </a:r>
            <a:r>
              <a:rPr lang="en-US" dirty="0"/>
              <a:t>m6, m1, </a:t>
            </a:r>
            <a:r>
              <a:rPr lang="en-US" dirty="0" smtClean="0"/>
              <a:t>m3, </a:t>
            </a:r>
            <a:r>
              <a:rPr lang="en-US" dirty="0"/>
              <a:t>m7, m2, m5, m8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191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029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190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happened-before relations</a:t>
            </a:r>
          </a:p>
          <a:p>
            <a:r>
              <a:rPr lang="en-US" dirty="0" smtClean="0"/>
              <a:t>The message delivery order at each process should preserve the happened-before relations across all processes.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pPr lvl="1"/>
            <a:r>
              <a:rPr lang="en-US" dirty="0" smtClean="0"/>
              <a:t>Cross-process happened-before: m0 </a:t>
            </a:r>
            <a:r>
              <a:rPr lang="en-US" dirty="0" smtClean="0">
                <a:sym typeface="Wingdings" charset="0"/>
              </a:rPr>
              <a:t> m4, m5  m8</a:t>
            </a:r>
            <a:endParaRPr lang="en-US" dirty="0" smtClean="0"/>
          </a:p>
          <a:p>
            <a:r>
              <a:rPr lang="en-US" dirty="0" smtClean="0"/>
              <a:t>Causal? (m0, m3, m6, m1, m4, m7, m2, m5, m8)</a:t>
            </a:r>
          </a:p>
          <a:p>
            <a:pPr lvl="1"/>
            <a:r>
              <a:rPr lang="en-US" dirty="0" smtClean="0"/>
              <a:t>Yes!</a:t>
            </a:r>
          </a:p>
          <a:p>
            <a:r>
              <a:rPr lang="en-US" dirty="0" smtClean="0"/>
              <a:t>Causal? </a:t>
            </a:r>
            <a:r>
              <a:rPr lang="en-US" dirty="0"/>
              <a:t>(m0, </a:t>
            </a:r>
            <a:r>
              <a:rPr lang="en-US" dirty="0" smtClean="0"/>
              <a:t>m4, m1, m7, m3, m6, </a:t>
            </a:r>
            <a:r>
              <a:rPr lang="en-US" dirty="0"/>
              <a:t>m2, m5, m8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91627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53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25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Every process delivers all messages in the same order.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 smtClean="0"/>
              <a:t>P1: m7, m1, m2, m4, m5, m3, m6, m0, m8</a:t>
            </a:r>
          </a:p>
          <a:p>
            <a:pPr lvl="1"/>
            <a:r>
              <a:rPr lang="en-US" dirty="0" smtClean="0"/>
              <a:t>P2: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</a:t>
            </a:r>
            <a:r>
              <a:rPr lang="en-US" dirty="0"/>
              <a:t>m8</a:t>
            </a:r>
          </a:p>
          <a:p>
            <a:pPr lvl="1"/>
            <a:r>
              <a:rPr lang="en-US" dirty="0" smtClean="0"/>
              <a:t>P3: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</a:t>
            </a:r>
            <a:r>
              <a:rPr lang="en-US" dirty="0" smtClean="0"/>
              <a:t>m2, m1, m4, </a:t>
            </a:r>
            <a:r>
              <a:rPr lang="en-US" dirty="0"/>
              <a:t>m5, m3, m6, m0, m8</a:t>
            </a:r>
          </a:p>
          <a:p>
            <a:pPr lvl="1"/>
            <a:r>
              <a:rPr lang="en-US" dirty="0"/>
              <a:t>P3: m7, m1, m2, m4, m5, m3, m6, </a:t>
            </a:r>
            <a:r>
              <a:rPr lang="en-US" dirty="0" smtClean="0"/>
              <a:t>m8, m0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51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Ordered Multicast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FIFO ordering</a:t>
            </a:r>
            <a:r>
              <a:rPr lang="en-US" dirty="0" smtClean="0"/>
              <a:t>: If a correct process issues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and then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i="1" dirty="0" smtClean="0"/>
              <a:t>’</a:t>
            </a:r>
            <a:r>
              <a:rPr lang="en-US" dirty="0" smtClean="0"/>
              <a:t>), then every correct process that delivers </a:t>
            </a:r>
            <a:r>
              <a:rPr lang="en-US" i="1" dirty="0" smtClean="0"/>
              <a:t>m’</a:t>
            </a:r>
            <a:r>
              <a:rPr lang="en-US" dirty="0" smtClean="0"/>
              <a:t> will have already delivered </a:t>
            </a:r>
            <a:r>
              <a:rPr lang="en-US" dirty="0" err="1" smtClean="0"/>
              <a:t>m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Causal ordering</a:t>
            </a:r>
            <a:r>
              <a:rPr lang="en-US" dirty="0" smtClean="0"/>
              <a:t>: If 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</a:t>
            </a:r>
            <a:r>
              <a:rPr lang="en-US" dirty="0" smtClean="0">
                <a:sym typeface="Wingdings" charset="0"/>
              </a:rPr>
              <a:t> multicast(</a:t>
            </a:r>
            <a:r>
              <a:rPr lang="en-US" i="1" dirty="0" err="1" smtClean="0">
                <a:sym typeface="Wingdings" charset="0"/>
              </a:rPr>
              <a:t>g</a:t>
            </a:r>
            <a:r>
              <a:rPr lang="en-US" dirty="0" err="1" smtClean="0">
                <a:sym typeface="Wingdings" charset="0"/>
              </a:rPr>
              <a:t>,</a:t>
            </a:r>
            <a:r>
              <a:rPr lang="en-US" i="1" dirty="0" err="1" smtClean="0">
                <a:sym typeface="Wingdings" charset="0"/>
              </a:rPr>
              <a:t>m</a:t>
            </a:r>
            <a:r>
              <a:rPr lang="en-US" i="1" dirty="0" smtClean="0">
                <a:sym typeface="Wingdings" charset="0"/>
              </a:rPr>
              <a:t>’</a:t>
            </a:r>
            <a:r>
              <a:rPr lang="en-US" dirty="0" smtClean="0">
                <a:sym typeface="Wingdings" charset="0"/>
              </a:rPr>
              <a:t>) then any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smtClean="0">
                <a:sym typeface="Wingdings" charset="0"/>
              </a:rPr>
              <a:t>Typically,  defined in terms of multicast communication only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Total ordering</a:t>
            </a:r>
            <a:r>
              <a:rPr lang="en-US" dirty="0" smtClean="0">
                <a:sym typeface="Wingdings" charset="0"/>
              </a:rPr>
              <a:t>: If a correct process delivers message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 before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(independent of the senders), then any other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Total, FIFO and Causal Ordering</a:t>
            </a:r>
            <a:endParaRPr lang="en-GB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Global states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</a:p>
          <a:p>
            <a:pPr lvl="1"/>
            <a:r>
              <a:rPr lang="en-US" dirty="0" smtClean="0"/>
              <a:t>Consistent global state vs. inconsistent global state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“snapshot” 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Broadcast a “marker” </a:t>
            </a:r>
            <a:r>
              <a:rPr lang="en-US" dirty="0" err="1" smtClean="0">
                <a:latin typeface="Arial" pitchFamily="-1" charset="0"/>
              </a:rPr>
              <a:t>msg</a:t>
            </a:r>
            <a:r>
              <a:rPr lang="en-US" dirty="0" smtClean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Start recording all </a:t>
            </a:r>
            <a:r>
              <a:rPr lang="en-US" dirty="0" err="1" smtClean="0">
                <a:latin typeface="Arial" pitchFamily="-1" charset="0"/>
              </a:rPr>
              <a:t>msgs</a:t>
            </a:r>
            <a:r>
              <a:rPr lang="en-US" dirty="0" smtClean="0">
                <a:latin typeface="Arial" pitchFamily="-1" charset="0"/>
              </a:rPr>
              <a:t> coming in for each channel until receiving a “marker”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Outcome: a consistent global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52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Display From Bulletin Board Program</a:t>
            </a:r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02920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What is the most appropriate ordering for this application?</a:t>
            </a:r>
          </a:p>
          <a:p>
            <a:r>
              <a:rPr lang="en-US" sz="1800" dirty="0">
                <a:solidFill>
                  <a:schemeClr val="tx1"/>
                </a:solidFill>
              </a:rPr>
              <a:t>	(a) FIFO (b) causal (c) </a:t>
            </a:r>
            <a:r>
              <a:rPr lang="en-US" sz="1800" dirty="0" smtClean="0">
                <a:solidFill>
                  <a:schemeClr val="tx1"/>
                </a:solidFill>
              </a:rPr>
              <a:t>total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105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Providing Ordering Guarantees (FIFO) </a:t>
            </a:r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messages from each process in the order they were sent:</a:t>
            </a:r>
          </a:p>
          <a:p>
            <a:pPr lvl="1"/>
            <a:r>
              <a:rPr lang="en-US" dirty="0" smtClean="0"/>
              <a:t>Each process keeps a sequence number for each of the other processes.</a:t>
            </a:r>
          </a:p>
          <a:p>
            <a:pPr lvl="1"/>
            <a:r>
              <a:rPr lang="en-US" dirty="0" smtClean="0"/>
              <a:t> When a message is received, if message # is:</a:t>
            </a:r>
          </a:p>
          <a:p>
            <a:pPr lvl="2"/>
            <a:r>
              <a:rPr lang="en-US" dirty="0" smtClean="0"/>
              <a:t>as expected (next sequence), accept</a:t>
            </a:r>
          </a:p>
          <a:p>
            <a:pPr lvl="2"/>
            <a:r>
              <a:rPr lang="en-US" dirty="0" smtClean="0"/>
              <a:t>higher than expected, buffer in a queue</a:t>
            </a:r>
          </a:p>
          <a:p>
            <a:pPr lvl="2"/>
            <a:r>
              <a:rPr lang="en-US" dirty="0" smtClean="0"/>
              <a:t>lower than expected, reject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FIFO Ordering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number of messages </a:t>
            </a:r>
            <a:r>
              <a:rPr lang="en-US" i="1" dirty="0" smtClean="0"/>
              <a:t>p</a:t>
            </a:r>
            <a:r>
              <a:rPr lang="en-US" dirty="0" smtClean="0"/>
              <a:t> has sent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sequence number of the latest group-</a:t>
            </a:r>
            <a:r>
              <a:rPr lang="en-US" i="1" dirty="0" smtClean="0"/>
              <a:t>g</a:t>
            </a:r>
            <a:r>
              <a:rPr lang="en-US" dirty="0" smtClean="0"/>
              <a:t> message </a:t>
            </a:r>
            <a:r>
              <a:rPr lang="en-US" i="1" dirty="0" smtClean="0"/>
              <a:t>p</a:t>
            </a:r>
            <a:r>
              <a:rPr lang="en-US" dirty="0" smtClean="0"/>
              <a:t> has delivered from </a:t>
            </a:r>
            <a:r>
              <a:rPr lang="en-US" i="1" dirty="0" smtClean="0"/>
              <a:t>q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For </a:t>
            </a:r>
            <a:r>
              <a:rPr lang="en-US" i="1" dirty="0" smtClean="0"/>
              <a:t>p</a:t>
            </a:r>
            <a:r>
              <a:rPr lang="en-US" dirty="0" smtClean="0"/>
              <a:t> to FO-multicast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increments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by 1.</a:t>
            </a:r>
          </a:p>
          <a:p>
            <a:pPr lvl="1"/>
            <a:r>
              <a:rPr lang="en-US" i="1" dirty="0"/>
              <a:t>p</a:t>
            </a:r>
            <a:r>
              <a:rPr lang="en-US" i="1" dirty="0" smtClean="0"/>
              <a:t> </a:t>
            </a:r>
            <a:r>
              <a:rPr lang="en-US" dirty="0" smtClean="0"/>
              <a:t>“piggy-backs” the value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onto the message.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B-multicasts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process </a:t>
            </a:r>
            <a:r>
              <a:rPr lang="en-US" i="1" dirty="0" smtClean="0"/>
              <a:t>p</a:t>
            </a:r>
            <a:r>
              <a:rPr lang="en-US" dirty="0" smtClean="0"/>
              <a:t>, Upon receipt of </a:t>
            </a:r>
            <a:r>
              <a:rPr lang="en-US" i="1" dirty="0" smtClean="0"/>
              <a:t>m</a:t>
            </a:r>
            <a:r>
              <a:rPr lang="en-US" dirty="0" smtClean="0"/>
              <a:t> from </a:t>
            </a:r>
            <a:r>
              <a:rPr lang="en-US" i="1" dirty="0" smtClean="0"/>
              <a:t>q</a:t>
            </a:r>
            <a:r>
              <a:rPr lang="en-US" dirty="0" smtClean="0"/>
              <a:t> with sequence number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checks whether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 If so, </a:t>
            </a:r>
            <a:r>
              <a:rPr lang="en-US" i="1" dirty="0" smtClean="0"/>
              <a:t>p</a:t>
            </a:r>
            <a:r>
              <a:rPr lang="en-US" dirty="0" smtClean="0"/>
              <a:t> FO-delivers m and increments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endParaRPr lang="en-US" i="1" baseline="-25000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&gt;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+1, </a:t>
            </a:r>
            <a:r>
              <a:rPr lang="en-US" i="1" dirty="0" smtClean="0"/>
              <a:t>p</a:t>
            </a:r>
            <a:r>
              <a:rPr lang="en-US" dirty="0" smtClean="0"/>
              <a:t> places the message in the hold-back queue until the intervening messages have been delivered and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Hold-back Queue for Arrived Multicast Messages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509713"/>
            <a:ext cx="5688012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Reliable Multicast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R-multicast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Ordered Multicast</a:t>
            </a:r>
          </a:p>
          <a:p>
            <a:pPr lvl="1"/>
            <a:r>
              <a:rPr lang="en-US" dirty="0" smtClean="0"/>
              <a:t>FIFO ordering</a:t>
            </a:r>
          </a:p>
          <a:p>
            <a:pPr lvl="1"/>
            <a:r>
              <a:rPr lang="en-US" dirty="0" smtClean="0"/>
              <a:t>Total ordering</a:t>
            </a:r>
          </a:p>
          <a:p>
            <a:pPr lvl="1"/>
            <a:r>
              <a:rPr lang="en-US" dirty="0" smtClean="0"/>
              <a:t>Causal ordering</a:t>
            </a:r>
          </a:p>
          <a:p>
            <a:r>
              <a:rPr lang="en-US" dirty="0" smtClean="0"/>
              <a:t>Next: continue on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Unicast</a:t>
            </a:r>
            <a:r>
              <a:rPr lang="en-US" dirty="0" smtClean="0">
                <a:solidFill>
                  <a:srgbClr val="0000FF"/>
                </a:solidFill>
              </a:rPr>
              <a:t> (best effort or reliable) </a:t>
            </a:r>
          </a:p>
          <a:p>
            <a:pPr lvl="1"/>
            <a:r>
              <a:rPr lang="en-US" dirty="0" smtClean="0"/>
              <a:t>One-to-one: Message from process </a:t>
            </a:r>
            <a:r>
              <a:rPr lang="en-US" i="1" dirty="0" err="1" smtClean="0"/>
              <a:t>p</a:t>
            </a:r>
            <a:r>
              <a:rPr lang="en-US" dirty="0" smtClean="0"/>
              <a:t> to process </a:t>
            </a:r>
            <a:r>
              <a:rPr lang="en-US" i="1" dirty="0" err="1" smtClean="0"/>
              <a:t>q</a:t>
            </a:r>
            <a:r>
              <a:rPr lang="en-US" dirty="0" smtClean="0"/>
              <a:t>.</a:t>
            </a:r>
            <a:endParaRPr lang="en-US" dirty="0" smtClean="0">
              <a:sym typeface="Symbol" charset="0"/>
            </a:endParaRPr>
          </a:p>
          <a:p>
            <a:pPr lvl="1"/>
            <a:r>
              <a:rPr lang="en-US" i="1" dirty="0" smtClean="0"/>
              <a:t>Best effort</a:t>
            </a:r>
            <a:r>
              <a:rPr lang="en-US" dirty="0" smtClean="0"/>
              <a:t>: message </a:t>
            </a:r>
            <a:r>
              <a:rPr lang="en-US" i="1" dirty="0" smtClean="0"/>
              <a:t>may</a:t>
            </a:r>
            <a:r>
              <a:rPr lang="en-US" dirty="0" smtClean="0"/>
              <a:t> be delivered, but will be intact</a:t>
            </a:r>
            <a:endParaRPr lang="en-US" i="1" dirty="0" smtClean="0"/>
          </a:p>
          <a:p>
            <a:pPr lvl="1"/>
            <a:r>
              <a:rPr lang="en-US" i="1" dirty="0" smtClean="0"/>
              <a:t>Reliable: </a:t>
            </a:r>
            <a:r>
              <a:rPr lang="en-US" dirty="0" smtClean="0"/>
              <a:t>message </a:t>
            </a:r>
            <a:r>
              <a:rPr lang="en-US" i="1" dirty="0" smtClean="0"/>
              <a:t>will </a:t>
            </a:r>
            <a:r>
              <a:rPr lang="en-US" dirty="0" smtClean="0"/>
              <a:t>be delivered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Broadcast</a:t>
            </a:r>
          </a:p>
          <a:p>
            <a:pPr lvl="1"/>
            <a:r>
              <a:rPr lang="en-US" dirty="0" smtClean="0"/>
              <a:t>One-to-all: Message from process </a:t>
            </a:r>
            <a:r>
              <a:rPr lang="en-US" i="1" dirty="0" err="1" smtClean="0"/>
              <a:t>p</a:t>
            </a:r>
            <a:r>
              <a:rPr lang="en-US" i="1" dirty="0" smtClean="0"/>
              <a:t> </a:t>
            </a:r>
            <a:r>
              <a:rPr lang="en-US" dirty="0" smtClean="0"/>
              <a:t>to </a:t>
            </a:r>
            <a:r>
              <a:rPr lang="en-US" i="1" dirty="0" smtClean="0"/>
              <a:t>all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Impractical for large networks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Why: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wall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Akamai’s</a:t>
            </a:r>
            <a:r>
              <a:rPr lang="en-US" dirty="0" smtClean="0"/>
              <a:t> Configuration Management System (called ACMS)</a:t>
            </a:r>
          </a:p>
          <a:p>
            <a:pPr lvl="1"/>
            <a:r>
              <a:rPr lang="en-US" dirty="0" smtClean="0"/>
              <a:t>A core group of 3-5 servers.</a:t>
            </a:r>
          </a:p>
          <a:p>
            <a:pPr lvl="1"/>
            <a:r>
              <a:rPr lang="en-US" dirty="0" smtClean="0"/>
              <a:t>Continuously multicast to each other the latest updates. </a:t>
            </a:r>
          </a:p>
          <a:p>
            <a:pPr lvl="1"/>
            <a:r>
              <a:rPr lang="en-US" dirty="0" smtClean="0"/>
              <a:t>After an update is reliably multicast within this group, it is then sent out to all the (1000s of) servers </a:t>
            </a:r>
            <a:r>
              <a:rPr lang="en-US" dirty="0" err="1" smtClean="0"/>
              <a:t>Akamai</a:t>
            </a:r>
            <a:r>
              <a:rPr lang="en-US" dirty="0" smtClean="0"/>
              <a:t> has all over the world.</a:t>
            </a:r>
          </a:p>
          <a:p>
            <a:r>
              <a:rPr lang="en-US" dirty="0" smtClean="0"/>
              <a:t>Air Traffic Control System</a:t>
            </a:r>
          </a:p>
          <a:p>
            <a:pPr lvl="1"/>
            <a:r>
              <a:rPr lang="en-US" dirty="0" smtClean="0"/>
              <a:t>Commands by one ATC need to be ordered (and reliable) multicast out to other </a:t>
            </a:r>
            <a:r>
              <a:rPr lang="en-US" dirty="0" err="1" smtClean="0"/>
              <a:t>ATC’s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Newsgroup servers</a:t>
            </a:r>
          </a:p>
          <a:p>
            <a:pPr lvl="1"/>
            <a:r>
              <a:rPr lang="en-US" dirty="0" smtClean="0"/>
              <a:t>Multicast to each other in a reliable and ordered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35088" y="1509713"/>
            <a:ext cx="5675312" cy="4725987"/>
            <a:chOff x="841" y="951"/>
            <a:chExt cx="3575" cy="297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711" y="951"/>
              <a:ext cx="2696" cy="292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719" y="959"/>
              <a:ext cx="2697" cy="2924"/>
            </a:xfrm>
            <a:prstGeom prst="rect">
              <a:avLst/>
            </a:prstGeom>
            <a:noFill/>
            <a:ln w="26988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3" y="1053"/>
              <a:ext cx="2471" cy="2698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815" y="2402"/>
              <a:ext cx="248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734" y="1527"/>
              <a:ext cx="746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Application</a:t>
              </a: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19" y="1705"/>
              <a:ext cx="93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(at process 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p)</a:t>
              </a:r>
              <a:endParaRPr lang="en-US" i="1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149" y="2862"/>
              <a:ext cx="178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 b="1">
                  <a:latin typeface="Arial" pitchFamily="-84" charset="0"/>
                </a:rPr>
                <a:t>MULTICAST PROTOCOL</a:t>
              </a:r>
              <a:endParaRPr lang="en-US" b="1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00" y="2221"/>
              <a:ext cx="685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send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 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 </a:t>
              </a:r>
              <a:endParaRPr lang="en-US" i="1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58" y="3514"/>
              <a:ext cx="60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Incoming</a:t>
              </a: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41" y="3702"/>
              <a:ext cx="678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messages</a:t>
              </a: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606" y="3326"/>
              <a:ext cx="783" cy="28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885" y="3401"/>
              <a:ext cx="156" cy="151"/>
            </a:xfrm>
            <a:custGeom>
              <a:avLst/>
              <a:gdLst>
                <a:gd name="T0" fmla="*/ 0 w 156"/>
                <a:gd name="T1" fmla="*/ 38 h 151"/>
                <a:gd name="T2" fmla="*/ 121 w 156"/>
                <a:gd name="T3" fmla="*/ 0 h 151"/>
                <a:gd name="T4" fmla="*/ 156 w 156"/>
                <a:gd name="T5" fmla="*/ 113 h 151"/>
                <a:gd name="T6" fmla="*/ 52 w 156"/>
                <a:gd name="T7" fmla="*/ 151 h 151"/>
                <a:gd name="T8" fmla="*/ 0 w 156"/>
                <a:gd name="T9" fmla="*/ 38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51"/>
                <a:gd name="T17" fmla="*/ 156 w 156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51">
                  <a:moveTo>
                    <a:pt x="0" y="38"/>
                  </a:moveTo>
                  <a:lnTo>
                    <a:pt x="121" y="0"/>
                  </a:lnTo>
                  <a:lnTo>
                    <a:pt x="156" y="113"/>
                  </a:lnTo>
                  <a:lnTo>
                    <a:pt x="52" y="15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302" y="2162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02" y="2154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345" y="2324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2769" y="2276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 rot="-10398036">
              <a:off x="2710" y="2418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3448" y="2221"/>
              <a:ext cx="643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deliver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</a:t>
              </a:r>
              <a:endParaRPr lang="en-US" i="1"/>
            </a:p>
          </p:txBody>
        </p:sp>
      </p:grp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81000" y="2938046"/>
            <a:ext cx="155714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One process </a:t>
            </a:r>
            <a:r>
              <a:rPr lang="en-US" i="1" dirty="0" err="1">
                <a:solidFill>
                  <a:srgbClr val="0000FF"/>
                </a:solidFill>
              </a:rPr>
              <a:t>p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1843088" y="3135313"/>
            <a:ext cx="857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What: Properties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: guarantee that something good will happen eventually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the initial state, there is a reachable state where the predicate becomes true.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“Guarantee of termination” is a </a:t>
            </a:r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property</a:t>
            </a:r>
            <a:endParaRPr lang="en-US" sz="2400" dirty="0" smtClean="0">
              <a:latin typeface="Arial" pitchFamily="-1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 smtClean="0">
                <a:latin typeface="Arial" pitchFamily="-1" charset="0"/>
              </a:rPr>
              <a:t>: guarantee that something bad will never 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Deadlock avoidance algorithms provide safety</a:t>
            </a:r>
          </a:p>
          <a:p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Multicast (B-multicast)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straightforward way to implement B-multicast is to </a:t>
            </a:r>
            <a:r>
              <a:rPr lang="en-US" dirty="0" smtClean="0">
                <a:solidFill>
                  <a:srgbClr val="0000FF"/>
                </a:solidFill>
              </a:rPr>
              <a:t>use a reliable one-to-one send (unicast) operation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B-multicast(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): for each process </a:t>
            </a:r>
            <a:r>
              <a:rPr lang="en-US" i="1" dirty="0" smtClean="0"/>
              <a:t>p</a:t>
            </a:r>
            <a:r>
              <a:rPr lang="en-US" dirty="0" smtClean="0"/>
              <a:t> in </a:t>
            </a:r>
            <a:r>
              <a:rPr lang="en-US" i="1" dirty="0" smtClean="0"/>
              <a:t>g</a:t>
            </a:r>
            <a:r>
              <a:rPr lang="en-US" dirty="0" smtClean="0"/>
              <a:t>, send(</a:t>
            </a:r>
            <a:r>
              <a:rPr lang="en-US" i="1" dirty="0" err="1" smtClean="0"/>
              <a:t>p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receive(</a:t>
            </a:r>
            <a:r>
              <a:rPr lang="en-US" i="1" dirty="0" smtClean="0"/>
              <a:t>m</a:t>
            </a:r>
            <a:r>
              <a:rPr lang="en-US" dirty="0" smtClean="0"/>
              <a:t>): B-deliver(</a:t>
            </a:r>
            <a:r>
              <a:rPr lang="en-US" i="1" dirty="0" smtClean="0"/>
              <a:t>m</a:t>
            </a:r>
            <a:r>
              <a:rPr lang="en-US" dirty="0" smtClean="0"/>
              <a:t>) at </a:t>
            </a:r>
            <a:r>
              <a:rPr lang="en-US" i="1" dirty="0" smtClean="0"/>
              <a:t>p</a:t>
            </a:r>
            <a:r>
              <a:rPr lang="en-US" dirty="0" smtClean="0"/>
              <a:t>.</a:t>
            </a:r>
          </a:p>
          <a:p>
            <a:r>
              <a:rPr lang="en-US" dirty="0" smtClean="0"/>
              <a:t>Guarantees?</a:t>
            </a:r>
          </a:p>
          <a:p>
            <a:pPr lvl="1"/>
            <a:r>
              <a:rPr lang="en-US" dirty="0" smtClean="0"/>
              <a:t>All processes in </a:t>
            </a:r>
            <a:r>
              <a:rPr lang="en-US" i="1" dirty="0" smtClean="0"/>
              <a:t>g </a:t>
            </a:r>
            <a:r>
              <a:rPr lang="en-US" dirty="0" smtClean="0"/>
              <a:t>eventually receive every multicast message…</a:t>
            </a:r>
          </a:p>
          <a:p>
            <a:pPr lvl="1"/>
            <a:r>
              <a:rPr lang="en-US" dirty="0" smtClean="0"/>
              <a:t>… </a:t>
            </a:r>
            <a:r>
              <a:rPr lang="en-US" dirty="0" smtClean="0">
                <a:solidFill>
                  <a:srgbClr val="FF0000"/>
                </a:solidFill>
              </a:rPr>
              <a:t>as long as the sender doesn’t crash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What: Reliable Multicast Goals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Integrity</a:t>
            </a:r>
            <a:r>
              <a:rPr lang="en-US" dirty="0" smtClean="0"/>
              <a:t>: A correct (i.e., non-faulty) process </a:t>
            </a:r>
            <a:r>
              <a:rPr lang="en-US" i="1" dirty="0" smtClean="0"/>
              <a:t>p</a:t>
            </a:r>
            <a:r>
              <a:rPr lang="en-US" dirty="0" smtClean="0"/>
              <a:t> delivers a message </a:t>
            </a:r>
            <a:r>
              <a:rPr lang="en-US" i="1" dirty="0" smtClean="0"/>
              <a:t>m</a:t>
            </a:r>
            <a:r>
              <a:rPr lang="en-US" dirty="0" smtClean="0"/>
              <a:t> at most once.</a:t>
            </a:r>
          </a:p>
          <a:p>
            <a:pPr lvl="1"/>
            <a:r>
              <a:rPr lang="en-US" dirty="0" smtClean="0"/>
              <a:t>“Non-faulty”: doesn’t deviate from the protocol &amp; alive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: If a correct process delivers message </a:t>
            </a:r>
            <a:r>
              <a:rPr lang="en-US" i="1" dirty="0" smtClean="0"/>
              <a:t>m</a:t>
            </a:r>
            <a:r>
              <a:rPr lang="en-US" dirty="0" smtClean="0"/>
              <a:t>, then all the other correct processes in group(</a:t>
            </a:r>
            <a:r>
              <a:rPr lang="en-US" i="1" dirty="0" smtClean="0"/>
              <a:t>m</a:t>
            </a:r>
            <a:r>
              <a:rPr lang="en-US" dirty="0" smtClean="0"/>
              <a:t>) will eventually deliver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Property of </a:t>
            </a:r>
            <a:r>
              <a:rPr lang="ja-JP" altLang="en-US" dirty="0" smtClean="0"/>
              <a:t>“</a:t>
            </a:r>
            <a:r>
              <a:rPr lang="en-US" dirty="0" smtClean="0"/>
              <a:t>all or nothing.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r>
              <a:rPr lang="en-US" dirty="0">
                <a:solidFill>
                  <a:srgbClr val="FF0000"/>
                </a:solidFill>
              </a:rPr>
              <a:t>Validity</a:t>
            </a:r>
            <a:r>
              <a:rPr lang="en-US" dirty="0"/>
              <a:t>: If a correct process multicasts (sends) message </a:t>
            </a:r>
            <a:r>
              <a:rPr lang="en-US" i="1" dirty="0"/>
              <a:t>m</a:t>
            </a:r>
            <a:r>
              <a:rPr lang="en-US" dirty="0"/>
              <a:t>, then it will eventually deliver </a:t>
            </a:r>
            <a:r>
              <a:rPr lang="en-US" i="1" dirty="0"/>
              <a:t>m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Guarantees </a:t>
            </a:r>
            <a:r>
              <a:rPr lang="en-US" dirty="0" err="1"/>
              <a:t>liveness</a:t>
            </a:r>
            <a:r>
              <a:rPr lang="en-US" dirty="0"/>
              <a:t> to the sender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dirty="0" smtClean="0"/>
              <a:t>Validity and agreement together ensure overall </a:t>
            </a:r>
            <a:r>
              <a:rPr lang="en-US" dirty="0" err="1" smtClean="0"/>
              <a:t>liveness</a:t>
            </a:r>
            <a:r>
              <a:rPr lang="en-US" dirty="0" smtClean="0"/>
              <a:t>: if some correct process multicasts a message m, then, all correct processes deliver m too.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19278</TotalTime>
  <Pages>12</Pages>
  <Words>1648</Words>
  <Application>Microsoft Macintosh PowerPoint</Application>
  <PresentationFormat>Letter Paper (8.5x11 in)</PresentationFormat>
  <Paragraphs>298</Paragraphs>
  <Slides>26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Reliable Multicast --- 1</vt:lpstr>
      <vt:lpstr>Last Time</vt:lpstr>
      <vt:lpstr>Today’s Question</vt:lpstr>
      <vt:lpstr>Why: Examples</vt:lpstr>
      <vt:lpstr>Why: Examples</vt:lpstr>
      <vt:lpstr>The Interface</vt:lpstr>
      <vt:lpstr>What: Properties to Consider</vt:lpstr>
      <vt:lpstr>Basic Multicast (B-multicast)</vt:lpstr>
      <vt:lpstr>What: Reliable Multicast Goals</vt:lpstr>
      <vt:lpstr>Reliable Multicast Overview</vt:lpstr>
      <vt:lpstr>Reliable R-Multicast Algorithm</vt:lpstr>
      <vt:lpstr>Reliable R-Multicast Algorithm</vt:lpstr>
      <vt:lpstr>CSE 486/586 Administrivia</vt:lpstr>
      <vt:lpstr>Ordered Multicast Problem</vt:lpstr>
      <vt:lpstr>FIFO Ordering</vt:lpstr>
      <vt:lpstr>Causal Ordering</vt:lpstr>
      <vt:lpstr>Total Ordering</vt:lpstr>
      <vt:lpstr>Ordered Multicast</vt:lpstr>
      <vt:lpstr>Total, FIFO and Causal Ordering</vt:lpstr>
      <vt:lpstr>Display From Bulletin Board Program</vt:lpstr>
      <vt:lpstr>Providing Ordering Guarantees (FIFO) </vt:lpstr>
      <vt:lpstr>Implementing FIFO Ordering</vt:lpstr>
      <vt:lpstr>Hold-back Queue for Arrived Multicast Messages</vt:lpstr>
      <vt:lpstr>Example: FIFO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835</cp:revision>
  <cp:lastPrinted>2014-02-14T19:38:14Z</cp:lastPrinted>
  <dcterms:created xsi:type="dcterms:W3CDTF">2012-02-15T22:03:28Z</dcterms:created>
  <dcterms:modified xsi:type="dcterms:W3CDTF">2015-02-20T16:08:40Z</dcterms:modified>
  <cp:category/>
</cp:coreProperties>
</file>