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78" r:id="rId4"/>
    <p:sldId id="839" r:id="rId5"/>
    <p:sldId id="840" r:id="rId6"/>
    <p:sldId id="841" r:id="rId7"/>
    <p:sldId id="842" r:id="rId8"/>
    <p:sldId id="877" r:id="rId9"/>
    <p:sldId id="848" r:id="rId10"/>
    <p:sldId id="843" r:id="rId11"/>
    <p:sldId id="844" r:id="rId12"/>
    <p:sldId id="845" r:id="rId13"/>
    <p:sldId id="846" r:id="rId14"/>
    <p:sldId id="847" r:id="rId15"/>
    <p:sldId id="876" r:id="rId16"/>
    <p:sldId id="849" r:id="rId17"/>
    <p:sldId id="870" r:id="rId18"/>
    <p:sldId id="850" r:id="rId19"/>
    <p:sldId id="851" r:id="rId20"/>
    <p:sldId id="852" r:id="rId21"/>
    <p:sldId id="873" r:id="rId22"/>
    <p:sldId id="874" r:id="rId23"/>
    <p:sldId id="853" r:id="rId24"/>
    <p:sldId id="875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107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0000FF"/>
                </a:solidFill>
              </a:rPr>
              <a:t>two non-faulty processes differ</a:t>
            </a:r>
            <a:r>
              <a:rPr lang="en-US" dirty="0" smtClean="0"/>
              <a:t> in their final set of values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proof by contradiction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Suppose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are these processes.</a:t>
            </a:r>
          </a:p>
          <a:p>
            <a:r>
              <a:rPr lang="en-US" dirty="0" smtClean="0"/>
              <a:t>Assume that p</a:t>
            </a:r>
            <a:r>
              <a:rPr lang="en-US" baseline="-25000" dirty="0" smtClean="0"/>
              <a:t>i</a:t>
            </a:r>
            <a:r>
              <a:rPr lang="en-US" dirty="0" smtClean="0"/>
              <a:t> possesses a value </a:t>
            </a:r>
            <a:r>
              <a:rPr lang="en-US" dirty="0" err="1" smtClean="0"/>
              <a:t>v</a:t>
            </a:r>
            <a:r>
              <a:rPr lang="en-US" dirty="0" smtClean="0"/>
              <a:t>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does not possess.</a:t>
            </a:r>
          </a:p>
          <a:p>
            <a:r>
              <a:rPr lang="en-US" dirty="0" smtClean="0"/>
              <a:t>Intuition: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must have </a:t>
            </a:r>
            <a:r>
              <a:rPr lang="en-US" dirty="0" smtClean="0">
                <a:solidFill>
                  <a:srgbClr val="FF0000"/>
                </a:solidFill>
              </a:rPr>
              <a:t>consistently missed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FF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all rounds</a:t>
            </a:r>
            <a:r>
              <a:rPr lang="en-US" dirty="0" smtClean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 smtClean="0">
                <a:sym typeface="Wingdings" charset="0"/>
              </a:rPr>
              <a:t>, some third process,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, sent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p</a:t>
            </a:r>
            <a:r>
              <a:rPr lang="en-US" baseline="-25000" dirty="0" smtClean="0">
                <a:sym typeface="Wingdings" charset="0"/>
              </a:rPr>
              <a:t>i</a:t>
            </a:r>
            <a:r>
              <a:rPr lang="en-US" dirty="0" smtClean="0">
                <a:sym typeface="Wingdings" charset="0"/>
              </a:rPr>
              <a:t>, and crashed before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Any process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in the penultimate round must have crashed; otherwise, both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 and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 should have received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But we have assumed at most </a:t>
            </a:r>
            <a:r>
              <a:rPr lang="en-US" dirty="0" err="1" smtClean="0">
                <a:sym typeface="Wingdings" charset="0"/>
              </a:rPr>
              <a:t>f</a:t>
            </a:r>
            <a:r>
              <a:rPr lang="en-US" dirty="0" smtClean="0">
                <a:sym typeface="Wingdings" charset="0"/>
              </a:rPr>
              <a:t> crashes can occur and there are f+1 rounds ==&gt; contradiction.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Second: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</a:t>
            </a:r>
            <a:r>
              <a:rPr lang="en-US" dirty="0" smtClean="0">
                <a:solidFill>
                  <a:srgbClr val="0000FF"/>
                </a:solidFill>
              </a:rPr>
              <a:t>arbitrary delay</a:t>
            </a:r>
            <a:r>
              <a:rPr lang="en-US" dirty="0" smtClean="0"/>
              <a:t>, processes </a:t>
            </a:r>
            <a:r>
              <a:rPr lang="en-US" dirty="0" smtClean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Impossible to achieve consensus</a:t>
            </a:r>
          </a:p>
          <a:p>
            <a:pPr lvl="1"/>
            <a:r>
              <a:rPr lang="en-US" dirty="0" smtClean="0"/>
              <a:t>even a single failed is enough to avoid the system from reaching agreement!</a:t>
            </a:r>
          </a:p>
          <a:p>
            <a:pPr lvl="1"/>
            <a:r>
              <a:rPr lang="en-US" dirty="0" smtClean="0"/>
              <a:t>a slow process indistinguishable from a crashed process</a:t>
            </a:r>
          </a:p>
          <a:p>
            <a:r>
              <a:rPr lang="en-US" dirty="0" smtClean="0"/>
              <a:t>Impossibility applies to any protocol that claims to solve consensus</a:t>
            </a:r>
          </a:p>
          <a:p>
            <a:r>
              <a:rPr lang="en-US" dirty="0" smtClean="0"/>
              <a:t>Proved in a now-famous result by Fischer, Lynch and Patterson, 1983  (</a:t>
            </a:r>
            <a:r>
              <a:rPr lang="en-US" dirty="0" smtClean="0">
                <a:solidFill>
                  <a:srgbClr val="0000FF"/>
                </a:solidFill>
              </a:rPr>
              <a:t>FLP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Stopped many distributed system designers dead in their tracks</a:t>
            </a:r>
          </a:p>
          <a:p>
            <a:pPr lvl="1"/>
            <a:r>
              <a:rPr lang="en-US" dirty="0" smtClean="0"/>
              <a:t>A lot of claims of </a:t>
            </a:r>
            <a:r>
              <a:rPr lang="ja-JP" altLang="en-US" dirty="0" smtClean="0"/>
              <a:t>“</a:t>
            </a:r>
            <a:r>
              <a:rPr lang="en-US" dirty="0" smtClean="0"/>
              <a:t>reliability</a:t>
            </a:r>
            <a:r>
              <a:rPr lang="ja-JP" altLang="en-US" dirty="0" smtClean="0"/>
              <a:t>”</a:t>
            </a:r>
            <a:r>
              <a:rPr lang="en-US" dirty="0" smtClean="0"/>
              <a:t> vanished overnight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Doomed?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smtClean="0"/>
              <a:t>Asynchronous systems (i.e., systems with arbitrary delay) </a:t>
            </a:r>
            <a:r>
              <a:rPr lang="en-US" sz="2400" dirty="0" smtClean="0">
                <a:solidFill>
                  <a:srgbClr val="FF0000"/>
                </a:solidFill>
              </a:rPr>
              <a:t>cannot guarantee</a:t>
            </a:r>
            <a:r>
              <a:rPr lang="en-US" sz="2400" dirty="0" smtClean="0"/>
              <a:t> that they will reach consensus even with one faulty process.</a:t>
            </a:r>
          </a:p>
          <a:p>
            <a:r>
              <a:rPr lang="en-US" dirty="0" smtClean="0"/>
              <a:t>Key word: “guarantee”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mean that processes can </a:t>
            </a:r>
            <a:r>
              <a:rPr lang="en-US" i="1" dirty="0" smtClean="0"/>
              <a:t>never</a:t>
            </a:r>
            <a:r>
              <a:rPr lang="en-US" dirty="0" smtClean="0"/>
              <a:t> reach a consensus if one is faulty</a:t>
            </a:r>
          </a:p>
          <a:p>
            <a:pPr lvl="1"/>
            <a:r>
              <a:rPr lang="en-US" dirty="0" smtClean="0"/>
              <a:t>Allows room for reaching agreement with some probability greater than zero</a:t>
            </a:r>
          </a:p>
          <a:p>
            <a:pPr lvl="1"/>
            <a:r>
              <a:rPr lang="en-US" dirty="0" smtClean="0"/>
              <a:t>In practice many systems reach consensus.</a:t>
            </a:r>
          </a:p>
          <a:p>
            <a:r>
              <a:rPr lang="en-US" dirty="0" smtClean="0"/>
              <a:t>How to get around this?</a:t>
            </a:r>
          </a:p>
          <a:p>
            <a:pPr lvl="1"/>
            <a:r>
              <a:rPr lang="en-US" dirty="0" smtClean="0"/>
              <a:t>Two key things in the result: </a:t>
            </a:r>
            <a:r>
              <a:rPr lang="en-US" dirty="0" smtClean="0">
                <a:solidFill>
                  <a:srgbClr val="0000FF"/>
                </a:solidFill>
              </a:rPr>
              <a:t>one faulty process &amp; arbitrary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Overcome 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 1: </a:t>
            </a:r>
            <a:r>
              <a:rPr lang="en-US" dirty="0" smtClean="0">
                <a:solidFill>
                  <a:srgbClr val="FF0000"/>
                </a:solidFill>
              </a:rPr>
              <a:t>masking faults</a:t>
            </a:r>
            <a:r>
              <a:rPr lang="en-US" dirty="0" smtClean="0"/>
              <a:t> (crash-stop)</a:t>
            </a:r>
          </a:p>
          <a:p>
            <a:pPr lvl="1"/>
            <a:r>
              <a:rPr lang="en-US" dirty="0" smtClean="0"/>
              <a:t>For example, use persistent storage and keep local checkpoints</a:t>
            </a:r>
          </a:p>
          <a:p>
            <a:pPr lvl="1"/>
            <a:r>
              <a:rPr lang="en-US" dirty="0" smtClean="0"/>
              <a:t>Then upon a failure, restart the process and recover from the last checkpoint.</a:t>
            </a:r>
          </a:p>
          <a:p>
            <a:pPr lvl="1"/>
            <a:r>
              <a:rPr lang="en-US" dirty="0" smtClean="0"/>
              <a:t>This masks fault, but may introduce arbitrary delays.</a:t>
            </a:r>
          </a:p>
          <a:p>
            <a:r>
              <a:rPr lang="en-US" dirty="0" smtClean="0"/>
              <a:t>Technique 2: </a:t>
            </a:r>
            <a:r>
              <a:rPr lang="en-US" dirty="0" smtClean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 smtClean="0"/>
              <a:t>For example, if a process is slow, mark it as a failed process.</a:t>
            </a:r>
          </a:p>
          <a:p>
            <a:pPr lvl="1"/>
            <a:r>
              <a:rPr lang="en-US" dirty="0" smtClean="0"/>
              <a:t>Then actually kill it somehow, or discard all the messages from that point on (fail-silent)</a:t>
            </a:r>
          </a:p>
          <a:p>
            <a:pPr lvl="1"/>
            <a:r>
              <a:rPr lang="en-US" dirty="0" smtClean="0"/>
              <a:t>This effectively turns an asynchronous system into a synchronous system</a:t>
            </a:r>
          </a:p>
          <a:p>
            <a:pPr lvl="1"/>
            <a:r>
              <a:rPr lang="en-US" dirty="0" smtClean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</a:t>
            </a:r>
            <a:r>
              <a:rPr lang="en-US" dirty="0" smtClean="0"/>
              <a:t>due in </a:t>
            </a:r>
            <a:r>
              <a:rPr lang="en-US" dirty="0" smtClean="0"/>
              <a:t>2 weeks</a:t>
            </a:r>
            <a:endParaRPr lang="en-US" dirty="0" smtClean="0"/>
          </a:p>
          <a:p>
            <a:r>
              <a:rPr lang="en-US" dirty="0" smtClean="0"/>
              <a:t>Midterm on Wednesday (3/</a:t>
            </a:r>
            <a:r>
              <a:rPr lang="en-US" dirty="0" smtClean="0"/>
              <a:t>11)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process p has a state</a:t>
            </a:r>
          </a:p>
          <a:p>
            <a:pPr lvl="1"/>
            <a:r>
              <a:rPr lang="en-US" dirty="0" smtClean="0"/>
              <a:t>program counter, registers, stack, local variables </a:t>
            </a:r>
          </a:p>
          <a:p>
            <a:pPr lvl="1"/>
            <a:r>
              <a:rPr lang="en-US" dirty="0" smtClean="0"/>
              <a:t>input register </a:t>
            </a:r>
            <a:r>
              <a:rPr lang="en-US" dirty="0" err="1" smtClean="0"/>
              <a:t>xp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register </a:t>
            </a:r>
            <a:r>
              <a:rPr lang="en-US" dirty="0" err="1" smtClean="0"/>
              <a:t>yp</a:t>
            </a:r>
            <a:r>
              <a:rPr lang="en-US" dirty="0" smtClean="0"/>
              <a:t> : initially b (b=undecided)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non-faulty all processes set their output variables to 1</a:t>
            </a:r>
          </a:p>
          <a:p>
            <a:pPr lvl="1"/>
            <a:r>
              <a:rPr lang="en-US" dirty="0" smtClean="0"/>
              <a:t>(No trivial solutions allowed)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Valencies 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/>
              <a:t>config</a:t>
            </a:r>
            <a:r>
              <a:rPr lang="en-US" dirty="0" smtClean="0"/>
              <a:t>. C have a set of decision values V reachable from it</a:t>
            </a:r>
          </a:p>
          <a:p>
            <a:pPr lvl="1"/>
            <a:r>
              <a:rPr lang="en-US" dirty="0" smtClean="0"/>
              <a:t>If |V| = 2, </a:t>
            </a:r>
            <a:r>
              <a:rPr lang="en-US" dirty="0" err="1" smtClean="0"/>
              <a:t>config</a:t>
            </a:r>
            <a:r>
              <a:rPr lang="en-US" dirty="0" smtClean="0"/>
              <a:t>. C is bivalent</a:t>
            </a:r>
          </a:p>
          <a:p>
            <a:pPr lvl="1"/>
            <a:r>
              <a:rPr lang="en-US" dirty="0" smtClean="0"/>
              <a:t>If |V| = 1, </a:t>
            </a:r>
            <a:r>
              <a:rPr lang="en-US" dirty="0" err="1" smtClean="0"/>
              <a:t>config</a:t>
            </a:r>
            <a:r>
              <a:rPr lang="en-US" dirty="0" smtClean="0"/>
              <a:t>. C is said to be 0-valent or 1-valent, as is the case</a:t>
            </a:r>
          </a:p>
          <a:p>
            <a:r>
              <a:rPr lang="en-US" dirty="0" smtClean="0"/>
              <a:t>Bivalent means that </a:t>
            </a:r>
            <a:r>
              <a:rPr lang="en-US" dirty="0" smtClean="0">
                <a:solidFill>
                  <a:srgbClr val="FF0000"/>
                </a:solidFill>
              </a:rPr>
              <a:t>the outcome is unpredictable </a:t>
            </a:r>
            <a:r>
              <a:rPr lang="en-US" dirty="0" smtClean="0"/>
              <a:t>(but still doesn’t mean that consensus is not guaranteed). </a:t>
            </a:r>
            <a:r>
              <a:rPr lang="en-US" dirty="0" smtClean="0">
                <a:solidFill>
                  <a:srgbClr val="000000"/>
                </a:solidFill>
              </a:rPr>
              <a:t>Three possibilities: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0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1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0’s and 1’s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Guaranteeing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 smtClean="0"/>
              <a:t>Consider all possible input sets (i.e., all initial configurations).</a:t>
            </a:r>
          </a:p>
          <a:p>
            <a:r>
              <a:rPr lang="en-US" dirty="0" smtClean="0"/>
              <a:t>For each input set (i.e., for each initial configuration), the protocol should produce either 0 or 1 even with one failure for all possible execution paths (runs).</a:t>
            </a:r>
          </a:p>
          <a:p>
            <a:pPr lvl="1"/>
            <a:r>
              <a:rPr lang="en-US" dirty="0" smtClean="0"/>
              <a:t>I.e., no “0’s and 1’s”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impossibility result: We can’t do that.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I.e., there is always a run that will produce “0’s and 1’s”.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Theorem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Lemma 2: There exists an initial configuration that is bivalent</a:t>
            </a:r>
          </a:p>
          <a:p>
            <a:r>
              <a:rPr lang="en-US" dirty="0" smtClean="0"/>
              <a:t>Lemma 3: 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r>
              <a:rPr lang="en-US" dirty="0" smtClean="0"/>
              <a:t>Insight: It is not possible to distinguish a faulty node from </a:t>
            </a:r>
            <a:r>
              <a:rPr lang="en-US" smtClean="0"/>
              <a:t>a slow node.</a:t>
            </a:r>
            <a:endParaRPr lang="en-US" dirty="0" smtClean="0"/>
          </a:p>
          <a:p>
            <a:r>
              <a:rPr lang="en-US" dirty="0" smtClean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Consensus: </a:t>
            </a:r>
            <a:r>
              <a:rPr lang="en-US" dirty="0" smtClean="0"/>
              <a:t>reaching an agreement</a:t>
            </a:r>
          </a:p>
          <a:p>
            <a:r>
              <a:rPr lang="en-US" dirty="0" smtClean="0"/>
              <a:t>Possible in synchronous systems</a:t>
            </a:r>
          </a:p>
          <a:p>
            <a:r>
              <a:rPr lang="en-US" dirty="0" smtClean="0"/>
              <a:t>Asynchronous systems cannot guarantee.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Reason: Impossibility of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Should Steve give an A to everybody taking CSE 486/586?</a:t>
            </a:r>
          </a:p>
          <a:p>
            <a:r>
              <a:rPr lang="en-US" dirty="0" smtClean="0"/>
              <a:t>Input: everyone says either yes/no.</a:t>
            </a:r>
          </a:p>
          <a:p>
            <a:r>
              <a:rPr lang="en-US" dirty="0" smtClean="0"/>
              <a:t>Output: an agreement of yes or no.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  <a:p>
            <a:r>
              <a:rPr lang="en-US" dirty="0" smtClean="0"/>
              <a:t>Many consensus problems</a:t>
            </a:r>
          </a:p>
          <a:p>
            <a:pPr lvl="1"/>
            <a:r>
              <a:rPr lang="en-US" dirty="0" smtClean="0"/>
              <a:t>Reliable, totally-ordered multicast (what we saw already)</a:t>
            </a:r>
          </a:p>
          <a:p>
            <a:pPr lvl="1"/>
            <a:r>
              <a:rPr lang="en-US" dirty="0" smtClean="0"/>
              <a:t>Mutual exclusion, leader election, etc. (what we will see)</a:t>
            </a:r>
          </a:p>
          <a:p>
            <a:pPr lvl="1"/>
            <a:r>
              <a:rPr lang="en-US" dirty="0" smtClean="0"/>
              <a:t>Cannot reach consensus.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Consensus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processes</a:t>
            </a:r>
          </a:p>
          <a:p>
            <a:r>
              <a:rPr lang="en-US" dirty="0" smtClean="0"/>
              <a:t>Each process </a:t>
            </a:r>
            <a:r>
              <a:rPr lang="en-US" dirty="0" err="1" smtClean="0"/>
              <a:t>p</a:t>
            </a:r>
            <a:r>
              <a:rPr lang="en-US" dirty="0" smtClean="0"/>
              <a:t> has </a:t>
            </a:r>
          </a:p>
          <a:p>
            <a:pPr lvl="1"/>
            <a:r>
              <a:rPr lang="en-US" dirty="0" smtClean="0"/>
              <a:t>input variable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variable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</a:t>
            </a:r>
            <a:r>
              <a:rPr lang="en-US" dirty="0" err="1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b</a:t>
            </a:r>
            <a:r>
              <a:rPr lang="en-US" dirty="0" smtClean="0"/>
              <a:t>=undecided) – can be changed only once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all non-faulty processes set their output variables to 1</a:t>
            </a:r>
          </a:p>
          <a:p>
            <a:pPr lvl="1"/>
            <a:r>
              <a:rPr lang="en-US" dirty="0" smtClean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(System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fail only by </a:t>
            </a:r>
            <a:r>
              <a:rPr lang="en-US" i="1" dirty="0" smtClean="0"/>
              <a:t>crash-stop</a:t>
            </a:r>
            <a:r>
              <a:rPr lang="en-US" dirty="0" smtClean="0"/>
              <a:t>ping</a:t>
            </a:r>
          </a:p>
          <a:p>
            <a:r>
              <a:rPr lang="en-US" dirty="0" smtClean="0"/>
              <a:t>Synchronous system: bounds on</a:t>
            </a:r>
          </a:p>
          <a:p>
            <a:pPr lvl="1"/>
            <a:r>
              <a:rPr lang="en-US" dirty="0" smtClean="0"/>
              <a:t>Message delays</a:t>
            </a:r>
          </a:p>
          <a:p>
            <a:pPr lvl="1"/>
            <a:r>
              <a:rPr lang="en-US" dirty="0" smtClean="0"/>
              <a:t>Max time for each process step</a:t>
            </a:r>
          </a:p>
          <a:p>
            <a:pPr lvl="1"/>
            <a:r>
              <a:rPr lang="en-US" dirty="0" smtClean="0"/>
              <a:t>e.g., multiprocessor (common clock across processors)</a:t>
            </a:r>
          </a:p>
          <a:p>
            <a:r>
              <a:rPr lang="en-US" dirty="0" smtClean="0"/>
              <a:t>Asynchronous system: no such bounds</a:t>
            </a:r>
          </a:p>
          <a:p>
            <a:pPr lvl="1"/>
            <a:r>
              <a:rPr lang="en-US" dirty="0" smtClean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multiple copies of a state machine</a:t>
            </a:r>
          </a:p>
          <a:p>
            <a:r>
              <a:rPr lang="en-US" dirty="0" smtClean="0"/>
              <a:t>For what?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All copies agree on the order of execution.</a:t>
            </a:r>
          </a:p>
          <a:p>
            <a:r>
              <a:rPr lang="en-US" dirty="0" smtClean="0"/>
              <a:t>Many mission-critical systems operate like this.</a:t>
            </a:r>
          </a:p>
          <a:p>
            <a:pPr lvl="1"/>
            <a:r>
              <a:rPr lang="en-US" dirty="0" smtClean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process starts with </a:t>
            </a:r>
            <a:r>
              <a:rPr lang="en-US" dirty="0" smtClean="0">
                <a:solidFill>
                  <a:srgbClr val="0000FF"/>
                </a:solidFill>
              </a:rPr>
              <a:t>an initial input value (0 or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process keeps </a:t>
            </a:r>
            <a:r>
              <a:rPr lang="en-US" dirty="0" smtClean="0">
                <a:solidFill>
                  <a:srgbClr val="0000FF"/>
                </a:solidFill>
              </a:rPr>
              <a:t>the history of values </a:t>
            </a:r>
            <a:r>
              <a:rPr lang="en-US" dirty="0" smtClean="0"/>
              <a:t>received so far.</a:t>
            </a:r>
          </a:p>
          <a:p>
            <a:r>
              <a:rPr lang="en-US" dirty="0" smtClean="0"/>
              <a:t>The protocol proceeds in </a:t>
            </a:r>
            <a:r>
              <a:rPr lang="en-US" i="1" dirty="0" smtClean="0">
                <a:solidFill>
                  <a:srgbClr val="0000FF"/>
                </a:solidFill>
              </a:rPr>
              <a:t>rounds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each round, </a:t>
            </a:r>
            <a:r>
              <a:rPr lang="en-US" dirty="0" smtClean="0">
                <a:solidFill>
                  <a:srgbClr val="0000FF"/>
                </a:solidFill>
              </a:rPr>
              <a:t>everyone multicasts </a:t>
            </a:r>
            <a:r>
              <a:rPr lang="en-US" dirty="0" smtClean="0"/>
              <a:t>the history of values.</a:t>
            </a:r>
          </a:p>
          <a:p>
            <a:r>
              <a:rPr lang="en-US" dirty="0" smtClean="0"/>
              <a:t>After all the rounds are done, </a:t>
            </a:r>
            <a:r>
              <a:rPr lang="en-US" dirty="0" smtClean="0">
                <a:solidFill>
                  <a:srgbClr val="0000FF"/>
                </a:solidFill>
              </a:rPr>
              <a:t>pick the minimum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system with at most </a:t>
            </a:r>
            <a:r>
              <a:rPr lang="en-US" dirty="0" err="1" smtClean="0"/>
              <a:t>f</a:t>
            </a:r>
            <a:r>
              <a:rPr lang="en-US" dirty="0" smtClean="0"/>
              <a:t> processes crashing, the algorithm proceeds in f+1 rounds (with timeout), using basic multicast (B-multicast). </a:t>
            </a:r>
          </a:p>
          <a:p>
            <a:r>
              <a:rPr lang="en-US" i="1" dirty="0" err="1" smtClean="0"/>
              <a:t>Values</a:t>
            </a:r>
            <a:r>
              <a:rPr lang="en-US" i="1" baseline="30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the set of proposed values known to process </a:t>
            </a:r>
            <a:r>
              <a:rPr lang="en-US" dirty="0" err="1" smtClean="0"/>
              <a:t>p</a:t>
            </a:r>
            <a:r>
              <a:rPr lang="en-US" dirty="0" smtClean="0"/>
              <a:t>=P</a:t>
            </a:r>
            <a:r>
              <a:rPr lang="en-US" baseline="-25000" dirty="0" smtClean="0"/>
              <a:t>i</a:t>
            </a:r>
            <a:r>
              <a:rPr lang="en-US" dirty="0" smtClean="0"/>
              <a:t> at the beginning of round </a:t>
            </a:r>
            <a:r>
              <a:rPr lang="en-US" dirty="0" err="1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Initially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0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{} ;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1</a:t>
            </a:r>
            <a:r>
              <a:rPr lang="en-US" i="1" baseline="-25000" dirty="0" smtClean="0"/>
              <a:t>i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p</a:t>
            </a:r>
            <a:r>
              <a:rPr lang="en-US" dirty="0" smtClean="0"/>
              <a:t>}</a:t>
            </a:r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Monaco"/>
                <a:cs typeface="Monaco"/>
              </a:rPr>
              <a:t> for round </a:t>
            </a:r>
            <a:r>
              <a:rPr lang="en-US" sz="2000" i="1" dirty="0" err="1" smtClean="0">
                <a:latin typeface="Monaco"/>
                <a:cs typeface="Monaco"/>
              </a:rPr>
              <a:t>r</a:t>
            </a:r>
            <a:r>
              <a:rPr lang="en-US" sz="2000" dirty="0" smtClean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multicast (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 smtClean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for each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r>
              <a:rPr lang="en-US" sz="2000" dirty="0" smtClean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 </a:t>
            </a:r>
            <a:r>
              <a:rPr lang="en-US" sz="2000" dirty="0" err="1" smtClean="0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 smtClean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</a:t>
            </a:r>
            <a:r>
              <a:rPr lang="en-US" sz="2000" i="1" dirty="0" err="1" smtClean="0">
                <a:latin typeface="Monaco"/>
                <a:cs typeface="Monaco"/>
              </a:rPr>
              <a:t>y</a:t>
            </a:r>
            <a:r>
              <a:rPr lang="en-US" sz="2000" i="1" baseline="-25000" dirty="0" err="1" smtClean="0">
                <a:latin typeface="Monaco"/>
                <a:cs typeface="Monaco"/>
              </a:rPr>
              <a:t>p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i="1" dirty="0" err="1" smtClean="0">
                <a:latin typeface="Monaco"/>
                <a:cs typeface="Monaco"/>
              </a:rPr>
              <a:t>d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minimum(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f+1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21750</TotalTime>
  <Pages>12</Pages>
  <Words>1584</Words>
  <Application>Microsoft Macintosh PowerPoint</Application>
  <PresentationFormat>Letter Paper (8.5x11 in)</PresentationFormat>
  <Paragraphs>211</Paragraphs>
  <Slides>25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Consensus</vt:lpstr>
      <vt:lpstr>Recap: Finger Table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State Valencies </vt:lpstr>
      <vt:lpstr>Guaranteeing Consensus</vt:lpstr>
      <vt:lpstr>Lemma 1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866</cp:revision>
  <cp:lastPrinted>2015-03-02T15:05:16Z</cp:lastPrinted>
  <dcterms:created xsi:type="dcterms:W3CDTF">2012-02-17T22:15:12Z</dcterms:created>
  <dcterms:modified xsi:type="dcterms:W3CDTF">2015-03-02T15:16:45Z</dcterms:modified>
  <cp:category/>
</cp:coreProperties>
</file>