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9"/>
  </p:notesMasterIdLst>
  <p:handoutMasterIdLst>
    <p:handoutMasterId r:id="rId30"/>
  </p:handoutMasterIdLst>
  <p:sldIdLst>
    <p:sldId id="322" r:id="rId3"/>
    <p:sldId id="699" r:id="rId4"/>
    <p:sldId id="702" r:id="rId5"/>
    <p:sldId id="703" r:id="rId6"/>
    <p:sldId id="705" r:id="rId7"/>
    <p:sldId id="691" r:id="rId8"/>
    <p:sldId id="692" r:id="rId9"/>
    <p:sldId id="706" r:id="rId10"/>
    <p:sldId id="694" r:id="rId11"/>
    <p:sldId id="666" r:id="rId12"/>
    <p:sldId id="695" r:id="rId13"/>
    <p:sldId id="667" r:id="rId14"/>
    <p:sldId id="707" r:id="rId15"/>
    <p:sldId id="696" r:id="rId16"/>
    <p:sldId id="669" r:id="rId17"/>
    <p:sldId id="693" r:id="rId18"/>
    <p:sldId id="697" r:id="rId19"/>
    <p:sldId id="698" r:id="rId20"/>
    <p:sldId id="671" r:id="rId21"/>
    <p:sldId id="672" r:id="rId22"/>
    <p:sldId id="674" r:id="rId23"/>
    <p:sldId id="675" r:id="rId24"/>
    <p:sldId id="676" r:id="rId25"/>
    <p:sldId id="677" r:id="rId26"/>
    <p:sldId id="690" r:id="rId27"/>
    <p:sldId id="584" r:id="rId28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92" d="100"/>
          <a:sy n="92" d="100"/>
        </p:scale>
        <p:origin x="-120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97216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97829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Serial equivalence is what would happen with one</a:t>
            </a:r>
            <a:r>
              <a:rPr lang="en-US" baseline="0" dirty="0" smtClean="0"/>
              <a:t> </a:t>
            </a:r>
            <a:r>
              <a:rPr lang="en-US" baseline="0" smtClean="0"/>
              <a:t>big lock.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812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--- 1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Lost Update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One transaction causes loss of info. for another: consider three account objects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28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balance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b.setBalance(balance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= (balance*1.1)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c.withdraw(balance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T1/T2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update on the shared object, 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, is lost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114800" y="2260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24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921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695700" y="22733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81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578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721600" y="528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280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378700" y="529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734300" y="486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378700" y="487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432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445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747000" y="401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7404100" y="402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784600" y="3429000"/>
            <a:ext cx="0" cy="952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784600" y="4368800"/>
            <a:ext cx="52070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292600" y="4572000"/>
            <a:ext cx="0" cy="584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>
            <a:off x="3810000" y="5130800"/>
            <a:ext cx="48260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810000" y="54356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H="1">
            <a:off x="3771900" y="3162300"/>
            <a:ext cx="41910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4178300" y="2667000"/>
            <a:ext cx="0" cy="50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736600" y="56896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3200" u="sng" dirty="0" smtClean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3200" u="sng" dirty="0">
              <a:solidFill>
                <a:srgbClr val="0000FF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3200" u="sng" dirty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a.withdraw(100)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a.getBalance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total +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endParaRPr lang="en-US" dirty="0" smtClean="0">
              <a:solidFill>
                <a:schemeClr val="hlink"/>
              </a:solidFill>
              <a:latin typeface="Arial" charset="0"/>
              <a:ea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b.deposit(100) </a:t>
            </a: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		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total = total +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c.getBalance</a:t>
            </a:r>
            <a:endParaRPr lang="en-US" sz="2000" dirty="0" smtClean="0">
              <a:solidFill>
                <a:schemeClr val="bg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partial result is used by T2, giving the wrong result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sz="2000" dirty="0" smtClean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73300" y="2197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7592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670800" y="3695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0.00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854200" y="2209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163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251200" y="3302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895600" y="3314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96200" y="4914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500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696200" y="4165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647700" y="5486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2451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9022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658100" y="3352800"/>
            <a:ext cx="698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total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251200" y="45085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908300" y="45212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127500" y="2794000"/>
            <a:ext cx="12700" cy="269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508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Retrieval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Partial, incomplete results of one transaction are retrieved by another transaction.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a.withdraw(100)</a:t>
            </a:r>
            <a:r>
              <a:rPr lang="en-US" sz="28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a.getBalance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	total = total +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endParaRPr lang="en-US" dirty="0" smtClean="0">
              <a:solidFill>
                <a:schemeClr val="hlink"/>
              </a:solidFill>
              <a:latin typeface="Arial" charset="0"/>
              <a:ea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b.deposit(100) </a:t>
            </a: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					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total = total +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c.getBalance</a:t>
            </a:r>
            <a:endParaRPr lang="en-US" sz="2000" dirty="0" smtClean="0">
              <a:solidFill>
                <a:schemeClr val="bg2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partial result is used by T2, giving the wrong result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sz="2000" dirty="0" smtClean="0">
              <a:solidFill>
                <a:schemeClr val="hlink"/>
              </a:solidFill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2273300" y="2197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7592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670800" y="3695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0.00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1854200" y="2209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4163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3251200" y="3302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/>
              <a:t> </a:t>
            </a:r>
            <a:r>
              <a:rPr lang="en-US" sz="1800" dirty="0">
                <a:solidFill>
                  <a:srgbClr val="0000FF"/>
                </a:solidFill>
              </a:rPr>
              <a:t>00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2895600" y="3314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696200" y="4914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500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696200" y="4165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647700" y="5486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245100" y="2184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902200" y="2197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658100" y="3352800"/>
            <a:ext cx="6985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total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251200" y="45085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2908300" y="45212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4127500" y="2794000"/>
            <a:ext cx="12700" cy="269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This Means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transactions (with locks)?</a:t>
            </a:r>
          </a:p>
          <a:p>
            <a:pPr lvl="1"/>
            <a:r>
              <a:rPr lang="en-US" dirty="0" smtClean="0"/>
              <a:t>Multiple transactions share data.</a:t>
            </a:r>
          </a:p>
          <a:p>
            <a:r>
              <a:rPr lang="en-US" dirty="0" smtClean="0"/>
              <a:t>Complete serialization is correct, but performance and abort are two issues.</a:t>
            </a:r>
            <a:endParaRPr lang="en-US" dirty="0" smtClean="0"/>
          </a:p>
          <a:p>
            <a:r>
              <a:rPr lang="en-US" dirty="0" smtClean="0"/>
              <a:t>Executing transactions concurrently for performance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Problem</a:t>
            </a:r>
            <a:r>
              <a:rPr lang="en-US" dirty="0" smtClean="0">
                <a:solidFill>
                  <a:srgbClr val="FF0000"/>
                </a:solidFill>
              </a:rPr>
              <a:t>: Not all current executions produce a correct </a:t>
            </a:r>
            <a:r>
              <a:rPr lang="en-US" dirty="0" smtClean="0">
                <a:solidFill>
                  <a:srgbClr val="FF0000"/>
                </a:solidFill>
              </a:rPr>
              <a:t>outcome</a:t>
            </a:r>
            <a:endParaRPr lang="en-US" dirty="0" smtClean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856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“Correct”?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How would you define correctness</a:t>
            </a:r>
            <a:r>
              <a:rPr lang="en-US" dirty="0" smtClean="0"/>
              <a:t>?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For example, two independent transactions made by me and my wife on our three accounts.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</a:rPr>
              <a:t>What do we care about </a:t>
            </a:r>
            <a:r>
              <a:rPr lang="en-US" dirty="0" smtClean="0">
                <a:solidFill>
                  <a:srgbClr val="0000FF"/>
                </a:solidFill>
              </a:rPr>
              <a:t>at </a:t>
            </a:r>
            <a:r>
              <a:rPr lang="en-US" dirty="0" smtClean="0">
                <a:solidFill>
                  <a:srgbClr val="0000FF"/>
                </a:solidFill>
              </a:rPr>
              <a:t>the end of the day?</a:t>
            </a:r>
            <a:endParaRPr lang="en-US" dirty="0">
              <a:solidFill>
                <a:srgbClr val="0000FF"/>
              </a:solidFill>
            </a:endParaRP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Correct final balance for each account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>
                <a:solidFill>
                  <a:schemeClr val="hlink"/>
                </a:solidFill>
              </a:rPr>
              <a:t>balance = </a:t>
            </a:r>
            <a:r>
              <a:rPr lang="en-US" sz="1600" b="1" dirty="0" err="1">
                <a:solidFill>
                  <a:schemeClr val="hlink"/>
                </a:solidFill>
              </a:rPr>
              <a:t>b.getBalance</a:t>
            </a:r>
            <a:r>
              <a:rPr lang="en-US" sz="1600" b="1" dirty="0">
                <a:solidFill>
                  <a:schemeClr val="hlink"/>
                </a:solidFill>
              </a:rPr>
              <a:t>(</a:t>
            </a:r>
            <a:r>
              <a:rPr lang="en-US" sz="1600" b="1" dirty="0" smtClean="0">
                <a:solidFill>
                  <a:schemeClr val="hlink"/>
                </a:solidFill>
              </a:rPr>
              <a:t>)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  <a:r>
              <a:rPr lang="en-US" sz="1600" b="1" dirty="0" smtClean="0">
                <a:solidFill>
                  <a:schemeClr val="hlink"/>
                </a:solidFill>
              </a:rPr>
              <a:t>		</a:t>
            </a:r>
            <a:r>
              <a:rPr lang="en-US" sz="1600" b="1" dirty="0" err="1">
                <a:solidFill>
                  <a:schemeClr val="hlink"/>
                </a:solidFill>
              </a:rPr>
              <a:t>b.setBalance</a:t>
            </a:r>
            <a:r>
              <a:rPr lang="en-US" sz="1600" b="1" dirty="0">
                <a:solidFill>
                  <a:schemeClr val="hlink"/>
                </a:solidFill>
              </a:rPr>
              <a:t>(balance*</a:t>
            </a:r>
            <a:r>
              <a:rPr lang="en-US" sz="1600" b="1" dirty="0" smtClean="0">
                <a:solidFill>
                  <a:schemeClr val="hlink"/>
                </a:solidFill>
              </a:rPr>
              <a:t>1.1)</a:t>
            </a:r>
            <a:r>
              <a:rPr lang="en-US" sz="1600" b="1" dirty="0" smtClean="0">
                <a:solidFill>
                  <a:schemeClr val="bg2"/>
                </a:solidFill>
              </a:rPr>
              <a:t>	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</a:t>
            </a:r>
            <a:r>
              <a:rPr lang="en-US" sz="1600" b="1" dirty="0" smtClean="0">
                <a:solidFill>
                  <a:srgbClr val="0000FF"/>
                </a:solidFill>
              </a:rPr>
              <a:t>(balance* 0.1)		</a:t>
            </a:r>
            <a:r>
              <a:rPr lang="en-US" sz="1600" b="1" dirty="0" err="1">
                <a:solidFill>
                  <a:schemeClr val="hlink"/>
                </a:solidFill>
              </a:rPr>
              <a:t>c.withdraw</a:t>
            </a:r>
            <a:r>
              <a:rPr lang="en-US" sz="1600" b="1" dirty="0">
                <a:solidFill>
                  <a:schemeClr val="hlink"/>
                </a:solidFill>
              </a:rPr>
              <a:t>(balance*0.1)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962400" y="4344432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3822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3810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3810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3835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3822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3822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96900" y="6097032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4384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6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Control: Providing “Correct” Interleaving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An interleaving of the operations of 2 or more transactions is said to be </a:t>
            </a:r>
            <a:r>
              <a:rPr lang="en-US" sz="2000" i="1" dirty="0" smtClean="0">
                <a:solidFill>
                  <a:srgbClr val="FF0000"/>
                </a:solidFill>
              </a:rPr>
              <a:t>serially equivalent </a:t>
            </a:r>
            <a:r>
              <a:rPr lang="en-US" sz="2000" dirty="0" smtClean="0"/>
              <a:t>if the combined effect is the same as if these transactions had been performed </a:t>
            </a:r>
            <a:r>
              <a:rPr lang="en-US" sz="2000" dirty="0" smtClean="0">
                <a:solidFill>
                  <a:srgbClr val="FF0000"/>
                </a:solidFill>
              </a:rPr>
              <a:t>sequentially </a:t>
            </a:r>
            <a:r>
              <a:rPr lang="en-US" sz="2000" dirty="0" smtClean="0">
                <a:solidFill>
                  <a:srgbClr val="FF0000"/>
                </a:solidFill>
              </a:rPr>
              <a:t>in </a:t>
            </a:r>
            <a:r>
              <a:rPr lang="en-US" sz="2000" dirty="0" smtClean="0">
                <a:solidFill>
                  <a:srgbClr val="FF0000"/>
                </a:solidFill>
              </a:rPr>
              <a:t>some </a:t>
            </a:r>
            <a:r>
              <a:rPr lang="en-US" sz="2000" dirty="0" smtClean="0">
                <a:solidFill>
                  <a:srgbClr val="FF0000"/>
                </a:solidFill>
              </a:rPr>
              <a:t>order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       	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                                                          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bg2"/>
                </a:solidFill>
              </a:rPr>
              <a:t>				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b.setBalance(balance</a:t>
            </a:r>
            <a:r>
              <a:rPr lang="en-US" sz="1600" b="1" dirty="0" smtClean="0">
                <a:solidFill>
                  <a:schemeClr val="hlink"/>
                </a:solidFill>
              </a:rPr>
              <a:t>*1.1)</a:t>
            </a:r>
            <a:endParaRPr lang="en-US" sz="1600" b="1" dirty="0" smtClean="0">
              <a:solidFill>
                <a:schemeClr val="bg2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a.withdraw(balance</a:t>
            </a:r>
            <a:r>
              <a:rPr lang="en-US" sz="1600" b="1" dirty="0" smtClean="0">
                <a:solidFill>
                  <a:srgbClr val="0000FF"/>
                </a:solidFill>
              </a:rPr>
              <a:t>* 0.1)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  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c.withdraw(balance</a:t>
            </a:r>
            <a:r>
              <a:rPr lang="en-US" sz="1600" b="1" dirty="0" smtClean="0">
                <a:solidFill>
                  <a:schemeClr val="hlink"/>
                </a:solidFill>
              </a:rPr>
              <a:t>*0.1)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5306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6924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6797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7051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6924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791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803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4737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5067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5080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4008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368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356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4610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838574"/>
            <a:ext cx="2530475" cy="63094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squar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r>
              <a:rPr lang="en-US" b="1" dirty="0">
                <a:solidFill>
                  <a:srgbClr val="0000FF"/>
                </a:solidFill>
              </a:rPr>
              <a:t>== T1 (complete) followed</a:t>
            </a:r>
          </a:p>
          <a:p>
            <a:r>
              <a:rPr lang="en-US" b="1" dirty="0">
                <a:solidFill>
                  <a:srgbClr val="0000FF"/>
                </a:solidFill>
              </a:rPr>
              <a:t>	by T2 (complete)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Grading will be done this week.</a:t>
            </a:r>
          </a:p>
          <a:p>
            <a:r>
              <a:rPr lang="en-US" dirty="0" smtClean="0"/>
              <a:t>PA3 will be out </a:t>
            </a:r>
            <a:r>
              <a:rPr lang="en-US" smtClean="0"/>
              <a:t>this week.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243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Providing Serial Equivalence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What operations are we considering?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Read/write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What operations matter for correctness?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When write is involved</a:t>
            </a:r>
            <a:endParaRPr lang="en-US" dirty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endParaRPr lang="en-US" sz="2000" b="1" dirty="0" smtClean="0"/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b="1" dirty="0" smtClean="0"/>
              <a:t>   </a:t>
            </a: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sz="2000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>
                <a:solidFill>
                  <a:schemeClr val="hlink"/>
                </a:solidFill>
              </a:rPr>
              <a:t>balance = </a:t>
            </a:r>
            <a:r>
              <a:rPr lang="en-US" sz="1600" b="1" dirty="0" err="1">
                <a:solidFill>
                  <a:schemeClr val="hlink"/>
                </a:solidFill>
              </a:rPr>
              <a:t>b.getBalance</a:t>
            </a:r>
            <a:r>
              <a:rPr lang="en-US" sz="1600" b="1" dirty="0">
                <a:solidFill>
                  <a:schemeClr val="hlink"/>
                </a:solidFill>
              </a:rPr>
              <a:t>(</a:t>
            </a:r>
            <a:r>
              <a:rPr lang="en-US" sz="1600" b="1" dirty="0" smtClean="0">
                <a:solidFill>
                  <a:schemeClr val="hlink"/>
                </a:solidFill>
              </a:rPr>
              <a:t>)</a:t>
            </a:r>
            <a:endParaRPr lang="en-US" sz="20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  <a:r>
              <a:rPr lang="en-US" sz="1600" b="1" dirty="0" smtClean="0">
                <a:solidFill>
                  <a:schemeClr val="hlink"/>
                </a:solidFill>
              </a:rPr>
              <a:t>		</a:t>
            </a:r>
            <a:r>
              <a:rPr lang="en-US" sz="1600" b="1" dirty="0" err="1">
                <a:solidFill>
                  <a:schemeClr val="hlink"/>
                </a:solidFill>
              </a:rPr>
              <a:t>b.setBalance</a:t>
            </a:r>
            <a:r>
              <a:rPr lang="en-US" sz="1600" b="1" dirty="0">
                <a:solidFill>
                  <a:schemeClr val="hlink"/>
                </a:solidFill>
              </a:rPr>
              <a:t>(balance*</a:t>
            </a:r>
            <a:r>
              <a:rPr lang="en-US" sz="1600" b="1" dirty="0" smtClean="0">
                <a:solidFill>
                  <a:schemeClr val="hlink"/>
                </a:solidFill>
              </a:rPr>
              <a:t>1.1)</a:t>
            </a:r>
            <a:r>
              <a:rPr lang="en-US" sz="1600" b="1" dirty="0" smtClean="0">
                <a:solidFill>
                  <a:schemeClr val="bg2"/>
                </a:solidFill>
              </a:rPr>
              <a:t>	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err="1" smtClean="0">
                <a:solidFill>
                  <a:srgbClr val="0000FF"/>
                </a:solidFill>
              </a:rPr>
              <a:t>a.withdraw</a:t>
            </a:r>
            <a:r>
              <a:rPr lang="en-US" sz="1600" b="1" dirty="0" smtClean="0">
                <a:solidFill>
                  <a:srgbClr val="0000FF"/>
                </a:solidFill>
              </a:rPr>
              <a:t>(balance* 0.1)		</a:t>
            </a:r>
            <a:r>
              <a:rPr lang="en-US" sz="1600" b="1" dirty="0" err="1">
                <a:solidFill>
                  <a:schemeClr val="hlink"/>
                </a:solidFill>
              </a:rPr>
              <a:t>c.withdraw</a:t>
            </a:r>
            <a:r>
              <a:rPr lang="en-US" sz="1600" b="1" dirty="0">
                <a:solidFill>
                  <a:schemeClr val="hlink"/>
                </a:solidFill>
              </a:rPr>
              <a:t>(balance*0.1)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3962400" y="4114800"/>
            <a:ext cx="0" cy="1752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36068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359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359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36195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360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360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596900" y="58674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008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8449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Two </a:t>
            </a:r>
            <a:r>
              <a:rPr lang="en-US" sz="2000" u="sng" dirty="0" smtClean="0">
                <a:latin typeface="Arial" pitchFamily="-1" charset="0"/>
              </a:rPr>
              <a:t>operations</a:t>
            </a:r>
            <a:r>
              <a:rPr lang="en-US" sz="2000" dirty="0" smtClean="0">
                <a:latin typeface="Arial" pitchFamily="-1" charset="0"/>
              </a:rPr>
              <a:t> are said to be </a:t>
            </a:r>
            <a:r>
              <a:rPr lang="en-US" sz="2000" u="sng" dirty="0" smtClean="0">
                <a:latin typeface="Arial" pitchFamily="-1" charset="0"/>
              </a:rPr>
              <a:t>in conflict</a:t>
            </a:r>
            <a:r>
              <a:rPr lang="en-US" sz="2000" dirty="0" smtClean="0">
                <a:latin typeface="Arial" pitchFamily="-1" charset="0"/>
              </a:rPr>
              <a:t>, if their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combined effect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depends on the 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order</a:t>
            </a:r>
            <a:r>
              <a:rPr lang="en-US" sz="2000" dirty="0" smtClean="0">
                <a:latin typeface="Arial" pitchFamily="-1" charset="0"/>
              </a:rPr>
              <a:t> they are executed, e.g., read-write, write-read, write-write (all on same variables). NOT read-read, not on different variables.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317500" y="2724150"/>
            <a:ext cx="8547100" cy="3524250"/>
            <a:chOff x="341" y="1117"/>
            <a:chExt cx="5545" cy="2044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57" y="1174"/>
              <a:ext cx="150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Operations of different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679" y="1343"/>
              <a:ext cx="81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transactions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937" y="1174"/>
              <a:ext cx="530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Conflict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3931" y="1174"/>
              <a:ext cx="4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Reason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84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1296" y="1639"/>
              <a:ext cx="301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941" y="1639"/>
              <a:ext cx="2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No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601" y="1639"/>
              <a:ext cx="2014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4610" y="1639"/>
              <a:ext cx="30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4902" y="1639"/>
              <a:ext cx="72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2601" y="1854"/>
              <a:ext cx="308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does not depend on the order in which they are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2601" y="2068"/>
              <a:ext cx="585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executed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484" y="2283"/>
              <a:ext cx="30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1296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1941" y="2283"/>
              <a:ext cx="257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601" y="2283"/>
              <a:ext cx="1539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>
              <a:off x="4150" y="2283"/>
              <a:ext cx="301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read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4441" y="2283"/>
              <a:ext cx="435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and a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4887" y="2283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224" y="2283"/>
              <a:ext cx="662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601" y="2498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5116" y="2498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484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1296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1941" y="2712"/>
              <a:ext cx="25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Yes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601" y="2712"/>
              <a:ext cx="2014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Because the effect of a pair of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4610" y="2712"/>
              <a:ext cx="338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write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948" y="2712"/>
              <a:ext cx="726" cy="1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operations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601" y="2927"/>
              <a:ext cx="2577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depends on the order of their execution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16" y="2927"/>
              <a:ext cx="82" cy="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341" y="1117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341" y="1568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341" y="3161"/>
              <a:ext cx="5521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4643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Conditions for Correct Interleaving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What should we need to do to guarantee serial equivalence with conflicting operations?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400" dirty="0" smtClean="0"/>
              <a:t>Case 1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T1.1 -&gt; T1.2 -&gt; T2.1 -&gt; T2.2 -&gt; T1.3 -&gt; T2.3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400" dirty="0" smtClean="0"/>
              <a:t>Case 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/>
              <a:t>T1.1 -&gt; T2.1 -&gt; T2.2 -&gt; T1.2 -&gt; T1.3 -&gt; T2.3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400" dirty="0" smtClean="0"/>
              <a:t>Which one’s correct and why?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0627"/>
            <a:ext cx="519176" cy="589973"/>
          </a:xfrm>
          <a:prstGeom prst="rect">
            <a:avLst/>
          </a:prstGeom>
        </p:spPr>
      </p:pic>
      <p:sp>
        <p:nvSpPr>
          <p:cNvPr id="23" name="Content Placeholder 2"/>
          <p:cNvSpPr txBox="1">
            <a:spLocks/>
          </p:cNvSpPr>
          <p:nvPr/>
        </p:nvSpPr>
        <p:spPr bwMode="auto">
          <a:xfrm>
            <a:off x="850900" y="4470400"/>
            <a:ext cx="76835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85750" indent="-2857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»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543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•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002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4574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146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3718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29050" indent="-171450" algn="l" rtl="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b="1" u="sng" dirty="0" smtClean="0">
                <a:solidFill>
                  <a:srgbClr val="0000FF"/>
                </a:solidFill>
              </a:rPr>
              <a:t>Transaction T1  </a:t>
            </a:r>
            <a:r>
              <a:rPr lang="en-US" b="1" u="sng" dirty="0" smtClean="0">
                <a:solidFill>
                  <a:schemeClr val="hlink"/>
                </a:solidFill>
              </a:rPr>
              <a:t>	             Transaction T2 </a:t>
            </a:r>
          </a:p>
          <a:p>
            <a:pPr marL="285750" lvl="1" indent="-285750"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1. balance = </a:t>
            </a:r>
            <a:r>
              <a:rPr lang="en-US" sz="1600" b="1" dirty="0" err="1" smtClean="0">
                <a:solidFill>
                  <a:srgbClr val="0000FF"/>
                </a:solidFill>
              </a:rPr>
              <a:t>b.getBalance</a:t>
            </a:r>
            <a:r>
              <a:rPr lang="en-US" sz="1600" b="1" dirty="0" smtClean="0">
                <a:solidFill>
                  <a:srgbClr val="0000FF"/>
                </a:solidFill>
              </a:rPr>
              <a:t>()</a:t>
            </a:r>
            <a:r>
              <a:rPr lang="en-US" b="1" dirty="0" smtClean="0">
                <a:solidFill>
                  <a:srgbClr val="0000FF"/>
                </a:solidFill>
              </a:rPr>
              <a:t>		</a:t>
            </a:r>
            <a:r>
              <a:rPr lang="en-US" sz="1600" b="1" dirty="0" smtClean="0">
                <a:solidFill>
                  <a:schemeClr val="hlink"/>
                </a:solidFill>
              </a:rPr>
              <a:t>1. balance = </a:t>
            </a:r>
            <a:r>
              <a:rPr lang="en-US" sz="1600" b="1" dirty="0" err="1" smtClean="0">
                <a:solidFill>
                  <a:schemeClr val="hlink"/>
                </a:solidFill>
              </a:rPr>
              <a:t>b.getBalance</a:t>
            </a:r>
            <a:r>
              <a:rPr lang="en-US" sz="1600" b="1" dirty="0" smtClean="0">
                <a:solidFill>
                  <a:schemeClr val="hlink"/>
                </a:solidFill>
              </a:rPr>
              <a:t>()</a:t>
            </a:r>
            <a:endParaRPr lang="en-US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2. </a:t>
            </a:r>
            <a:r>
              <a:rPr lang="en-US" sz="1600" b="1" dirty="0" err="1" smtClean="0">
                <a:solidFill>
                  <a:srgbClr val="0000FF"/>
                </a:solidFill>
              </a:rPr>
              <a:t>b.setBalance</a:t>
            </a:r>
            <a:r>
              <a:rPr lang="en-US" sz="1600" b="1" dirty="0" smtClean="0">
                <a:solidFill>
                  <a:srgbClr val="0000FF"/>
                </a:solidFill>
              </a:rPr>
              <a:t> = (balance*1.1)</a:t>
            </a:r>
            <a:r>
              <a:rPr lang="en-US" sz="1600" b="1" dirty="0" smtClean="0">
                <a:solidFill>
                  <a:schemeClr val="hlink"/>
                </a:solidFill>
              </a:rPr>
              <a:t>	2. </a:t>
            </a:r>
            <a:r>
              <a:rPr lang="en-US" sz="1600" b="1" dirty="0" err="1" smtClean="0">
                <a:solidFill>
                  <a:schemeClr val="hlink"/>
                </a:solidFill>
              </a:rPr>
              <a:t>b.setBalance</a:t>
            </a:r>
            <a:r>
              <a:rPr lang="en-US" sz="1600" b="1" dirty="0" smtClean="0">
                <a:solidFill>
                  <a:schemeClr val="hlink"/>
                </a:solidFill>
              </a:rPr>
              <a:t>(balance*1.1)</a:t>
            </a:r>
            <a:r>
              <a:rPr lang="en-US" sz="1600" b="1" dirty="0" smtClean="0">
                <a:solidFill>
                  <a:schemeClr val="bg2"/>
                </a:solidFill>
              </a:rPr>
              <a:t>	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rgbClr val="0000FF"/>
                </a:solidFill>
              </a:rPr>
              <a:t>3. </a:t>
            </a:r>
            <a:r>
              <a:rPr lang="en-US" sz="1600" b="1" dirty="0" err="1" smtClean="0">
                <a:solidFill>
                  <a:srgbClr val="0000FF"/>
                </a:solidFill>
              </a:rPr>
              <a:t>a.withdraw</a:t>
            </a:r>
            <a:r>
              <a:rPr lang="en-US" sz="1600" b="1" dirty="0" smtClean="0">
                <a:solidFill>
                  <a:srgbClr val="0000FF"/>
                </a:solidFill>
              </a:rPr>
              <a:t>(balance* 0.1)		</a:t>
            </a:r>
            <a:r>
              <a:rPr lang="en-US" sz="1600" b="1" dirty="0" smtClean="0">
                <a:solidFill>
                  <a:schemeClr val="hlink"/>
                </a:solidFill>
              </a:rPr>
              <a:t>3. </a:t>
            </a:r>
            <a:r>
              <a:rPr lang="en-US" sz="1600" b="1" dirty="0" err="1" smtClean="0">
                <a:solidFill>
                  <a:schemeClr val="hlink"/>
                </a:solidFill>
              </a:rPr>
              <a:t>c.withdraw</a:t>
            </a:r>
            <a:r>
              <a:rPr lang="en-US" sz="1600" b="1" dirty="0" smtClean="0">
                <a:solidFill>
                  <a:schemeClr val="hlink"/>
                </a:solidFill>
              </a:rPr>
              <a:t>(balance*0.1)</a:t>
            </a:r>
            <a:endParaRPr lang="en-US" sz="1600" b="1" dirty="0" smtClean="0">
              <a:solidFill>
                <a:srgbClr val="0000FF"/>
              </a:solidFill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Tx/>
              <a:buNone/>
            </a:pPr>
            <a:r>
              <a:rPr lang="en-US" sz="1600" b="1" dirty="0" smtClean="0">
                <a:solidFill>
                  <a:schemeClr val="hlink"/>
                </a:solidFill>
              </a:rPr>
              <a:t>				        	</a:t>
            </a:r>
          </a:p>
        </p:txBody>
      </p:sp>
    </p:spTree>
    <p:extLst>
      <p:ext uri="{BB962C8B-B14F-4D97-AF65-F5344CB8AC3E}">
        <p14:creationId xmlns:p14="http://schemas.microsoft.com/office/powerpoint/2010/main" val="656281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Banking </a:t>
            </a:r>
            <a:r>
              <a:rPr lang="en-US" dirty="0" smtClean="0"/>
              <a:t>Example (Once Again)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Banking transaction for a customer (e.g., at ATM or browser)</a:t>
            </a:r>
          </a:p>
          <a:p>
            <a:pPr lvl="1"/>
            <a:r>
              <a:rPr lang="en-US" dirty="0" smtClean="0"/>
              <a:t>Transfer $100 from saving to checking account</a:t>
            </a:r>
          </a:p>
          <a:p>
            <a:pPr lvl="1"/>
            <a:r>
              <a:rPr lang="en-US" dirty="0" smtClean="0"/>
              <a:t>Transfer $200 from money-market to checking account</a:t>
            </a:r>
          </a:p>
          <a:p>
            <a:pPr lvl="1"/>
            <a:r>
              <a:rPr lang="en-US" dirty="0" smtClean="0"/>
              <a:t>Withdraw $400 from checking account</a:t>
            </a:r>
          </a:p>
          <a:p>
            <a:r>
              <a:rPr lang="en-US" dirty="0" smtClean="0"/>
              <a:t>Transaction</a:t>
            </a:r>
            <a:endParaRPr lang="en-US" dirty="0" smtClean="0">
              <a:solidFill>
                <a:srgbClr val="0000FF"/>
              </a:solidFill>
              <a:latin typeface="Arial" charset="0"/>
              <a:ea typeface="ＭＳ Ｐゴシック" charset="0"/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savings.deduct(100)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checking.add(100)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mnymkt.deduct(200)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checking.add(200)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checking.deduct(400)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>
                <a:solidFill>
                  <a:srgbClr val="0000FF"/>
                </a:solidFill>
                <a:latin typeface="Arial" charset="0"/>
                <a:ea typeface="ＭＳ Ｐゴシック" charset="0"/>
              </a:rPr>
              <a:t>dispense(400)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983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Insight for serial equivalence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Outcomes of write operations in one transaction to all shared objects should be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either consistently visible to the other transaction</a:t>
            </a:r>
            <a:r>
              <a:rPr lang="en-US" dirty="0" smtClean="0">
                <a:latin typeface="Arial" pitchFamily="-1" charset="0"/>
              </a:rPr>
              <a:t> </a:t>
            </a:r>
            <a:r>
              <a:rPr lang="en-US" i="1" dirty="0" smtClean="0">
                <a:solidFill>
                  <a:srgbClr val="0000FF"/>
                </a:solidFill>
                <a:latin typeface="Arial" pitchFamily="-1" charset="0"/>
              </a:rPr>
              <a:t>or the other way round</a:t>
            </a:r>
            <a:r>
              <a:rPr lang="en-US" dirty="0" smtClean="0">
                <a:latin typeface="Arial" pitchFamily="-1" charset="0"/>
              </a:rPr>
              <a:t>.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dirty="0" smtClean="0">
                <a:latin typeface="Arial" pitchFamily="-1" charset="0"/>
              </a:rPr>
              <a:t>The effect of an operation refers to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The value of an object set by a write operation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The result returned by a read operation.</a:t>
            </a:r>
            <a:endParaRPr lang="en-US" sz="1800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1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2000" i="1" dirty="0" smtClean="0">
                <a:latin typeface="Arial" pitchFamily="-1" charset="0"/>
              </a:rPr>
              <a:t>Two </a:t>
            </a:r>
            <a:r>
              <a:rPr lang="en-US" sz="2000" i="1" u="sng" dirty="0" smtClean="0">
                <a:latin typeface="Arial" pitchFamily="-1" charset="0"/>
              </a:rPr>
              <a:t>transactions</a:t>
            </a:r>
            <a:r>
              <a:rPr lang="en-US" sz="2000" i="1" dirty="0" smtClean="0">
                <a:latin typeface="Arial" pitchFamily="-1" charset="0"/>
              </a:rPr>
              <a:t> are </a:t>
            </a:r>
            <a:r>
              <a:rPr lang="en-US" sz="2000" i="1" dirty="0" smtClean="0">
                <a:solidFill>
                  <a:srgbClr val="0000FF"/>
                </a:solidFill>
                <a:latin typeface="Arial" pitchFamily="-1" charset="0"/>
              </a:rPr>
              <a:t>serially equivalent </a:t>
            </a:r>
            <a:r>
              <a:rPr lang="en-US" sz="2000" i="1" dirty="0" smtClean="0">
                <a:latin typeface="Arial" pitchFamily="-1" charset="0"/>
              </a:rPr>
              <a:t>if and only if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all pairs of conflicting operations</a:t>
            </a:r>
            <a:r>
              <a:rPr lang="en-US" sz="2000" i="1" dirty="0" smtClean="0">
                <a:latin typeface="Arial" pitchFamily="-1" charset="0"/>
              </a:rPr>
              <a:t> (pair containing one operation from each transaction)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are executed in the same order </a:t>
            </a:r>
            <a:r>
              <a:rPr lang="en-US" sz="2000" i="1" dirty="0" smtClean="0">
                <a:latin typeface="Arial" pitchFamily="-1" charset="0"/>
              </a:rPr>
              <a:t>(transaction order) for </a:t>
            </a:r>
            <a:r>
              <a:rPr lang="en-US" sz="2000" i="1" dirty="0" smtClean="0">
                <a:solidFill>
                  <a:srgbClr val="FF0000"/>
                </a:solidFill>
                <a:latin typeface="Arial" pitchFamily="-1" charset="0"/>
              </a:rPr>
              <a:t>all objects (data) they both access</a:t>
            </a:r>
            <a:r>
              <a:rPr lang="en-US" sz="2000" i="1" dirty="0" smtClean="0">
                <a:latin typeface="Arial" pitchFamily="-1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6452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Conflicting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sz="1800" dirty="0" smtClean="0">
                <a:latin typeface="Arial" pitchFamily="-1" charset="0"/>
              </a:rPr>
              <a:t> </a:t>
            </a:r>
            <a:r>
              <a:rPr lang="en-US" sz="2000" dirty="0" smtClean="0">
                <a:latin typeface="Arial" pitchFamily="-1" charset="0"/>
              </a:rPr>
              <a:t>An interleaving of the operations of 2 or more transactions is said to be </a:t>
            </a:r>
            <a:r>
              <a:rPr lang="en-US" sz="2000" dirty="0" smtClean="0">
                <a:solidFill>
                  <a:srgbClr val="0000FF"/>
                </a:solidFill>
                <a:latin typeface="Arial" pitchFamily="-1" charset="0"/>
              </a:rPr>
              <a:t>serially equivalent </a:t>
            </a:r>
            <a:r>
              <a:rPr lang="en-US" sz="2000" dirty="0" smtClean="0">
                <a:latin typeface="Arial" pitchFamily="-1" charset="0"/>
              </a:rPr>
              <a:t>if the combined effect is the same as if these transactions had been performed sequentially (in some order).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2000" dirty="0" smtClean="0"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latin typeface="Arial" pitchFamily="-1" charset="0"/>
              </a:rPr>
              <a:t>   </a:t>
            </a: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            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balance = </a:t>
            </a: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20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b.setBalance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 = (balance*1.1)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       	   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                                                           balance =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b.getBalance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bg2"/>
                </a:solidFill>
                <a:latin typeface="Arial" pitchFamily="-1" charset="0"/>
              </a:rPr>
              <a:t>				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b.setBalance(balance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*1.1)</a:t>
            </a:r>
            <a:endParaRPr lang="en-US" sz="1600" dirty="0" smtClean="0">
              <a:solidFill>
                <a:schemeClr val="bg2"/>
              </a:solidFill>
              <a:latin typeface="Arial" pitchFamily="-1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err="1" smtClean="0">
                <a:solidFill>
                  <a:srgbClr val="0000FF"/>
                </a:solidFill>
                <a:latin typeface="Arial" pitchFamily="-1" charset="0"/>
              </a:rPr>
              <a:t>a.withdraw(balance</a:t>
            </a:r>
            <a:r>
              <a:rPr lang="en-US" sz="1600" dirty="0" smtClean="0">
                <a:solidFill>
                  <a:srgbClr val="0000FF"/>
                </a:solidFill>
                <a:latin typeface="Arial" pitchFamily="-1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				        	   </a:t>
            </a:r>
            <a:r>
              <a:rPr lang="en-US" sz="1600" dirty="0" err="1" smtClean="0">
                <a:solidFill>
                  <a:schemeClr val="hlink"/>
                </a:solidFill>
                <a:latin typeface="Arial" pitchFamily="-1" charset="0"/>
              </a:rPr>
              <a:t>c.withdraw(balance</a:t>
            </a:r>
            <a:r>
              <a:rPr lang="en-US" sz="1600" dirty="0" smtClean="0">
                <a:solidFill>
                  <a:schemeClr val="hlink"/>
                </a:solidFill>
                <a:latin typeface="Arial" pitchFamily="-1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 </a:t>
            </a:r>
          </a:p>
          <a:p>
            <a:pPr marL="63500" indent="-63500">
              <a:lnSpc>
                <a:spcPct val="11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endParaRPr lang="en-US" sz="1600" dirty="0" smtClean="0">
              <a:solidFill>
                <a:schemeClr val="hlink"/>
              </a:solidFill>
              <a:latin typeface="Arial" pitchFamily="-1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4229100" y="3187700"/>
            <a:ext cx="12700" cy="285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114800" y="23495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100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524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921500" y="23368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300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695700" y="23622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181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6578600" y="23495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747000" y="54483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278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378700" y="54610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797300" y="51308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7244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242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7371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Line 16"/>
          <p:cNvSpPr>
            <a:spLocks noChangeShapeType="1"/>
          </p:cNvSpPr>
          <p:nvPr/>
        </p:nvSpPr>
        <p:spPr bwMode="auto">
          <a:xfrm>
            <a:off x="736600" y="60579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784600" y="4025900"/>
            <a:ext cx="5080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 err="1">
                <a:solidFill>
                  <a:schemeClr val="hlink"/>
                </a:solidFill>
              </a:rPr>
              <a:t>b</a:t>
            </a:r>
            <a:r>
              <a:rPr lang="en-US" sz="1800" dirty="0">
                <a:solidFill>
                  <a:schemeClr val="hlink"/>
                </a:solidFill>
              </a:rPr>
              <a:t>: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127500" y="40132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220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4152900" y="5118100"/>
            <a:ext cx="685800" cy="349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/>
              <a:t>80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6003925" y="3788658"/>
            <a:ext cx="2534556" cy="630942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 dirty="0"/>
              <a:t>== T1 (complete) followed</a:t>
            </a:r>
          </a:p>
          <a:p>
            <a:r>
              <a:rPr lang="en-US" sz="1400" b="1" dirty="0"/>
              <a:t>	by T2 (complete)</a:t>
            </a:r>
          </a:p>
        </p:txBody>
      </p:sp>
      <p:sp>
        <p:nvSpPr>
          <p:cNvPr id="22" name="Line 33"/>
          <p:cNvSpPr>
            <a:spLocks noChangeShapeType="1"/>
          </p:cNvSpPr>
          <p:nvPr/>
        </p:nvSpPr>
        <p:spPr bwMode="auto">
          <a:xfrm>
            <a:off x="3279775" y="4137025"/>
            <a:ext cx="914400" cy="696913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34"/>
          <p:cNvSpPr>
            <a:spLocks noChangeShapeType="1"/>
          </p:cNvSpPr>
          <p:nvPr/>
        </p:nvSpPr>
        <p:spPr bwMode="auto">
          <a:xfrm>
            <a:off x="3271838" y="3636963"/>
            <a:ext cx="914400" cy="1176337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35"/>
          <p:cNvSpPr>
            <a:spLocks noChangeShapeType="1"/>
          </p:cNvSpPr>
          <p:nvPr/>
        </p:nvSpPr>
        <p:spPr bwMode="auto">
          <a:xfrm>
            <a:off x="3308350" y="4064000"/>
            <a:ext cx="900113" cy="4651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stealth" w="sm" len="lg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Text Box 36"/>
          <p:cNvSpPr txBox="1">
            <a:spLocks noChangeArrowheads="1"/>
          </p:cNvSpPr>
          <p:nvPr/>
        </p:nvSpPr>
        <p:spPr bwMode="auto">
          <a:xfrm>
            <a:off x="2608263" y="6086475"/>
            <a:ext cx="2579687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/>
              <a:t>Pairs of Conflicting Operations</a:t>
            </a:r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 flipH="1">
            <a:off x="3279775" y="4572000"/>
            <a:ext cx="436563" cy="1538288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8956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062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/>
      <p:bldP spid="2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u="sng" dirty="0" smtClean="0">
                <a:solidFill>
                  <a:srgbClr val="0000FF"/>
                </a:solidFill>
                <a:latin typeface="Arial" pitchFamily="-1" charset="0"/>
              </a:rPr>
              <a:t>Transaction T1    </a:t>
            </a:r>
            <a:r>
              <a:rPr lang="en-US" u="sng" dirty="0" smtClean="0">
                <a:solidFill>
                  <a:schemeClr val="hlink"/>
                </a:solidFill>
                <a:latin typeface="Arial" pitchFamily="-1" charset="0"/>
              </a:rPr>
              <a:t>		Transaction T2 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a.write(20)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y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b.write(30)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b.write(x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z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			        </a:t>
            </a:r>
          </a:p>
          <a:p>
            <a:pPr marL="63500" indent="-63500"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= 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()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</a:t>
            </a:r>
          </a:p>
          <a:p>
            <a:pPr marL="63500" indent="-63500">
              <a:lnSpc>
                <a:spcPct val="7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a.write(20)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       				       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z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a.read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</a:t>
            </a:r>
            <a:r>
              <a:rPr lang="en-US" sz="1800" dirty="0" err="1" smtClean="0">
                <a:solidFill>
                  <a:srgbClr val="0000FF"/>
                </a:solidFill>
                <a:latin typeface="Arial" pitchFamily="-1" charset="0"/>
              </a:rPr>
              <a:t>b.write(x</a:t>
            </a:r>
            <a:r>
              <a:rPr lang="en-US" sz="1800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       	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bg2"/>
                </a:solidFill>
                <a:latin typeface="Arial" pitchFamily="-1" charset="0"/>
              </a:rPr>
              <a:t>						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y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 = </a:t>
            </a:r>
            <a:r>
              <a:rPr lang="en-US" sz="1800" dirty="0" err="1" smtClean="0">
                <a:solidFill>
                  <a:schemeClr val="hlink"/>
                </a:solidFill>
                <a:latin typeface="Arial" pitchFamily="-1" charset="0"/>
              </a:rPr>
              <a:t>b.read</a:t>
            </a: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()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pitchFamily="-1" charset="2"/>
              <a:buNone/>
            </a:pPr>
            <a:r>
              <a:rPr lang="en-US" sz="1800" dirty="0" smtClean="0">
                <a:solidFill>
                  <a:schemeClr val="hlink"/>
                </a:solidFill>
                <a:latin typeface="Arial" pitchFamily="-1" charset="0"/>
              </a:rPr>
              <a:t>						b.write(30)	</a:t>
            </a:r>
          </a:p>
          <a:p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Line 21"/>
          <p:cNvSpPr>
            <a:spLocks noChangeShapeType="1"/>
          </p:cNvSpPr>
          <p:nvPr/>
        </p:nvSpPr>
        <p:spPr bwMode="auto">
          <a:xfrm>
            <a:off x="736600" y="3632200"/>
            <a:ext cx="6096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22"/>
          <p:cNvSpPr>
            <a:spLocks noChangeShapeType="1"/>
          </p:cNvSpPr>
          <p:nvPr/>
        </p:nvSpPr>
        <p:spPr bwMode="auto">
          <a:xfrm>
            <a:off x="3746500" y="1219200"/>
            <a:ext cx="0" cy="4800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Line 23"/>
          <p:cNvSpPr>
            <a:spLocks noChangeShapeType="1"/>
          </p:cNvSpPr>
          <p:nvPr/>
        </p:nvSpPr>
        <p:spPr bwMode="auto">
          <a:xfrm>
            <a:off x="749300" y="3860800"/>
            <a:ext cx="60960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29"/>
          <p:cNvSpPr>
            <a:spLocks noChangeArrowheads="1"/>
          </p:cNvSpPr>
          <p:nvPr/>
        </p:nvSpPr>
        <p:spPr bwMode="auto">
          <a:xfrm>
            <a:off x="5016500" y="3314700"/>
            <a:ext cx="139700" cy="127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 Box 35"/>
          <p:cNvSpPr txBox="1">
            <a:spLocks noChangeArrowheads="1"/>
          </p:cNvSpPr>
          <p:nvPr/>
        </p:nvSpPr>
        <p:spPr bwMode="auto">
          <a:xfrm>
            <a:off x="6870700" y="4203700"/>
            <a:ext cx="1498600" cy="163121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 smtClean="0">
                <a:solidFill>
                  <a:schemeClr val="tx1"/>
                </a:solidFill>
              </a:rPr>
              <a:t>Serially </a:t>
            </a:r>
            <a:r>
              <a:rPr lang="en-US" sz="2000" dirty="0">
                <a:solidFill>
                  <a:schemeClr val="tx1"/>
                </a:solidFill>
              </a:rPr>
              <a:t>equivalent interleaving of </a:t>
            </a:r>
            <a:r>
              <a:rPr lang="en-US" sz="2000" dirty="0" smtClean="0">
                <a:solidFill>
                  <a:schemeClr val="tx1"/>
                </a:solidFill>
              </a:rPr>
              <a:t>operations</a:t>
            </a:r>
          </a:p>
        </p:txBody>
      </p: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2844800" y="1598612"/>
            <a:ext cx="5562600" cy="1739901"/>
            <a:chOff x="1792" y="848"/>
            <a:chExt cx="3504" cy="1096"/>
          </a:xfrm>
        </p:grpSpPr>
        <p:sp>
          <p:nvSpPr>
            <p:cNvPr id="11" name="Text Box 34"/>
            <p:cNvSpPr txBox="1">
              <a:spLocks noChangeArrowheads="1"/>
            </p:cNvSpPr>
            <p:nvPr/>
          </p:nvSpPr>
          <p:spPr bwMode="auto">
            <a:xfrm>
              <a:off x="2312" y="1248"/>
              <a:ext cx="808" cy="336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b="1"/>
                <a:t>Conflicting Ops.</a:t>
              </a:r>
            </a:p>
          </p:txBody>
        </p:sp>
        <p:grpSp>
          <p:nvGrpSpPr>
            <p:cNvPr id="12" name="Group 40"/>
            <p:cNvGrpSpPr>
              <a:grpSpLocks/>
            </p:cNvGrpSpPr>
            <p:nvPr/>
          </p:nvGrpSpPr>
          <p:grpSpPr bwMode="auto">
            <a:xfrm>
              <a:off x="1792" y="848"/>
              <a:ext cx="3504" cy="1096"/>
              <a:chOff x="1792" y="848"/>
              <a:chExt cx="3504" cy="1096"/>
            </a:xfrm>
          </p:grpSpPr>
          <p:sp>
            <p:nvSpPr>
              <p:cNvPr id="13" name="Text Box 24"/>
              <p:cNvSpPr txBox="1">
                <a:spLocks noChangeArrowheads="1"/>
              </p:cNvSpPr>
              <p:nvPr/>
            </p:nvSpPr>
            <p:spPr bwMode="auto">
              <a:xfrm>
                <a:off x="4352" y="848"/>
                <a:ext cx="944" cy="109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 i="1">
                    <a:solidFill>
                      <a:schemeClr val="tx1"/>
                    </a:solidFill>
                  </a:rPr>
                  <a:t>Non-</a:t>
                </a:r>
                <a:r>
                  <a:rPr lang="en-US" sz="2000">
                    <a:solidFill>
                      <a:schemeClr val="tx1"/>
                    </a:solidFill>
                  </a:rPr>
                  <a:t>serially equivalent interleaving of operations</a:t>
                </a:r>
              </a:p>
            </p:txBody>
          </p:sp>
          <p:grpSp>
            <p:nvGrpSpPr>
              <p:cNvPr id="14" name="Group 39"/>
              <p:cNvGrpSpPr>
                <a:grpSpLocks/>
              </p:cNvGrpSpPr>
              <p:nvPr/>
            </p:nvGrpSpPr>
            <p:grpSpPr bwMode="auto">
              <a:xfrm>
                <a:off x="1792" y="1153"/>
                <a:ext cx="1448" cy="787"/>
                <a:chOff x="1792" y="1153"/>
                <a:chExt cx="1448" cy="787"/>
              </a:xfrm>
            </p:grpSpPr>
            <p:sp>
              <p:nvSpPr>
                <p:cNvPr id="15" name="Oval 28"/>
                <p:cNvSpPr>
                  <a:spLocks noChangeArrowheads="1"/>
                </p:cNvSpPr>
                <p:nvPr/>
              </p:nvSpPr>
              <p:spPr bwMode="auto">
                <a:xfrm>
                  <a:off x="1832" y="1153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6" name="AutoShape 30"/>
                <p:cNvCxnSpPr>
                  <a:cxnSpLocks noChangeShapeType="1"/>
                  <a:stCxn id="15" idx="5"/>
                  <a:endCxn id="8" idx="1"/>
                </p:cNvCxnSpPr>
                <p:nvPr/>
              </p:nvCxnSpPr>
              <p:spPr bwMode="auto">
                <a:xfrm rot="16200000" flipH="1">
                  <a:off x="2180" y="948"/>
                  <a:ext cx="719" cy="1266"/>
                </a:xfrm>
                <a:prstGeom prst="straightConnector1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17" name="Oval 31"/>
                <p:cNvSpPr>
                  <a:spLocks noChangeArrowheads="1"/>
                </p:cNvSpPr>
                <p:nvPr/>
              </p:nvSpPr>
              <p:spPr bwMode="auto">
                <a:xfrm>
                  <a:off x="3152" y="1496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" name="Oval 32"/>
                <p:cNvSpPr>
                  <a:spLocks noChangeArrowheads="1"/>
                </p:cNvSpPr>
                <p:nvPr/>
              </p:nvSpPr>
              <p:spPr bwMode="auto">
                <a:xfrm>
                  <a:off x="1792" y="1736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19" name="AutoShape 33"/>
                <p:cNvCxnSpPr>
                  <a:cxnSpLocks noChangeShapeType="1"/>
                  <a:endCxn id="18" idx="6"/>
                </p:cNvCxnSpPr>
                <p:nvPr/>
              </p:nvCxnSpPr>
              <p:spPr bwMode="auto">
                <a:xfrm flipH="1">
                  <a:off x="1880" y="1432"/>
                  <a:ext cx="1352" cy="344"/>
                </a:xfrm>
                <a:prstGeom prst="straightConnector1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 type="triangle" w="med" len="med"/>
                  <a:tailEnd type="triangle" w="med" len="med"/>
                </a:ln>
              </p:spPr>
            </p:cxnSp>
            <p:sp>
              <p:nvSpPr>
                <p:cNvPr id="20" name="Oval 36"/>
                <p:cNvSpPr>
                  <a:spLocks noChangeArrowheads="1"/>
                </p:cNvSpPr>
                <p:nvPr/>
              </p:nvSpPr>
              <p:spPr bwMode="auto">
                <a:xfrm>
                  <a:off x="3152" y="1312"/>
                  <a:ext cx="88" cy="80"/>
                </a:xfrm>
                <a:prstGeom prst="ellipse">
                  <a:avLst/>
                </a:prstGeom>
                <a:solidFill>
                  <a:schemeClr val="bg1"/>
                </a:solidFill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Line 37"/>
                <p:cNvSpPr>
                  <a:spLocks noChangeShapeType="1"/>
                </p:cNvSpPr>
                <p:nvPr/>
              </p:nvSpPr>
              <p:spPr bwMode="auto">
                <a:xfrm>
                  <a:off x="3200" y="1384"/>
                  <a:ext cx="0" cy="112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 type="none" w="sm" len="sm"/>
                  <a:tailEnd type="none" w="med" len="lg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22" name="Line 38"/>
          <p:cNvSpPr>
            <a:spLocks noChangeShapeType="1"/>
          </p:cNvSpPr>
          <p:nvPr/>
        </p:nvSpPr>
        <p:spPr bwMode="auto">
          <a:xfrm flipV="1">
            <a:off x="5016500" y="2489200"/>
            <a:ext cx="38100" cy="25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983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Inconsistent Retrievals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431800" y="2079625"/>
            <a:ext cx="8342313" cy="3773488"/>
            <a:chOff x="295" y="1158"/>
            <a:chExt cx="5476" cy="2257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439" y="1181"/>
              <a:ext cx="90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1273" y="1181"/>
              <a:ext cx="112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1383" y="1181"/>
              <a:ext cx="55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1430" y="1181"/>
              <a:ext cx="8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444" y="1405"/>
              <a:ext cx="111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444" y="1626"/>
              <a:ext cx="96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954" y="1181"/>
              <a:ext cx="90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3853" y="1181"/>
              <a:ext cx="14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3995" y="1177"/>
              <a:ext cx="56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954" y="1497"/>
              <a:ext cx="154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295" y="1158"/>
              <a:ext cx="249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>
              <a:off x="2804" y="1158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>
              <a:off x="2820" y="1158"/>
              <a:ext cx="295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2804" y="1174"/>
              <a:ext cx="1" cy="647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444" y="1954"/>
              <a:ext cx="1168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/>
          </p:nvSpPr>
          <p:spPr bwMode="auto">
            <a:xfrm>
              <a:off x="2243" y="1971"/>
              <a:ext cx="33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5" y="1836"/>
              <a:ext cx="191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220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236" y="1836"/>
              <a:ext cx="55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2804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2820" y="1836"/>
              <a:ext cx="227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5109" y="1836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5124" y="1836"/>
              <a:ext cx="6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2220" y="1852"/>
              <a:ext cx="16" cy="26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804" y="1852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2954" y="2222"/>
              <a:ext cx="1483" cy="1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a.getBalance()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/>
          </p:nvSpPr>
          <p:spPr bwMode="auto">
            <a:xfrm>
              <a:off x="5132" y="2231"/>
              <a:ext cx="33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2804" y="2120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954" y="2491"/>
              <a:ext cx="1900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total+b.getBalance()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5132" y="2499"/>
              <a:ext cx="33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2804" y="2389"/>
              <a:ext cx="1" cy="25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2954" y="2759"/>
              <a:ext cx="1891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total+c.getBalance()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2804" y="2657"/>
              <a:ext cx="1" cy="252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44" y="3027"/>
              <a:ext cx="964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2243" y="3044"/>
              <a:ext cx="333" cy="1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Line 39"/>
            <p:cNvSpPr>
              <a:spLocks noChangeShapeType="1"/>
            </p:cNvSpPr>
            <p:nvPr/>
          </p:nvSpPr>
          <p:spPr bwMode="auto">
            <a:xfrm>
              <a:off x="2804" y="2925"/>
              <a:ext cx="1" cy="253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40"/>
            <p:cNvSpPr>
              <a:spLocks noChangeShapeType="1"/>
            </p:cNvSpPr>
            <p:nvPr/>
          </p:nvSpPr>
          <p:spPr bwMode="auto">
            <a:xfrm>
              <a:off x="295" y="3414"/>
              <a:ext cx="191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2220" y="3193"/>
              <a:ext cx="16" cy="2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>
              <a:off x="2220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236" y="3414"/>
              <a:ext cx="552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>
              <a:off x="2804" y="3193"/>
              <a:ext cx="1" cy="205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45"/>
            <p:cNvSpPr>
              <a:spLocks noChangeShapeType="1"/>
            </p:cNvSpPr>
            <p:nvPr/>
          </p:nvSpPr>
          <p:spPr bwMode="auto">
            <a:xfrm>
              <a:off x="2804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6"/>
            <p:cNvSpPr>
              <a:spLocks noChangeShapeType="1"/>
            </p:cNvSpPr>
            <p:nvPr/>
          </p:nvSpPr>
          <p:spPr bwMode="auto">
            <a:xfrm>
              <a:off x="2820" y="3414"/>
              <a:ext cx="2273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5109" y="3193"/>
              <a:ext cx="15" cy="221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5109" y="3414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49"/>
            <p:cNvSpPr>
              <a:spLocks noChangeShapeType="1"/>
            </p:cNvSpPr>
            <p:nvPr/>
          </p:nvSpPr>
          <p:spPr bwMode="auto">
            <a:xfrm>
              <a:off x="5124" y="3414"/>
              <a:ext cx="6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2" name="Group 50"/>
            <p:cNvGrpSpPr>
              <a:grpSpLocks/>
            </p:cNvGrpSpPr>
            <p:nvPr/>
          </p:nvGrpSpPr>
          <p:grpSpPr bwMode="auto">
            <a:xfrm>
              <a:off x="3005" y="3066"/>
              <a:ext cx="47" cy="151"/>
              <a:chOff x="517" y="1652"/>
              <a:chExt cx="47" cy="151"/>
            </a:xfrm>
          </p:grpSpPr>
          <p:sp>
            <p:nvSpPr>
              <p:cNvPr id="53" name="Oval 51"/>
              <p:cNvSpPr>
                <a:spLocks noChangeArrowheads="1"/>
              </p:cNvSpPr>
              <p:nvPr/>
            </p:nvSpPr>
            <p:spPr bwMode="auto">
              <a:xfrm>
                <a:off x="517" y="1652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4" name="Oval 52"/>
              <p:cNvSpPr>
                <a:spLocks noChangeArrowheads="1"/>
              </p:cNvSpPr>
              <p:nvPr/>
            </p:nvSpPr>
            <p:spPr bwMode="auto">
              <a:xfrm>
                <a:off x="517" y="1756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55" name="Text Box 53"/>
          <p:cNvSpPr txBox="1">
            <a:spLocks noChangeArrowheads="1"/>
          </p:cNvSpPr>
          <p:nvPr/>
        </p:nvSpPr>
        <p:spPr bwMode="auto">
          <a:xfrm>
            <a:off x="1266825" y="6011863"/>
            <a:ext cx="4830763" cy="3127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/>
              <a:t>Both withdraw and deposit contain a write operation</a:t>
            </a:r>
          </a:p>
        </p:txBody>
      </p:sp>
      <p:sp>
        <p:nvSpPr>
          <p:cNvPr id="56" name="Line 54"/>
          <p:cNvSpPr>
            <a:spLocks noChangeShapeType="1"/>
          </p:cNvSpPr>
          <p:nvPr/>
        </p:nvSpPr>
        <p:spPr bwMode="auto">
          <a:xfrm>
            <a:off x="2476500" y="3771900"/>
            <a:ext cx="18161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5"/>
          <p:cNvSpPr>
            <a:spLocks noChangeShapeType="1"/>
          </p:cNvSpPr>
          <p:nvPr/>
        </p:nvSpPr>
        <p:spPr bwMode="auto">
          <a:xfrm flipH="1">
            <a:off x="2247900" y="4525963"/>
            <a:ext cx="2151063" cy="83343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52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Serially-Equivalent Ordering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414713" y="2822575"/>
            <a:ext cx="23812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604125" y="2822575"/>
            <a:ext cx="22225" cy="15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414713" y="5376863"/>
            <a:ext cx="23812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4260850" y="5376863"/>
            <a:ext cx="23813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7604125" y="5376863"/>
            <a:ext cx="22225" cy="1587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8"/>
          <p:cNvGrpSpPr>
            <a:grpSpLocks/>
          </p:cNvGrpSpPr>
          <p:nvPr/>
        </p:nvGrpSpPr>
        <p:grpSpPr bwMode="auto">
          <a:xfrm>
            <a:off x="609600" y="1693863"/>
            <a:ext cx="7942263" cy="3621087"/>
            <a:chOff x="425" y="1091"/>
            <a:chExt cx="5420" cy="2281"/>
          </a:xfrm>
        </p:grpSpPr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547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1437" y="1113"/>
              <a:ext cx="11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V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1546" y="1113"/>
              <a:ext cx="5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1593" y="1113"/>
              <a:ext cx="8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 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573" y="1302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573" y="1521"/>
              <a:ext cx="1003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/>
          </p:nvSpPr>
          <p:spPr bwMode="auto">
            <a:xfrm>
              <a:off x="3056" y="1113"/>
              <a:ext cx="93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Transaction 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/>
          </p:nvSpPr>
          <p:spPr bwMode="auto">
            <a:xfrm>
              <a:off x="3947" y="1113"/>
              <a:ext cx="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 i="1">
                  <a:solidFill>
                    <a:srgbClr val="000000"/>
                  </a:solidFill>
                  <a:latin typeface="Times" pitchFamily="-1" charset="0"/>
                </a:rPr>
                <a:t>W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4087" y="1113"/>
              <a:ext cx="5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b="1">
                  <a:solidFill>
                    <a:srgbClr val="000000"/>
                  </a:solidFill>
                  <a:latin typeface="Times" pitchFamily="-1" charset="0"/>
                </a:rPr>
                <a:t>: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/>
          </p:nvSpPr>
          <p:spPr bwMode="auto">
            <a:xfrm>
              <a:off x="3056" y="1426"/>
              <a:ext cx="1609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aBranch.branchTotal()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425" y="1091"/>
              <a:ext cx="2468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2908" y="109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2924" y="1091"/>
              <a:ext cx="292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2908" y="1107"/>
              <a:ext cx="1" cy="64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73" y="1879"/>
              <a:ext cx="1215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a.withdraw(100);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2353" y="1832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425" y="1763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2330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2346" y="1763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2908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2924" y="1763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189" y="1763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5204" y="1763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2330" y="1778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2908" y="1778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5189" y="1778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573" y="2144"/>
              <a:ext cx="1003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i="1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b.deposit(100)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2353" y="1848"/>
              <a:ext cx="347" cy="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endParaRPr lang="en-GB" sz="2000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dirty="0">
                  <a:solidFill>
                    <a:srgbClr val="000000"/>
                  </a:solidFill>
                  <a:latin typeface="Times" pitchFamily="-1" charset="0"/>
                </a:rPr>
                <a:t>$300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2330" y="2044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2908" y="2044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189" y="2044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3056" y="2410"/>
              <a:ext cx="154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total = a.getBalance()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Rectangle 41"/>
            <p:cNvSpPr>
              <a:spLocks noChangeArrowheads="1"/>
            </p:cNvSpPr>
            <p:nvPr/>
          </p:nvSpPr>
          <p:spPr bwMode="auto">
            <a:xfrm>
              <a:off x="5212" y="2363"/>
              <a:ext cx="347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$100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2330" y="2309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>
              <a:off x="2908" y="2309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4"/>
            <p:cNvSpPr>
              <a:spLocks noChangeArrowheads="1"/>
            </p:cNvSpPr>
            <p:nvPr/>
          </p:nvSpPr>
          <p:spPr bwMode="auto">
            <a:xfrm>
              <a:off x="5189" y="2309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3056" y="2616"/>
              <a:ext cx="1975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total+b.getBalance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8" name="Rectangle 46"/>
            <p:cNvSpPr>
              <a:spLocks noChangeArrowheads="1"/>
            </p:cNvSpPr>
            <p:nvPr/>
          </p:nvSpPr>
          <p:spPr bwMode="auto">
            <a:xfrm>
              <a:off x="5212" y="2629"/>
              <a:ext cx="347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>
                  <a:solidFill>
                    <a:srgbClr val="000000"/>
                  </a:solidFill>
                  <a:latin typeface="Times" pitchFamily="-1" charset="0"/>
                </a:rPr>
                <a:t>$400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2330" y="2575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2908" y="2575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189" y="2575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50"/>
            <p:cNvSpPr>
              <a:spLocks noChangeArrowheads="1"/>
            </p:cNvSpPr>
            <p:nvPr/>
          </p:nvSpPr>
          <p:spPr bwMode="auto">
            <a:xfrm>
              <a:off x="3056" y="2760"/>
              <a:ext cx="1966" cy="3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endParaRPr lang="en-GB" sz="2000" i="1" dirty="0">
                <a:solidFill>
                  <a:srgbClr val="000000"/>
                </a:solidFill>
                <a:latin typeface="Times" pitchFamily="-1" charset="0"/>
              </a:endParaRPr>
            </a:p>
            <a:p>
              <a:pPr>
                <a:lnSpc>
                  <a:spcPct val="100000"/>
                </a:lnSpc>
              </a:pP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total = </a:t>
              </a:r>
              <a:r>
                <a:rPr lang="en-GB" sz="2000" i="1" dirty="0" err="1">
                  <a:solidFill>
                    <a:srgbClr val="000000"/>
                  </a:solidFill>
                  <a:latin typeface="Times" pitchFamily="-1" charset="0"/>
                </a:rPr>
                <a:t>total+c.getBalance</a:t>
              </a:r>
              <a:r>
                <a:rPr lang="en-GB" sz="2000" i="1" dirty="0">
                  <a:solidFill>
                    <a:srgbClr val="000000"/>
                  </a:solidFill>
                  <a:latin typeface="Times" pitchFamily="-1" charset="0"/>
                </a:rPr>
                <a:t>()</a:t>
              </a:r>
              <a:endParaRPr lang="en-GB" sz="2400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2330" y="2840"/>
              <a:ext cx="16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908" y="2840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5189" y="2840"/>
              <a:ext cx="15" cy="266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3056" y="3140"/>
              <a:ext cx="13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2000" i="1">
                  <a:solidFill>
                    <a:srgbClr val="000000"/>
                  </a:solidFill>
                  <a:latin typeface="Times" pitchFamily="-1" charset="0"/>
                </a:rPr>
                <a:t>...</a:t>
              </a:r>
              <a:endParaRPr lang="en-GB" sz="240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425" y="3371"/>
              <a:ext cx="1890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2330" y="3106"/>
              <a:ext cx="16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2330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/>
            <p:cNvSpPr>
              <a:spLocks noChangeShapeType="1"/>
            </p:cNvSpPr>
            <p:nvPr/>
          </p:nvSpPr>
          <p:spPr bwMode="auto">
            <a:xfrm>
              <a:off x="2346" y="3371"/>
              <a:ext cx="547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2908" y="3106"/>
              <a:ext cx="1" cy="250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Line 60"/>
            <p:cNvSpPr>
              <a:spLocks noChangeShapeType="1"/>
            </p:cNvSpPr>
            <p:nvPr/>
          </p:nvSpPr>
          <p:spPr bwMode="auto">
            <a:xfrm>
              <a:off x="2908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Line 61"/>
            <p:cNvSpPr>
              <a:spLocks noChangeShapeType="1"/>
            </p:cNvSpPr>
            <p:nvPr/>
          </p:nvSpPr>
          <p:spPr bwMode="auto">
            <a:xfrm>
              <a:off x="2924" y="3371"/>
              <a:ext cx="2249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Rectangle 62"/>
            <p:cNvSpPr>
              <a:spLocks noChangeArrowheads="1"/>
            </p:cNvSpPr>
            <p:nvPr/>
          </p:nvSpPr>
          <p:spPr bwMode="auto">
            <a:xfrm>
              <a:off x="5189" y="3106"/>
              <a:ext cx="15" cy="26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Line 63"/>
            <p:cNvSpPr>
              <a:spLocks noChangeShapeType="1"/>
            </p:cNvSpPr>
            <p:nvPr/>
          </p:nvSpPr>
          <p:spPr bwMode="auto">
            <a:xfrm>
              <a:off x="5189" y="3371"/>
              <a:ext cx="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5204" y="3371"/>
              <a:ext cx="641" cy="1"/>
            </a:xfrm>
            <a:prstGeom prst="line">
              <a:avLst/>
            </a:prstGeom>
            <a:noFill/>
            <a:ln w="36513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74746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 need to provide ACID</a:t>
            </a:r>
          </a:p>
          <a:p>
            <a:r>
              <a:rPr lang="en-US" dirty="0" smtClean="0"/>
              <a:t>Serial equivalence defines correctness of executing concurrent transactions</a:t>
            </a:r>
          </a:p>
          <a:p>
            <a:r>
              <a:rPr lang="en-US" dirty="0" smtClean="0"/>
              <a:t>It is handled by ordering conflicting operations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5490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Abstraction for </a:t>
            </a:r>
            <a:r>
              <a:rPr lang="en-US" dirty="0" smtClean="0">
                <a:solidFill>
                  <a:srgbClr val="FF0000"/>
                </a:solidFill>
              </a:rPr>
              <a:t>grouping multiple operations into one</a:t>
            </a:r>
          </a:p>
          <a:p>
            <a:r>
              <a:rPr lang="en-US" dirty="0" smtClean="0"/>
              <a:t>A transaction is </a:t>
            </a:r>
            <a:r>
              <a:rPr lang="en-US" dirty="0" smtClean="0">
                <a:solidFill>
                  <a:srgbClr val="0000FF"/>
                </a:solidFill>
              </a:rPr>
              <a:t>indivisible (atomic) </a:t>
            </a:r>
            <a:r>
              <a:rPr lang="en-US" dirty="0" smtClean="0"/>
              <a:t>from the point of view of other transactions</a:t>
            </a:r>
          </a:p>
          <a:p>
            <a:pPr lvl="1"/>
            <a:r>
              <a:rPr lang="en-US" dirty="0" smtClean="0"/>
              <a:t>No access to intermediate results/states</a:t>
            </a:r>
          </a:p>
          <a:p>
            <a:pPr lvl="1"/>
            <a:r>
              <a:rPr lang="en-US" dirty="0" smtClean="0"/>
              <a:t>Free from interference by other operations</a:t>
            </a:r>
          </a:p>
          <a:p>
            <a:r>
              <a:rPr lang="en-US" dirty="0" smtClean="0"/>
              <a:t>Primitives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begin(): begins a transaction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commit(): tries completing the transaction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abort(): aborts the </a:t>
            </a:r>
            <a:r>
              <a:rPr lang="en-US" dirty="0" smtClean="0">
                <a:solidFill>
                  <a:srgbClr val="FF0000"/>
                </a:solidFill>
              </a:rPr>
              <a:t>transaction &amp; rolls back to the previous state (as if </a:t>
            </a:r>
            <a:r>
              <a:rPr lang="en-US" smtClean="0">
                <a:solidFill>
                  <a:srgbClr val="FF0000"/>
                </a:solidFill>
              </a:rPr>
              <a:t>nothing happened)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Why abort()?</a:t>
            </a:r>
          </a:p>
          <a:p>
            <a:pPr lvl="1"/>
            <a:r>
              <a:rPr lang="en-US" dirty="0" smtClean="0"/>
              <a:t>A failure happens in the middle of execution.</a:t>
            </a:r>
          </a:p>
          <a:p>
            <a:pPr lvl="1"/>
            <a:r>
              <a:rPr lang="en-US" dirty="0" smtClean="0"/>
              <a:t>A transaction is part of a bigger transaction (i.e., it’s a sub-transaction), and the bigger transaction needs abort.</a:t>
            </a:r>
          </a:p>
          <a:p>
            <a:pPr lvl="1"/>
            <a:r>
              <a:rPr lang="en-US" dirty="0" smtClean="0"/>
              <a:t>Etc.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466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Transactions: ACID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A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tomicity: All or nothing 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onsistency: if the server starts in a consistent state, the transaction ends with the server in a consistent state. 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I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solation: Each transaction must be performed without interference from other transactions, i.e., the non-final effects of a transaction must not be visible to other transactions.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urability: After a transaction has completed successfully, all its effects are saved in permanent storage.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031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</a:t>
            </a:r>
            <a:r>
              <a:rPr lang="en-US" dirty="0" smtClean="0"/>
              <a:t>transactions?</a:t>
            </a:r>
            <a:endParaRPr lang="en-US" dirty="0" smtClean="0"/>
          </a:p>
          <a:p>
            <a:pPr lvl="1"/>
            <a:r>
              <a:rPr lang="en-US" dirty="0" smtClean="0"/>
              <a:t>Multiple transactions share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would be your first strategy (hint: locks)?</a:t>
            </a:r>
          </a:p>
          <a:p>
            <a:pPr lvl="1"/>
            <a:r>
              <a:rPr lang="en-US" dirty="0" smtClean="0"/>
              <a:t>One </a:t>
            </a:r>
            <a:r>
              <a:rPr lang="en-US" dirty="0" smtClean="0"/>
              <a:t>transaction at a time with one big </a:t>
            </a:r>
            <a:r>
              <a:rPr lang="en-US" dirty="0" smtClean="0"/>
              <a:t>lock</a:t>
            </a:r>
            <a:r>
              <a:rPr lang="en-US" dirty="0"/>
              <a:t>, i.e., </a:t>
            </a:r>
            <a:r>
              <a:rPr lang="en-US" dirty="0" smtClean="0"/>
              <a:t>complete serialization</a:t>
            </a:r>
            <a:endParaRPr lang="en-US" dirty="0" smtClean="0"/>
          </a:p>
          <a:p>
            <a:r>
              <a:rPr lang="en-US" dirty="0" smtClean="0"/>
              <a:t>Two issues</a:t>
            </a:r>
          </a:p>
          <a:p>
            <a:pPr lvl="1"/>
            <a:r>
              <a:rPr lang="en-US" dirty="0" smtClean="0"/>
              <a:t>Performance</a:t>
            </a:r>
          </a:p>
          <a:p>
            <a:pPr lvl="1"/>
            <a:r>
              <a:rPr lang="en-US" dirty="0" smtClean="0"/>
              <a:t>Abort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2827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r>
              <a:rPr lang="en-US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765550" cy="40386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Process 1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/>
              <a:t>lock(mutex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savings.deduct(100);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checking.add(100);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mnymkt.deduct(200);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checking.add(200);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checking.deduct(400);</a:t>
            </a:r>
          </a:p>
          <a:p>
            <a:pPr>
              <a:buNone/>
            </a:pPr>
            <a:r>
              <a:rPr lang="en-US" sz="2000" dirty="0" smtClean="0">
                <a:latin typeface="Arial" charset="0"/>
                <a:ea typeface="ＭＳ Ｐゴシック" charset="0"/>
              </a:rPr>
              <a:t>dispense(400);</a:t>
            </a:r>
          </a:p>
          <a:p>
            <a:pPr>
              <a:buNone/>
            </a:pPr>
            <a:r>
              <a:rPr lang="en-US" sz="2000" dirty="0" err="1" smtClean="0"/>
              <a:t>unlock(mutex</a:t>
            </a:r>
            <a:r>
              <a:rPr lang="en-US" sz="2000" dirty="0" smtClean="0"/>
              <a:t>);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3765550" cy="4038600"/>
          </a:xfrm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 dirty="0" smtClean="0"/>
              <a:t>Process 2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err="1" smtClean="0"/>
              <a:t>lock(mutex</a:t>
            </a:r>
            <a:r>
              <a:rPr lang="en-US" sz="2000" dirty="0" smtClean="0"/>
              <a:t>);</a:t>
            </a:r>
          </a:p>
          <a:p>
            <a:pPr>
              <a:buNone/>
            </a:pPr>
            <a:r>
              <a:rPr lang="en-US" sz="2000" dirty="0" err="1" smtClean="0">
                <a:latin typeface="Arial" charset="0"/>
                <a:ea typeface="ＭＳ Ｐゴシック" charset="0"/>
              </a:rPr>
              <a:t>savings.deduct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(200);</a:t>
            </a:r>
          </a:p>
          <a:p>
            <a:pPr>
              <a:buNone/>
            </a:pPr>
            <a:r>
              <a:rPr lang="en-US" sz="2000" dirty="0" err="1" smtClean="0">
                <a:latin typeface="Arial" charset="0"/>
                <a:ea typeface="ＭＳ Ｐゴシック" charset="0"/>
              </a:rPr>
              <a:t>checking.add</a:t>
            </a:r>
            <a:r>
              <a:rPr lang="en-US" sz="2000" smtClean="0">
                <a:latin typeface="Arial" charset="0"/>
                <a:ea typeface="ＭＳ Ｐゴシック" charset="0"/>
              </a:rPr>
              <a:t>(200</a:t>
            </a:r>
            <a:r>
              <a:rPr lang="en-US" sz="2000" dirty="0" smtClean="0">
                <a:latin typeface="Arial" charset="0"/>
                <a:ea typeface="ＭＳ Ｐゴシック" charset="0"/>
              </a:rPr>
              <a:t>);</a:t>
            </a:r>
          </a:p>
          <a:p>
            <a:pPr>
              <a:buNone/>
            </a:pPr>
            <a:r>
              <a:rPr lang="en-US" sz="2000" dirty="0" smtClean="0"/>
              <a:t>unlock(</a:t>
            </a:r>
            <a:r>
              <a:rPr lang="en-US" sz="2000" dirty="0" err="1" smtClean="0"/>
              <a:t>mutex</a:t>
            </a:r>
            <a:r>
              <a:rPr lang="en-US" sz="2000" dirty="0" smtClean="0"/>
              <a:t>);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2751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3187700" y="1600200"/>
            <a:ext cx="3200400" cy="2438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chemeClr val="folHlink"/>
              </a:gs>
            </a:gsLst>
            <a:lin ang="18900000" scaled="1"/>
          </a:gradFill>
          <a:ln w="38100" cmpd="dbl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Abort?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1. savings.deduct(100)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2. checking.add(100)</a:t>
            </a:r>
            <a:r>
              <a:rPr lang="en-US" dirty="0" smtClean="0">
                <a:latin typeface="Arial" charset="0"/>
                <a:ea typeface="ＭＳ Ｐゴシック" charset="0"/>
              </a:rPr>
              <a:t>   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3. mnymkt.deduct(200)</a:t>
            </a:r>
            <a:r>
              <a:rPr lang="en-US" dirty="0" smtClean="0">
                <a:latin typeface="Arial" charset="0"/>
                <a:ea typeface="ＭＳ Ｐゴシック" charset="0"/>
              </a:rPr>
              <a:t>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4. checking.add(200)</a:t>
            </a:r>
            <a:r>
              <a:rPr lang="en-US" dirty="0" smtClean="0">
                <a:latin typeface="Arial" charset="0"/>
                <a:ea typeface="ＭＳ Ｐゴシック" charset="0"/>
              </a:rPr>
              <a:t>     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5. checking.deduct(400)</a:t>
            </a:r>
            <a:r>
              <a:rPr lang="en-US" dirty="0" smtClean="0">
                <a:latin typeface="Arial" charset="0"/>
                <a:ea typeface="ＭＳ Ｐゴシック" charset="0"/>
              </a:rPr>
              <a:t>   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6. dispense(400)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50900" y="2185075"/>
            <a:ext cx="2082800" cy="147732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rgbClr val="0000FF"/>
                </a:solidFill>
              </a:rPr>
              <a:t>An abort </a:t>
            </a:r>
            <a:r>
              <a:rPr lang="en-US" sz="1800" dirty="0">
                <a:solidFill>
                  <a:srgbClr val="0000FF"/>
                </a:solidFill>
              </a:rPr>
              <a:t>at these points means the customer loses money; we need to restore old state</a:t>
            </a:r>
          </a:p>
        </p:txBody>
      </p:sp>
      <p:sp>
        <p:nvSpPr>
          <p:cNvPr id="7" name="Line 6"/>
          <p:cNvSpPr>
            <a:spLocks noChangeShapeType="1"/>
          </p:cNvSpPr>
          <p:nvPr/>
        </p:nvSpPr>
        <p:spPr bwMode="auto">
          <a:xfrm flipV="1">
            <a:off x="2946400" y="2007275"/>
            <a:ext cx="393700" cy="444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2921000" y="2794675"/>
            <a:ext cx="558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2933700" y="3213775"/>
            <a:ext cx="495300" cy="35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642100" y="1854875"/>
            <a:ext cx="1828800" cy="2031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 smtClean="0">
                <a:solidFill>
                  <a:srgbClr val="0000FF"/>
                </a:solidFill>
              </a:rPr>
              <a:t>An abort </a:t>
            </a:r>
            <a:r>
              <a:rPr lang="en-US" sz="1800" dirty="0">
                <a:solidFill>
                  <a:srgbClr val="0000FF"/>
                </a:solidFill>
              </a:rPr>
              <a:t>at these points does not cause lost money, but old steps cannot be repeated</a:t>
            </a:r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6083300" y="2375575"/>
            <a:ext cx="571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6045200" y="3112175"/>
            <a:ext cx="5969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500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Question: How to support </a:t>
            </a:r>
            <a:r>
              <a:rPr lang="en-US" dirty="0" smtClean="0"/>
              <a:t>transactions?</a:t>
            </a:r>
            <a:endParaRPr lang="en-US" dirty="0" smtClean="0"/>
          </a:p>
          <a:p>
            <a:pPr lvl="1"/>
            <a:r>
              <a:rPr lang="en-US" dirty="0" smtClean="0"/>
              <a:t>Multiple transactions share 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What would be your first strategy (hint: locks)?</a:t>
            </a:r>
          </a:p>
          <a:p>
            <a:pPr lvl="1"/>
            <a:r>
              <a:rPr lang="en-US" dirty="0" smtClean="0"/>
              <a:t>Complete </a:t>
            </a:r>
            <a:r>
              <a:rPr lang="en-US" dirty="0" smtClean="0"/>
              <a:t>serialization</a:t>
            </a:r>
          </a:p>
          <a:p>
            <a:pPr lvl="1"/>
            <a:r>
              <a:rPr lang="en-US" dirty="0" smtClean="0"/>
              <a:t>One transaction at a time with one big </a:t>
            </a:r>
            <a:r>
              <a:rPr lang="en-US" dirty="0" smtClean="0"/>
              <a:t>lock</a:t>
            </a:r>
          </a:p>
          <a:p>
            <a:pPr lvl="1"/>
            <a:r>
              <a:rPr lang="en-US" dirty="0" smtClean="0"/>
              <a:t>Two issues: Performance and abort</a:t>
            </a:r>
            <a:endParaRPr lang="en-US" dirty="0" smtClean="0"/>
          </a:p>
          <a:p>
            <a:r>
              <a:rPr lang="en-US" dirty="0" smtClean="0"/>
              <a:t>First, let’s see how we can improve performance.</a:t>
            </a:r>
            <a:endParaRPr lang="en-US" dirty="0" smtClean="0"/>
          </a:p>
          <a:p>
            <a:pPr lvl="1"/>
            <a:r>
              <a:rPr lang="en-US" dirty="0" smtClean="0"/>
              <a:t>By executing </a:t>
            </a:r>
            <a:r>
              <a:rPr lang="en-US" dirty="0" smtClean="0"/>
              <a:t>multiple transactions </a:t>
            </a:r>
            <a:r>
              <a:rPr lang="en-US" dirty="0" smtClean="0"/>
              <a:t>concurrently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949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Go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Clr>
                <a:schemeClr val="tx1"/>
              </a:buClr>
              <a:buSzPct val="120000"/>
              <a:buNone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Char char="v"/>
            </a:pPr>
            <a:endParaRPr lang="en-US" dirty="0" smtClean="0">
              <a:latin typeface="Arial" charset="0"/>
              <a:ea typeface="ＭＳ Ｐゴシック" charset="0"/>
              <a:cs typeface="ＭＳ Ｐゴシック" charset="0"/>
            </a:endParaRP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32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3200" u="sng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Transaction T1</a:t>
            </a:r>
            <a:r>
              <a:rPr lang="en-US" sz="3200" u="sng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Transaction T2 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balance = </a:t>
            </a: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b.getBalance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()</a:t>
            </a:r>
            <a:r>
              <a:rPr lang="en-US" sz="28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balance =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b.getBalance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()</a:t>
            </a:r>
          </a:p>
          <a:p>
            <a:pPr marL="177800" lvl="1" indent="2794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			       </a:t>
            </a:r>
            <a:r>
              <a:rPr lang="en-US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b.setBalance(balance</a:t>
            </a:r>
            <a:r>
              <a:rPr lang="en-US" dirty="0" smtClean="0">
                <a:solidFill>
                  <a:schemeClr val="hlink"/>
                </a:solidFill>
                <a:latin typeface="Arial" charset="0"/>
                <a:ea typeface="ＭＳ Ｐゴシック" charset="0"/>
              </a:rPr>
              <a:t>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b.setBalance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 = (balance*1.1)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a.withdraw(balance</a:t>
            </a:r>
            <a:r>
              <a:rPr lang="en-US" sz="2000" dirty="0" smtClean="0">
                <a:solidFill>
                  <a:srgbClr val="0000FF"/>
                </a:solidFill>
                <a:latin typeface="Arial" charset="0"/>
                <a:ea typeface="ＭＳ Ｐゴシック" charset="0"/>
                <a:cs typeface="ＭＳ Ｐゴシック" charset="0"/>
              </a:rPr>
              <a:t>* 0.1)</a:t>
            </a:r>
          </a:p>
          <a:p>
            <a:pPr marL="63500" indent="-63500">
              <a:lnSpc>
                <a:spcPct val="100000"/>
              </a:lnSpc>
              <a:buClr>
                <a:schemeClr val="tx1"/>
              </a:buClr>
              <a:buSzPct val="120000"/>
              <a:buFont typeface="Wingdings" charset="0"/>
              <a:buNone/>
            </a:pP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				        </a:t>
            </a:r>
            <a:r>
              <a:rPr lang="en-US" sz="2000" dirty="0" err="1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c.withdraw(balance</a:t>
            </a:r>
            <a:r>
              <a:rPr lang="en-US" sz="2000" dirty="0" smtClean="0">
                <a:solidFill>
                  <a:schemeClr val="hlink"/>
                </a:solidFill>
                <a:latin typeface="Arial" charset="0"/>
                <a:ea typeface="ＭＳ Ｐゴシック" charset="0"/>
                <a:cs typeface="ＭＳ Ｐゴシック" charset="0"/>
              </a:rPr>
              <a:t>*0.1)</a:t>
            </a:r>
          </a:p>
          <a:p>
            <a:pPr marL="63500" indent="-63500">
              <a:lnSpc>
                <a:spcPct val="13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 T1/T2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’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s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 update on the shared object, 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dirty="0" err="1" smtClean="0">
                <a:latin typeface="Arial" charset="0"/>
                <a:ea typeface="ＭＳ Ｐゴシック" charset="0"/>
                <a:cs typeface="ＭＳ Ｐゴシック" charset="0"/>
              </a:rPr>
              <a:t>b</a:t>
            </a:r>
            <a:r>
              <a:rPr lang="ja-JP" altLang="en-US" dirty="0" smtClean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dirty="0" smtClean="0">
                <a:latin typeface="Arial" charset="0"/>
                <a:ea typeface="ＭＳ Ｐゴシック" charset="0"/>
                <a:cs typeface="ＭＳ Ｐゴシック" charset="0"/>
              </a:rPr>
              <a:t>, is lost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114800" y="22606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100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524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200</a:t>
            </a: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6921500" y="22479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300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695700" y="22733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181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6578600" y="22606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721600" y="528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280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378700" y="529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c: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7734300" y="48641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80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7378700" y="48768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a: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734300" y="44323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391400" y="44450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7747000" y="4013200"/>
            <a:ext cx="685800" cy="36933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0000FF"/>
                </a:solidFill>
              </a:rPr>
              <a:t>220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7404100" y="4025900"/>
            <a:ext cx="5080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 marL="11430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 marL="16002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 marL="2057400" indent="-228600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hlink"/>
                </a:solidFill>
              </a:rPr>
              <a:t>b:</a:t>
            </a:r>
          </a:p>
        </p:txBody>
      </p:sp>
      <p:sp>
        <p:nvSpPr>
          <p:cNvPr id="19" name="Line 18"/>
          <p:cNvSpPr>
            <a:spLocks noChangeShapeType="1"/>
          </p:cNvSpPr>
          <p:nvPr/>
        </p:nvSpPr>
        <p:spPr bwMode="auto">
          <a:xfrm>
            <a:off x="3784600" y="3429000"/>
            <a:ext cx="0" cy="952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" name="Line 19"/>
          <p:cNvSpPr>
            <a:spLocks noChangeShapeType="1"/>
          </p:cNvSpPr>
          <p:nvPr/>
        </p:nvSpPr>
        <p:spPr bwMode="auto">
          <a:xfrm>
            <a:off x="3784600" y="4368800"/>
            <a:ext cx="520700" cy="203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>
            <a:off x="4292600" y="4572000"/>
            <a:ext cx="0" cy="584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 flipH="1">
            <a:off x="3810000" y="5130800"/>
            <a:ext cx="482600" cy="317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" name="Line 22"/>
          <p:cNvSpPr>
            <a:spLocks noChangeShapeType="1"/>
          </p:cNvSpPr>
          <p:nvPr/>
        </p:nvSpPr>
        <p:spPr bwMode="auto">
          <a:xfrm>
            <a:off x="3810000" y="5435600"/>
            <a:ext cx="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" name="Line 23"/>
          <p:cNvSpPr>
            <a:spLocks noChangeShapeType="1"/>
          </p:cNvSpPr>
          <p:nvPr/>
        </p:nvSpPr>
        <p:spPr bwMode="auto">
          <a:xfrm flipH="1">
            <a:off x="3771900" y="3162300"/>
            <a:ext cx="419100" cy="279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>
            <a:off x="4178300" y="2667000"/>
            <a:ext cx="0" cy="5080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736600" y="5689600"/>
            <a:ext cx="6794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81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34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26655</TotalTime>
  <Pages>12</Pages>
  <Words>1440</Words>
  <Application>Microsoft Macintosh PowerPoint</Application>
  <PresentationFormat>Letter Paper (8.5x11 in)</PresentationFormat>
  <Paragraphs>433</Paragraphs>
  <Slides>26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CS252-template</vt:lpstr>
      <vt:lpstr>Office Theme</vt:lpstr>
      <vt:lpstr>CSE 486/586 Distributed Systems Concurrency Control --- 1</vt:lpstr>
      <vt:lpstr>Banking Example (Once Again)</vt:lpstr>
      <vt:lpstr>Transaction</vt:lpstr>
      <vt:lpstr>Properties of Transactions: ACID</vt:lpstr>
      <vt:lpstr>This Week</vt:lpstr>
      <vt:lpstr>Performance?</vt:lpstr>
      <vt:lpstr>Abort?</vt:lpstr>
      <vt:lpstr>This Week</vt:lpstr>
      <vt:lpstr>What Can Go Wrong?</vt:lpstr>
      <vt:lpstr>Lost Update Problem</vt:lpstr>
      <vt:lpstr>What Can Go Wrong?</vt:lpstr>
      <vt:lpstr>Inconsistent Retrieval Problem</vt:lpstr>
      <vt:lpstr>What This Means</vt:lpstr>
      <vt:lpstr>What is “Correct”?</vt:lpstr>
      <vt:lpstr>Concurrency Control: Providing “Correct” Interleaving</vt:lpstr>
      <vt:lpstr>CSE 486/586 Administrivia</vt:lpstr>
      <vt:lpstr>Providing Serial Equivalence</vt:lpstr>
      <vt:lpstr>Conflicting Operations</vt:lpstr>
      <vt:lpstr>Conditions for Correct Interleaving</vt:lpstr>
      <vt:lpstr>Conflicting Operations</vt:lpstr>
      <vt:lpstr>Example of Conflicting Operations</vt:lpstr>
      <vt:lpstr>Another Example</vt:lpstr>
      <vt:lpstr>Inconsistent Retrievals Problem</vt:lpstr>
      <vt:lpstr>Serially-Equivalent Ordering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1089</cp:revision>
  <cp:lastPrinted>2014-03-10T18:27:43Z</cp:lastPrinted>
  <dcterms:created xsi:type="dcterms:W3CDTF">2012-03-02T15:23:59Z</dcterms:created>
  <dcterms:modified xsi:type="dcterms:W3CDTF">2015-03-29T19:06:05Z</dcterms:modified>
  <cp:category/>
</cp:coreProperties>
</file>