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821" r:id="rId4"/>
    <p:sldId id="822" r:id="rId5"/>
    <p:sldId id="769" r:id="rId6"/>
    <p:sldId id="823" r:id="rId7"/>
    <p:sldId id="825" r:id="rId8"/>
    <p:sldId id="824" r:id="rId9"/>
    <p:sldId id="826" r:id="rId10"/>
    <p:sldId id="827" r:id="rId11"/>
    <p:sldId id="807" r:id="rId12"/>
    <p:sldId id="815" r:id="rId13"/>
    <p:sldId id="816" r:id="rId14"/>
    <p:sldId id="828" r:id="rId15"/>
    <p:sldId id="813" r:id="rId16"/>
    <p:sldId id="808" r:id="rId17"/>
    <p:sldId id="809" r:id="rId18"/>
    <p:sldId id="829" r:id="rId19"/>
    <p:sldId id="832" r:id="rId20"/>
    <p:sldId id="831" r:id="rId21"/>
    <p:sldId id="830" r:id="rId22"/>
    <p:sldId id="770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9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 aspects</a:t>
            </a:r>
          </a:p>
          <a:p>
            <a:pPr lvl="1"/>
            <a:r>
              <a:rPr lang="en-US" dirty="0" smtClean="0"/>
              <a:t>A read operation returns the most recent write,</a:t>
            </a:r>
            <a:endParaRPr lang="en-US" dirty="0"/>
          </a:p>
          <a:p>
            <a:pPr lvl="1"/>
            <a:r>
              <a:rPr lang="en-US" dirty="0" smtClean="0"/>
              <a:t>…regardless of the clients,</a:t>
            </a:r>
          </a:p>
          <a:p>
            <a:pPr lvl="1"/>
            <a:r>
              <a:rPr lang="en-US" dirty="0" smtClean="0"/>
              <a:t>…according to the single actual-time ordering of requests.</a:t>
            </a:r>
          </a:p>
          <a:p>
            <a:r>
              <a:rPr lang="en-US" dirty="0" smtClean="0"/>
              <a:t>Or, put it differently, read/write should behave as if there were,</a:t>
            </a:r>
          </a:p>
          <a:p>
            <a:pPr lvl="1"/>
            <a:r>
              <a:rPr lang="en-US" dirty="0" smtClean="0"/>
              <a:t>…a single client making all the (combined) requests in their original actual-time order,</a:t>
            </a:r>
          </a:p>
          <a:p>
            <a:pPr lvl="1"/>
            <a:r>
              <a:rPr lang="en-US" dirty="0" smtClean="0"/>
              <a:t>…over a single copy.</a:t>
            </a:r>
          </a:p>
          <a:p>
            <a:r>
              <a:rPr lang="en-US" dirty="0" smtClean="0"/>
              <a:t>You can say that </a:t>
            </a:r>
            <a:r>
              <a:rPr lang="en-US" dirty="0" smtClean="0">
                <a:solidFill>
                  <a:srgbClr val="0000FF"/>
                </a:solidFill>
              </a:rPr>
              <a:t>your storage system guarantees 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dirty="0" err="1" smtClean="0">
                <a:solidFill>
                  <a:srgbClr val="0000FF"/>
                </a:solidFill>
              </a:rPr>
              <a:t>inearizability</a:t>
            </a:r>
            <a:r>
              <a:rPr lang="en-US" dirty="0" smtClean="0">
                <a:solidFill>
                  <a:srgbClr val="0000FF"/>
                </a:solidFill>
              </a:rPr>
              <a:t> when it provides </a:t>
            </a:r>
            <a:r>
              <a:rPr lang="en-US" dirty="0" smtClean="0">
                <a:solidFill>
                  <a:srgbClr val="FF0000"/>
                </a:solidFill>
              </a:rPr>
              <a:t>single-client, single-copy semantics where a read returns the most recent write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following happened with object x over a </a:t>
            </a:r>
            <a:r>
              <a:rPr lang="en-US" dirty="0" err="1" smtClean="0"/>
              <a:t>linearizable</a:t>
            </a:r>
            <a:r>
              <a:rPr lang="en-US" dirty="0" smtClean="0"/>
              <a:t> storage.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  <a:p>
            <a:pPr lvl="1"/>
            <a:r>
              <a:rPr lang="en-US" dirty="0" smtClean="0"/>
              <a:t>C4: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B</a:t>
            </a:r>
            <a:r>
              <a:rPr lang="en-US" dirty="0" smtClean="0"/>
              <a:t>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r>
              <a:rPr lang="en-US" dirty="0" smtClean="0"/>
              <a:t>What would be an actual-time ordering of the events?</a:t>
            </a:r>
          </a:p>
          <a:p>
            <a:pPr lvl="1"/>
            <a:r>
              <a:rPr lang="en-US" dirty="0" smtClean="0"/>
              <a:t>One possibility: C2 (write B) -&gt; C3 (read B) -&gt; C4 (read B) -&gt; C1 (write A) -&gt; C3 (read A) -&gt; C4 (read A)</a:t>
            </a:r>
          </a:p>
          <a:p>
            <a:r>
              <a:rPr lang="en-US" dirty="0" smtClean="0"/>
              <a:t>How about the following?</a:t>
            </a:r>
          </a:p>
          <a:p>
            <a:pPr lvl="1"/>
            <a:r>
              <a:rPr lang="en-US" dirty="0" smtClean="0"/>
              <a:t>C1</a:t>
            </a:r>
            <a:r>
              <a:rPr lang="en-US" dirty="0"/>
              <a:t>: </a:t>
            </a:r>
            <a:r>
              <a:rPr lang="en-US" dirty="0" err="1" smtClean="0"/>
              <a:t>x.write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 smtClean="0"/>
              <a:t>C2: </a:t>
            </a:r>
            <a:r>
              <a:rPr lang="en-US" dirty="0" err="1" smtClean="0"/>
              <a:t>x.write</a:t>
            </a:r>
            <a:r>
              <a:rPr lang="en-US" dirty="0" smtClean="0"/>
              <a:t>(B)</a:t>
            </a:r>
            <a:endParaRPr lang="en-US" dirty="0"/>
          </a:p>
          <a:p>
            <a:pPr lvl="1"/>
            <a:r>
              <a:rPr lang="en-US" dirty="0" smtClean="0"/>
              <a:t>C3: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4: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</a:t>
            </a:r>
            <a:r>
              <a:rPr lang="en-US" dirty="0" err="1" smtClean="0"/>
              <a:t>x.read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4/</a:t>
            </a:r>
            <a:r>
              <a:rPr lang="en-US" dirty="0"/>
              <a:t>3</a:t>
            </a:r>
            <a:r>
              <a:rPr lang="en-US" dirty="0" smtClean="0"/>
              <a:t> (Friday)</a:t>
            </a:r>
          </a:p>
          <a:p>
            <a:r>
              <a:rPr lang="en-US" dirty="0" smtClean="0"/>
              <a:t>Grading is going on with PA2B and midterm.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any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96" name="Picture 9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97" name="Picture 9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2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read/write operation is never a dot!</a:t>
            </a:r>
          </a:p>
          <a:p>
            <a:pPr lvl="1"/>
            <a:r>
              <a:rPr lang="en-US" dirty="0" smtClean="0"/>
              <a:t>It takes time. Many things are involved, e.g., network, multiple disks, etc.</a:t>
            </a:r>
          </a:p>
          <a:p>
            <a:pPr lvl="1"/>
            <a:r>
              <a:rPr lang="en-US" dirty="0" smtClean="0"/>
              <a:t>Read/write latency: the time measured right before the call and right after the call from the client </a:t>
            </a:r>
            <a:r>
              <a:rPr lang="en-US" smtClean="0"/>
              <a:t>making the call.</a:t>
            </a:r>
            <a:endParaRPr lang="en-US" dirty="0" smtClean="0"/>
          </a:p>
          <a:p>
            <a:r>
              <a:rPr lang="en-US" dirty="0" smtClean="0"/>
              <a:t>Clear</a:t>
            </a:r>
            <a:r>
              <a:rPr lang="en-US" dirty="0"/>
              <a:t>-cut </a:t>
            </a:r>
            <a:r>
              <a:rPr lang="en-US" dirty="0" smtClean="0"/>
              <a:t>(e.g., black</a:t>
            </a:r>
            <a:r>
              <a:rPr lang="en-US" dirty="0"/>
              <a:t>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Not-so-clear-cut (parallel)</a:t>
            </a:r>
          </a:p>
          <a:p>
            <a:pPr lvl="1"/>
            <a:r>
              <a:rPr lang="en-US" dirty="0" smtClean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3: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3429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4800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5791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556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5029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6553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6324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back to the single-client, single-copy semantics.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With a single process and a single copy, can overlaps happen?</a:t>
            </a:r>
          </a:p>
          <a:p>
            <a:pPr lvl="1"/>
            <a:r>
              <a:rPr lang="en-US" dirty="0" smtClean="0"/>
              <a:t>No, </a:t>
            </a:r>
            <a:r>
              <a:rPr lang="en-US" dirty="0"/>
              <a:t>t</a:t>
            </a:r>
            <a:r>
              <a:rPr lang="en-US" dirty="0" smtClean="0"/>
              <a:t>hese are cases that do not arise with a single process and a single copy.</a:t>
            </a:r>
          </a:p>
          <a:p>
            <a:r>
              <a:rPr lang="en-US" dirty="0" smtClean="0"/>
              <a:t>Thus, we (as a system designer) have </a:t>
            </a:r>
            <a:r>
              <a:rPr lang="en-US" dirty="0" smtClean="0">
                <a:solidFill>
                  <a:srgbClr val="FF0000"/>
                </a:solidFill>
              </a:rPr>
              <a:t>freedom to impose an order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does not mandate any particular order for overlapping operations.</a:t>
            </a:r>
          </a:p>
          <a:p>
            <a:pPr lvl="1"/>
            <a:r>
              <a:rPr lang="en-US" dirty="0" smtClean="0"/>
              <a:t>You can implement a particular ordering strategy.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long as there is a single, interleaving ordering for overlapping operations, it’s fine.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ordering should still provide the single-client, single-copy semantics.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guarantee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Relaxed guarantee when overlap</a:t>
            </a:r>
          </a:p>
          <a:p>
            <a:r>
              <a:rPr lang="en-US" dirty="0" smtClean="0"/>
              <a:t>Case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2</a:t>
            </a:r>
          </a:p>
          <a:p>
            <a:endParaRPr lang="en-US" dirty="0"/>
          </a:p>
          <a:p>
            <a:r>
              <a:rPr lang="en-US" dirty="0" smtClean="0"/>
              <a:t>Case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would it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77000" y="5410200"/>
            <a:ext cx="190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781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what are the constrains?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0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(cannot change the order).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x happens before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x </a:t>
            </a:r>
            <a:r>
              <a:rPr lang="en-US" dirty="0">
                <a:sym typeface="Wingdings"/>
              </a:rPr>
              <a:t>(cannot change the order</a:t>
            </a:r>
            <a:r>
              <a:rPr lang="en-US" dirty="0" smtClean="0">
                <a:sym typeface="Wingdings"/>
              </a:rPr>
              <a:t>).</a:t>
            </a:r>
          </a:p>
          <a:p>
            <a:pPr lvl="1"/>
            <a:r>
              <a:rPr lang="en-US" dirty="0" smtClean="0">
                <a:sym typeface="Wingdings"/>
              </a:rPr>
              <a:t>The rest are up for grabs.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28956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0574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4954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381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0574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355942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example 2, why would </a:t>
            </a:r>
            <a:r>
              <a:rPr lang="en-US" dirty="0" err="1" smtClean="0"/>
              <a:t>a.read</a:t>
            </a:r>
            <a:r>
              <a:rPr lang="en-US" dirty="0" smtClean="0"/>
              <a:t>() return 0 and x when they’re overlapping?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assumes that there’s a particular storage system that shows this behavior.</a:t>
            </a:r>
          </a:p>
          <a:p>
            <a:r>
              <a:rPr lang="en-US" dirty="0" smtClean="0"/>
              <a:t>At some point between a read/write request sent and returned, the result becomes visible.</a:t>
            </a:r>
          </a:p>
          <a:p>
            <a:pPr lvl="1"/>
            <a:r>
              <a:rPr lang="en-US" dirty="0" smtClean="0"/>
              <a:t>E.g., you read a value from physical storage, </a:t>
            </a:r>
            <a:r>
              <a:rPr lang="en-US" i="1" dirty="0" smtClean="0">
                <a:solidFill>
                  <a:srgbClr val="FF0000"/>
                </a:solidFill>
              </a:rPr>
              <a:t>prepare it for return (e.g., putting it in a return packet</a:t>
            </a:r>
            <a:r>
              <a:rPr lang="en-US" i="1" smtClean="0">
                <a:solidFill>
                  <a:srgbClr val="FF0000"/>
                </a:solidFill>
              </a:rPr>
              <a:t>, i.e., </a:t>
            </a:r>
            <a:r>
              <a:rPr lang="en-US" i="1" dirty="0" smtClean="0">
                <a:solidFill>
                  <a:srgbClr val="FF0000"/>
                </a:solidFill>
              </a:rPr>
              <a:t>making it visible)</a:t>
            </a:r>
            <a:r>
              <a:rPr lang="en-US" dirty="0" smtClean="0"/>
              <a:t>, and actually return it.</a:t>
            </a:r>
          </a:p>
          <a:p>
            <a:pPr lvl="1"/>
            <a:r>
              <a:rPr lang="en-US" dirty="0" smtClean="0"/>
              <a:t>Or you </a:t>
            </a:r>
            <a:r>
              <a:rPr lang="en-US" i="1" dirty="0" smtClean="0">
                <a:solidFill>
                  <a:srgbClr val="FF0000"/>
                </a:solidFill>
              </a:rPr>
              <a:t>actually write a value to a physical disk, making it visible</a:t>
            </a:r>
            <a:r>
              <a:rPr lang="en-US" dirty="0" smtClean="0"/>
              <a:t> (out of multiple disks, which might actually write at different points).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057400" y="2286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14600" y="3124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5146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38400" y="1981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2286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2329" y="2724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292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</p:spTree>
    <p:extLst>
      <p:ext uri="{BB962C8B-B14F-4D97-AF65-F5344CB8AC3E}">
        <p14:creationId xmlns:p14="http://schemas.microsoft.com/office/powerpoint/2010/main" val="54873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concurrently execute transactions.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.read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x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reorder these.</a:t>
            </a:r>
          </a:p>
          <a:p>
            <a:pPr lvl="1"/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.read</a:t>
            </a:r>
            <a:r>
              <a:rPr lang="en-US" dirty="0" smtClean="0">
                <a:sym typeface="Wingdings"/>
              </a:rPr>
              <a:t>()  y and </a:t>
            </a:r>
            <a:r>
              <a:rPr lang="en-US" dirty="0" err="1" smtClean="0">
                <a:sym typeface="Wingdings"/>
              </a:rPr>
              <a:t>a.read</a:t>
            </a:r>
            <a:r>
              <a:rPr lang="en-US" dirty="0" smtClean="0">
                <a:sym typeface="Wingdings"/>
              </a:rPr>
              <a:t>()  x: we cannot reorder these.</a:t>
            </a:r>
          </a:p>
          <a:p>
            <a:pPr lvl="1"/>
            <a:r>
              <a:rPr lang="en-US" dirty="0" smtClean="0">
                <a:sym typeface="Wingdings"/>
              </a:rPr>
              <a:t>The rest is up for grabs.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0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r>
              <a:rPr lang="en-US" dirty="0"/>
              <a:t>(Textbook </a:t>
            </a:r>
            <a:r>
              <a:rPr lang="en-US" dirty="0" smtClean="0"/>
              <a:t>Definition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A 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actual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Single-client, Single-copy semantics</a:t>
            </a:r>
          </a:p>
          <a:p>
            <a:r>
              <a:rPr lang="en-US" dirty="0" smtClean="0"/>
              <a:t>A </a:t>
            </a:r>
            <a:r>
              <a:rPr lang="en-US" dirty="0"/>
              <a:t>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the </a:t>
            </a:r>
            <a:r>
              <a:rPr lang="en-US" dirty="0" smtClean="0">
                <a:solidFill>
                  <a:srgbClr val="0000FF"/>
                </a:solidFill>
              </a:rPr>
              <a:t>clients, according to their actual-time ordering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Concurrency (Transactions)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Not all current executions produce a correct outcome</a:t>
            </a:r>
          </a:p>
          <a:p>
            <a:pPr lvl="1"/>
            <a:r>
              <a:rPr lang="en-US" dirty="0"/>
              <a:t>Serial equivalence &amp; strict execution must be met.</a:t>
            </a:r>
          </a:p>
          <a:p>
            <a:r>
              <a:rPr lang="en-US" dirty="0"/>
              <a:t>How do we meet the requirements using locks?</a:t>
            </a:r>
          </a:p>
          <a:p>
            <a:pPr lvl="1"/>
            <a:r>
              <a:rPr lang="en-US" dirty="0"/>
              <a:t>Overall strategy: using more and more fine-grained locking</a:t>
            </a:r>
          </a:p>
          <a:p>
            <a:pPr lvl="1"/>
            <a:r>
              <a:rPr lang="en-US" dirty="0"/>
              <a:t>No silver bullet. Fine-grained locks have their own implications.</a:t>
            </a:r>
          </a:p>
          <a:p>
            <a:pPr lvl="1"/>
            <a:r>
              <a:rPr lang="en-US" dirty="0" smtClean="0"/>
              <a:t>Exclusive locks (</a:t>
            </a:r>
            <a:r>
              <a:rPr lang="en-US" dirty="0"/>
              <a:t>p</a:t>
            </a:r>
            <a:r>
              <a:rPr lang="en-US" dirty="0" smtClean="0"/>
              <a:t>er-object locks)</a:t>
            </a:r>
          </a:p>
          <a:p>
            <a:pPr lvl="1"/>
            <a:r>
              <a:rPr lang="en-US" dirty="0" smtClean="0"/>
              <a:t>Non-Exclusive locks (</a:t>
            </a:r>
            <a:r>
              <a:rPr lang="en-US" dirty="0"/>
              <a:t>r</a:t>
            </a:r>
            <a:r>
              <a:rPr lang="en-US" dirty="0" smtClean="0"/>
              <a:t>ead/write locks)</a:t>
            </a:r>
          </a:p>
          <a:p>
            <a:pPr lvl="1"/>
            <a:r>
              <a:rPr lang="en-US" dirty="0" smtClean="0"/>
              <a:t>Other finer-grained locks (e.g., two-version locking)</a:t>
            </a:r>
          </a:p>
          <a:p>
            <a:r>
              <a:rPr lang="en-US" dirty="0" smtClean="0"/>
              <a:t>Atomic commit problem</a:t>
            </a:r>
          </a:p>
          <a:p>
            <a:pPr lvl="1"/>
            <a:r>
              <a:rPr lang="en-US" dirty="0" smtClean="0"/>
              <a:t>Commit or abort (consensus)</a:t>
            </a:r>
          </a:p>
          <a:p>
            <a:pPr lvl="1"/>
            <a:r>
              <a:rPr lang="en-US" dirty="0" smtClean="0"/>
              <a:t>2PC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3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with Data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11262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3415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3128962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414462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3255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4779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5287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516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5795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3796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17976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6811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3448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50666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21256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2780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3288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3034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24326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39566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44646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42106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878262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693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4812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59886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706562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455862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167062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490662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643062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795462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430462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417762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430462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3154362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332162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243262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5861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7860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414462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230562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6569427" y="885408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1033462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36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distributed storage system that serves read/write requests.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Multiple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copies of a same object stored at different servers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400" dirty="0"/>
              <a:t>Question: How to maintain consistency across different data replicas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replicate?</a:t>
            </a:r>
            <a:endParaRPr lang="en-US" dirty="0"/>
          </a:p>
          <a:p>
            <a:r>
              <a:rPr lang="en-US" dirty="0" smtClean="0"/>
              <a:t>Increased availability of service. When servers fail or when the network is partitioned.</a:t>
            </a:r>
          </a:p>
          <a:p>
            <a:pPr lvl="1"/>
            <a:r>
              <a:rPr lang="en-US" dirty="0" smtClean="0"/>
              <a:t>P:  probability that one server fails= 1 – P= availability of service. e.g. P = 5% =&gt; service is available 95% of the time.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:  probability that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servers fail= 1 –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 availability of service. e.g. P = 5%, </a:t>
            </a:r>
            <a:r>
              <a:rPr lang="en-US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= 3 =&gt; service available 99.875% of the time</a:t>
            </a: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Under the fail-stop model, if up to </a:t>
            </a:r>
            <a:r>
              <a:rPr lang="en-US" dirty="0" err="1" smtClean="0"/>
              <a:t>f</a:t>
            </a:r>
            <a:r>
              <a:rPr lang="en-US" dirty="0" smtClean="0"/>
              <a:t> of f+1 servers crash, at least one is alive.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One approach: Multiple server </a:t>
            </a:r>
            <a:r>
              <a:rPr lang="en-US" dirty="0" err="1" smtClean="0"/>
              <a:t>IPs</a:t>
            </a:r>
            <a:r>
              <a:rPr lang="en-US" dirty="0" smtClean="0"/>
              <a:t> can be assigned to the same name in DNS, which returns answers round-robin.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look at different consistency guarantees (models).</a:t>
            </a:r>
          </a:p>
          <a:p>
            <a:r>
              <a:rPr lang="en-US" dirty="0" smtClean="0"/>
              <a:t>We’ll start from the strongest guarantee, and gradually relax the guarantees.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(or sometimes called strong consistency)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Different applications need different consistency guarantees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all about client-side perception.</a:t>
            </a:r>
          </a:p>
          <a:p>
            <a:pPr lvl="1"/>
            <a:r>
              <a:rPr lang="en-US" dirty="0" smtClean="0"/>
              <a:t>When a read occurs, what do </a:t>
            </a:r>
            <a:r>
              <a:rPr lang="en-US" smtClean="0"/>
              <a:t>you return?</a:t>
            </a:r>
            <a:endParaRPr lang="en-US" dirty="0" smtClean="0"/>
          </a:p>
          <a:p>
            <a:r>
              <a:rPr lang="en-US" dirty="0" smtClean="0"/>
              <a:t>First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inearizability</a:t>
            </a:r>
            <a:r>
              <a:rPr lang="en-US" dirty="0" smtClean="0"/>
              <a:t>: we’ll look at the concept first, then how to implement 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Expectation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single process using a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expect to read?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85750" lvl="1" indent="-285750">
              <a:buFontTx/>
              <a:buChar char="•"/>
            </a:pPr>
            <a:r>
              <a:rPr lang="en-US" sz="2400" dirty="0" smtClean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read operation returns the most recent </a:t>
            </a:r>
            <a:r>
              <a:rPr lang="en-US" sz="2000" dirty="0" smtClean="0">
                <a:solidFill>
                  <a:srgbClr val="FF0000"/>
                </a:solidFill>
              </a:rPr>
              <a:t>write.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This forms our basic expectation from any file or storage system.</a:t>
            </a:r>
          </a:p>
          <a:p>
            <a:pPr marL="285750" lvl="1" indent="-285750">
              <a:buFontTx/>
              <a:buChar char="•"/>
            </a:pPr>
            <a:r>
              <a:rPr lang="en-US" sz="2400" dirty="0" err="1" smtClean="0">
                <a:solidFill>
                  <a:srgbClr val="FF0000"/>
                </a:solidFill>
              </a:rPr>
              <a:t>Linearizability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meets this basic expectation.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But it extends the expectation to handle </a:t>
            </a:r>
            <a:r>
              <a:rPr lang="en-US" sz="2000" dirty="0" smtClean="0">
                <a:solidFill>
                  <a:srgbClr val="0000FF"/>
                </a:solidFill>
              </a:rPr>
              <a:t>multiple processes</a:t>
            </a:r>
            <a:r>
              <a:rPr lang="en-US" sz="2000" dirty="0" smtClean="0"/>
              <a:t>…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…and </a:t>
            </a:r>
            <a:r>
              <a:rPr lang="en-US" sz="2000" dirty="0" smtClean="0">
                <a:solidFill>
                  <a:srgbClr val="0000FF"/>
                </a:solidFill>
              </a:rPr>
              <a:t>multiple replicas.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The strongest consistency 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err="1" smtClean="0"/>
              <a:t>filesystem</a:t>
            </a:r>
            <a:r>
              <a:rPr lang="en-US" dirty="0" smtClean="0"/>
              <a:t> with multiple processes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the clients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We expect that a read operation returns the most recent write </a:t>
            </a:r>
            <a:r>
              <a:rPr lang="en-US" sz="2000" dirty="0" smtClean="0">
                <a:solidFill>
                  <a:srgbClr val="FF0000"/>
                </a:solidFill>
              </a:rPr>
              <a:t>according to the single actual-time order.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In other words, 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(combined) client making all the requests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3474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0559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31146" y="3577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3361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94830" y="3499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6805" y="3714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1000" y="3714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()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2830" y="3506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with Multiple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A single process with multiple servers with copies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285750" lvl="1" indent="-285750">
              <a:buFontTx/>
              <a:buChar char="•"/>
            </a:pPr>
            <a:r>
              <a:rPr lang="en-US" sz="2400" dirty="0"/>
              <a:t>Our expectation (as a user or a developer)</a:t>
            </a:r>
          </a:p>
          <a:p>
            <a:pPr marL="742950" lvl="2" indent="-285750">
              <a:buFontTx/>
              <a:buChar char="•"/>
            </a:pPr>
            <a:r>
              <a:rPr lang="en-US" sz="2000" dirty="0"/>
              <a:t>A read operation returns the most recent </a:t>
            </a:r>
            <a:r>
              <a:rPr lang="en-US" sz="2000" dirty="0" smtClean="0"/>
              <a:t>write, </a:t>
            </a:r>
            <a:r>
              <a:rPr lang="en-US" sz="2000" dirty="0" smtClean="0">
                <a:solidFill>
                  <a:srgbClr val="FF0000"/>
                </a:solidFill>
              </a:rPr>
              <a:t>regardless of how many copies there are</a:t>
            </a:r>
            <a:r>
              <a:rPr lang="en-US" sz="2000" dirty="0" smtClean="0"/>
              <a:t>.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Read/write should behave </a:t>
            </a:r>
            <a:r>
              <a:rPr lang="en-US" sz="2000" dirty="0" smtClean="0">
                <a:solidFill>
                  <a:srgbClr val="FF0000"/>
                </a:solidFill>
              </a:rPr>
              <a:t>as if there were a single copy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2358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142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94830" y="2280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2495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2287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27545</TotalTime>
  <Pages>12</Pages>
  <Words>1766</Words>
  <Application>Microsoft Macintosh PowerPoint</Application>
  <PresentationFormat>Letter Paper (8.5x11 in)</PresentationFormat>
  <Paragraphs>275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--- 1</vt:lpstr>
      <vt:lpstr>Recap: Concurrency (Transactions)</vt:lpstr>
      <vt:lpstr>Recap: Concurrency (Transactions)</vt:lpstr>
      <vt:lpstr>Consistency with Data Replicas</vt:lpstr>
      <vt:lpstr>Consistency</vt:lpstr>
      <vt:lpstr>This Week</vt:lpstr>
      <vt:lpstr>Our Expectation with Data</vt:lpstr>
      <vt:lpstr>Expectation with Multiple Processes </vt:lpstr>
      <vt:lpstr>Expectation with Multiple Copies</vt:lpstr>
      <vt:lpstr>Linearizability</vt:lpstr>
      <vt:lpstr>Linearizability Exercise</vt:lpstr>
      <vt:lpstr>CSE 486/586 Administrivia</vt:lpstr>
      <vt:lpstr>Linearizability Subtleties</vt:lpstr>
      <vt:lpstr>Linearizability Subtleties</vt:lpstr>
      <vt:lpstr>Linearizability Subtleties</vt:lpstr>
      <vt:lpstr>Linearizability Subtleties</vt:lpstr>
      <vt:lpstr>Linearizability Examples</vt:lpstr>
      <vt:lpstr>Linearizability Examples</vt:lpstr>
      <vt:lpstr>Linearizability Examples</vt:lpstr>
      <vt:lpstr>Linearizability Examples</vt:lpstr>
      <vt:lpstr>Linearizability (Textbook Definition)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1392</cp:revision>
  <cp:lastPrinted>2015-03-30T16:44:36Z</cp:lastPrinted>
  <dcterms:created xsi:type="dcterms:W3CDTF">2012-03-21T04:48:11Z</dcterms:created>
  <dcterms:modified xsi:type="dcterms:W3CDTF">2015-04-01T16:38:45Z</dcterms:modified>
  <cp:category/>
</cp:coreProperties>
</file>