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807" r:id="rId4"/>
    <p:sldId id="816" r:id="rId5"/>
    <p:sldId id="818" r:id="rId6"/>
    <p:sldId id="839" r:id="rId7"/>
    <p:sldId id="838" r:id="rId8"/>
    <p:sldId id="840" r:id="rId9"/>
    <p:sldId id="851" r:id="rId10"/>
    <p:sldId id="841" r:id="rId11"/>
    <p:sldId id="852" r:id="rId12"/>
    <p:sldId id="822" r:id="rId13"/>
    <p:sldId id="846" r:id="rId14"/>
    <p:sldId id="842" r:id="rId15"/>
    <p:sldId id="837" r:id="rId16"/>
    <p:sldId id="844" r:id="rId17"/>
    <p:sldId id="848" r:id="rId18"/>
    <p:sldId id="845" r:id="rId19"/>
    <p:sldId id="847" r:id="rId20"/>
    <p:sldId id="850" r:id="rId21"/>
    <p:sldId id="849" r:id="rId22"/>
    <p:sldId id="828" r:id="rId23"/>
    <p:sldId id="853" r:id="rId24"/>
    <p:sldId id="854" r:id="rId25"/>
    <p:sldId id="830" r:id="rId26"/>
    <p:sldId id="855" r:id="rId27"/>
    <p:sldId id="832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4" d="100"/>
          <a:sy n="94" d="100"/>
        </p:scale>
        <p:origin x="-11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E.g., my friend A posts</a:t>
            </a:r>
            <a:r>
              <a:rPr lang="en-US" baseline="0" dirty="0" smtClean="0"/>
              <a:t> something on my wall. Then my other friend B posts something on my wall. These are two unrelated, independent posts. Does it really matter I see everything as it happens? Does </a:t>
            </a:r>
            <a:r>
              <a:rPr lang="en-US" baseline="0" smtClean="0"/>
              <a:t>it matter everyone </a:t>
            </a:r>
            <a:r>
              <a:rPr lang="en-US" baseline="0" dirty="0" smtClean="0"/>
              <a:t>sees in the exact same order?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Think about </a:t>
            </a:r>
            <a:r>
              <a:rPr lang="en-US" dirty="0" err="1" smtClean="0"/>
              <a:t>facebook</a:t>
            </a:r>
            <a:r>
              <a:rPr lang="en-US" dirty="0" smtClean="0"/>
              <a:t> posts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sequential consistency, just like </a:t>
            </a:r>
            <a:r>
              <a:rPr lang="en-US" dirty="0" err="1" smtClean="0"/>
              <a:t>linearizability</a:t>
            </a:r>
            <a:r>
              <a:rPr lang="en-US" dirty="0" smtClean="0"/>
              <a:t>, synchronization</a:t>
            </a:r>
            <a:r>
              <a:rPr lang="en-US" baseline="0" dirty="0" smtClean="0"/>
              <a:t> needs to happen in the same order everywhere across different copies. Different from </a:t>
            </a:r>
            <a:r>
              <a:rPr lang="en-US" baseline="0" dirty="0" err="1" smtClean="0"/>
              <a:t>linearizability</a:t>
            </a:r>
            <a:r>
              <a:rPr lang="en-US" baseline="0" dirty="0" smtClean="0"/>
              <a:t>, that synchronization does not have to be complete at the time of return from a write 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950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868179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What if we also totally-order reads? It provides </a:t>
            </a:r>
            <a:r>
              <a:rPr lang="en-US" baseline="0" dirty="0" err="1" smtClean="0"/>
              <a:t>linearizability</a:t>
            </a:r>
            <a:r>
              <a:rPr lang="en-US" baseline="0" dirty="0" smtClean="0"/>
              <a:t> at the cost of read performance.</a:t>
            </a:r>
          </a:p>
        </p:txBody>
      </p:sp>
    </p:spTree>
    <p:extLst>
      <p:ext uri="{BB962C8B-B14F-4D97-AF65-F5344CB8AC3E}">
        <p14:creationId xmlns:p14="http://schemas.microsoft.com/office/powerpoint/2010/main" val="1868179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Consistency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technique to provide </a:t>
            </a:r>
            <a:r>
              <a:rPr lang="en-US" dirty="0" err="1" smtClean="0"/>
              <a:t>linearizability</a:t>
            </a:r>
            <a:r>
              <a:rPr lang="en-US" dirty="0" smtClean="0"/>
              <a:t> with better performance</a:t>
            </a:r>
          </a:p>
          <a:p>
            <a:pPr lvl="1"/>
            <a:r>
              <a:rPr lang="en-US" dirty="0" smtClean="0"/>
              <a:t>All writes go to the head.</a:t>
            </a:r>
          </a:p>
          <a:p>
            <a:pPr lvl="1"/>
            <a:r>
              <a:rPr lang="en-US" dirty="0" smtClean="0"/>
              <a:t>All reads go to the tail.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Linearizability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Clear-cut cases: straightforward</a:t>
            </a:r>
          </a:p>
          <a:p>
            <a:pPr lvl="1"/>
            <a:r>
              <a:rPr lang="en-US" dirty="0" smtClean="0"/>
              <a:t>Overlapping ops?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318129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724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144746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ordering does this have for overlapping </a:t>
            </a:r>
            <a:r>
              <a:rPr lang="en-US" dirty="0" smtClean="0"/>
              <a:t>ops?</a:t>
            </a:r>
            <a:endParaRPr lang="en-US" dirty="0"/>
          </a:p>
          <a:p>
            <a:pPr lvl="1"/>
            <a:r>
              <a:rPr lang="en-US" dirty="0" smtClean="0"/>
              <a:t>We have freedom to impose an order.</a:t>
            </a:r>
          </a:p>
          <a:p>
            <a:pPr lvl="1"/>
            <a:r>
              <a:rPr lang="en-US" dirty="0" smtClean="0"/>
              <a:t>Case 1: A write is at either N0 or N1, and a read is at N2. The ordering we’re imposing is read then write.</a:t>
            </a:r>
          </a:p>
          <a:p>
            <a:pPr lvl="1"/>
            <a:r>
              <a:rPr lang="en-US" dirty="0" smtClean="0"/>
              <a:t>Case 2: A write is at N2 and a read is also at N2. The ordering we’re imposing is write then read.</a:t>
            </a:r>
          </a:p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Once a write becomes visible (at the tail), </a:t>
            </a:r>
            <a:r>
              <a:rPr lang="en-US" dirty="0" smtClean="0">
                <a:solidFill>
                  <a:srgbClr val="FF0000"/>
                </a:solidFill>
              </a:rPr>
              <a:t>all following reads get the write result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14669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1009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28235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</a:t>
            </a:r>
            <a:r>
              <a:rPr lang="en-US" dirty="0"/>
              <a:t>4</a:t>
            </a:r>
            <a:r>
              <a:rPr lang="en-US" dirty="0" smtClean="0"/>
              <a:t>/</a:t>
            </a:r>
            <a:r>
              <a:rPr lang="en-US" dirty="0"/>
              <a:t>3</a:t>
            </a:r>
            <a:r>
              <a:rPr lang="en-US" dirty="0" smtClean="0"/>
              <a:t> (Friday)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172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r>
              <a:rPr lang="en-US" smtClean="0"/>
              <a:t>we need </a:t>
            </a:r>
            <a:r>
              <a:rPr lang="en-US" dirty="0" err="1" smtClean="0"/>
              <a:t>linearizability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Does it matter if I see some posts some time later?</a:t>
            </a:r>
          </a:p>
          <a:p>
            <a:r>
              <a:rPr lang="en-US" dirty="0" smtClean="0"/>
              <a:t>Does everyone need to see these in this particular order?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30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advantages</a:t>
            </a:r>
          </a:p>
          <a:p>
            <a:pPr lvl="1"/>
            <a:r>
              <a:rPr lang="en-US" dirty="0" smtClean="0"/>
              <a:t>It behaves as expected.</a:t>
            </a:r>
          </a:p>
          <a:p>
            <a:pPr lvl="1"/>
            <a:r>
              <a:rPr lang="en-US" dirty="0" smtClean="0"/>
              <a:t>There’s really no surprise.</a:t>
            </a:r>
          </a:p>
          <a:p>
            <a:pPr lvl="1"/>
            <a:r>
              <a:rPr lang="en-US" dirty="0" smtClean="0"/>
              <a:t>Application developers do not need any additional logic.</a:t>
            </a:r>
          </a:p>
          <a:p>
            <a:r>
              <a:rPr lang="en-US" dirty="0" err="1" smtClean="0"/>
              <a:t>Linearizability</a:t>
            </a:r>
            <a:r>
              <a:rPr lang="en-US" dirty="0" smtClean="0"/>
              <a:t> disadvantages</a:t>
            </a:r>
          </a:p>
          <a:p>
            <a:pPr lvl="1"/>
            <a:r>
              <a:rPr lang="en-US" dirty="0" smtClean="0"/>
              <a:t>It’s difficult to provide high-performance (low latency).</a:t>
            </a:r>
          </a:p>
          <a:p>
            <a:pPr lvl="1"/>
            <a:r>
              <a:rPr lang="en-US" dirty="0" smtClean="0"/>
              <a:t>It might be more than what is necessary.</a:t>
            </a:r>
          </a:p>
          <a:p>
            <a:r>
              <a:rPr lang="en-US" dirty="0" smtClean="0"/>
              <a:t>Relaxed consistency guarantees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Eventual consistency</a:t>
            </a:r>
          </a:p>
          <a:p>
            <a:r>
              <a:rPr lang="en-US" dirty="0" smtClean="0"/>
              <a:t>It is still all about </a:t>
            </a:r>
            <a:r>
              <a:rPr lang="en-US" dirty="0" smtClean="0">
                <a:solidFill>
                  <a:srgbClr val="FF0000"/>
                </a:solidFill>
              </a:rPr>
              <a:t>client-side perception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When a read occurs, what do you return?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0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little weaker than </a:t>
            </a:r>
            <a:r>
              <a:rPr lang="en-US" dirty="0" err="1" smtClean="0"/>
              <a:t>linearizability</a:t>
            </a:r>
            <a:r>
              <a:rPr lang="en-US" dirty="0" smtClean="0"/>
              <a:t>, but still quite strong</a:t>
            </a:r>
          </a:p>
          <a:p>
            <a:r>
              <a:rPr lang="en-US" dirty="0" smtClean="0"/>
              <a:t>Consider the same scenario &amp; our expectation.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about the following?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5948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5680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)  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42830" y="2507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331146" y="4102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7200" y="3886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347430" y="4024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805595" y="4239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331146" y="51014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48852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594830" y="5023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56805" y="5238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5238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642830" y="5030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019800" y="52376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7471630" y="5029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69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8" grpId="0"/>
      <p:bldP spid="9" grpId="0"/>
      <p:bldP spid="10" grpId="0" animBg="1"/>
      <p:bldP spid="12" grpId="0"/>
      <p:bldP spid="13" grpId="0" animBg="1"/>
      <p:bldP spid="14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this?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1816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600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599235" y="1738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57400" y="1953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31146" y="28154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7200" y="25992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94830" y="2737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56805" y="2952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05795" y="2952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625" y="2744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243620" y="2737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05595" y="2952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58395" y="2952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610225" y="2744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331146" y="4483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267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218235" y="4405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76400" y="4620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54824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52662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110020" y="5404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71995" y="5619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91000" y="5619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642830" y="5411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666035" y="44196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124200" y="46343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19800" y="56186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471630" y="5410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6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0" grpId="0"/>
      <p:bldP spid="11" grpId="0" animBg="1"/>
      <p:bldP spid="12" grpId="0"/>
      <p:bldP spid="13" grpId="0"/>
      <p:bldP spid="14" grpId="0" animBg="1"/>
      <p:bldP spid="15" grpId="0" animBg="1"/>
      <p:bldP spid="16" grpId="0"/>
      <p:bldP spid="17" grpId="0"/>
      <p:bldP spid="18" grpId="0" animBg="1"/>
      <p:bldP spid="20" grpId="0"/>
      <p:bldP spid="21" grpId="0" animBg="1"/>
      <p:bldP spid="22" grpId="0"/>
      <p:bldP spid="24" grpId="0"/>
      <p:bldP spid="25" grpId="0" animBg="1"/>
      <p:bldP spid="26" grpId="0"/>
      <p:bldP spid="27" grpId="0"/>
      <p:bldP spid="28" grpId="0" animBg="1"/>
      <p:bldP spid="29" grpId="0" animBg="1"/>
      <p:bldP spid="30" grpId="0"/>
      <p:bldP spid="31" grpId="0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Observation: It’s </a:t>
            </a:r>
            <a:r>
              <a:rPr lang="en-US" i="1" dirty="0" smtClean="0">
                <a:solidFill>
                  <a:srgbClr val="FF0000"/>
                </a:solidFill>
              </a:rPr>
              <a:t>still reasonable</a:t>
            </a:r>
            <a:r>
              <a:rPr lang="en-US" dirty="0" smtClean="0"/>
              <a:t> (for many apps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r>
              <a:rPr lang="en-US" i="1" dirty="0" smtClean="0">
                <a:solidFill>
                  <a:srgbClr val="FF0000"/>
                </a:solidFill>
              </a:rPr>
              <a:t>,</a:t>
            </a:r>
            <a:endParaRPr lang="en-US" dirty="0" smtClean="0"/>
          </a:p>
          <a:p>
            <a:pPr lvl="1"/>
            <a:r>
              <a:rPr lang="en-US" dirty="0" smtClean="0"/>
              <a:t>…to </a:t>
            </a:r>
            <a:r>
              <a:rPr lang="en-US" dirty="0" smtClean="0">
                <a:solidFill>
                  <a:srgbClr val="FF0000"/>
                </a:solidFill>
              </a:rPr>
              <a:t>not strictly follow</a:t>
            </a:r>
            <a:r>
              <a:rPr lang="en-US" dirty="0" smtClean="0"/>
              <a:t> the actual-time ordering </a:t>
            </a:r>
            <a:r>
              <a:rPr lang="en-US" dirty="0" smtClean="0">
                <a:solidFill>
                  <a:srgbClr val="FF0000"/>
                </a:solidFill>
              </a:rPr>
              <a:t>across clients,</a:t>
            </a:r>
          </a:p>
          <a:p>
            <a:pPr lvl="1"/>
            <a:r>
              <a:rPr lang="en-US" dirty="0" smtClean="0"/>
              <a:t>…as long as it </a:t>
            </a:r>
            <a:r>
              <a:rPr lang="en-US" dirty="0" smtClean="0">
                <a:solidFill>
                  <a:srgbClr val="FF0000"/>
                </a:solidFill>
              </a:rPr>
              <a:t>preserves the program order</a:t>
            </a:r>
            <a:r>
              <a:rPr lang="en-US" dirty="0" smtClean="0"/>
              <a:t> of each client.</a:t>
            </a:r>
          </a:p>
          <a:p>
            <a:r>
              <a:rPr lang="en-US" dirty="0" smtClean="0"/>
              <a:t>This meets the expectation from a (isolated) client.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meets the expectation of all clients in a global sense.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1331146" y="2044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7200" y="18288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2684835" y="1967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143000" y="2182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331146" y="30440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7200" y="28278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1729020" y="29664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0995" y="3181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48200" y="3181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6113835" y="2972801"/>
            <a:ext cx="122497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80235" y="1981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438400" y="21959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24600" y="31802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7776430" y="2971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200401" y="3180289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638425" y="2971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0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</a:t>
            </a:r>
            <a:r>
              <a:rPr lang="en-US" dirty="0" err="1" smtClean="0"/>
              <a:t>linearizability</a:t>
            </a:r>
            <a:r>
              <a:rPr lang="en-US" dirty="0" smtClean="0"/>
              <a:t>, and it should behave as if there were only a single copy, </a:t>
            </a:r>
            <a:r>
              <a:rPr lang="en-US" dirty="0"/>
              <a:t>and a single client.</a:t>
            </a:r>
          </a:p>
          <a:p>
            <a:pPr lvl="1"/>
            <a:r>
              <a:rPr lang="en-US" dirty="0"/>
              <a:t>It’s just that it doesn’t preserve the actual-time order, but just the program order of each client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Difference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: Once a write is returned, the system is </a:t>
            </a:r>
            <a:r>
              <a:rPr lang="en-US" dirty="0" smtClean="0">
                <a:solidFill>
                  <a:srgbClr val="FF0000"/>
                </a:solidFill>
              </a:rPr>
              <a:t>obligated</a:t>
            </a:r>
            <a:r>
              <a:rPr lang="en-US" dirty="0" smtClean="0"/>
              <a:t> to make the result visible to all clients based on actual time. I.e., the system has to return 5 in the example.</a:t>
            </a:r>
          </a:p>
          <a:p>
            <a:pPr lvl="1"/>
            <a:r>
              <a:rPr lang="en-US" dirty="0" smtClean="0"/>
              <a:t>Sequential consistency: Even if a write is returned, the system is </a:t>
            </a:r>
            <a:r>
              <a:rPr lang="en-US" dirty="0" smtClean="0">
                <a:solidFill>
                  <a:srgbClr val="FF0000"/>
                </a:solidFill>
              </a:rPr>
              <a:t>not obligated</a:t>
            </a:r>
            <a:r>
              <a:rPr lang="en-US" dirty="0" smtClean="0"/>
              <a:t> to make the result visible to other clients immediately. I.e., the system can still return 2 in the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98341" y="3416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3200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714625" y="3339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7279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98341" y="3949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3733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962025" y="3872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0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8195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010025" y="3878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7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8" grpId="0"/>
      <p:bldP spid="10" grpId="0"/>
      <p:bldP spid="11" grpId="0" animBg="1"/>
      <p:bldP spid="12" grpId="0"/>
      <p:bldP spid="13" grpId="0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6" name="Picture 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7" name="Picture 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96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Should provide the behavior of a single client and a single copy</a:t>
            </a:r>
          </a:p>
          <a:p>
            <a:pPr lvl="1"/>
            <a:r>
              <a:rPr lang="en-US" dirty="0" smtClean="0"/>
              <a:t>A read operation returns the most recent write, regardless of the clients according to their original actual-time order.</a:t>
            </a:r>
          </a:p>
          <a:p>
            <a:r>
              <a:rPr lang="en-US" dirty="0" smtClean="0"/>
              <a:t>Complication</a:t>
            </a:r>
          </a:p>
          <a:p>
            <a:pPr lvl="1"/>
            <a:r>
              <a:rPr lang="en-US" dirty="0" smtClean="0"/>
              <a:t>In the presence of concurrency, read/write operations overlap.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</a:t>
            </a:r>
            <a:r>
              <a:rPr lang="en-US" dirty="0"/>
              <a:t>/write should behave as if there were,</a:t>
            </a:r>
          </a:p>
          <a:p>
            <a:pPr lvl="1"/>
            <a:r>
              <a:rPr lang="en-US" dirty="0"/>
              <a:t>…a single client making all the (combined) requests </a:t>
            </a:r>
            <a:r>
              <a:rPr lang="en-US" i="1" dirty="0" smtClean="0">
                <a:solidFill>
                  <a:srgbClr val="0000FF"/>
                </a:solidFill>
              </a:rPr>
              <a:t>not in </a:t>
            </a:r>
            <a:r>
              <a:rPr lang="en-US" i="1" dirty="0">
                <a:solidFill>
                  <a:srgbClr val="0000FF"/>
                </a:solidFill>
              </a:rPr>
              <a:t>their original actual-time </a:t>
            </a:r>
            <a:r>
              <a:rPr lang="en-US" i="1" dirty="0" smtClean="0">
                <a:solidFill>
                  <a:srgbClr val="0000FF"/>
                </a:solidFill>
              </a:rPr>
              <a:t>order</a:t>
            </a:r>
            <a:r>
              <a:rPr lang="en-US" dirty="0" smtClean="0"/>
              <a:t> but </a:t>
            </a:r>
            <a:r>
              <a:rPr lang="en-US" dirty="0" smtClean="0">
                <a:solidFill>
                  <a:srgbClr val="FF0000"/>
                </a:solidFill>
              </a:rPr>
              <a:t>in an interleaving that preserves the program order of each client</a:t>
            </a:r>
            <a:r>
              <a:rPr lang="en-US" dirty="0" smtClean="0"/>
              <a:t>,</a:t>
            </a:r>
            <a:endParaRPr lang="en-US" dirty="0"/>
          </a:p>
          <a:p>
            <a:pPr lvl="1"/>
            <a:r>
              <a:rPr lang="en-US" dirty="0"/>
              <a:t>…over a single copy</a:t>
            </a:r>
            <a:r>
              <a:rPr lang="en-US" dirty="0" smtClean="0"/>
              <a:t>.</a:t>
            </a:r>
          </a:p>
          <a:p>
            <a:r>
              <a:rPr lang="en-US" dirty="0"/>
              <a:t>Both </a:t>
            </a:r>
            <a:r>
              <a:rPr lang="en-US" dirty="0" err="1" smtClean="0"/>
              <a:t>linearizability</a:t>
            </a:r>
            <a:r>
              <a:rPr lang="en-US" dirty="0" smtClean="0"/>
              <a:t> and sequential consistency care </a:t>
            </a:r>
            <a:r>
              <a:rPr lang="en-US" dirty="0"/>
              <a:t>about giving </a:t>
            </a:r>
            <a:r>
              <a:rPr lang="en-US" dirty="0">
                <a:solidFill>
                  <a:srgbClr val="FF0000"/>
                </a:solidFill>
              </a:rPr>
              <a:t>an illusion of a single copy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From the outside observer, the system should behave as if there were only a single copy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64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Can a sequentially consistent storage show this behavior?</a:t>
            </a:r>
          </a:p>
          <a:p>
            <a:pPr lvl="1"/>
            <a:r>
              <a:rPr lang="en-US" dirty="0" smtClean="0"/>
              <a:t>P1: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P2: 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P3: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pPr lvl="1"/>
            <a:r>
              <a:rPr lang="en-US" dirty="0" smtClean="0"/>
              <a:t>P4:</a:t>
            </a:r>
            <a:r>
              <a:rPr lang="en-US" dirty="0"/>
              <a:t> </a:t>
            </a:r>
            <a:r>
              <a:rPr lang="en-US" dirty="0" smtClean="0"/>
              <a:t>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endParaRPr lang="en-US" dirty="0" smtClean="0"/>
          </a:p>
          <a:p>
            <a:r>
              <a:rPr lang="en-US" dirty="0" smtClean="0"/>
              <a:t>Example 2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 smtClean="0"/>
              <a:t>a.write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/>
              <a:t>P2: </a:t>
            </a:r>
            <a:r>
              <a:rPr lang="en-US" dirty="0" smtClean="0"/>
              <a:t>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  <a:endParaRPr lang="en-US" dirty="0"/>
          </a:p>
          <a:p>
            <a:pPr lvl="1"/>
            <a:r>
              <a:rPr lang="en-US" dirty="0"/>
              <a:t>P3</a:t>
            </a:r>
            <a:r>
              <a:rPr lang="en-US" dirty="0" smtClean="0"/>
              <a:t>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  <a:endParaRPr lang="en-US" dirty="0"/>
          </a:p>
          <a:p>
            <a:pPr lvl="1"/>
            <a:r>
              <a:rPr lang="en-US" dirty="0"/>
              <a:t>P4</a:t>
            </a:r>
            <a:r>
              <a:rPr lang="en-US" dirty="0" smtClean="0"/>
              <a:t>: 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()-&gt;A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753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2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what implementation would the following happen?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</a:t>
            </a:r>
            <a:r>
              <a:rPr lang="en-US" dirty="0" smtClean="0"/>
              <a:t>B</a:t>
            </a:r>
          </a:p>
          <a:p>
            <a:r>
              <a:rPr lang="en-US" dirty="0" smtClean="0"/>
              <a:t>Possibility</a:t>
            </a:r>
          </a:p>
          <a:p>
            <a:pPr lvl="1"/>
            <a:r>
              <a:rPr lang="en-US" dirty="0" smtClean="0"/>
              <a:t>P3 and P4 use different copies.</a:t>
            </a:r>
          </a:p>
          <a:p>
            <a:pPr lvl="1"/>
            <a:r>
              <a:rPr lang="en-US" dirty="0" smtClean="0"/>
              <a:t>In P3’s copy, P2’s write arrives first and gets applied.</a:t>
            </a:r>
          </a:p>
          <a:p>
            <a:pPr lvl="1"/>
            <a:r>
              <a:rPr lang="en-US" dirty="0" smtClean="0"/>
              <a:t>In P4’s copy, P1’s write arrives first and gets applied.</a:t>
            </a:r>
          </a:p>
          <a:p>
            <a:pPr lvl="1"/>
            <a:r>
              <a:rPr lang="en-US" dirty="0" smtClean="0"/>
              <a:t>Writes are applied in different orders across copies.</a:t>
            </a:r>
          </a:p>
          <a:p>
            <a:pPr lvl="1"/>
            <a:r>
              <a:rPr lang="en-US" dirty="0" smtClean="0"/>
              <a:t>This doesn’t provide sequential consistency.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69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</a:t>
            </a:r>
            <a:r>
              <a:rPr lang="en-US" dirty="0" err="1" smtClean="0"/>
              <a:t>linearizability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Write </a:t>
            </a:r>
            <a:r>
              <a:rPr lang="en-US" dirty="0"/>
              <a:t>synchronization needs to happen in the same order everywhere across different copies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writes should be applied in the same order across different copies.</a:t>
            </a:r>
          </a:p>
          <a:p>
            <a:pPr lvl="1"/>
            <a:r>
              <a:rPr lang="en-US" dirty="0" smtClean="0"/>
              <a:t>Otherwise, it cannot behave as if there were a single copy.</a:t>
            </a:r>
            <a:endParaRPr lang="en-US" dirty="0"/>
          </a:p>
          <a:p>
            <a:r>
              <a:rPr lang="en-US" dirty="0"/>
              <a:t>Different from </a:t>
            </a:r>
            <a:r>
              <a:rPr lang="en-US" dirty="0" err="1" smtClean="0"/>
              <a:t>linearizability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synchronization does not have to be complete at the time of return from a write operation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Typical implementation</a:t>
            </a:r>
          </a:p>
          <a:p>
            <a:pPr lvl="1"/>
            <a:r>
              <a:rPr lang="en-US" dirty="0" smtClean="0"/>
              <a:t>You’re </a:t>
            </a:r>
            <a:r>
              <a:rPr lang="en-US" dirty="0" smtClean="0">
                <a:solidFill>
                  <a:srgbClr val="FF0000"/>
                </a:solidFill>
              </a:rPr>
              <a:t>not obligated</a:t>
            </a:r>
            <a:r>
              <a:rPr lang="en-US" dirty="0" smtClean="0"/>
              <a:t> to make the most recent write </a:t>
            </a:r>
            <a:r>
              <a:rPr lang="en-US" smtClean="0"/>
              <a:t>(according to </a:t>
            </a:r>
            <a:r>
              <a:rPr lang="en-US" smtClean="0"/>
              <a:t>actual </a:t>
            </a:r>
            <a:r>
              <a:rPr lang="en-US" smtClean="0"/>
              <a:t>time) </a:t>
            </a:r>
            <a:r>
              <a:rPr lang="en-US" dirty="0" smtClean="0"/>
              <a:t>visible (i.e., applied to all copies) </a:t>
            </a:r>
            <a:r>
              <a:rPr lang="en-US" dirty="0">
                <a:solidFill>
                  <a:srgbClr val="FF0000"/>
                </a:solidFill>
              </a:rPr>
              <a:t>right </a:t>
            </a:r>
            <a:r>
              <a:rPr lang="en-US" dirty="0" smtClean="0">
                <a:solidFill>
                  <a:srgbClr val="FF0000"/>
                </a:solidFill>
              </a:rPr>
              <a:t>away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 you </a:t>
            </a:r>
            <a:r>
              <a:rPr lang="en-US" dirty="0" smtClean="0">
                <a:solidFill>
                  <a:srgbClr val="FF0000"/>
                </a:solidFill>
              </a:rPr>
              <a:t>are obligated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apply all writes in the same order</a:t>
            </a:r>
            <a:r>
              <a:rPr lang="en-US" dirty="0" smtClean="0"/>
              <a:t> for all copies. This order should be FIFO-total.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75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Active </a:t>
            </a:r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same order.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64172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Active </a:t>
            </a:r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76600"/>
            <a:ext cx="7683500" cy="3429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 front end FIFO-orders all reads and writes.</a:t>
            </a:r>
          </a:p>
          <a:p>
            <a:r>
              <a:rPr lang="en-US" dirty="0" smtClean="0"/>
              <a:t>A read </a:t>
            </a:r>
            <a:r>
              <a:rPr lang="en-US" dirty="0"/>
              <a:t>can be done completely with any replica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Writes are totally-ordered and asynchronous </a:t>
            </a:r>
            <a:r>
              <a:rPr lang="en-US" dirty="0" smtClean="0"/>
              <a:t>(after at </a:t>
            </a:r>
            <a:r>
              <a:rPr lang="en-US" dirty="0"/>
              <a:t>least one write completes, </a:t>
            </a:r>
            <a:r>
              <a:rPr lang="en-US" dirty="0" smtClean="0"/>
              <a:t>it </a:t>
            </a:r>
            <a:r>
              <a:rPr lang="en-US" dirty="0"/>
              <a:t>returns)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Total </a:t>
            </a:r>
            <a:r>
              <a:rPr lang="en-US" dirty="0"/>
              <a:t>ordering doesn’t guarantee when to deliver events, i.e., writes can happen at different times at different replicas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Sequential consistency, not </a:t>
            </a:r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Read</a:t>
            </a:r>
            <a:r>
              <a:rPr lang="en-US" dirty="0"/>
              <a:t>/write </a:t>
            </a:r>
            <a:r>
              <a:rPr lang="en-US" dirty="0" smtClean="0"/>
              <a:t>ops from </a:t>
            </a:r>
            <a:r>
              <a:rPr lang="en-US" dirty="0"/>
              <a:t>the same client will be ordered at the front </a:t>
            </a:r>
            <a:r>
              <a:rPr lang="en-US" dirty="0" smtClean="0"/>
              <a:t>end (program order preservation).</a:t>
            </a:r>
            <a:endParaRPr lang="en-US" dirty="0"/>
          </a:p>
          <a:p>
            <a:pPr lvl="1"/>
            <a:r>
              <a:rPr lang="en-US" dirty="0" smtClean="0"/>
              <a:t>Writes are applied in the same order by total ordering (single copy).</a:t>
            </a:r>
          </a:p>
          <a:p>
            <a:pPr lvl="1"/>
            <a:r>
              <a:rPr lang="en-US" dirty="0" smtClean="0"/>
              <a:t>No guarantee that a read will read the most recent write based on actual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9547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29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The ordering of operations is determined by time.</a:t>
            </a:r>
          </a:p>
          <a:p>
            <a:pPr lvl="1"/>
            <a:r>
              <a:rPr lang="en-US" dirty="0" smtClean="0"/>
              <a:t>Primary-backup can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Chain replication can also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The ordering of operations preserves the program order of each client.</a:t>
            </a:r>
          </a:p>
          <a:p>
            <a:pPr lvl="1"/>
            <a:r>
              <a:rPr lang="en-US" dirty="0" smtClean="0"/>
              <a:t>Active replication can provide sequential </a:t>
            </a:r>
            <a:r>
              <a:rPr lang="en-US" smtClean="0"/>
              <a:t>consistency.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it wouldn’t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4368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0" grpId="0"/>
      <p:bldP spid="31" grpId="0"/>
      <p:bldP spid="33" grpId="0"/>
      <p:bldP spid="24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</p:spTree>
    <p:extLst>
      <p:ext uri="{BB962C8B-B14F-4D97-AF65-F5344CB8AC3E}">
        <p14:creationId xmlns:p14="http://schemas.microsoft.com/office/powerpoint/2010/main" val="2486454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is all about client-side perception.</a:t>
            </a:r>
          </a:p>
          <a:p>
            <a:pPr lvl="1"/>
            <a:r>
              <a:rPr lang="en-US" dirty="0" smtClean="0"/>
              <a:t>The same goes for all consistency models for that matter.</a:t>
            </a:r>
          </a:p>
          <a:p>
            <a:r>
              <a:rPr lang="en-US" dirty="0" smtClean="0"/>
              <a:t>If you write a program that works with a </a:t>
            </a:r>
            <a:r>
              <a:rPr lang="en-US" dirty="0" err="1" smtClean="0"/>
              <a:t>linearizable</a:t>
            </a:r>
            <a:r>
              <a:rPr lang="en-US" dirty="0" smtClean="0"/>
              <a:t> storage, </a:t>
            </a:r>
            <a:r>
              <a:rPr lang="en-US" i="1" dirty="0" smtClean="0">
                <a:solidFill>
                  <a:srgbClr val="FF0000"/>
                </a:solidFill>
              </a:rPr>
              <a:t>it works as you expect it to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There’s no surprise.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638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this be difficult to implement? Any strategy?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6" name="Picture 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7" name="Picture 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78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/>
          </a:bodyPr>
          <a:lstStyle/>
          <a:p>
            <a:r>
              <a:rPr lang="en-US" dirty="0" smtClean="0"/>
              <a:t>Will this be difficult to implement?</a:t>
            </a:r>
          </a:p>
          <a:p>
            <a:pPr lvl="1"/>
            <a:r>
              <a:rPr lang="en-US" dirty="0"/>
              <a:t>It depends on what you want to provide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How about:</a:t>
            </a:r>
          </a:p>
          <a:p>
            <a:pPr lvl="1"/>
            <a:r>
              <a:rPr lang="en-US" dirty="0" smtClean="0"/>
              <a:t>All clients send all read/write to CA datacenter.</a:t>
            </a:r>
          </a:p>
          <a:p>
            <a:pPr lvl="1"/>
            <a:r>
              <a:rPr lang="en-US" dirty="0" smtClean="0"/>
              <a:t>CA datacenter propagates to NC datacenter.</a:t>
            </a:r>
          </a:p>
          <a:p>
            <a:pPr lvl="1"/>
            <a:r>
              <a:rPr lang="en-US" dirty="0" smtClean="0"/>
              <a:t>A request never returns until all propagation is done.</a:t>
            </a:r>
            <a:endParaRPr lang="en-US" dirty="0"/>
          </a:p>
          <a:p>
            <a:pPr lvl="1"/>
            <a:r>
              <a:rPr lang="en-US" dirty="0" smtClean="0"/>
              <a:t>Correctness (</a:t>
            </a:r>
            <a:r>
              <a:rPr lang="en-US" dirty="0" err="1" smtClean="0"/>
              <a:t>linearizability</a:t>
            </a:r>
            <a:r>
              <a:rPr lang="en-US" dirty="0" smtClean="0"/>
              <a:t>)? yes</a:t>
            </a:r>
          </a:p>
          <a:p>
            <a:pPr lvl="1"/>
            <a:r>
              <a:rPr lang="en-US" dirty="0" smtClean="0"/>
              <a:t>Performance? 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23497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2133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14625" y="22722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2343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667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962025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58195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43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664200"/>
          </a:xfrm>
        </p:spPr>
        <p:txBody>
          <a:bodyPr>
            <a:normAutofit/>
          </a:bodyPr>
          <a:lstStyle/>
          <a:p>
            <a:r>
              <a:rPr lang="en-US" dirty="0" smtClean="0"/>
              <a:t>Importance of latency</a:t>
            </a:r>
          </a:p>
          <a:p>
            <a:pPr lvl="1"/>
            <a:r>
              <a:rPr lang="en-US" dirty="0"/>
              <a:t>Amazon: every 100ms of latency costs them 1% in sales.</a:t>
            </a:r>
          </a:p>
          <a:p>
            <a:pPr lvl="1"/>
            <a:r>
              <a:rPr lang="en-US" dirty="0"/>
              <a:t>Google: an extra .5 seconds in search page generation time dropped traffic by 20%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typically</a:t>
            </a:r>
            <a:r>
              <a:rPr lang="en-US" dirty="0" smtClean="0"/>
              <a:t> requires </a:t>
            </a:r>
            <a:r>
              <a:rPr lang="en-US" i="1" dirty="0" smtClean="0">
                <a:solidFill>
                  <a:srgbClr val="FF0000"/>
                </a:solidFill>
              </a:rPr>
              <a:t>complete</a:t>
            </a:r>
            <a:r>
              <a:rPr lang="en-US" dirty="0" smtClean="0">
                <a:solidFill>
                  <a:srgbClr val="FF0000"/>
                </a:solidFill>
              </a:rPr>
              <a:t> synchronization of multiple copies before a write operation returns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 that any read over any copy can return the most recent write.</a:t>
            </a:r>
          </a:p>
          <a:p>
            <a:pPr lvl="1"/>
            <a:r>
              <a:rPr lang="en-US" dirty="0" smtClean="0"/>
              <a:t>No room for asynchronous writes (i.e., a write operation returns before all updates are propagated.)</a:t>
            </a:r>
          </a:p>
          <a:p>
            <a:r>
              <a:rPr lang="en-US" dirty="0" smtClean="0"/>
              <a:t>It makes less sense in a global setting.</a:t>
            </a:r>
          </a:p>
          <a:p>
            <a:pPr lvl="1"/>
            <a:r>
              <a:rPr lang="en-US" dirty="0" smtClean="0"/>
              <a:t>Inter-</a:t>
            </a:r>
            <a:r>
              <a:rPr lang="en-US" dirty="0" err="1" smtClean="0"/>
              <a:t>datecenter</a:t>
            </a:r>
            <a:r>
              <a:rPr lang="en-US" dirty="0" smtClean="0"/>
              <a:t> latency: ~10s </a:t>
            </a:r>
            <a:r>
              <a:rPr lang="en-US" dirty="0" err="1" smtClean="0"/>
              <a:t>ms</a:t>
            </a:r>
            <a:r>
              <a:rPr lang="en-US" dirty="0" smtClean="0"/>
              <a:t> to ~100s </a:t>
            </a:r>
            <a:r>
              <a:rPr lang="en-US" dirty="0" err="1" smtClean="0"/>
              <a:t>ms</a:t>
            </a:r>
            <a:endParaRPr lang="en-US" dirty="0" smtClean="0"/>
          </a:p>
          <a:p>
            <a:r>
              <a:rPr lang="en-US" dirty="0" smtClean="0"/>
              <a:t>It still makes sense in a local setting (e.g., within a single data center).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84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(Primary-Backup)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741681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28122</TotalTime>
  <Pages>12</Pages>
  <Words>2099</Words>
  <Application>Microsoft Macintosh PowerPoint</Application>
  <PresentationFormat>Letter Paper (8.5x11 in)</PresentationFormat>
  <Paragraphs>372</Paragraphs>
  <Slides>28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Consistency --- 2</vt:lpstr>
      <vt:lpstr>Recap: Linearizability</vt:lpstr>
      <vt:lpstr>Linearizability Examples</vt:lpstr>
      <vt:lpstr>Linearizability Examples</vt:lpstr>
      <vt:lpstr>Linearizability</vt:lpstr>
      <vt:lpstr>Implementing Linearizability</vt:lpstr>
      <vt:lpstr>Implementing Linearizability</vt:lpstr>
      <vt:lpstr>Implementing Linearizability</vt:lpstr>
      <vt:lpstr>Passive (Primary-Backup) Replication</vt:lpstr>
      <vt:lpstr>Chain Replication</vt:lpstr>
      <vt:lpstr>Chain Replication</vt:lpstr>
      <vt:lpstr>CSE 486/586 Administrivia</vt:lpstr>
      <vt:lpstr>Relaxing the Guarantees</vt:lpstr>
      <vt:lpstr>Relaxing the Guarantees</vt:lpstr>
      <vt:lpstr>Sequential Consistency</vt:lpstr>
      <vt:lpstr>Sequential Consistency</vt:lpstr>
      <vt:lpstr>Sequential Consistency</vt:lpstr>
      <vt:lpstr>Sequential Consistency</vt:lpstr>
      <vt:lpstr>Sequential Consistency</vt:lpstr>
      <vt:lpstr>Sequential Consistency</vt:lpstr>
      <vt:lpstr>Sequential Consistency Examples</vt:lpstr>
      <vt:lpstr>Implementing Sequential Consistency</vt:lpstr>
      <vt:lpstr>Implementing Sequential Consistency</vt:lpstr>
      <vt:lpstr>Active Replication</vt:lpstr>
      <vt:lpstr>Active Replication</vt:lpstr>
      <vt:lpstr>Two More Consistency Models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1428</cp:revision>
  <cp:lastPrinted>2015-04-02T14:21:37Z</cp:lastPrinted>
  <dcterms:created xsi:type="dcterms:W3CDTF">2012-03-21T04:48:11Z</dcterms:created>
  <dcterms:modified xsi:type="dcterms:W3CDTF">2015-04-03T15:57:49Z</dcterms:modified>
  <cp:category/>
</cp:coreProperties>
</file>