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814" r:id="rId5"/>
    <p:sldId id="827" r:id="rId6"/>
    <p:sldId id="829" r:id="rId7"/>
    <p:sldId id="830" r:id="rId8"/>
    <p:sldId id="819" r:id="rId9"/>
    <p:sldId id="816" r:id="rId10"/>
    <p:sldId id="817" r:id="rId11"/>
    <p:sldId id="831" r:id="rId12"/>
    <p:sldId id="826" r:id="rId13"/>
    <p:sldId id="832" r:id="rId14"/>
    <p:sldId id="823" r:id="rId15"/>
    <p:sldId id="820" r:id="rId16"/>
    <p:sldId id="821" r:id="rId17"/>
    <p:sldId id="803" r:id="rId18"/>
    <p:sldId id="804" r:id="rId19"/>
    <p:sldId id="805" r:id="rId20"/>
    <p:sldId id="833" r:id="rId21"/>
    <p:sldId id="825" r:id="rId22"/>
    <p:sldId id="807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9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my friend A posts</a:t>
            </a:r>
            <a:r>
              <a:rPr lang="en-US" baseline="0" dirty="0" smtClean="0"/>
              <a:t> something on my wall. Then my other friend B posts something on my wall. These are two unrelated, independent posts. Does it matter everyone sees in the exact same order?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if on my browser, it’s A first then B, and on your browser, it’s B first then 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drop the notion of giving an illusion of a single copy.</a:t>
            </a:r>
          </a:p>
          <a:p>
            <a:pPr lvl="1"/>
            <a:r>
              <a:rPr lang="en-US" dirty="0" smtClean="0"/>
              <a:t>Writes can be applied in different orders across copies.</a:t>
            </a:r>
          </a:p>
          <a:p>
            <a:pPr lvl="1"/>
            <a:r>
              <a:rPr lang="en-US" dirty="0" smtClean="0"/>
              <a:t>Causally-related writes do need to be applied in the same order for all copies.</a:t>
            </a:r>
          </a:p>
          <a:p>
            <a:r>
              <a:rPr lang="en-US" dirty="0" smtClean="0"/>
              <a:t>Need a mechanism to keep track of causally-related writes.</a:t>
            </a:r>
          </a:p>
          <a:p>
            <a:r>
              <a:rPr lang="en-US" dirty="0" smtClean="0"/>
              <a:t>Due to the relaxed requirements, low latency is more tractable.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Nothing really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do best effort to make things consistent.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/>
              <a:t>Popularized by the CAP theorem.</a:t>
            </a:r>
          </a:p>
          <a:p>
            <a:pPr lvl="1"/>
            <a:r>
              <a:rPr lang="en-US" dirty="0"/>
              <a:t>The main problem is network partitions.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989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6088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53288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presence of </a:t>
            </a:r>
            <a:r>
              <a:rPr lang="en-US" dirty="0" smtClean="0">
                <a:solidFill>
                  <a:srgbClr val="FF0000"/>
                </a:solidFill>
              </a:rPr>
              <a:t>a network partition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order to keep the replicas </a:t>
            </a:r>
            <a:r>
              <a:rPr lang="en-US" dirty="0" smtClean="0">
                <a:solidFill>
                  <a:srgbClr val="FF0000"/>
                </a:solidFill>
              </a:rPr>
              <a:t>consistent</a:t>
            </a:r>
            <a:r>
              <a:rPr lang="en-US" dirty="0" smtClean="0"/>
              <a:t>, you need to block.</a:t>
            </a:r>
          </a:p>
          <a:p>
            <a:pPr lvl="1"/>
            <a:r>
              <a:rPr lang="en-US" dirty="0" smtClean="0"/>
              <a:t>From the outside observer, the system appears to be </a:t>
            </a:r>
            <a:r>
              <a:rPr lang="en-US" dirty="0" smtClean="0">
                <a:solidFill>
                  <a:srgbClr val="FF0000"/>
                </a:solidFill>
              </a:rPr>
              <a:t>unavailable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we still serve the requests from two partitions, then the replicas will diverge.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, but no </a:t>
            </a:r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CAP theorem explains this dilemma.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In the presence of a partition, which one to choose? Consistency or availability?</a:t>
            </a:r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the Internet.</a:t>
            </a:r>
          </a:p>
          <a:p>
            <a:pPr lvl="1"/>
            <a:r>
              <a:rPr lang="en-US" dirty="0" smtClean="0"/>
              <a:t>As the system grows to span geographically distributed areas, network partitioning sometimes happens.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/>
              <a:t>A design choice: </a:t>
            </a:r>
            <a:r>
              <a:rPr lang="en-US" dirty="0" smtClean="0"/>
              <a:t>What </a:t>
            </a:r>
            <a:r>
              <a:rPr lang="en-US" dirty="0"/>
              <a:t>makes more sense to your scenario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  <a:p>
            <a:r>
              <a:rPr lang="en-US" dirty="0"/>
              <a:t>Basic idea: allow operations to continue in </a:t>
            </a:r>
            <a:r>
              <a:rPr lang="en-US" dirty="0" smtClean="0"/>
              <a:t>one or some of the partitions</a:t>
            </a:r>
            <a:r>
              <a:rPr lang="en-US" dirty="0"/>
              <a:t>, but </a:t>
            </a:r>
            <a:r>
              <a:rPr lang="en-US" dirty="0" smtClean="0"/>
              <a:t>reconcile the differences </a:t>
            </a:r>
            <a:r>
              <a:rPr lang="en-US" smtClean="0"/>
              <a:t>later after </a:t>
            </a:r>
            <a:r>
              <a:rPr lang="en-US" dirty="0"/>
              <a:t>partitions have </a:t>
            </a:r>
            <a:r>
              <a:rPr lang="en-US" dirty="0" smtClean="0"/>
              <a:t>healed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RMs</a:t>
            </a:r>
          </a:p>
          <a:p>
            <a:pPr lvl="1"/>
            <a:r>
              <a:rPr lang="en-US" dirty="0"/>
              <a:t>Updates are then propagated to the other RMs when the partition is repaired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decision about how many RMs should be involved in an operation on replicated data is called Quorum selection </a:t>
            </a:r>
          </a:p>
          <a:p>
            <a:r>
              <a:rPr lang="en-US" dirty="0" smtClean="0"/>
              <a:t>Quorum </a:t>
            </a:r>
            <a:r>
              <a:rPr lang="en-US" dirty="0"/>
              <a:t>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</a:t>
            </a:r>
            <a:r>
              <a:rPr lang="en-US" dirty="0" smtClean="0"/>
              <a:t>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= 2, w = 2, N = 3: r + w &gt; N, w &gt; </a:t>
            </a:r>
            <a:r>
              <a:rPr lang="en-US" dirty="0"/>
              <a:t>N</a:t>
            </a:r>
            <a:r>
              <a:rPr lang="en-US" dirty="0" smtClean="0"/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1336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41148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60960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21" name="Straight Arrow Connector 20"/>
          <p:cNvCxnSpPr>
            <a:stCxn id="29" idx="0"/>
            <a:endCxn id="19" idx="4"/>
          </p:cNvCxnSpPr>
          <p:nvPr/>
        </p:nvCxnSpPr>
        <p:spPr bwMode="auto">
          <a:xfrm flipV="1">
            <a:off x="35814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8956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1: Write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768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2: Read</a:t>
            </a:r>
          </a:p>
        </p:txBody>
      </p:sp>
      <p:cxnSp>
        <p:nvCxnSpPr>
          <p:cNvPr id="31" name="Straight Arrow Connector 30"/>
          <p:cNvCxnSpPr>
            <a:stCxn id="29" idx="0"/>
            <a:endCxn id="18" idx="4"/>
          </p:cNvCxnSpPr>
          <p:nvPr/>
        </p:nvCxnSpPr>
        <p:spPr bwMode="auto">
          <a:xfrm flipH="1" flipV="1">
            <a:off x="25908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30" idx="0"/>
            <a:endCxn id="20" idx="4"/>
          </p:cNvCxnSpPr>
          <p:nvPr/>
        </p:nvCxnSpPr>
        <p:spPr bwMode="auto">
          <a:xfrm flipV="1">
            <a:off x="55626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30" idx="0"/>
            <a:endCxn id="19" idx="4"/>
          </p:cNvCxnSpPr>
          <p:nvPr/>
        </p:nvCxnSpPr>
        <p:spPr bwMode="auto">
          <a:xfrm flipH="1" flipV="1">
            <a:off x="45720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9" idx="0"/>
            <a:endCxn id="20" idx="4"/>
          </p:cNvCxnSpPr>
          <p:nvPr/>
        </p:nvCxnSpPr>
        <p:spPr bwMode="auto">
          <a:xfrm flipV="1">
            <a:off x="35814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0" idx="0"/>
            <a:endCxn id="18" idx="4"/>
          </p:cNvCxnSpPr>
          <p:nvPr/>
        </p:nvCxnSpPr>
        <p:spPr bwMode="auto">
          <a:xfrm flipH="1" flipV="1">
            <a:off x="25908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5023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smtClean="0"/>
              <a:t>Sequential consistency</a:t>
            </a:r>
            <a:endParaRPr lang="en-US" dirty="0" smtClean="0"/>
          </a:p>
          <a:p>
            <a:r>
              <a:rPr lang="en-US" dirty="0" smtClean="0"/>
              <a:t>Chain replication</a:t>
            </a:r>
          </a:p>
          <a:p>
            <a:r>
              <a:rPr lang="en-US" dirty="0" smtClean="0"/>
              <a:t>Primary-backup (passive) replication</a:t>
            </a:r>
          </a:p>
          <a:p>
            <a:r>
              <a:rPr lang="en-US" dirty="0" smtClean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r + w &gt; N mean?</a:t>
            </a:r>
          </a:p>
          <a:p>
            <a:pPr lvl="1"/>
            <a:r>
              <a:rPr lang="en-US" dirty="0" smtClean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 smtClean="0"/>
              <a:t>There’s always some replica that has the most recent write.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does w &gt; N/2 mean?</a:t>
            </a:r>
          </a:p>
          <a:p>
            <a:pPr lvl="1"/>
            <a:r>
              <a:rPr lang="en-US" dirty="0"/>
              <a:t>When there’s a network partition, only the partition with more than half of the RMs can perform write operations.</a:t>
            </a:r>
          </a:p>
          <a:p>
            <a:pPr lvl="1"/>
            <a:r>
              <a:rPr lang="en-US" dirty="0"/>
              <a:t>The rest will just serve reads with stale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and W are tunable: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N=</a:t>
            </a:r>
            <a:r>
              <a:rPr lang="en-US" dirty="0" smtClean="0"/>
              <a:t>3, r=1, w=3: High read throughput, perhaps at the cost of write throughput.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Optimistic Quorum selection allows writes to proceed in any partition. </a:t>
            </a:r>
            <a:endParaRPr lang="en-US" dirty="0" smtClean="0"/>
          </a:p>
          <a:p>
            <a:r>
              <a:rPr lang="en-US" dirty="0" smtClean="0"/>
              <a:t>“Write, but don’t commit”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the partition gets </a:t>
            </a:r>
            <a:r>
              <a:rPr lang="en-US" dirty="0" smtClean="0"/>
              <a:t>healed in time.</a:t>
            </a:r>
            <a:endParaRPr lang="en-US" dirty="0"/>
          </a:p>
          <a:p>
            <a:r>
              <a:rPr lang="en-US" dirty="0" smtClean="0"/>
              <a:t>Resolve </a:t>
            </a:r>
            <a:r>
              <a:rPr lang="en-US" dirty="0"/>
              <a:t>write-write </a:t>
            </a:r>
            <a:r>
              <a:rPr lang="en-US" dirty="0" smtClean="0"/>
              <a:t>conflicts after the </a:t>
            </a:r>
            <a:r>
              <a:rPr lang="en-US" dirty="0"/>
              <a:t>partition </a:t>
            </a:r>
            <a:r>
              <a:rPr lang="en-US" dirty="0" smtClean="0"/>
              <a:t>heals.</a:t>
            </a:r>
            <a:endParaRPr lang="en-US" dirty="0"/>
          </a:p>
          <a:p>
            <a:r>
              <a:rPr lang="en-US" dirty="0" smtClean="0"/>
              <a:t>Optimistic </a:t>
            </a:r>
            <a:r>
              <a:rPr lang="en-US" dirty="0"/>
              <a:t>Quorum is practical when:</a:t>
            </a:r>
          </a:p>
          <a:p>
            <a:pPr lvl="1"/>
            <a:r>
              <a:rPr lang="en-US" dirty="0" smtClean="0"/>
              <a:t>Conflicting </a:t>
            </a:r>
            <a:r>
              <a:rPr lang="en-US" dirty="0"/>
              <a:t>updates are rare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/>
              <a:t>are always detectable</a:t>
            </a:r>
          </a:p>
          <a:p>
            <a:pPr lvl="1"/>
            <a:r>
              <a:rPr lang="en-US" dirty="0" smtClean="0"/>
              <a:t>Damage </a:t>
            </a:r>
            <a:r>
              <a:rPr lang="en-US" dirty="0"/>
              <a:t>from conflicts can be easily confined</a:t>
            </a:r>
          </a:p>
          <a:p>
            <a:pPr lvl="1"/>
            <a:r>
              <a:rPr lang="en-US" dirty="0" smtClean="0"/>
              <a:t>Repair </a:t>
            </a:r>
            <a:r>
              <a:rPr lang="en-US" dirty="0"/>
              <a:t>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consistency &amp; eventual consistency</a:t>
            </a:r>
          </a:p>
          <a:p>
            <a:r>
              <a:rPr lang="en-US" dirty="0" smtClean="0"/>
              <a:t>Quorums</a:t>
            </a:r>
          </a:p>
          <a:p>
            <a:pPr lvl="1"/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Optimistic</a:t>
            </a:r>
          </a:p>
          <a:p>
            <a:pPr lvl="1"/>
            <a:r>
              <a:rPr lang="en-US" dirty="0" smtClean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sequential consistency?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everyone need to see these in this particular order? What kind of ordering matters? (Hint: causal)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486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27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Still single-client, single-copy semantics, it’s just that the single-client ordering does not strictly follow the actual-time order.</a:t>
            </a:r>
          </a:p>
          <a:p>
            <a:pPr lvl="1"/>
            <a:r>
              <a:rPr lang="en-US" dirty="0" smtClean="0"/>
              <a:t>Every client should see the same write (update) order (every copy should apply all writes in the same order), since it works as if all clients read out of a single copy.</a:t>
            </a:r>
          </a:p>
          <a:p>
            <a:r>
              <a:rPr lang="en-US" dirty="0" smtClean="0"/>
              <a:t>E.g., writes are not applied in the same order: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  <a:p>
            <a:r>
              <a:rPr lang="en-US" dirty="0" smtClean="0"/>
              <a:t>In the previous scenario,</a:t>
            </a:r>
          </a:p>
          <a:p>
            <a:pPr lvl="1"/>
            <a:r>
              <a:rPr lang="en-US" dirty="0" smtClean="0"/>
              <a:t>Sequential consistency: All clients (all users’ browsers) will see all posts in the same order.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39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some applications, different clients (e.g., users) do not need to see the writes in the same order, but </a:t>
            </a:r>
            <a:r>
              <a:rPr lang="en-US" dirty="0" smtClean="0">
                <a:solidFill>
                  <a:srgbClr val="FF0000"/>
                </a:solidFill>
              </a:rPr>
              <a:t>causality is still important</a:t>
            </a:r>
            <a:r>
              <a:rPr lang="en-US" dirty="0" smtClean="0"/>
              <a:t> (e.g., </a:t>
            </a:r>
            <a:r>
              <a:rPr lang="en-US" dirty="0" err="1" smtClean="0"/>
              <a:t>facebook</a:t>
            </a:r>
            <a:r>
              <a:rPr lang="en-US" dirty="0" smtClean="0"/>
              <a:t> post-like pairs).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More relaxed than sequential consistency</a:t>
            </a:r>
          </a:p>
          <a:p>
            <a:pPr lvl="1"/>
            <a:r>
              <a:rPr lang="en-US" dirty="0" smtClean="0"/>
              <a:t>Clients can read values out of order, i.e., it doesn’t behave as a single copy anymore.</a:t>
            </a:r>
          </a:p>
          <a:p>
            <a:pPr lvl="1"/>
            <a:r>
              <a:rPr lang="en-US" dirty="0" smtClean="0"/>
              <a:t>Clients read values in-order for causally-related writes.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(Roughly) One client reads something that another client has written; then the client writes something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63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56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Example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Causally related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28016</TotalTime>
  <Pages>12</Pages>
  <Words>1423</Words>
  <Application>Microsoft Macintosh PowerPoint</Application>
  <PresentationFormat>Letter Paper (8.5x11 in)</PresentationFormat>
  <Paragraphs>230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--- 3</vt:lpstr>
      <vt:lpstr>Recap</vt:lpstr>
      <vt:lpstr>Two More Consistency Models</vt:lpstr>
      <vt:lpstr>Relaxing the Guarantees</vt:lpstr>
      <vt:lpstr>Relaxing the Guarantees</vt:lpstr>
      <vt:lpstr>Relaxing the Guarantees</vt:lpstr>
      <vt:lpstr>Causal Consistency</vt:lpstr>
      <vt:lpstr>Causal Consistency Example 2</vt:lpstr>
      <vt:lpstr>Causal Consistency Example 3</vt:lpstr>
      <vt:lpstr>Implementing Causal Consistency</vt:lpstr>
      <vt:lpstr>CSE 486/586 Administrivia</vt:lpstr>
      <vt:lpstr>Relaxing Even Further</vt:lpstr>
      <vt:lpstr>Dilemma</vt:lpstr>
      <vt:lpstr>CAP Theorem</vt:lpstr>
      <vt:lpstr>Coping with CAP</vt:lpstr>
      <vt:lpstr>Dealing with Network Partitions</vt:lpstr>
      <vt:lpstr>Quorum Approaches</vt:lpstr>
      <vt:lpstr>Static Quorums </vt:lpstr>
      <vt:lpstr>Static Quorums </vt:lpstr>
      <vt:lpstr>Static Quorums </vt:lpstr>
      <vt:lpstr>Optimistic Quorum Approaches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1248</cp:revision>
  <cp:lastPrinted>2014-04-07T15:51:18Z</cp:lastPrinted>
  <dcterms:created xsi:type="dcterms:W3CDTF">2012-03-21T04:48:11Z</dcterms:created>
  <dcterms:modified xsi:type="dcterms:W3CDTF">2015-04-03T16:33:05Z</dcterms:modified>
  <cp:category/>
</cp:coreProperties>
</file>