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47" r:id="rId4"/>
    <p:sldId id="821" r:id="rId5"/>
    <p:sldId id="820" r:id="rId6"/>
    <p:sldId id="823" r:id="rId7"/>
    <p:sldId id="824" r:id="rId8"/>
    <p:sldId id="825" r:id="rId9"/>
    <p:sldId id="826" r:id="rId10"/>
    <p:sldId id="827" r:id="rId11"/>
    <p:sldId id="846" r:id="rId12"/>
    <p:sldId id="828" r:id="rId13"/>
    <p:sldId id="829" r:id="rId14"/>
    <p:sldId id="830" r:id="rId15"/>
    <p:sldId id="831" r:id="rId16"/>
    <p:sldId id="832" r:id="rId17"/>
    <p:sldId id="833" r:id="rId18"/>
    <p:sldId id="834" r:id="rId19"/>
    <p:sldId id="835" r:id="rId20"/>
    <p:sldId id="836" r:id="rId21"/>
    <p:sldId id="837" r:id="rId22"/>
    <p:sldId id="844" r:id="rId23"/>
    <p:sldId id="845" r:id="rId24"/>
    <p:sldId id="843" r:id="rId25"/>
    <p:sldId id="842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11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Gossiping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will be </a:t>
            </a:r>
            <a:r>
              <a:rPr lang="en-US" smtClean="0"/>
              <a:t>released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35263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</p:spTree>
    <p:extLst>
      <p:ext uri="{BB962C8B-B14F-4D97-AF65-F5344CB8AC3E}">
        <p14:creationId xmlns:p14="http://schemas.microsoft.com/office/powerpoint/2010/main" val="4038369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978025" y="3213100"/>
            <a:ext cx="18732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835150" y="3284538"/>
            <a:ext cx="288925" cy="2592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3188" y="1066800"/>
            <a:ext cx="4011612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Periodically, transmit to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771775" y="2349500"/>
            <a:ext cx="71438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2124075" y="2349500"/>
            <a:ext cx="576263" cy="26638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8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4067175" y="2565400"/>
            <a:ext cx="1657350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4005263"/>
            <a:ext cx="1584325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 flipV="1">
            <a:off x="1835150" y="3284538"/>
            <a:ext cx="215900" cy="2665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908175" y="3213100"/>
            <a:ext cx="2376488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995738" y="4005263"/>
            <a:ext cx="360362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36525" y="1143000"/>
            <a:ext cx="3978275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Other nodes do same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after receiving multicast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268538" y="2276475"/>
            <a:ext cx="1541462" cy="1228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72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2268538" y="5157788"/>
            <a:ext cx="19431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2636838"/>
            <a:ext cx="3600450" cy="3240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924300" y="4005263"/>
            <a:ext cx="360363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995738" y="3933825"/>
            <a:ext cx="2520950" cy="1439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1908175" y="2492375"/>
            <a:ext cx="38163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1835150" y="3357563"/>
            <a:ext cx="288925" cy="251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1979613" y="2636838"/>
            <a:ext cx="36004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3924300" y="2565400"/>
            <a:ext cx="1871663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00800" y="5241925"/>
            <a:ext cx="19177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Uninfected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“Gossip” (or “Epidemic”)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362200" y="3886200"/>
            <a:ext cx="1524000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886200" y="3886200"/>
            <a:ext cx="381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3352800"/>
            <a:ext cx="5197475" cy="10541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 Protocol </a:t>
            </a: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rounds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(local clock)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 per round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8672513" y="2306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638800" y="2270125"/>
            <a:ext cx="15621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Infected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4648200"/>
            <a:ext cx="3065463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Gossip Message (UDP)</a:t>
            </a:r>
          </a:p>
        </p:txBody>
      </p:sp>
    </p:spTree>
    <p:extLst>
      <p:ext uri="{BB962C8B-B14F-4D97-AF65-F5344CB8AC3E}">
        <p14:creationId xmlns:p14="http://schemas.microsoft.com/office/powerpoint/2010/main" val="76889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Lightweight</a:t>
            </a:r>
          </a:p>
          <a:p>
            <a:r>
              <a:rPr lang="en-US" dirty="0" smtClean="0"/>
              <a:t>Quick spread</a:t>
            </a:r>
          </a:p>
          <a:p>
            <a:r>
              <a:rPr lang="en-US" dirty="0" smtClean="0"/>
              <a:t>Highly fault-tolerant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Analysis from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old mathematical branch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Epidemiology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[Bailey 75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Parameters 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i="1" dirty="0" err="1">
                <a:latin typeface="Arial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for determining rounds: (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)), 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# of nodes to contact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Can be small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numbers independent of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n,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i="1" dirty="0" smtClean="0">
                <a:latin typeface="Arial" charset="0"/>
                <a:ea typeface="ＭＳ Ｐゴシック" charset="0"/>
              </a:rPr>
              <a:t>.g</a:t>
            </a:r>
            <a:r>
              <a:rPr lang="en-US" i="1" dirty="0">
                <a:latin typeface="Arial" charset="0"/>
                <a:ea typeface="ＭＳ Ｐゴシック" charset="0"/>
              </a:rPr>
              <a:t>., c=2; b=2;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Within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c*log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rounds, [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low latency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all but              of nodes receive the multicast 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							[reliability]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each node has transmitted no more than </a:t>
            </a:r>
            <a:r>
              <a:rPr lang="en-US" i="1" dirty="0" smtClean="0">
                <a:latin typeface="Arial" charset="0"/>
                <a:ea typeface="ＭＳ Ｐゴシック" charset="0"/>
              </a:rPr>
              <a:t>c*b*log</a:t>
            </a:r>
            <a:r>
              <a:rPr lang="en-US" i="1" dirty="0">
                <a:latin typeface="Arial" charset="0"/>
                <a:ea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</a:rPr>
              <a:t>gossip messages [lightweight</a:t>
            </a:r>
            <a:r>
              <a:rPr lang="en-US" dirty="0" smtClean="0">
                <a:latin typeface="Arial" charset="0"/>
                <a:ea typeface="ＭＳ Ｐゴシック" charset="0"/>
              </a:rPr>
              <a:t>]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9736"/>
              </p:ext>
            </p:extLst>
          </p:nvPr>
        </p:nvGraphicFramePr>
        <p:xfrm>
          <a:off x="2209800" y="49053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53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130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packet loss: analyze with </a:t>
            </a:r>
            <a:r>
              <a:rPr lang="en-US" i="1" dirty="0">
                <a:latin typeface="Arial" charset="0"/>
                <a:ea typeface="ＭＳ Ｐゴシック" charset="0"/>
              </a:rPr>
              <a:t>b </a:t>
            </a:r>
            <a:r>
              <a:rPr lang="en-US" dirty="0">
                <a:latin typeface="Arial" charset="0"/>
                <a:ea typeface="ＭＳ Ｐゴシック" charset="0"/>
              </a:rPr>
              <a:t>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To achieve same reliability as 0% packet loss, takes twice as many rounds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Node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failure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of nodes fail: analyze with </a:t>
            </a:r>
            <a:r>
              <a:rPr lang="en-US" i="1" dirty="0">
                <a:latin typeface="Arial" charset="0"/>
                <a:ea typeface="ＭＳ Ｐゴシック" charset="0"/>
              </a:rPr>
              <a:t>n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n/2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i="1" dirty="0">
                <a:latin typeface="Arial" charset="0"/>
                <a:ea typeface="ＭＳ Ｐゴシック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Same as </a:t>
            </a:r>
            <a:r>
              <a:rPr lang="en-US" dirty="0" smtClean="0">
                <a:latin typeface="Arial" charset="0"/>
                <a:ea typeface="ＭＳ Ｐゴシック" charset="0"/>
              </a:rPr>
              <a:t>above</a:t>
            </a:r>
          </a:p>
          <a:p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1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So the analysis we saw in the previous slides is actually behavior </a:t>
            </a:r>
            <a:r>
              <a:rPr lang="en-US" i="1" dirty="0">
                <a:latin typeface="Arial" charset="0"/>
                <a:ea typeface="ＭＳ Ｐゴシック" charset="0"/>
              </a:rPr>
              <a:t>with high probability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[Galey and </a:t>
            </a:r>
            <a:r>
              <a:rPr lang="en-US" dirty="0" err="1">
                <a:latin typeface="Arial" charset="0"/>
                <a:ea typeface="ＭＳ Ｐゴシック" charset="0"/>
              </a:rPr>
              <a:t>Dani</a:t>
            </a:r>
            <a:r>
              <a:rPr lang="en-US" dirty="0">
                <a:latin typeface="Arial" charset="0"/>
                <a:ea typeface="ＭＳ Ｐゴシック" charset="0"/>
              </a:rPr>
              <a:t> 98]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same applicable to: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Rumors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Infectious diseases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Internet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worm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Some implementations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Amazon Web Services EC2/S3 (rumored)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Usenet NNTP (Network News Transport Protocol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3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Gossiping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RMs exchange 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gossip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messages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eriodically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amongst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each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other.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Gossip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messages convey updates they have each received from clients, and serve to achieve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convergence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of all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RMs.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Objective: provisioning of highly available service. Guarantee: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Each client obtains a consistent service over time:</a:t>
            </a:r>
            <a:r>
              <a:rPr lang="en-US" dirty="0">
                <a:latin typeface="Arial" charset="0"/>
                <a:ea typeface="ＭＳ Ｐゴシック" charset="0"/>
              </a:rPr>
              <a:t> in response to a query, an RM may have to wait until it receives </a:t>
            </a:r>
            <a:r>
              <a:rPr lang="ja-JP" altLang="en-US" dirty="0">
                <a:latin typeface="Arial" charset="0"/>
                <a:ea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</a:rPr>
              <a:t>required</a:t>
            </a:r>
            <a:r>
              <a:rPr lang="ja-JP" altLang="en-US" dirty="0">
                <a:latin typeface="Arial" charset="0"/>
                <a:ea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</a:rPr>
              <a:t> updates from other </a:t>
            </a:r>
            <a:r>
              <a:rPr lang="en-US" dirty="0" err="1">
                <a:latin typeface="Arial" charset="0"/>
                <a:ea typeface="ＭＳ Ｐゴシック" charset="0"/>
              </a:rPr>
              <a:t>RMs.</a:t>
            </a:r>
            <a:r>
              <a:rPr lang="en-US" dirty="0">
                <a:latin typeface="Arial" charset="0"/>
                <a:ea typeface="ＭＳ Ｐゴシック" charset="0"/>
              </a:rPr>
              <a:t>  The RM then provides client with data that at least reflects the updates that the client has observed so far.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Relaxed consistency among replicas:</a:t>
            </a:r>
            <a:r>
              <a:rPr lang="en-US" dirty="0">
                <a:latin typeface="Arial" charset="0"/>
                <a:ea typeface="ＭＳ Ｐゴシック" charset="0"/>
              </a:rPr>
              <a:t> RMs may be inconsistent at any given point of time. Yet all RMs </a:t>
            </a:r>
            <a:r>
              <a:rPr lang="en-US" u="sng" dirty="0">
                <a:latin typeface="Arial" charset="0"/>
                <a:ea typeface="ＭＳ Ｐゴシック" charset="0"/>
              </a:rPr>
              <a:t>eventually</a:t>
            </a:r>
            <a:r>
              <a:rPr lang="en-US" dirty="0">
                <a:latin typeface="Arial" charset="0"/>
                <a:ea typeface="ＭＳ Ｐゴシック" charset="0"/>
              </a:rPr>
              <a:t> receive all updates and they apply updates with ordering guarantees. Can be used to provide sequential consistency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9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models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Eventual consistency</a:t>
            </a:r>
          </a:p>
          <a:p>
            <a:r>
              <a:rPr lang="en-US" dirty="0" smtClean="0"/>
              <a:t>Depending on application scenarios, one consistency model makes more sense that others.</a:t>
            </a:r>
          </a:p>
          <a:p>
            <a:r>
              <a:rPr lang="en-US" dirty="0" smtClean="0"/>
              <a:t>As you relax consistency guarantees, you have more room for performance optimization.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54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70150" y="3786188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191125" y="3757613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6019800" y="3790950"/>
            <a:ext cx="52388" cy="149225"/>
          </a:xfrm>
          <a:custGeom>
            <a:avLst/>
            <a:gdLst>
              <a:gd name="T0" fmla="*/ 17 w 35"/>
              <a:gd name="T1" fmla="*/ 0 h 88"/>
              <a:gd name="T2" fmla="*/ 35 w 35"/>
              <a:gd name="T3" fmla="*/ 0 h 88"/>
              <a:gd name="T4" fmla="*/ 17 w 35"/>
              <a:gd name="T5" fmla="*/ 88 h 88"/>
              <a:gd name="T6" fmla="*/ 0 w 35"/>
              <a:gd name="T7" fmla="*/ 0 h 88"/>
              <a:gd name="T8" fmla="*/ 17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0"/>
                </a:moveTo>
                <a:lnTo>
                  <a:pt x="35" y="0"/>
                </a:lnTo>
                <a:lnTo>
                  <a:pt x="17" y="88"/>
                </a:lnTo>
                <a:lnTo>
                  <a:pt x="0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045200" y="3351213"/>
            <a:ext cx="1588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3298825" y="3762375"/>
            <a:ext cx="50800" cy="149225"/>
          </a:xfrm>
          <a:custGeom>
            <a:avLst/>
            <a:gdLst>
              <a:gd name="T0" fmla="*/ 18 w 35"/>
              <a:gd name="T1" fmla="*/ 0 h 88"/>
              <a:gd name="T2" fmla="*/ 35 w 35"/>
              <a:gd name="T3" fmla="*/ 0 h 88"/>
              <a:gd name="T4" fmla="*/ 18 w 35"/>
              <a:gd name="T5" fmla="*/ 88 h 88"/>
              <a:gd name="T6" fmla="*/ 0 w 35"/>
              <a:gd name="T7" fmla="*/ 0 h 88"/>
              <a:gd name="T8" fmla="*/ 18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8" y="0"/>
                </a:moveTo>
                <a:lnTo>
                  <a:pt x="35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325813" y="3351213"/>
            <a:ext cx="1587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5864225" y="4603750"/>
            <a:ext cx="52388" cy="150813"/>
          </a:xfrm>
          <a:custGeom>
            <a:avLst/>
            <a:gdLst>
              <a:gd name="T0" fmla="*/ 17 w 35"/>
              <a:gd name="T1" fmla="*/ 89 h 89"/>
              <a:gd name="T2" fmla="*/ 0 w 35"/>
              <a:gd name="T3" fmla="*/ 89 h 89"/>
              <a:gd name="T4" fmla="*/ 17 w 35"/>
              <a:gd name="T5" fmla="*/ 0 h 89"/>
              <a:gd name="T6" fmla="*/ 35 w 35"/>
              <a:gd name="T7" fmla="*/ 89 h 89"/>
              <a:gd name="T8" fmla="*/ 17 w 35"/>
              <a:gd name="T9" fmla="*/ 89 h 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9"/>
              <a:gd name="T17" fmla="*/ 35 w 35"/>
              <a:gd name="T18" fmla="*/ 89 h 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9">
                <a:moveTo>
                  <a:pt x="17" y="89"/>
                </a:moveTo>
                <a:lnTo>
                  <a:pt x="0" y="89"/>
                </a:lnTo>
                <a:lnTo>
                  <a:pt x="17" y="0"/>
                </a:lnTo>
                <a:lnTo>
                  <a:pt x="35" y="89"/>
                </a:lnTo>
                <a:lnTo>
                  <a:pt x="17" y="89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5889625" y="4730750"/>
            <a:ext cx="1588" cy="360363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2987675" y="4576763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013075" y="4727575"/>
            <a:ext cx="1588" cy="419100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3271838" y="4913313"/>
            <a:ext cx="53975" cy="149225"/>
          </a:xfrm>
          <a:custGeom>
            <a:avLst/>
            <a:gdLst>
              <a:gd name="T0" fmla="*/ 18 w 36"/>
              <a:gd name="T1" fmla="*/ 0 h 88"/>
              <a:gd name="T2" fmla="*/ 36 w 36"/>
              <a:gd name="T3" fmla="*/ 0 h 88"/>
              <a:gd name="T4" fmla="*/ 18 w 36"/>
              <a:gd name="T5" fmla="*/ 88 h 88"/>
              <a:gd name="T6" fmla="*/ 0 w 36"/>
              <a:gd name="T7" fmla="*/ 0 h 88"/>
              <a:gd name="T8" fmla="*/ 18 w 36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0"/>
                </a:moveTo>
                <a:lnTo>
                  <a:pt x="36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298825" y="4502150"/>
            <a:ext cx="1588" cy="4206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416175" y="477520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441700" y="4775200"/>
            <a:ext cx="33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365375" y="1338263"/>
            <a:ext cx="4327525" cy="2039937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2909888" y="3930650"/>
            <a:ext cx="5445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2909888" y="3927475"/>
            <a:ext cx="571500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755900" y="5027613"/>
            <a:ext cx="8540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3051175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2755900" y="2359025"/>
            <a:ext cx="879475" cy="992188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3013075" y="2724150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5449888" y="2333625"/>
            <a:ext cx="881062" cy="989013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5721350" y="269557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102100" y="1519238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4335463" y="1881188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831975" y="3549650"/>
            <a:ext cx="749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5622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3441700" y="356870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3856038" y="3568700"/>
            <a:ext cx="419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new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5975350" y="4775200"/>
            <a:ext cx="736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5605463" y="3930650"/>
            <a:ext cx="5699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5605463" y="3927475"/>
            <a:ext cx="595312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475288" y="5027613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5772150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4402138" y="3578225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52546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6135688" y="3568700"/>
            <a:ext cx="977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 id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4217988" y="1227138"/>
            <a:ext cx="762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i="1">
                <a:solidFill>
                  <a:srgbClr val="000000"/>
                </a:solidFill>
                <a:latin typeface="Arial" charset="0"/>
              </a:rPr>
              <a:t>Service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3" name="Freeform 41"/>
          <p:cNvSpPr>
            <a:spLocks/>
          </p:cNvSpPr>
          <p:nvPr/>
        </p:nvSpPr>
        <p:spPr bwMode="auto">
          <a:xfrm>
            <a:off x="2987675" y="3425825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 flipV="1">
            <a:off x="3013075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43"/>
          <p:cNvSpPr>
            <a:spLocks/>
          </p:cNvSpPr>
          <p:nvPr/>
        </p:nvSpPr>
        <p:spPr bwMode="auto">
          <a:xfrm>
            <a:off x="5708650" y="3425825"/>
            <a:ext cx="52388" cy="149225"/>
          </a:xfrm>
          <a:custGeom>
            <a:avLst/>
            <a:gdLst>
              <a:gd name="T0" fmla="*/ 18 w 36"/>
              <a:gd name="T1" fmla="*/ 88 h 88"/>
              <a:gd name="T2" fmla="*/ 0 w 36"/>
              <a:gd name="T3" fmla="*/ 88 h 88"/>
              <a:gd name="T4" fmla="*/ 18 w 36"/>
              <a:gd name="T5" fmla="*/ 0 h 88"/>
              <a:gd name="T6" fmla="*/ 36 w 36"/>
              <a:gd name="T7" fmla="*/ 88 h 88"/>
              <a:gd name="T8" fmla="*/ 18 w 36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88"/>
                </a:moveTo>
                <a:lnTo>
                  <a:pt x="0" y="88"/>
                </a:lnTo>
                <a:lnTo>
                  <a:pt x="18" y="0"/>
                </a:lnTo>
                <a:lnTo>
                  <a:pt x="36" y="88"/>
                </a:lnTo>
                <a:lnTo>
                  <a:pt x="18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V="1">
            <a:off x="5734050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4295775" y="513715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Clients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V="1">
            <a:off x="3505200" y="5272088"/>
            <a:ext cx="752475" cy="239712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 flipV="1">
            <a:off x="5060950" y="5300663"/>
            <a:ext cx="544513" cy="211137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3635375" y="2501900"/>
            <a:ext cx="130175" cy="90488"/>
          </a:xfrm>
          <a:custGeom>
            <a:avLst/>
            <a:gdLst>
              <a:gd name="T0" fmla="*/ 71 w 88"/>
              <a:gd name="T1" fmla="*/ 36 h 53"/>
              <a:gd name="T2" fmla="*/ 88 w 88"/>
              <a:gd name="T3" fmla="*/ 53 h 53"/>
              <a:gd name="T4" fmla="*/ 0 w 88"/>
              <a:gd name="T5" fmla="*/ 53 h 53"/>
              <a:gd name="T6" fmla="*/ 71 w 88"/>
              <a:gd name="T7" fmla="*/ 0 h 53"/>
              <a:gd name="T8" fmla="*/ 71 w 88"/>
              <a:gd name="T9" fmla="*/ 36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71" y="36"/>
                </a:moveTo>
                <a:lnTo>
                  <a:pt x="88" y="53"/>
                </a:lnTo>
                <a:lnTo>
                  <a:pt x="0" y="53"/>
                </a:lnTo>
                <a:lnTo>
                  <a:pt x="71" y="0"/>
                </a:lnTo>
                <a:lnTo>
                  <a:pt x="71" y="36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49"/>
          <p:cNvSpPr>
            <a:spLocks/>
          </p:cNvSpPr>
          <p:nvPr/>
        </p:nvSpPr>
        <p:spPr bwMode="auto">
          <a:xfrm>
            <a:off x="3973513" y="2417763"/>
            <a:ext cx="128587" cy="90487"/>
          </a:xfrm>
          <a:custGeom>
            <a:avLst/>
            <a:gdLst>
              <a:gd name="T0" fmla="*/ 0 w 88"/>
              <a:gd name="T1" fmla="*/ 18 h 53"/>
              <a:gd name="T2" fmla="*/ 0 w 88"/>
              <a:gd name="T3" fmla="*/ 0 h 53"/>
              <a:gd name="T4" fmla="*/ 88 w 88"/>
              <a:gd name="T5" fmla="*/ 0 h 53"/>
              <a:gd name="T6" fmla="*/ 17 w 88"/>
              <a:gd name="T7" fmla="*/ 53 h 53"/>
              <a:gd name="T8" fmla="*/ 0 w 88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0" y="18"/>
                </a:moveTo>
                <a:lnTo>
                  <a:pt x="0" y="0"/>
                </a:lnTo>
                <a:lnTo>
                  <a:pt x="88" y="0"/>
                </a:lnTo>
                <a:lnTo>
                  <a:pt x="17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 flipV="1">
            <a:off x="3765550" y="2478088"/>
            <a:ext cx="207963" cy="5873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51"/>
          <p:cNvSpPr>
            <a:spLocks/>
          </p:cNvSpPr>
          <p:nvPr/>
        </p:nvSpPr>
        <p:spPr bwMode="auto">
          <a:xfrm>
            <a:off x="3740150" y="2867025"/>
            <a:ext cx="103188" cy="90488"/>
          </a:xfrm>
          <a:custGeom>
            <a:avLst/>
            <a:gdLst>
              <a:gd name="T0" fmla="*/ 70 w 70"/>
              <a:gd name="T1" fmla="*/ 18 h 53"/>
              <a:gd name="T2" fmla="*/ 70 w 70"/>
              <a:gd name="T3" fmla="*/ 53 h 53"/>
              <a:gd name="T4" fmla="*/ 0 w 70"/>
              <a:gd name="T5" fmla="*/ 18 h 53"/>
              <a:gd name="T6" fmla="*/ 70 w 70"/>
              <a:gd name="T7" fmla="*/ 0 h 53"/>
              <a:gd name="T8" fmla="*/ 70 w 70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"/>
              <a:gd name="T16" fmla="*/ 0 h 53"/>
              <a:gd name="T17" fmla="*/ 70 w 70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" h="53">
                <a:moveTo>
                  <a:pt x="70" y="18"/>
                </a:moveTo>
                <a:lnTo>
                  <a:pt x="70" y="53"/>
                </a:lnTo>
                <a:lnTo>
                  <a:pt x="0" y="18"/>
                </a:lnTo>
                <a:lnTo>
                  <a:pt x="70" y="0"/>
                </a:lnTo>
                <a:lnTo>
                  <a:pt x="7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Freeform 52"/>
          <p:cNvSpPr>
            <a:spLocks/>
          </p:cNvSpPr>
          <p:nvPr/>
        </p:nvSpPr>
        <p:spPr bwMode="auto">
          <a:xfrm>
            <a:off x="5216525" y="2867025"/>
            <a:ext cx="130175" cy="90488"/>
          </a:xfrm>
          <a:custGeom>
            <a:avLst/>
            <a:gdLst>
              <a:gd name="T0" fmla="*/ 0 w 89"/>
              <a:gd name="T1" fmla="*/ 18 h 53"/>
              <a:gd name="T2" fmla="*/ 0 w 89"/>
              <a:gd name="T3" fmla="*/ 0 h 53"/>
              <a:gd name="T4" fmla="*/ 89 w 89"/>
              <a:gd name="T5" fmla="*/ 18 h 53"/>
              <a:gd name="T6" fmla="*/ 0 w 89"/>
              <a:gd name="T7" fmla="*/ 53 h 53"/>
              <a:gd name="T8" fmla="*/ 0 w 89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53"/>
              <a:gd name="T17" fmla="*/ 89 w 89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53">
                <a:moveTo>
                  <a:pt x="0" y="18"/>
                </a:moveTo>
                <a:lnTo>
                  <a:pt x="0" y="0"/>
                </a:lnTo>
                <a:lnTo>
                  <a:pt x="89" y="18"/>
                </a:lnTo>
                <a:lnTo>
                  <a:pt x="0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3868738" y="2901950"/>
            <a:ext cx="1322387" cy="15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4879975" y="2362200"/>
            <a:ext cx="128588" cy="90488"/>
          </a:xfrm>
          <a:custGeom>
            <a:avLst/>
            <a:gdLst>
              <a:gd name="T0" fmla="*/ 88 w 88"/>
              <a:gd name="T1" fmla="*/ 35 h 53"/>
              <a:gd name="T2" fmla="*/ 70 w 88"/>
              <a:gd name="T3" fmla="*/ 53 h 53"/>
              <a:gd name="T4" fmla="*/ 0 w 88"/>
              <a:gd name="T5" fmla="*/ 0 h 53"/>
              <a:gd name="T6" fmla="*/ 88 w 88"/>
              <a:gd name="T7" fmla="*/ 0 h 53"/>
              <a:gd name="T8" fmla="*/ 88 w 88"/>
              <a:gd name="T9" fmla="*/ 35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88" y="35"/>
                </a:moveTo>
                <a:lnTo>
                  <a:pt x="70" y="53"/>
                </a:lnTo>
                <a:lnTo>
                  <a:pt x="0" y="0"/>
                </a:lnTo>
                <a:lnTo>
                  <a:pt x="88" y="0"/>
                </a:lnTo>
                <a:lnTo>
                  <a:pt x="8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5319713" y="2528888"/>
            <a:ext cx="130175" cy="120650"/>
          </a:xfrm>
          <a:custGeom>
            <a:avLst/>
            <a:gdLst>
              <a:gd name="T0" fmla="*/ 18 w 89"/>
              <a:gd name="T1" fmla="*/ 35 h 71"/>
              <a:gd name="T2" fmla="*/ 18 w 89"/>
              <a:gd name="T3" fmla="*/ 0 h 71"/>
              <a:gd name="T4" fmla="*/ 89 w 89"/>
              <a:gd name="T5" fmla="*/ 71 h 71"/>
              <a:gd name="T6" fmla="*/ 0 w 89"/>
              <a:gd name="T7" fmla="*/ 53 h 71"/>
              <a:gd name="T8" fmla="*/ 18 w 89"/>
              <a:gd name="T9" fmla="*/ 35 h 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71"/>
              <a:gd name="T17" fmla="*/ 89 w 89"/>
              <a:gd name="T18" fmla="*/ 71 h 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71">
                <a:moveTo>
                  <a:pt x="18" y="35"/>
                </a:moveTo>
                <a:lnTo>
                  <a:pt x="18" y="0"/>
                </a:lnTo>
                <a:lnTo>
                  <a:pt x="89" y="71"/>
                </a:lnTo>
                <a:lnTo>
                  <a:pt x="0" y="53"/>
                </a:lnTo>
                <a:lnTo>
                  <a:pt x="1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008563" y="2414588"/>
            <a:ext cx="311150" cy="150812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4167188" y="2551113"/>
            <a:ext cx="660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gossip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56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Gossip for Failure Detection:</a:t>
            </a:r>
            <a:br>
              <a:rPr lang="en-GB" dirty="0"/>
            </a:br>
            <a:r>
              <a:rPr lang="en-GB" dirty="0"/>
              <a:t>Gossip-style </a:t>
            </a:r>
            <a:r>
              <a:rPr lang="en-GB" dirty="0" err="1"/>
              <a:t>Heartbeating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2916238" y="3213100"/>
            <a:ext cx="316865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 flipV="1">
            <a:off x="3276600" y="3068638"/>
            <a:ext cx="3024188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643438" y="2420938"/>
            <a:ext cx="1441450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0" y="4535031"/>
            <a:ext cx="4191000" cy="2246769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All-to-all </a:t>
            </a:r>
            <a:r>
              <a:rPr lang="en-GB" sz="2000" dirty="0" err="1" smtClean="0">
                <a:solidFill>
                  <a:schemeClr val="tx1"/>
                </a:solidFill>
                <a:latin typeface="Arial" charset="0"/>
              </a:rPr>
              <a:t>heartbeating</a:t>
            </a:r>
            <a:endParaRPr lang="en-GB" sz="2000" dirty="0" smtClean="0">
              <a:solidFill>
                <a:schemeClr val="tx1"/>
              </a:solidFill>
              <a:latin typeface="Arial" charset="0"/>
            </a:endParaRP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Each process sends out heartbeats to every other process</a:t>
            </a: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Con: Slow process/link causes false positives 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2127742">
            <a:off x="3886200" y="2819400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953000" y="1447800"/>
            <a:ext cx="4191000" cy="1223963"/>
            <a:chOff x="3152" y="935"/>
            <a:chExt cx="2540" cy="771"/>
          </a:xfrm>
        </p:grpSpPr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1" hangingPunct="1"/>
              <a:endParaRPr lang="en-GB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tx1"/>
                  </a:solidFill>
                  <a:latin typeface="Arial" charset="0"/>
                  <a:sym typeface="Wingdings" charset="0"/>
                </a:rPr>
                <a:t> Using gossip to spread heartbeats gives b</a:t>
              </a:r>
              <a:r>
                <a:rPr lang="en-GB" sz="2000">
                  <a:solidFill>
                    <a:schemeClr val="tx1"/>
                  </a:solidFill>
                  <a:latin typeface="Arial" charset="0"/>
                </a:rPr>
                <a:t>etter accuracy</a:t>
              </a:r>
            </a:p>
          </p:txBody>
        </p:sp>
      </p:grp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400" i="1">
                <a:solidFill>
                  <a:schemeClr val="tx1"/>
                </a:solidFill>
                <a:latin typeface="Arial" charset="0"/>
              </a:rPr>
              <a:t>pi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7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3352800" y="22098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" name="Group 5"/>
          <p:cNvGraphicFramePr>
            <a:graphicFrameLocks noGrp="1"/>
          </p:cNvGraphicFramePr>
          <p:nvPr/>
        </p:nvGraphicFramePr>
        <p:xfrm>
          <a:off x="1676400" y="22098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6324600" y="2590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6019800" y="4495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4495800" y="4876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 flipV="1">
            <a:off x="4572000" y="28956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>
            <a:off x="4343400" y="35052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 flipV="1">
            <a:off x="502920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6400800" y="3124200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4953000" y="30480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H="1" flipV="1">
            <a:off x="4572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AutoShape 37"/>
          <p:cNvSpPr>
            <a:spLocks noChangeArrowheads="1"/>
          </p:cNvSpPr>
          <p:nvPr/>
        </p:nvSpPr>
        <p:spPr bwMode="auto">
          <a:xfrm rot="21102171">
            <a:off x="4338638" y="2774950"/>
            <a:ext cx="2133600" cy="1524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762000" y="4648200"/>
            <a:ext cx="3581400" cy="17907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Protocol: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Processes periodically gossip their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On receipt, the local membership list is updated</a:t>
            </a:r>
          </a:p>
        </p:txBody>
      </p:sp>
      <p:graphicFrame>
        <p:nvGraphicFramePr>
          <p:cNvPr id="19" name="Group 39"/>
          <p:cNvGraphicFramePr>
            <a:graphicFrameLocks noGrp="1"/>
          </p:cNvGraphicFramePr>
          <p:nvPr/>
        </p:nvGraphicFramePr>
        <p:xfrm>
          <a:off x="7010400" y="15240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Line 61"/>
          <p:cNvSpPr>
            <a:spLocks noChangeShapeType="1"/>
          </p:cNvSpPr>
          <p:nvPr/>
        </p:nvSpPr>
        <p:spPr bwMode="auto">
          <a:xfrm flipV="1">
            <a:off x="6705600" y="15240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1" name="Group 62"/>
          <p:cNvGraphicFramePr>
            <a:graphicFrameLocks noGrp="1"/>
          </p:cNvGraphicFramePr>
          <p:nvPr/>
        </p:nvGraphicFramePr>
        <p:xfrm>
          <a:off x="7086600" y="36576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84"/>
          <p:cNvSpPr>
            <a:spLocks noChangeArrowheads="1"/>
          </p:cNvSpPr>
          <p:nvPr/>
        </p:nvSpPr>
        <p:spPr bwMode="auto">
          <a:xfrm>
            <a:off x="7543800" y="2971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6096000" y="5257800"/>
            <a:ext cx="27432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70 at process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762000" y="36576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25" name="Line 87"/>
          <p:cNvSpPr>
            <a:spLocks noChangeShapeType="1"/>
          </p:cNvSpPr>
          <p:nvPr/>
        </p:nvSpPr>
        <p:spPr bwMode="auto">
          <a:xfrm flipV="1">
            <a:off x="13716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1143000" y="39624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27" name="Line 89"/>
          <p:cNvSpPr>
            <a:spLocks noChangeShapeType="1"/>
          </p:cNvSpPr>
          <p:nvPr/>
        </p:nvSpPr>
        <p:spPr bwMode="auto">
          <a:xfrm flipV="1">
            <a:off x="1905000" y="3429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90"/>
          <p:cNvSpPr>
            <a:spLocks noChangeShapeType="1"/>
          </p:cNvSpPr>
          <p:nvPr/>
        </p:nvSpPr>
        <p:spPr bwMode="auto">
          <a:xfrm flipV="1">
            <a:off x="30480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91"/>
          <p:cNvSpPr txBox="1">
            <a:spLocks noChangeArrowheads="1"/>
          </p:cNvSpPr>
          <p:nvPr/>
        </p:nvSpPr>
        <p:spPr bwMode="auto">
          <a:xfrm>
            <a:off x="2667000" y="36576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Time (local)</a:t>
            </a:r>
          </a:p>
        </p:txBody>
      </p:sp>
    </p:spTree>
    <p:extLst>
      <p:ext uri="{BB962C8B-B14F-4D97-AF65-F5344CB8AC3E}">
        <p14:creationId xmlns:p14="http://schemas.microsoft.com/office/powerpoint/2010/main" val="274985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 (according to local time), </a:t>
            </a:r>
            <a:br>
              <a:rPr lang="en-US" altLang="ko-KR" dirty="0">
                <a:latin typeface="Arial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But don’t delete it right away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Wait another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seconds, then delete the member from the list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03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Gossip-Style 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What if an entry pointing to a failed process is deleted right after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 seconds?</a:t>
            </a: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>
              <a:buFontTx/>
              <a:buNone/>
            </a:pPr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Ignore gossips for failed members </a:t>
            </a:r>
          </a:p>
          <a:p>
            <a:pPr lvl="1" eaLnBrk="1" hangingPunct="1"/>
            <a:r>
              <a:rPr lang="en-US" altLang="ko-KR" smtClean="0">
                <a:solidFill>
                  <a:schemeClr val="accent2"/>
                </a:solidFill>
                <a:latin typeface="Arial" charset="0"/>
                <a:ea typeface="굴림" charset="0"/>
                <a:cs typeface="굴림" charset="0"/>
              </a:rPr>
              <a:t>Don’t include failed members in go-               -ssip messages</a:t>
            </a:r>
          </a:p>
          <a:p>
            <a:pPr eaLnBrk="1" hangingPunct="1"/>
            <a:endParaRPr lang="en-US" altLang="ko-KR" baseline="-25000" dirty="0">
              <a:latin typeface="Arial" charset="0"/>
              <a:ea typeface="굴림" charset="0"/>
              <a:cs typeface="굴림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359150" y="4168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2673350" y="3406775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Group 6"/>
          <p:cNvGraphicFramePr>
            <a:graphicFrameLocks noGrp="1"/>
          </p:cNvGraphicFramePr>
          <p:nvPr/>
        </p:nvGraphicFramePr>
        <p:xfrm>
          <a:off x="996950" y="340677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5645150" y="3787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5340350" y="5692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1" name="Oval 30"/>
          <p:cNvSpPr>
            <a:spLocks noChangeArrowheads="1"/>
          </p:cNvSpPr>
          <p:nvPr/>
        </p:nvSpPr>
        <p:spPr bwMode="auto">
          <a:xfrm>
            <a:off x="3816350" y="6073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 flipV="1">
            <a:off x="3892550" y="4092575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>
            <a:off x="3663950" y="4702175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4349750" y="5997575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5721350" y="4321175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V="1">
            <a:off x="4273550" y="4244975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 flipH="1" flipV="1">
            <a:off x="3892550" y="4549775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 flipV="1">
            <a:off x="6026150" y="2720975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" name="Group 38"/>
          <p:cNvGraphicFramePr>
            <a:graphicFrameLocks noGrp="1"/>
          </p:cNvGraphicFramePr>
          <p:nvPr/>
        </p:nvGraphicFramePr>
        <p:xfrm>
          <a:off x="6326188" y="275272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AutoShape 60"/>
          <p:cNvSpPr>
            <a:spLocks noChangeArrowheads="1"/>
          </p:cNvSpPr>
          <p:nvPr/>
        </p:nvSpPr>
        <p:spPr bwMode="auto">
          <a:xfrm rot="19530963">
            <a:off x="5259388" y="3133725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21" name="Group 61"/>
          <p:cNvGraphicFramePr>
            <a:graphicFrameLocks noGrp="1"/>
          </p:cNvGraphicFramePr>
          <p:nvPr/>
        </p:nvGraphicFramePr>
        <p:xfrm>
          <a:off x="6326188" y="2752725"/>
          <a:ext cx="1676400" cy="9144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79"/>
          <p:cNvSpPr>
            <a:spLocks noChangeArrowheads="1"/>
          </p:cNvSpPr>
          <p:nvPr/>
        </p:nvSpPr>
        <p:spPr bwMode="auto">
          <a:xfrm rot="21216155">
            <a:off x="3810000" y="3962400"/>
            <a:ext cx="1752600" cy="22860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" name="Group 80"/>
          <p:cNvGraphicFramePr>
            <a:graphicFrameLocks noGrp="1"/>
          </p:cNvGraphicFramePr>
          <p:nvPr/>
        </p:nvGraphicFramePr>
        <p:xfrm>
          <a:off x="6324600" y="27432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Text Box 102"/>
          <p:cNvSpPr txBox="1">
            <a:spLocks noChangeArrowheads="1"/>
          </p:cNvSpPr>
          <p:nvPr/>
        </p:nvSpPr>
        <p:spPr bwMode="auto">
          <a:xfrm>
            <a:off x="5943600" y="4495800"/>
            <a:ext cx="28194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75 at process 2</a:t>
            </a:r>
          </a:p>
        </p:txBody>
      </p:sp>
    </p:spTree>
    <p:extLst>
      <p:ext uri="{BB962C8B-B14F-4D97-AF65-F5344CB8AC3E}">
        <p14:creationId xmlns:p14="http://schemas.microsoft.com/office/powerpoint/2010/main" val="74204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Eager replication vs. lazy replication</a:t>
            </a:r>
          </a:p>
          <a:p>
            <a:pPr lvl="1"/>
            <a:r>
              <a:rPr lang="en-US" dirty="0" smtClean="0"/>
              <a:t>Lazy replication propagates updates in the background</a:t>
            </a:r>
          </a:p>
          <a:p>
            <a:r>
              <a:rPr lang="en-US" dirty="0" smtClean="0"/>
              <a:t>Gossiping</a:t>
            </a:r>
          </a:p>
          <a:p>
            <a:pPr lvl="1"/>
            <a:r>
              <a:rPr lang="en-US" dirty="0" smtClean="0"/>
              <a:t>One strategy for lazy replication</a:t>
            </a:r>
          </a:p>
          <a:p>
            <a:pPr lvl="1"/>
            <a:r>
              <a:rPr lang="en-US" dirty="0" smtClean="0"/>
              <a:t>High-level of fault-tolerance &amp; quick spread</a:t>
            </a:r>
          </a:p>
          <a:p>
            <a:r>
              <a:rPr lang="en-US" dirty="0" smtClean="0"/>
              <a:t>Another use case for gossiping</a:t>
            </a:r>
          </a:p>
          <a:p>
            <a:pPr lvl="1"/>
            <a:r>
              <a:rPr lang="en-US" smtClean="0"/>
              <a:t>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Passive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943600" y="11430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Eager vs. Lazy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Eager replication, e.g., B-multicast, R-multicast, etc. (previously in the course)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request to all RMs </a:t>
            </a:r>
            <a:r>
              <a:rPr lang="en-US" dirty="0" smtClean="0">
                <a:latin typeface="Arial" charset="0"/>
                <a:ea typeface="ＭＳ Ｐゴシック" charset="0"/>
              </a:rPr>
              <a:t>immediately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(Roughly) replicating time-sensitive data, e.g., high-volume reads/writes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Alternative: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Lazy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replicas to converge eventually and lazily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Propagate updates and queries lazily, e.g., when network bandwidth </a:t>
            </a:r>
            <a:r>
              <a:rPr lang="en-US" dirty="0" smtClean="0">
                <a:latin typeface="Arial" charset="0"/>
                <a:ea typeface="ＭＳ Ｐゴシック" charset="0"/>
              </a:rPr>
              <a:t>available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May </a:t>
            </a:r>
            <a:r>
              <a:rPr lang="en-US" dirty="0">
                <a:latin typeface="Arial" charset="0"/>
                <a:ea typeface="ＭＳ Ｐゴシック" charset="0"/>
              </a:rPr>
              <a:t>provide weaker consistency than sequential consistency, but </a:t>
            </a:r>
            <a:r>
              <a:rPr lang="en-US" u="sng" dirty="0">
                <a:latin typeface="Arial" charset="0"/>
                <a:ea typeface="ＭＳ Ｐゴシック" charset="0"/>
              </a:rPr>
              <a:t>improves </a:t>
            </a:r>
            <a:r>
              <a:rPr lang="en-US" u="sng" dirty="0" smtClean="0">
                <a:latin typeface="Arial" charset="0"/>
                <a:ea typeface="ＭＳ Ｐゴシック" charset="0"/>
              </a:rPr>
              <a:t>performance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(Roughly) replicating non-time-sensitive </a:t>
            </a:r>
            <a:r>
              <a:rPr lang="en-US" dirty="0" smtClean="0">
                <a:latin typeface="Arial" charset="0"/>
                <a:ea typeface="ＭＳ Ｐゴシック" charset="0"/>
              </a:rPr>
              <a:t>data, e.g., daily backup replication</a:t>
            </a:r>
            <a:endParaRPr lang="en-US" u="sng" dirty="0">
              <a:latin typeface="Arial" charset="0"/>
              <a:ea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Lazy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replication can be provided by using the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gossiping</a:t>
            </a:r>
            <a:endParaRPr lang="en-US" dirty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9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92950" y="2590800"/>
            <a:ext cx="1844375" cy="2677656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Distributed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Group of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“Nodes”=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Processes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at Internet-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based hosts</a:t>
            </a: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6762750" y="1773238"/>
            <a:ext cx="360363" cy="4679950"/>
          </a:xfrm>
          <a:prstGeom prst="rightBrace">
            <a:avLst>
              <a:gd name="adj1" fmla="val 10822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7200" y="1447800"/>
            <a:ext cx="46499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Node with a piece of information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to be communicated to everyone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24000" y="2362200"/>
            <a:ext cx="228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62295" cy="52322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755650" y="4868863"/>
            <a:ext cx="863600" cy="12969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 rot="18238766">
            <a:off x="996951" y="3332162"/>
            <a:ext cx="2881312" cy="627063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9388" y="6165850"/>
            <a:ext cx="29464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Protocol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405563" y="2514600"/>
            <a:ext cx="2720975" cy="26797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Nodes may crash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Packets may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be dropped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Possibly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1000</a:t>
            </a:r>
            <a:r>
              <a:rPr lang="ja-JP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of nodes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1638" y="2420938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08400" y="3429000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4683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449512" cy="17716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Simplest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implementation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</p:spTree>
    <p:extLst>
      <p:ext uri="{BB962C8B-B14F-4D97-AF65-F5344CB8AC3E}">
        <p14:creationId xmlns:p14="http://schemas.microsoft.com/office/powerpoint/2010/main" val="29870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509837" cy="216277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squar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Stronger guarantees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Overhead is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quadratic in N</a:t>
            </a:r>
          </a:p>
        </p:txBody>
      </p:sp>
    </p:spTree>
    <p:extLst>
      <p:ext uri="{BB962C8B-B14F-4D97-AF65-F5344CB8AC3E}">
        <p14:creationId xmlns:p14="http://schemas.microsoft.com/office/powerpoint/2010/main" val="370036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Other?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tree-based multicast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97075" y="3216275"/>
            <a:ext cx="1736725" cy="517525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860550" y="3352800"/>
            <a:ext cx="304800" cy="25146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572000" y="5105400"/>
            <a:ext cx="1752600" cy="3048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4114800" y="2590800"/>
            <a:ext cx="1447800" cy="1219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38600" y="4038600"/>
            <a:ext cx="228600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745163" y="2514600"/>
            <a:ext cx="3398837" cy="26479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e.g.,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IPmulticast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SRM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RMTP, TRAM,TMTP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Tree setup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and maintenance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36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27488</TotalTime>
  <Pages>12</Pages>
  <Words>1179</Words>
  <Application>Microsoft Macintosh PowerPoint</Application>
  <PresentationFormat>Letter Paper (8.5x11 in)</PresentationFormat>
  <Paragraphs>320</Paragraphs>
  <Slides>26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CS252-template</vt:lpstr>
      <vt:lpstr>Office Theme</vt:lpstr>
      <vt:lpstr>Equation</vt:lpstr>
      <vt:lpstr>CSE 486/586 Distributed Systems Gossiping</vt:lpstr>
      <vt:lpstr>Recap</vt:lpstr>
      <vt:lpstr>Recall: Passive Replication</vt:lpstr>
      <vt:lpstr>Eager vs. Lazy Replication</vt:lpstr>
      <vt:lpstr>Revisiting Multicast</vt:lpstr>
      <vt:lpstr>Fault-Tolerance and Scalability</vt:lpstr>
      <vt:lpstr>B-Multicast</vt:lpstr>
      <vt:lpstr>R-Multicast</vt:lpstr>
      <vt:lpstr>Any Other?</vt:lpstr>
      <vt:lpstr>CSE 486/586 Administrivia</vt:lpstr>
      <vt:lpstr>Another Approach</vt:lpstr>
      <vt:lpstr>Another Approach</vt:lpstr>
      <vt:lpstr>Another Approach</vt:lpstr>
      <vt:lpstr>Another Approach</vt:lpstr>
      <vt:lpstr>“Gossip” (or “Epidemic”) Multicast</vt:lpstr>
      <vt:lpstr>Properties</vt:lpstr>
      <vt:lpstr>Fault-Tolerance</vt:lpstr>
      <vt:lpstr>Fault-Tolerance</vt:lpstr>
      <vt:lpstr>Gossiping Architecture</vt:lpstr>
      <vt:lpstr>Gossip Architecture</vt:lpstr>
      <vt:lpstr>Using Gossip for Failure Detection: Gossip-style Heartbeating</vt:lpstr>
      <vt:lpstr>Gossip-Style Failure Detection</vt:lpstr>
      <vt:lpstr>Gossip-Style Failure Detection</vt:lpstr>
      <vt:lpstr>Gossip-Style Failure Detection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1193</cp:revision>
  <cp:lastPrinted>2012-03-23T14:57:23Z</cp:lastPrinted>
  <dcterms:created xsi:type="dcterms:W3CDTF">2012-03-21T04:48:11Z</dcterms:created>
  <dcterms:modified xsi:type="dcterms:W3CDTF">2015-04-06T15:47:21Z</dcterms:modified>
  <cp:category/>
</cp:coreProperties>
</file>