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  <p:sldMasterId id="2147483682" r:id="rId2"/>
  </p:sldMasterIdLst>
  <p:notesMasterIdLst>
    <p:notesMasterId r:id="rId30"/>
  </p:notesMasterIdLst>
  <p:handoutMasterIdLst>
    <p:handoutMasterId r:id="rId31"/>
  </p:handoutMasterIdLst>
  <p:sldIdLst>
    <p:sldId id="322" r:id="rId3"/>
    <p:sldId id="797" r:id="rId4"/>
    <p:sldId id="798" r:id="rId5"/>
    <p:sldId id="799" r:id="rId6"/>
    <p:sldId id="819" r:id="rId7"/>
    <p:sldId id="800" r:id="rId8"/>
    <p:sldId id="801" r:id="rId9"/>
    <p:sldId id="802" r:id="rId10"/>
    <p:sldId id="803" r:id="rId11"/>
    <p:sldId id="805" r:id="rId12"/>
    <p:sldId id="804" r:id="rId13"/>
    <p:sldId id="808" r:id="rId14"/>
    <p:sldId id="806" r:id="rId15"/>
    <p:sldId id="818" r:id="rId16"/>
    <p:sldId id="807" r:id="rId17"/>
    <p:sldId id="810" r:id="rId18"/>
    <p:sldId id="820" r:id="rId19"/>
    <p:sldId id="809" r:id="rId20"/>
    <p:sldId id="811" r:id="rId21"/>
    <p:sldId id="814" r:id="rId22"/>
    <p:sldId id="813" r:id="rId23"/>
    <p:sldId id="812" r:id="rId24"/>
    <p:sldId id="815" r:id="rId25"/>
    <p:sldId id="816" r:id="rId26"/>
    <p:sldId id="817" r:id="rId27"/>
    <p:sldId id="777" r:id="rId28"/>
    <p:sldId id="584" r:id="rId29"/>
  </p:sldIdLst>
  <p:sldSz cx="9144000" cy="6858000" type="letter"/>
  <p:notesSz cx="7315200" cy="9601200"/>
  <p:defaultTextStyle>
    <a:defPPr>
      <a:defRPr lang="en-US"/>
    </a:defPPr>
    <a:lvl1pPr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scaleToFitPaper="1" frameSlides="1"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55FC02"/>
    <a:srgbClr val="FBBA03"/>
    <a:srgbClr val="0332B7"/>
    <a:srgbClr val="000000"/>
    <a:srgbClr val="114FFB"/>
    <a:srgbClr val="7B00E4"/>
    <a:srgbClr val="EFFB03"/>
    <a:srgbClr val="F905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9" autoAdjust="0"/>
    <p:restoredTop sz="80121" autoAdjust="0"/>
  </p:normalViewPr>
  <p:slideViewPr>
    <p:cSldViewPr>
      <p:cViewPr varScale="1">
        <p:scale>
          <a:sx n="97" d="100"/>
          <a:sy n="97" d="100"/>
        </p:scale>
        <p:origin x="-126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12" d="100"/>
          <a:sy n="112" d="100"/>
        </p:scale>
        <p:origin x="-3904" y="-104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slide" Target="slides/slide24.xml"/><Relationship Id="rId27" Type="http://schemas.openxmlformats.org/officeDocument/2006/relationships/slide" Target="slides/slide25.xml"/><Relationship Id="rId28" Type="http://schemas.openxmlformats.org/officeDocument/2006/relationships/slide" Target="slides/slide26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30" Type="http://schemas.openxmlformats.org/officeDocument/2006/relationships/notesMaster" Target="notesMasters/notesMaster1.xml"/><Relationship Id="rId31" Type="http://schemas.openxmlformats.org/officeDocument/2006/relationships/handoutMaster" Target="handoutMasters/handoutMaster1.xml"/><Relationship Id="rId32" Type="http://schemas.openxmlformats.org/officeDocument/2006/relationships/printerSettings" Target="printerSettings/printerSettings1.bin"/><Relationship Id="rId9" Type="http://schemas.openxmlformats.org/officeDocument/2006/relationships/slide" Target="slides/slide7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33" Type="http://schemas.openxmlformats.org/officeDocument/2006/relationships/presProps" Target="presProps.xml"/><Relationship Id="rId34" Type="http://schemas.openxmlformats.org/officeDocument/2006/relationships/viewProps" Target="viewProps.xml"/><Relationship Id="rId35" Type="http://schemas.openxmlformats.org/officeDocument/2006/relationships/theme" Target="theme/theme1.xml"/><Relationship Id="rId36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C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FF668F6-92AF-F14F-959F-F8E6BDC559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62769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r>
              <a:rPr lang="en-US" smtClean="0"/>
              <a:t>C</a:t>
            </a: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903442F8-CACF-AA42-83D4-E0A09A06F5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3254375" y="9148763"/>
            <a:ext cx="808038" cy="26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3016" tIns="46508" rIns="93016" bIns="46508">
            <a:prstTxWarp prst="textNoShape">
              <a:avLst/>
            </a:prstTxWarp>
            <a:spAutoFit/>
          </a:bodyPr>
          <a:lstStyle/>
          <a:p>
            <a:pPr algn="ctr" defTabSz="919163">
              <a:lnSpc>
                <a:spcPct val="90000"/>
              </a:lnSpc>
              <a:spcBef>
                <a:spcPct val="0"/>
              </a:spcBef>
              <a:defRPr/>
            </a:pPr>
            <a:r>
              <a:rPr lang="en-US" sz="1300">
                <a:solidFill>
                  <a:schemeClr val="tx1"/>
                </a:solidFill>
              </a:rPr>
              <a:t>Page </a:t>
            </a:r>
            <a:fld id="{ACFFB53C-1439-6C41-A2C3-1FF6E096BBD2}" type="slidenum">
              <a:rPr lang="en-US" sz="1300">
                <a:solidFill>
                  <a:schemeClr val="tx1"/>
                </a:solidFill>
              </a:rPr>
              <a:pPr algn="ctr" defTabSz="919163">
                <a:lnSpc>
                  <a:spcPct val="90000"/>
                </a:lnSpc>
                <a:spcBef>
                  <a:spcPct val="0"/>
                </a:spcBef>
                <a:defRPr/>
              </a:pPr>
              <a:t>‹#›</a:t>
            </a:fld>
            <a:endParaRPr lang="en-US" sz="1300">
              <a:solidFill>
                <a:schemeClr val="tx1"/>
              </a:solidFill>
            </a:endParaRPr>
          </a:p>
        </p:txBody>
      </p:sp>
      <p:sp>
        <p:nvSpPr>
          <p:cNvPr id="14343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6" name="Rectangle 8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17" tIns="48008" rIns="97517" bIns="480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Body Text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4163460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249C3F-1F0D-0245-BD8E-6D134CBB21A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A5CA2DB-8A6E-354A-84FE-C390361DC98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330200"/>
            <a:ext cx="19240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30200"/>
            <a:ext cx="56197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750E79-2683-6848-A4D7-CDA40719EAAA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C89C21-81C6-1849-AF7F-456E69B3BB35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B3DFB28-5B5B-074C-B4E8-618C4BF2D1F1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7607546-6874-DF43-9D9F-828C2061223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E0868A1-DE77-A845-97F5-165FD4D75CF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E79977-8762-624D-9D2F-4FE156E28C2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C4F458F-5213-914F-94F8-6B10C77F9790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4C4F620-2FEB-0043-9943-F8C545420FE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565900"/>
            <a:ext cx="1905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b="1">
                <a:solidFill>
                  <a:schemeClr val="accent2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F543C2CE-5AF7-8143-8A0A-0153F98C0316}" type="slidenum">
              <a:rPr lang="en-US"/>
              <a:pPr>
                <a:defRPr/>
              </a:pPr>
              <a:t>‹#›</a:t>
            </a:fld>
            <a:endParaRPr lang="en-US">
              <a:solidFill>
                <a:srgbClr val="FBBA03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30200"/>
            <a:ext cx="729297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1193800"/>
            <a:ext cx="7683500" cy="492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3048000" y="6519446"/>
            <a:ext cx="304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CSE 486/586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>
          <a:solidFill>
            <a:schemeClr val="tx1"/>
          </a:solidFill>
          <a:latin typeface="+mn-lt"/>
          <a:ea typeface="ＭＳ Ｐゴシック" charset="-128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1400">
          <a:solidFill>
            <a:schemeClr val="tx1"/>
          </a:solidFill>
          <a:latin typeface="+mn-lt"/>
          <a:ea typeface="ＭＳ Ｐゴシック" charset="-128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allthingsdistributed.com/2012/01/amazon-dynamodb.html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6050" y="1898650"/>
            <a:ext cx="8834438" cy="1666875"/>
          </a:xfrm>
        </p:spPr>
        <p:txBody>
          <a:bodyPr/>
          <a:lstStyle/>
          <a:p>
            <a:pPr algn="ctr">
              <a:lnSpc>
                <a:spcPct val="120000"/>
              </a:lnSpc>
            </a:pPr>
            <a:r>
              <a:rPr lang="en-US" dirty="0" smtClean="0"/>
              <a:t>CSE 486/586 Distributed Systems</a:t>
            </a:r>
            <a:br>
              <a:rPr lang="en-US" dirty="0" smtClean="0"/>
            </a:br>
            <a:r>
              <a:rPr lang="en-US" dirty="0" smtClean="0"/>
              <a:t>Case Study: Amazon Dynamo</a:t>
            </a:r>
            <a:endParaRPr lang="en-US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71575" y="4289425"/>
            <a:ext cx="6900863" cy="1295400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en-US" dirty="0" smtClean="0"/>
              <a:t>Steve Ko</a:t>
            </a:r>
          </a:p>
          <a:p>
            <a:pPr>
              <a:lnSpc>
                <a:spcPct val="70000"/>
              </a:lnSpc>
            </a:pPr>
            <a:r>
              <a:rPr lang="en-US" sz="2000" dirty="0" smtClean="0"/>
              <a:t>Computer Sciences and Engineering</a:t>
            </a:r>
          </a:p>
          <a:p>
            <a:pPr>
              <a:lnSpc>
                <a:spcPct val="70000"/>
              </a:lnSpc>
            </a:pPr>
            <a:r>
              <a:rPr lang="en-US" sz="2000" dirty="0" smtClean="0"/>
              <a:t>University at Buffalo</a:t>
            </a:r>
          </a:p>
          <a:p>
            <a:pPr>
              <a:lnSpc>
                <a:spcPct val="70000"/>
              </a:lnSpc>
            </a:pPr>
            <a:endParaRPr lang="en-US" sz="2000" dirty="0" smtClean="0"/>
          </a:p>
          <a:p>
            <a:pPr>
              <a:lnSpc>
                <a:spcPct val="70000"/>
              </a:lnSpc>
            </a:pPr>
            <a:endParaRPr lang="en-US" sz="2000" dirty="0" smtClean="0"/>
          </a:p>
          <a:p>
            <a:pPr>
              <a:lnSpc>
                <a:spcPct val="70000"/>
              </a:lnSpc>
            </a:pPr>
            <a:endParaRPr lang="en-US" sz="2000" i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Node &amp; Key Distribution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Consistent hashing with “virtual nodes” for better load balancing</a:t>
            </a:r>
          </a:p>
          <a:p>
            <a:r>
              <a:rPr lang="en-US" dirty="0" smtClean="0"/>
              <a:t>Start with a static number of virtual nodes uniformly distributed over the ring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10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2743200" y="3060700"/>
            <a:ext cx="3609975" cy="3263900"/>
          </a:xfrm>
          <a:prstGeom prst="ellips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5584825" y="3328987"/>
            <a:ext cx="153987" cy="153988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6276975" y="4659313"/>
            <a:ext cx="153987" cy="153987"/>
          </a:xfrm>
          <a:prstGeom prst="ellipse">
            <a:avLst/>
          </a:prstGeom>
          <a:solidFill>
            <a:srgbClr val="FF00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5103812" y="6139298"/>
            <a:ext cx="153988" cy="153988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2781300" y="4021137"/>
            <a:ext cx="153987" cy="153988"/>
          </a:xfrm>
          <a:prstGeom prst="ellipse">
            <a:avLst/>
          </a:prstGeom>
          <a:solidFill>
            <a:srgbClr val="FF00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3962400" y="6184900"/>
            <a:ext cx="153987" cy="153988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5561013" y="5924115"/>
            <a:ext cx="153987" cy="153987"/>
          </a:xfrm>
          <a:prstGeom prst="ellipse">
            <a:avLst/>
          </a:prstGeom>
          <a:solidFill>
            <a:srgbClr val="FF00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3513137" y="3213100"/>
            <a:ext cx="153988" cy="153987"/>
          </a:xfrm>
          <a:prstGeom prst="ellipse">
            <a:avLst/>
          </a:prstGeom>
          <a:solidFill>
            <a:srgbClr val="FF00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046413" y="5649912"/>
            <a:ext cx="153987" cy="153988"/>
          </a:xfrm>
          <a:prstGeom prst="ellipse">
            <a:avLst/>
          </a:prstGeom>
          <a:solidFill>
            <a:srgbClr val="FF00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4510087" y="6246812"/>
            <a:ext cx="153988" cy="153988"/>
          </a:xfrm>
          <a:prstGeom prst="ellipse">
            <a:avLst/>
          </a:prstGeom>
          <a:solidFill>
            <a:srgbClr val="FF00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Oval 14"/>
          <p:cNvSpPr>
            <a:spLocks noChangeArrowheads="1"/>
          </p:cNvSpPr>
          <p:nvPr/>
        </p:nvSpPr>
        <p:spPr bwMode="auto">
          <a:xfrm>
            <a:off x="5086350" y="3098800"/>
            <a:ext cx="153987" cy="153987"/>
          </a:xfrm>
          <a:prstGeom prst="ellipse">
            <a:avLst/>
          </a:prstGeom>
          <a:solidFill>
            <a:srgbClr val="FF00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Oval 15"/>
          <p:cNvSpPr>
            <a:spLocks noChangeArrowheads="1"/>
          </p:cNvSpPr>
          <p:nvPr/>
        </p:nvSpPr>
        <p:spPr bwMode="auto">
          <a:xfrm>
            <a:off x="5943600" y="3670300"/>
            <a:ext cx="153988" cy="153988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Oval 16"/>
          <p:cNvSpPr>
            <a:spLocks noChangeArrowheads="1"/>
          </p:cNvSpPr>
          <p:nvPr/>
        </p:nvSpPr>
        <p:spPr bwMode="auto">
          <a:xfrm>
            <a:off x="6124575" y="5210175"/>
            <a:ext cx="153987" cy="153987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Oval 17"/>
          <p:cNvSpPr>
            <a:spLocks noChangeArrowheads="1"/>
          </p:cNvSpPr>
          <p:nvPr/>
        </p:nvSpPr>
        <p:spPr bwMode="auto">
          <a:xfrm>
            <a:off x="4572000" y="2982912"/>
            <a:ext cx="153987" cy="153988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Oval 18"/>
          <p:cNvSpPr>
            <a:spLocks noChangeArrowheads="1"/>
          </p:cNvSpPr>
          <p:nvPr/>
        </p:nvSpPr>
        <p:spPr bwMode="auto">
          <a:xfrm>
            <a:off x="4037013" y="3046412"/>
            <a:ext cx="153987" cy="153988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Oval 19"/>
          <p:cNvSpPr>
            <a:spLocks noChangeArrowheads="1"/>
          </p:cNvSpPr>
          <p:nvPr/>
        </p:nvSpPr>
        <p:spPr bwMode="auto">
          <a:xfrm>
            <a:off x="3090862" y="3559175"/>
            <a:ext cx="153988" cy="153987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Oval 20"/>
          <p:cNvSpPr>
            <a:spLocks noChangeArrowheads="1"/>
          </p:cNvSpPr>
          <p:nvPr/>
        </p:nvSpPr>
        <p:spPr bwMode="auto">
          <a:xfrm>
            <a:off x="2667000" y="4584700"/>
            <a:ext cx="153987" cy="153988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Oval 21"/>
          <p:cNvSpPr>
            <a:spLocks noChangeArrowheads="1"/>
          </p:cNvSpPr>
          <p:nvPr/>
        </p:nvSpPr>
        <p:spPr bwMode="auto">
          <a:xfrm>
            <a:off x="2743200" y="5116513"/>
            <a:ext cx="153987" cy="153987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" name="Oval 22"/>
          <p:cNvSpPr>
            <a:spLocks noChangeArrowheads="1"/>
          </p:cNvSpPr>
          <p:nvPr/>
        </p:nvSpPr>
        <p:spPr bwMode="auto">
          <a:xfrm>
            <a:off x="3505200" y="5986898"/>
            <a:ext cx="153988" cy="153988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" name="Oval 25"/>
          <p:cNvSpPr>
            <a:spLocks noChangeArrowheads="1"/>
          </p:cNvSpPr>
          <p:nvPr/>
        </p:nvSpPr>
        <p:spPr bwMode="auto">
          <a:xfrm>
            <a:off x="5865812" y="5649912"/>
            <a:ext cx="153988" cy="153988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" name="Oval 26"/>
          <p:cNvSpPr>
            <a:spLocks noChangeArrowheads="1"/>
          </p:cNvSpPr>
          <p:nvPr/>
        </p:nvSpPr>
        <p:spPr bwMode="auto">
          <a:xfrm>
            <a:off x="6172200" y="4125912"/>
            <a:ext cx="153988" cy="153988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6667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Node &amp; Key Distribution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One node joins and gets all virtual nodes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11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2743200" y="3060700"/>
            <a:ext cx="3609975" cy="3263900"/>
          </a:xfrm>
          <a:prstGeom prst="ellips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5584825" y="3328987"/>
            <a:ext cx="153987" cy="153988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6276975" y="4659313"/>
            <a:ext cx="153987" cy="153987"/>
          </a:xfrm>
          <a:prstGeom prst="ellipse">
            <a:avLst/>
          </a:prstGeom>
          <a:solidFill>
            <a:srgbClr val="FF00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5103812" y="6139298"/>
            <a:ext cx="153988" cy="153988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2781300" y="4021137"/>
            <a:ext cx="153987" cy="153988"/>
          </a:xfrm>
          <a:prstGeom prst="ellipse">
            <a:avLst/>
          </a:prstGeom>
          <a:solidFill>
            <a:srgbClr val="FF00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3962400" y="6184900"/>
            <a:ext cx="153987" cy="153988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5561013" y="5924115"/>
            <a:ext cx="153987" cy="153987"/>
          </a:xfrm>
          <a:prstGeom prst="ellipse">
            <a:avLst/>
          </a:prstGeom>
          <a:solidFill>
            <a:srgbClr val="FF00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3513137" y="3213100"/>
            <a:ext cx="153988" cy="153987"/>
          </a:xfrm>
          <a:prstGeom prst="ellipse">
            <a:avLst/>
          </a:prstGeom>
          <a:solidFill>
            <a:srgbClr val="FF00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046413" y="5649912"/>
            <a:ext cx="153987" cy="153988"/>
          </a:xfrm>
          <a:prstGeom prst="ellipse">
            <a:avLst/>
          </a:prstGeom>
          <a:solidFill>
            <a:srgbClr val="FF00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4510087" y="6246812"/>
            <a:ext cx="153988" cy="153988"/>
          </a:xfrm>
          <a:prstGeom prst="ellipse">
            <a:avLst/>
          </a:prstGeom>
          <a:solidFill>
            <a:srgbClr val="FF00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Oval 14"/>
          <p:cNvSpPr>
            <a:spLocks noChangeArrowheads="1"/>
          </p:cNvSpPr>
          <p:nvPr/>
        </p:nvSpPr>
        <p:spPr bwMode="auto">
          <a:xfrm>
            <a:off x="5086350" y="3098800"/>
            <a:ext cx="153987" cy="153987"/>
          </a:xfrm>
          <a:prstGeom prst="ellipse">
            <a:avLst/>
          </a:prstGeom>
          <a:solidFill>
            <a:srgbClr val="FF00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Oval 15"/>
          <p:cNvSpPr>
            <a:spLocks noChangeArrowheads="1"/>
          </p:cNvSpPr>
          <p:nvPr/>
        </p:nvSpPr>
        <p:spPr bwMode="auto">
          <a:xfrm>
            <a:off x="5943600" y="3670300"/>
            <a:ext cx="153988" cy="153988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Oval 16"/>
          <p:cNvSpPr>
            <a:spLocks noChangeArrowheads="1"/>
          </p:cNvSpPr>
          <p:nvPr/>
        </p:nvSpPr>
        <p:spPr bwMode="auto">
          <a:xfrm>
            <a:off x="6124575" y="5210175"/>
            <a:ext cx="153987" cy="153987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Oval 17"/>
          <p:cNvSpPr>
            <a:spLocks noChangeArrowheads="1"/>
          </p:cNvSpPr>
          <p:nvPr/>
        </p:nvSpPr>
        <p:spPr bwMode="auto">
          <a:xfrm>
            <a:off x="4572000" y="2982912"/>
            <a:ext cx="153987" cy="153988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Oval 18"/>
          <p:cNvSpPr>
            <a:spLocks noChangeArrowheads="1"/>
          </p:cNvSpPr>
          <p:nvPr/>
        </p:nvSpPr>
        <p:spPr bwMode="auto">
          <a:xfrm>
            <a:off x="4037013" y="3046412"/>
            <a:ext cx="153987" cy="153988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Oval 19"/>
          <p:cNvSpPr>
            <a:spLocks noChangeArrowheads="1"/>
          </p:cNvSpPr>
          <p:nvPr/>
        </p:nvSpPr>
        <p:spPr bwMode="auto">
          <a:xfrm>
            <a:off x="3090862" y="3559175"/>
            <a:ext cx="153988" cy="153987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Oval 20"/>
          <p:cNvSpPr>
            <a:spLocks noChangeArrowheads="1"/>
          </p:cNvSpPr>
          <p:nvPr/>
        </p:nvSpPr>
        <p:spPr bwMode="auto">
          <a:xfrm>
            <a:off x="2667000" y="4584700"/>
            <a:ext cx="153987" cy="153988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Oval 21"/>
          <p:cNvSpPr>
            <a:spLocks noChangeArrowheads="1"/>
          </p:cNvSpPr>
          <p:nvPr/>
        </p:nvSpPr>
        <p:spPr bwMode="auto">
          <a:xfrm>
            <a:off x="2743200" y="5116513"/>
            <a:ext cx="153987" cy="153987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" name="Oval 22"/>
          <p:cNvSpPr>
            <a:spLocks noChangeArrowheads="1"/>
          </p:cNvSpPr>
          <p:nvPr/>
        </p:nvSpPr>
        <p:spPr bwMode="auto">
          <a:xfrm>
            <a:off x="3505200" y="5986898"/>
            <a:ext cx="153988" cy="153988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" name="Oval 25"/>
          <p:cNvSpPr>
            <a:spLocks noChangeArrowheads="1"/>
          </p:cNvSpPr>
          <p:nvPr/>
        </p:nvSpPr>
        <p:spPr bwMode="auto">
          <a:xfrm>
            <a:off x="5865812" y="5649912"/>
            <a:ext cx="153988" cy="153988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" name="Oval 26"/>
          <p:cNvSpPr>
            <a:spLocks noChangeArrowheads="1"/>
          </p:cNvSpPr>
          <p:nvPr/>
        </p:nvSpPr>
        <p:spPr bwMode="auto">
          <a:xfrm>
            <a:off x="6172200" y="4125912"/>
            <a:ext cx="153988" cy="153988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" name="Oval 27"/>
          <p:cNvSpPr>
            <a:spLocks noChangeArrowheads="1"/>
          </p:cNvSpPr>
          <p:nvPr/>
        </p:nvSpPr>
        <p:spPr bwMode="auto">
          <a:xfrm>
            <a:off x="6856412" y="2208213"/>
            <a:ext cx="153988" cy="153987"/>
          </a:xfrm>
          <a:prstGeom prst="ellipse">
            <a:avLst/>
          </a:prstGeom>
          <a:solidFill>
            <a:srgbClr val="FF00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7086600" y="2022337"/>
            <a:ext cx="11771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000000"/>
                </a:solidFill>
              </a:rPr>
              <a:t>Node 1</a:t>
            </a:r>
          </a:p>
        </p:txBody>
      </p:sp>
    </p:spTree>
    <p:extLst>
      <p:ext uri="{BB962C8B-B14F-4D97-AF65-F5344CB8AC3E}">
        <p14:creationId xmlns:p14="http://schemas.microsoft.com/office/powerpoint/2010/main" val="37213681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Node &amp; Key Distribution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One more node joins and gets 1/2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12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2743200" y="3060700"/>
            <a:ext cx="3609975" cy="3263900"/>
          </a:xfrm>
          <a:prstGeom prst="ellips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5584825" y="3328987"/>
            <a:ext cx="153987" cy="153988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6276975" y="4659313"/>
            <a:ext cx="153987" cy="153987"/>
          </a:xfrm>
          <a:prstGeom prst="ellipse">
            <a:avLst/>
          </a:prstGeom>
          <a:solidFill>
            <a:srgbClr val="FF00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5103812" y="6139298"/>
            <a:ext cx="153988" cy="153988"/>
          </a:xfrm>
          <a:prstGeom prst="ellipse">
            <a:avLst/>
          </a:prstGeom>
          <a:solidFill>
            <a:srgbClr val="FF00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2781300" y="4021137"/>
            <a:ext cx="153987" cy="153988"/>
          </a:xfrm>
          <a:prstGeom prst="ellipse">
            <a:avLst/>
          </a:prstGeom>
          <a:solidFill>
            <a:srgbClr val="0000FF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3962400" y="6184900"/>
            <a:ext cx="153987" cy="153988"/>
          </a:xfrm>
          <a:prstGeom prst="ellipse">
            <a:avLst/>
          </a:prstGeom>
          <a:solidFill>
            <a:srgbClr val="0000FF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5561013" y="5924115"/>
            <a:ext cx="153987" cy="153987"/>
          </a:xfrm>
          <a:prstGeom prst="ellipse">
            <a:avLst/>
          </a:prstGeom>
          <a:solidFill>
            <a:srgbClr val="FF00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3513137" y="3213100"/>
            <a:ext cx="153988" cy="153987"/>
          </a:xfrm>
          <a:prstGeom prst="ellipse">
            <a:avLst/>
          </a:prstGeom>
          <a:solidFill>
            <a:srgbClr val="0000FF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046413" y="5649912"/>
            <a:ext cx="153987" cy="153988"/>
          </a:xfrm>
          <a:prstGeom prst="ellipse">
            <a:avLst/>
          </a:prstGeom>
          <a:solidFill>
            <a:srgbClr val="0000FF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4510087" y="6246812"/>
            <a:ext cx="153988" cy="153988"/>
          </a:xfrm>
          <a:prstGeom prst="ellipse">
            <a:avLst/>
          </a:prstGeom>
          <a:solidFill>
            <a:srgbClr val="0000FF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Oval 14"/>
          <p:cNvSpPr>
            <a:spLocks noChangeArrowheads="1"/>
          </p:cNvSpPr>
          <p:nvPr/>
        </p:nvSpPr>
        <p:spPr bwMode="auto">
          <a:xfrm>
            <a:off x="5086350" y="3098800"/>
            <a:ext cx="153987" cy="153987"/>
          </a:xfrm>
          <a:prstGeom prst="ellipse">
            <a:avLst/>
          </a:prstGeom>
          <a:solidFill>
            <a:srgbClr val="FF00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Oval 15"/>
          <p:cNvSpPr>
            <a:spLocks noChangeArrowheads="1"/>
          </p:cNvSpPr>
          <p:nvPr/>
        </p:nvSpPr>
        <p:spPr bwMode="auto">
          <a:xfrm>
            <a:off x="5943600" y="3670300"/>
            <a:ext cx="153988" cy="153988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Oval 16"/>
          <p:cNvSpPr>
            <a:spLocks noChangeArrowheads="1"/>
          </p:cNvSpPr>
          <p:nvPr/>
        </p:nvSpPr>
        <p:spPr bwMode="auto">
          <a:xfrm>
            <a:off x="6124575" y="5210175"/>
            <a:ext cx="153987" cy="153987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Oval 17"/>
          <p:cNvSpPr>
            <a:spLocks noChangeArrowheads="1"/>
          </p:cNvSpPr>
          <p:nvPr/>
        </p:nvSpPr>
        <p:spPr bwMode="auto">
          <a:xfrm>
            <a:off x="4572000" y="2982912"/>
            <a:ext cx="153987" cy="153988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Oval 18"/>
          <p:cNvSpPr>
            <a:spLocks noChangeArrowheads="1"/>
          </p:cNvSpPr>
          <p:nvPr/>
        </p:nvSpPr>
        <p:spPr bwMode="auto">
          <a:xfrm>
            <a:off x="4037013" y="3046412"/>
            <a:ext cx="153987" cy="153988"/>
          </a:xfrm>
          <a:prstGeom prst="ellipse">
            <a:avLst/>
          </a:prstGeom>
          <a:solidFill>
            <a:srgbClr val="0000FF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Oval 19"/>
          <p:cNvSpPr>
            <a:spLocks noChangeArrowheads="1"/>
          </p:cNvSpPr>
          <p:nvPr/>
        </p:nvSpPr>
        <p:spPr bwMode="auto">
          <a:xfrm>
            <a:off x="3090862" y="3559175"/>
            <a:ext cx="153988" cy="153987"/>
          </a:xfrm>
          <a:prstGeom prst="ellipse">
            <a:avLst/>
          </a:prstGeom>
          <a:solidFill>
            <a:srgbClr val="0000FF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Oval 20"/>
          <p:cNvSpPr>
            <a:spLocks noChangeArrowheads="1"/>
          </p:cNvSpPr>
          <p:nvPr/>
        </p:nvSpPr>
        <p:spPr bwMode="auto">
          <a:xfrm>
            <a:off x="2667000" y="4584700"/>
            <a:ext cx="153987" cy="153988"/>
          </a:xfrm>
          <a:prstGeom prst="ellipse">
            <a:avLst/>
          </a:prstGeom>
          <a:solidFill>
            <a:srgbClr val="0000FF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Oval 21"/>
          <p:cNvSpPr>
            <a:spLocks noChangeArrowheads="1"/>
          </p:cNvSpPr>
          <p:nvPr/>
        </p:nvSpPr>
        <p:spPr bwMode="auto">
          <a:xfrm>
            <a:off x="2743200" y="5116513"/>
            <a:ext cx="153987" cy="153987"/>
          </a:xfrm>
          <a:prstGeom prst="ellipse">
            <a:avLst/>
          </a:prstGeom>
          <a:solidFill>
            <a:srgbClr val="0000FF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" name="Oval 22"/>
          <p:cNvSpPr>
            <a:spLocks noChangeArrowheads="1"/>
          </p:cNvSpPr>
          <p:nvPr/>
        </p:nvSpPr>
        <p:spPr bwMode="auto">
          <a:xfrm>
            <a:off x="3505200" y="5986898"/>
            <a:ext cx="153988" cy="153988"/>
          </a:xfrm>
          <a:prstGeom prst="ellipse">
            <a:avLst/>
          </a:prstGeom>
          <a:solidFill>
            <a:srgbClr val="0000FF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" name="Oval 25"/>
          <p:cNvSpPr>
            <a:spLocks noChangeArrowheads="1"/>
          </p:cNvSpPr>
          <p:nvPr/>
        </p:nvSpPr>
        <p:spPr bwMode="auto">
          <a:xfrm>
            <a:off x="5865812" y="5649912"/>
            <a:ext cx="153988" cy="153988"/>
          </a:xfrm>
          <a:prstGeom prst="ellipse">
            <a:avLst/>
          </a:prstGeom>
          <a:solidFill>
            <a:srgbClr val="FF00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" name="Oval 26"/>
          <p:cNvSpPr>
            <a:spLocks noChangeArrowheads="1"/>
          </p:cNvSpPr>
          <p:nvPr/>
        </p:nvSpPr>
        <p:spPr bwMode="auto">
          <a:xfrm>
            <a:off x="6172200" y="4125912"/>
            <a:ext cx="153988" cy="153988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" name="Oval 27"/>
          <p:cNvSpPr>
            <a:spLocks noChangeArrowheads="1"/>
          </p:cNvSpPr>
          <p:nvPr/>
        </p:nvSpPr>
        <p:spPr bwMode="auto">
          <a:xfrm>
            <a:off x="6856412" y="2208213"/>
            <a:ext cx="153988" cy="153987"/>
          </a:xfrm>
          <a:prstGeom prst="ellipse">
            <a:avLst/>
          </a:prstGeom>
          <a:solidFill>
            <a:srgbClr val="FF00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7086600" y="2022337"/>
            <a:ext cx="11771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000000"/>
                </a:solidFill>
              </a:rPr>
              <a:t>Node 1</a:t>
            </a:r>
          </a:p>
        </p:txBody>
      </p:sp>
      <p:sp>
        <p:nvSpPr>
          <p:cNvPr id="30" name="Oval 29"/>
          <p:cNvSpPr>
            <a:spLocks noChangeArrowheads="1"/>
          </p:cNvSpPr>
          <p:nvPr/>
        </p:nvSpPr>
        <p:spPr bwMode="auto">
          <a:xfrm>
            <a:off x="6858000" y="2543611"/>
            <a:ext cx="153988" cy="153987"/>
          </a:xfrm>
          <a:prstGeom prst="ellipse">
            <a:avLst/>
          </a:prstGeom>
          <a:solidFill>
            <a:srgbClr val="0000FF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7088188" y="2357735"/>
            <a:ext cx="11771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000000"/>
                </a:solidFill>
              </a:rPr>
              <a:t>Node 2</a:t>
            </a:r>
          </a:p>
        </p:txBody>
      </p:sp>
    </p:spTree>
    <p:extLst>
      <p:ext uri="{BB962C8B-B14F-4D97-AF65-F5344CB8AC3E}">
        <p14:creationId xmlns:p14="http://schemas.microsoft.com/office/powerpoint/2010/main" val="12481648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Node &amp; Key Distribution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One more node joins and gets 1/3 (roughly) from the other two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13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2743200" y="3060700"/>
            <a:ext cx="3609975" cy="3263900"/>
          </a:xfrm>
          <a:prstGeom prst="ellips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5584825" y="3328987"/>
            <a:ext cx="153987" cy="153988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6276975" y="4659313"/>
            <a:ext cx="153987" cy="153987"/>
          </a:xfrm>
          <a:prstGeom prst="ellipse">
            <a:avLst/>
          </a:prstGeom>
          <a:solidFill>
            <a:srgbClr val="FF00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5103812" y="6139298"/>
            <a:ext cx="153988" cy="153988"/>
          </a:xfrm>
          <a:prstGeom prst="ellipse">
            <a:avLst/>
          </a:prstGeom>
          <a:solidFill>
            <a:srgbClr val="0000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2781300" y="4021137"/>
            <a:ext cx="153987" cy="153988"/>
          </a:xfrm>
          <a:prstGeom prst="ellipse">
            <a:avLst/>
          </a:prstGeom>
          <a:solidFill>
            <a:srgbClr val="0000FF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3962400" y="6184900"/>
            <a:ext cx="153987" cy="153988"/>
          </a:xfrm>
          <a:prstGeom prst="ellipse">
            <a:avLst/>
          </a:prstGeom>
          <a:solidFill>
            <a:srgbClr val="0000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5561013" y="5924115"/>
            <a:ext cx="153987" cy="153987"/>
          </a:xfrm>
          <a:prstGeom prst="ellipse">
            <a:avLst/>
          </a:prstGeom>
          <a:solidFill>
            <a:srgbClr val="0000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3513137" y="3213100"/>
            <a:ext cx="153988" cy="153987"/>
          </a:xfrm>
          <a:prstGeom prst="ellipse">
            <a:avLst/>
          </a:prstGeom>
          <a:solidFill>
            <a:srgbClr val="0000FF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046413" y="5649912"/>
            <a:ext cx="153987" cy="153988"/>
          </a:xfrm>
          <a:prstGeom prst="ellipse">
            <a:avLst/>
          </a:prstGeom>
          <a:solidFill>
            <a:srgbClr val="0000FF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4510087" y="6246812"/>
            <a:ext cx="153988" cy="153988"/>
          </a:xfrm>
          <a:prstGeom prst="ellipse">
            <a:avLst/>
          </a:prstGeom>
          <a:solidFill>
            <a:srgbClr val="0000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Oval 14"/>
          <p:cNvSpPr>
            <a:spLocks noChangeArrowheads="1"/>
          </p:cNvSpPr>
          <p:nvPr/>
        </p:nvSpPr>
        <p:spPr bwMode="auto">
          <a:xfrm>
            <a:off x="5086350" y="3098800"/>
            <a:ext cx="153987" cy="153987"/>
          </a:xfrm>
          <a:prstGeom prst="ellipse">
            <a:avLst/>
          </a:prstGeom>
          <a:solidFill>
            <a:srgbClr val="FF00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Oval 15"/>
          <p:cNvSpPr>
            <a:spLocks noChangeArrowheads="1"/>
          </p:cNvSpPr>
          <p:nvPr/>
        </p:nvSpPr>
        <p:spPr bwMode="auto">
          <a:xfrm>
            <a:off x="5943600" y="3670300"/>
            <a:ext cx="153988" cy="153988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Oval 16"/>
          <p:cNvSpPr>
            <a:spLocks noChangeArrowheads="1"/>
          </p:cNvSpPr>
          <p:nvPr/>
        </p:nvSpPr>
        <p:spPr bwMode="auto">
          <a:xfrm>
            <a:off x="6124575" y="5210175"/>
            <a:ext cx="153987" cy="153987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Oval 17"/>
          <p:cNvSpPr>
            <a:spLocks noChangeArrowheads="1"/>
          </p:cNvSpPr>
          <p:nvPr/>
        </p:nvSpPr>
        <p:spPr bwMode="auto">
          <a:xfrm>
            <a:off x="4572000" y="2982912"/>
            <a:ext cx="153987" cy="153988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Oval 18"/>
          <p:cNvSpPr>
            <a:spLocks noChangeArrowheads="1"/>
          </p:cNvSpPr>
          <p:nvPr/>
        </p:nvSpPr>
        <p:spPr bwMode="auto">
          <a:xfrm>
            <a:off x="4037013" y="3046412"/>
            <a:ext cx="153987" cy="153988"/>
          </a:xfrm>
          <a:prstGeom prst="ellipse">
            <a:avLst/>
          </a:prstGeom>
          <a:solidFill>
            <a:srgbClr val="0000FF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Oval 19"/>
          <p:cNvSpPr>
            <a:spLocks noChangeArrowheads="1"/>
          </p:cNvSpPr>
          <p:nvPr/>
        </p:nvSpPr>
        <p:spPr bwMode="auto">
          <a:xfrm>
            <a:off x="3090862" y="3559175"/>
            <a:ext cx="153988" cy="153987"/>
          </a:xfrm>
          <a:prstGeom prst="ellipse">
            <a:avLst/>
          </a:prstGeom>
          <a:solidFill>
            <a:srgbClr val="0000FF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Oval 20"/>
          <p:cNvSpPr>
            <a:spLocks noChangeArrowheads="1"/>
          </p:cNvSpPr>
          <p:nvPr/>
        </p:nvSpPr>
        <p:spPr bwMode="auto">
          <a:xfrm>
            <a:off x="2667000" y="4584700"/>
            <a:ext cx="153987" cy="153988"/>
          </a:xfrm>
          <a:prstGeom prst="ellipse">
            <a:avLst/>
          </a:prstGeom>
          <a:solidFill>
            <a:srgbClr val="0000FF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Oval 21"/>
          <p:cNvSpPr>
            <a:spLocks noChangeArrowheads="1"/>
          </p:cNvSpPr>
          <p:nvPr/>
        </p:nvSpPr>
        <p:spPr bwMode="auto">
          <a:xfrm>
            <a:off x="2743200" y="5116513"/>
            <a:ext cx="153987" cy="153987"/>
          </a:xfrm>
          <a:prstGeom prst="ellipse">
            <a:avLst/>
          </a:prstGeom>
          <a:solidFill>
            <a:srgbClr val="0000FF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" name="Oval 22"/>
          <p:cNvSpPr>
            <a:spLocks noChangeArrowheads="1"/>
          </p:cNvSpPr>
          <p:nvPr/>
        </p:nvSpPr>
        <p:spPr bwMode="auto">
          <a:xfrm>
            <a:off x="3505200" y="5986898"/>
            <a:ext cx="153988" cy="153988"/>
          </a:xfrm>
          <a:prstGeom prst="ellipse">
            <a:avLst/>
          </a:prstGeom>
          <a:solidFill>
            <a:srgbClr val="0000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" name="Oval 25"/>
          <p:cNvSpPr>
            <a:spLocks noChangeArrowheads="1"/>
          </p:cNvSpPr>
          <p:nvPr/>
        </p:nvSpPr>
        <p:spPr bwMode="auto">
          <a:xfrm>
            <a:off x="5865812" y="5649912"/>
            <a:ext cx="153988" cy="153988"/>
          </a:xfrm>
          <a:prstGeom prst="ellipse">
            <a:avLst/>
          </a:prstGeom>
          <a:solidFill>
            <a:srgbClr val="0000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" name="Oval 26"/>
          <p:cNvSpPr>
            <a:spLocks noChangeArrowheads="1"/>
          </p:cNvSpPr>
          <p:nvPr/>
        </p:nvSpPr>
        <p:spPr bwMode="auto">
          <a:xfrm>
            <a:off x="6172200" y="4125912"/>
            <a:ext cx="153988" cy="153988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" name="Oval 27"/>
          <p:cNvSpPr>
            <a:spLocks noChangeArrowheads="1"/>
          </p:cNvSpPr>
          <p:nvPr/>
        </p:nvSpPr>
        <p:spPr bwMode="auto">
          <a:xfrm>
            <a:off x="6856412" y="2208213"/>
            <a:ext cx="153988" cy="153987"/>
          </a:xfrm>
          <a:prstGeom prst="ellipse">
            <a:avLst/>
          </a:prstGeom>
          <a:solidFill>
            <a:srgbClr val="FF00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7086600" y="2022337"/>
            <a:ext cx="11771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000000"/>
                </a:solidFill>
              </a:rPr>
              <a:t>Node 1</a:t>
            </a:r>
          </a:p>
        </p:txBody>
      </p:sp>
      <p:sp>
        <p:nvSpPr>
          <p:cNvPr id="30" name="Oval 29"/>
          <p:cNvSpPr>
            <a:spLocks noChangeArrowheads="1"/>
          </p:cNvSpPr>
          <p:nvPr/>
        </p:nvSpPr>
        <p:spPr bwMode="auto">
          <a:xfrm>
            <a:off x="6858000" y="2543611"/>
            <a:ext cx="153988" cy="153987"/>
          </a:xfrm>
          <a:prstGeom prst="ellipse">
            <a:avLst/>
          </a:prstGeom>
          <a:solidFill>
            <a:srgbClr val="0000FF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7088188" y="2357735"/>
            <a:ext cx="11771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000000"/>
                </a:solidFill>
              </a:rPr>
              <a:t>Node 2</a:t>
            </a:r>
          </a:p>
        </p:txBody>
      </p:sp>
      <p:sp>
        <p:nvSpPr>
          <p:cNvPr id="32" name="Oval 31"/>
          <p:cNvSpPr>
            <a:spLocks noChangeArrowheads="1"/>
          </p:cNvSpPr>
          <p:nvPr/>
        </p:nvSpPr>
        <p:spPr bwMode="auto">
          <a:xfrm>
            <a:off x="6858000" y="2924611"/>
            <a:ext cx="153988" cy="153987"/>
          </a:xfrm>
          <a:prstGeom prst="ellipse">
            <a:avLst/>
          </a:prstGeom>
          <a:solidFill>
            <a:schemeClr val="tx1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7088188" y="2738735"/>
            <a:ext cx="11771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000000"/>
                </a:solidFill>
              </a:rPr>
              <a:t>Node 3</a:t>
            </a:r>
          </a:p>
        </p:txBody>
      </p:sp>
    </p:spTree>
    <p:extLst>
      <p:ext uri="{BB962C8B-B14F-4D97-AF65-F5344CB8AC3E}">
        <p14:creationId xmlns:p14="http://schemas.microsoft.com/office/powerpoint/2010/main" val="26010960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CSE 486/586 </a:t>
            </a:r>
            <a:r>
              <a:rPr lang="en-US" dirty="0" err="1" smtClean="0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Survey!</a:t>
            </a:r>
          </a:p>
          <a:p>
            <a:pPr lvl="1"/>
            <a:r>
              <a:rPr lang="en-US" dirty="0"/>
              <a:t>http://</a:t>
            </a:r>
            <a:r>
              <a:rPr lang="en-US" dirty="0" err="1"/>
              <a:t>goo.gl</a:t>
            </a:r>
            <a:r>
              <a:rPr lang="en-US" dirty="0"/>
              <a:t>/forms/2nZMfdULwG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14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08007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N: # of replicas; configurable</a:t>
            </a:r>
          </a:p>
          <a:p>
            <a:r>
              <a:rPr lang="en-US" dirty="0" smtClean="0"/>
              <a:t>The first is stored regularly with consistent hashing</a:t>
            </a:r>
          </a:p>
          <a:p>
            <a:r>
              <a:rPr lang="en-US" dirty="0" smtClean="0"/>
              <a:t>N-1 replicas are stored in the N-1 (physical) successor nodes (called preference list)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15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4" descr="Screen Shot 2012-03-28 at 12.27.11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8400" y="2831714"/>
            <a:ext cx="5024764" cy="35620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86786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Any server can handle read/write in the preference list, but it walks over the ring</a:t>
            </a:r>
          </a:p>
          <a:p>
            <a:pPr lvl="1"/>
            <a:r>
              <a:rPr lang="en-US" dirty="0" smtClean="0"/>
              <a:t>E.g., try </a:t>
            </a:r>
            <a:r>
              <a:rPr lang="en-US" dirty="0" smtClean="0"/>
              <a:t>B </a:t>
            </a:r>
            <a:r>
              <a:rPr lang="en-US" dirty="0" smtClean="0"/>
              <a:t>first, then </a:t>
            </a:r>
            <a:r>
              <a:rPr lang="en-US" dirty="0" smtClean="0"/>
              <a:t>C, </a:t>
            </a:r>
            <a:r>
              <a:rPr lang="en-US" dirty="0" smtClean="0"/>
              <a:t>then </a:t>
            </a:r>
            <a:r>
              <a:rPr lang="en-US" dirty="0" smtClean="0"/>
              <a:t>D, </a:t>
            </a:r>
            <a:r>
              <a:rPr lang="en-US" dirty="0" smtClean="0"/>
              <a:t>etc.</a:t>
            </a:r>
          </a:p>
          <a:p>
            <a:r>
              <a:rPr lang="en-US" dirty="0" smtClean="0"/>
              <a:t>Update propagation: by the server that handled the request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16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4" descr="Screen Shot 2012-03-28 at 12.27.11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8400" y="2831714"/>
            <a:ext cx="5024764" cy="35620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544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Dynamo’s replication is lazy.</a:t>
            </a:r>
          </a:p>
          <a:p>
            <a:pPr lvl="1"/>
            <a:r>
              <a:rPr lang="en-US" dirty="0" smtClean="0"/>
              <a:t>A put() request is returned “right away” (more on this later); it does not wait until </a:t>
            </a:r>
            <a:r>
              <a:rPr lang="en-US" dirty="0" smtClean="0"/>
              <a:t>the</a:t>
            </a:r>
            <a:r>
              <a:rPr lang="en-US" dirty="0" smtClean="0"/>
              <a:t> update is </a:t>
            </a:r>
            <a:r>
              <a:rPr lang="en-US" dirty="0" smtClean="0"/>
              <a:t>propagated to the replicas.</a:t>
            </a:r>
          </a:p>
          <a:p>
            <a:r>
              <a:rPr lang="en-US" dirty="0" smtClean="0"/>
              <a:t>This leads to inconsistency, solved by object versioning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17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4" descr="Screen Shot 2012-03-28 at 12.27.11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8400" y="2831714"/>
            <a:ext cx="5024764" cy="35620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02717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 Versioning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Writes should succeed all the </a:t>
            </a:r>
            <a:r>
              <a:rPr lang="en-US" dirty="0" smtClean="0"/>
              <a:t>time</a:t>
            </a:r>
            <a:endParaRPr lang="en-US" dirty="0" smtClean="0"/>
          </a:p>
          <a:p>
            <a:pPr lvl="1"/>
            <a:r>
              <a:rPr lang="en-US" dirty="0" smtClean="0"/>
              <a:t>E.g., “Add to Cart</a:t>
            </a:r>
            <a:r>
              <a:rPr lang="en-US" dirty="0" smtClean="0"/>
              <a:t>”</a:t>
            </a:r>
          </a:p>
          <a:p>
            <a:pPr lvl="1"/>
            <a:r>
              <a:rPr lang="en-US" dirty="0" smtClean="0"/>
              <a:t>As long as there’s at least one reachable server</a:t>
            </a:r>
            <a:endParaRPr lang="en-US" dirty="0" smtClean="0"/>
          </a:p>
          <a:p>
            <a:r>
              <a:rPr lang="en-US" dirty="0" smtClean="0"/>
              <a:t>Used to reconcile inconsistent data</a:t>
            </a:r>
          </a:p>
          <a:p>
            <a:r>
              <a:rPr lang="en-US" dirty="0" smtClean="0"/>
              <a:t>Each object has a vector clock</a:t>
            </a:r>
          </a:p>
          <a:p>
            <a:pPr lvl="1"/>
            <a:r>
              <a:rPr lang="en-US" dirty="0" smtClean="0"/>
              <a:t>E.g., D1 ([</a:t>
            </a:r>
            <a:r>
              <a:rPr lang="en-US" dirty="0" err="1" smtClean="0"/>
              <a:t>Sx</a:t>
            </a:r>
            <a:r>
              <a:rPr lang="en-US" dirty="0" smtClean="0"/>
              <a:t>, 1], [</a:t>
            </a:r>
            <a:r>
              <a:rPr lang="en-US" dirty="0" err="1" smtClean="0"/>
              <a:t>Sy</a:t>
            </a:r>
            <a:r>
              <a:rPr lang="en-US" dirty="0" smtClean="0"/>
              <a:t>, 1]): Object </a:t>
            </a:r>
            <a:r>
              <a:rPr lang="en-US" dirty="0" smtClean="0"/>
              <a:t>D (version 1) </a:t>
            </a:r>
            <a:r>
              <a:rPr lang="en-US" dirty="0" smtClean="0"/>
              <a:t>has written once by server </a:t>
            </a:r>
            <a:r>
              <a:rPr lang="en-US" dirty="0" err="1" smtClean="0"/>
              <a:t>Sx</a:t>
            </a:r>
            <a:r>
              <a:rPr lang="en-US" dirty="0" smtClean="0"/>
              <a:t> and </a:t>
            </a:r>
            <a:r>
              <a:rPr lang="en-US" dirty="0" err="1" smtClean="0"/>
              <a:t>Sy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Each node keeps all versions until the data becomes </a:t>
            </a:r>
            <a:r>
              <a:rPr lang="en-US" dirty="0" smtClean="0"/>
              <a:t>consistent</a:t>
            </a:r>
          </a:p>
          <a:p>
            <a:pPr lvl="1"/>
            <a:r>
              <a:rPr lang="en-US" dirty="0" smtClean="0"/>
              <a:t>I.e., no overwrite, almost like each write creates a new object</a:t>
            </a:r>
            <a:endParaRPr lang="en-US" dirty="0" smtClean="0"/>
          </a:p>
          <a:p>
            <a:r>
              <a:rPr lang="en-US" dirty="0" smtClean="0"/>
              <a:t>Causally concurrent versions: inconsistency</a:t>
            </a:r>
          </a:p>
          <a:p>
            <a:r>
              <a:rPr lang="en-US" dirty="0" smtClean="0"/>
              <a:t>If inconsistent, reconcile later.</a:t>
            </a:r>
          </a:p>
          <a:p>
            <a:pPr lvl="1"/>
            <a:r>
              <a:rPr lang="en-US" dirty="0" smtClean="0"/>
              <a:t>E.g., deleted items might reappear in the shopping cart.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18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07591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 Versioning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19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4" descr="Screen Shot 2012-03-28 at 12.43.16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0800" y="1371600"/>
            <a:ext cx="4343400" cy="49713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60079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CAP Theorem?</a:t>
            </a:r>
          </a:p>
          <a:p>
            <a:pPr lvl="1"/>
            <a:r>
              <a:rPr lang="en-US" dirty="0" smtClean="0"/>
              <a:t>Consistency, Availability, Partition Tolerance</a:t>
            </a:r>
          </a:p>
          <a:p>
            <a:pPr lvl="1"/>
            <a:r>
              <a:rPr lang="en-US" dirty="0" smtClean="0"/>
              <a:t>P then C? A?</a:t>
            </a:r>
          </a:p>
          <a:p>
            <a:r>
              <a:rPr lang="en-US" dirty="0" smtClean="0"/>
              <a:t>Eventual consistency?</a:t>
            </a:r>
          </a:p>
          <a:p>
            <a:pPr lvl="1"/>
            <a:r>
              <a:rPr lang="en-US" dirty="0" smtClean="0"/>
              <a:t>Availability and partition tolerance over consistency</a:t>
            </a:r>
          </a:p>
          <a:p>
            <a:r>
              <a:rPr lang="en-US" dirty="0" smtClean="0"/>
              <a:t>Lazy replication?</a:t>
            </a:r>
          </a:p>
          <a:p>
            <a:pPr lvl="1"/>
            <a:r>
              <a:rPr lang="en-US" dirty="0" smtClean="0"/>
              <a:t>Replicate lazily in the background</a:t>
            </a:r>
          </a:p>
          <a:p>
            <a:r>
              <a:rPr lang="en-US" dirty="0" smtClean="0"/>
              <a:t>Gossiping?</a:t>
            </a:r>
          </a:p>
          <a:p>
            <a:pPr lvl="1"/>
            <a:r>
              <a:rPr lang="en-US" dirty="0" smtClean="0"/>
              <a:t>Contact random targets, infect, and repeat in the next round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424" y="381000"/>
            <a:ext cx="519176" cy="58997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 Versioning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Consistency revisited</a:t>
            </a:r>
          </a:p>
          <a:p>
            <a:pPr lvl="1"/>
            <a:r>
              <a:rPr lang="en-US" dirty="0" err="1" smtClean="0"/>
              <a:t>Linearizability</a:t>
            </a:r>
            <a:r>
              <a:rPr lang="en-US" dirty="0" smtClean="0"/>
              <a:t>: any read operation reads the latest write.</a:t>
            </a:r>
          </a:p>
          <a:p>
            <a:pPr lvl="1"/>
            <a:r>
              <a:rPr lang="en-US" dirty="0" smtClean="0"/>
              <a:t>Sequential consistency: per client, any read operation reads the latest write.</a:t>
            </a:r>
          </a:p>
          <a:p>
            <a:pPr lvl="1"/>
            <a:r>
              <a:rPr lang="en-US" dirty="0" smtClean="0"/>
              <a:t>Eventual consistency: a read operations might not read the latest write &amp; sometimes inconsistent versions need to be reconciled.</a:t>
            </a:r>
          </a:p>
          <a:p>
            <a:r>
              <a:rPr lang="en-US" dirty="0" smtClean="0"/>
              <a:t>Conflict detection &amp; resolution required</a:t>
            </a:r>
          </a:p>
          <a:p>
            <a:r>
              <a:rPr lang="en-US" dirty="0" smtClean="0"/>
              <a:t>Dynamo uses vector clocks to detect conflicts</a:t>
            </a:r>
          </a:p>
          <a:p>
            <a:r>
              <a:rPr lang="en-US" dirty="0" smtClean="0"/>
              <a:t>Simple resolution done by the system (last-write-wins policy)</a:t>
            </a:r>
          </a:p>
          <a:p>
            <a:r>
              <a:rPr lang="en-US" dirty="0" smtClean="0"/>
              <a:t>Complex resolution done by each application</a:t>
            </a:r>
          </a:p>
          <a:p>
            <a:pPr lvl="1"/>
            <a:r>
              <a:rPr lang="en-US" dirty="0" smtClean="0"/>
              <a:t>System presents all conflicting versions of data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20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10985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 Versioning Experience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Over a 24-hour period</a:t>
            </a:r>
          </a:p>
          <a:p>
            <a:r>
              <a:rPr lang="en-US" dirty="0" smtClean="0"/>
              <a:t>99.94% of requests saw exactly one version</a:t>
            </a:r>
          </a:p>
          <a:p>
            <a:r>
              <a:rPr lang="en-US" dirty="0" smtClean="0"/>
              <a:t>0.00057% saw 2 versions</a:t>
            </a:r>
          </a:p>
          <a:p>
            <a:r>
              <a:rPr lang="en-US" dirty="0" smtClean="0"/>
              <a:t>0.00047% saw 3 versions</a:t>
            </a:r>
          </a:p>
          <a:p>
            <a:r>
              <a:rPr lang="en-US" dirty="0" smtClean="0"/>
              <a:t>0.00009% saw 4 versions</a:t>
            </a:r>
          </a:p>
          <a:p>
            <a:r>
              <a:rPr lang="en-US" dirty="0" smtClean="0"/>
              <a:t>Usually triggered by many concurrent requests issued </a:t>
            </a:r>
            <a:r>
              <a:rPr lang="en-US" dirty="0" smtClean="0"/>
              <a:t>by </a:t>
            </a:r>
            <a:r>
              <a:rPr lang="en-US" dirty="0" smtClean="0"/>
              <a:t>robots, not human clients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21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75261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Quorums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Parameters</a:t>
            </a:r>
          </a:p>
          <a:p>
            <a:pPr lvl="1"/>
            <a:r>
              <a:rPr lang="en-US" dirty="0" smtClean="0"/>
              <a:t>N replicas</a:t>
            </a:r>
          </a:p>
          <a:p>
            <a:pPr lvl="1"/>
            <a:r>
              <a:rPr lang="en-US" dirty="0" smtClean="0"/>
              <a:t>R readers</a:t>
            </a:r>
          </a:p>
          <a:p>
            <a:pPr lvl="1"/>
            <a:r>
              <a:rPr lang="en-US" dirty="0" smtClean="0"/>
              <a:t>W writers</a:t>
            </a:r>
          </a:p>
          <a:p>
            <a:r>
              <a:rPr lang="en-US" dirty="0" smtClean="0"/>
              <a:t>Static quorum approach: R + W &gt; N</a:t>
            </a:r>
          </a:p>
          <a:p>
            <a:r>
              <a:rPr lang="en-US" dirty="0" smtClean="0"/>
              <a:t>Typical Dynamo configuration: (N, R, W) == (3, 2, 2)</a:t>
            </a:r>
          </a:p>
          <a:p>
            <a:r>
              <a:rPr lang="en-US" dirty="0" smtClean="0"/>
              <a:t>But it depends</a:t>
            </a:r>
          </a:p>
          <a:p>
            <a:pPr lvl="1"/>
            <a:r>
              <a:rPr lang="en-US" dirty="0" smtClean="0"/>
              <a:t>High performance read (e.g., write-once, read-many): R==1, W==N</a:t>
            </a:r>
          </a:p>
          <a:p>
            <a:pPr lvl="1"/>
            <a:r>
              <a:rPr lang="en-US" dirty="0" smtClean="0"/>
              <a:t>Low R &amp; W might lead to more inconsistency</a:t>
            </a:r>
          </a:p>
          <a:p>
            <a:r>
              <a:rPr lang="en-US" dirty="0" smtClean="0"/>
              <a:t>Dealing with failures</a:t>
            </a:r>
          </a:p>
          <a:p>
            <a:pPr lvl="1"/>
            <a:r>
              <a:rPr lang="en-US" dirty="0" smtClean="0"/>
              <a:t>Another node in the preference list handles the requests temporarily</a:t>
            </a:r>
          </a:p>
          <a:p>
            <a:pPr lvl="1"/>
            <a:r>
              <a:rPr lang="en-US" dirty="0" smtClean="0"/>
              <a:t>Delivers the replicas to the original node upon recovery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22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35964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Replica Synchronization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Key ranges are replicated.</a:t>
            </a:r>
          </a:p>
          <a:p>
            <a:r>
              <a:rPr lang="en-US" dirty="0" smtClean="0"/>
              <a:t>Say, a node fails and recovers, a node needs to quickly determine whether it needs to resynchronize or not.</a:t>
            </a:r>
          </a:p>
          <a:p>
            <a:pPr lvl="1"/>
            <a:r>
              <a:rPr lang="en-US" dirty="0" smtClean="0"/>
              <a:t>Transferring entire (key, value) pairs for comparison is not an option</a:t>
            </a:r>
          </a:p>
          <a:p>
            <a:r>
              <a:rPr lang="en-US" dirty="0" smtClean="0"/>
              <a:t>Merkel trees</a:t>
            </a:r>
          </a:p>
          <a:p>
            <a:pPr lvl="1"/>
            <a:r>
              <a:rPr lang="en-US" dirty="0" smtClean="0"/>
              <a:t>Leaves are hashes of values of individual keys</a:t>
            </a:r>
          </a:p>
          <a:p>
            <a:pPr lvl="1"/>
            <a:r>
              <a:rPr lang="en-US" dirty="0" smtClean="0"/>
              <a:t>Parents are hashes of (immediate) children</a:t>
            </a:r>
          </a:p>
          <a:p>
            <a:pPr lvl="1"/>
            <a:r>
              <a:rPr lang="en-US" dirty="0" smtClean="0"/>
              <a:t>Comparison of parents at the same level tells the difference in children</a:t>
            </a:r>
          </a:p>
          <a:p>
            <a:pPr lvl="1"/>
            <a:r>
              <a:rPr lang="en-US" dirty="0" smtClean="0"/>
              <a:t>Does not require transferring entire (key, value) pairs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23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93855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Replica Synchronization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Comparing two nodes that are </a:t>
            </a:r>
            <a:r>
              <a:rPr lang="en-US" i="1" dirty="0" smtClean="0">
                <a:solidFill>
                  <a:srgbClr val="0000FF"/>
                </a:solidFill>
              </a:rPr>
              <a:t>synchronized</a:t>
            </a:r>
            <a:endParaRPr lang="en-US" dirty="0"/>
          </a:p>
          <a:p>
            <a:pPr lvl="1"/>
            <a:r>
              <a:rPr lang="en-US" dirty="0" smtClean="0"/>
              <a:t>Two (key, value) pairs: (k0, v0) &amp; (k1, v1)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24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4572000"/>
            <a:ext cx="1760117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</a:rPr>
              <a:t>h</a:t>
            </a:r>
            <a:r>
              <a:rPr lang="en-US" sz="2000" dirty="0" smtClean="0">
                <a:solidFill>
                  <a:srgbClr val="000000"/>
                </a:solidFill>
              </a:rPr>
              <a:t>0 = hash(v0)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334491" y="4572000"/>
            <a:ext cx="1760117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</a:rPr>
              <a:t>h</a:t>
            </a:r>
            <a:r>
              <a:rPr lang="en-US" sz="2000" dirty="0" smtClean="0">
                <a:solidFill>
                  <a:srgbClr val="000000"/>
                </a:solidFill>
              </a:rPr>
              <a:t>1 = hash(v1)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115291" y="2667000"/>
            <a:ext cx="2352101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</a:rPr>
              <a:t>h</a:t>
            </a:r>
            <a:r>
              <a:rPr lang="en-US" sz="2000" dirty="0" smtClean="0">
                <a:solidFill>
                  <a:srgbClr val="000000"/>
                </a:solidFill>
              </a:rPr>
              <a:t>2 = hash(h0 + h1)</a:t>
            </a:r>
          </a:p>
        </p:txBody>
      </p:sp>
      <p:cxnSp>
        <p:nvCxnSpPr>
          <p:cNvPr id="10" name="Straight Connector 9"/>
          <p:cNvCxnSpPr>
            <a:stCxn id="8" idx="2"/>
            <a:endCxn id="5" idx="0"/>
          </p:cNvCxnSpPr>
          <p:nvPr/>
        </p:nvCxnSpPr>
        <p:spPr bwMode="auto">
          <a:xfrm flipH="1">
            <a:off x="1337259" y="3067110"/>
            <a:ext cx="954083" cy="150489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8" idx="2"/>
            <a:endCxn id="6" idx="0"/>
          </p:cNvCxnSpPr>
          <p:nvPr/>
        </p:nvCxnSpPr>
        <p:spPr bwMode="auto">
          <a:xfrm>
            <a:off x="2291342" y="3067110"/>
            <a:ext cx="923208" cy="150489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945483" y="4572000"/>
            <a:ext cx="1760117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</a:rPr>
              <a:t>h</a:t>
            </a:r>
            <a:r>
              <a:rPr lang="en-US" sz="2000" dirty="0" smtClean="0">
                <a:solidFill>
                  <a:srgbClr val="000000"/>
                </a:solidFill>
              </a:rPr>
              <a:t>0 = hash(v0)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822774" y="4572000"/>
            <a:ext cx="1760117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</a:rPr>
              <a:t>h</a:t>
            </a:r>
            <a:r>
              <a:rPr lang="en-US" sz="2000" dirty="0" smtClean="0">
                <a:solidFill>
                  <a:srgbClr val="000000"/>
                </a:solidFill>
              </a:rPr>
              <a:t>1 = hash(v1)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603574" y="2667000"/>
            <a:ext cx="2352101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</a:rPr>
              <a:t>h</a:t>
            </a:r>
            <a:r>
              <a:rPr lang="en-US" sz="2000" dirty="0" smtClean="0">
                <a:solidFill>
                  <a:srgbClr val="000000"/>
                </a:solidFill>
              </a:rPr>
              <a:t>2 = hash(h0 + h1)</a:t>
            </a:r>
          </a:p>
        </p:txBody>
      </p:sp>
      <p:cxnSp>
        <p:nvCxnSpPr>
          <p:cNvPr id="17" name="Straight Connector 16"/>
          <p:cNvCxnSpPr>
            <a:stCxn id="16" idx="2"/>
            <a:endCxn id="14" idx="0"/>
          </p:cNvCxnSpPr>
          <p:nvPr/>
        </p:nvCxnSpPr>
        <p:spPr bwMode="auto">
          <a:xfrm flipH="1">
            <a:off x="5825542" y="3067110"/>
            <a:ext cx="954083" cy="150489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16" idx="2"/>
            <a:endCxn id="15" idx="0"/>
          </p:cNvCxnSpPr>
          <p:nvPr/>
        </p:nvCxnSpPr>
        <p:spPr bwMode="auto">
          <a:xfrm>
            <a:off x="6779625" y="3067110"/>
            <a:ext cx="923208" cy="150489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 bwMode="auto">
          <a:xfrm>
            <a:off x="152400" y="2362200"/>
            <a:ext cx="4343400" cy="3733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Node0</a:t>
            </a:r>
          </a:p>
        </p:txBody>
      </p:sp>
      <p:sp>
        <p:nvSpPr>
          <p:cNvPr id="20" name="Rectangle 19"/>
          <p:cNvSpPr/>
          <p:nvPr/>
        </p:nvSpPr>
        <p:spPr bwMode="auto">
          <a:xfrm>
            <a:off x="4572000" y="2362200"/>
            <a:ext cx="4343400" cy="3733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Node1</a:t>
            </a:r>
          </a:p>
        </p:txBody>
      </p:sp>
      <p:sp>
        <p:nvSpPr>
          <p:cNvPr id="21" name="Rectangle 20"/>
          <p:cNvSpPr/>
          <p:nvPr/>
        </p:nvSpPr>
        <p:spPr bwMode="auto">
          <a:xfrm>
            <a:off x="838200" y="2514600"/>
            <a:ext cx="7391400" cy="685800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Equal</a:t>
            </a:r>
          </a:p>
        </p:txBody>
      </p:sp>
    </p:spTree>
    <p:extLst>
      <p:ext uri="{BB962C8B-B14F-4D97-AF65-F5344CB8AC3E}">
        <p14:creationId xmlns:p14="http://schemas.microsoft.com/office/powerpoint/2010/main" val="30959110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Replica Synchronization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Comparing two nodes that are </a:t>
            </a:r>
            <a:r>
              <a:rPr lang="en-US" i="1" dirty="0">
                <a:solidFill>
                  <a:srgbClr val="FF0000"/>
                </a:solidFill>
              </a:rPr>
              <a:t>not </a:t>
            </a:r>
            <a:r>
              <a:rPr lang="en-US" i="1" dirty="0" smtClean="0">
                <a:solidFill>
                  <a:srgbClr val="FF0000"/>
                </a:solidFill>
              </a:rPr>
              <a:t>synchronized</a:t>
            </a:r>
          </a:p>
          <a:p>
            <a:pPr lvl="1"/>
            <a:r>
              <a:rPr lang="en-US" dirty="0" smtClean="0"/>
              <a:t>One: </a:t>
            </a:r>
            <a:r>
              <a:rPr lang="en-US" dirty="0"/>
              <a:t>(k0, v2) &amp; (k1, v1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The other: (</a:t>
            </a:r>
            <a:r>
              <a:rPr lang="en-US" dirty="0"/>
              <a:t>k0, v0) &amp; (k1, v1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25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4572000"/>
            <a:ext cx="1760117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00"/>
                </a:solidFill>
              </a:rPr>
              <a:t>h3 = hash(v2)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334491" y="4572000"/>
            <a:ext cx="1760117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</a:rPr>
              <a:t>h</a:t>
            </a:r>
            <a:r>
              <a:rPr lang="en-US" sz="2000" dirty="0" smtClean="0">
                <a:solidFill>
                  <a:srgbClr val="000000"/>
                </a:solidFill>
              </a:rPr>
              <a:t>1 = hash(v1)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115291" y="2667000"/>
            <a:ext cx="2352101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00"/>
                </a:solidFill>
              </a:rPr>
              <a:t>h</a:t>
            </a:r>
            <a:r>
              <a:rPr lang="en-US" sz="2000" dirty="0">
                <a:solidFill>
                  <a:srgbClr val="000000"/>
                </a:solidFill>
              </a:rPr>
              <a:t>4</a:t>
            </a:r>
            <a:r>
              <a:rPr lang="en-US" sz="2000" dirty="0" smtClean="0">
                <a:solidFill>
                  <a:srgbClr val="000000"/>
                </a:solidFill>
              </a:rPr>
              <a:t> = hash(h2 + h1)</a:t>
            </a:r>
          </a:p>
        </p:txBody>
      </p:sp>
      <p:cxnSp>
        <p:nvCxnSpPr>
          <p:cNvPr id="10" name="Straight Connector 9"/>
          <p:cNvCxnSpPr>
            <a:stCxn id="8" idx="2"/>
            <a:endCxn id="5" idx="0"/>
          </p:cNvCxnSpPr>
          <p:nvPr/>
        </p:nvCxnSpPr>
        <p:spPr bwMode="auto">
          <a:xfrm flipH="1">
            <a:off x="1337259" y="3067110"/>
            <a:ext cx="954083" cy="150489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8" idx="2"/>
            <a:endCxn id="6" idx="0"/>
          </p:cNvCxnSpPr>
          <p:nvPr/>
        </p:nvCxnSpPr>
        <p:spPr bwMode="auto">
          <a:xfrm>
            <a:off x="2291342" y="3067110"/>
            <a:ext cx="923208" cy="150489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945483" y="4572000"/>
            <a:ext cx="1760117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</a:rPr>
              <a:t>h</a:t>
            </a:r>
            <a:r>
              <a:rPr lang="en-US" sz="2000" dirty="0" smtClean="0">
                <a:solidFill>
                  <a:srgbClr val="000000"/>
                </a:solidFill>
              </a:rPr>
              <a:t>0 = hash(v0)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822774" y="4572000"/>
            <a:ext cx="1760117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</a:rPr>
              <a:t>h</a:t>
            </a:r>
            <a:r>
              <a:rPr lang="en-US" sz="2000" dirty="0" smtClean="0">
                <a:solidFill>
                  <a:srgbClr val="000000"/>
                </a:solidFill>
              </a:rPr>
              <a:t>1 = hash(v1)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603574" y="2667000"/>
            <a:ext cx="2352101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</a:rPr>
              <a:t>h</a:t>
            </a:r>
            <a:r>
              <a:rPr lang="en-US" sz="2000" dirty="0" smtClean="0">
                <a:solidFill>
                  <a:srgbClr val="000000"/>
                </a:solidFill>
              </a:rPr>
              <a:t>2 = hash(h0 + h1)</a:t>
            </a:r>
          </a:p>
        </p:txBody>
      </p:sp>
      <p:cxnSp>
        <p:nvCxnSpPr>
          <p:cNvPr id="17" name="Straight Connector 16"/>
          <p:cNvCxnSpPr>
            <a:stCxn id="16" idx="2"/>
            <a:endCxn id="14" idx="0"/>
          </p:cNvCxnSpPr>
          <p:nvPr/>
        </p:nvCxnSpPr>
        <p:spPr bwMode="auto">
          <a:xfrm flipH="1">
            <a:off x="5825542" y="3067110"/>
            <a:ext cx="954083" cy="150489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16" idx="2"/>
            <a:endCxn id="15" idx="0"/>
          </p:cNvCxnSpPr>
          <p:nvPr/>
        </p:nvCxnSpPr>
        <p:spPr bwMode="auto">
          <a:xfrm>
            <a:off x="6779625" y="3067110"/>
            <a:ext cx="923208" cy="150489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 bwMode="auto">
          <a:xfrm>
            <a:off x="152400" y="2362200"/>
            <a:ext cx="4343400" cy="3733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Node0</a:t>
            </a:r>
          </a:p>
        </p:txBody>
      </p:sp>
      <p:sp>
        <p:nvSpPr>
          <p:cNvPr id="20" name="Rectangle 19"/>
          <p:cNvSpPr/>
          <p:nvPr/>
        </p:nvSpPr>
        <p:spPr bwMode="auto">
          <a:xfrm>
            <a:off x="4572000" y="2362200"/>
            <a:ext cx="4343400" cy="3733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Node1</a:t>
            </a:r>
          </a:p>
        </p:txBody>
      </p:sp>
      <p:sp>
        <p:nvSpPr>
          <p:cNvPr id="21" name="Rectangle 20"/>
          <p:cNvSpPr/>
          <p:nvPr/>
        </p:nvSpPr>
        <p:spPr bwMode="auto">
          <a:xfrm>
            <a:off x="838200" y="2514600"/>
            <a:ext cx="7391400" cy="685800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Not equal</a:t>
            </a:r>
          </a:p>
        </p:txBody>
      </p:sp>
    </p:spTree>
    <p:extLst>
      <p:ext uri="{BB962C8B-B14F-4D97-AF65-F5344CB8AC3E}">
        <p14:creationId xmlns:p14="http://schemas.microsoft.com/office/powerpoint/2010/main" val="12891539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Amazon Dynamo</a:t>
            </a:r>
          </a:p>
          <a:p>
            <a:pPr lvl="1"/>
            <a:r>
              <a:rPr lang="en-US" dirty="0" smtClean="0"/>
              <a:t>Distributed key-value storage with eventual consistency</a:t>
            </a:r>
          </a:p>
          <a:p>
            <a:r>
              <a:rPr lang="en-US" dirty="0" smtClean="0"/>
              <a:t>Techniques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Gossiping</a:t>
            </a:r>
            <a:r>
              <a:rPr lang="en-US" dirty="0"/>
              <a:t> for membership and failure detection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Consistent </a:t>
            </a:r>
            <a:r>
              <a:rPr lang="en-US" dirty="0">
                <a:solidFill>
                  <a:srgbClr val="FF0000"/>
                </a:solidFill>
              </a:rPr>
              <a:t>hashing</a:t>
            </a:r>
            <a:r>
              <a:rPr lang="en-US" dirty="0"/>
              <a:t> for node &amp; key distribution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Object </a:t>
            </a:r>
            <a:r>
              <a:rPr lang="en-US" dirty="0">
                <a:solidFill>
                  <a:srgbClr val="FF0000"/>
                </a:solidFill>
              </a:rPr>
              <a:t>versioning</a:t>
            </a:r>
            <a:r>
              <a:rPr lang="en-US" dirty="0"/>
              <a:t> for eventually-consistent data objects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Quorums</a:t>
            </a:r>
            <a:r>
              <a:rPr lang="en-US" dirty="0" smtClean="0"/>
              <a:t> </a:t>
            </a:r>
            <a:r>
              <a:rPr lang="en-US" dirty="0"/>
              <a:t>for partition/failure tolerance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Merkel </a:t>
            </a:r>
            <a:r>
              <a:rPr lang="en-US" dirty="0">
                <a:solidFill>
                  <a:srgbClr val="FF0000"/>
                </a:solidFill>
              </a:rPr>
              <a:t>tree</a:t>
            </a:r>
            <a:r>
              <a:rPr lang="en-US" dirty="0"/>
              <a:t> for resynchronization after failures/</a:t>
            </a:r>
            <a:r>
              <a:rPr lang="en-US" dirty="0" smtClean="0"/>
              <a:t>partitions</a:t>
            </a:r>
          </a:p>
          <a:p>
            <a:r>
              <a:rPr lang="en-US" dirty="0" smtClean="0"/>
              <a:t>Very </a:t>
            </a:r>
            <a:r>
              <a:rPr lang="en-US" dirty="0"/>
              <a:t>good example of developing a principled distributed </a:t>
            </a:r>
            <a:r>
              <a:rPr lang="en-US" dirty="0" smtClean="0"/>
              <a:t>system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26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888A9B7-E954-E041-8E9D-C26F0D6CC7B8}" type="slidenum">
              <a:rPr lang="en-US"/>
              <a:pPr/>
              <a:t>27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341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Acknowledgements</a:t>
            </a:r>
          </a:p>
        </p:txBody>
      </p:sp>
      <p:sp>
        <p:nvSpPr>
          <p:cNvPr id="1341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These slides contain material developed and copyrighted by </a:t>
            </a:r>
            <a:r>
              <a:rPr lang="en-US" dirty="0" err="1" smtClean="0"/>
              <a:t>Indranil</a:t>
            </a:r>
            <a:r>
              <a:rPr lang="en-US" dirty="0" smtClean="0"/>
              <a:t> Gupta (UIUC).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Amazon Dynamo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Distributed key-value storage</a:t>
            </a:r>
          </a:p>
          <a:p>
            <a:pPr lvl="1"/>
            <a:r>
              <a:rPr lang="en-US" dirty="0" smtClean="0"/>
              <a:t>Only accessible with the primary key</a:t>
            </a:r>
          </a:p>
          <a:p>
            <a:pPr lvl="1"/>
            <a:r>
              <a:rPr lang="en-US" dirty="0" smtClean="0"/>
              <a:t>put(key, value) &amp; get(key)</a:t>
            </a:r>
          </a:p>
          <a:p>
            <a:r>
              <a:rPr lang="en-US" dirty="0" smtClean="0"/>
              <a:t>Used for many Amazon services (“applications”)</a:t>
            </a:r>
          </a:p>
          <a:p>
            <a:pPr lvl="1"/>
            <a:r>
              <a:rPr lang="en-US" dirty="0" smtClean="0"/>
              <a:t>Shopping cart, best seller lists, customer preferences, product catalog, etc.</a:t>
            </a:r>
          </a:p>
          <a:p>
            <a:pPr lvl="1"/>
            <a:r>
              <a:rPr lang="en-US" dirty="0" smtClean="0"/>
              <a:t>Now in AWS as well (</a:t>
            </a:r>
            <a:r>
              <a:rPr lang="en-US" dirty="0" err="1" smtClean="0"/>
              <a:t>DynamoDB</a:t>
            </a:r>
            <a:r>
              <a:rPr lang="en-US" dirty="0" smtClean="0"/>
              <a:t>) (if interested</a:t>
            </a:r>
            <a:r>
              <a:rPr lang="en-US" dirty="0"/>
              <a:t>, read </a:t>
            </a:r>
            <a:r>
              <a:rPr lang="en-US" dirty="0">
                <a:hlinkClick r:id="rId2"/>
              </a:rPr>
              <a:t>http://www.allthingsdistributed.com/2012/01/amazon-</a:t>
            </a:r>
            <a:r>
              <a:rPr lang="en-US" dirty="0" smtClean="0">
                <a:hlinkClick r:id="rId2"/>
              </a:rPr>
              <a:t>dynamodb.html</a:t>
            </a:r>
            <a:r>
              <a:rPr lang="en-US" dirty="0" smtClean="0"/>
              <a:t>)</a:t>
            </a:r>
          </a:p>
          <a:p>
            <a:r>
              <a:rPr lang="en-US" dirty="0"/>
              <a:t>With other Google systems (</a:t>
            </a:r>
            <a:r>
              <a:rPr lang="en-US" dirty="0" smtClean="0"/>
              <a:t>GFS &amp; </a:t>
            </a:r>
            <a:r>
              <a:rPr lang="en-US" dirty="0" err="1" smtClean="0"/>
              <a:t>Bigtable</a:t>
            </a:r>
            <a:r>
              <a:rPr lang="en-US" dirty="0"/>
              <a:t>), Dynamo marks one of the first </a:t>
            </a:r>
            <a:r>
              <a:rPr lang="en-US" dirty="0" smtClean="0"/>
              <a:t>non</a:t>
            </a:r>
            <a:r>
              <a:rPr lang="en-US" dirty="0"/>
              <a:t>-relational </a:t>
            </a:r>
            <a:r>
              <a:rPr lang="en-US" dirty="0" smtClean="0"/>
              <a:t>storage </a:t>
            </a:r>
            <a:r>
              <a:rPr lang="en-US" dirty="0"/>
              <a:t>systems (a.k.a. </a:t>
            </a:r>
            <a:r>
              <a:rPr lang="en-US" dirty="0" err="1"/>
              <a:t>NoSQL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3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85386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Amazon Dynamo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synthesis of techniques we discuss in class</a:t>
            </a:r>
          </a:p>
          <a:p>
            <a:pPr lvl="1"/>
            <a:r>
              <a:rPr lang="en-US" dirty="0" smtClean="0"/>
              <a:t>Very </a:t>
            </a:r>
            <a:r>
              <a:rPr lang="en-US" dirty="0"/>
              <a:t>good example of developing a principled distributed </a:t>
            </a:r>
            <a:r>
              <a:rPr lang="en-US" dirty="0" smtClean="0"/>
              <a:t>system</a:t>
            </a:r>
          </a:p>
          <a:p>
            <a:pPr lvl="1"/>
            <a:r>
              <a:rPr lang="en-US" dirty="0" smtClean="0"/>
              <a:t>Comprehensive picture of what it means to design a distributed storage system</a:t>
            </a:r>
            <a:endParaRPr lang="en-US" dirty="0"/>
          </a:p>
          <a:p>
            <a:r>
              <a:rPr lang="en-US" dirty="0" smtClean="0"/>
              <a:t>Main motivation: shopping cart service</a:t>
            </a:r>
          </a:p>
          <a:p>
            <a:pPr lvl="1"/>
            <a:r>
              <a:rPr lang="en-US" dirty="0" smtClean="0"/>
              <a:t>3 million checkouts in a single day</a:t>
            </a:r>
          </a:p>
          <a:p>
            <a:pPr lvl="1"/>
            <a:r>
              <a:rPr lang="en-US" dirty="0" smtClean="0"/>
              <a:t>Hundreds of thousands of concurrent active sessions</a:t>
            </a:r>
          </a:p>
          <a:p>
            <a:r>
              <a:rPr lang="en-US" dirty="0" smtClean="0"/>
              <a:t>Properties (in the CAP theorem sense)</a:t>
            </a:r>
          </a:p>
          <a:p>
            <a:pPr lvl="1"/>
            <a:r>
              <a:rPr lang="en-US" dirty="0" smtClean="0"/>
              <a:t>Eventual consistency</a:t>
            </a:r>
          </a:p>
          <a:p>
            <a:pPr lvl="1"/>
            <a:r>
              <a:rPr lang="en-US" dirty="0" smtClean="0"/>
              <a:t>Partition tolerance</a:t>
            </a:r>
          </a:p>
          <a:p>
            <a:pPr lvl="1"/>
            <a:r>
              <a:rPr lang="en-US" dirty="0" smtClean="0"/>
              <a:t>Availability (“always-on” experience)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4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52131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Necessary Pieces?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want to design a storage service on a cluster of servers</a:t>
            </a:r>
          </a:p>
          <a:p>
            <a:r>
              <a:rPr lang="en-US" dirty="0" smtClean="0"/>
              <a:t>What do we need?</a:t>
            </a:r>
          </a:p>
          <a:p>
            <a:pPr lvl="1"/>
            <a:r>
              <a:rPr lang="en-US" dirty="0" smtClean="0"/>
              <a:t>Membership maintenance</a:t>
            </a:r>
          </a:p>
          <a:p>
            <a:pPr lvl="1"/>
            <a:r>
              <a:rPr lang="en-US" dirty="0" smtClean="0"/>
              <a:t>Object insert/lookup/delete</a:t>
            </a:r>
          </a:p>
          <a:p>
            <a:pPr lvl="1"/>
            <a:r>
              <a:rPr lang="en-US" dirty="0" smtClean="0"/>
              <a:t>(Some) Consistency with replication</a:t>
            </a:r>
          </a:p>
          <a:p>
            <a:pPr lvl="1"/>
            <a:r>
              <a:rPr lang="en-US" dirty="0" smtClean="0"/>
              <a:t>Partition tolerance</a:t>
            </a:r>
          </a:p>
          <a:p>
            <a:r>
              <a:rPr lang="en-US" dirty="0" smtClean="0"/>
              <a:t>Dynamo is a good example as a working system.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5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424" y="1828800"/>
            <a:ext cx="519176" cy="589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39816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 of Key Design Techniques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Gossiping</a:t>
            </a:r>
            <a:r>
              <a:rPr lang="en-US" dirty="0" smtClean="0"/>
              <a:t> for membership and failure detection</a:t>
            </a:r>
          </a:p>
          <a:p>
            <a:pPr lvl="1"/>
            <a:r>
              <a:rPr lang="en-US" dirty="0" smtClean="0"/>
              <a:t>Eventually-consistent membership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Consistent hashing</a:t>
            </a:r>
            <a:r>
              <a:rPr lang="en-US" dirty="0" smtClean="0"/>
              <a:t> for node &amp; key distribution</a:t>
            </a:r>
          </a:p>
          <a:p>
            <a:pPr lvl="1"/>
            <a:r>
              <a:rPr lang="en-US" dirty="0" smtClean="0"/>
              <a:t>Similar to Chord</a:t>
            </a:r>
          </a:p>
          <a:p>
            <a:pPr lvl="1"/>
            <a:r>
              <a:rPr lang="en-US" dirty="0" smtClean="0"/>
              <a:t>But there’s no ring-based routing; everyone knows everyone else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Object versioning</a:t>
            </a:r>
            <a:r>
              <a:rPr lang="en-US" dirty="0" smtClean="0"/>
              <a:t> for eventually-consistent data objects</a:t>
            </a:r>
          </a:p>
          <a:p>
            <a:pPr lvl="1"/>
            <a:r>
              <a:rPr lang="en-US" dirty="0" smtClean="0"/>
              <a:t>A vector clock associated with each object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Quorums</a:t>
            </a:r>
            <a:r>
              <a:rPr lang="en-US" dirty="0" smtClean="0"/>
              <a:t> for partition/failure tolerance</a:t>
            </a:r>
          </a:p>
          <a:p>
            <a:pPr lvl="1"/>
            <a:r>
              <a:rPr lang="en-US" dirty="0" smtClean="0"/>
              <a:t>“Sloppy” quorum similar to the available copies replication strategy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Merkel tree</a:t>
            </a:r>
            <a:r>
              <a:rPr lang="en-US" dirty="0" smtClean="0"/>
              <a:t> for resynchronization after failures/partitions</a:t>
            </a:r>
          </a:p>
          <a:p>
            <a:pPr lvl="1"/>
            <a:r>
              <a:rPr lang="en-US" dirty="0" smtClean="0"/>
              <a:t>(This was not covered in class yet)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6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11382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Membership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Nodes are organized as a ring just like Chord using consistent hashing</a:t>
            </a:r>
          </a:p>
          <a:p>
            <a:r>
              <a:rPr lang="en-US" dirty="0" smtClean="0"/>
              <a:t>But everyone knows everyone else.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Node join/leave</a:t>
            </a:r>
          </a:p>
          <a:p>
            <a:pPr lvl="1"/>
            <a:r>
              <a:rPr lang="en-US" dirty="0" smtClean="0"/>
              <a:t>Manually done</a:t>
            </a:r>
          </a:p>
          <a:p>
            <a:pPr lvl="1"/>
            <a:r>
              <a:rPr lang="en-US" dirty="0" smtClean="0"/>
              <a:t>An operator uses a console to add/delete a node</a:t>
            </a:r>
          </a:p>
          <a:p>
            <a:pPr lvl="1"/>
            <a:r>
              <a:rPr lang="en-US" dirty="0" smtClean="0"/>
              <a:t>Reason: it’s a well-maintained system; nodes come back pretty quickly and don’t depart permanently most of the time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Membership change propagation</a:t>
            </a:r>
          </a:p>
          <a:p>
            <a:pPr lvl="1"/>
            <a:r>
              <a:rPr lang="en-US" dirty="0" smtClean="0"/>
              <a:t>Each node maintains its own view of the membership &amp; the history of the membership changes</a:t>
            </a:r>
          </a:p>
          <a:p>
            <a:pPr lvl="1"/>
            <a:r>
              <a:rPr lang="en-US" dirty="0" smtClean="0"/>
              <a:t>Propagated using gossiping (every second, pick random targets)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Eventually-consistent membership protocol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7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94476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Failure Detection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Does not use a separate protocol</a:t>
            </a:r>
            <a:r>
              <a:rPr lang="en-US" dirty="0" smtClean="0"/>
              <a:t>; each request serves as a ping</a:t>
            </a:r>
          </a:p>
          <a:p>
            <a:pPr lvl="1"/>
            <a:r>
              <a:rPr lang="en-US" dirty="0" smtClean="0"/>
              <a:t>Dynamo has enough requests at any moment anyway</a:t>
            </a:r>
          </a:p>
          <a:p>
            <a:r>
              <a:rPr lang="en-US" dirty="0" smtClean="0"/>
              <a:t>If a node doesn’t respond to a request, it is considered to be failed.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8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64394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Node &amp; Key Distribution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Original consistent hashing</a:t>
            </a:r>
          </a:p>
          <a:p>
            <a:r>
              <a:rPr lang="en-US" dirty="0" smtClean="0"/>
              <a:t>Load becomes uneven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9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28" name="Oval 27"/>
          <p:cNvSpPr>
            <a:spLocks noChangeArrowheads="1"/>
          </p:cNvSpPr>
          <p:nvPr/>
        </p:nvSpPr>
        <p:spPr bwMode="auto">
          <a:xfrm>
            <a:off x="2713038" y="2984500"/>
            <a:ext cx="3609975" cy="3263900"/>
          </a:xfrm>
          <a:prstGeom prst="ellips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" name="Oval 28"/>
          <p:cNvSpPr>
            <a:spLocks noChangeArrowheads="1"/>
          </p:cNvSpPr>
          <p:nvPr/>
        </p:nvSpPr>
        <p:spPr bwMode="auto">
          <a:xfrm>
            <a:off x="5554663" y="3252787"/>
            <a:ext cx="153987" cy="153988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" name="Oval 29"/>
          <p:cNvSpPr>
            <a:spLocks noChangeArrowheads="1"/>
          </p:cNvSpPr>
          <p:nvPr/>
        </p:nvSpPr>
        <p:spPr bwMode="auto">
          <a:xfrm>
            <a:off x="6246813" y="4635500"/>
            <a:ext cx="153987" cy="153987"/>
          </a:xfrm>
          <a:prstGeom prst="ellipse">
            <a:avLst/>
          </a:prstGeom>
          <a:solidFill>
            <a:srgbClr val="0099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" name="Oval 30"/>
          <p:cNvSpPr>
            <a:spLocks noChangeArrowheads="1"/>
          </p:cNvSpPr>
          <p:nvPr/>
        </p:nvSpPr>
        <p:spPr bwMode="auto">
          <a:xfrm>
            <a:off x="5248275" y="6018212"/>
            <a:ext cx="153988" cy="153988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" name="Oval 31"/>
          <p:cNvSpPr>
            <a:spLocks noChangeArrowheads="1"/>
          </p:cNvSpPr>
          <p:nvPr/>
        </p:nvSpPr>
        <p:spPr bwMode="auto">
          <a:xfrm>
            <a:off x="2751138" y="3944937"/>
            <a:ext cx="153987" cy="153988"/>
          </a:xfrm>
          <a:prstGeom prst="ellipse">
            <a:avLst/>
          </a:prstGeom>
          <a:solidFill>
            <a:srgbClr val="0099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" name="Oval 32"/>
          <p:cNvSpPr>
            <a:spLocks noChangeArrowheads="1"/>
          </p:cNvSpPr>
          <p:nvPr/>
        </p:nvSpPr>
        <p:spPr bwMode="auto">
          <a:xfrm>
            <a:off x="3595688" y="5980112"/>
            <a:ext cx="153987" cy="153988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" name="Oval 33"/>
          <p:cNvSpPr>
            <a:spLocks noChangeArrowheads="1"/>
          </p:cNvSpPr>
          <p:nvPr/>
        </p:nvSpPr>
        <p:spPr bwMode="auto">
          <a:xfrm>
            <a:off x="5592763" y="5788025"/>
            <a:ext cx="153987" cy="153987"/>
          </a:xfrm>
          <a:prstGeom prst="ellipse">
            <a:avLst/>
          </a:prstGeom>
          <a:solidFill>
            <a:srgbClr val="0099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" name="Oval 34"/>
          <p:cNvSpPr>
            <a:spLocks noChangeArrowheads="1"/>
          </p:cNvSpPr>
          <p:nvPr/>
        </p:nvSpPr>
        <p:spPr bwMode="auto">
          <a:xfrm>
            <a:off x="3482975" y="3136900"/>
            <a:ext cx="153988" cy="153987"/>
          </a:xfrm>
          <a:prstGeom prst="ellipse">
            <a:avLst/>
          </a:prstGeom>
          <a:solidFill>
            <a:srgbClr val="0099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" name="Oval 35"/>
          <p:cNvSpPr>
            <a:spLocks noChangeArrowheads="1"/>
          </p:cNvSpPr>
          <p:nvPr/>
        </p:nvSpPr>
        <p:spPr bwMode="auto">
          <a:xfrm>
            <a:off x="2906713" y="5364162"/>
            <a:ext cx="153987" cy="153988"/>
          </a:xfrm>
          <a:prstGeom prst="ellipse">
            <a:avLst/>
          </a:prstGeom>
          <a:solidFill>
            <a:srgbClr val="0099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" name="Oval 36"/>
          <p:cNvSpPr>
            <a:spLocks noChangeArrowheads="1"/>
          </p:cNvSpPr>
          <p:nvPr/>
        </p:nvSpPr>
        <p:spPr bwMode="auto">
          <a:xfrm>
            <a:off x="4479925" y="6170612"/>
            <a:ext cx="153988" cy="153988"/>
          </a:xfrm>
          <a:prstGeom prst="ellipse">
            <a:avLst/>
          </a:prstGeom>
          <a:solidFill>
            <a:srgbClr val="0099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" name="Oval 37"/>
          <p:cNvSpPr>
            <a:spLocks noChangeArrowheads="1"/>
          </p:cNvSpPr>
          <p:nvPr/>
        </p:nvSpPr>
        <p:spPr bwMode="auto">
          <a:xfrm>
            <a:off x="5056188" y="3022600"/>
            <a:ext cx="153987" cy="153987"/>
          </a:xfrm>
          <a:prstGeom prst="ellipse">
            <a:avLst/>
          </a:prstGeom>
          <a:solidFill>
            <a:srgbClr val="0099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" name="Oval 38"/>
          <p:cNvSpPr>
            <a:spLocks noChangeArrowheads="1"/>
          </p:cNvSpPr>
          <p:nvPr/>
        </p:nvSpPr>
        <p:spPr bwMode="auto">
          <a:xfrm>
            <a:off x="6016625" y="3827462"/>
            <a:ext cx="153988" cy="153988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" name="Oval 39"/>
          <p:cNvSpPr>
            <a:spLocks noChangeArrowheads="1"/>
          </p:cNvSpPr>
          <p:nvPr/>
        </p:nvSpPr>
        <p:spPr bwMode="auto">
          <a:xfrm>
            <a:off x="6094413" y="5133975"/>
            <a:ext cx="153987" cy="153987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" name="Oval 40"/>
          <p:cNvSpPr>
            <a:spLocks noChangeArrowheads="1"/>
          </p:cNvSpPr>
          <p:nvPr/>
        </p:nvSpPr>
        <p:spPr bwMode="auto">
          <a:xfrm>
            <a:off x="4595813" y="2906712"/>
            <a:ext cx="153987" cy="153988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2" name="Oval 41"/>
          <p:cNvSpPr>
            <a:spLocks noChangeArrowheads="1"/>
          </p:cNvSpPr>
          <p:nvPr/>
        </p:nvSpPr>
        <p:spPr bwMode="auto">
          <a:xfrm>
            <a:off x="4097338" y="2944812"/>
            <a:ext cx="153987" cy="153988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" name="Oval 42"/>
          <p:cNvSpPr>
            <a:spLocks noChangeArrowheads="1"/>
          </p:cNvSpPr>
          <p:nvPr/>
        </p:nvSpPr>
        <p:spPr bwMode="auto">
          <a:xfrm>
            <a:off x="3060700" y="3482975"/>
            <a:ext cx="153988" cy="153987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" name="Oval 43"/>
          <p:cNvSpPr>
            <a:spLocks noChangeArrowheads="1"/>
          </p:cNvSpPr>
          <p:nvPr/>
        </p:nvSpPr>
        <p:spPr bwMode="auto">
          <a:xfrm>
            <a:off x="2636838" y="4443412"/>
            <a:ext cx="153987" cy="153988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" name="Oval 44"/>
          <p:cNvSpPr>
            <a:spLocks noChangeArrowheads="1"/>
          </p:cNvSpPr>
          <p:nvPr/>
        </p:nvSpPr>
        <p:spPr bwMode="auto">
          <a:xfrm>
            <a:off x="2674938" y="4826000"/>
            <a:ext cx="153987" cy="153987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6" name="Oval 45"/>
          <p:cNvSpPr>
            <a:spLocks noChangeArrowheads="1"/>
          </p:cNvSpPr>
          <p:nvPr/>
        </p:nvSpPr>
        <p:spPr bwMode="auto">
          <a:xfrm>
            <a:off x="3175000" y="5710237"/>
            <a:ext cx="153988" cy="153988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47" name="Shape 26"/>
          <p:cNvCxnSpPr>
            <a:stCxn id="40" idx="2"/>
            <a:endCxn id="34" idx="1"/>
          </p:cNvCxnSpPr>
          <p:nvPr/>
        </p:nvCxnSpPr>
        <p:spPr bwMode="auto">
          <a:xfrm rot="10800000" flipV="1">
            <a:off x="5615315" y="5210968"/>
            <a:ext cx="479099" cy="599607"/>
          </a:xfrm>
          <a:prstGeom prst="curvedConnector2">
            <a:avLst/>
          </a:prstGeom>
          <a:solidFill>
            <a:schemeClr val="bg1"/>
          </a:solidFill>
          <a:ln w="635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48" name="Shape 29"/>
          <p:cNvCxnSpPr>
            <a:stCxn id="40" idx="2"/>
            <a:endCxn id="37" idx="7"/>
          </p:cNvCxnSpPr>
          <p:nvPr/>
        </p:nvCxnSpPr>
        <p:spPr bwMode="auto">
          <a:xfrm rot="10800000" flipV="1">
            <a:off x="4611363" y="5210969"/>
            <a:ext cx="1483051" cy="982194"/>
          </a:xfrm>
          <a:prstGeom prst="curvedConnector2">
            <a:avLst/>
          </a:prstGeom>
          <a:solidFill>
            <a:schemeClr val="bg1"/>
          </a:solidFill>
          <a:ln w="635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3544616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</p:bldLst>
  </p:timing>
</p:sld>
</file>

<file path=ppt/theme/theme1.xml><?xml version="1.0" encoding="utf-8"?>
<a:theme xmlns:a="http://schemas.openxmlformats.org/drawingml/2006/main" name="CS252-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CS252-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3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  <a:no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 dirty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solidFill>
              <a:srgbClr val="000000"/>
            </a:solidFill>
          </a:defRPr>
        </a:defPPr>
      </a:lstStyle>
    </a:txDef>
  </a:objectDefaults>
  <a:extraClrSchemeLst>
    <a:extraClrScheme>
      <a:clrScheme name="CS252-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252-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CS252-template</Template>
  <TotalTime>27989</TotalTime>
  <Pages>12</Pages>
  <Words>1417</Words>
  <Application>Microsoft Macintosh PowerPoint</Application>
  <PresentationFormat>Letter Paper (8.5x11 in)</PresentationFormat>
  <Paragraphs>219</Paragraphs>
  <Slides>27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27</vt:i4>
      </vt:variant>
    </vt:vector>
  </HeadingPairs>
  <TitlesOfParts>
    <vt:vector size="29" baseType="lpstr">
      <vt:lpstr>CS252-template</vt:lpstr>
      <vt:lpstr>Office Theme</vt:lpstr>
      <vt:lpstr>CSE 486/586 Distributed Systems Case Study: Amazon Dynamo</vt:lpstr>
      <vt:lpstr>Recap</vt:lpstr>
      <vt:lpstr>Amazon Dynamo</vt:lpstr>
      <vt:lpstr>Amazon Dynamo</vt:lpstr>
      <vt:lpstr>Necessary Pieces?</vt:lpstr>
      <vt:lpstr>Overview of Key Design Techniques</vt:lpstr>
      <vt:lpstr>Membership</vt:lpstr>
      <vt:lpstr>Failure Detection</vt:lpstr>
      <vt:lpstr>Node &amp; Key Distribution</vt:lpstr>
      <vt:lpstr>Node &amp; Key Distribution</vt:lpstr>
      <vt:lpstr>Node &amp; Key Distribution</vt:lpstr>
      <vt:lpstr>Node &amp; Key Distribution</vt:lpstr>
      <vt:lpstr>Node &amp; Key Distribution</vt:lpstr>
      <vt:lpstr>CSE 486/586 Administrivia</vt:lpstr>
      <vt:lpstr>Replication</vt:lpstr>
      <vt:lpstr>Replication</vt:lpstr>
      <vt:lpstr>Replication</vt:lpstr>
      <vt:lpstr>Object Versioning</vt:lpstr>
      <vt:lpstr>Object Versioning</vt:lpstr>
      <vt:lpstr>Object Versioning</vt:lpstr>
      <vt:lpstr>Object Versioning Experience</vt:lpstr>
      <vt:lpstr>Quorums</vt:lpstr>
      <vt:lpstr>Replica Synchronization</vt:lpstr>
      <vt:lpstr>Replica Synchronization</vt:lpstr>
      <vt:lpstr>Replica Synchronization</vt:lpstr>
      <vt:lpstr>Summary</vt:lpstr>
      <vt:lpstr>Acknowledgements</vt:lpstr>
    </vt:vector>
  </TitlesOfParts>
  <Manager/>
  <Company>UC Berkeley-EECS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EECS 152  Computer Architecture  and Engineering  Lec 01 - Introduction  </dc:title>
  <dc:subject/>
  <dc:creator> Krste Asanovic</dc:creator>
  <cp:keywords/>
  <dc:description/>
  <cp:lastModifiedBy>Steve Ko</cp:lastModifiedBy>
  <cp:revision>1262</cp:revision>
  <cp:lastPrinted>2014-04-11T13:47:04Z</cp:lastPrinted>
  <dcterms:created xsi:type="dcterms:W3CDTF">2012-03-21T04:48:11Z</dcterms:created>
  <dcterms:modified xsi:type="dcterms:W3CDTF">2015-04-08T17:02:41Z</dcterms:modified>
  <cp:category/>
</cp:coreProperties>
</file>