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797" r:id="rId4"/>
    <p:sldId id="798" r:id="rId5"/>
    <p:sldId id="799" r:id="rId6"/>
    <p:sldId id="819" r:id="rId7"/>
    <p:sldId id="800" r:id="rId8"/>
    <p:sldId id="801" r:id="rId9"/>
    <p:sldId id="802" r:id="rId10"/>
    <p:sldId id="803" r:id="rId11"/>
    <p:sldId id="805" r:id="rId12"/>
    <p:sldId id="804" r:id="rId13"/>
    <p:sldId id="808" r:id="rId14"/>
    <p:sldId id="806" r:id="rId15"/>
    <p:sldId id="818" r:id="rId16"/>
    <p:sldId id="807" r:id="rId17"/>
    <p:sldId id="810" r:id="rId18"/>
    <p:sldId id="820" r:id="rId19"/>
    <p:sldId id="809" r:id="rId20"/>
    <p:sldId id="811" r:id="rId21"/>
    <p:sldId id="814" r:id="rId22"/>
    <p:sldId id="813" r:id="rId23"/>
    <p:sldId id="812" r:id="rId24"/>
    <p:sldId id="815" r:id="rId25"/>
    <p:sldId id="816" r:id="rId26"/>
    <p:sldId id="817" r:id="rId27"/>
    <p:sldId id="777" r:id="rId28"/>
    <p:sldId id="584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80121" autoAdjust="0"/>
  </p:normalViewPr>
  <p:slideViewPr>
    <p:cSldViewPr>
      <p:cViewPr varScale="1">
        <p:scale>
          <a:sx n="97" d="100"/>
          <a:sy n="97" d="100"/>
        </p:scale>
        <p:origin x="-12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llthingsdistributed.com/2012/01/amazon-dynamodb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Case Study: Amazon Dynamo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hashing with “virtual nodes” for better load balancing</a:t>
            </a:r>
          </a:p>
          <a:p>
            <a:r>
              <a:rPr lang="en-US" dirty="0" smtClean="0"/>
              <a:t>Start with a static number of virtual nodes uniformly distributed over the 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66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node joins and gets all virtual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</p:spTree>
    <p:extLst>
      <p:ext uri="{BB962C8B-B14F-4D97-AF65-F5344CB8AC3E}">
        <p14:creationId xmlns:p14="http://schemas.microsoft.com/office/powerpoint/2010/main" val="3721368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</p:spTree>
    <p:extLst>
      <p:ext uri="{BB962C8B-B14F-4D97-AF65-F5344CB8AC3E}">
        <p14:creationId xmlns:p14="http://schemas.microsoft.com/office/powerpoint/2010/main" val="1248164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1/3 (roughly) from the other two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6858000" y="2924611"/>
            <a:ext cx="153988" cy="153987"/>
          </a:xfrm>
          <a:prstGeom prst="ellipse">
            <a:avLst/>
          </a:prstGeom>
          <a:solidFill>
            <a:schemeClr val="tx1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088188" y="2738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3</a:t>
            </a:r>
          </a:p>
        </p:txBody>
      </p:sp>
    </p:spTree>
    <p:extLst>
      <p:ext uri="{BB962C8B-B14F-4D97-AF65-F5344CB8AC3E}">
        <p14:creationId xmlns:p14="http://schemas.microsoft.com/office/powerpoint/2010/main" val="2601096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Survey!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goo.gl</a:t>
            </a:r>
            <a:r>
              <a:rPr lang="en-US" dirty="0"/>
              <a:t>/forms/2nZMfdULwG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N: # of replicas; configurable</a:t>
            </a:r>
          </a:p>
          <a:p>
            <a:r>
              <a:rPr lang="en-US" dirty="0" smtClean="0"/>
              <a:t>The first is stored regularly with consistent hashing</a:t>
            </a:r>
          </a:p>
          <a:p>
            <a:r>
              <a:rPr lang="en-US" dirty="0" smtClean="0"/>
              <a:t>N-1 replicas are stored in the N-1 (physical) successor nodes (called preference list)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7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server can handle read/write in the preference list, but it walks over the ring</a:t>
            </a:r>
          </a:p>
          <a:p>
            <a:pPr lvl="1"/>
            <a:r>
              <a:rPr lang="en-US" dirty="0" smtClean="0"/>
              <a:t>E.g., try </a:t>
            </a:r>
            <a:r>
              <a:rPr lang="en-US" dirty="0" smtClean="0"/>
              <a:t>B </a:t>
            </a:r>
            <a:r>
              <a:rPr lang="en-US" dirty="0" smtClean="0"/>
              <a:t>first, then </a:t>
            </a:r>
            <a:r>
              <a:rPr lang="en-US" dirty="0" smtClean="0"/>
              <a:t>C, </a:t>
            </a:r>
            <a:r>
              <a:rPr lang="en-US" dirty="0" smtClean="0"/>
              <a:t>then </a:t>
            </a:r>
            <a:r>
              <a:rPr lang="en-US" dirty="0" smtClean="0"/>
              <a:t>D, </a:t>
            </a:r>
            <a:r>
              <a:rPr lang="en-US" dirty="0" smtClean="0"/>
              <a:t>etc.</a:t>
            </a:r>
          </a:p>
          <a:p>
            <a:r>
              <a:rPr lang="en-US" dirty="0" smtClean="0"/>
              <a:t>Update propagation: by the server that handled the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Dynamo’s replication is lazy.</a:t>
            </a:r>
          </a:p>
          <a:p>
            <a:pPr lvl="1"/>
            <a:r>
              <a:rPr lang="en-US" dirty="0" smtClean="0"/>
              <a:t>A put() request is returned “right away” (more on this later); it does not wait until </a:t>
            </a:r>
            <a:r>
              <a:rPr lang="en-US" dirty="0" smtClean="0"/>
              <a:t>the</a:t>
            </a:r>
            <a:r>
              <a:rPr lang="en-US" dirty="0" smtClean="0"/>
              <a:t> update is </a:t>
            </a:r>
            <a:r>
              <a:rPr lang="en-US" dirty="0" smtClean="0"/>
              <a:t>propagated to the replicas.</a:t>
            </a:r>
          </a:p>
          <a:p>
            <a:r>
              <a:rPr lang="en-US" dirty="0" smtClean="0"/>
              <a:t>This leads to inconsistency, solved by object versioning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271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Writes should succeed all the </a:t>
            </a:r>
            <a:r>
              <a:rPr lang="en-US" dirty="0" smtClean="0"/>
              <a:t>time</a:t>
            </a:r>
            <a:endParaRPr lang="en-US" dirty="0" smtClean="0"/>
          </a:p>
          <a:p>
            <a:pPr lvl="1"/>
            <a:r>
              <a:rPr lang="en-US" dirty="0" smtClean="0"/>
              <a:t>E.g., “Add to Cart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As long as there’s at least one reachable server</a:t>
            </a:r>
            <a:endParaRPr lang="en-US" dirty="0" smtClean="0"/>
          </a:p>
          <a:p>
            <a:r>
              <a:rPr lang="en-US" dirty="0" smtClean="0"/>
              <a:t>Used to reconcile inconsistent data</a:t>
            </a:r>
          </a:p>
          <a:p>
            <a:r>
              <a:rPr lang="en-US" dirty="0" smtClean="0"/>
              <a:t>Each object has a vector clock</a:t>
            </a:r>
          </a:p>
          <a:p>
            <a:pPr lvl="1"/>
            <a:r>
              <a:rPr lang="en-US" dirty="0" smtClean="0"/>
              <a:t>E.g., D1 ([</a:t>
            </a:r>
            <a:r>
              <a:rPr lang="en-US" dirty="0" err="1" smtClean="0"/>
              <a:t>Sx</a:t>
            </a:r>
            <a:r>
              <a:rPr lang="en-US" dirty="0" smtClean="0"/>
              <a:t>, 1], [</a:t>
            </a:r>
            <a:r>
              <a:rPr lang="en-US" dirty="0" err="1" smtClean="0"/>
              <a:t>Sy</a:t>
            </a:r>
            <a:r>
              <a:rPr lang="en-US" dirty="0" smtClean="0"/>
              <a:t>, 1]): Object </a:t>
            </a:r>
            <a:r>
              <a:rPr lang="en-US" dirty="0" smtClean="0"/>
              <a:t>D (version 1) </a:t>
            </a:r>
            <a:r>
              <a:rPr lang="en-US" dirty="0" smtClean="0"/>
              <a:t>has written once by server </a:t>
            </a:r>
            <a:r>
              <a:rPr lang="en-US" dirty="0" err="1" smtClean="0"/>
              <a:t>Sx</a:t>
            </a:r>
            <a:r>
              <a:rPr lang="en-US" dirty="0" smtClean="0"/>
              <a:t> and </a:t>
            </a:r>
            <a:r>
              <a:rPr lang="en-US" dirty="0" err="1" smtClean="0"/>
              <a:t>Sy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node keeps all versions until the data becomes </a:t>
            </a:r>
            <a:r>
              <a:rPr lang="en-US" dirty="0" smtClean="0"/>
              <a:t>consistent</a:t>
            </a:r>
          </a:p>
          <a:p>
            <a:pPr lvl="1"/>
            <a:r>
              <a:rPr lang="en-US" dirty="0" smtClean="0"/>
              <a:t>I.e., no overwrite, almost like each write creates a new object</a:t>
            </a:r>
            <a:endParaRPr lang="en-US" dirty="0" smtClean="0"/>
          </a:p>
          <a:p>
            <a:r>
              <a:rPr lang="en-US" dirty="0" smtClean="0"/>
              <a:t>Causally concurrent versions: inconsistency</a:t>
            </a:r>
          </a:p>
          <a:p>
            <a:r>
              <a:rPr lang="en-US" dirty="0" smtClean="0"/>
              <a:t>If inconsistent, reconcile later.</a:t>
            </a:r>
          </a:p>
          <a:p>
            <a:pPr lvl="1"/>
            <a:r>
              <a:rPr lang="en-US" dirty="0" smtClean="0"/>
              <a:t>E.g., deleted items might reappear in the shopping cart.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5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43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71600"/>
            <a:ext cx="4343400" cy="497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07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 Theorem?</a:t>
            </a:r>
          </a:p>
          <a:p>
            <a:pPr lvl="1"/>
            <a:r>
              <a:rPr lang="en-US" dirty="0" smtClean="0"/>
              <a:t>Consistency, Availability, Partition Tolerance</a:t>
            </a:r>
          </a:p>
          <a:p>
            <a:pPr lvl="1"/>
            <a:r>
              <a:rPr lang="en-US" dirty="0" smtClean="0"/>
              <a:t>P then C? A?</a:t>
            </a:r>
          </a:p>
          <a:p>
            <a:r>
              <a:rPr lang="en-US" dirty="0" smtClean="0"/>
              <a:t>Eventual consistency?</a:t>
            </a:r>
          </a:p>
          <a:p>
            <a:pPr lvl="1"/>
            <a:r>
              <a:rPr lang="en-US" dirty="0" smtClean="0"/>
              <a:t>Availability and partition tolerance over consistency</a:t>
            </a:r>
          </a:p>
          <a:p>
            <a:r>
              <a:rPr lang="en-US" dirty="0" smtClean="0"/>
              <a:t>Lazy replication?</a:t>
            </a:r>
          </a:p>
          <a:p>
            <a:pPr lvl="1"/>
            <a:r>
              <a:rPr lang="en-US" dirty="0" smtClean="0"/>
              <a:t>Replicate lazily in the background</a:t>
            </a:r>
          </a:p>
          <a:p>
            <a:r>
              <a:rPr lang="en-US" dirty="0" smtClean="0"/>
              <a:t>Gossiping?</a:t>
            </a:r>
          </a:p>
          <a:p>
            <a:pPr lvl="1"/>
            <a:r>
              <a:rPr lang="en-US" dirty="0" smtClean="0"/>
              <a:t>Contact random targets, infect, and repeat in the next round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 revisited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: any read operation reads the latest write.</a:t>
            </a:r>
          </a:p>
          <a:p>
            <a:pPr lvl="1"/>
            <a:r>
              <a:rPr lang="en-US" dirty="0" smtClean="0"/>
              <a:t>Sequential consistency: per client, any read operation reads the latest write.</a:t>
            </a:r>
          </a:p>
          <a:p>
            <a:pPr lvl="1"/>
            <a:r>
              <a:rPr lang="en-US" dirty="0" smtClean="0"/>
              <a:t>Eventual consistency: a read operations might not read the latest write &amp; sometimes inconsistent versions need to be reconciled.</a:t>
            </a:r>
          </a:p>
          <a:p>
            <a:r>
              <a:rPr lang="en-US" dirty="0" smtClean="0"/>
              <a:t>Conflict detection &amp; resolution required</a:t>
            </a:r>
          </a:p>
          <a:p>
            <a:r>
              <a:rPr lang="en-US" dirty="0" smtClean="0"/>
              <a:t>Dynamo uses vector clocks to detect conflicts</a:t>
            </a:r>
          </a:p>
          <a:p>
            <a:r>
              <a:rPr lang="en-US" dirty="0" smtClean="0"/>
              <a:t>Simple resolution done by the system (last-write-wins policy)</a:t>
            </a:r>
          </a:p>
          <a:p>
            <a:r>
              <a:rPr lang="en-US" dirty="0" smtClean="0"/>
              <a:t>Complex resolution done by each application</a:t>
            </a:r>
          </a:p>
          <a:p>
            <a:pPr lvl="1"/>
            <a:r>
              <a:rPr lang="en-US" dirty="0" smtClean="0"/>
              <a:t>System presents all conflicting versions of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98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a 24-hour period</a:t>
            </a:r>
          </a:p>
          <a:p>
            <a:r>
              <a:rPr lang="en-US" dirty="0" smtClean="0"/>
              <a:t>99.94% of requests saw exactly one version</a:t>
            </a:r>
          </a:p>
          <a:p>
            <a:r>
              <a:rPr lang="en-US" dirty="0" smtClean="0"/>
              <a:t>0.00057% saw 2 versions</a:t>
            </a:r>
          </a:p>
          <a:p>
            <a:r>
              <a:rPr lang="en-US" dirty="0" smtClean="0"/>
              <a:t>0.00047% saw 3 versions</a:t>
            </a:r>
          </a:p>
          <a:p>
            <a:r>
              <a:rPr lang="en-US" dirty="0" smtClean="0"/>
              <a:t>0.00009% saw 4 versions</a:t>
            </a:r>
          </a:p>
          <a:p>
            <a:r>
              <a:rPr lang="en-US" dirty="0" smtClean="0"/>
              <a:t>Usually triggered by many concurrent requests issued </a:t>
            </a:r>
            <a:r>
              <a:rPr lang="en-US" dirty="0" smtClean="0"/>
              <a:t>by </a:t>
            </a:r>
            <a:r>
              <a:rPr lang="en-US" dirty="0" smtClean="0"/>
              <a:t>robots, not human clients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26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N replicas</a:t>
            </a:r>
          </a:p>
          <a:p>
            <a:pPr lvl="1"/>
            <a:r>
              <a:rPr lang="en-US" dirty="0" smtClean="0"/>
              <a:t>R readers</a:t>
            </a:r>
          </a:p>
          <a:p>
            <a:pPr lvl="1"/>
            <a:r>
              <a:rPr lang="en-US" dirty="0" smtClean="0"/>
              <a:t>W writers</a:t>
            </a:r>
          </a:p>
          <a:p>
            <a:r>
              <a:rPr lang="en-US" dirty="0" smtClean="0"/>
              <a:t>Static quorum approach: R + W &gt; N</a:t>
            </a:r>
          </a:p>
          <a:p>
            <a:r>
              <a:rPr lang="en-US" dirty="0" smtClean="0"/>
              <a:t>Typical Dynamo configuration: (N, R, W) == (3, 2, 2)</a:t>
            </a:r>
          </a:p>
          <a:p>
            <a:r>
              <a:rPr lang="en-US" dirty="0" smtClean="0"/>
              <a:t>But it depends</a:t>
            </a:r>
          </a:p>
          <a:p>
            <a:pPr lvl="1"/>
            <a:r>
              <a:rPr lang="en-US" dirty="0" smtClean="0"/>
              <a:t>High performance read (e.g., write-once, read-many): R==1, W==N</a:t>
            </a:r>
          </a:p>
          <a:p>
            <a:pPr lvl="1"/>
            <a:r>
              <a:rPr lang="en-US" dirty="0" smtClean="0"/>
              <a:t>Low R &amp; W might lead to more inconsistency</a:t>
            </a:r>
          </a:p>
          <a:p>
            <a:r>
              <a:rPr lang="en-US" dirty="0" smtClean="0"/>
              <a:t>Dealing with failures</a:t>
            </a:r>
          </a:p>
          <a:p>
            <a:pPr lvl="1"/>
            <a:r>
              <a:rPr lang="en-US" dirty="0" smtClean="0"/>
              <a:t>Another node in the preference list handles the requests temporarily</a:t>
            </a:r>
          </a:p>
          <a:p>
            <a:pPr lvl="1"/>
            <a:r>
              <a:rPr lang="en-US" dirty="0" smtClean="0"/>
              <a:t>Delivers the replicas to the original node upon recovery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9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ranges are replicated.</a:t>
            </a:r>
          </a:p>
          <a:p>
            <a:r>
              <a:rPr lang="en-US" dirty="0" smtClean="0"/>
              <a:t>Say, a node fails and recovers, a node needs to quickly determine whether it needs to resynchronize or not.</a:t>
            </a:r>
          </a:p>
          <a:p>
            <a:pPr lvl="1"/>
            <a:r>
              <a:rPr lang="en-US" dirty="0" smtClean="0"/>
              <a:t>Transferring entire (key, value) pairs for comparison is not an option</a:t>
            </a:r>
          </a:p>
          <a:p>
            <a:r>
              <a:rPr lang="en-US" dirty="0" smtClean="0"/>
              <a:t>Merkel trees</a:t>
            </a:r>
          </a:p>
          <a:p>
            <a:pPr lvl="1"/>
            <a:r>
              <a:rPr lang="en-US" dirty="0" smtClean="0"/>
              <a:t>Leaves are hashes of values of individual keys</a:t>
            </a:r>
          </a:p>
          <a:p>
            <a:pPr lvl="1"/>
            <a:r>
              <a:rPr lang="en-US" dirty="0" smtClean="0"/>
              <a:t>Parents are hashes of (immediate) children</a:t>
            </a:r>
          </a:p>
          <a:p>
            <a:pPr lvl="1"/>
            <a:r>
              <a:rPr lang="en-US" dirty="0" smtClean="0"/>
              <a:t>Comparison of parents at the same level tells the difference in children</a:t>
            </a:r>
          </a:p>
          <a:p>
            <a:pPr lvl="1"/>
            <a:r>
              <a:rPr lang="en-US" dirty="0" smtClean="0"/>
              <a:t>Does not require transferring entire (key, value) pairs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385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 smtClean="0">
                <a:solidFill>
                  <a:srgbClr val="0000FF"/>
                </a:solidFill>
              </a:rPr>
              <a:t>synchronized</a:t>
            </a:r>
            <a:endParaRPr lang="en-US" dirty="0"/>
          </a:p>
          <a:p>
            <a:pPr lvl="1"/>
            <a:r>
              <a:rPr lang="en-US" dirty="0" smtClean="0"/>
              <a:t>Two (key, value) pairs: (k0, v0) &amp; (k1, v1)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Equal</a:t>
            </a:r>
          </a:p>
        </p:txBody>
      </p:sp>
    </p:spTree>
    <p:extLst>
      <p:ext uri="{BB962C8B-B14F-4D97-AF65-F5344CB8AC3E}">
        <p14:creationId xmlns:p14="http://schemas.microsoft.com/office/powerpoint/2010/main" val="3095911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>
                <a:solidFill>
                  <a:srgbClr val="FF0000"/>
                </a:solidFill>
              </a:rPr>
              <a:t>not </a:t>
            </a:r>
            <a:r>
              <a:rPr lang="en-US" i="1" dirty="0" smtClean="0">
                <a:solidFill>
                  <a:srgbClr val="FF0000"/>
                </a:solidFill>
              </a:rPr>
              <a:t>synchronized</a:t>
            </a:r>
          </a:p>
          <a:p>
            <a:pPr lvl="1"/>
            <a:r>
              <a:rPr lang="en-US" dirty="0" smtClean="0"/>
              <a:t>One: </a:t>
            </a:r>
            <a:r>
              <a:rPr lang="en-US" dirty="0"/>
              <a:t>(k0, v2) &amp; (k1, v1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other: (</a:t>
            </a:r>
            <a:r>
              <a:rPr lang="en-US" dirty="0"/>
              <a:t>k0, v0) &amp; (k1, v1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h3 = hash(v2)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</a:t>
            </a:r>
            <a:r>
              <a:rPr lang="en-US" sz="2000" dirty="0">
                <a:solidFill>
                  <a:srgbClr val="000000"/>
                </a:solidFill>
              </a:rPr>
              <a:t>4</a:t>
            </a:r>
            <a:r>
              <a:rPr lang="en-US" sz="2000" dirty="0" smtClean="0">
                <a:solidFill>
                  <a:srgbClr val="000000"/>
                </a:solidFill>
              </a:rPr>
              <a:t> = hash(h2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Not equal</a:t>
            </a:r>
          </a:p>
        </p:txBody>
      </p:sp>
    </p:spTree>
    <p:extLst>
      <p:ext uri="{BB962C8B-B14F-4D97-AF65-F5344CB8AC3E}">
        <p14:creationId xmlns:p14="http://schemas.microsoft.com/office/powerpoint/2010/main" val="1289153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</a:p>
          <a:p>
            <a:pPr lvl="1"/>
            <a:r>
              <a:rPr lang="en-US" dirty="0" smtClean="0"/>
              <a:t>Distributed key-value storage with eventual consistency</a:t>
            </a:r>
          </a:p>
          <a:p>
            <a:r>
              <a:rPr lang="en-US" dirty="0" smtClean="0"/>
              <a:t>Techniques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Gossiping</a:t>
            </a:r>
            <a:r>
              <a:rPr lang="en-US" dirty="0"/>
              <a:t> for membership and failure detection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Consistent </a:t>
            </a:r>
            <a:r>
              <a:rPr lang="en-US" dirty="0">
                <a:solidFill>
                  <a:srgbClr val="FF0000"/>
                </a:solidFill>
              </a:rPr>
              <a:t>hashing</a:t>
            </a:r>
            <a:r>
              <a:rPr lang="en-US" dirty="0"/>
              <a:t> for node &amp; key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Object </a:t>
            </a:r>
            <a:r>
              <a:rPr lang="en-US" dirty="0">
                <a:solidFill>
                  <a:srgbClr val="FF0000"/>
                </a:solidFill>
              </a:rPr>
              <a:t>versioning</a:t>
            </a:r>
            <a:r>
              <a:rPr lang="en-US" dirty="0"/>
              <a:t> for eventually-consistent data objects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</a:t>
            </a:r>
            <a:r>
              <a:rPr lang="en-US" dirty="0"/>
              <a:t>for partition/failure tolerance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Merkel </a:t>
            </a:r>
            <a:r>
              <a:rPr lang="en-US" dirty="0">
                <a:solidFill>
                  <a:srgbClr val="FF0000"/>
                </a:solidFill>
              </a:rPr>
              <a:t>tree</a:t>
            </a:r>
            <a:r>
              <a:rPr lang="en-US" dirty="0"/>
              <a:t> for resynchronization after failures/</a:t>
            </a:r>
            <a:r>
              <a:rPr lang="en-US" dirty="0" smtClean="0"/>
              <a:t>partitions</a:t>
            </a:r>
          </a:p>
          <a:p>
            <a:r>
              <a:rPr lang="en-US" dirty="0" smtClean="0"/>
              <a:t>Very </a:t>
            </a:r>
            <a:r>
              <a:rPr lang="en-US" dirty="0"/>
              <a:t>good example of developing a principled distributed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key-value storage</a:t>
            </a:r>
          </a:p>
          <a:p>
            <a:pPr lvl="1"/>
            <a:r>
              <a:rPr lang="en-US" dirty="0" smtClean="0"/>
              <a:t>Only accessible with the primary key</a:t>
            </a:r>
          </a:p>
          <a:p>
            <a:pPr lvl="1"/>
            <a:r>
              <a:rPr lang="en-US" dirty="0" smtClean="0"/>
              <a:t>put(key, value) &amp; get(key)</a:t>
            </a:r>
          </a:p>
          <a:p>
            <a:r>
              <a:rPr lang="en-US" dirty="0" smtClean="0"/>
              <a:t>Used for many Amazon services (“applications”)</a:t>
            </a:r>
          </a:p>
          <a:p>
            <a:pPr lvl="1"/>
            <a:r>
              <a:rPr lang="en-US" dirty="0" smtClean="0"/>
              <a:t>Shopping cart, best seller lists, customer preferences, product catalog, etc.</a:t>
            </a:r>
          </a:p>
          <a:p>
            <a:pPr lvl="1"/>
            <a:r>
              <a:rPr lang="en-US" dirty="0" smtClean="0"/>
              <a:t>Now in AWS as well (</a:t>
            </a:r>
            <a:r>
              <a:rPr lang="en-US" dirty="0" err="1" smtClean="0"/>
              <a:t>DynamoDB</a:t>
            </a:r>
            <a:r>
              <a:rPr lang="en-US" dirty="0" smtClean="0"/>
              <a:t>) (if interested</a:t>
            </a:r>
            <a:r>
              <a:rPr lang="en-US" dirty="0"/>
              <a:t>, read </a:t>
            </a:r>
            <a:r>
              <a:rPr lang="en-US" dirty="0">
                <a:hlinkClick r:id="rId2"/>
              </a:rPr>
              <a:t>http://www.allthingsdistributed.com/2012/01/amazon-</a:t>
            </a:r>
            <a:r>
              <a:rPr lang="en-US" dirty="0" smtClean="0">
                <a:hlinkClick r:id="rId2"/>
              </a:rPr>
              <a:t>dynamodb.html</a:t>
            </a:r>
            <a:r>
              <a:rPr lang="en-US" dirty="0" smtClean="0"/>
              <a:t>)</a:t>
            </a:r>
          </a:p>
          <a:p>
            <a:r>
              <a:rPr lang="en-US" dirty="0"/>
              <a:t>With other Google systems (</a:t>
            </a:r>
            <a:r>
              <a:rPr lang="en-US" dirty="0" smtClean="0"/>
              <a:t>GFS &amp; </a:t>
            </a:r>
            <a:r>
              <a:rPr lang="en-US" dirty="0" err="1" smtClean="0"/>
              <a:t>Bigtable</a:t>
            </a:r>
            <a:r>
              <a:rPr lang="en-US" dirty="0"/>
              <a:t>), Dynamo marks one of the first </a:t>
            </a:r>
            <a:r>
              <a:rPr lang="en-US" dirty="0" smtClean="0"/>
              <a:t>non</a:t>
            </a:r>
            <a:r>
              <a:rPr lang="en-US" dirty="0"/>
              <a:t>-relational </a:t>
            </a:r>
            <a:r>
              <a:rPr lang="en-US" dirty="0" smtClean="0"/>
              <a:t>storage </a:t>
            </a:r>
            <a:r>
              <a:rPr lang="en-US" dirty="0"/>
              <a:t>systems (a.k.a. </a:t>
            </a:r>
            <a:r>
              <a:rPr lang="en-US" dirty="0" err="1"/>
              <a:t>NoSQL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3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synthesis of techniques we discuss in class</a:t>
            </a:r>
          </a:p>
          <a:p>
            <a:pPr lvl="1"/>
            <a:r>
              <a:rPr lang="en-US" dirty="0" smtClean="0"/>
              <a:t>Very </a:t>
            </a:r>
            <a:r>
              <a:rPr lang="en-US" dirty="0"/>
              <a:t>good example of developing a principled distributed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Comprehensive picture of what it means to design a distributed storage system</a:t>
            </a:r>
            <a:endParaRPr lang="en-US" dirty="0"/>
          </a:p>
          <a:p>
            <a:r>
              <a:rPr lang="en-US" dirty="0" smtClean="0"/>
              <a:t>Main motivation: shopping cart service</a:t>
            </a:r>
          </a:p>
          <a:p>
            <a:pPr lvl="1"/>
            <a:r>
              <a:rPr lang="en-US" dirty="0" smtClean="0"/>
              <a:t>3 million checkouts in a single day</a:t>
            </a:r>
          </a:p>
          <a:p>
            <a:pPr lvl="1"/>
            <a:r>
              <a:rPr lang="en-US" dirty="0" smtClean="0"/>
              <a:t>Hundreds of thousands of concurrent active sessions</a:t>
            </a:r>
          </a:p>
          <a:p>
            <a:r>
              <a:rPr lang="en-US" dirty="0" smtClean="0"/>
              <a:t>Properties (in the CAP theorem sense)</a:t>
            </a:r>
          </a:p>
          <a:p>
            <a:pPr lvl="1"/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Partition tolerance</a:t>
            </a:r>
          </a:p>
          <a:p>
            <a:pPr lvl="1"/>
            <a:r>
              <a:rPr lang="en-US" dirty="0" smtClean="0"/>
              <a:t>Availability (“always-on” experience)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13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Pieces?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design a storage service on a cluster of servers</a:t>
            </a:r>
          </a:p>
          <a:p>
            <a:r>
              <a:rPr lang="en-US" dirty="0" smtClean="0"/>
              <a:t>What do we need?</a:t>
            </a:r>
          </a:p>
          <a:p>
            <a:pPr lvl="1"/>
            <a:r>
              <a:rPr lang="en-US" dirty="0" smtClean="0"/>
              <a:t>Membership maintenance</a:t>
            </a:r>
          </a:p>
          <a:p>
            <a:pPr lvl="1"/>
            <a:r>
              <a:rPr lang="en-US" dirty="0" smtClean="0"/>
              <a:t>Object insert/lookup/delete</a:t>
            </a:r>
          </a:p>
          <a:p>
            <a:pPr lvl="1"/>
            <a:r>
              <a:rPr lang="en-US" dirty="0" smtClean="0"/>
              <a:t>(Some) Consistency with replication</a:t>
            </a:r>
          </a:p>
          <a:p>
            <a:pPr lvl="1"/>
            <a:r>
              <a:rPr lang="en-US" dirty="0" smtClean="0"/>
              <a:t>Partition tolerance</a:t>
            </a:r>
          </a:p>
          <a:p>
            <a:r>
              <a:rPr lang="en-US" dirty="0" smtClean="0"/>
              <a:t>Dynamo is a good example as a working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1828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981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Key Design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Gossiping</a:t>
            </a:r>
            <a:r>
              <a:rPr lang="en-US" dirty="0" smtClean="0"/>
              <a:t> for membership and failure detection</a:t>
            </a:r>
          </a:p>
          <a:p>
            <a:pPr lvl="1"/>
            <a:r>
              <a:rPr lang="en-US" dirty="0" smtClean="0"/>
              <a:t>Eventually-consistent membership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Consistent hashing</a:t>
            </a:r>
            <a:r>
              <a:rPr lang="en-US" dirty="0" smtClean="0"/>
              <a:t> for node &amp; key distribution</a:t>
            </a:r>
          </a:p>
          <a:p>
            <a:pPr lvl="1"/>
            <a:r>
              <a:rPr lang="en-US" dirty="0" smtClean="0"/>
              <a:t>Similar to Chord</a:t>
            </a:r>
          </a:p>
          <a:p>
            <a:pPr lvl="1"/>
            <a:r>
              <a:rPr lang="en-US" dirty="0" smtClean="0"/>
              <a:t>But there’s no ring-based routing; everyone knows everyone else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Object versioning</a:t>
            </a:r>
            <a:r>
              <a:rPr lang="en-US" dirty="0" smtClean="0"/>
              <a:t> for eventually-consistent data objects</a:t>
            </a:r>
          </a:p>
          <a:p>
            <a:pPr lvl="1"/>
            <a:r>
              <a:rPr lang="en-US" dirty="0" smtClean="0"/>
              <a:t>A vector clock associated with each object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for partition/failure tolerance</a:t>
            </a:r>
          </a:p>
          <a:p>
            <a:pPr lvl="1"/>
            <a:r>
              <a:rPr lang="en-US" dirty="0" smtClean="0"/>
              <a:t>“Sloppy” quorum similar to the available copies replication strategy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Merkel tree</a:t>
            </a:r>
            <a:r>
              <a:rPr lang="en-US" dirty="0" smtClean="0"/>
              <a:t> for resynchronization after failures/partitions</a:t>
            </a:r>
          </a:p>
          <a:p>
            <a:pPr lvl="1"/>
            <a:r>
              <a:rPr lang="en-US" dirty="0" smtClean="0"/>
              <a:t>(This was not covered in class yet)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38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Nodes are organized as a ring just like Chord using consistent hashing</a:t>
            </a:r>
          </a:p>
          <a:p>
            <a:r>
              <a:rPr lang="en-US" dirty="0" smtClean="0"/>
              <a:t>But everyone knows everyone else.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Node join/leave</a:t>
            </a:r>
          </a:p>
          <a:p>
            <a:pPr lvl="1"/>
            <a:r>
              <a:rPr lang="en-US" dirty="0" smtClean="0"/>
              <a:t>Manually done</a:t>
            </a:r>
          </a:p>
          <a:p>
            <a:pPr lvl="1"/>
            <a:r>
              <a:rPr lang="en-US" dirty="0" smtClean="0"/>
              <a:t>An operator uses a console to add/delete a node</a:t>
            </a:r>
          </a:p>
          <a:p>
            <a:pPr lvl="1"/>
            <a:r>
              <a:rPr lang="en-US" dirty="0" smtClean="0"/>
              <a:t>Reason: it’s a well-maintained system; nodes come back pretty quickly and don’t depart permanently most of the time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Membership change propagation</a:t>
            </a:r>
          </a:p>
          <a:p>
            <a:pPr lvl="1"/>
            <a:r>
              <a:rPr lang="en-US" dirty="0" smtClean="0"/>
              <a:t>Each node maintains its own view of the membership &amp; the history of the membership changes</a:t>
            </a:r>
          </a:p>
          <a:p>
            <a:pPr lvl="1"/>
            <a:r>
              <a:rPr lang="en-US" dirty="0" smtClean="0"/>
              <a:t>Propagated using gossiping (every second, pick random targets)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Eventually-consistent membership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44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Does not use a separate protocol</a:t>
            </a:r>
            <a:r>
              <a:rPr lang="en-US" dirty="0" smtClean="0"/>
              <a:t>; each request serves as a ping</a:t>
            </a:r>
          </a:p>
          <a:p>
            <a:pPr lvl="1"/>
            <a:r>
              <a:rPr lang="en-US" dirty="0" smtClean="0"/>
              <a:t>Dynamo has enough requests at any moment anyway</a:t>
            </a:r>
          </a:p>
          <a:p>
            <a:r>
              <a:rPr lang="en-US" dirty="0" smtClean="0"/>
              <a:t>If a node doesn’t respond to a request, it is considered to be failed.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3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 consistent hashing</a:t>
            </a:r>
          </a:p>
          <a:p>
            <a:r>
              <a:rPr lang="en-US" dirty="0" smtClean="0"/>
              <a:t>Load becomes uneven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2713038" y="29845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5554663" y="32527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246813" y="46355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248275" y="60182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2751138" y="39449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595688" y="59801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592763" y="57880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3482975" y="31369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2906713" y="53641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4479925" y="61706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5056188" y="3022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016625" y="382746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6094413" y="51339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95813" y="29067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097338" y="2944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3060700" y="34829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2636838" y="4443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2674938" y="4826000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3175000" y="571023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7" name="Shape 26"/>
          <p:cNvCxnSpPr>
            <a:stCxn id="40" idx="2"/>
            <a:endCxn id="34" idx="1"/>
          </p:cNvCxnSpPr>
          <p:nvPr/>
        </p:nvCxnSpPr>
        <p:spPr bwMode="auto">
          <a:xfrm rot="10800000" flipV="1">
            <a:off x="5615315" y="5210968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8" name="Shape 29"/>
          <p:cNvCxnSpPr>
            <a:stCxn id="40" idx="2"/>
            <a:endCxn id="37" idx="7"/>
          </p:cNvCxnSpPr>
          <p:nvPr/>
        </p:nvCxnSpPr>
        <p:spPr bwMode="auto">
          <a:xfrm rot="10800000" flipV="1">
            <a:off x="4611363" y="5210969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4461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27989</TotalTime>
  <Pages>12</Pages>
  <Words>1417</Words>
  <Application>Microsoft Macintosh PowerPoint</Application>
  <PresentationFormat>Letter Paper (8.5x11 in)</PresentationFormat>
  <Paragraphs>219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CS252-template</vt:lpstr>
      <vt:lpstr>Office Theme</vt:lpstr>
      <vt:lpstr>CSE 486/586 Distributed Systems Case Study: Amazon Dynamo</vt:lpstr>
      <vt:lpstr>Recap</vt:lpstr>
      <vt:lpstr>Amazon Dynamo</vt:lpstr>
      <vt:lpstr>Amazon Dynamo</vt:lpstr>
      <vt:lpstr>Necessary Pieces?</vt:lpstr>
      <vt:lpstr>Overview of Key Design Techniques</vt:lpstr>
      <vt:lpstr>Membership</vt:lpstr>
      <vt:lpstr>Failure Detection</vt:lpstr>
      <vt:lpstr>Node &amp; Key Distribution</vt:lpstr>
      <vt:lpstr>Node &amp; Key Distribution</vt:lpstr>
      <vt:lpstr>Node &amp; Key Distribution</vt:lpstr>
      <vt:lpstr>Node &amp; Key Distribution</vt:lpstr>
      <vt:lpstr>Node &amp; Key Distribution</vt:lpstr>
      <vt:lpstr>CSE 486/586 Administrivia</vt:lpstr>
      <vt:lpstr>Replication</vt:lpstr>
      <vt:lpstr>Replication</vt:lpstr>
      <vt:lpstr>Replication</vt:lpstr>
      <vt:lpstr>Object Versioning</vt:lpstr>
      <vt:lpstr>Object Versioning</vt:lpstr>
      <vt:lpstr>Object Versioning</vt:lpstr>
      <vt:lpstr>Object Versioning Experience</vt:lpstr>
      <vt:lpstr>Quorums</vt:lpstr>
      <vt:lpstr>Replica Synchronization</vt:lpstr>
      <vt:lpstr>Replica Synchronization</vt:lpstr>
      <vt:lpstr>Replica Synchronization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1262</cp:revision>
  <cp:lastPrinted>2014-04-11T13:47:04Z</cp:lastPrinted>
  <dcterms:created xsi:type="dcterms:W3CDTF">2012-03-21T04:48:11Z</dcterms:created>
  <dcterms:modified xsi:type="dcterms:W3CDTF">2015-04-08T17:02:41Z</dcterms:modified>
  <cp:category/>
</cp:coreProperties>
</file>