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4"/>
  </p:notesMasterIdLst>
  <p:handoutMasterIdLst>
    <p:handoutMasterId r:id="rId25"/>
  </p:handoutMasterIdLst>
  <p:sldIdLst>
    <p:sldId id="322" r:id="rId3"/>
    <p:sldId id="797" r:id="rId4"/>
    <p:sldId id="835" r:id="rId5"/>
    <p:sldId id="821" r:id="rId6"/>
    <p:sldId id="819" r:id="rId7"/>
    <p:sldId id="820" r:id="rId8"/>
    <p:sldId id="822" r:id="rId9"/>
    <p:sldId id="823" r:id="rId10"/>
    <p:sldId id="826" r:id="rId11"/>
    <p:sldId id="824" r:id="rId12"/>
    <p:sldId id="818" r:id="rId13"/>
    <p:sldId id="827" r:id="rId14"/>
    <p:sldId id="828" r:id="rId15"/>
    <p:sldId id="825" r:id="rId16"/>
    <p:sldId id="829" r:id="rId17"/>
    <p:sldId id="830" r:id="rId18"/>
    <p:sldId id="831" r:id="rId19"/>
    <p:sldId id="832" r:id="rId20"/>
    <p:sldId id="833" r:id="rId21"/>
    <p:sldId id="834" r:id="rId22"/>
    <p:sldId id="777" r:id="rId2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9" autoAdjust="0"/>
    <p:restoredTop sz="80121" autoAdjust="0"/>
  </p:normalViewPr>
  <p:slideViewPr>
    <p:cSldViewPr>
      <p:cViewPr varScale="1">
        <p:scale>
          <a:sx n="97" d="100"/>
          <a:sy n="97" d="100"/>
        </p:scale>
        <p:origin x="-120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dirty="0" smtClean="0"/>
              <a:t>Browser sends an</a:t>
            </a:r>
            <a:r>
              <a:rPr lang="en-US" baseline="0" dirty="0" smtClean="0"/>
              <a:t> HTTP request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Web server returns a CDN URL. (Akamai)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If CDN has it, returns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If not, retrieves from the photo store.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900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dirty="0" smtClean="0"/>
              <a:t>Browser HTTP</a:t>
            </a:r>
            <a:r>
              <a:rPr lang="en-US" baseline="0" dirty="0" smtClean="0"/>
              <a:t> request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Directory lookup for photos (Web server constructs these URLs)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Depending on the URL, browser contacts CDN or Cache.</a:t>
            </a:r>
          </a:p>
        </p:txBody>
      </p:sp>
    </p:spTree>
    <p:extLst>
      <p:ext uri="{BB962C8B-B14F-4D97-AF65-F5344CB8AC3E}">
        <p14:creationId xmlns:p14="http://schemas.microsoft.com/office/powerpoint/2010/main" val="3432750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Cookie: random number embedded in the URL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Key: photo id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Alternate</a:t>
            </a:r>
            <a:r>
              <a:rPr lang="en-US" baseline="0" dirty="0" smtClean="0"/>
              <a:t> key: photo size key (small, medium, etc.)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Flags: delete status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Padding for 8-byte alignment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Case Study: </a:t>
            </a:r>
            <a:r>
              <a:rPr lang="en-US" dirty="0" smtClean="0"/>
              <a:t>Facebook Haystack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Facebook Photo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Three </a:t>
            </a:r>
            <a:r>
              <a:rPr lang="en-US" dirty="0">
                <a:solidFill>
                  <a:srgbClr val="000000"/>
                </a:solidFill>
              </a:rPr>
              <a:t>generations of photo storage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NFS-</a:t>
            </a:r>
            <a:r>
              <a:rPr lang="en-US" dirty="0" smtClean="0">
                <a:solidFill>
                  <a:srgbClr val="000000"/>
                </a:solidFill>
              </a:rPr>
              <a:t>based (today)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Haystack (today)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4 (next time)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/>
              <a:t>Characteristics</a:t>
            </a:r>
          </a:p>
          <a:p>
            <a:pPr lvl="1"/>
            <a:r>
              <a:rPr lang="en-US" dirty="0" smtClean="0"/>
              <a:t>After-CDN storage</a:t>
            </a:r>
          </a:p>
          <a:p>
            <a:pPr lvl="1"/>
            <a:r>
              <a:rPr lang="en-US" dirty="0" smtClean="0"/>
              <a:t>Each generation solves a particular problem observed from the previous generation.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912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PA4 due 5/8</a:t>
            </a:r>
          </a:p>
          <a:p>
            <a:pPr lvl="1"/>
            <a:r>
              <a:rPr lang="en-US" dirty="0" smtClean="0"/>
              <a:t>Please start now!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800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Generation: NFS-Based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5-04-14 at 5.02.2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219200"/>
            <a:ext cx="5941466" cy="5072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084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Generation: NFS-Based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photo </a:t>
            </a:r>
            <a:r>
              <a:rPr lang="en-US" dirty="0" smtClean="0">
                <a:sym typeface="Wingdings"/>
              </a:rPr>
              <a:t> single file</a:t>
            </a:r>
          </a:p>
          <a:p>
            <a:r>
              <a:rPr lang="en-US" dirty="0" smtClean="0">
                <a:sym typeface="Wingdings"/>
              </a:rPr>
              <a:t>Observed problem</a:t>
            </a:r>
          </a:p>
          <a:p>
            <a:pPr lvl="1"/>
            <a:r>
              <a:rPr lang="en-US" dirty="0" smtClean="0">
                <a:sym typeface="Wingdings"/>
              </a:rPr>
              <a:t>Thousands of files in each directory</a:t>
            </a:r>
          </a:p>
          <a:p>
            <a:pPr lvl="1"/>
            <a:r>
              <a:rPr lang="en-US" dirty="0" smtClean="0">
                <a:sym typeface="Wingdings"/>
              </a:rPr>
              <a:t>Extremely inefficient due to meta data management</a:t>
            </a:r>
          </a:p>
          <a:p>
            <a:pPr lvl="1"/>
            <a:r>
              <a:rPr lang="en-US" dirty="0" smtClean="0">
                <a:sym typeface="Wingdings"/>
              </a:rPr>
              <a:t>10 disk operations for a single image: chained </a:t>
            </a:r>
            <a:r>
              <a:rPr lang="en-US" dirty="0" err="1" smtClean="0">
                <a:sym typeface="Wingdings"/>
              </a:rPr>
              <a:t>filesystem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i</a:t>
            </a:r>
            <a:r>
              <a:rPr lang="en-US" dirty="0">
                <a:sym typeface="Wingdings"/>
              </a:rPr>
              <a:t>-node </a:t>
            </a:r>
            <a:r>
              <a:rPr lang="en-US" dirty="0" smtClean="0">
                <a:sym typeface="Wingdings"/>
              </a:rPr>
              <a:t>reads for its directory and itself &amp; the file read</a:t>
            </a:r>
          </a:p>
          <a:p>
            <a:r>
              <a:rPr lang="en-US" dirty="0" smtClean="0">
                <a:sym typeface="Wingdings"/>
              </a:rPr>
              <a:t>In fact, a well-known problem with many files in a directory</a:t>
            </a:r>
          </a:p>
          <a:p>
            <a:pPr lvl="1"/>
            <a:r>
              <a:rPr lang="en-US" dirty="0" smtClean="0">
                <a:sym typeface="Wingdings"/>
              </a:rPr>
              <a:t>Be aware when you do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532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Generation: Haystack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Custom-designed photo storage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What would you try?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Starting point: One big file with many photos</a:t>
            </a:r>
          </a:p>
          <a:p>
            <a:r>
              <a:rPr lang="en-US" dirty="0"/>
              <a:t>Reduces the number of disk operations required to one</a:t>
            </a:r>
          </a:p>
          <a:p>
            <a:pPr lvl="1"/>
            <a:r>
              <a:rPr lang="en-US" dirty="0"/>
              <a:t>All meta data management done in memory</a:t>
            </a:r>
          </a:p>
          <a:p>
            <a:r>
              <a:rPr lang="en-US" dirty="0" smtClean="0"/>
              <a:t>Design focus</a:t>
            </a:r>
          </a:p>
          <a:p>
            <a:pPr lvl="1"/>
            <a:r>
              <a:rPr lang="en-US" dirty="0" smtClean="0"/>
              <a:t>Simplicity</a:t>
            </a:r>
          </a:p>
          <a:p>
            <a:pPr lvl="1"/>
            <a:r>
              <a:rPr lang="en-US" dirty="0" smtClean="0"/>
              <a:t>Something buildable within a few months</a:t>
            </a:r>
          </a:p>
          <a:p>
            <a:r>
              <a:rPr lang="en-US" dirty="0" smtClean="0"/>
              <a:t>Three components</a:t>
            </a:r>
          </a:p>
          <a:p>
            <a:pPr lvl="1"/>
            <a:r>
              <a:rPr lang="en-US" dirty="0" smtClean="0"/>
              <a:t>Directory</a:t>
            </a:r>
          </a:p>
          <a:p>
            <a:pPr lvl="1"/>
            <a:r>
              <a:rPr lang="en-US" dirty="0" smtClean="0"/>
              <a:t>Cache</a:t>
            </a:r>
          </a:p>
          <a:p>
            <a:pPr lvl="1"/>
            <a:r>
              <a:rPr lang="en-US" dirty="0" smtClean="0"/>
              <a:t>Store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43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595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4 at 5.23.4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219200"/>
            <a:ext cx="565481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950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Helps the URL construction for an image</a:t>
            </a:r>
          </a:p>
          <a:p>
            <a:pPr lvl="1"/>
            <a:r>
              <a:rPr lang="en-US" dirty="0"/>
              <a:t>http://⟨CDN⟩/⟨Cache⟩/⟨Machine id⟩/⟨Logical volume, Photo</a:t>
            </a:r>
            <a:r>
              <a:rPr lang="en-US" dirty="0" smtClean="0"/>
              <a:t>⟩</a:t>
            </a:r>
          </a:p>
          <a:p>
            <a:pPr lvl="1"/>
            <a:r>
              <a:rPr lang="en-US" dirty="0" smtClean="0"/>
              <a:t>Staged lookup</a:t>
            </a:r>
          </a:p>
          <a:p>
            <a:pPr lvl="1"/>
            <a:r>
              <a:rPr lang="en-US" dirty="0" smtClean="0"/>
              <a:t>CDN strips out its portion.</a:t>
            </a:r>
          </a:p>
          <a:p>
            <a:pPr lvl="1"/>
            <a:r>
              <a:rPr lang="en-US" dirty="0" smtClean="0"/>
              <a:t>Cache strips out its portion.</a:t>
            </a:r>
          </a:p>
          <a:p>
            <a:pPr lvl="1"/>
            <a:r>
              <a:rPr lang="en-US" dirty="0" smtClean="0"/>
              <a:t>Machine strips out its portion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Logical &amp; physical volumes</a:t>
            </a:r>
          </a:p>
          <a:p>
            <a:pPr lvl="1"/>
            <a:r>
              <a:rPr lang="en-US" dirty="0" smtClean="0"/>
              <a:t>A logical volume is replicated as multiple physical volumes</a:t>
            </a:r>
          </a:p>
          <a:p>
            <a:pPr lvl="1"/>
            <a:r>
              <a:rPr lang="en-US" dirty="0" smtClean="0"/>
              <a:t>Physical volumes are stored.</a:t>
            </a:r>
          </a:p>
          <a:p>
            <a:pPr lvl="1"/>
            <a:r>
              <a:rPr lang="en-US" dirty="0" smtClean="0"/>
              <a:t>Each volume contains multiple photos.</a:t>
            </a:r>
          </a:p>
          <a:p>
            <a:pPr lvl="1"/>
            <a:r>
              <a:rPr lang="en-US" dirty="0" smtClean="0"/>
              <a:t>Directory maintains this mapping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4 at 5.23.4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981200"/>
            <a:ext cx="3429000" cy="3003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764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Cache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Facebook-operated CDN using DHT</a:t>
            </a:r>
          </a:p>
          <a:p>
            <a:pPr lvl="1"/>
            <a:r>
              <a:rPr lang="en-US" dirty="0" smtClean="0"/>
              <a:t>Photo IDs as the key</a:t>
            </a:r>
          </a:p>
          <a:p>
            <a:r>
              <a:rPr lang="en-US" dirty="0" smtClean="0"/>
              <a:t>Further removes traffic to Store</a:t>
            </a:r>
          </a:p>
          <a:p>
            <a:pPr lvl="1"/>
            <a:r>
              <a:rPr lang="en-US" dirty="0" smtClean="0"/>
              <a:t>Mainly caches newly-uploaded photos</a:t>
            </a:r>
          </a:p>
          <a:p>
            <a:r>
              <a:rPr lang="en-US" dirty="0" smtClean="0"/>
              <a:t>High cache hit rate (due to caching new photos)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4 at 5.50.4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3276600"/>
            <a:ext cx="4399006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327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Maintains physical volumes</a:t>
            </a:r>
          </a:p>
          <a:p>
            <a:r>
              <a:rPr lang="en-US" dirty="0" smtClean="0"/>
              <a:t>One volume is a single large file (100GB) with many photos (needles)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4 at 5.32.2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370397"/>
            <a:ext cx="5274473" cy="364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265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Metadata managed in memory</a:t>
            </a:r>
          </a:p>
          <a:p>
            <a:pPr lvl="1"/>
            <a:r>
              <a:rPr lang="en-US" dirty="0" smtClean="0"/>
              <a:t>(key, alternate key) to (flags, size, volume offset)</a:t>
            </a:r>
          </a:p>
          <a:p>
            <a:pPr lvl="1"/>
            <a:r>
              <a:rPr lang="en-US" dirty="0" smtClean="0"/>
              <a:t>Quick lookup for both read and write</a:t>
            </a:r>
          </a:p>
          <a:p>
            <a:pPr lvl="1"/>
            <a:r>
              <a:rPr lang="en-US" dirty="0" smtClean="0"/>
              <a:t>Disk operation only required for actual image read</a:t>
            </a:r>
          </a:p>
          <a:p>
            <a:r>
              <a:rPr lang="en-US" dirty="0" smtClean="0"/>
              <a:t>Write/delete</a:t>
            </a:r>
          </a:p>
          <a:p>
            <a:pPr lvl="1"/>
            <a:r>
              <a:rPr lang="en-US" dirty="0" smtClean="0"/>
              <a:t>Append-only</a:t>
            </a:r>
          </a:p>
          <a:p>
            <a:pPr lvl="1"/>
            <a:r>
              <a:rPr lang="en-US" dirty="0" smtClean="0"/>
              <a:t>Delete is marked, later garbage-collected.</a:t>
            </a:r>
          </a:p>
          <a:p>
            <a:r>
              <a:rPr lang="en-US" dirty="0" smtClean="0"/>
              <a:t>Indexing</a:t>
            </a:r>
          </a:p>
          <a:p>
            <a:pPr lvl="1"/>
            <a:r>
              <a:rPr lang="en-US" dirty="0" smtClean="0"/>
              <a:t>For fast memory metadata construction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4 at 5.33.0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4724400"/>
            <a:ext cx="3581400" cy="1843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347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DNS</a:t>
            </a:r>
          </a:p>
          <a:p>
            <a:pPr lvl="1"/>
            <a:r>
              <a:rPr lang="en-US" dirty="0" smtClean="0"/>
              <a:t>Hierarchical servers</a:t>
            </a:r>
          </a:p>
          <a:p>
            <a:pPr lvl="1"/>
            <a:r>
              <a:rPr lang="en-US" dirty="0" smtClean="0"/>
              <a:t>Root servers, top-level domain servers, authoritative servers</a:t>
            </a:r>
          </a:p>
          <a:p>
            <a:r>
              <a:rPr lang="en-US" dirty="0" smtClean="0"/>
              <a:t>CDN</a:t>
            </a:r>
          </a:p>
          <a:p>
            <a:pPr lvl="1"/>
            <a:r>
              <a:rPr lang="en-US" dirty="0" smtClean="0"/>
              <a:t>Distributing read-only contents</a:t>
            </a:r>
          </a:p>
          <a:p>
            <a:pPr lvl="1"/>
            <a:r>
              <a:rPr lang="en-US" dirty="0" smtClean="0"/>
              <a:t>Servers distributed world-wide</a:t>
            </a:r>
          </a:p>
          <a:p>
            <a:pPr lvl="1"/>
            <a:r>
              <a:rPr lang="en-US" dirty="0" smtClean="0"/>
              <a:t>Server </a:t>
            </a:r>
            <a:r>
              <a:rPr lang="en-US" dirty="0" smtClean="0"/>
              <a:t>selection through </a:t>
            </a:r>
            <a:r>
              <a:rPr lang="en-US" dirty="0" smtClean="0"/>
              <a:t>DNS redirection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Daily Stats with Haystack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Photos uploaded: ~120 M</a:t>
            </a:r>
          </a:p>
          <a:p>
            <a:r>
              <a:rPr lang="en-US" dirty="0" smtClean="0"/>
              <a:t>Haystack photos written: ~1.44 B</a:t>
            </a:r>
          </a:p>
          <a:p>
            <a:r>
              <a:rPr lang="en-US" dirty="0" smtClean="0"/>
              <a:t>Photos viewed: 80 – 100 B</a:t>
            </a:r>
          </a:p>
          <a:p>
            <a:pPr lvl="1"/>
            <a:r>
              <a:rPr lang="en-US" dirty="0" smtClean="0"/>
              <a:t>Thumbnails: 10.2%</a:t>
            </a:r>
          </a:p>
          <a:p>
            <a:pPr lvl="1"/>
            <a:r>
              <a:rPr lang="en-US" dirty="0" smtClean="0"/>
              <a:t>Small: 84.4%</a:t>
            </a:r>
          </a:p>
          <a:p>
            <a:pPr lvl="1"/>
            <a:r>
              <a:rPr lang="en-US" dirty="0" smtClean="0"/>
              <a:t>Medium: 0.2%</a:t>
            </a:r>
          </a:p>
          <a:p>
            <a:pPr lvl="1"/>
            <a:r>
              <a:rPr lang="en-US" dirty="0" smtClean="0"/>
              <a:t>Large: 5.2%</a:t>
            </a:r>
          </a:p>
          <a:p>
            <a:r>
              <a:rPr lang="en-US" dirty="0" smtClean="0"/>
              <a:t>Haystack photos read: 10 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1478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different types of workload for a social networking Web service</a:t>
            </a:r>
          </a:p>
          <a:p>
            <a:pPr lvl="1"/>
            <a:r>
              <a:rPr lang="en-US" dirty="0" smtClean="0"/>
              <a:t>Posts: read/write</a:t>
            </a:r>
          </a:p>
          <a:p>
            <a:pPr lvl="1"/>
            <a:r>
              <a:rPr lang="en-US" dirty="0" smtClean="0"/>
              <a:t>Photos: write-once, read-many</a:t>
            </a:r>
          </a:p>
          <a:p>
            <a:r>
              <a:rPr lang="en-US" dirty="0" smtClean="0"/>
              <a:t>Photo workload</a:t>
            </a:r>
          </a:p>
          <a:p>
            <a:pPr lvl="1"/>
            <a:r>
              <a:rPr lang="en-US" dirty="0" err="1" smtClean="0"/>
              <a:t>Zipf</a:t>
            </a:r>
            <a:r>
              <a:rPr lang="en-US" dirty="0" smtClean="0"/>
              <a:t> distribution</a:t>
            </a:r>
          </a:p>
          <a:p>
            <a:pPr lvl="1"/>
            <a:r>
              <a:rPr lang="en-US" dirty="0" smtClean="0"/>
              <a:t>“Hot” photos can be handled by CDN</a:t>
            </a:r>
          </a:p>
          <a:p>
            <a:pPr lvl="1"/>
            <a:r>
              <a:rPr lang="en-US" dirty="0" smtClean="0"/>
              <a:t>“Warm” photos have diminishing returns.</a:t>
            </a:r>
          </a:p>
          <a:p>
            <a:r>
              <a:rPr lang="en-US" dirty="0" smtClean="0"/>
              <a:t>Haystack: Facebook’s 2</a:t>
            </a:r>
            <a:r>
              <a:rPr lang="en-US" baseline="30000" dirty="0" smtClean="0"/>
              <a:t>nd</a:t>
            </a:r>
            <a:r>
              <a:rPr lang="en-US" dirty="0" smtClean="0"/>
              <a:t> generation photo storage</a:t>
            </a:r>
          </a:p>
          <a:p>
            <a:pPr lvl="1"/>
            <a:r>
              <a:rPr lang="en-US" dirty="0" smtClean="0"/>
              <a:t>Goal: reducing disk I/O for warm photos</a:t>
            </a:r>
          </a:p>
          <a:p>
            <a:pPr lvl="1"/>
            <a:r>
              <a:rPr lang="en-US" dirty="0" smtClean="0"/>
              <a:t>One large file with many photos</a:t>
            </a:r>
          </a:p>
          <a:p>
            <a:pPr lvl="1"/>
            <a:r>
              <a:rPr lang="en-US" dirty="0" smtClean="0"/>
              <a:t>Metadata stored in memory</a:t>
            </a:r>
          </a:p>
          <a:p>
            <a:pPr lvl="1"/>
            <a:r>
              <a:rPr lang="en-US" dirty="0" smtClean="0"/>
              <a:t>Internal CDN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Your Workload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Engineering principle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Make the common case fast, and rare cases correct</a:t>
            </a:r>
          </a:p>
          <a:p>
            <a:pPr lvl="1"/>
            <a:r>
              <a:rPr lang="en-US" dirty="0" smtClean="0"/>
              <a:t>(From Patterson &amp; Hennessy books)</a:t>
            </a:r>
          </a:p>
          <a:p>
            <a:pPr lvl="1"/>
            <a:r>
              <a:rPr lang="en-US" dirty="0" smtClean="0"/>
              <a:t>This principle cuts through generations of systems.</a:t>
            </a:r>
          </a:p>
          <a:p>
            <a:r>
              <a:rPr lang="en-US" dirty="0" smtClean="0"/>
              <a:t>Example?</a:t>
            </a:r>
          </a:p>
          <a:p>
            <a:pPr lvl="1"/>
            <a:r>
              <a:rPr lang="en-US" dirty="0" smtClean="0"/>
              <a:t>CPU Cache</a:t>
            </a:r>
          </a:p>
          <a:p>
            <a:r>
              <a:rPr lang="en-US" dirty="0" smtClean="0"/>
              <a:t>Knowing common cases == understanding your workload</a:t>
            </a:r>
          </a:p>
          <a:p>
            <a:pPr lvl="1"/>
            <a:r>
              <a:rPr lang="en-US" dirty="0" smtClean="0"/>
              <a:t>E.g., read dominated? Write dominated? Mixed?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686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871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Distribution Workload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most frequent things you do on Facebook?</a:t>
            </a:r>
          </a:p>
          <a:p>
            <a:pPr lvl="1"/>
            <a:r>
              <a:rPr lang="en-US" dirty="0" smtClean="0"/>
              <a:t>Read/write wall posts/comments/likes</a:t>
            </a:r>
          </a:p>
          <a:p>
            <a:pPr lvl="1"/>
            <a:r>
              <a:rPr lang="en-US" dirty="0" smtClean="0"/>
              <a:t>View/upload photos</a:t>
            </a:r>
          </a:p>
          <a:p>
            <a:pPr lvl="1"/>
            <a:r>
              <a:rPr lang="en-US" dirty="0" smtClean="0"/>
              <a:t>Very different in their characteristics</a:t>
            </a:r>
          </a:p>
          <a:p>
            <a:r>
              <a:rPr lang="en-US" dirty="0" smtClean="0"/>
              <a:t>Read/write wall posts/comments/likes</a:t>
            </a:r>
          </a:p>
          <a:p>
            <a:pPr lvl="1"/>
            <a:r>
              <a:rPr lang="en-US" dirty="0" smtClean="0"/>
              <a:t>Mix of reads and writes so more care is necessary in terms of consistency</a:t>
            </a:r>
          </a:p>
          <a:p>
            <a:pPr lvl="1"/>
            <a:r>
              <a:rPr lang="en-US" dirty="0" smtClean="0"/>
              <a:t>But small in size so probably less performance sensitive</a:t>
            </a:r>
          </a:p>
          <a:p>
            <a:r>
              <a:rPr lang="en-US" dirty="0" smtClean="0"/>
              <a:t>Photos</a:t>
            </a:r>
          </a:p>
          <a:p>
            <a:pPr lvl="1"/>
            <a:r>
              <a:rPr lang="en-US" dirty="0" smtClean="0"/>
              <a:t>Write-once, read-many so less care is necessary in terms of consistency</a:t>
            </a:r>
          </a:p>
          <a:p>
            <a:pPr lvl="1"/>
            <a:r>
              <a:rPr lang="en-US" dirty="0" smtClean="0"/>
              <a:t>But large in size so more performance sensitive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33400" y="4495800"/>
            <a:ext cx="8001000" cy="1524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986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Distribution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 law (</a:t>
            </a:r>
            <a:r>
              <a:rPr lang="en-US" dirty="0" err="1" smtClean="0"/>
              <a:t>Zipf</a:t>
            </a:r>
            <a:r>
              <a:rPr lang="en-US" dirty="0" smtClean="0"/>
              <a:t> distribution)</a:t>
            </a:r>
          </a:p>
          <a:p>
            <a:pPr lvl="1"/>
            <a:r>
              <a:rPr lang="en-US" dirty="0" smtClean="0"/>
              <a:t>Models a lot of natural phenomena</a:t>
            </a:r>
          </a:p>
          <a:p>
            <a:pPr lvl="1"/>
            <a:r>
              <a:rPr lang="en-US" dirty="0" smtClean="0"/>
              <a:t>Social graphs, media popularity, wealth distribution, etc.</a:t>
            </a:r>
          </a:p>
          <a:p>
            <a:pPr lvl="1"/>
            <a:r>
              <a:rPr lang="en-US" dirty="0" smtClean="0"/>
              <a:t>Happens in the Web too.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971800"/>
            <a:ext cx="5523242" cy="28738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76600" y="6019800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Items sorted by popularity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41910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Popularity</a:t>
            </a:r>
            <a:endParaRPr lang="en-US" dirty="0" smtClean="0">
              <a:solidFill>
                <a:srgbClr val="0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06082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386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Facebook’s Photo Distribution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“Hot” photos</a:t>
            </a:r>
          </a:p>
          <a:p>
            <a:pPr lvl="1"/>
            <a:r>
              <a:rPr lang="en-US" dirty="0" smtClean="0"/>
              <a:t>Popular, a lot of views</a:t>
            </a:r>
          </a:p>
          <a:p>
            <a:r>
              <a:rPr lang="en-US" dirty="0" smtClean="0"/>
              <a:t>“Warm” photos (long-tail)</a:t>
            </a:r>
          </a:p>
          <a:p>
            <a:pPr lvl="1"/>
            <a:r>
              <a:rPr lang="en-US" dirty="0" smtClean="0"/>
              <a:t>Unpopular, but still a lot of views in aggregate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3166646"/>
            <a:ext cx="5523242" cy="28738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76600" y="62146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Items sorted by popularity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4385846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Popularity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28800" y="3014246"/>
            <a:ext cx="1143000" cy="3124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971800" y="3014246"/>
            <a:ext cx="4495800" cy="3124200"/>
          </a:xfrm>
          <a:prstGeom prst="rect">
            <a:avLst/>
          </a:prstGeom>
          <a:noFill/>
          <a:ln w="571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111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“Hot” Photos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you serve these photos?</a:t>
            </a:r>
          </a:p>
          <a:p>
            <a:r>
              <a:rPr lang="en-US" dirty="0" smtClean="0"/>
              <a:t>Caching should work well.</a:t>
            </a:r>
          </a:p>
          <a:p>
            <a:pPr lvl="1"/>
            <a:r>
              <a:rPr lang="en-US" dirty="0" smtClean="0"/>
              <a:t>Many views for popular photos</a:t>
            </a:r>
          </a:p>
          <a:p>
            <a:r>
              <a:rPr lang="en-US" dirty="0" smtClean="0"/>
              <a:t>Where should you cache?</a:t>
            </a:r>
          </a:p>
          <a:p>
            <a:pPr lvl="1"/>
            <a:r>
              <a:rPr lang="en-US" dirty="0" smtClean="0"/>
              <a:t>Close to users</a:t>
            </a:r>
          </a:p>
          <a:p>
            <a:r>
              <a:rPr lang="en-US" dirty="0" smtClean="0"/>
              <a:t>What system gives you this ability?</a:t>
            </a:r>
          </a:p>
          <a:p>
            <a:pPr lvl="1"/>
            <a:r>
              <a:rPr lang="en-US" dirty="0" smtClean="0"/>
              <a:t>CDN (from last lecture)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06082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287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“Warm” Photo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Characteristics</a:t>
            </a:r>
          </a:p>
          <a:p>
            <a:pPr lvl="1"/>
            <a:r>
              <a:rPr lang="en-US" dirty="0" smtClean="0"/>
              <a:t>Not so much popular</a:t>
            </a:r>
          </a:p>
          <a:p>
            <a:pPr lvl="1"/>
            <a:r>
              <a:rPr lang="en-US" dirty="0" smtClean="0"/>
              <a:t>Not entirely “cold,” i.e., occasional views</a:t>
            </a:r>
          </a:p>
          <a:p>
            <a:pPr lvl="1"/>
            <a:r>
              <a:rPr lang="en-US" dirty="0" smtClean="0"/>
              <a:t>A lot in aggregate</a:t>
            </a:r>
          </a:p>
          <a:p>
            <a:pPr lvl="1"/>
            <a:r>
              <a:rPr lang="en-US" dirty="0" smtClean="0"/>
              <a:t>Does not want to cache everything in CDN due to diminishing returns</a:t>
            </a:r>
          </a:p>
          <a:p>
            <a:r>
              <a:rPr lang="en-US" dirty="0" smtClean="0"/>
              <a:t>Facebook stats (in their 2010 paper)</a:t>
            </a:r>
          </a:p>
          <a:p>
            <a:pPr lvl="1"/>
            <a:r>
              <a:rPr lang="en-US" dirty="0" smtClean="0"/>
              <a:t>260 billion images (~20 PB)</a:t>
            </a:r>
          </a:p>
          <a:p>
            <a:pPr lvl="1"/>
            <a:r>
              <a:rPr lang="en-US" dirty="0" smtClean="0"/>
              <a:t>1 billion new photos per week (~60 TB)</a:t>
            </a:r>
          </a:p>
          <a:p>
            <a:pPr lvl="1"/>
            <a:r>
              <a:rPr lang="en-US" dirty="0" smtClean="0"/>
              <a:t>One million image views per second at peak</a:t>
            </a:r>
          </a:p>
          <a:p>
            <a:pPr lvl="1"/>
            <a:r>
              <a:rPr lang="en-US" dirty="0" smtClean="0"/>
              <a:t>Approximately 10% not served by CDN, but </a:t>
            </a:r>
            <a:r>
              <a:rPr lang="en-US" dirty="0" smtClean="0">
                <a:solidFill>
                  <a:srgbClr val="FF0000"/>
                </a:solidFill>
              </a:rPr>
              <a:t>still a lot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353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Popularity Comes with 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5-04-14 at 4.49.4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447800"/>
            <a:ext cx="6329082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632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29189</TotalTime>
  <Pages>12</Pages>
  <Words>1003</Words>
  <Application>Microsoft Macintosh PowerPoint</Application>
  <PresentationFormat>Letter Paper (8.5x11 in)</PresentationFormat>
  <Paragraphs>189</Paragraphs>
  <Slides>21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CS252-template</vt:lpstr>
      <vt:lpstr>Office Theme</vt:lpstr>
      <vt:lpstr>CSE 486/586 Distributed Systems Case Study: Facebook Haystack</vt:lpstr>
      <vt:lpstr>Recap</vt:lpstr>
      <vt:lpstr>Understanding Your Workload</vt:lpstr>
      <vt:lpstr>Content Distribution Workload</vt:lpstr>
      <vt:lpstr>Content Distribution Problem</vt:lpstr>
      <vt:lpstr>Facebook’s Photo Distribution Problem</vt:lpstr>
      <vt:lpstr>“Hot” Photos</vt:lpstr>
      <vt:lpstr>“Warm” Photo Problem</vt:lpstr>
      <vt:lpstr>Popularity Comes with Age</vt:lpstr>
      <vt:lpstr>Facebook Photo Storage</vt:lpstr>
      <vt:lpstr>CSE 486/586 Administrivia</vt:lpstr>
      <vt:lpstr>1st Generation: NFS-Based</vt:lpstr>
      <vt:lpstr>1st Generation: NFS-Based</vt:lpstr>
      <vt:lpstr>2nd Generation: Haystack</vt:lpstr>
      <vt:lpstr>Haystack Architecture</vt:lpstr>
      <vt:lpstr>Haystack Directory</vt:lpstr>
      <vt:lpstr>Haystack Cache</vt:lpstr>
      <vt:lpstr>Haystack Store</vt:lpstr>
      <vt:lpstr>Haystack Store</vt:lpstr>
      <vt:lpstr>Daily Stats with Haystack</vt:lpstr>
      <vt:lpstr>Summary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1415</cp:revision>
  <cp:lastPrinted>2015-04-14T22:13:10Z</cp:lastPrinted>
  <dcterms:created xsi:type="dcterms:W3CDTF">2012-03-21T04:48:11Z</dcterms:created>
  <dcterms:modified xsi:type="dcterms:W3CDTF">2015-04-15T13:42:11Z</dcterms:modified>
  <cp:category/>
</cp:coreProperties>
</file>