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97" r:id="rId4"/>
    <p:sldId id="820" r:id="rId5"/>
    <p:sldId id="821" r:id="rId6"/>
    <p:sldId id="822" r:id="rId7"/>
    <p:sldId id="823" r:id="rId8"/>
    <p:sldId id="837" r:id="rId9"/>
    <p:sldId id="824" r:id="rId10"/>
    <p:sldId id="825" r:id="rId11"/>
    <p:sldId id="826" r:id="rId12"/>
    <p:sldId id="818" r:id="rId13"/>
    <p:sldId id="827" r:id="rId14"/>
    <p:sldId id="830" r:id="rId15"/>
    <p:sldId id="828" r:id="rId16"/>
    <p:sldId id="831" r:id="rId17"/>
    <p:sldId id="829" r:id="rId18"/>
    <p:sldId id="832" r:id="rId19"/>
    <p:sldId id="834" r:id="rId20"/>
    <p:sldId id="835" r:id="rId21"/>
    <p:sldId id="836" r:id="rId22"/>
    <p:sldId id="777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80121" autoAdjust="0"/>
  </p:normalViewPr>
  <p:slideViewPr>
    <p:cSldViewPr>
      <p:cViewPr varScale="1">
        <p:scale>
          <a:sx n="88" d="100"/>
          <a:sy n="88" d="100"/>
        </p:scale>
        <p:origin x="-152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Facebook f4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often called mirroring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Read from a single disk, write to two disks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1 disk failure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Half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8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20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20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327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4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4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4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800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66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068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68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324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590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92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92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676400" y="4724400"/>
            <a:ext cx="58674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668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5/8</a:t>
            </a:r>
          </a:p>
          <a:p>
            <a:pPr lvl="1"/>
            <a:r>
              <a:rPr lang="en-US" dirty="0" smtClean="0"/>
              <a:t>Please start now!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Striping with parity</a:t>
            </a:r>
          </a:p>
          <a:p>
            <a:pPr lvl="1"/>
            <a:r>
              <a:rPr lang="en-US" dirty="0" smtClean="0"/>
              <a:t>Parity: conceptually, adding up all the bits</a:t>
            </a:r>
          </a:p>
          <a:p>
            <a:pPr lvl="1"/>
            <a:r>
              <a:rPr lang="en-US" dirty="0" smtClean="0"/>
              <a:t>XOR bits, e.g., (0, 1, 1, 0) </a:t>
            </a:r>
            <a:r>
              <a:rPr lang="en-US" dirty="0" smtClean="0">
                <a:sym typeface="Wingdings"/>
              </a:rPr>
              <a:t> P: 0</a:t>
            </a:r>
          </a:p>
          <a:p>
            <a:pPr lvl="1"/>
            <a:r>
              <a:rPr lang="en-US" dirty="0">
                <a:sym typeface="Wingdings"/>
              </a:rPr>
              <a:t>Almost the best of </a:t>
            </a:r>
            <a:r>
              <a:rPr lang="en-US" dirty="0" smtClean="0">
                <a:sym typeface="Wingdings"/>
              </a:rPr>
              <a:t>both striping </a:t>
            </a:r>
            <a:r>
              <a:rPr lang="en-US" dirty="0">
                <a:sym typeface="Wingdings"/>
              </a:rPr>
              <a:t>and </a:t>
            </a:r>
            <a:r>
              <a:rPr lang="en-US" dirty="0" smtClean="0">
                <a:sym typeface="Wingdings"/>
              </a:rPr>
              <a:t>mirroring</a:t>
            </a:r>
          </a:p>
          <a:p>
            <a:r>
              <a:rPr lang="en-US" dirty="0" smtClean="0">
                <a:sym typeface="Wingdings"/>
              </a:rPr>
              <a:t>Parity </a:t>
            </a:r>
            <a:r>
              <a:rPr lang="en-US" dirty="0">
                <a:sym typeface="Wingdings"/>
              </a:rPr>
              <a:t>enables </a:t>
            </a:r>
            <a:r>
              <a:rPr lang="en-US" dirty="0" smtClean="0">
                <a:sym typeface="Wingdings"/>
              </a:rPr>
              <a:t>reconstruction after failures</a:t>
            </a:r>
            <a:endParaRPr lang="en-US" dirty="0">
              <a:sym typeface="Wingdings"/>
            </a:endParaRPr>
          </a:p>
          <a:p>
            <a:pPr lvl="1"/>
            <a:r>
              <a:rPr lang="en-US" dirty="0" smtClean="0"/>
              <a:t>(</a:t>
            </a:r>
            <a:r>
              <a:rPr lang="en-US" dirty="0"/>
              <a:t>0, 1, 1, 0) </a:t>
            </a:r>
            <a:r>
              <a:rPr lang="en-US" dirty="0">
                <a:sym typeface="Wingdings"/>
              </a:rPr>
              <a:t> P: 0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How many failures?</a:t>
            </a:r>
          </a:p>
          <a:p>
            <a:pPr lvl="1"/>
            <a:r>
              <a:rPr lang="en-US" dirty="0" smtClean="0">
                <a:sym typeface="Wingdings"/>
              </a:rPr>
              <a:t>With one parity bit, one failure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Can 29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Can 33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9" name="Can 38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4" name="Multiply 43"/>
          <p:cNvSpPr/>
          <p:nvPr/>
        </p:nvSpPr>
        <p:spPr bwMode="auto">
          <a:xfrm>
            <a:off x="2057400" y="3200400"/>
            <a:ext cx="304800" cy="3048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22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Read</a:t>
            </a:r>
          </a:p>
          <a:p>
            <a:pPr lvl="1"/>
            <a:r>
              <a:rPr lang="en-US" dirty="0" smtClean="0">
                <a:sym typeface="Wingdings"/>
              </a:rPr>
              <a:t>Can be done directly from a disk</a:t>
            </a:r>
          </a:p>
          <a:p>
            <a:r>
              <a:rPr lang="en-US" dirty="0" smtClean="0">
                <a:sym typeface="Wingdings"/>
              </a:rPr>
              <a:t>Write</a:t>
            </a:r>
          </a:p>
          <a:p>
            <a:pPr lvl="1"/>
            <a:r>
              <a:rPr lang="en-US" dirty="0" smtClean="0">
                <a:sym typeface="Wingdings"/>
              </a:rPr>
              <a:t>Parity update required with a new write</a:t>
            </a:r>
          </a:p>
          <a:p>
            <a:pPr lvl="1"/>
            <a:r>
              <a:rPr lang="en-US" dirty="0" smtClean="0">
                <a:sym typeface="Wingdings"/>
              </a:rPr>
              <a:t>E.g., existing (0, 0, 0, 0), P:0 &amp; writing 1 to the first disk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XOR of the old bit, the new bit, and the old parity bit</a:t>
            </a:r>
          </a:p>
          <a:p>
            <a:pPr lvl="1"/>
            <a:r>
              <a:rPr lang="en-US" dirty="0" smtClean="0">
                <a:sym typeface="Wingdings"/>
              </a:rPr>
              <a:t>One write == one old bit read + one old parity read + one new bit write + one parity computation + one parity bit write</a:t>
            </a: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Reconstruction read</a:t>
            </a:r>
          </a:p>
          <a:p>
            <a:pPr lvl="1"/>
            <a:r>
              <a:rPr lang="en-US" dirty="0" smtClean="0"/>
              <a:t>E.g., (</a:t>
            </a:r>
            <a:r>
              <a:rPr lang="en-US" dirty="0"/>
              <a:t>0, </a:t>
            </a:r>
            <a:r>
              <a:rPr lang="en-US" dirty="0" smtClean="0"/>
              <a:t>X, </a:t>
            </a:r>
            <a:r>
              <a:rPr lang="en-US" dirty="0"/>
              <a:t>1, 0) </a:t>
            </a:r>
            <a:r>
              <a:rPr lang="en-US" dirty="0">
                <a:sym typeface="Wingdings"/>
              </a:rPr>
              <a:t> P: </a:t>
            </a:r>
            <a:r>
              <a:rPr lang="en-US" dirty="0" smtClean="0">
                <a:sym typeface="Wingdings"/>
              </a:rPr>
              <a:t>0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XOR of all bits</a:t>
            </a:r>
          </a:p>
          <a:p>
            <a:r>
              <a:rPr lang="en-US" dirty="0" smtClean="0">
                <a:sym typeface="Wingdings"/>
              </a:rPr>
              <a:t>Write to the failed disk</a:t>
            </a:r>
          </a:p>
          <a:p>
            <a:pPr lvl="1"/>
            <a:r>
              <a:rPr lang="en-US" dirty="0">
                <a:sym typeface="Wingdings"/>
              </a:rPr>
              <a:t>E.g., existing </a:t>
            </a:r>
            <a:r>
              <a:rPr lang="en-US" dirty="0" smtClean="0">
                <a:sym typeface="Wingdings"/>
              </a:rPr>
              <a:t>(X, </a:t>
            </a:r>
            <a:r>
              <a:rPr lang="en-US" dirty="0">
                <a:sym typeface="Wingdings"/>
              </a:rPr>
              <a:t>0, 0, 0), P:0 &amp; writing 1 to the first </a:t>
            </a:r>
            <a:r>
              <a:rPr lang="en-US" dirty="0" smtClean="0">
                <a:sym typeface="Wingdings"/>
              </a:rPr>
              <a:t>disk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/>
              </a:rPr>
              <a:t>Parity update: XOR of all existing bits and the new bit</a:t>
            </a:r>
            <a:endParaRPr lang="en-US" dirty="0">
              <a:solidFill>
                <a:srgbClr val="0000FF"/>
              </a:solidFill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24" y="2667000"/>
            <a:ext cx="519176" cy="58997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658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2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Similar to striping for regular ops, except parity updates</a:t>
            </a:r>
          </a:p>
          <a:p>
            <a:pPr lvl="1"/>
            <a:r>
              <a:rPr lang="en-US" dirty="0" smtClean="0"/>
              <a:t>After a disk failure: slower for reconstruction reads and parity updates (need to read all disks)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1 disk failure</a:t>
            </a:r>
          </a:p>
          <a:p>
            <a:r>
              <a:rPr lang="en-US" dirty="0" smtClean="0"/>
              <a:t>Capacity</a:t>
            </a:r>
          </a:p>
          <a:p>
            <a:pPr lvl="1"/>
            <a:r>
              <a:rPr lang="en-US" dirty="0" smtClean="0"/>
              <a:t>Parity disks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2" name="Can 21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Can 29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Can 33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9" name="Can 38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346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issue with RAID-4?</a:t>
            </a:r>
          </a:p>
          <a:p>
            <a:pPr lvl="1"/>
            <a:r>
              <a:rPr lang="en-US" dirty="0" smtClean="0"/>
              <a:t>All writes involve the parity disk</a:t>
            </a:r>
          </a:p>
          <a:p>
            <a:pPr lvl="1"/>
            <a:r>
              <a:rPr lang="en-US" dirty="0" smtClean="0"/>
              <a:t>Any idea to solve this?</a:t>
            </a:r>
          </a:p>
          <a:p>
            <a:r>
              <a:rPr lang="en-US" dirty="0" smtClean="0"/>
              <a:t>RAID-5</a:t>
            </a:r>
          </a:p>
          <a:p>
            <a:pPr lvl="1"/>
            <a:r>
              <a:rPr lang="en-US" dirty="0" smtClean="0"/>
              <a:t>Rotating parity</a:t>
            </a:r>
          </a:p>
          <a:p>
            <a:pPr lvl="1"/>
            <a:r>
              <a:rPr lang="en-US" dirty="0" smtClean="0"/>
              <a:t>Writes for different stripes involve different parity disks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066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32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34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34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2590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56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58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58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114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380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382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382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56388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043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9066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9066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Can 20"/>
          <p:cNvSpPr/>
          <p:nvPr/>
        </p:nvSpPr>
        <p:spPr bwMode="auto">
          <a:xfrm>
            <a:off x="708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35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P0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35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35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990600" y="4724400"/>
            <a:ext cx="7315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1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Haystack &amp;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 uses RAID-6, which has 2 parity bits, with 12 disks.</a:t>
            </a:r>
          </a:p>
          <a:p>
            <a:pPr lvl="1"/>
            <a:r>
              <a:rPr lang="en-US" dirty="0" smtClean="0"/>
              <a:t>Stripe: 10 data disks, 2 parity disks, failures tolerated: 2</a:t>
            </a:r>
          </a:p>
          <a:p>
            <a:pPr lvl="1"/>
            <a:r>
              <a:rPr lang="en-US" dirty="0" smtClean="0"/>
              <a:t>(RAID-6 is much more complicated though.)</a:t>
            </a:r>
          </a:p>
          <a:p>
            <a:pPr lvl="1"/>
            <a:r>
              <a:rPr lang="en-US" dirty="0" smtClean="0"/>
              <a:t>Each data block is replicated twice in a single datacenter, and one additional is placed in a different datacenter.</a:t>
            </a:r>
          </a:p>
          <a:p>
            <a:r>
              <a:rPr lang="en-US" dirty="0" smtClean="0"/>
              <a:t>Storage usage</a:t>
            </a:r>
          </a:p>
          <a:p>
            <a:pPr lvl="1"/>
            <a:r>
              <a:rPr lang="en-US" dirty="0" smtClean="0"/>
              <a:t>Single block storage usage: 1.2X</a:t>
            </a:r>
          </a:p>
          <a:p>
            <a:pPr lvl="1"/>
            <a:r>
              <a:rPr lang="en-US" dirty="0" smtClean="0"/>
              <a:t>3 replications: 3.6X</a:t>
            </a:r>
          </a:p>
          <a:p>
            <a:r>
              <a:rPr lang="en-US" dirty="0" smtClean="0"/>
              <a:t>How to improve upon this storage usage?</a:t>
            </a:r>
          </a:p>
          <a:p>
            <a:pPr lvl="1"/>
            <a:r>
              <a:rPr lang="en-US" dirty="0" smtClean="0"/>
              <a:t>RAID parity disks are basically using </a:t>
            </a:r>
            <a:r>
              <a:rPr lang="en-US" dirty="0" smtClean="0">
                <a:solidFill>
                  <a:srgbClr val="0000FF"/>
                </a:solidFill>
              </a:rPr>
              <a:t>error-correcting codes</a:t>
            </a:r>
          </a:p>
          <a:p>
            <a:pPr lvl="1"/>
            <a:r>
              <a:rPr lang="en-US" dirty="0" smtClean="0"/>
              <a:t>Other (potentially more efficient) error-correcting codes exist, e.g., Hamming codes, Reed-Solomon codes, etc.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 does not use RAID, rather handles individual disks.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 uses more efficient Reed-Solomon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016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Haystack &amp; f4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(n, </a:t>
            </a:r>
            <a:r>
              <a:rPr lang="en-US" dirty="0"/>
              <a:t>k</a:t>
            </a:r>
            <a:r>
              <a:rPr lang="en-US" dirty="0" smtClean="0"/>
              <a:t>) Reed-Solomon code</a:t>
            </a:r>
          </a:p>
          <a:p>
            <a:pPr lvl="1"/>
            <a:r>
              <a:rPr lang="en-US" dirty="0" smtClean="0"/>
              <a:t>k data blocks, (n-k) parity blocks, n total blocks</a:t>
            </a:r>
          </a:p>
          <a:p>
            <a:pPr lvl="1"/>
            <a:r>
              <a:rPr lang="en-US" dirty="0" smtClean="0"/>
              <a:t>Can tolerate up to f==(n-k) </a:t>
            </a:r>
            <a:r>
              <a:rPr lang="en-US" smtClean="0"/>
              <a:t>block </a:t>
            </a:r>
            <a:r>
              <a:rPr lang="en-US" smtClean="0"/>
              <a:t>failures</a:t>
            </a:r>
            <a:endParaRPr lang="en-US" dirty="0" smtClean="0"/>
          </a:p>
          <a:p>
            <a:pPr lvl="1"/>
            <a:r>
              <a:rPr lang="en-US" dirty="0" smtClean="0"/>
              <a:t>Need to go through coder/decoder for read/write, which affects the throughput</a:t>
            </a:r>
          </a:p>
          <a:p>
            <a:pPr lvl="1"/>
            <a:r>
              <a:rPr lang="en-US" dirty="0" smtClean="0"/>
              <a:t>Upon a failure, any k blocks can reconstruct the lost block.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4 reliability with a Reed-Solomon code</a:t>
            </a:r>
            <a:endParaRPr lang="en-US" dirty="0"/>
          </a:p>
          <a:p>
            <a:pPr lvl="1"/>
            <a:r>
              <a:rPr lang="en-US" dirty="0"/>
              <a:t>Disk failure/host failure</a:t>
            </a:r>
          </a:p>
          <a:p>
            <a:pPr lvl="1"/>
            <a:r>
              <a:rPr lang="en-US" dirty="0"/>
              <a:t>Rack failure</a:t>
            </a:r>
          </a:p>
          <a:p>
            <a:pPr lvl="1"/>
            <a:r>
              <a:rPr lang="en-US" dirty="0"/>
              <a:t>Datacenter failure</a:t>
            </a:r>
          </a:p>
          <a:p>
            <a:pPr lvl="1"/>
            <a:r>
              <a:rPr lang="en-US" dirty="0" smtClean="0"/>
              <a:t>Spread </a:t>
            </a:r>
            <a:r>
              <a:rPr lang="en-US" dirty="0"/>
              <a:t>blocks across racks and across data </a:t>
            </a:r>
            <a:r>
              <a:rPr lang="en-US" dirty="0" smtClean="0"/>
              <a:t>centers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5800" y="3429000"/>
            <a:ext cx="42672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 smtClean="0">
                <a:solidFill>
                  <a:schemeClr val="tx2"/>
                </a:solidFill>
              </a:rPr>
              <a:t>k</a:t>
            </a:r>
            <a:r>
              <a:rPr lang="en-US" dirty="0" smtClean="0">
                <a:solidFill>
                  <a:schemeClr val="tx2"/>
                </a:solidFill>
              </a:rPr>
              <a:t> data blocks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53000" y="3429000"/>
            <a:ext cx="29718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i="1" dirty="0">
                <a:solidFill>
                  <a:schemeClr val="tx2"/>
                </a:solidFill>
              </a:rPr>
              <a:t>f</a:t>
            </a:r>
            <a:r>
              <a:rPr lang="en-US" dirty="0" smtClean="0">
                <a:solidFill>
                  <a:schemeClr val="tx2"/>
                </a:solidFill>
              </a:rPr>
              <a:t> parity blocks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237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Single Datacenter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a single data center, (14, 10) Reed-Solomon code</a:t>
            </a:r>
          </a:p>
          <a:p>
            <a:pPr lvl="1"/>
            <a:r>
              <a:rPr lang="en-US" dirty="0" smtClean="0"/>
              <a:t>This tolerates up to </a:t>
            </a:r>
            <a:r>
              <a:rPr lang="en-US" dirty="0" smtClean="0"/>
              <a:t>4 </a:t>
            </a:r>
            <a:r>
              <a:rPr lang="en-US" dirty="0" smtClean="0"/>
              <a:t>block </a:t>
            </a:r>
            <a:r>
              <a:rPr lang="en-US" dirty="0" smtClean="0"/>
              <a:t>failures</a:t>
            </a:r>
            <a:endParaRPr lang="en-US" dirty="0" smtClean="0"/>
          </a:p>
          <a:p>
            <a:pPr lvl="1"/>
            <a:r>
              <a:rPr lang="en-US" dirty="0" smtClean="0"/>
              <a:t>1.4X storage usage per block</a:t>
            </a:r>
          </a:p>
          <a:p>
            <a:r>
              <a:rPr lang="en-US" dirty="0" smtClean="0"/>
              <a:t>Distribute blocks across different racks</a:t>
            </a:r>
          </a:p>
          <a:p>
            <a:pPr lvl="1"/>
            <a:r>
              <a:rPr lang="en-US" dirty="0" smtClean="0"/>
              <a:t>This tolerates two host/rack failures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5-04-17 at 2.05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497910"/>
            <a:ext cx="4724400" cy="299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131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Cross-Datacenter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parity block</a:t>
            </a:r>
          </a:p>
          <a:p>
            <a:pPr lvl="1"/>
            <a:r>
              <a:rPr lang="en-US" dirty="0" smtClean="0"/>
              <a:t>Can tolerate a single datacenter failure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Average space usage per block: 2.1X</a:t>
            </a:r>
          </a:p>
          <a:p>
            <a:pPr lvl="1"/>
            <a:r>
              <a:rPr lang="en-US" dirty="0" smtClean="0"/>
              <a:t>E.g., average for block A &amp; B: (1.4*2 + 1.4)/2 = 2.1</a:t>
            </a:r>
          </a:p>
          <a:p>
            <a:r>
              <a:rPr lang="en-US" dirty="0" smtClean="0"/>
              <a:t>With 2.1X space usage,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 host/rack failures tolerated</a:t>
            </a:r>
          </a:p>
          <a:p>
            <a:pPr lvl="1"/>
            <a:r>
              <a:rPr lang="en-US" dirty="0" smtClean="0"/>
              <a:t>1 datacenter failure tolerated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7 at 2.26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981200"/>
            <a:ext cx="5862293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33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Engineering principle</a:t>
            </a:r>
          </a:p>
          <a:p>
            <a:pPr lvl="1"/>
            <a:r>
              <a:rPr lang="en-US" dirty="0" smtClean="0"/>
              <a:t>Make the common case fast, and rare cases correct</a:t>
            </a:r>
          </a:p>
          <a:p>
            <a:r>
              <a:rPr lang="en-US" dirty="0" smtClean="0"/>
              <a:t>Power law</a:t>
            </a:r>
          </a:p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A design for warm photos</a:t>
            </a:r>
          </a:p>
          <a:p>
            <a:pPr lvl="1"/>
            <a:r>
              <a:rPr lang="en-US" dirty="0" smtClean="0"/>
              <a:t>Problem observed from NFS: too many disk operations</a:t>
            </a:r>
          </a:p>
          <a:p>
            <a:pPr lvl="1"/>
            <a:r>
              <a:rPr lang="en-US" dirty="0" smtClean="0"/>
              <a:t>Mostly just one disk operation required for a photo</a:t>
            </a:r>
          </a:p>
          <a:p>
            <a:pPr lvl="1"/>
            <a:r>
              <a:rPr lang="en-US" dirty="0" smtClean="0"/>
              <a:t>A large file used to contain many photos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Haystack vs.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Per stripe: 10 data disks, 2 parity disks, 2 failures tolerated</a:t>
            </a:r>
          </a:p>
          <a:p>
            <a:pPr lvl="1"/>
            <a:r>
              <a:rPr lang="en-US" dirty="0" smtClean="0"/>
              <a:t>Replication degree within a datacenter: 2</a:t>
            </a:r>
          </a:p>
          <a:p>
            <a:pPr lvl="1"/>
            <a:r>
              <a:rPr lang="en-US" dirty="0" smtClean="0"/>
              <a:t>4 total disk failures tolerated within a datacenter</a:t>
            </a:r>
          </a:p>
          <a:p>
            <a:pPr lvl="1"/>
            <a:r>
              <a:rPr lang="en-US" dirty="0" smtClean="0"/>
              <a:t>One additional copy in another datacenter (for tolerating one datacenter failure)</a:t>
            </a:r>
          </a:p>
          <a:p>
            <a:pPr lvl="1"/>
            <a:r>
              <a:rPr lang="en-US" dirty="0" smtClean="0"/>
              <a:t>Storage usage: 3.6X (1.2X for each copy)</a:t>
            </a:r>
          </a:p>
          <a:p>
            <a:r>
              <a:rPr lang="en-US" dirty="0" smtClean="0"/>
              <a:t>f4</a:t>
            </a:r>
          </a:p>
          <a:p>
            <a:pPr lvl="1"/>
            <a:r>
              <a:rPr lang="en-US" dirty="0" smtClean="0"/>
              <a:t>Per stripe: 10 data disks, 4 parity disks, 4 failures tolerated</a:t>
            </a:r>
          </a:p>
          <a:p>
            <a:pPr lvl="1"/>
            <a:r>
              <a:rPr lang="en-US" dirty="0" smtClean="0"/>
              <a:t>Reed-Solomon code achieves replication within a datacenter</a:t>
            </a:r>
          </a:p>
          <a:p>
            <a:pPr lvl="1"/>
            <a:r>
              <a:rPr lang="en-US" dirty="0" smtClean="0"/>
              <a:t>One additional copy </a:t>
            </a:r>
            <a:r>
              <a:rPr lang="en-US" dirty="0" err="1" smtClean="0"/>
              <a:t>XOR’ed</a:t>
            </a:r>
            <a:r>
              <a:rPr lang="en-US" dirty="0" smtClean="0"/>
              <a:t> to another datacenter, tolerating one datacenter failure</a:t>
            </a:r>
          </a:p>
          <a:p>
            <a:pPr lvl="1"/>
            <a:r>
              <a:rPr lang="en-US" dirty="0" smtClean="0"/>
              <a:t>Storage usage: 2.1X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12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 photo storage</a:t>
            </a:r>
          </a:p>
          <a:p>
            <a:pPr lvl="1"/>
            <a:r>
              <a:rPr lang="en-US" dirty="0" smtClean="0"/>
              <a:t>CDN</a:t>
            </a:r>
          </a:p>
          <a:p>
            <a:pPr lvl="1"/>
            <a:r>
              <a:rPr lang="en-US" dirty="0" smtClean="0"/>
              <a:t>Haystack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</a:t>
            </a:r>
          </a:p>
          <a:p>
            <a:r>
              <a:rPr lang="en-US" dirty="0" smtClean="0"/>
              <a:t>Haystack</a:t>
            </a:r>
          </a:p>
          <a:p>
            <a:pPr lvl="1"/>
            <a:r>
              <a:rPr lang="en-US" dirty="0" smtClean="0"/>
              <a:t>RAID-6 with 3.6X space usage</a:t>
            </a:r>
          </a:p>
          <a:p>
            <a:r>
              <a:rPr lang="en-US" dirty="0"/>
              <a:t>f</a:t>
            </a:r>
            <a:r>
              <a:rPr lang="en-US" dirty="0" smtClean="0"/>
              <a:t>4</a:t>
            </a:r>
          </a:p>
          <a:p>
            <a:pPr lvl="1"/>
            <a:r>
              <a:rPr lang="en-US" dirty="0" smtClean="0"/>
              <a:t>Reed-Solomon code</a:t>
            </a:r>
          </a:p>
          <a:p>
            <a:pPr lvl="1"/>
            <a:r>
              <a:rPr lang="en-US" dirty="0" smtClean="0"/>
              <a:t>Block distribution across racks and datacenters</a:t>
            </a:r>
          </a:p>
          <a:p>
            <a:pPr lvl="1"/>
            <a:r>
              <a:rPr lang="en-US" dirty="0" smtClean="0"/>
              <a:t>2.1X space usage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4: Breaking Down Even Further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Hot photos: CDN</a:t>
            </a:r>
          </a:p>
          <a:p>
            <a:r>
              <a:rPr lang="en-US" dirty="0" smtClean="0"/>
              <a:t>Warm photos: Haystack</a:t>
            </a:r>
          </a:p>
          <a:p>
            <a:r>
              <a:rPr lang="en-US" dirty="0" smtClean="0"/>
              <a:t>Very warm </a:t>
            </a:r>
            <a:r>
              <a:rPr lang="en-US" dirty="0"/>
              <a:t>photos: </a:t>
            </a:r>
            <a:r>
              <a:rPr lang="en-US" dirty="0" smtClean="0"/>
              <a:t>f4</a:t>
            </a:r>
          </a:p>
          <a:p>
            <a:r>
              <a:rPr lang="en-US" dirty="0" smtClean="0"/>
              <a:t>Why? Storage 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242846"/>
            <a:ext cx="5523242" cy="2873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62908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Items sorted by popularity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4620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Popularity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828800" y="3090446"/>
            <a:ext cx="1143000" cy="3124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3090446"/>
            <a:ext cx="2438400" cy="3124200"/>
          </a:xfrm>
          <a:prstGeom prst="rect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3087282"/>
            <a:ext cx="1981200" cy="3124200"/>
          </a:xfrm>
          <a:prstGeom prst="rect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11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CDN / Haystack /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Storage efficiency became important.</a:t>
            </a:r>
          </a:p>
          <a:p>
            <a:pPr lvl="1"/>
            <a:r>
              <a:rPr lang="en-US" dirty="0" smtClean="0"/>
              <a:t>Static contents (photos &amp; videos) grew quickly.</a:t>
            </a:r>
          </a:p>
          <a:p>
            <a:r>
              <a:rPr lang="en-US" dirty="0" smtClean="0"/>
              <a:t>Haystack is concerned about throughput, not efficiently using storage space.</a:t>
            </a:r>
          </a:p>
          <a:p>
            <a:r>
              <a:rPr lang="en-US" dirty="0" smtClean="0"/>
              <a:t>Very warm photos don’t quite need a lot of throughput.</a:t>
            </a:r>
            <a:endParaRPr lang="en-US" dirty="0"/>
          </a:p>
          <a:p>
            <a:r>
              <a:rPr lang="en-US" dirty="0" smtClean="0"/>
              <a:t>Design question: Can we design a system that is more optimized for storage efficiency for very warm photos?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583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CDN / Haystack / f4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CDN absorbs much traffic for hot photos/videos.</a:t>
            </a:r>
          </a:p>
          <a:p>
            <a:r>
              <a:rPr lang="en-US" dirty="0" smtClean="0"/>
              <a:t>Haystack’s tradeoff: </a:t>
            </a:r>
            <a:r>
              <a:rPr lang="en-US" dirty="0"/>
              <a:t>good </a:t>
            </a:r>
            <a:r>
              <a:rPr lang="en-US" dirty="0">
                <a:solidFill>
                  <a:srgbClr val="0000FF"/>
                </a:solidFill>
              </a:rPr>
              <a:t>throughput</a:t>
            </a:r>
            <a:r>
              <a:rPr lang="en-US" dirty="0"/>
              <a:t>, but </a:t>
            </a:r>
            <a:r>
              <a:rPr lang="en-US" dirty="0" smtClean="0"/>
              <a:t>somewhat inefficient </a:t>
            </a:r>
            <a:r>
              <a:rPr lang="en-US" dirty="0" smtClean="0">
                <a:solidFill>
                  <a:srgbClr val="FF0000"/>
                </a:solidFill>
              </a:rPr>
              <a:t>storage space usage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f</a:t>
            </a:r>
            <a:r>
              <a:rPr lang="en-US" dirty="0" smtClean="0"/>
              <a:t>4’s tradeoff: </a:t>
            </a:r>
            <a:r>
              <a:rPr lang="en-US" dirty="0">
                <a:solidFill>
                  <a:srgbClr val="0000FF"/>
                </a:solidFill>
              </a:rPr>
              <a:t>less throughput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more storage efficient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~ 1 month after upload, photos/videos are moved to f4.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5-04-16 at 11.06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581400"/>
            <a:ext cx="5086277" cy="28955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1676400" y="5791200"/>
            <a:ext cx="5791200" cy="762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87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Just Use Haystack?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</a:t>
            </a:r>
          </a:p>
          <a:p>
            <a:pPr lvl="1"/>
            <a:r>
              <a:rPr lang="en-US" dirty="0" smtClean="0"/>
              <a:t>Haystack store maintains large files (many photos in one file).</a:t>
            </a:r>
          </a:p>
          <a:p>
            <a:pPr lvl="1"/>
            <a:r>
              <a:rPr lang="en-US" dirty="0" smtClean="0"/>
              <a:t>Each file is replicated 3 times, two in a single data center, and one additional in a different data center.</a:t>
            </a:r>
          </a:p>
          <a:p>
            <a:r>
              <a:rPr lang="en-US" dirty="0" smtClean="0"/>
              <a:t>Each file is placed in RAID disks.</a:t>
            </a:r>
          </a:p>
          <a:p>
            <a:pPr lvl="1"/>
            <a:r>
              <a:rPr lang="en-US" dirty="0" smtClean="0"/>
              <a:t>RAID: Redundant Array of Inexpensive Disks</a:t>
            </a:r>
          </a:p>
          <a:p>
            <a:pPr lvl="1"/>
            <a:r>
              <a:rPr lang="en-US" dirty="0" smtClean="0"/>
              <a:t>RAID provides better throughput with good reliability.</a:t>
            </a:r>
          </a:p>
          <a:p>
            <a:pPr lvl="1"/>
            <a:r>
              <a:rPr lang="en-US" dirty="0" smtClean="0"/>
              <a:t>Haystack uses RAID-6, where each file block requires 1.2X space usage.</a:t>
            </a:r>
          </a:p>
          <a:p>
            <a:pPr lvl="1"/>
            <a:r>
              <a:rPr lang="en-US" dirty="0" smtClean="0"/>
              <a:t>With 3 replications, each file block spends </a:t>
            </a:r>
            <a:r>
              <a:rPr lang="en-US" dirty="0" smtClean="0">
                <a:solidFill>
                  <a:srgbClr val="0000FF"/>
                </a:solidFill>
              </a:rPr>
              <a:t>3.6X</a:t>
            </a:r>
            <a:r>
              <a:rPr lang="en-US" dirty="0" smtClean="0"/>
              <a:t> space usage to tolerate </a:t>
            </a:r>
            <a:r>
              <a:rPr lang="en-US" dirty="0" smtClean="0">
                <a:solidFill>
                  <a:srgbClr val="0000FF"/>
                </a:solidFill>
              </a:rPr>
              <a:t>4 disk failures</a:t>
            </a:r>
            <a:r>
              <a:rPr lang="en-US" dirty="0" smtClean="0"/>
              <a:t> in a datacenter as well as </a:t>
            </a:r>
            <a:r>
              <a:rPr lang="en-US" dirty="0" smtClean="0">
                <a:solidFill>
                  <a:srgbClr val="0000FF"/>
                </a:solidFill>
              </a:rPr>
              <a:t>1 datacenter failure</a:t>
            </a:r>
            <a:r>
              <a:rPr lang="en-US" dirty="0" smtClean="0"/>
              <a:t>.</a:t>
            </a:r>
          </a:p>
          <a:p>
            <a:r>
              <a:rPr lang="en-US" dirty="0"/>
              <a:t>f</a:t>
            </a:r>
            <a:r>
              <a:rPr lang="en-US" dirty="0" smtClean="0"/>
              <a:t>4 reduces this to </a:t>
            </a:r>
            <a:r>
              <a:rPr lang="en-US" dirty="0" smtClean="0">
                <a:solidFill>
                  <a:srgbClr val="FF0000"/>
                </a:solidFill>
              </a:rPr>
              <a:t>2.1X</a:t>
            </a:r>
            <a:r>
              <a:rPr lang="en-US" dirty="0" smtClean="0"/>
              <a:t> space usage </a:t>
            </a:r>
            <a:r>
              <a:rPr lang="en-US" dirty="0" smtClean="0">
                <a:solidFill>
                  <a:srgbClr val="FF0000"/>
                </a:solidFill>
              </a:rPr>
              <a:t>with the same fault-tolerance guarantee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850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RAID is and what it means for Haystack</a:t>
            </a:r>
          </a:p>
          <a:p>
            <a:pPr lvl="1"/>
            <a:r>
              <a:rPr lang="en-US" smtClean="0"/>
              <a:t>Will </a:t>
            </a:r>
            <a:r>
              <a:rPr lang="en-US" dirty="0" smtClean="0"/>
              <a:t>talk about RAID-0, RAID-1, RAID-4, and RAID-5</a:t>
            </a:r>
          </a:p>
          <a:p>
            <a:pPr lvl="1"/>
            <a:r>
              <a:rPr lang="en-US" dirty="0" smtClean="0"/>
              <a:t>Haystack’s replication based on RAID</a:t>
            </a:r>
          </a:p>
          <a:p>
            <a:r>
              <a:rPr lang="en-US" dirty="0" smtClean="0"/>
              <a:t>How f4 uses erasure coding</a:t>
            </a:r>
          </a:p>
          <a:p>
            <a:pPr lvl="1"/>
            <a:r>
              <a:rPr lang="en-US" dirty="0" smtClean="0"/>
              <a:t>f4 relies on erasure coding to improve on the storage efficiency.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4’s replication based on erasure coding</a:t>
            </a:r>
          </a:p>
          <a:p>
            <a:r>
              <a:rPr lang="en-US" dirty="0" smtClean="0"/>
              <a:t>How Haystack and f4 stack 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867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Using multiple disks that appear as a one big disk</a:t>
            </a:r>
            <a:r>
              <a:rPr lang="en-US" dirty="0" smtClean="0"/>
              <a:t> in a single server for </a:t>
            </a:r>
            <a:r>
              <a:rPr lang="en-US" dirty="0" smtClean="0">
                <a:solidFill>
                  <a:srgbClr val="0000FF"/>
                </a:solidFill>
              </a:rPr>
              <a:t>throughput and reliability</a:t>
            </a:r>
          </a:p>
          <a:p>
            <a:r>
              <a:rPr lang="en-US" dirty="0" smtClean="0"/>
              <a:t>Throughput</a:t>
            </a:r>
          </a:p>
          <a:p>
            <a:pPr lvl="1"/>
            <a:r>
              <a:rPr lang="en-US" dirty="0" smtClean="0"/>
              <a:t>Multiple disks working independently &amp; in parallel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Multiple disks redundantly storing file blocks</a:t>
            </a:r>
          </a:p>
          <a:p>
            <a:r>
              <a:rPr lang="en-US" dirty="0" smtClean="0"/>
              <a:t>Simplest? (RAID-0)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18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020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020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Can 11"/>
          <p:cNvSpPr/>
          <p:nvPr/>
        </p:nvSpPr>
        <p:spPr bwMode="auto">
          <a:xfrm>
            <a:off x="3276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42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544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544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4800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066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068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68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Can 19"/>
          <p:cNvSpPr/>
          <p:nvPr/>
        </p:nvSpPr>
        <p:spPr bwMode="auto">
          <a:xfrm>
            <a:off x="6324600" y="41910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590121" y="46482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592479" y="5181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92479" y="5715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67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8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often called striping</a:t>
            </a:r>
          </a:p>
          <a:p>
            <a:r>
              <a:rPr lang="en-US" dirty="0" smtClean="0"/>
              <a:t>Better throughput</a:t>
            </a:r>
          </a:p>
          <a:p>
            <a:pPr lvl="1"/>
            <a:r>
              <a:rPr lang="en-US" dirty="0" smtClean="0"/>
              <a:t>Multiple blocks in a single stripe can be accessed in parallel across different disks.</a:t>
            </a:r>
          </a:p>
          <a:p>
            <a:pPr lvl="1"/>
            <a:r>
              <a:rPr lang="en-US" dirty="0" smtClean="0"/>
              <a:t>Better than a single large disk with the same size</a:t>
            </a:r>
          </a:p>
          <a:p>
            <a:r>
              <a:rPr lang="en-US" dirty="0" smtClean="0"/>
              <a:t>Reliability?</a:t>
            </a:r>
          </a:p>
          <a:p>
            <a:pPr lvl="1"/>
            <a:r>
              <a:rPr lang="en-US" dirty="0" smtClean="0"/>
              <a:t>Not so much</a:t>
            </a:r>
          </a:p>
          <a:p>
            <a:r>
              <a:rPr lang="en-US" dirty="0" smtClean="0"/>
              <a:t>Full capacity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1752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18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020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020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3276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542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544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44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9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Can 12"/>
          <p:cNvSpPr/>
          <p:nvPr/>
        </p:nvSpPr>
        <p:spPr bwMode="auto">
          <a:xfrm>
            <a:off x="4800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066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068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68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324600" y="4343400"/>
            <a:ext cx="1143000" cy="2209800"/>
          </a:xfrm>
          <a:prstGeom prst="can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590121" y="48006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2"/>
                </a:solidFill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92479" y="53340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592479" y="5867400"/>
            <a:ext cx="6096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11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676400" y="4724400"/>
            <a:ext cx="5867400" cy="6096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230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30306</TotalTime>
  <Pages>12</Pages>
  <Words>1383</Words>
  <Application>Microsoft Macintosh PowerPoint</Application>
  <PresentationFormat>Letter Paper (8.5x11 in)</PresentationFormat>
  <Paragraphs>287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CS252-template</vt:lpstr>
      <vt:lpstr>Office Theme</vt:lpstr>
      <vt:lpstr>CSE 486/586 Distributed Systems Case Study: Facebook f4</vt:lpstr>
      <vt:lpstr>Recap</vt:lpstr>
      <vt:lpstr>f4: Breaking Down Even Further</vt:lpstr>
      <vt:lpstr>CDN / Haystack / f4</vt:lpstr>
      <vt:lpstr>CDN / Haystack / f4</vt:lpstr>
      <vt:lpstr>Why Not Just Use Haystack?</vt:lpstr>
      <vt:lpstr>The Rest</vt:lpstr>
      <vt:lpstr>RAID</vt:lpstr>
      <vt:lpstr>RAID-0</vt:lpstr>
      <vt:lpstr>RAID-1</vt:lpstr>
      <vt:lpstr>CSE 486/586 Administrivia</vt:lpstr>
      <vt:lpstr>RAID-4</vt:lpstr>
      <vt:lpstr>RAID-4</vt:lpstr>
      <vt:lpstr>RAID-4</vt:lpstr>
      <vt:lpstr>RAID-5</vt:lpstr>
      <vt:lpstr>Back to Haystack &amp; f4</vt:lpstr>
      <vt:lpstr>Back to Haystack &amp; f4</vt:lpstr>
      <vt:lpstr>f4: Single Datacenter</vt:lpstr>
      <vt:lpstr>f4: Cross-Datacenter</vt:lpstr>
      <vt:lpstr>Haystack vs. f4</vt:lpstr>
      <vt:lpstr>Summary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1631</cp:revision>
  <cp:lastPrinted>2015-04-17T16:27:04Z</cp:lastPrinted>
  <dcterms:created xsi:type="dcterms:W3CDTF">2012-03-21T04:48:11Z</dcterms:created>
  <dcterms:modified xsi:type="dcterms:W3CDTF">2015-05-14T13:23:43Z</dcterms:modified>
  <cp:category/>
</cp:coreProperties>
</file>