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37"/>
  </p:notesMasterIdLst>
  <p:handoutMasterIdLst>
    <p:handoutMasterId r:id="rId38"/>
  </p:handoutMasterIdLst>
  <p:sldIdLst>
    <p:sldId id="322" r:id="rId3"/>
    <p:sldId id="659" r:id="rId4"/>
    <p:sldId id="663" r:id="rId5"/>
    <p:sldId id="664" r:id="rId6"/>
    <p:sldId id="665" r:id="rId7"/>
    <p:sldId id="667" r:id="rId8"/>
    <p:sldId id="668" r:id="rId9"/>
    <p:sldId id="697" r:id="rId10"/>
    <p:sldId id="698" r:id="rId11"/>
    <p:sldId id="673" r:id="rId12"/>
    <p:sldId id="674" r:id="rId13"/>
    <p:sldId id="675" r:id="rId14"/>
    <p:sldId id="676" r:id="rId15"/>
    <p:sldId id="677" r:id="rId16"/>
    <p:sldId id="678" r:id="rId17"/>
    <p:sldId id="679" r:id="rId18"/>
    <p:sldId id="680" r:id="rId19"/>
    <p:sldId id="681" r:id="rId20"/>
    <p:sldId id="682" r:id="rId21"/>
    <p:sldId id="683" r:id="rId22"/>
    <p:sldId id="684" r:id="rId23"/>
    <p:sldId id="685" r:id="rId24"/>
    <p:sldId id="686" r:id="rId25"/>
    <p:sldId id="687" r:id="rId26"/>
    <p:sldId id="688" r:id="rId27"/>
    <p:sldId id="689" r:id="rId28"/>
    <p:sldId id="690" r:id="rId29"/>
    <p:sldId id="691" r:id="rId30"/>
    <p:sldId id="692" r:id="rId31"/>
    <p:sldId id="693" r:id="rId32"/>
    <p:sldId id="694" r:id="rId33"/>
    <p:sldId id="695" r:id="rId34"/>
    <p:sldId id="696" r:id="rId35"/>
    <p:sldId id="584" r:id="rId36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0102" autoAdjust="0"/>
  </p:normalViewPr>
  <p:slideViewPr>
    <p:cSldViewPr>
      <p:cViewPr varScale="1">
        <p:scale>
          <a:sx n="86" d="100"/>
          <a:sy n="86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182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4265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6221-71D1-8D43-849B-46F289C1E16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6221-71D1-8D43-849B-46F289C1E16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6221-71D1-8D43-849B-46F289C1E1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7C023-C407-4759-B72C-FBEF89C9F17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7C023-C407-4759-B72C-FBEF89C9F17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7C023-C407-4759-B72C-FBEF89C9F17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rl0.com" TargetMode="External"/><Relationship Id="rId4" Type="http://schemas.openxmlformats.org/officeDocument/2006/relationships/hyperlink" Target="http://url1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rl1.com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rl0.co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rl0.com" TargetMode="External"/><Relationship Id="rId4" Type="http://schemas.openxmlformats.org/officeDocument/2006/relationships/hyperlink" Target="http://url1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apache.org/hadoop/" TargetMode="External"/><Relationship Id="rId4" Type="http://schemas.openxmlformats.org/officeDocument/2006/relationships/hyperlink" Target="http://hadoop.apache.org/pig/" TargetMode="External"/><Relationship Id="rId5" Type="http://schemas.openxmlformats.org/officeDocument/2006/relationships/hyperlink" Target="http://wiki.apache.org/pig/" TargetMode="External"/><Relationship Id="rId6" Type="http://schemas.openxmlformats.org/officeDocument/2006/relationships/hyperlink" Target="http://infolab.stanford.edu/~usriv/talks/sigmod08-pig-latin.ppt" TargetMode="External"/><Relationship Id="rId7" Type="http://schemas.openxmlformats.org/officeDocument/2006/relationships/hyperlink" Target="http://www.systems.ethz.ch/education/past-courses/hs08/map-reduce/slides/intro.pdf" TargetMode="External"/><Relationship Id="rId8" Type="http://schemas.openxmlformats.org/officeDocument/2006/relationships/hyperlink" Target="http://www.cs.uiuc.edu/class/sp09/cs525/L4tmp.B.pp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adoop.apache.org/core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Data Analytics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MapReduce?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system for processing large amounts of data</a:t>
            </a:r>
          </a:p>
          <a:p>
            <a:r>
              <a:rPr lang="en-US" dirty="0" smtClean="0"/>
              <a:t>Introduced by Google in 2004</a:t>
            </a:r>
          </a:p>
          <a:p>
            <a:r>
              <a:rPr lang="en-US" dirty="0" smtClean="0"/>
              <a:t>Inspired by </a:t>
            </a:r>
            <a:r>
              <a:rPr lang="en-US" dirty="0" smtClean="0">
                <a:solidFill>
                  <a:srgbClr val="FF0000"/>
                </a:solidFill>
              </a:rPr>
              <a:t>map &amp; reduce in Lisp</a:t>
            </a:r>
          </a:p>
          <a:p>
            <a:r>
              <a:rPr lang="en-US" dirty="0" err="1" smtClean="0"/>
              <a:t>OpenSource</a:t>
            </a:r>
            <a:r>
              <a:rPr lang="en-US" dirty="0" smtClean="0"/>
              <a:t> implementation: Hadoop by Yahoo!</a:t>
            </a:r>
          </a:p>
          <a:p>
            <a:r>
              <a:rPr lang="en-US" dirty="0" smtClean="0"/>
              <a:t>Used by many, many companies</a:t>
            </a:r>
          </a:p>
          <a:p>
            <a:pPr lvl="1"/>
            <a:r>
              <a:rPr lang="en-US" dirty="0" smtClean="0"/>
              <a:t>A9.com, AOL, Facebook, The New York Times, </a:t>
            </a:r>
            <a:r>
              <a:rPr lang="en-US" dirty="0" err="1" smtClean="0"/>
              <a:t>Last.fm</a:t>
            </a:r>
            <a:r>
              <a:rPr lang="en-US" dirty="0" smtClean="0"/>
              <a:t>, </a:t>
            </a:r>
            <a:r>
              <a:rPr lang="en-US" dirty="0" err="1" smtClean="0"/>
              <a:t>Baidu.com</a:t>
            </a:r>
            <a:r>
              <a:rPr lang="en-US" dirty="0" smtClean="0"/>
              <a:t>, </a:t>
            </a:r>
            <a:r>
              <a:rPr lang="en-US" dirty="0" err="1" smtClean="0"/>
              <a:t>Joost</a:t>
            </a:r>
            <a:r>
              <a:rPr lang="en-US" dirty="0" smtClean="0"/>
              <a:t>, </a:t>
            </a:r>
            <a:r>
              <a:rPr lang="en-US" dirty="0" err="1" smtClean="0"/>
              <a:t>Veoh</a:t>
            </a:r>
            <a:r>
              <a:rPr lang="en-US" dirty="0" smtClean="0"/>
              <a:t>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52400"/>
            <a:ext cx="1905000" cy="111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3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Map &amp; Reduce in Lisp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 of squares of a list (in Lisp)</a:t>
            </a:r>
          </a:p>
          <a:p>
            <a:pPr marL="341313" indent="-341313">
              <a:lnSpc>
                <a:spcPct val="90000"/>
              </a:lnSpc>
              <a:spcBef>
                <a:spcPts val="900"/>
              </a:spcBef>
              <a:buClr>
                <a:srgbClr val="FF00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chemeClr val="accent2"/>
                </a:solidFill>
              </a:rPr>
              <a:t>(</a:t>
            </a:r>
            <a:r>
              <a:rPr lang="en-GB" b="1" dirty="0" smtClean="0">
                <a:solidFill>
                  <a:schemeClr val="accent2"/>
                </a:solidFill>
              </a:rPr>
              <a:t>map</a:t>
            </a:r>
            <a:r>
              <a:rPr lang="en-GB" dirty="0" smtClean="0">
                <a:solidFill>
                  <a:schemeClr val="accent2"/>
                </a:solidFill>
              </a:rPr>
              <a:t> square ‘(1 2 3 4))</a:t>
            </a:r>
          </a:p>
          <a:p>
            <a:pPr marL="741363" lvl="1" indent="-284163">
              <a:lnSpc>
                <a:spcPct val="90000"/>
              </a:lnSpc>
              <a:buClr>
                <a:srgbClr val="C0504D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C0504D"/>
                </a:solidFill>
              </a:rPr>
              <a:t>Output: (1 4 9 16)</a:t>
            </a:r>
          </a:p>
          <a:p>
            <a:pPr marL="741363" lvl="1" indent="-284163">
              <a:lnSpc>
                <a:spcPct val="90000"/>
              </a:lnSpc>
              <a:buClr>
                <a:srgbClr val="C0504D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FF0000"/>
                </a:solidFill>
              </a:rPr>
              <a:t>[processes each record individually]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1" name="Oval 30"/>
          <p:cNvSpPr>
            <a:spLocks/>
          </p:cNvSpPr>
          <p:nvPr/>
        </p:nvSpPr>
        <p:spPr>
          <a:xfrm>
            <a:off x="5532120" y="3886200"/>
            <a:ext cx="640080" cy="6410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703320" y="5759450"/>
            <a:ext cx="640080" cy="5651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617720" y="5765284"/>
            <a:ext cx="640080" cy="5651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532120" y="5765284"/>
            <a:ext cx="640080" cy="5593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40" idx="4"/>
            <a:endCxn id="36" idx="0"/>
          </p:cNvCxnSpPr>
          <p:nvPr/>
        </p:nvCxnSpPr>
        <p:spPr>
          <a:xfrm rot="5400000">
            <a:off x="3803891" y="4745198"/>
            <a:ext cx="437435" cy="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31356" y="4964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745756" y="4964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671561" y="4964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</a:t>
            </a:r>
            <a:endParaRPr lang="en-US" dirty="0"/>
          </a:p>
        </p:txBody>
      </p:sp>
      <p:sp>
        <p:nvSpPr>
          <p:cNvPr id="39" name="Oval 38"/>
          <p:cNvSpPr>
            <a:spLocks/>
          </p:cNvSpPr>
          <p:nvPr/>
        </p:nvSpPr>
        <p:spPr>
          <a:xfrm>
            <a:off x="4617720" y="3886200"/>
            <a:ext cx="640080" cy="6410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>
            <a:spLocks/>
          </p:cNvSpPr>
          <p:nvPr/>
        </p:nvSpPr>
        <p:spPr>
          <a:xfrm>
            <a:off x="3703320" y="3886200"/>
            <a:ext cx="640080" cy="6410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36" idx="2"/>
            <a:endCxn id="32" idx="0"/>
          </p:cNvCxnSpPr>
          <p:nvPr/>
        </p:nvCxnSpPr>
        <p:spPr>
          <a:xfrm rot="16200000" flipH="1">
            <a:off x="3809883" y="5545973"/>
            <a:ext cx="425450" cy="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4"/>
            <a:endCxn id="37" idx="0"/>
          </p:cNvCxnSpPr>
          <p:nvPr/>
        </p:nvCxnSpPr>
        <p:spPr>
          <a:xfrm rot="5400000">
            <a:off x="4718291" y="4745198"/>
            <a:ext cx="437435" cy="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7" idx="2"/>
            <a:endCxn id="33" idx="0"/>
          </p:cNvCxnSpPr>
          <p:nvPr/>
        </p:nvCxnSpPr>
        <p:spPr>
          <a:xfrm rot="16200000" flipH="1">
            <a:off x="4721366" y="5548890"/>
            <a:ext cx="431284" cy="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2"/>
            <a:endCxn id="34" idx="0"/>
          </p:cNvCxnSpPr>
          <p:nvPr/>
        </p:nvCxnSpPr>
        <p:spPr>
          <a:xfrm rot="5400000">
            <a:off x="5641469" y="5544692"/>
            <a:ext cx="431284" cy="9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1" idx="4"/>
            <a:endCxn id="38" idx="0"/>
          </p:cNvCxnSpPr>
          <p:nvPr/>
        </p:nvCxnSpPr>
        <p:spPr>
          <a:xfrm rot="16200000" flipH="1">
            <a:off x="5638393" y="4740999"/>
            <a:ext cx="437435" cy="9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743200" y="5759450"/>
            <a:ext cx="640080" cy="5651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51" idx="4"/>
            <a:endCxn id="50" idx="0"/>
          </p:cNvCxnSpPr>
          <p:nvPr/>
        </p:nvCxnSpPr>
        <p:spPr>
          <a:xfrm rot="5400000">
            <a:off x="2843771" y="4745198"/>
            <a:ext cx="437435" cy="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871236" y="4964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</a:t>
            </a:r>
            <a:endParaRPr lang="en-US" dirty="0"/>
          </a:p>
        </p:txBody>
      </p:sp>
      <p:sp>
        <p:nvSpPr>
          <p:cNvPr id="51" name="Oval 50"/>
          <p:cNvSpPr>
            <a:spLocks/>
          </p:cNvSpPr>
          <p:nvPr/>
        </p:nvSpPr>
        <p:spPr>
          <a:xfrm>
            <a:off x="2743200" y="3886200"/>
            <a:ext cx="640080" cy="6410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50" idx="2"/>
            <a:endCxn id="48" idx="0"/>
          </p:cNvCxnSpPr>
          <p:nvPr/>
        </p:nvCxnSpPr>
        <p:spPr>
          <a:xfrm rot="16200000" flipH="1">
            <a:off x="2849763" y="5545973"/>
            <a:ext cx="425450" cy="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01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Map &amp; Reduce in Lisp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 of squares of a list (in Lisp)</a:t>
            </a:r>
          </a:p>
          <a:p>
            <a:pPr marL="341313" indent="-341313">
              <a:lnSpc>
                <a:spcPct val="90000"/>
              </a:lnSpc>
              <a:buClr>
                <a:srgbClr val="FF00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8000"/>
                </a:solidFill>
              </a:rPr>
              <a:t>(</a:t>
            </a:r>
            <a:r>
              <a:rPr lang="en-GB" sz="2800" b="1" dirty="0" smtClean="0">
                <a:solidFill>
                  <a:srgbClr val="008000"/>
                </a:solidFill>
              </a:rPr>
              <a:t>reduce</a:t>
            </a:r>
            <a:r>
              <a:rPr lang="en-GB" sz="2800" dirty="0" smtClean="0">
                <a:solidFill>
                  <a:srgbClr val="008000"/>
                </a:solidFill>
              </a:rPr>
              <a:t> + ‘(1 4 9 16))</a:t>
            </a:r>
          </a:p>
          <a:p>
            <a:pPr marL="741363" lvl="1" indent="-284163">
              <a:lnSpc>
                <a:spcPct val="90000"/>
              </a:lnSpc>
              <a:buClr>
                <a:srgbClr val="C0504D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C0504D"/>
                </a:solidFill>
              </a:rPr>
              <a:t>(+ 16 (+ 9 (+ 4 1) ) )</a:t>
            </a:r>
          </a:p>
          <a:p>
            <a:pPr marL="741363" lvl="1" indent="-284163">
              <a:lnSpc>
                <a:spcPct val="90000"/>
              </a:lnSpc>
              <a:buClr>
                <a:srgbClr val="C0504D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C0504D"/>
                </a:solidFill>
              </a:rPr>
              <a:t>Output: 30</a:t>
            </a:r>
          </a:p>
          <a:p>
            <a:pPr marL="741363" lvl="1" indent="-284163">
              <a:lnSpc>
                <a:spcPct val="90000"/>
              </a:lnSpc>
              <a:buClr>
                <a:srgbClr val="C0504D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FF0000"/>
                </a:solidFill>
              </a:rPr>
              <a:t>[processes set of all records in a batch]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Oval 8"/>
          <p:cNvSpPr>
            <a:spLocks/>
          </p:cNvSpPr>
          <p:nvPr/>
        </p:nvSpPr>
        <p:spPr>
          <a:xfrm>
            <a:off x="5410200" y="3962400"/>
            <a:ext cx="640080" cy="6410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81400" y="5835650"/>
            <a:ext cx="640080" cy="5651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95800" y="5841484"/>
            <a:ext cx="640080" cy="5651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10200" y="5841484"/>
            <a:ext cx="640080" cy="5593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26" idx="4"/>
            <a:endCxn id="19" idx="0"/>
          </p:cNvCxnSpPr>
          <p:nvPr/>
        </p:nvCxnSpPr>
        <p:spPr>
          <a:xfrm rot="5400000">
            <a:off x="3681971" y="4821398"/>
            <a:ext cx="437435" cy="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09436" y="50408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23836" y="50408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49641" y="50408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</a:t>
            </a:r>
            <a:endParaRPr lang="en-US" dirty="0"/>
          </a:p>
        </p:txBody>
      </p:sp>
      <p:sp>
        <p:nvSpPr>
          <p:cNvPr id="25" name="Oval 24"/>
          <p:cNvSpPr>
            <a:spLocks/>
          </p:cNvSpPr>
          <p:nvPr/>
        </p:nvSpPr>
        <p:spPr>
          <a:xfrm>
            <a:off x="4495800" y="3962400"/>
            <a:ext cx="640080" cy="6410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6" name="Oval 25"/>
          <p:cNvSpPr>
            <a:spLocks/>
          </p:cNvSpPr>
          <p:nvPr/>
        </p:nvSpPr>
        <p:spPr>
          <a:xfrm>
            <a:off x="3581400" y="3962400"/>
            <a:ext cx="640080" cy="6410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667000" y="5841484"/>
            <a:ext cx="640080" cy="5651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19" idx="2"/>
            <a:endCxn id="12" idx="0"/>
          </p:cNvCxnSpPr>
          <p:nvPr/>
        </p:nvCxnSpPr>
        <p:spPr>
          <a:xfrm rot="16200000" flipH="1">
            <a:off x="3687963" y="5622173"/>
            <a:ext cx="425450" cy="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1"/>
            <a:endCxn id="28" idx="0"/>
          </p:cNvCxnSpPr>
          <p:nvPr/>
        </p:nvCxnSpPr>
        <p:spPr>
          <a:xfrm rot="10800000" flipV="1">
            <a:off x="2987040" y="5225534"/>
            <a:ext cx="722396" cy="6159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1"/>
            <a:endCxn id="12" idx="0"/>
          </p:cNvCxnSpPr>
          <p:nvPr/>
        </p:nvCxnSpPr>
        <p:spPr>
          <a:xfrm rot="10800000" flipV="1">
            <a:off x="3901440" y="5225534"/>
            <a:ext cx="722396" cy="61011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1"/>
            <a:endCxn id="13" idx="0"/>
          </p:cNvCxnSpPr>
          <p:nvPr/>
        </p:nvCxnSpPr>
        <p:spPr>
          <a:xfrm rot="10800000" flipV="1">
            <a:off x="4815841" y="5225534"/>
            <a:ext cx="733801" cy="6159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5" idx="4"/>
            <a:endCxn id="21" idx="0"/>
          </p:cNvCxnSpPr>
          <p:nvPr/>
        </p:nvCxnSpPr>
        <p:spPr>
          <a:xfrm rot="5400000">
            <a:off x="4596371" y="4821398"/>
            <a:ext cx="437435" cy="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1" idx="2"/>
            <a:endCxn id="13" idx="0"/>
          </p:cNvCxnSpPr>
          <p:nvPr/>
        </p:nvCxnSpPr>
        <p:spPr>
          <a:xfrm rot="16200000" flipH="1">
            <a:off x="4599446" y="5625090"/>
            <a:ext cx="431284" cy="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2" idx="2"/>
            <a:endCxn id="14" idx="0"/>
          </p:cNvCxnSpPr>
          <p:nvPr/>
        </p:nvCxnSpPr>
        <p:spPr>
          <a:xfrm rot="5400000">
            <a:off x="5519549" y="5620892"/>
            <a:ext cx="431284" cy="9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9" idx="4"/>
            <a:endCxn id="22" idx="0"/>
          </p:cNvCxnSpPr>
          <p:nvPr/>
        </p:nvCxnSpPr>
        <p:spPr>
          <a:xfrm rot="16200000" flipH="1">
            <a:off x="5516473" y="4817199"/>
            <a:ext cx="437435" cy="9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V="1">
            <a:off x="5715002" y="5225535"/>
            <a:ext cx="838199" cy="61594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676400" y="5943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initial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553200" y="5029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returned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0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Map &amp; Reduce in Lisp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Map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processes each record individually</a:t>
            </a:r>
          </a:p>
          <a:p>
            <a:r>
              <a:rPr lang="en-GB" dirty="0" smtClean="0"/>
              <a:t>Reduce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GB" dirty="0" err="1" smtClean="0">
                <a:solidFill>
                  <a:srgbClr val="FF0000"/>
                </a:solidFill>
              </a:rPr>
              <a:t>rocesses</a:t>
            </a:r>
            <a:r>
              <a:rPr lang="en-GB" dirty="0" smtClean="0">
                <a:solidFill>
                  <a:srgbClr val="FF0000"/>
                </a:solidFill>
              </a:rPr>
              <a:t> (combines) set of all records in a batch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0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Google People Have Noticed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Keyword search</a:t>
            </a:r>
          </a:p>
          <a:p>
            <a:pPr lvl="1"/>
            <a:r>
              <a:rPr lang="en-US" dirty="0" smtClean="0"/>
              <a:t>Find a keyword in each web page </a:t>
            </a:r>
            <a:r>
              <a:rPr lang="en-US" dirty="0" smtClean="0">
                <a:solidFill>
                  <a:srgbClr val="FF0000"/>
                </a:solidFill>
              </a:rPr>
              <a:t>individually, </a:t>
            </a:r>
            <a:r>
              <a:rPr lang="en-US" dirty="0" smtClean="0"/>
              <a:t>and if it is found, return the URL of the web page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Combine</a:t>
            </a:r>
            <a:r>
              <a:rPr lang="en-US" dirty="0" smtClean="0"/>
              <a:t> all results (URLs) and return it</a:t>
            </a:r>
          </a:p>
          <a:p>
            <a:r>
              <a:rPr lang="en-US" dirty="0" smtClean="0"/>
              <a:t>Count of the # of occurrences of each word</a:t>
            </a:r>
          </a:p>
          <a:p>
            <a:pPr lvl="1"/>
            <a:r>
              <a:rPr lang="en-US" dirty="0" smtClean="0"/>
              <a:t>Count the # of occurrences in each web page </a:t>
            </a:r>
            <a:r>
              <a:rPr lang="en-US" dirty="0" smtClean="0">
                <a:solidFill>
                  <a:srgbClr val="FF0000"/>
                </a:solidFill>
              </a:rPr>
              <a:t>individually</a:t>
            </a:r>
            <a:r>
              <a:rPr lang="en-US" dirty="0" smtClean="0"/>
              <a:t>, and return the list of &lt;</a:t>
            </a:r>
            <a:r>
              <a:rPr lang="en-US" i="1" dirty="0" smtClean="0"/>
              <a:t>word</a:t>
            </a:r>
            <a:r>
              <a:rPr lang="en-US" dirty="0" smtClean="0"/>
              <a:t>, </a:t>
            </a:r>
            <a:r>
              <a:rPr lang="en-US" i="1" dirty="0" smtClean="0"/>
              <a:t>#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For each word, </a:t>
            </a:r>
            <a:r>
              <a:rPr lang="en-US" dirty="0" smtClean="0">
                <a:solidFill>
                  <a:srgbClr val="FF0000"/>
                </a:solidFill>
              </a:rPr>
              <a:t>sum up (combine)</a:t>
            </a:r>
            <a:r>
              <a:rPr lang="en-US" dirty="0" smtClean="0"/>
              <a:t> the count</a:t>
            </a:r>
          </a:p>
          <a:p>
            <a:r>
              <a:rPr lang="en-US" dirty="0" smtClean="0"/>
              <a:t>Notice the similarities?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19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Map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09800"/>
            <a:ext cx="1219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Reduce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971800"/>
            <a:ext cx="1219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Map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1219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Reduce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7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Google People Have Noticed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Lots of storage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0000FF"/>
                </a:solidFill>
              </a:rPr>
              <a:t>compute cycles nearby</a:t>
            </a:r>
          </a:p>
          <a:p>
            <a:r>
              <a:rPr lang="en-US" dirty="0" smtClean="0"/>
              <a:t>Opportunity</a:t>
            </a:r>
          </a:p>
          <a:p>
            <a:pPr lvl="1"/>
            <a:r>
              <a:rPr lang="en-US" dirty="0" smtClean="0"/>
              <a:t>Files are </a:t>
            </a:r>
            <a:r>
              <a:rPr lang="en-US" dirty="0" smtClean="0">
                <a:solidFill>
                  <a:srgbClr val="FF0000"/>
                </a:solidFill>
              </a:rPr>
              <a:t>distributed already!</a:t>
            </a:r>
            <a:r>
              <a:rPr lang="en-US" dirty="0" smtClean="0"/>
              <a:t> (GFS)</a:t>
            </a:r>
          </a:p>
          <a:p>
            <a:pPr lvl="1"/>
            <a:r>
              <a:rPr lang="en-US" dirty="0" smtClean="0"/>
              <a:t>A machine can processes its own web pages (</a:t>
            </a:r>
            <a:r>
              <a:rPr lang="en-US" dirty="0" smtClean="0">
                <a:solidFill>
                  <a:srgbClr val="0000FF"/>
                </a:solidFill>
              </a:rPr>
              <a:t>map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" name="Group 14"/>
          <p:cNvGrpSpPr/>
          <p:nvPr/>
        </p:nvGrpSpPr>
        <p:grpSpPr>
          <a:xfrm>
            <a:off x="1532537" y="3282306"/>
            <a:ext cx="1624421" cy="1221740"/>
            <a:chOff x="1485900" y="3619500"/>
            <a:chExt cx="1790700" cy="1409700"/>
          </a:xfrm>
        </p:grpSpPr>
        <p:grpSp>
          <p:nvGrpSpPr>
            <p:cNvPr id="9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Can 6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13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0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1684937" y="3434706"/>
            <a:ext cx="1624421" cy="1221740"/>
            <a:chOff x="1485900" y="3619500"/>
            <a:chExt cx="1790700" cy="1409700"/>
          </a:xfrm>
        </p:grpSpPr>
        <p:grpSp>
          <p:nvGrpSpPr>
            <p:cNvPr id="15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Can 49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16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46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7" name="Group 14"/>
          <p:cNvGrpSpPr/>
          <p:nvPr/>
        </p:nvGrpSpPr>
        <p:grpSpPr>
          <a:xfrm>
            <a:off x="1837337" y="3587106"/>
            <a:ext cx="1624421" cy="1221740"/>
            <a:chOff x="1485900" y="3619500"/>
            <a:chExt cx="1790700" cy="1409700"/>
          </a:xfrm>
        </p:grpSpPr>
        <p:grpSp>
          <p:nvGrpSpPr>
            <p:cNvPr id="18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Can 58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19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55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0" name="Group 14"/>
          <p:cNvGrpSpPr/>
          <p:nvPr/>
        </p:nvGrpSpPr>
        <p:grpSpPr>
          <a:xfrm>
            <a:off x="1989737" y="3739506"/>
            <a:ext cx="1624421" cy="1221740"/>
            <a:chOff x="1485900" y="3619500"/>
            <a:chExt cx="1790700" cy="1409700"/>
          </a:xfrm>
        </p:grpSpPr>
        <p:grpSp>
          <p:nvGrpSpPr>
            <p:cNvPr id="21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Can 67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22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64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3" name="Group 14"/>
          <p:cNvGrpSpPr/>
          <p:nvPr/>
        </p:nvGrpSpPr>
        <p:grpSpPr>
          <a:xfrm>
            <a:off x="2142137" y="3891906"/>
            <a:ext cx="1624421" cy="1221740"/>
            <a:chOff x="1485900" y="3619500"/>
            <a:chExt cx="1790700" cy="1409700"/>
          </a:xfrm>
        </p:grpSpPr>
        <p:grpSp>
          <p:nvGrpSpPr>
            <p:cNvPr id="24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Can 76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25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73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6" name="Group 14"/>
          <p:cNvGrpSpPr/>
          <p:nvPr/>
        </p:nvGrpSpPr>
        <p:grpSpPr>
          <a:xfrm>
            <a:off x="2294537" y="4044306"/>
            <a:ext cx="1624421" cy="1221740"/>
            <a:chOff x="1485900" y="3619500"/>
            <a:chExt cx="1790700" cy="1409700"/>
          </a:xfrm>
        </p:grpSpPr>
        <p:grpSp>
          <p:nvGrpSpPr>
            <p:cNvPr id="27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Can 85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28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82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9" name="Group 14"/>
          <p:cNvGrpSpPr/>
          <p:nvPr/>
        </p:nvGrpSpPr>
        <p:grpSpPr>
          <a:xfrm>
            <a:off x="2446937" y="4196706"/>
            <a:ext cx="1624421" cy="1221740"/>
            <a:chOff x="1485900" y="3619500"/>
            <a:chExt cx="1790700" cy="1409700"/>
          </a:xfrm>
        </p:grpSpPr>
        <p:grpSp>
          <p:nvGrpSpPr>
            <p:cNvPr id="30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Can 94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31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91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2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3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24" name="Group 14"/>
          <p:cNvGrpSpPr/>
          <p:nvPr/>
        </p:nvGrpSpPr>
        <p:grpSpPr>
          <a:xfrm>
            <a:off x="2599337" y="4349106"/>
            <a:ext cx="1624421" cy="1221740"/>
            <a:chOff x="1485900" y="3619500"/>
            <a:chExt cx="1790700" cy="1409700"/>
          </a:xfrm>
        </p:grpSpPr>
        <p:grpSp>
          <p:nvGrpSpPr>
            <p:cNvPr id="225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Can 103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232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00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1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2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33" name="Group 14"/>
          <p:cNvGrpSpPr/>
          <p:nvPr/>
        </p:nvGrpSpPr>
        <p:grpSpPr>
          <a:xfrm>
            <a:off x="2751737" y="4501506"/>
            <a:ext cx="1624421" cy="1221740"/>
            <a:chOff x="1485900" y="3619500"/>
            <a:chExt cx="1790700" cy="1409700"/>
          </a:xfrm>
        </p:grpSpPr>
        <p:grpSp>
          <p:nvGrpSpPr>
            <p:cNvPr id="234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Can 112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235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09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0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1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36" name="Group 14"/>
          <p:cNvGrpSpPr/>
          <p:nvPr/>
        </p:nvGrpSpPr>
        <p:grpSpPr>
          <a:xfrm>
            <a:off x="2904137" y="4653906"/>
            <a:ext cx="1624421" cy="1221740"/>
            <a:chOff x="1485900" y="3619500"/>
            <a:chExt cx="1790700" cy="1409700"/>
          </a:xfrm>
        </p:grpSpPr>
        <p:grpSp>
          <p:nvGrpSpPr>
            <p:cNvPr id="237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Can 121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238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18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9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0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39" name="Group 14"/>
          <p:cNvGrpSpPr/>
          <p:nvPr/>
        </p:nvGrpSpPr>
        <p:grpSpPr>
          <a:xfrm>
            <a:off x="3056537" y="4806306"/>
            <a:ext cx="1624421" cy="1221740"/>
            <a:chOff x="1485900" y="3619500"/>
            <a:chExt cx="1790700" cy="1409700"/>
          </a:xfrm>
        </p:grpSpPr>
        <p:grpSp>
          <p:nvGrpSpPr>
            <p:cNvPr id="240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Can 130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241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27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8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9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42" name="Group 14"/>
          <p:cNvGrpSpPr/>
          <p:nvPr/>
        </p:nvGrpSpPr>
        <p:grpSpPr>
          <a:xfrm>
            <a:off x="4547779" y="3276600"/>
            <a:ext cx="1624421" cy="1221740"/>
            <a:chOff x="1485900" y="3619500"/>
            <a:chExt cx="1790700" cy="1409700"/>
          </a:xfrm>
        </p:grpSpPr>
        <p:grpSp>
          <p:nvGrpSpPr>
            <p:cNvPr id="243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Can 139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244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36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7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8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45" name="Group 14"/>
          <p:cNvGrpSpPr/>
          <p:nvPr/>
        </p:nvGrpSpPr>
        <p:grpSpPr>
          <a:xfrm>
            <a:off x="4700179" y="3429000"/>
            <a:ext cx="1624421" cy="1221740"/>
            <a:chOff x="1485900" y="3619500"/>
            <a:chExt cx="1790700" cy="1409700"/>
          </a:xfrm>
        </p:grpSpPr>
        <p:grpSp>
          <p:nvGrpSpPr>
            <p:cNvPr id="246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Can 148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247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45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7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48" name="Group 14"/>
          <p:cNvGrpSpPr/>
          <p:nvPr/>
        </p:nvGrpSpPr>
        <p:grpSpPr>
          <a:xfrm>
            <a:off x="4852579" y="3581400"/>
            <a:ext cx="1624421" cy="1221740"/>
            <a:chOff x="1485900" y="3619500"/>
            <a:chExt cx="1790700" cy="1409700"/>
          </a:xfrm>
        </p:grpSpPr>
        <p:grpSp>
          <p:nvGrpSpPr>
            <p:cNvPr id="249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Can 157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250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54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51" name="Group 14"/>
          <p:cNvGrpSpPr/>
          <p:nvPr/>
        </p:nvGrpSpPr>
        <p:grpSpPr>
          <a:xfrm>
            <a:off x="5004979" y="3733800"/>
            <a:ext cx="1624421" cy="1221740"/>
            <a:chOff x="1485900" y="3619500"/>
            <a:chExt cx="1790700" cy="1409700"/>
          </a:xfrm>
        </p:grpSpPr>
        <p:grpSp>
          <p:nvGrpSpPr>
            <p:cNvPr id="252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Can 166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253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63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54" name="Group 14"/>
          <p:cNvGrpSpPr/>
          <p:nvPr/>
        </p:nvGrpSpPr>
        <p:grpSpPr>
          <a:xfrm>
            <a:off x="5157379" y="3886200"/>
            <a:ext cx="1624421" cy="1221740"/>
            <a:chOff x="1485900" y="3619500"/>
            <a:chExt cx="1790700" cy="1409700"/>
          </a:xfrm>
        </p:grpSpPr>
        <p:grpSp>
          <p:nvGrpSpPr>
            <p:cNvPr id="255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Can 175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32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72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33" name="Group 14"/>
          <p:cNvGrpSpPr/>
          <p:nvPr/>
        </p:nvGrpSpPr>
        <p:grpSpPr>
          <a:xfrm>
            <a:off x="5309779" y="4038600"/>
            <a:ext cx="1624421" cy="1221740"/>
            <a:chOff x="1485900" y="3619500"/>
            <a:chExt cx="1790700" cy="1409700"/>
          </a:xfrm>
        </p:grpSpPr>
        <p:grpSp>
          <p:nvGrpSpPr>
            <p:cNvPr id="34" name="Group 178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Can 184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35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81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2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3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36" name="Group 14"/>
          <p:cNvGrpSpPr/>
          <p:nvPr/>
        </p:nvGrpSpPr>
        <p:grpSpPr>
          <a:xfrm>
            <a:off x="5462179" y="4191000"/>
            <a:ext cx="1624421" cy="1221740"/>
            <a:chOff x="1485900" y="3619500"/>
            <a:chExt cx="1790700" cy="1409700"/>
          </a:xfrm>
        </p:grpSpPr>
        <p:grpSp>
          <p:nvGrpSpPr>
            <p:cNvPr id="37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Can 193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38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90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1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2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39" name="Group 14"/>
          <p:cNvGrpSpPr/>
          <p:nvPr/>
        </p:nvGrpSpPr>
        <p:grpSpPr>
          <a:xfrm>
            <a:off x="5614579" y="4343400"/>
            <a:ext cx="1624421" cy="1221740"/>
            <a:chOff x="1485900" y="3619500"/>
            <a:chExt cx="1790700" cy="1409700"/>
          </a:xfrm>
        </p:grpSpPr>
        <p:grpSp>
          <p:nvGrpSpPr>
            <p:cNvPr id="40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3" name="Can 202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41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199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0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1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42" name="Group 14"/>
          <p:cNvGrpSpPr/>
          <p:nvPr/>
        </p:nvGrpSpPr>
        <p:grpSpPr>
          <a:xfrm>
            <a:off x="5766979" y="4495800"/>
            <a:ext cx="1624421" cy="1221740"/>
            <a:chOff x="1485900" y="3619500"/>
            <a:chExt cx="1790700" cy="1409700"/>
          </a:xfrm>
        </p:grpSpPr>
        <p:grpSp>
          <p:nvGrpSpPr>
            <p:cNvPr id="43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Can 211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44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208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9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0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45" name="Group 14"/>
          <p:cNvGrpSpPr/>
          <p:nvPr/>
        </p:nvGrpSpPr>
        <p:grpSpPr>
          <a:xfrm>
            <a:off x="5919379" y="4648200"/>
            <a:ext cx="1624421" cy="1221740"/>
            <a:chOff x="1485900" y="3619500"/>
            <a:chExt cx="1790700" cy="1409700"/>
          </a:xfrm>
        </p:grpSpPr>
        <p:grpSp>
          <p:nvGrpSpPr>
            <p:cNvPr id="52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1" name="Can 220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53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217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8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9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54" name="Group 14"/>
          <p:cNvGrpSpPr/>
          <p:nvPr/>
        </p:nvGrpSpPr>
        <p:grpSpPr>
          <a:xfrm>
            <a:off x="6071779" y="4800600"/>
            <a:ext cx="1624421" cy="1221740"/>
            <a:chOff x="1485900" y="3619500"/>
            <a:chExt cx="1790700" cy="1409700"/>
          </a:xfrm>
        </p:grpSpPr>
        <p:grpSp>
          <p:nvGrpSpPr>
            <p:cNvPr id="61" name="Group 52"/>
            <p:cNvGrpSpPr/>
            <p:nvPr/>
          </p:nvGrpSpPr>
          <p:grpSpPr>
            <a:xfrm>
              <a:off x="1485900" y="3619500"/>
              <a:ext cx="1790700" cy="1409700"/>
              <a:chOff x="2971800" y="2819400"/>
              <a:chExt cx="756000" cy="571500"/>
            </a:xfrm>
          </p:grpSpPr>
          <p:sp>
            <p:nvSpPr>
              <p:cNvPr id="229" name="Rectangle 228"/>
              <p:cNvSpPr/>
              <p:nvPr/>
            </p:nvSpPr>
            <p:spPr>
              <a:xfrm>
                <a:off x="2971800" y="2819400"/>
                <a:ext cx="756000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0" name="Can 229"/>
              <p:cNvSpPr/>
              <p:nvPr/>
            </p:nvSpPr>
            <p:spPr>
              <a:xfrm>
                <a:off x="3352800" y="2895600"/>
                <a:ext cx="304800" cy="419100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3020055" y="2877065"/>
                <a:ext cx="266700" cy="266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CPU</a:t>
                </a:r>
                <a:endParaRPr lang="ko-KR" altLang="en-US" dirty="0"/>
              </a:p>
            </p:txBody>
          </p:sp>
        </p:grpSp>
        <p:grpSp>
          <p:nvGrpSpPr>
            <p:cNvPr id="62" name="Group 132"/>
            <p:cNvGrpSpPr/>
            <p:nvPr/>
          </p:nvGrpSpPr>
          <p:grpSpPr>
            <a:xfrm>
              <a:off x="2520572" y="4104132"/>
              <a:ext cx="451228" cy="620268"/>
              <a:chOff x="7772400" y="4732020"/>
              <a:chExt cx="190500" cy="251460"/>
            </a:xfrm>
          </p:grpSpPr>
          <p:sp>
            <p:nvSpPr>
              <p:cNvPr id="226" name="Document"/>
              <p:cNvSpPr>
                <a:spLocks noEditPoints="1" noChangeArrowheads="1"/>
              </p:cNvSpPr>
              <p:nvPr/>
            </p:nvSpPr>
            <p:spPr bwMode="auto">
              <a:xfrm>
                <a:off x="7834884" y="473202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7" name="Document"/>
              <p:cNvSpPr>
                <a:spLocks noEditPoints="1" noChangeArrowheads="1"/>
              </p:cNvSpPr>
              <p:nvPr/>
            </p:nvSpPr>
            <p:spPr bwMode="auto">
              <a:xfrm>
                <a:off x="7796784" y="47625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8" name="Document"/>
              <p:cNvSpPr>
                <a:spLocks noEditPoints="1" noChangeArrowheads="1"/>
              </p:cNvSpPr>
              <p:nvPr/>
            </p:nvSpPr>
            <p:spPr bwMode="auto">
              <a:xfrm>
                <a:off x="7772400" y="4800600"/>
                <a:ext cx="128016" cy="1828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048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Took the </a:t>
            </a:r>
            <a:r>
              <a:rPr lang="en-US" dirty="0" smtClean="0">
                <a:solidFill>
                  <a:srgbClr val="FF0000"/>
                </a:solidFill>
              </a:rPr>
              <a:t>concept</a:t>
            </a:r>
            <a:r>
              <a:rPr lang="en-US" dirty="0" smtClean="0"/>
              <a:t> from Lisp, and applied to large-scale data-processing</a:t>
            </a:r>
          </a:p>
          <a:p>
            <a:r>
              <a:rPr lang="en-US" dirty="0" smtClean="0"/>
              <a:t>Takes two functions from a programmer (</a:t>
            </a:r>
            <a:r>
              <a:rPr lang="en-US" i="1" dirty="0" smtClean="0"/>
              <a:t>map</a:t>
            </a:r>
            <a:r>
              <a:rPr lang="en-US" dirty="0" smtClean="0"/>
              <a:t> and </a:t>
            </a:r>
            <a:r>
              <a:rPr lang="en-US" i="1" dirty="0" smtClean="0"/>
              <a:t>reduce</a:t>
            </a:r>
            <a:r>
              <a:rPr lang="en-US" dirty="0" smtClean="0"/>
              <a:t>), and performs three steps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Map</a:t>
            </a:r>
          </a:p>
          <a:p>
            <a:pPr lvl="1"/>
            <a:r>
              <a:rPr lang="en-US" dirty="0" smtClean="0"/>
              <a:t>Runs </a:t>
            </a:r>
            <a:r>
              <a:rPr lang="en-US" i="1" dirty="0" smtClean="0"/>
              <a:t>map</a:t>
            </a:r>
            <a:r>
              <a:rPr lang="en-US" dirty="0" smtClean="0"/>
              <a:t> for each file </a:t>
            </a:r>
            <a:r>
              <a:rPr lang="en-US" dirty="0" smtClean="0">
                <a:solidFill>
                  <a:srgbClr val="FF0000"/>
                </a:solidFill>
              </a:rPr>
              <a:t>individually in parallel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Shuffle</a:t>
            </a:r>
          </a:p>
          <a:p>
            <a:pPr lvl="1"/>
            <a:r>
              <a:rPr lang="en-US" dirty="0" smtClean="0"/>
              <a:t>Collects the output from all </a:t>
            </a:r>
            <a:r>
              <a:rPr lang="en-US" i="1" dirty="0" smtClean="0"/>
              <a:t>map</a:t>
            </a:r>
            <a:r>
              <a:rPr lang="en-US" dirty="0" smtClean="0"/>
              <a:t> executions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Transforms the </a:t>
            </a:r>
            <a:r>
              <a:rPr lang="en-US" i="1" dirty="0" smtClean="0">
                <a:solidFill>
                  <a:srgbClr val="FF0000"/>
                </a:solidFill>
              </a:rPr>
              <a:t>map</a:t>
            </a:r>
            <a:r>
              <a:rPr lang="en-US" dirty="0" smtClean="0">
                <a:solidFill>
                  <a:srgbClr val="FF0000"/>
                </a:solidFill>
              </a:rPr>
              <a:t> output into the </a:t>
            </a:r>
            <a:r>
              <a:rPr lang="en-US" i="1" dirty="0" smtClean="0">
                <a:solidFill>
                  <a:srgbClr val="FF0000"/>
                </a:solidFill>
              </a:rPr>
              <a:t>reduce</a:t>
            </a:r>
            <a:r>
              <a:rPr lang="en-US" dirty="0" smtClean="0">
                <a:solidFill>
                  <a:srgbClr val="FF0000"/>
                </a:solidFill>
              </a:rPr>
              <a:t> input</a:t>
            </a:r>
          </a:p>
          <a:p>
            <a:pPr lvl="1"/>
            <a:r>
              <a:rPr lang="en-US" dirty="0" smtClean="0"/>
              <a:t>Divides the </a:t>
            </a:r>
            <a:r>
              <a:rPr lang="en-US" i="1" dirty="0" smtClean="0"/>
              <a:t>map</a:t>
            </a:r>
            <a:r>
              <a:rPr lang="en-US" dirty="0" smtClean="0"/>
              <a:t> output into chunks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Reduce</a:t>
            </a:r>
          </a:p>
          <a:p>
            <a:pPr lvl="1"/>
            <a:r>
              <a:rPr lang="en-US" dirty="0" smtClean="0"/>
              <a:t>Runs </a:t>
            </a:r>
            <a:r>
              <a:rPr lang="en-US" i="1" dirty="0" smtClean="0"/>
              <a:t>reduce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using a </a:t>
            </a:r>
            <a:r>
              <a:rPr lang="en-US" i="1" dirty="0" smtClean="0">
                <a:solidFill>
                  <a:srgbClr val="FF0000"/>
                </a:solidFill>
              </a:rPr>
              <a:t>map</a:t>
            </a:r>
            <a:r>
              <a:rPr lang="en-US" dirty="0" smtClean="0">
                <a:solidFill>
                  <a:srgbClr val="FF0000"/>
                </a:solidFill>
              </a:rPr>
              <a:t> output chunk as the input</a:t>
            </a:r>
            <a:r>
              <a:rPr lang="en-US" dirty="0" smtClean="0"/>
              <a:t>) in parallel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6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Programmer’s Point of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Programmer writes two functions – </a:t>
            </a:r>
            <a:r>
              <a:rPr lang="en-US" i="1" dirty="0" smtClean="0"/>
              <a:t>map()</a:t>
            </a:r>
            <a:r>
              <a:rPr lang="en-US" dirty="0" smtClean="0"/>
              <a:t> and </a:t>
            </a:r>
            <a:r>
              <a:rPr lang="en-US" i="1" dirty="0" smtClean="0"/>
              <a:t>reduce()</a:t>
            </a:r>
          </a:p>
          <a:p>
            <a:r>
              <a:rPr lang="en-US" dirty="0" smtClean="0"/>
              <a:t>The programming interface is fixed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ap (</a:t>
            </a:r>
            <a:r>
              <a:rPr lang="en-US" dirty="0" err="1" smtClean="0"/>
              <a:t>in_key</a:t>
            </a:r>
            <a:r>
              <a:rPr lang="en-US" dirty="0" smtClean="0"/>
              <a:t>, </a:t>
            </a:r>
            <a:r>
              <a:rPr lang="en-US" dirty="0" err="1" smtClean="0"/>
              <a:t>in_value</a:t>
            </a:r>
            <a:r>
              <a:rPr lang="en-US" dirty="0" smtClean="0"/>
              <a:t>) -&gt;</a:t>
            </a:r>
            <a:br>
              <a:rPr lang="en-US" dirty="0" smtClean="0"/>
            </a:br>
            <a:r>
              <a:rPr lang="en-US" dirty="0" smtClean="0"/>
              <a:t>         list of (</a:t>
            </a:r>
            <a:r>
              <a:rPr lang="en-US" dirty="0" err="1" smtClean="0"/>
              <a:t>out_key</a:t>
            </a:r>
            <a:r>
              <a:rPr lang="en-US" dirty="0" smtClean="0"/>
              <a:t>, </a:t>
            </a:r>
            <a:r>
              <a:rPr lang="en-US" dirty="0" err="1" smtClean="0"/>
              <a:t>intermediate_value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reduce (</a:t>
            </a:r>
            <a:r>
              <a:rPr lang="en-US" dirty="0" err="1" smtClean="0"/>
              <a:t>out_key</a:t>
            </a:r>
            <a:r>
              <a:rPr lang="en-US" dirty="0" smtClean="0"/>
              <a:t>, list of </a:t>
            </a:r>
            <a:r>
              <a:rPr lang="en-US" dirty="0" err="1" smtClean="0"/>
              <a:t>intermediate_value</a:t>
            </a:r>
            <a:r>
              <a:rPr lang="en-US" dirty="0" smtClean="0"/>
              <a:t>) -&gt;</a:t>
            </a:r>
            <a:br>
              <a:rPr lang="en-US" dirty="0" smtClean="0"/>
            </a:br>
            <a:r>
              <a:rPr lang="en-US" dirty="0" smtClean="0"/>
              <a:t>			(</a:t>
            </a:r>
            <a:r>
              <a:rPr lang="en-US" dirty="0" err="1" smtClean="0"/>
              <a:t>out_key</a:t>
            </a:r>
            <a:r>
              <a:rPr lang="en-US" dirty="0" smtClean="0"/>
              <a:t>, </a:t>
            </a:r>
            <a:r>
              <a:rPr lang="en-US" dirty="0" err="1" smtClean="0"/>
              <a:t>out_value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Caution: not exactly the same as Lisp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6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Indexing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-&gt; list of web pages containing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10000" y="37338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62600" y="2720876"/>
            <a:ext cx="2393657" cy="28417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/>
              <a:t>every -&gt;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http://m-w.com</a:t>
            </a:r>
            <a:r>
              <a:rPr lang="en-US" dirty="0" smtClean="0"/>
              <a:t>/…</a:t>
            </a:r>
          </a:p>
          <a:p>
            <a:r>
              <a:rPr lang="en-US" dirty="0" smtClean="0"/>
              <a:t>      http://answers.….</a:t>
            </a:r>
          </a:p>
          <a:p>
            <a:r>
              <a:rPr lang="en-US" dirty="0" smtClean="0"/>
              <a:t>      …</a:t>
            </a:r>
          </a:p>
          <a:p>
            <a:r>
              <a:rPr lang="en-US" dirty="0" smtClean="0"/>
              <a:t>its -&gt;</a:t>
            </a:r>
          </a:p>
          <a:p>
            <a:r>
              <a:rPr lang="en-US" dirty="0" smtClean="0"/>
              <a:t>      http://</a:t>
            </a:r>
            <a:r>
              <a:rPr lang="en-US" dirty="0" err="1" smtClean="0"/>
              <a:t>itsa.org</a:t>
            </a:r>
            <a:r>
              <a:rPr lang="en-US" dirty="0" smtClean="0"/>
              <a:t>/….</a:t>
            </a:r>
          </a:p>
          <a:p>
            <a:r>
              <a:rPr lang="en-US" dirty="0" smtClean="0"/>
              <a:t>      http://</a:t>
            </a:r>
            <a:r>
              <a:rPr lang="en-US" dirty="0" err="1" smtClean="0"/>
              <a:t>youtube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      …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959143" y="2590800"/>
            <a:ext cx="869657" cy="118544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Document"/>
          <p:cNvSpPr>
            <a:spLocks noEditPoints="1" noChangeArrowheads="1"/>
          </p:cNvSpPr>
          <p:nvPr/>
        </p:nvSpPr>
        <p:spPr bwMode="auto">
          <a:xfrm>
            <a:off x="1111543" y="2743200"/>
            <a:ext cx="869657" cy="118544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Document"/>
          <p:cNvSpPr>
            <a:spLocks noEditPoints="1" noChangeArrowheads="1"/>
          </p:cNvSpPr>
          <p:nvPr/>
        </p:nvSpPr>
        <p:spPr bwMode="auto">
          <a:xfrm>
            <a:off x="1263943" y="2895600"/>
            <a:ext cx="869657" cy="118544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Document"/>
          <p:cNvSpPr>
            <a:spLocks noEditPoints="1" noChangeArrowheads="1"/>
          </p:cNvSpPr>
          <p:nvPr/>
        </p:nvSpPr>
        <p:spPr bwMode="auto">
          <a:xfrm>
            <a:off x="1416343" y="3048000"/>
            <a:ext cx="869657" cy="118544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Document"/>
          <p:cNvSpPr>
            <a:spLocks noEditPoints="1" noChangeArrowheads="1"/>
          </p:cNvSpPr>
          <p:nvPr/>
        </p:nvSpPr>
        <p:spPr bwMode="auto">
          <a:xfrm>
            <a:off x="1568743" y="3200400"/>
            <a:ext cx="869657" cy="118544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Document"/>
          <p:cNvSpPr>
            <a:spLocks noEditPoints="1" noChangeArrowheads="1"/>
          </p:cNvSpPr>
          <p:nvPr/>
        </p:nvSpPr>
        <p:spPr bwMode="auto">
          <a:xfrm>
            <a:off x="1721143" y="3352800"/>
            <a:ext cx="869657" cy="118544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Document"/>
          <p:cNvSpPr>
            <a:spLocks noEditPoints="1" noChangeArrowheads="1"/>
          </p:cNvSpPr>
          <p:nvPr/>
        </p:nvSpPr>
        <p:spPr bwMode="auto">
          <a:xfrm>
            <a:off x="1873543" y="3505200"/>
            <a:ext cx="869657" cy="118544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Document"/>
          <p:cNvSpPr>
            <a:spLocks noEditPoints="1" noChangeArrowheads="1"/>
          </p:cNvSpPr>
          <p:nvPr/>
        </p:nvSpPr>
        <p:spPr bwMode="auto">
          <a:xfrm>
            <a:off x="2025943" y="3657600"/>
            <a:ext cx="869657" cy="118544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Document"/>
          <p:cNvSpPr>
            <a:spLocks noEditPoints="1" noChangeArrowheads="1"/>
          </p:cNvSpPr>
          <p:nvPr/>
        </p:nvSpPr>
        <p:spPr bwMode="auto">
          <a:xfrm>
            <a:off x="2178343" y="3810000"/>
            <a:ext cx="869657" cy="118544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Document"/>
          <p:cNvSpPr>
            <a:spLocks noEditPoints="1" noChangeArrowheads="1"/>
          </p:cNvSpPr>
          <p:nvPr/>
        </p:nvSpPr>
        <p:spPr bwMode="auto">
          <a:xfrm>
            <a:off x="2330743" y="3962400"/>
            <a:ext cx="869657" cy="118544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Document"/>
          <p:cNvSpPr>
            <a:spLocks noEditPoints="1" noChangeArrowheads="1"/>
          </p:cNvSpPr>
          <p:nvPr/>
        </p:nvSpPr>
        <p:spPr bwMode="auto">
          <a:xfrm>
            <a:off x="2483143" y="4114800"/>
            <a:ext cx="869657" cy="118544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959143" y="5486400"/>
            <a:ext cx="239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Input: web pages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62600" y="5486400"/>
            <a:ext cx="239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Output: word-&gt; </a:t>
            </a:r>
            <a:r>
              <a:rPr lang="en-US" dirty="0" err="1" smtClean="0"/>
              <a:t>urls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2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Interface</a:t>
            </a:r>
          </a:p>
          <a:p>
            <a:pPr lvl="1"/>
            <a:r>
              <a:rPr lang="en-GB" dirty="0" smtClean="0"/>
              <a:t>Input: &lt;</a:t>
            </a:r>
            <a:r>
              <a:rPr lang="en-GB" dirty="0" err="1" smtClean="0"/>
              <a:t>in_key</a:t>
            </a:r>
            <a:r>
              <a:rPr lang="en-GB" dirty="0" smtClean="0"/>
              <a:t>, </a:t>
            </a:r>
            <a:r>
              <a:rPr lang="en-GB" dirty="0" err="1" smtClean="0"/>
              <a:t>in_value</a:t>
            </a:r>
            <a:r>
              <a:rPr lang="en-GB" dirty="0" smtClean="0"/>
              <a:t>&gt; pair =&gt; </a:t>
            </a:r>
            <a:r>
              <a:rPr lang="en-GB" dirty="0" smtClean="0">
                <a:solidFill>
                  <a:srgbClr val="FF0000"/>
                </a:solidFill>
              </a:rPr>
              <a:t>&lt;</a:t>
            </a:r>
            <a:r>
              <a:rPr lang="en-GB" dirty="0" err="1" smtClean="0">
                <a:solidFill>
                  <a:srgbClr val="FF0000"/>
                </a:solidFill>
              </a:rPr>
              <a:t>url</a:t>
            </a:r>
            <a:r>
              <a:rPr lang="en-GB" dirty="0" smtClean="0">
                <a:solidFill>
                  <a:srgbClr val="FF0000"/>
                </a:solidFill>
              </a:rPr>
              <a:t>, content&gt;</a:t>
            </a:r>
          </a:p>
          <a:p>
            <a:pPr lvl="1"/>
            <a:r>
              <a:rPr lang="en-GB" dirty="0" smtClean="0"/>
              <a:t>Output: list of intermediate &lt;key, value&gt; pairs </a:t>
            </a:r>
            <a:br>
              <a:rPr lang="en-GB" dirty="0" smtClean="0"/>
            </a:br>
            <a:r>
              <a:rPr lang="en-GB" dirty="0" smtClean="0"/>
              <a:t>=&gt; </a:t>
            </a:r>
            <a:r>
              <a:rPr lang="en-GB" dirty="0" smtClean="0">
                <a:solidFill>
                  <a:srgbClr val="FF0000"/>
                </a:solidFill>
              </a:rPr>
              <a:t>list of &lt;word, </a:t>
            </a:r>
            <a:r>
              <a:rPr lang="en-GB" dirty="0" err="1" smtClean="0">
                <a:solidFill>
                  <a:srgbClr val="FF0000"/>
                </a:solidFill>
              </a:rPr>
              <a:t>url</a:t>
            </a:r>
            <a:r>
              <a:rPr lang="en-GB" dirty="0" smtClean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8" descr="MPj043897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"/>
            <a:ext cx="1981200" cy="1409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" y="3657600"/>
            <a:ext cx="30861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key = </a:t>
            </a:r>
            <a:r>
              <a:rPr lang="en-US" dirty="0" smtClean="0">
                <a:hlinkClick r:id="rId3"/>
              </a:rPr>
              <a:t>http://url0.com</a:t>
            </a:r>
            <a:endParaRPr lang="en-US" dirty="0" smtClean="0"/>
          </a:p>
          <a:p>
            <a:r>
              <a:rPr lang="en-US" dirty="0" smtClean="0"/>
              <a:t>value = “every happy family is alike.”</a:t>
            </a:r>
            <a:endParaRPr lang="en-US" altLang="ko-K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953001" y="3505200"/>
            <a:ext cx="3429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&lt;every, </a:t>
            </a:r>
            <a:r>
              <a:rPr lang="en-US" dirty="0" smtClean="0">
                <a:hlinkClick r:id="rId3"/>
              </a:rPr>
              <a:t>http://url0.com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&lt;happy, </a:t>
            </a:r>
            <a:r>
              <a:rPr lang="en-US" dirty="0" smtClean="0">
                <a:hlinkClick r:id="rId3"/>
              </a:rPr>
              <a:t>http://url0.com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&lt;family, </a:t>
            </a:r>
            <a:r>
              <a:rPr lang="en-US" dirty="0" smtClean="0">
                <a:hlinkClick r:id="rId3"/>
              </a:rPr>
              <a:t>http://url0.com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…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 flipV="1">
            <a:off x="3657600" y="4105365"/>
            <a:ext cx="1295401" cy="1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6985" y="4681716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map()</a:t>
            </a:r>
            <a:endParaRPr lang="en-US" sz="16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71500" y="6066220"/>
            <a:ext cx="3086100" cy="334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lvl="1" defTabSz="457200">
              <a:lnSpc>
                <a:spcPct val="9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Map Input: &lt;</a:t>
            </a:r>
            <a:r>
              <a:rPr lang="en-GB" sz="1600" dirty="0" err="1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url</a:t>
            </a: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, content&gt;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1" y="4800600"/>
            <a:ext cx="3429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&lt;every, </a:t>
            </a:r>
            <a:r>
              <a:rPr lang="en-US" dirty="0" smtClean="0">
                <a:hlinkClick r:id="rId4"/>
              </a:rPr>
              <a:t>http://url1.com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&lt;unhappy, </a:t>
            </a:r>
            <a:r>
              <a:rPr lang="en-US" dirty="0" smtClean="0">
                <a:hlinkClick r:id="rId4"/>
              </a:rPr>
              <a:t>http://url1.com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&lt;family, </a:t>
            </a:r>
            <a:r>
              <a:rPr lang="en-US" dirty="0" smtClean="0">
                <a:hlinkClick r:id="rId4"/>
              </a:rPr>
              <a:t>http://url1.com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…</a:t>
            </a: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657600" y="5400765"/>
            <a:ext cx="1295401" cy="1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500" y="4953000"/>
            <a:ext cx="30861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key = </a:t>
            </a:r>
            <a:r>
              <a:rPr lang="en-US" dirty="0" smtClean="0">
                <a:hlinkClick r:id="rId4"/>
              </a:rPr>
              <a:t>http://url1.com</a:t>
            </a:r>
            <a:endParaRPr lang="en-US" dirty="0" smtClean="0"/>
          </a:p>
          <a:p>
            <a:r>
              <a:rPr lang="en-US" dirty="0" smtClean="0"/>
              <a:t>value = “every unhappy family is unhappy in its own way.”</a:t>
            </a:r>
            <a:endParaRPr lang="en-US" altLang="ko-KR" dirty="0" smtClean="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953001" y="6066220"/>
            <a:ext cx="3429000" cy="334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lvl="1" defTabSz="457200">
              <a:lnSpc>
                <a:spcPct val="9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Map Output: list of &lt;word, </a:t>
            </a:r>
            <a:r>
              <a:rPr lang="en-GB" sz="1600" dirty="0" err="1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url</a:t>
            </a: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70979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5" grpId="0" animBg="1"/>
      <p:bldP spid="13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RPC enables programmers to call functions in remote processes.</a:t>
            </a:r>
          </a:p>
          <a:p>
            <a:r>
              <a:rPr lang="en-US" dirty="0"/>
              <a:t>IDL (Interface Definition Language) allows programmers to define remote procedure calls.</a:t>
            </a:r>
          </a:p>
          <a:p>
            <a:r>
              <a:rPr lang="en-US" dirty="0"/>
              <a:t>Stubs are used to make it appear that the call is local.</a:t>
            </a:r>
          </a:p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Cannot provide exactly once </a:t>
            </a:r>
          </a:p>
          <a:p>
            <a:pPr lvl="1"/>
            <a:r>
              <a:rPr lang="en-US" dirty="0"/>
              <a:t>At least once</a:t>
            </a:r>
          </a:p>
          <a:p>
            <a:pPr lvl="1"/>
            <a:r>
              <a:rPr lang="en-US" dirty="0"/>
              <a:t>At most once</a:t>
            </a:r>
          </a:p>
          <a:p>
            <a:pPr lvl="1"/>
            <a:r>
              <a:rPr lang="en-US" dirty="0"/>
              <a:t>Depends on the application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1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Shuffle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MapReduce system</a:t>
            </a:r>
          </a:p>
          <a:p>
            <a:pPr lvl="1"/>
            <a:r>
              <a:rPr lang="en-GB" dirty="0" smtClean="0"/>
              <a:t>Collects outputs from all </a:t>
            </a:r>
            <a:r>
              <a:rPr lang="en-GB" i="1" dirty="0" smtClean="0"/>
              <a:t>map</a:t>
            </a:r>
            <a:r>
              <a:rPr lang="en-GB" dirty="0" smtClean="0"/>
              <a:t> executions</a:t>
            </a:r>
          </a:p>
          <a:p>
            <a:pPr lvl="1"/>
            <a:r>
              <a:rPr lang="en-GB" dirty="0" smtClean="0"/>
              <a:t>Groups all intermediate values by the same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3999" y="3289557"/>
            <a:ext cx="26670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every -&gt; </a:t>
            </a:r>
            <a:r>
              <a:rPr lang="en-US" dirty="0" smtClean="0">
                <a:hlinkClick r:id="rId2"/>
              </a:rPr>
              <a:t>http://url0.com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http://url1.com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14400" y="3365757"/>
            <a:ext cx="2895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&lt;every, </a:t>
            </a:r>
            <a:r>
              <a:rPr lang="en-US" dirty="0" smtClean="0">
                <a:hlinkClick r:id="rId2"/>
              </a:rPr>
              <a:t>http://url0.com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&lt;happy, </a:t>
            </a:r>
            <a:r>
              <a:rPr lang="en-US" dirty="0" smtClean="0">
                <a:hlinkClick r:id="rId2"/>
              </a:rPr>
              <a:t>http://url0.com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&lt;family, </a:t>
            </a:r>
            <a:r>
              <a:rPr lang="en-US" dirty="0" smtClean="0">
                <a:hlinkClick r:id="rId2"/>
              </a:rPr>
              <a:t>http://url0.com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4661157"/>
            <a:ext cx="2895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&lt;every, </a:t>
            </a:r>
            <a:r>
              <a:rPr lang="en-US" dirty="0" smtClean="0">
                <a:hlinkClick r:id="rId3"/>
              </a:rPr>
              <a:t>http://url1.com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&lt;unhappy, </a:t>
            </a:r>
            <a:r>
              <a:rPr lang="en-US" dirty="0" smtClean="0">
                <a:hlinkClick r:id="rId3"/>
              </a:rPr>
              <a:t>http://url1.com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&lt;family, </a:t>
            </a:r>
            <a:r>
              <a:rPr lang="en-US" dirty="0" smtClean="0">
                <a:hlinkClick r:id="rId3"/>
              </a:rPr>
              <a:t>http://url1.com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33400" y="6142420"/>
            <a:ext cx="3276600" cy="334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lvl="1" defTabSz="457200">
              <a:lnSpc>
                <a:spcPct val="9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Map Output: list of &lt;word, </a:t>
            </a:r>
            <a:r>
              <a:rPr lang="en-GB" sz="1600" dirty="0" err="1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url</a:t>
            </a: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&gt;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800600" y="6142420"/>
            <a:ext cx="3429000" cy="334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lvl="1" defTabSz="457200">
              <a:lnSpc>
                <a:spcPct val="9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Reduce Input: &lt;word, list of </a:t>
            </a:r>
            <a:r>
              <a:rPr lang="en-GB" sz="1600" dirty="0" err="1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urls</a:t>
            </a: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&gt;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33998" y="3975357"/>
            <a:ext cx="266700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happy -&gt; </a:t>
            </a:r>
            <a:r>
              <a:rPr lang="en-US" dirty="0" smtClean="0">
                <a:hlinkClick r:id="rId2"/>
              </a:rPr>
              <a:t>http://url0.com</a:t>
            </a:r>
            <a:endParaRPr lang="en-US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5333997" y="4622283"/>
            <a:ext cx="2667001" cy="684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unhappy -&gt; </a:t>
            </a:r>
            <a:r>
              <a:rPr lang="en-US" dirty="0" smtClean="0">
                <a:hlinkClick r:id="rId3"/>
              </a:rPr>
              <a:t>http://url1.com</a:t>
            </a:r>
            <a:endParaRPr lang="en-US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5333997" y="5345410"/>
            <a:ext cx="2667002" cy="6743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family -&gt; </a:t>
            </a:r>
            <a:r>
              <a:rPr lang="en-US" dirty="0" smtClean="0">
                <a:hlinkClick r:id="rId2"/>
              </a:rPr>
              <a:t>http://url0.com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http://url1.com</a:t>
            </a:r>
            <a:endParaRPr lang="en-US" dirty="0" smtClean="0"/>
          </a:p>
        </p:txBody>
      </p:sp>
      <p:cxnSp>
        <p:nvCxnSpPr>
          <p:cNvPr id="26" name="Straight Arrow Connector 25"/>
          <p:cNvCxnSpPr>
            <a:endCxn id="17" idx="1"/>
          </p:cNvCxnSpPr>
          <p:nvPr/>
        </p:nvCxnSpPr>
        <p:spPr>
          <a:xfrm>
            <a:off x="3276600" y="3594357"/>
            <a:ext cx="2057399" cy="18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7" idx="1"/>
          </p:cNvCxnSpPr>
          <p:nvPr/>
        </p:nvCxnSpPr>
        <p:spPr>
          <a:xfrm flipV="1">
            <a:off x="3276600" y="3612723"/>
            <a:ext cx="2057399" cy="1277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3" idx="1"/>
          </p:cNvCxnSpPr>
          <p:nvPr/>
        </p:nvCxnSpPr>
        <p:spPr>
          <a:xfrm>
            <a:off x="3276600" y="3935888"/>
            <a:ext cx="2057398" cy="344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5" idx="1"/>
          </p:cNvCxnSpPr>
          <p:nvPr/>
        </p:nvCxnSpPr>
        <p:spPr>
          <a:xfrm>
            <a:off x="3276600" y="4267198"/>
            <a:ext cx="2057397" cy="1415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5" idx="1"/>
          </p:cNvCxnSpPr>
          <p:nvPr/>
        </p:nvCxnSpPr>
        <p:spPr>
          <a:xfrm>
            <a:off x="3276600" y="5486400"/>
            <a:ext cx="2057397" cy="1962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4" idx="1"/>
          </p:cNvCxnSpPr>
          <p:nvPr/>
        </p:nvCxnSpPr>
        <p:spPr>
          <a:xfrm flipV="1">
            <a:off x="3581400" y="4964390"/>
            <a:ext cx="1752597" cy="77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400" y="0"/>
            <a:ext cx="20066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8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Interface</a:t>
            </a:r>
          </a:p>
          <a:p>
            <a:pPr lvl="1"/>
            <a:r>
              <a:rPr lang="en-GB" dirty="0" smtClean="0"/>
              <a:t>Input: &lt;</a:t>
            </a:r>
            <a:r>
              <a:rPr lang="en-US" dirty="0" err="1" smtClean="0"/>
              <a:t>out_key</a:t>
            </a:r>
            <a:r>
              <a:rPr lang="en-US" dirty="0" smtClean="0"/>
              <a:t>, list of </a:t>
            </a:r>
            <a:r>
              <a:rPr lang="en-US" dirty="0" err="1" smtClean="0"/>
              <a:t>intermediate_value</a:t>
            </a:r>
            <a:r>
              <a:rPr lang="en-US" dirty="0" smtClean="0"/>
              <a:t>&gt;</a:t>
            </a:r>
            <a:endParaRPr lang="en-GB" dirty="0" smtClean="0"/>
          </a:p>
          <a:p>
            <a:pPr lvl="1"/>
            <a:r>
              <a:rPr lang="en-GB" dirty="0" smtClean="0"/>
              <a:t>Output: &lt;</a:t>
            </a:r>
            <a:r>
              <a:rPr lang="en-GB" dirty="0" err="1" smtClean="0"/>
              <a:t>out_key</a:t>
            </a:r>
            <a:r>
              <a:rPr lang="en-GB" dirty="0" smtClean="0"/>
              <a:t>, </a:t>
            </a:r>
            <a:r>
              <a:rPr lang="en-GB" dirty="0" err="1" smtClean="0"/>
              <a:t>out_value</a:t>
            </a:r>
            <a:r>
              <a:rPr lang="en-GB" dirty="0" smtClean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7" descr="MPj043731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0"/>
            <a:ext cx="2590800" cy="17301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599" y="3291145"/>
            <a:ext cx="26670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every -&gt; </a:t>
            </a:r>
            <a:r>
              <a:rPr lang="en-US" dirty="0" smtClean="0">
                <a:hlinkClick r:id="rId3"/>
              </a:rPr>
              <a:t>http://url0.com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http://url1.com</a:t>
            </a:r>
            <a:endParaRPr lang="en-US" dirty="0" smtClean="0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57200" y="6144008"/>
            <a:ext cx="3429000" cy="334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lvl="1" defTabSz="457200">
              <a:lnSpc>
                <a:spcPct val="9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Reduce Input: &lt;word, list of </a:t>
            </a:r>
            <a:r>
              <a:rPr lang="en-GB" sz="1600" dirty="0" err="1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urls</a:t>
            </a: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&gt;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90598" y="3976945"/>
            <a:ext cx="266700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happy -&gt; </a:t>
            </a:r>
            <a:r>
              <a:rPr lang="en-US" dirty="0" smtClean="0">
                <a:hlinkClick r:id="rId3"/>
              </a:rPr>
              <a:t>http://url0.com</a:t>
            </a:r>
            <a:endParaRPr lang="en-US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990597" y="4623871"/>
            <a:ext cx="2667001" cy="684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unhappy -&gt; </a:t>
            </a:r>
            <a:r>
              <a:rPr lang="en-US" dirty="0" smtClean="0">
                <a:hlinkClick r:id="rId4"/>
              </a:rPr>
              <a:t>http://url1.com</a:t>
            </a:r>
            <a:endParaRPr lang="en-US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990597" y="5346998"/>
            <a:ext cx="2667002" cy="6743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family -&gt; </a:t>
            </a:r>
            <a:r>
              <a:rPr lang="en-US" dirty="0" smtClean="0">
                <a:hlinkClick r:id="rId3"/>
              </a:rPr>
              <a:t>http://url0.com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http://url1.com</a:t>
            </a:r>
            <a:endParaRPr lang="en-US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5219699" y="3289557"/>
            <a:ext cx="26670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&lt;every, “</a:t>
            </a:r>
            <a:r>
              <a:rPr lang="en-US" dirty="0" smtClean="0">
                <a:hlinkClick r:id="rId3"/>
              </a:rPr>
              <a:t>http://url0.com</a:t>
            </a:r>
            <a:r>
              <a:rPr lang="en-US" dirty="0" smtClean="0"/>
              <a:t>,</a:t>
            </a:r>
          </a:p>
          <a:p>
            <a:r>
              <a:rPr lang="en-US" dirty="0" smtClean="0">
                <a:hlinkClick r:id="rId4"/>
              </a:rPr>
              <a:t>http://url1.com</a:t>
            </a:r>
            <a:r>
              <a:rPr lang="en-US" dirty="0" smtClean="0"/>
              <a:t>”&gt;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219700" y="3975357"/>
            <a:ext cx="266700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&lt;happy, </a:t>
            </a:r>
          </a:p>
          <a:p>
            <a:r>
              <a:rPr lang="en-US" dirty="0" smtClean="0"/>
              <a:t>“</a:t>
            </a:r>
            <a:r>
              <a:rPr lang="en-US" dirty="0" smtClean="0">
                <a:hlinkClick r:id="rId3"/>
              </a:rPr>
              <a:t>http://url0.com</a:t>
            </a:r>
            <a:r>
              <a:rPr lang="en-US" dirty="0" smtClean="0"/>
              <a:t>”&gt;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219699" y="4622283"/>
            <a:ext cx="2667001" cy="684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&lt;unhappy, </a:t>
            </a:r>
          </a:p>
          <a:p>
            <a:r>
              <a:rPr lang="en-US" dirty="0" smtClean="0"/>
              <a:t>“</a:t>
            </a:r>
            <a:r>
              <a:rPr lang="en-US" dirty="0" smtClean="0">
                <a:hlinkClick r:id="rId4"/>
              </a:rPr>
              <a:t>http://url1.com</a:t>
            </a:r>
            <a:r>
              <a:rPr lang="en-US" dirty="0" smtClean="0"/>
              <a:t>”&gt;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219700" y="5345410"/>
            <a:ext cx="2667002" cy="6743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&lt;family, “</a:t>
            </a:r>
            <a:r>
              <a:rPr lang="en-US" dirty="0" smtClean="0">
                <a:hlinkClick r:id="rId3"/>
              </a:rPr>
              <a:t>http://url0.com</a:t>
            </a:r>
            <a:r>
              <a:rPr lang="en-US" dirty="0" smtClean="0"/>
              <a:t>,</a:t>
            </a:r>
          </a:p>
          <a:p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http://url1.com</a:t>
            </a:r>
            <a:r>
              <a:rPr lang="en-US" dirty="0" smtClean="0"/>
              <a:t>”&gt;</a:t>
            </a:r>
          </a:p>
        </p:txBody>
      </p:sp>
      <p:cxnSp>
        <p:nvCxnSpPr>
          <p:cNvPr id="64" name="Straight Arrow Connector 63"/>
          <p:cNvCxnSpPr>
            <a:stCxn id="8" idx="3"/>
            <a:endCxn id="59" idx="1"/>
          </p:cNvCxnSpPr>
          <p:nvPr/>
        </p:nvCxnSpPr>
        <p:spPr>
          <a:xfrm flipV="1">
            <a:off x="3657600" y="3612723"/>
            <a:ext cx="156209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0" idx="3"/>
            <a:endCxn id="60" idx="1"/>
          </p:cNvCxnSpPr>
          <p:nvPr/>
        </p:nvCxnSpPr>
        <p:spPr>
          <a:xfrm flipV="1">
            <a:off x="3657599" y="4280157"/>
            <a:ext cx="15621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2" idx="3"/>
            <a:endCxn id="62" idx="1"/>
          </p:cNvCxnSpPr>
          <p:nvPr/>
        </p:nvCxnSpPr>
        <p:spPr>
          <a:xfrm flipV="1">
            <a:off x="3657598" y="4964390"/>
            <a:ext cx="15621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34" idx="3"/>
            <a:endCxn id="63" idx="1"/>
          </p:cNvCxnSpPr>
          <p:nvPr/>
        </p:nvCxnSpPr>
        <p:spPr>
          <a:xfrm flipV="1">
            <a:off x="3657599" y="5682605"/>
            <a:ext cx="15621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4495800" y="6142420"/>
            <a:ext cx="3810000" cy="334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lvl="1" defTabSz="457200">
              <a:lnSpc>
                <a:spcPct val="97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-65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Reduce Output: &lt;word, string of </a:t>
            </a:r>
            <a:r>
              <a:rPr lang="en-GB" sz="1600" dirty="0" err="1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urls</a:t>
            </a:r>
            <a:r>
              <a:rPr lang="en-GB" sz="1600" dirty="0" smtClean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&gt;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86200" y="3766611"/>
            <a:ext cx="99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reduce()</a:t>
            </a:r>
            <a:endParaRPr lang="en-US" sz="16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67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28" grpId="0"/>
      <p:bldP spid="30" grpId="0" animBg="1"/>
      <p:bldP spid="32" grpId="0" animBg="1"/>
      <p:bldP spid="34" grpId="0" animBg="1"/>
      <p:bldP spid="59" grpId="0" animBg="1"/>
      <p:bldP spid="60" grpId="0" animBg="1"/>
      <p:bldP spid="62" grpId="0" animBg="1"/>
      <p:bldP spid="63" grpId="0" animBg="1"/>
      <p:bldP spid="76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" y="1524000"/>
            <a:ext cx="7623810" cy="5257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9590" y="1600200"/>
            <a:ext cx="8157210" cy="2057400"/>
          </a:xfrm>
          <a:prstGeom prst="rect">
            <a:avLst/>
          </a:prstGeom>
          <a:noFill/>
          <a:ln w="635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9590" y="2373868"/>
            <a:ext cx="129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Map phase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590" y="3505200"/>
            <a:ext cx="8157210" cy="1219200"/>
          </a:xfrm>
          <a:prstGeom prst="rect">
            <a:avLst/>
          </a:prstGeom>
          <a:noFill/>
          <a:ln w="635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9590" y="4003380"/>
            <a:ext cx="152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Shuffle phase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724400"/>
            <a:ext cx="8157210" cy="2057400"/>
          </a:xfrm>
          <a:prstGeom prst="rect">
            <a:avLst/>
          </a:prstGeom>
          <a:noFill/>
          <a:ln w="635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54980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Reduce phase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7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Externally for </a:t>
            </a:r>
            <a:r>
              <a:rPr lang="en-US" dirty="0" smtClean="0">
                <a:solidFill>
                  <a:srgbClr val="660066"/>
                </a:solidFill>
              </a:rPr>
              <a:t>user</a:t>
            </a:r>
          </a:p>
          <a:p>
            <a:pPr lvl="1"/>
            <a:r>
              <a:rPr lang="en-US" dirty="0" smtClean="0"/>
              <a:t>Write a map function, and a reduce function</a:t>
            </a:r>
          </a:p>
          <a:p>
            <a:pPr lvl="1"/>
            <a:r>
              <a:rPr lang="en-US" dirty="0" smtClean="0"/>
              <a:t>Submit a job; wait for result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No need to know anything about the environment</a:t>
            </a:r>
            <a:r>
              <a:rPr lang="en-US" dirty="0" smtClean="0"/>
              <a:t> (Google: 4000 servers + 48000 disks, many failures)</a:t>
            </a:r>
          </a:p>
          <a:p>
            <a:r>
              <a:rPr lang="en-US" dirty="0" smtClean="0"/>
              <a:t>Internally for </a:t>
            </a:r>
            <a:r>
              <a:rPr lang="en-US" dirty="0" smtClean="0">
                <a:solidFill>
                  <a:srgbClr val="FF0000"/>
                </a:solidFill>
              </a:rPr>
              <a:t>MapReduce system designer</a:t>
            </a:r>
          </a:p>
          <a:p>
            <a:pPr lvl="1"/>
            <a:r>
              <a:rPr lang="en-US" dirty="0" smtClean="0"/>
              <a:t>Run map in parallel</a:t>
            </a:r>
          </a:p>
          <a:p>
            <a:pPr lvl="1"/>
            <a:r>
              <a:rPr lang="en-US" dirty="0" smtClean="0"/>
              <a:t>Shuffle: combine map results to produce reduce input</a:t>
            </a:r>
          </a:p>
          <a:p>
            <a:pPr lvl="1"/>
            <a:r>
              <a:rPr lang="en-US" dirty="0" smtClean="0"/>
              <a:t>Run reduce in parallel</a:t>
            </a:r>
          </a:p>
          <a:p>
            <a:pPr lvl="1"/>
            <a:r>
              <a:rPr lang="en-US" dirty="0" smtClean="0"/>
              <a:t>Deal with 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4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78100" y="4876800"/>
            <a:ext cx="1417500" cy="66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6" name="Group 40"/>
          <p:cNvGrpSpPr/>
          <p:nvPr/>
        </p:nvGrpSpPr>
        <p:grpSpPr>
          <a:xfrm>
            <a:off x="2895600" y="5143500"/>
            <a:ext cx="756000" cy="571500"/>
            <a:chOff x="2971800" y="2819400"/>
            <a:chExt cx="756000" cy="571500"/>
          </a:xfrm>
        </p:grpSpPr>
        <p:sp>
          <p:nvSpPr>
            <p:cNvPr id="17" name="Rectangle 16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an 17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44"/>
          <p:cNvGrpSpPr/>
          <p:nvPr/>
        </p:nvGrpSpPr>
        <p:grpSpPr>
          <a:xfrm>
            <a:off x="2895600" y="4381500"/>
            <a:ext cx="756000" cy="571500"/>
            <a:chOff x="2971800" y="2819400"/>
            <a:chExt cx="756000" cy="571500"/>
          </a:xfrm>
        </p:grpSpPr>
        <p:sp>
          <p:nvSpPr>
            <p:cNvPr id="21" name="Rectangle 20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Can 21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Group 48"/>
          <p:cNvGrpSpPr/>
          <p:nvPr/>
        </p:nvGrpSpPr>
        <p:grpSpPr>
          <a:xfrm>
            <a:off x="2895600" y="3619500"/>
            <a:ext cx="756000" cy="571500"/>
            <a:chOff x="2971800" y="2819400"/>
            <a:chExt cx="756000" cy="571500"/>
          </a:xfrm>
        </p:grpSpPr>
        <p:sp>
          <p:nvSpPr>
            <p:cNvPr id="25" name="Rectangle 24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an 25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Group 72"/>
          <p:cNvGrpSpPr/>
          <p:nvPr/>
        </p:nvGrpSpPr>
        <p:grpSpPr>
          <a:xfrm>
            <a:off x="5334000" y="4076700"/>
            <a:ext cx="756000" cy="571500"/>
            <a:chOff x="2971800" y="2819400"/>
            <a:chExt cx="756000" cy="571500"/>
          </a:xfrm>
        </p:grpSpPr>
        <p:sp>
          <p:nvSpPr>
            <p:cNvPr id="41" name="Rectangle 40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Can 41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Group 76"/>
          <p:cNvGrpSpPr/>
          <p:nvPr/>
        </p:nvGrpSpPr>
        <p:grpSpPr>
          <a:xfrm>
            <a:off x="7696200" y="4267200"/>
            <a:ext cx="756000" cy="571500"/>
            <a:chOff x="2971800" y="2819400"/>
            <a:chExt cx="756000" cy="571500"/>
          </a:xfrm>
        </p:grpSpPr>
        <p:sp>
          <p:nvSpPr>
            <p:cNvPr id="45" name="Rectangle 44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Can 45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Group 80"/>
          <p:cNvGrpSpPr/>
          <p:nvPr/>
        </p:nvGrpSpPr>
        <p:grpSpPr>
          <a:xfrm>
            <a:off x="7848600" y="4419600"/>
            <a:ext cx="756000" cy="571500"/>
            <a:chOff x="2971800" y="2819400"/>
            <a:chExt cx="756000" cy="571500"/>
          </a:xfrm>
        </p:grpSpPr>
        <p:sp>
          <p:nvSpPr>
            <p:cNvPr id="49" name="Rectangle 48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Can 49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Group 84"/>
          <p:cNvGrpSpPr/>
          <p:nvPr/>
        </p:nvGrpSpPr>
        <p:grpSpPr>
          <a:xfrm>
            <a:off x="8001000" y="4572000"/>
            <a:ext cx="756000" cy="571500"/>
            <a:chOff x="2971800" y="2819400"/>
            <a:chExt cx="756000" cy="571500"/>
          </a:xfrm>
        </p:grpSpPr>
        <p:sp>
          <p:nvSpPr>
            <p:cNvPr id="53" name="Rectangle 52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Can 53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 flipV="1">
            <a:off x="1478100" y="3905250"/>
            <a:ext cx="1417500" cy="66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485900" y="4724400"/>
            <a:ext cx="1368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8" name="Document"/>
          <p:cNvSpPr>
            <a:spLocks noEditPoints="1" noChangeArrowheads="1"/>
          </p:cNvSpPr>
          <p:nvPr/>
        </p:nvSpPr>
        <p:spPr bwMode="auto">
          <a:xfrm>
            <a:off x="2019300" y="4000500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9" name="Document"/>
          <p:cNvSpPr>
            <a:spLocks noEditPoints="1" noChangeArrowheads="1"/>
          </p:cNvSpPr>
          <p:nvPr/>
        </p:nvSpPr>
        <p:spPr bwMode="auto">
          <a:xfrm>
            <a:off x="2171700" y="4554900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0" name="Document"/>
          <p:cNvSpPr>
            <a:spLocks noEditPoints="1" noChangeArrowheads="1"/>
          </p:cNvSpPr>
          <p:nvPr/>
        </p:nvSpPr>
        <p:spPr bwMode="auto">
          <a:xfrm>
            <a:off x="1981200" y="5050200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3733800" y="4457700"/>
            <a:ext cx="15240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733800" y="4876800"/>
            <a:ext cx="15240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3733800" y="51816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733800" y="3848100"/>
            <a:ext cx="1524000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3733800" y="4572000"/>
            <a:ext cx="1524000" cy="72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733800" y="4114800"/>
            <a:ext cx="15240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134100" y="4343400"/>
            <a:ext cx="14859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6134100" y="4762500"/>
            <a:ext cx="14859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9" name="Group 121"/>
          <p:cNvGrpSpPr/>
          <p:nvPr/>
        </p:nvGrpSpPr>
        <p:grpSpPr>
          <a:xfrm>
            <a:off x="4044600" y="2400300"/>
            <a:ext cx="756000" cy="571500"/>
            <a:chOff x="2971800" y="2819400"/>
            <a:chExt cx="756000" cy="571500"/>
          </a:xfrm>
        </p:grpSpPr>
        <p:sp>
          <p:nvSpPr>
            <p:cNvPr id="70" name="Rectangle 69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Can 70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024425" y="209550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Master</a:t>
            </a:r>
            <a:endParaRPr lang="ko-KR" altLang="en-US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381000" y="5224046"/>
            <a:ext cx="1067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Input Files</a:t>
            </a:r>
            <a:endParaRPr lang="ko-KR" altLang="en-US" sz="16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7848600" y="5109746"/>
            <a:ext cx="79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Output</a:t>
            </a:r>
            <a:endParaRPr lang="ko-KR" altLang="en-US" sz="16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2670315" y="5676900"/>
            <a:ext cx="1304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Map workers</a:t>
            </a:r>
            <a:endParaRPr lang="ko-KR" altLang="en-US" sz="16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4953000" y="5372100"/>
            <a:ext cx="1539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Reduce workers</a:t>
            </a:r>
            <a:endParaRPr lang="ko-KR" altLang="en-US" sz="1600" b="1" dirty="0"/>
          </a:p>
        </p:txBody>
      </p:sp>
      <p:sp>
        <p:nvSpPr>
          <p:cNvPr id="78" name="Document"/>
          <p:cNvSpPr>
            <a:spLocks noEditPoints="1" noChangeArrowheads="1"/>
          </p:cNvSpPr>
          <p:nvPr/>
        </p:nvSpPr>
        <p:spPr bwMode="auto">
          <a:xfrm>
            <a:off x="6591300" y="4250100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9" name="Document"/>
          <p:cNvSpPr>
            <a:spLocks noEditPoints="1" noChangeArrowheads="1"/>
          </p:cNvSpPr>
          <p:nvPr/>
        </p:nvSpPr>
        <p:spPr bwMode="auto">
          <a:xfrm>
            <a:off x="6591300" y="4783500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0" name="Rectangle 79"/>
          <p:cNvSpPr/>
          <p:nvPr/>
        </p:nvSpPr>
        <p:spPr>
          <a:xfrm>
            <a:off x="3886200" y="38100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886200" y="41148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886200" y="44958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886200" y="47625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886200" y="50673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886200" y="53340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933700" y="39624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endParaRPr lang="en-US" sz="1100" dirty="0"/>
          </a:p>
        </p:txBody>
      </p:sp>
      <p:sp>
        <p:nvSpPr>
          <p:cNvPr id="91" name="Rectangle 90"/>
          <p:cNvSpPr/>
          <p:nvPr/>
        </p:nvSpPr>
        <p:spPr>
          <a:xfrm>
            <a:off x="2933700" y="47244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endParaRPr lang="en-US" sz="1100" dirty="0"/>
          </a:p>
        </p:txBody>
      </p:sp>
      <p:sp>
        <p:nvSpPr>
          <p:cNvPr id="92" name="Rectangle 91"/>
          <p:cNvSpPr/>
          <p:nvPr/>
        </p:nvSpPr>
        <p:spPr>
          <a:xfrm>
            <a:off x="2933700" y="54864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endParaRPr lang="en-US" sz="1100" dirty="0"/>
          </a:p>
        </p:txBody>
      </p:sp>
      <p:sp>
        <p:nvSpPr>
          <p:cNvPr id="93" name="Rectangle 92"/>
          <p:cNvSpPr/>
          <p:nvPr/>
        </p:nvSpPr>
        <p:spPr>
          <a:xfrm>
            <a:off x="5372100" y="44196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</a:t>
            </a:r>
            <a:endParaRPr lang="en-US" sz="1100" dirty="0"/>
          </a:p>
        </p:txBody>
      </p:sp>
      <p:grpSp>
        <p:nvGrpSpPr>
          <p:cNvPr id="94" name="Group 133"/>
          <p:cNvGrpSpPr/>
          <p:nvPr/>
        </p:nvGrpSpPr>
        <p:grpSpPr>
          <a:xfrm>
            <a:off x="5334000" y="4800600"/>
            <a:ext cx="756000" cy="571500"/>
            <a:chOff x="2971800" y="2819400"/>
            <a:chExt cx="756000" cy="571500"/>
          </a:xfrm>
        </p:grpSpPr>
        <p:sp>
          <p:nvSpPr>
            <p:cNvPr id="95" name="Rectangle 94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Can 95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5372100" y="51435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</a:t>
            </a:r>
            <a:endParaRPr lang="en-US" sz="1100" dirty="0"/>
          </a:p>
        </p:txBody>
      </p:sp>
      <p:grpSp>
        <p:nvGrpSpPr>
          <p:cNvPr id="99" name="Group 139"/>
          <p:cNvGrpSpPr/>
          <p:nvPr/>
        </p:nvGrpSpPr>
        <p:grpSpPr>
          <a:xfrm>
            <a:off x="8420100" y="4777740"/>
            <a:ext cx="190500" cy="251460"/>
            <a:chOff x="7772400" y="4732020"/>
            <a:chExt cx="190500" cy="251460"/>
          </a:xfrm>
        </p:grpSpPr>
        <p:sp>
          <p:nvSpPr>
            <p:cNvPr id="100" name="Document"/>
            <p:cNvSpPr>
              <a:spLocks noEditPoints="1" noChangeArrowheads="1"/>
            </p:cNvSpPr>
            <p:nvPr/>
          </p:nvSpPr>
          <p:spPr bwMode="auto">
            <a:xfrm>
              <a:off x="7834884" y="473202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Document"/>
            <p:cNvSpPr>
              <a:spLocks noEditPoints="1" noChangeArrowheads="1"/>
            </p:cNvSpPr>
            <p:nvPr/>
          </p:nvSpPr>
          <p:spPr bwMode="auto">
            <a:xfrm>
              <a:off x="7796784" y="47625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Document"/>
            <p:cNvSpPr>
              <a:spLocks noEditPoints="1" noChangeArrowheads="1"/>
            </p:cNvSpPr>
            <p:nvPr/>
          </p:nvSpPr>
          <p:spPr bwMode="auto">
            <a:xfrm>
              <a:off x="7772400" y="48006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1257300" y="3009900"/>
            <a:ext cx="17526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>
              <a:spcBef>
                <a:spcPct val="2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Input files sent to map </a:t>
            </a:r>
            <a:r>
              <a:rPr lang="en-US" sz="1600" i="1" dirty="0" smtClean="0">
                <a:solidFill>
                  <a:schemeClr val="bg1"/>
                </a:solidFill>
              </a:rPr>
              <a:t>tasks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86300" y="31242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>
              <a:spcBef>
                <a:spcPct val="2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Intermediate keys partitioned into reduce </a:t>
            </a:r>
            <a:r>
              <a:rPr lang="en-US" sz="1600" i="1" dirty="0" smtClean="0">
                <a:solidFill>
                  <a:schemeClr val="bg1"/>
                </a:solidFill>
              </a:rPr>
              <a:t>tasks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106" name="Document"/>
          <p:cNvSpPr>
            <a:spLocks noEditPoints="1" noChangeArrowheads="1"/>
          </p:cNvSpPr>
          <p:nvPr/>
        </p:nvSpPr>
        <p:spPr bwMode="auto">
          <a:xfrm>
            <a:off x="922457" y="4178246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7" name="Document"/>
          <p:cNvSpPr>
            <a:spLocks noEditPoints="1" noChangeArrowheads="1"/>
          </p:cNvSpPr>
          <p:nvPr/>
        </p:nvSpPr>
        <p:spPr bwMode="auto">
          <a:xfrm>
            <a:off x="922457" y="4559246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8" name="Document"/>
          <p:cNvSpPr>
            <a:spLocks noEditPoints="1" noChangeArrowheads="1"/>
          </p:cNvSpPr>
          <p:nvPr/>
        </p:nvSpPr>
        <p:spPr bwMode="auto">
          <a:xfrm>
            <a:off x="922457" y="4919246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22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Assignment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84D-5889-4C28-A3BD-47E0949CC318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3" name="Group 40"/>
          <p:cNvGrpSpPr/>
          <p:nvPr/>
        </p:nvGrpSpPr>
        <p:grpSpPr>
          <a:xfrm>
            <a:off x="2895600" y="5143500"/>
            <a:ext cx="756000" cy="571500"/>
            <a:chOff x="2971800" y="2819400"/>
            <a:chExt cx="756000" cy="571500"/>
          </a:xfrm>
        </p:grpSpPr>
        <p:sp>
          <p:nvSpPr>
            <p:cNvPr id="42" name="Rectangle 41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Can 42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44"/>
          <p:cNvGrpSpPr/>
          <p:nvPr/>
        </p:nvGrpSpPr>
        <p:grpSpPr>
          <a:xfrm>
            <a:off x="2895600" y="4381500"/>
            <a:ext cx="756000" cy="571500"/>
            <a:chOff x="2971800" y="2819400"/>
            <a:chExt cx="756000" cy="571500"/>
          </a:xfrm>
        </p:grpSpPr>
        <p:sp>
          <p:nvSpPr>
            <p:cNvPr id="46" name="Rectangle 45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Can 46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48"/>
          <p:cNvGrpSpPr/>
          <p:nvPr/>
        </p:nvGrpSpPr>
        <p:grpSpPr>
          <a:xfrm>
            <a:off x="2895600" y="3619500"/>
            <a:ext cx="756000" cy="571500"/>
            <a:chOff x="2971800" y="2819400"/>
            <a:chExt cx="756000" cy="571500"/>
          </a:xfrm>
        </p:grpSpPr>
        <p:sp>
          <p:nvSpPr>
            <p:cNvPr id="50" name="Rectangle 49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an 50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72"/>
          <p:cNvGrpSpPr/>
          <p:nvPr/>
        </p:nvGrpSpPr>
        <p:grpSpPr>
          <a:xfrm>
            <a:off x="5334000" y="4076700"/>
            <a:ext cx="756000" cy="571500"/>
            <a:chOff x="2971800" y="2819400"/>
            <a:chExt cx="756000" cy="571500"/>
          </a:xfrm>
        </p:grpSpPr>
        <p:sp>
          <p:nvSpPr>
            <p:cNvPr id="74" name="Rectangle 73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Can 74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76"/>
          <p:cNvGrpSpPr/>
          <p:nvPr/>
        </p:nvGrpSpPr>
        <p:grpSpPr>
          <a:xfrm>
            <a:off x="7696200" y="4267200"/>
            <a:ext cx="756000" cy="571500"/>
            <a:chOff x="2971800" y="2819400"/>
            <a:chExt cx="756000" cy="571500"/>
          </a:xfrm>
        </p:grpSpPr>
        <p:sp>
          <p:nvSpPr>
            <p:cNvPr id="78" name="Rectangle 77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Can 78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80"/>
          <p:cNvGrpSpPr/>
          <p:nvPr/>
        </p:nvGrpSpPr>
        <p:grpSpPr>
          <a:xfrm>
            <a:off x="7848600" y="4419600"/>
            <a:ext cx="756000" cy="571500"/>
            <a:chOff x="2971800" y="2819400"/>
            <a:chExt cx="756000" cy="571500"/>
          </a:xfrm>
        </p:grpSpPr>
        <p:sp>
          <p:nvSpPr>
            <p:cNvPr id="82" name="Rectangle 81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Can 82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84"/>
          <p:cNvGrpSpPr/>
          <p:nvPr/>
        </p:nvGrpSpPr>
        <p:grpSpPr>
          <a:xfrm>
            <a:off x="8001000" y="4572000"/>
            <a:ext cx="756000" cy="571500"/>
            <a:chOff x="2971800" y="2819400"/>
            <a:chExt cx="756000" cy="571500"/>
          </a:xfrm>
        </p:grpSpPr>
        <p:sp>
          <p:nvSpPr>
            <p:cNvPr id="86" name="Rectangle 85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Can 86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Group 121"/>
          <p:cNvGrpSpPr/>
          <p:nvPr/>
        </p:nvGrpSpPr>
        <p:grpSpPr>
          <a:xfrm>
            <a:off x="4044600" y="2400300"/>
            <a:ext cx="756000" cy="571500"/>
            <a:chOff x="2971800" y="2819400"/>
            <a:chExt cx="756000" cy="571500"/>
          </a:xfrm>
        </p:grpSpPr>
        <p:sp>
          <p:nvSpPr>
            <p:cNvPr id="123" name="Rectangle 122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Can 123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024425" y="209550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Master</a:t>
            </a:r>
            <a:endParaRPr lang="ko-KR" altLang="en-US" sz="16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2670315" y="5676900"/>
            <a:ext cx="1304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Map workers</a:t>
            </a:r>
            <a:endParaRPr lang="ko-KR" altLang="en-US" sz="16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4953000" y="5372100"/>
            <a:ext cx="1539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Reduce workers</a:t>
            </a:r>
            <a:endParaRPr lang="ko-KR" altLang="en-US" sz="1600" b="1" dirty="0"/>
          </a:p>
        </p:txBody>
      </p:sp>
      <p:sp>
        <p:nvSpPr>
          <p:cNvPr id="94" name="Rectangle 93"/>
          <p:cNvSpPr/>
          <p:nvPr/>
        </p:nvSpPr>
        <p:spPr>
          <a:xfrm>
            <a:off x="3352800" y="38862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314700" y="39243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933700" y="39624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endParaRPr lang="en-US" sz="1100" dirty="0"/>
          </a:p>
        </p:txBody>
      </p:sp>
      <p:sp>
        <p:nvSpPr>
          <p:cNvPr id="115" name="Rectangle 114"/>
          <p:cNvSpPr/>
          <p:nvPr/>
        </p:nvSpPr>
        <p:spPr>
          <a:xfrm>
            <a:off x="2933700" y="47244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endParaRPr lang="en-US" sz="1100" dirty="0"/>
          </a:p>
        </p:txBody>
      </p:sp>
      <p:sp>
        <p:nvSpPr>
          <p:cNvPr id="117" name="Rectangle 116"/>
          <p:cNvSpPr/>
          <p:nvPr/>
        </p:nvSpPr>
        <p:spPr>
          <a:xfrm>
            <a:off x="2933700" y="54864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endParaRPr lang="en-US" sz="1100" dirty="0"/>
          </a:p>
        </p:txBody>
      </p:sp>
      <p:sp>
        <p:nvSpPr>
          <p:cNvPr id="126" name="Rectangle 125"/>
          <p:cNvSpPr/>
          <p:nvPr/>
        </p:nvSpPr>
        <p:spPr>
          <a:xfrm>
            <a:off x="5372100" y="44196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</a:t>
            </a:r>
            <a:endParaRPr lang="en-US" sz="1100" dirty="0"/>
          </a:p>
        </p:txBody>
      </p:sp>
      <p:grpSp>
        <p:nvGrpSpPr>
          <p:cNvPr id="20" name="Group 133"/>
          <p:cNvGrpSpPr/>
          <p:nvPr/>
        </p:nvGrpSpPr>
        <p:grpSpPr>
          <a:xfrm>
            <a:off x="5334000" y="4800600"/>
            <a:ext cx="756000" cy="571500"/>
            <a:chOff x="2971800" y="2819400"/>
            <a:chExt cx="756000" cy="571500"/>
          </a:xfrm>
        </p:grpSpPr>
        <p:sp>
          <p:nvSpPr>
            <p:cNvPr id="135" name="Rectangle 134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Can 135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5372100" y="51435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</a:t>
            </a:r>
            <a:endParaRPr lang="en-US" sz="1100" dirty="0"/>
          </a:p>
        </p:txBody>
      </p:sp>
      <p:grpSp>
        <p:nvGrpSpPr>
          <p:cNvPr id="21" name="Group 139"/>
          <p:cNvGrpSpPr/>
          <p:nvPr/>
        </p:nvGrpSpPr>
        <p:grpSpPr>
          <a:xfrm>
            <a:off x="8420100" y="4777740"/>
            <a:ext cx="190500" cy="251460"/>
            <a:chOff x="7772400" y="4732020"/>
            <a:chExt cx="190500" cy="251460"/>
          </a:xfrm>
        </p:grpSpPr>
        <p:sp>
          <p:nvSpPr>
            <p:cNvPr id="141" name="Document"/>
            <p:cNvSpPr>
              <a:spLocks noEditPoints="1" noChangeArrowheads="1"/>
            </p:cNvSpPr>
            <p:nvPr/>
          </p:nvSpPr>
          <p:spPr bwMode="auto">
            <a:xfrm>
              <a:off x="7834884" y="473202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2" name="Document"/>
            <p:cNvSpPr>
              <a:spLocks noEditPoints="1" noChangeArrowheads="1"/>
            </p:cNvSpPr>
            <p:nvPr/>
          </p:nvSpPr>
          <p:spPr bwMode="auto">
            <a:xfrm>
              <a:off x="7796784" y="47625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3" name="Document"/>
            <p:cNvSpPr>
              <a:spLocks noEditPoints="1" noChangeArrowheads="1"/>
            </p:cNvSpPr>
            <p:nvPr/>
          </p:nvSpPr>
          <p:spPr bwMode="auto">
            <a:xfrm>
              <a:off x="7772400" y="48006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18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5791200" y="2174875"/>
            <a:ext cx="3238500" cy="1787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sz="3400" b="1" dirty="0" smtClean="0"/>
              <a:t>Worker pull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Worker signals idle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Master assigns task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Task retrieves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Task executes</a:t>
            </a:r>
          </a:p>
        </p:txBody>
      </p:sp>
      <p:cxnSp>
        <p:nvCxnSpPr>
          <p:cNvPr id="144" name="Shape 143"/>
          <p:cNvCxnSpPr>
            <a:stCxn id="50" idx="0"/>
            <a:endCxn id="123" idx="1"/>
          </p:cNvCxnSpPr>
          <p:nvPr/>
        </p:nvCxnSpPr>
        <p:spPr>
          <a:xfrm rot="5400000" flipH="1" flipV="1">
            <a:off x="3192375" y="2767275"/>
            <a:ext cx="933450" cy="771000"/>
          </a:xfrm>
          <a:prstGeom prst="curvedConnector2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hape 145"/>
          <p:cNvCxnSpPr>
            <a:stCxn id="123" idx="2"/>
            <a:endCxn id="50" idx="3"/>
          </p:cNvCxnSpPr>
          <p:nvPr/>
        </p:nvCxnSpPr>
        <p:spPr>
          <a:xfrm rot="5400000">
            <a:off x="3570375" y="3053025"/>
            <a:ext cx="933450" cy="771000"/>
          </a:xfrm>
          <a:prstGeom prst="curvedConnector2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2743200" y="4343400"/>
            <a:ext cx="1257300" cy="167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1478100" y="3905250"/>
            <a:ext cx="1417500" cy="66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74" name="Document"/>
          <p:cNvSpPr>
            <a:spLocks noEditPoints="1" noChangeArrowheads="1"/>
          </p:cNvSpPr>
          <p:nvPr/>
        </p:nvSpPr>
        <p:spPr bwMode="auto">
          <a:xfrm>
            <a:off x="2019300" y="4000500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3" name="TextBox 92"/>
          <p:cNvSpPr txBox="1"/>
          <p:nvPr/>
        </p:nvSpPr>
        <p:spPr>
          <a:xfrm>
            <a:off x="7848600" y="5109746"/>
            <a:ext cx="79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Output</a:t>
            </a:r>
            <a:endParaRPr lang="ko-KR" altLang="en-US" sz="1600" b="1" dirty="0"/>
          </a:p>
        </p:txBody>
      </p:sp>
      <p:sp>
        <p:nvSpPr>
          <p:cNvPr id="90" name="Rectangle 89"/>
          <p:cNvSpPr/>
          <p:nvPr/>
        </p:nvSpPr>
        <p:spPr>
          <a:xfrm>
            <a:off x="4305300" y="4000500"/>
            <a:ext cx="4838700" cy="167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81000" y="5224046"/>
            <a:ext cx="1148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Input Splits</a:t>
            </a:r>
            <a:endParaRPr lang="ko-KR" altLang="en-US" sz="1600" b="1" dirty="0"/>
          </a:p>
        </p:txBody>
      </p:sp>
      <p:sp>
        <p:nvSpPr>
          <p:cNvPr id="97" name="Document"/>
          <p:cNvSpPr>
            <a:spLocks noEditPoints="1" noChangeArrowheads="1"/>
          </p:cNvSpPr>
          <p:nvPr/>
        </p:nvSpPr>
        <p:spPr bwMode="auto">
          <a:xfrm>
            <a:off x="922457" y="4178246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8" name="Document"/>
          <p:cNvSpPr>
            <a:spLocks noEditPoints="1" noChangeArrowheads="1"/>
          </p:cNvSpPr>
          <p:nvPr/>
        </p:nvSpPr>
        <p:spPr bwMode="auto">
          <a:xfrm>
            <a:off x="922457" y="4559246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9" name="Document"/>
          <p:cNvSpPr>
            <a:spLocks noEditPoints="1" noChangeArrowheads="1"/>
          </p:cNvSpPr>
          <p:nvPr/>
        </p:nvSpPr>
        <p:spPr bwMode="auto">
          <a:xfrm>
            <a:off x="922457" y="4919246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2" name="Rectangle 91"/>
          <p:cNvSpPr/>
          <p:nvPr/>
        </p:nvSpPr>
        <p:spPr>
          <a:xfrm>
            <a:off x="228600" y="4038600"/>
            <a:ext cx="1249500" cy="1524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59234"/>
      </p:ext>
    </p:extLst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307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stCxn id="123" idx="2"/>
            <a:endCxn id="50" idx="0"/>
          </p:cNvCxnSpPr>
          <p:nvPr/>
        </p:nvCxnSpPr>
        <p:spPr>
          <a:xfrm rot="5400000">
            <a:off x="3524250" y="2721150"/>
            <a:ext cx="647700" cy="114900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Fault-tolerance: Re-execution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84D-5889-4C28-A3BD-47E0949CC318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" name="Group 40"/>
          <p:cNvGrpSpPr/>
          <p:nvPr/>
        </p:nvGrpSpPr>
        <p:grpSpPr>
          <a:xfrm>
            <a:off x="2895600" y="5143500"/>
            <a:ext cx="756000" cy="571500"/>
            <a:chOff x="2971800" y="2819400"/>
            <a:chExt cx="756000" cy="571500"/>
          </a:xfrm>
        </p:grpSpPr>
        <p:sp>
          <p:nvSpPr>
            <p:cNvPr id="42" name="Rectangle 41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Can 42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44"/>
          <p:cNvGrpSpPr/>
          <p:nvPr/>
        </p:nvGrpSpPr>
        <p:grpSpPr>
          <a:xfrm>
            <a:off x="2895600" y="4381500"/>
            <a:ext cx="756000" cy="571500"/>
            <a:chOff x="2971800" y="2819400"/>
            <a:chExt cx="756000" cy="571500"/>
          </a:xfrm>
        </p:grpSpPr>
        <p:sp>
          <p:nvSpPr>
            <p:cNvPr id="46" name="Rectangle 45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Can 46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48"/>
          <p:cNvGrpSpPr/>
          <p:nvPr/>
        </p:nvGrpSpPr>
        <p:grpSpPr>
          <a:xfrm>
            <a:off x="2895600" y="3619500"/>
            <a:ext cx="756000" cy="571500"/>
            <a:chOff x="2971800" y="2819400"/>
            <a:chExt cx="756000" cy="571500"/>
          </a:xfrm>
        </p:grpSpPr>
        <p:sp>
          <p:nvSpPr>
            <p:cNvPr id="50" name="Rectangle 49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an 50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72"/>
          <p:cNvGrpSpPr/>
          <p:nvPr/>
        </p:nvGrpSpPr>
        <p:grpSpPr>
          <a:xfrm>
            <a:off x="5334000" y="4076700"/>
            <a:ext cx="756000" cy="571500"/>
            <a:chOff x="2971800" y="2819400"/>
            <a:chExt cx="756000" cy="571500"/>
          </a:xfrm>
        </p:grpSpPr>
        <p:sp>
          <p:nvSpPr>
            <p:cNvPr id="74" name="Rectangle 73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Can 74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89" name="Straight Arrow Connector 88"/>
          <p:cNvCxnSpPr/>
          <p:nvPr/>
        </p:nvCxnSpPr>
        <p:spPr>
          <a:xfrm flipV="1">
            <a:off x="1478100" y="3905250"/>
            <a:ext cx="1417500" cy="66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485900" y="4724400"/>
            <a:ext cx="1368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74" name="Document"/>
          <p:cNvSpPr>
            <a:spLocks noEditPoints="1" noChangeArrowheads="1"/>
          </p:cNvSpPr>
          <p:nvPr/>
        </p:nvSpPr>
        <p:spPr bwMode="auto">
          <a:xfrm>
            <a:off x="2019300" y="4000500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600" dirty="0" smtClean="0"/>
              <a:t>1</a:t>
            </a:r>
            <a:endParaRPr lang="ko-KR" altLang="en-US" sz="2000" dirty="0"/>
          </a:p>
        </p:txBody>
      </p:sp>
      <p:sp>
        <p:nvSpPr>
          <p:cNvPr id="98" name="Document"/>
          <p:cNvSpPr>
            <a:spLocks noEditPoints="1" noChangeArrowheads="1"/>
          </p:cNvSpPr>
          <p:nvPr/>
        </p:nvSpPr>
        <p:spPr bwMode="auto">
          <a:xfrm>
            <a:off x="2171700" y="4554900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600" dirty="0" smtClean="0"/>
              <a:t>1</a:t>
            </a:r>
            <a:endParaRPr lang="ko-KR" altLang="en-US" dirty="0"/>
          </a:p>
        </p:txBody>
      </p:sp>
      <p:grpSp>
        <p:nvGrpSpPr>
          <p:cNvPr id="14" name="Group 121"/>
          <p:cNvGrpSpPr/>
          <p:nvPr/>
        </p:nvGrpSpPr>
        <p:grpSpPr>
          <a:xfrm>
            <a:off x="4044600" y="2400300"/>
            <a:ext cx="756000" cy="571500"/>
            <a:chOff x="2971800" y="2819400"/>
            <a:chExt cx="756000" cy="571500"/>
          </a:xfrm>
        </p:grpSpPr>
        <p:sp>
          <p:nvSpPr>
            <p:cNvPr id="123" name="Rectangle 122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Can 123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024425" y="209550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Master</a:t>
            </a:r>
            <a:endParaRPr lang="ko-KR" altLang="en-US" sz="16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2670315" y="5676900"/>
            <a:ext cx="1304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Map workers</a:t>
            </a:r>
            <a:endParaRPr lang="ko-KR" altLang="en-US" sz="16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4953000" y="5372100"/>
            <a:ext cx="1539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Reduce workers</a:t>
            </a:r>
            <a:endParaRPr lang="ko-KR" altLang="en-US" sz="1600" b="1" dirty="0"/>
          </a:p>
        </p:txBody>
      </p:sp>
      <p:sp>
        <p:nvSpPr>
          <p:cNvPr id="114" name="Rectangle 113"/>
          <p:cNvSpPr/>
          <p:nvPr/>
        </p:nvSpPr>
        <p:spPr>
          <a:xfrm>
            <a:off x="2933700" y="39624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endParaRPr lang="en-US" sz="1100" dirty="0"/>
          </a:p>
        </p:txBody>
      </p:sp>
      <p:sp>
        <p:nvSpPr>
          <p:cNvPr id="115" name="Rectangle 114"/>
          <p:cNvSpPr/>
          <p:nvPr/>
        </p:nvSpPr>
        <p:spPr>
          <a:xfrm>
            <a:off x="2933700" y="47244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endParaRPr lang="en-US" sz="1100" dirty="0"/>
          </a:p>
        </p:txBody>
      </p:sp>
      <p:sp>
        <p:nvSpPr>
          <p:cNvPr id="117" name="Rectangle 116"/>
          <p:cNvSpPr/>
          <p:nvPr/>
        </p:nvSpPr>
        <p:spPr>
          <a:xfrm>
            <a:off x="2933700" y="54864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endParaRPr lang="en-US" sz="1100" dirty="0"/>
          </a:p>
        </p:txBody>
      </p:sp>
      <p:sp>
        <p:nvSpPr>
          <p:cNvPr id="126" name="Rectangle 125"/>
          <p:cNvSpPr/>
          <p:nvPr/>
        </p:nvSpPr>
        <p:spPr>
          <a:xfrm>
            <a:off x="5372100" y="44196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</a:t>
            </a:r>
            <a:endParaRPr lang="en-US" sz="1100" dirty="0"/>
          </a:p>
        </p:txBody>
      </p:sp>
      <p:grpSp>
        <p:nvGrpSpPr>
          <p:cNvPr id="16" name="Group 133"/>
          <p:cNvGrpSpPr/>
          <p:nvPr/>
        </p:nvGrpSpPr>
        <p:grpSpPr>
          <a:xfrm>
            <a:off x="5334000" y="4800600"/>
            <a:ext cx="756000" cy="571500"/>
            <a:chOff x="2971800" y="2819400"/>
            <a:chExt cx="756000" cy="571500"/>
          </a:xfrm>
        </p:grpSpPr>
        <p:sp>
          <p:nvSpPr>
            <p:cNvPr id="135" name="Rectangle 134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Can 135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5372100" y="51435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</a:t>
            </a:r>
            <a:endParaRPr lang="en-US" sz="1100" dirty="0"/>
          </a:p>
        </p:txBody>
      </p:sp>
      <p:grpSp>
        <p:nvGrpSpPr>
          <p:cNvPr id="18" name="Group 76"/>
          <p:cNvGrpSpPr/>
          <p:nvPr/>
        </p:nvGrpSpPr>
        <p:grpSpPr>
          <a:xfrm>
            <a:off x="7696200" y="4267200"/>
            <a:ext cx="756000" cy="571500"/>
            <a:chOff x="2971800" y="2819400"/>
            <a:chExt cx="756000" cy="571500"/>
          </a:xfrm>
        </p:grpSpPr>
        <p:sp>
          <p:nvSpPr>
            <p:cNvPr id="150" name="Rectangle 149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Can 150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80"/>
          <p:cNvGrpSpPr/>
          <p:nvPr/>
        </p:nvGrpSpPr>
        <p:grpSpPr>
          <a:xfrm>
            <a:off x="7848600" y="4419600"/>
            <a:ext cx="756000" cy="571500"/>
            <a:chOff x="2971800" y="2819400"/>
            <a:chExt cx="756000" cy="571500"/>
          </a:xfrm>
        </p:grpSpPr>
        <p:sp>
          <p:nvSpPr>
            <p:cNvPr id="154" name="Rectangle 153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Can 154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84"/>
          <p:cNvGrpSpPr/>
          <p:nvPr/>
        </p:nvGrpSpPr>
        <p:grpSpPr>
          <a:xfrm>
            <a:off x="8001000" y="4572000"/>
            <a:ext cx="756000" cy="571500"/>
            <a:chOff x="2971800" y="2819400"/>
            <a:chExt cx="756000" cy="571500"/>
          </a:xfrm>
        </p:grpSpPr>
        <p:sp>
          <p:nvSpPr>
            <p:cNvPr id="158" name="Rectangle 157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Can 158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139"/>
          <p:cNvGrpSpPr/>
          <p:nvPr/>
        </p:nvGrpSpPr>
        <p:grpSpPr>
          <a:xfrm>
            <a:off x="8420100" y="4777740"/>
            <a:ext cx="190500" cy="251460"/>
            <a:chOff x="7772400" y="4732020"/>
            <a:chExt cx="190500" cy="251460"/>
          </a:xfrm>
        </p:grpSpPr>
        <p:sp>
          <p:nvSpPr>
            <p:cNvPr id="163" name="Document"/>
            <p:cNvSpPr>
              <a:spLocks noEditPoints="1" noChangeArrowheads="1"/>
            </p:cNvSpPr>
            <p:nvPr/>
          </p:nvSpPr>
          <p:spPr bwMode="auto">
            <a:xfrm>
              <a:off x="7834884" y="473202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Document"/>
            <p:cNvSpPr>
              <a:spLocks noEditPoints="1" noChangeArrowheads="1"/>
            </p:cNvSpPr>
            <p:nvPr/>
          </p:nvSpPr>
          <p:spPr bwMode="auto">
            <a:xfrm>
              <a:off x="7796784" y="47625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Document"/>
            <p:cNvSpPr>
              <a:spLocks noEditPoints="1" noChangeArrowheads="1"/>
            </p:cNvSpPr>
            <p:nvPr/>
          </p:nvSpPr>
          <p:spPr bwMode="auto">
            <a:xfrm>
              <a:off x="7772400" y="48006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9" name="Multiply 98"/>
          <p:cNvSpPr/>
          <p:nvPr/>
        </p:nvSpPr>
        <p:spPr>
          <a:xfrm>
            <a:off x="2857500" y="3505200"/>
            <a:ext cx="762000" cy="838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ular Callout 99"/>
          <p:cNvSpPr/>
          <p:nvPr/>
        </p:nvSpPr>
        <p:spPr>
          <a:xfrm>
            <a:off x="4343400" y="3162300"/>
            <a:ext cx="2171700" cy="419100"/>
          </a:xfrm>
          <a:prstGeom prst="wedgeRectCallout">
            <a:avLst>
              <a:gd name="adj1" fmla="val -30857"/>
              <a:gd name="adj2" fmla="val -7296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Re-execute on failure</a:t>
            </a:r>
            <a:endParaRPr lang="en-US" sz="1600" dirty="0" smtClean="0">
              <a:solidFill>
                <a:prstClr val="black"/>
              </a:solidFill>
            </a:endParaRPr>
          </a:p>
        </p:txBody>
      </p:sp>
      <p:cxnSp>
        <p:nvCxnSpPr>
          <p:cNvPr id="140" name="Straight Arrow Connector 139"/>
          <p:cNvCxnSpPr>
            <a:stCxn id="123" idx="2"/>
            <a:endCxn id="46" idx="0"/>
          </p:cNvCxnSpPr>
          <p:nvPr/>
        </p:nvCxnSpPr>
        <p:spPr>
          <a:xfrm rot="5400000">
            <a:off x="3143250" y="3102150"/>
            <a:ext cx="1409700" cy="114900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3733800" y="4457700"/>
            <a:ext cx="15240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3733800" y="4876800"/>
            <a:ext cx="15240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886200" y="44958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3886200" y="4762500"/>
            <a:ext cx="152400" cy="152400"/>
          </a:xfrm>
          <a:prstGeom prst="rect">
            <a:avLst/>
          </a:prstGeom>
          <a:solidFill>
            <a:srgbClr val="D8EB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381000" y="5224046"/>
            <a:ext cx="1148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Input Splits</a:t>
            </a:r>
            <a:endParaRPr lang="ko-KR" altLang="en-US" sz="1600" b="1" dirty="0"/>
          </a:p>
        </p:txBody>
      </p:sp>
      <p:sp>
        <p:nvSpPr>
          <p:cNvPr id="95" name="Document"/>
          <p:cNvSpPr>
            <a:spLocks noEditPoints="1" noChangeArrowheads="1"/>
          </p:cNvSpPr>
          <p:nvPr/>
        </p:nvSpPr>
        <p:spPr bwMode="auto">
          <a:xfrm>
            <a:off x="922457" y="4178246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4" name="Document"/>
          <p:cNvSpPr>
            <a:spLocks noEditPoints="1" noChangeArrowheads="1"/>
          </p:cNvSpPr>
          <p:nvPr/>
        </p:nvSpPr>
        <p:spPr bwMode="auto">
          <a:xfrm>
            <a:off x="922457" y="4559246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5" name="Document"/>
          <p:cNvSpPr>
            <a:spLocks noEditPoints="1" noChangeArrowheads="1"/>
          </p:cNvSpPr>
          <p:nvPr/>
        </p:nvSpPr>
        <p:spPr bwMode="auto">
          <a:xfrm>
            <a:off x="922457" y="4919246"/>
            <a:ext cx="252000" cy="36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7848600" y="5109746"/>
            <a:ext cx="79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Output</a:t>
            </a:r>
            <a:endParaRPr lang="ko-KR" altLang="en-US" sz="1600" b="1" dirty="0"/>
          </a:p>
        </p:txBody>
      </p:sp>
      <p:sp>
        <p:nvSpPr>
          <p:cNvPr id="102" name="Rectangle 101"/>
          <p:cNvSpPr/>
          <p:nvPr/>
        </p:nvSpPr>
        <p:spPr>
          <a:xfrm>
            <a:off x="4305300" y="4000500"/>
            <a:ext cx="4838700" cy="167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10783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98" grpId="0" animBg="1"/>
      <p:bldP spid="99" grpId="0" animBg="1"/>
      <p:bldP spid="100" grpId="0" animBg="1"/>
      <p:bldP spid="96" grpId="0" animBg="1"/>
      <p:bldP spid="96" grpId="1" animBg="1"/>
      <p:bldP spid="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Machines Share </a:t>
            </a:r>
            <a:r>
              <a:rPr lang="en-US" dirty="0"/>
              <a:t>R</a:t>
            </a:r>
            <a:r>
              <a:rPr lang="en-US" dirty="0" smtClean="0"/>
              <a:t>oles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84D-5889-4C28-A3BD-47E0949CC318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3" name="Group 40"/>
          <p:cNvGrpSpPr/>
          <p:nvPr/>
        </p:nvGrpSpPr>
        <p:grpSpPr>
          <a:xfrm>
            <a:off x="2895600" y="5143500"/>
            <a:ext cx="756000" cy="571500"/>
            <a:chOff x="2971800" y="2819400"/>
            <a:chExt cx="756000" cy="571500"/>
          </a:xfrm>
        </p:grpSpPr>
        <p:sp>
          <p:nvSpPr>
            <p:cNvPr id="42" name="Rectangle 41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Can 42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44"/>
          <p:cNvGrpSpPr/>
          <p:nvPr/>
        </p:nvGrpSpPr>
        <p:grpSpPr>
          <a:xfrm>
            <a:off x="2895600" y="4381500"/>
            <a:ext cx="756000" cy="571500"/>
            <a:chOff x="2971800" y="2819400"/>
            <a:chExt cx="756000" cy="571500"/>
          </a:xfrm>
        </p:grpSpPr>
        <p:sp>
          <p:nvSpPr>
            <p:cNvPr id="46" name="Rectangle 45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Can 46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48"/>
          <p:cNvGrpSpPr/>
          <p:nvPr/>
        </p:nvGrpSpPr>
        <p:grpSpPr>
          <a:xfrm>
            <a:off x="2895600" y="3619500"/>
            <a:ext cx="756000" cy="571500"/>
            <a:chOff x="2971800" y="2819400"/>
            <a:chExt cx="756000" cy="571500"/>
          </a:xfrm>
        </p:grpSpPr>
        <p:sp>
          <p:nvSpPr>
            <p:cNvPr id="50" name="Rectangle 49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an 50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52"/>
          <p:cNvGrpSpPr/>
          <p:nvPr/>
        </p:nvGrpSpPr>
        <p:grpSpPr>
          <a:xfrm>
            <a:off x="1485900" y="3619500"/>
            <a:ext cx="756000" cy="571500"/>
            <a:chOff x="2971800" y="2819400"/>
            <a:chExt cx="756000" cy="571500"/>
          </a:xfrm>
        </p:grpSpPr>
        <p:sp>
          <p:nvSpPr>
            <p:cNvPr id="54" name="Rectangle 53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Can 54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56"/>
          <p:cNvGrpSpPr/>
          <p:nvPr/>
        </p:nvGrpSpPr>
        <p:grpSpPr>
          <a:xfrm>
            <a:off x="1485900" y="4381500"/>
            <a:ext cx="756000" cy="571500"/>
            <a:chOff x="2971800" y="2819400"/>
            <a:chExt cx="756000" cy="571500"/>
          </a:xfrm>
        </p:grpSpPr>
        <p:sp>
          <p:nvSpPr>
            <p:cNvPr id="58" name="Rectangle 57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Can 58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60"/>
          <p:cNvGrpSpPr/>
          <p:nvPr/>
        </p:nvGrpSpPr>
        <p:grpSpPr>
          <a:xfrm>
            <a:off x="1485900" y="5143500"/>
            <a:ext cx="756000" cy="571500"/>
            <a:chOff x="2971800" y="2819400"/>
            <a:chExt cx="756000" cy="571500"/>
          </a:xfrm>
        </p:grpSpPr>
        <p:sp>
          <p:nvSpPr>
            <p:cNvPr id="62" name="Rectangle 61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Can 62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1"/>
          <p:cNvGrpSpPr/>
          <p:nvPr/>
        </p:nvGrpSpPr>
        <p:grpSpPr>
          <a:xfrm>
            <a:off x="4044600" y="2400300"/>
            <a:ext cx="756000" cy="571500"/>
            <a:chOff x="2971800" y="2819400"/>
            <a:chExt cx="756000" cy="571500"/>
          </a:xfrm>
        </p:grpSpPr>
        <p:sp>
          <p:nvSpPr>
            <p:cNvPr id="123" name="Rectangle 122"/>
            <p:cNvSpPr/>
            <p:nvPr/>
          </p:nvSpPr>
          <p:spPr>
            <a:xfrm>
              <a:off x="2971800" y="2819400"/>
              <a:ext cx="756000" cy="571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Can 123"/>
            <p:cNvSpPr/>
            <p:nvPr/>
          </p:nvSpPr>
          <p:spPr>
            <a:xfrm>
              <a:off x="3352800" y="2895600"/>
              <a:ext cx="304800" cy="419100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048000" y="3048000"/>
              <a:ext cx="266700" cy="266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024425" y="209550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Master</a:t>
            </a:r>
            <a:endParaRPr lang="ko-KR" altLang="en-US" sz="1600" b="1" dirty="0"/>
          </a:p>
        </p:txBody>
      </p:sp>
      <p:grpSp>
        <p:nvGrpSpPr>
          <p:cNvPr id="14" name="Group 132"/>
          <p:cNvGrpSpPr/>
          <p:nvPr/>
        </p:nvGrpSpPr>
        <p:grpSpPr>
          <a:xfrm>
            <a:off x="1905000" y="3825240"/>
            <a:ext cx="190500" cy="251460"/>
            <a:chOff x="7772400" y="4732020"/>
            <a:chExt cx="190500" cy="251460"/>
          </a:xfrm>
        </p:grpSpPr>
        <p:sp>
          <p:nvSpPr>
            <p:cNvPr id="134" name="Document"/>
            <p:cNvSpPr>
              <a:spLocks noEditPoints="1" noChangeArrowheads="1"/>
            </p:cNvSpPr>
            <p:nvPr/>
          </p:nvSpPr>
          <p:spPr bwMode="auto">
            <a:xfrm>
              <a:off x="7834884" y="473202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5" name="Document"/>
            <p:cNvSpPr>
              <a:spLocks noEditPoints="1" noChangeArrowheads="1"/>
            </p:cNvSpPr>
            <p:nvPr/>
          </p:nvSpPr>
          <p:spPr bwMode="auto">
            <a:xfrm>
              <a:off x="7796784" y="47625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Document"/>
            <p:cNvSpPr>
              <a:spLocks noEditPoints="1" noChangeArrowheads="1"/>
            </p:cNvSpPr>
            <p:nvPr/>
          </p:nvSpPr>
          <p:spPr bwMode="auto">
            <a:xfrm>
              <a:off x="7772400" y="48006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5" name="Group 136"/>
          <p:cNvGrpSpPr/>
          <p:nvPr/>
        </p:nvGrpSpPr>
        <p:grpSpPr>
          <a:xfrm>
            <a:off x="1905000" y="4572000"/>
            <a:ext cx="190500" cy="251460"/>
            <a:chOff x="7772400" y="4732020"/>
            <a:chExt cx="190500" cy="251460"/>
          </a:xfrm>
        </p:grpSpPr>
        <p:sp>
          <p:nvSpPr>
            <p:cNvPr id="138" name="Document"/>
            <p:cNvSpPr>
              <a:spLocks noEditPoints="1" noChangeArrowheads="1"/>
            </p:cNvSpPr>
            <p:nvPr/>
          </p:nvSpPr>
          <p:spPr bwMode="auto">
            <a:xfrm>
              <a:off x="7834884" y="473202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Document"/>
            <p:cNvSpPr>
              <a:spLocks noEditPoints="1" noChangeArrowheads="1"/>
            </p:cNvSpPr>
            <p:nvPr/>
          </p:nvSpPr>
          <p:spPr bwMode="auto">
            <a:xfrm>
              <a:off x="7796784" y="47625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Document"/>
            <p:cNvSpPr>
              <a:spLocks noEditPoints="1" noChangeArrowheads="1"/>
            </p:cNvSpPr>
            <p:nvPr/>
          </p:nvSpPr>
          <p:spPr bwMode="auto">
            <a:xfrm>
              <a:off x="7772400" y="48006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6" name="Group 140"/>
          <p:cNvGrpSpPr/>
          <p:nvPr/>
        </p:nvGrpSpPr>
        <p:grpSpPr>
          <a:xfrm>
            <a:off x="1905000" y="5349240"/>
            <a:ext cx="190500" cy="251460"/>
            <a:chOff x="7772400" y="4732020"/>
            <a:chExt cx="190500" cy="251460"/>
          </a:xfrm>
        </p:grpSpPr>
        <p:sp>
          <p:nvSpPr>
            <p:cNvPr id="142" name="Document"/>
            <p:cNvSpPr>
              <a:spLocks noEditPoints="1" noChangeArrowheads="1"/>
            </p:cNvSpPr>
            <p:nvPr/>
          </p:nvSpPr>
          <p:spPr bwMode="auto">
            <a:xfrm>
              <a:off x="7834884" y="473202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3" name="Document"/>
            <p:cNvSpPr>
              <a:spLocks noEditPoints="1" noChangeArrowheads="1"/>
            </p:cNvSpPr>
            <p:nvPr/>
          </p:nvSpPr>
          <p:spPr bwMode="auto">
            <a:xfrm>
              <a:off x="7796784" y="47625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4" name="Document"/>
            <p:cNvSpPr>
              <a:spLocks noEditPoints="1" noChangeArrowheads="1"/>
            </p:cNvSpPr>
            <p:nvPr/>
          </p:nvSpPr>
          <p:spPr bwMode="auto">
            <a:xfrm>
              <a:off x="7772400" y="48006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8" name="Group 144"/>
          <p:cNvGrpSpPr/>
          <p:nvPr/>
        </p:nvGrpSpPr>
        <p:grpSpPr>
          <a:xfrm>
            <a:off x="3314700" y="3825240"/>
            <a:ext cx="190500" cy="251460"/>
            <a:chOff x="7772400" y="4732020"/>
            <a:chExt cx="190500" cy="251460"/>
          </a:xfrm>
        </p:grpSpPr>
        <p:sp>
          <p:nvSpPr>
            <p:cNvPr id="146" name="Document"/>
            <p:cNvSpPr>
              <a:spLocks noEditPoints="1" noChangeArrowheads="1"/>
            </p:cNvSpPr>
            <p:nvPr/>
          </p:nvSpPr>
          <p:spPr bwMode="auto">
            <a:xfrm>
              <a:off x="7834884" y="473202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" name="Document"/>
            <p:cNvSpPr>
              <a:spLocks noEditPoints="1" noChangeArrowheads="1"/>
            </p:cNvSpPr>
            <p:nvPr/>
          </p:nvSpPr>
          <p:spPr bwMode="auto">
            <a:xfrm>
              <a:off x="7796784" y="47625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" name="Document"/>
            <p:cNvSpPr>
              <a:spLocks noEditPoints="1" noChangeArrowheads="1"/>
            </p:cNvSpPr>
            <p:nvPr/>
          </p:nvSpPr>
          <p:spPr bwMode="auto">
            <a:xfrm>
              <a:off x="7772400" y="48006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9" name="Group 148"/>
          <p:cNvGrpSpPr/>
          <p:nvPr/>
        </p:nvGrpSpPr>
        <p:grpSpPr>
          <a:xfrm>
            <a:off x="3314700" y="4572000"/>
            <a:ext cx="190500" cy="251460"/>
            <a:chOff x="7772400" y="4732020"/>
            <a:chExt cx="190500" cy="251460"/>
          </a:xfrm>
        </p:grpSpPr>
        <p:sp>
          <p:nvSpPr>
            <p:cNvPr id="150" name="Document"/>
            <p:cNvSpPr>
              <a:spLocks noEditPoints="1" noChangeArrowheads="1"/>
            </p:cNvSpPr>
            <p:nvPr/>
          </p:nvSpPr>
          <p:spPr bwMode="auto">
            <a:xfrm>
              <a:off x="7834884" y="473202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Document"/>
            <p:cNvSpPr>
              <a:spLocks noEditPoints="1" noChangeArrowheads="1"/>
            </p:cNvSpPr>
            <p:nvPr/>
          </p:nvSpPr>
          <p:spPr bwMode="auto">
            <a:xfrm>
              <a:off x="7796784" y="47625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Document"/>
            <p:cNvSpPr>
              <a:spLocks noEditPoints="1" noChangeArrowheads="1"/>
            </p:cNvSpPr>
            <p:nvPr/>
          </p:nvSpPr>
          <p:spPr bwMode="auto">
            <a:xfrm>
              <a:off x="7772400" y="48006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0" name="Group 152"/>
          <p:cNvGrpSpPr/>
          <p:nvPr/>
        </p:nvGrpSpPr>
        <p:grpSpPr>
          <a:xfrm>
            <a:off x="3314700" y="5334000"/>
            <a:ext cx="190500" cy="251460"/>
            <a:chOff x="7772400" y="4732020"/>
            <a:chExt cx="190500" cy="251460"/>
          </a:xfrm>
        </p:grpSpPr>
        <p:sp>
          <p:nvSpPr>
            <p:cNvPr id="154" name="Document"/>
            <p:cNvSpPr>
              <a:spLocks noEditPoints="1" noChangeArrowheads="1"/>
            </p:cNvSpPr>
            <p:nvPr/>
          </p:nvSpPr>
          <p:spPr bwMode="auto">
            <a:xfrm>
              <a:off x="7834884" y="473202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Document"/>
            <p:cNvSpPr>
              <a:spLocks noEditPoints="1" noChangeArrowheads="1"/>
            </p:cNvSpPr>
            <p:nvPr/>
          </p:nvSpPr>
          <p:spPr bwMode="auto">
            <a:xfrm>
              <a:off x="7796784" y="47625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Document"/>
            <p:cNvSpPr>
              <a:spLocks noEditPoints="1" noChangeArrowheads="1"/>
            </p:cNvSpPr>
            <p:nvPr/>
          </p:nvSpPr>
          <p:spPr bwMode="auto">
            <a:xfrm>
              <a:off x="7772400" y="4800600"/>
              <a:ext cx="128016" cy="18288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7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3924300" y="3467100"/>
            <a:ext cx="4876800" cy="28892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So far, logical view of cluster</a:t>
            </a:r>
          </a:p>
          <a:p>
            <a:r>
              <a:rPr lang="en-US" dirty="0" smtClean="0"/>
              <a:t>In reality</a:t>
            </a:r>
          </a:p>
          <a:p>
            <a:pPr lvl="1"/>
            <a:r>
              <a:rPr lang="en-US" dirty="0" smtClean="0"/>
              <a:t>Each cluster machine</a:t>
            </a:r>
            <a:br>
              <a:rPr lang="en-US" dirty="0" smtClean="0"/>
            </a:br>
            <a:r>
              <a:rPr lang="en-US" dirty="0" smtClean="0"/>
              <a:t>stores data</a:t>
            </a:r>
          </a:p>
          <a:p>
            <a:pPr lvl="1"/>
            <a:r>
              <a:rPr lang="en-US" dirty="0" smtClean="0"/>
              <a:t>And runs MapReduce workers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Lots of storage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0000FF"/>
                </a:solidFill>
              </a:rPr>
              <a:t>compute cycles nearby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524000" y="36957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endParaRPr lang="en-US" sz="1100" dirty="0"/>
          </a:p>
        </p:txBody>
      </p:sp>
      <p:sp>
        <p:nvSpPr>
          <p:cNvPr id="82" name="Rectangle 81"/>
          <p:cNvSpPr/>
          <p:nvPr/>
        </p:nvSpPr>
        <p:spPr>
          <a:xfrm>
            <a:off x="1524000" y="39624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</a:t>
            </a:r>
            <a:endParaRPr lang="en-US" sz="1100" dirty="0"/>
          </a:p>
        </p:txBody>
      </p:sp>
      <p:sp>
        <p:nvSpPr>
          <p:cNvPr id="83" name="Rectangle 82"/>
          <p:cNvSpPr/>
          <p:nvPr/>
        </p:nvSpPr>
        <p:spPr>
          <a:xfrm>
            <a:off x="1524000" y="44577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endParaRPr lang="en-US" sz="1100" dirty="0"/>
          </a:p>
        </p:txBody>
      </p:sp>
      <p:sp>
        <p:nvSpPr>
          <p:cNvPr id="84" name="Rectangle 83"/>
          <p:cNvSpPr/>
          <p:nvPr/>
        </p:nvSpPr>
        <p:spPr>
          <a:xfrm>
            <a:off x="1524000" y="47244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</a:t>
            </a:r>
            <a:endParaRPr lang="en-US" sz="1100" dirty="0"/>
          </a:p>
        </p:txBody>
      </p:sp>
      <p:sp>
        <p:nvSpPr>
          <p:cNvPr id="85" name="Rectangle 84"/>
          <p:cNvSpPr/>
          <p:nvPr/>
        </p:nvSpPr>
        <p:spPr>
          <a:xfrm>
            <a:off x="1524000" y="52197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endParaRPr lang="en-US" sz="1100" dirty="0"/>
          </a:p>
        </p:txBody>
      </p:sp>
      <p:sp>
        <p:nvSpPr>
          <p:cNvPr id="86" name="Rectangle 85"/>
          <p:cNvSpPr/>
          <p:nvPr/>
        </p:nvSpPr>
        <p:spPr>
          <a:xfrm>
            <a:off x="1524000" y="54864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</a:t>
            </a:r>
            <a:endParaRPr lang="en-US" sz="1100" dirty="0"/>
          </a:p>
        </p:txBody>
      </p:sp>
      <p:sp>
        <p:nvSpPr>
          <p:cNvPr id="87" name="Rectangle 86"/>
          <p:cNvSpPr/>
          <p:nvPr/>
        </p:nvSpPr>
        <p:spPr>
          <a:xfrm>
            <a:off x="2933700" y="44577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endParaRPr lang="en-US" sz="1100" dirty="0"/>
          </a:p>
        </p:txBody>
      </p:sp>
      <p:sp>
        <p:nvSpPr>
          <p:cNvPr id="88" name="Rectangle 87"/>
          <p:cNvSpPr/>
          <p:nvPr/>
        </p:nvSpPr>
        <p:spPr>
          <a:xfrm>
            <a:off x="2933700" y="47244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</a:t>
            </a:r>
            <a:endParaRPr lang="en-US" sz="1100" dirty="0"/>
          </a:p>
        </p:txBody>
      </p:sp>
      <p:sp>
        <p:nvSpPr>
          <p:cNvPr id="89" name="Rectangle 88"/>
          <p:cNvSpPr/>
          <p:nvPr/>
        </p:nvSpPr>
        <p:spPr>
          <a:xfrm>
            <a:off x="2933700" y="52197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endParaRPr lang="en-US" sz="1100" dirty="0"/>
          </a:p>
        </p:txBody>
      </p:sp>
      <p:sp>
        <p:nvSpPr>
          <p:cNvPr id="90" name="Rectangle 89"/>
          <p:cNvSpPr/>
          <p:nvPr/>
        </p:nvSpPr>
        <p:spPr>
          <a:xfrm>
            <a:off x="2933700" y="54864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</a:t>
            </a:r>
            <a:endParaRPr lang="en-US" sz="1100" dirty="0"/>
          </a:p>
        </p:txBody>
      </p:sp>
      <p:sp>
        <p:nvSpPr>
          <p:cNvPr id="91" name="Rectangle 90"/>
          <p:cNvSpPr/>
          <p:nvPr/>
        </p:nvSpPr>
        <p:spPr>
          <a:xfrm>
            <a:off x="2933700" y="36957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</a:t>
            </a:r>
            <a:endParaRPr lang="en-US" sz="1100" dirty="0"/>
          </a:p>
        </p:txBody>
      </p:sp>
      <p:sp>
        <p:nvSpPr>
          <p:cNvPr id="92" name="Rectangle 91"/>
          <p:cNvSpPr/>
          <p:nvPr/>
        </p:nvSpPr>
        <p:spPr>
          <a:xfrm>
            <a:off x="2933700" y="3962400"/>
            <a:ext cx="304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27060152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you can think of?</a:t>
            </a:r>
          </a:p>
          <a:p>
            <a:pPr lvl="1"/>
            <a:r>
              <a:rPr lang="en-US" dirty="0" smtClean="0"/>
              <a:t>There’s only two functions you can work with (not expressive enough sometimes.)</a:t>
            </a:r>
          </a:p>
          <a:p>
            <a:pPr lvl="1"/>
            <a:r>
              <a:rPr lang="en-US" dirty="0" smtClean="0"/>
              <a:t>Functional-style (a barrier for some people)</a:t>
            </a:r>
          </a:p>
          <a:p>
            <a:r>
              <a:rPr lang="en-US" dirty="0" smtClean="0"/>
              <a:t>Turing completeness (</a:t>
            </a:r>
            <a:r>
              <a:rPr lang="en-US" dirty="0"/>
              <a:t>o</a:t>
            </a:r>
            <a:r>
              <a:rPr lang="en-US" dirty="0" smtClean="0"/>
              <a:t>r computationally universal)</a:t>
            </a:r>
          </a:p>
          <a:p>
            <a:pPr lvl="1"/>
            <a:r>
              <a:rPr lang="en-US" dirty="0" smtClean="0"/>
              <a:t>If it can simulate a single-taped Turing machine.</a:t>
            </a:r>
          </a:p>
          <a:p>
            <a:pPr lvl="1"/>
            <a:r>
              <a:rPr lang="en-US" dirty="0" smtClean="0"/>
              <a:t>Most general languages (C/C++, Java, Lisp, etc.) are.</a:t>
            </a:r>
          </a:p>
          <a:p>
            <a:pPr lvl="1"/>
            <a:r>
              <a:rPr lang="en-US" dirty="0" smtClean="0"/>
              <a:t>SQL is.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 is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86427"/>
            <a:ext cx="519176" cy="5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5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Pig?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MapReduce has limitations</a:t>
            </a:r>
            <a:r>
              <a:rPr lang="en-US" dirty="0" smtClean="0"/>
              <a:t>: only two functions</a:t>
            </a:r>
          </a:p>
          <a:p>
            <a:pPr lvl="1"/>
            <a:r>
              <a:rPr lang="en-US" dirty="0" smtClean="0"/>
              <a:t>Many tasks require </a:t>
            </a:r>
            <a:r>
              <a:rPr lang="en-US" dirty="0" smtClean="0">
                <a:solidFill>
                  <a:srgbClr val="0000FF"/>
                </a:solidFill>
              </a:rPr>
              <a:t>more than one MapReduce</a:t>
            </a:r>
          </a:p>
          <a:p>
            <a:pPr lvl="1"/>
            <a:r>
              <a:rPr lang="en-US" dirty="0" smtClean="0"/>
              <a:t>Functional thinking: barrier for some</a:t>
            </a:r>
          </a:p>
          <a:p>
            <a:r>
              <a:rPr lang="en-US" dirty="0" smtClean="0"/>
              <a:t>Pig</a:t>
            </a:r>
          </a:p>
          <a:p>
            <a:pPr lvl="1"/>
            <a:r>
              <a:rPr lang="en-US" dirty="0" smtClean="0"/>
              <a:t>Defines a set of </a:t>
            </a:r>
            <a:r>
              <a:rPr lang="en-US" dirty="0" smtClean="0">
                <a:solidFill>
                  <a:srgbClr val="FF0000"/>
                </a:solidFill>
              </a:rPr>
              <a:t>high-level simple “commands”</a:t>
            </a:r>
          </a:p>
          <a:p>
            <a:pPr lvl="1"/>
            <a:r>
              <a:rPr lang="en-US" dirty="0" smtClean="0"/>
              <a:t>Compiles the commands and generates multiple MapReduce jobs</a:t>
            </a:r>
          </a:p>
          <a:p>
            <a:pPr lvl="1"/>
            <a:r>
              <a:rPr lang="en-US" dirty="0" smtClean="0"/>
              <a:t>Runs them in parallel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0"/>
            <a:ext cx="190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6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Questions We’ll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0000FF"/>
                </a:solidFill>
              </a:rPr>
              <a:t>data analytics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are the </a:t>
            </a:r>
            <a:r>
              <a:rPr lang="en-US" dirty="0" smtClean="0">
                <a:solidFill>
                  <a:srgbClr val="FF0000"/>
                </a:solidFill>
              </a:rPr>
              <a:t>programming paradigms</a:t>
            </a:r>
            <a:r>
              <a:rPr lang="en-US" dirty="0" smtClean="0"/>
              <a:t> for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6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-65" charset="0"/>
              <a:buNone/>
            </a:pPr>
            <a:r>
              <a:rPr lang="en-US" dirty="0" smtClean="0">
                <a:solidFill>
                  <a:srgbClr val="F79646"/>
                </a:solidFill>
              </a:rPr>
              <a:t>load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‘/data/visits’</a:t>
            </a:r>
            <a:r>
              <a:rPr lang="en-US" dirty="0" smtClean="0"/>
              <a:t>;</a:t>
            </a:r>
          </a:p>
          <a:p>
            <a:pPr>
              <a:lnSpc>
                <a:spcPct val="90000"/>
              </a:lnSpc>
              <a:buFont typeface="Arial" pitchFamily="-65" charset="0"/>
              <a:buNone/>
            </a:pPr>
            <a:r>
              <a:rPr lang="en-US" dirty="0" smtClean="0">
                <a:solidFill>
                  <a:srgbClr val="F79646"/>
                </a:solidFill>
              </a:rPr>
              <a:t>group</a:t>
            </a:r>
            <a:r>
              <a:rPr lang="en-US" dirty="0" smtClean="0"/>
              <a:t> visits </a:t>
            </a:r>
            <a:r>
              <a:rPr lang="en-US" dirty="0" smtClean="0">
                <a:solidFill>
                  <a:srgbClr val="F79646"/>
                </a:solidFill>
              </a:rPr>
              <a:t>by</a:t>
            </a:r>
            <a:r>
              <a:rPr lang="en-US" dirty="0" smtClean="0"/>
              <a:t> </a:t>
            </a:r>
            <a:r>
              <a:rPr lang="en-US" dirty="0" err="1" smtClean="0"/>
              <a:t>url</a:t>
            </a:r>
            <a:r>
              <a:rPr lang="en-US" dirty="0" smtClean="0"/>
              <a:t>;</a:t>
            </a:r>
          </a:p>
          <a:p>
            <a:pPr>
              <a:lnSpc>
                <a:spcPct val="90000"/>
              </a:lnSpc>
              <a:buFont typeface="Arial" pitchFamily="-65" charset="0"/>
              <a:buNone/>
            </a:pPr>
            <a:r>
              <a:rPr lang="en-US" dirty="0" err="1" smtClean="0">
                <a:solidFill>
                  <a:srgbClr val="F79646"/>
                </a:solidFill>
              </a:rPr>
              <a:t>foreach</a:t>
            </a:r>
            <a:r>
              <a:rPr lang="en-US" dirty="0" smtClean="0"/>
              <a:t> </a:t>
            </a:r>
            <a:r>
              <a:rPr lang="en-US" dirty="0" err="1" smtClean="0"/>
              <a:t>gVisits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79646"/>
                </a:solidFill>
              </a:rPr>
              <a:t>generate</a:t>
            </a:r>
            <a:r>
              <a:rPr lang="en-US" dirty="0" smtClean="0"/>
              <a:t> </a:t>
            </a:r>
            <a:r>
              <a:rPr lang="en-US" dirty="0" err="1" smtClean="0"/>
              <a:t>url</a:t>
            </a:r>
            <a:r>
              <a:rPr lang="en-US" dirty="0" smtClean="0"/>
              <a:t>, </a:t>
            </a:r>
            <a:r>
              <a:rPr lang="en-US" dirty="0" err="1" smtClean="0"/>
              <a:t>count(visits</a:t>
            </a:r>
            <a:r>
              <a:rPr lang="en-US" dirty="0" smtClean="0"/>
              <a:t>);</a:t>
            </a:r>
          </a:p>
          <a:p>
            <a:pPr>
              <a:lnSpc>
                <a:spcPct val="90000"/>
              </a:lnSpc>
              <a:buFont typeface="Arial" pitchFamily="-65" charset="0"/>
              <a:buNone/>
            </a:pPr>
            <a:endParaRPr lang="en-US" dirty="0" smtClean="0"/>
          </a:p>
          <a:p>
            <a:pPr>
              <a:lnSpc>
                <a:spcPct val="90000"/>
              </a:lnSpc>
              <a:buFont typeface="Arial" pitchFamily="-65" charset="0"/>
              <a:buNone/>
            </a:pPr>
            <a:r>
              <a:rPr lang="en-US" dirty="0" smtClean="0">
                <a:solidFill>
                  <a:srgbClr val="F79646"/>
                </a:solidFill>
              </a:rPr>
              <a:t>load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504D"/>
                </a:solidFill>
              </a:rPr>
              <a:t>‘/data/</a:t>
            </a:r>
            <a:r>
              <a:rPr lang="en-US" dirty="0" err="1" smtClean="0">
                <a:solidFill>
                  <a:srgbClr val="C0504D"/>
                </a:solidFill>
              </a:rPr>
              <a:t>urlInfo</a:t>
            </a:r>
            <a:r>
              <a:rPr lang="en-US" dirty="0" smtClean="0">
                <a:solidFill>
                  <a:srgbClr val="C0504D"/>
                </a:solidFill>
              </a:rPr>
              <a:t>’</a:t>
            </a:r>
            <a:r>
              <a:rPr lang="en-US" dirty="0" smtClean="0"/>
              <a:t>;</a:t>
            </a:r>
          </a:p>
          <a:p>
            <a:pPr>
              <a:lnSpc>
                <a:spcPct val="90000"/>
              </a:lnSpc>
              <a:buFont typeface="Arial" pitchFamily="-65" charset="0"/>
              <a:buNone/>
            </a:pPr>
            <a:r>
              <a:rPr lang="en-US" dirty="0" smtClean="0">
                <a:solidFill>
                  <a:srgbClr val="F79646"/>
                </a:solidFill>
              </a:rPr>
              <a:t>join</a:t>
            </a:r>
            <a:r>
              <a:rPr lang="en-US" dirty="0" smtClean="0"/>
              <a:t> </a:t>
            </a:r>
            <a:r>
              <a:rPr lang="en-US" dirty="0" err="1" smtClean="0"/>
              <a:t>visitCounts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79646"/>
                </a:solidFill>
              </a:rPr>
              <a:t>by</a:t>
            </a:r>
            <a:r>
              <a:rPr lang="en-US" dirty="0" smtClean="0"/>
              <a:t> </a:t>
            </a:r>
            <a:r>
              <a:rPr lang="en-US" dirty="0" err="1" smtClean="0"/>
              <a:t>url</a:t>
            </a:r>
            <a:r>
              <a:rPr lang="en-US" dirty="0" smtClean="0"/>
              <a:t>, </a:t>
            </a:r>
            <a:r>
              <a:rPr lang="en-US" dirty="0" err="1" smtClean="0"/>
              <a:t>urlInfo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79646"/>
                </a:solidFill>
              </a:rPr>
              <a:t>by</a:t>
            </a:r>
            <a:r>
              <a:rPr lang="en-US" dirty="0" smtClean="0"/>
              <a:t> </a:t>
            </a:r>
            <a:r>
              <a:rPr lang="en-US" dirty="0" err="1" smtClean="0"/>
              <a:t>url</a:t>
            </a:r>
            <a:r>
              <a:rPr lang="en-US" dirty="0" smtClean="0"/>
              <a:t>;</a:t>
            </a:r>
          </a:p>
          <a:p>
            <a:pPr>
              <a:lnSpc>
                <a:spcPct val="90000"/>
              </a:lnSpc>
              <a:buFont typeface="Arial" pitchFamily="-65" charset="0"/>
              <a:buNone/>
            </a:pPr>
            <a:endParaRPr lang="en-US" dirty="0" smtClean="0"/>
          </a:p>
          <a:p>
            <a:pPr>
              <a:lnSpc>
                <a:spcPct val="90000"/>
              </a:lnSpc>
              <a:buFont typeface="Arial" pitchFamily="-65" charset="0"/>
              <a:buNone/>
            </a:pPr>
            <a:r>
              <a:rPr lang="en-US" dirty="0" smtClean="0">
                <a:solidFill>
                  <a:srgbClr val="F79646"/>
                </a:solidFill>
              </a:rPr>
              <a:t>group</a:t>
            </a:r>
            <a:r>
              <a:rPr lang="en-US" dirty="0" smtClean="0"/>
              <a:t> </a:t>
            </a:r>
            <a:r>
              <a:rPr lang="en-US" dirty="0" err="1" smtClean="0"/>
              <a:t>visitCounts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79646"/>
                </a:solidFill>
              </a:rPr>
              <a:t>by</a:t>
            </a:r>
            <a:r>
              <a:rPr lang="en-US" dirty="0" smtClean="0"/>
              <a:t> category;</a:t>
            </a:r>
          </a:p>
          <a:p>
            <a:pPr>
              <a:lnSpc>
                <a:spcPct val="90000"/>
              </a:lnSpc>
              <a:buFont typeface="Arial" pitchFamily="-65" charset="0"/>
              <a:buNone/>
            </a:pPr>
            <a:r>
              <a:rPr lang="en-US" dirty="0" err="1" smtClean="0">
                <a:solidFill>
                  <a:srgbClr val="F79646"/>
                </a:solidFill>
              </a:rPr>
              <a:t>foreach</a:t>
            </a:r>
            <a:r>
              <a:rPr lang="en-US" dirty="0" smtClean="0"/>
              <a:t> </a:t>
            </a:r>
            <a:r>
              <a:rPr lang="en-US" dirty="0" err="1" smtClean="0"/>
              <a:t>gCategories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79646"/>
                </a:solidFill>
              </a:rPr>
              <a:t>generate</a:t>
            </a:r>
            <a:r>
              <a:rPr lang="en-US" dirty="0" smtClean="0"/>
              <a:t> top(visitCounts,10);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8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66775" y="1676400"/>
            <a:ext cx="1981200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FFFF00"/>
                </a:solidFill>
                <a:ea typeface="ＭＳ Ｐゴシック" pitchFamily="-65" charset="-128"/>
                <a:cs typeface="ＭＳ Ｐゴシック" pitchFamily="-65" charset="-128"/>
              </a:rPr>
              <a:t>Load </a:t>
            </a:r>
            <a:r>
              <a:rPr lang="en-US" sz="160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rPr>
              <a:t>Visits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28775" y="2438400"/>
            <a:ext cx="1981200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FFFF00"/>
                </a:solidFill>
                <a:ea typeface="ＭＳ Ｐゴシック" pitchFamily="-65" charset="-128"/>
                <a:cs typeface="ＭＳ Ｐゴシック" pitchFamily="-65" charset="-128"/>
              </a:rPr>
              <a:t>Group </a:t>
            </a:r>
            <a:r>
              <a:rPr lang="en-US" sz="160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rPr>
              <a:t>by url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47975" y="3200400"/>
            <a:ext cx="1981200" cy="609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FFFF00"/>
                </a:solidFill>
              </a:rPr>
              <a:t>Foreach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url</a:t>
            </a:r>
            <a:endParaRPr lang="en-US" sz="20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00"/>
                </a:solidFill>
              </a:rPr>
              <a:t>generate </a:t>
            </a:r>
            <a:r>
              <a:rPr lang="en-US" dirty="0">
                <a:solidFill>
                  <a:srgbClr val="FFFFFF"/>
                </a:solidFill>
              </a:rPr>
              <a:t>count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19775" y="3276600"/>
            <a:ext cx="1981200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FFFF00"/>
                </a:solidFill>
                <a:ea typeface="ＭＳ Ｐゴシック" pitchFamily="-65" charset="-128"/>
                <a:cs typeface="ＭＳ Ｐゴシック" pitchFamily="-65" charset="-128"/>
              </a:rPr>
              <a:t>Load </a:t>
            </a:r>
            <a:r>
              <a:rPr lang="en-US" sz="160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rPr>
              <a:t>Url Info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48175" y="4191000"/>
            <a:ext cx="1981200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FFFF00"/>
                </a:solidFill>
                <a:ea typeface="ＭＳ Ｐゴシック" pitchFamily="-65" charset="-128"/>
                <a:cs typeface="ＭＳ Ｐゴシック" pitchFamily="-65" charset="-128"/>
              </a:rPr>
              <a:t>Join </a:t>
            </a:r>
            <a:r>
              <a:rPr lang="en-US" sz="160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rPr>
              <a:t>on url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48175" y="4953000"/>
            <a:ext cx="1981200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FFFF00"/>
                </a:solidFill>
                <a:ea typeface="ＭＳ Ｐゴシック" pitchFamily="-65" charset="-128"/>
                <a:cs typeface="ＭＳ Ｐゴシック" pitchFamily="-65" charset="-128"/>
              </a:rPr>
              <a:t>Group </a:t>
            </a:r>
            <a:r>
              <a:rPr lang="en-US" sz="160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rPr>
              <a:t>by category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59263" y="5715000"/>
            <a:ext cx="2362200" cy="609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FFFF00"/>
                </a:solidFill>
              </a:rPr>
              <a:t>Foreach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category</a:t>
            </a:r>
            <a:endParaRPr lang="en-US" sz="20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00"/>
                </a:solidFill>
              </a:rPr>
              <a:t>generate </a:t>
            </a:r>
            <a:r>
              <a:rPr lang="en-US" dirty="0">
                <a:solidFill>
                  <a:srgbClr val="FFFFFF"/>
                </a:solidFill>
              </a:rPr>
              <a:t>top10(urls)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33575" y="21336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59263" y="3810000"/>
            <a:ext cx="569912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 rot="5400000">
            <a:off x="6200775" y="3581400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 rot="5400000">
            <a:off x="5286376" y="48006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11" idx="0"/>
          </p:cNvCxnSpPr>
          <p:nvPr/>
        </p:nvCxnSpPr>
        <p:spPr>
          <a:xfrm rot="16200000" flipH="1">
            <a:off x="5287169" y="5561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5287963" y="6477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76575" y="28956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38175" y="1600200"/>
            <a:ext cx="3200400" cy="990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476375" y="2705100"/>
            <a:ext cx="3657600" cy="12573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67175" y="2647950"/>
            <a:ext cx="115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65" charset="0"/>
              </a:rPr>
              <a:t>Reduce</a:t>
            </a:r>
            <a:r>
              <a:rPr lang="en-US" sz="2000" baseline="-25000">
                <a:latin typeface="Calibri" pitchFamily="-65" charset="0"/>
              </a:rPr>
              <a:t>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437188" y="2819400"/>
            <a:ext cx="2897187" cy="15049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72375" y="2876550"/>
            <a:ext cx="88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 pitchFamily="-65" charset="0"/>
              </a:rPr>
              <a:t>Map</a:t>
            </a:r>
            <a:r>
              <a:rPr lang="en-US" sz="2000" baseline="-25000" dirty="0">
                <a:latin typeface="Calibri" pitchFamily="-65" charset="0"/>
              </a:rPr>
              <a:t>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105275" y="4495800"/>
            <a:ext cx="2819400" cy="26511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962775" y="4400550"/>
            <a:ext cx="1327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65" charset="0"/>
              </a:rPr>
              <a:t>Reduce</a:t>
            </a:r>
            <a:r>
              <a:rPr lang="en-US" sz="2000" baseline="-25000">
                <a:latin typeface="Calibri" pitchFamily="-65" charset="0"/>
              </a:rPr>
              <a:t>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105275" y="4916488"/>
            <a:ext cx="2819400" cy="2651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991350" y="4800600"/>
            <a:ext cx="88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65" charset="0"/>
              </a:rPr>
              <a:t>Map</a:t>
            </a:r>
            <a:r>
              <a:rPr lang="en-US" sz="2000" baseline="-25000">
                <a:latin typeface="Calibri" pitchFamily="-65" charset="0"/>
              </a:rPr>
              <a:t>3</a:t>
            </a:r>
            <a:endParaRPr lang="en-US" sz="2800" baseline="-25000">
              <a:latin typeface="Calibri" pitchFamily="-65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067175" y="5307013"/>
            <a:ext cx="2819400" cy="116998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038975" y="5572125"/>
            <a:ext cx="117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65" charset="0"/>
              </a:rPr>
              <a:t>Reduce</a:t>
            </a:r>
            <a:r>
              <a:rPr lang="en-US" sz="2000" baseline="-25000">
                <a:latin typeface="Calibri" pitchFamily="-65" charset="0"/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952750" y="1600200"/>
            <a:ext cx="88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alibri" pitchFamily="-65" charset="0"/>
              </a:rPr>
              <a:t>Map</a:t>
            </a:r>
            <a:r>
              <a:rPr lang="en-US" sz="2000" baseline="-25000" dirty="0" smtClean="0">
                <a:latin typeface="Calibri" pitchFamily="-65" charset="0"/>
              </a:rPr>
              <a:t>1</a:t>
            </a:r>
            <a:endParaRPr lang="en-US" sz="2000" baseline="-25000" dirty="0">
              <a:latin typeface="Calibri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6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/>
      <p:bldP spid="3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dirty="0"/>
              <a:t> </a:t>
            </a:r>
            <a:r>
              <a:rPr lang="en-US" dirty="0" smtClean="0"/>
              <a:t>analytics shifts the focus from computation to data.</a:t>
            </a:r>
          </a:p>
          <a:p>
            <a:r>
              <a:rPr lang="en-US" dirty="0" smtClean="0"/>
              <a:t>Many programming paradigms are emerging.</a:t>
            </a:r>
          </a:p>
          <a:p>
            <a:pPr lvl="1"/>
            <a:r>
              <a:rPr lang="en-US" dirty="0" smtClean="0"/>
              <a:t>MapReduce</a:t>
            </a:r>
          </a:p>
          <a:p>
            <a:pPr lvl="1"/>
            <a:r>
              <a:rPr lang="en-US" dirty="0" smtClean="0"/>
              <a:t>Pig</a:t>
            </a:r>
          </a:p>
          <a:p>
            <a:pPr lvl="1"/>
            <a:r>
              <a:rPr lang="en-US" dirty="0" smtClean="0"/>
              <a:t>Many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9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Papers</a:t>
            </a:r>
          </a:p>
          <a:p>
            <a:pPr lvl="1"/>
            <a:r>
              <a:rPr lang="en-US" dirty="0" smtClean="0"/>
              <a:t>J. Dean and S. </a:t>
            </a:r>
            <a:r>
              <a:rPr lang="en-US" dirty="0" err="1" smtClean="0"/>
              <a:t>Ghemawat</a:t>
            </a:r>
            <a:r>
              <a:rPr lang="en-US" dirty="0" smtClean="0"/>
              <a:t>, “MapReduce: Simplified Data Processing on Large Clusters,” OSDI 2004</a:t>
            </a:r>
          </a:p>
          <a:p>
            <a:pPr lvl="1"/>
            <a:r>
              <a:rPr lang="en-US" dirty="0" smtClean="0"/>
              <a:t>C. </a:t>
            </a:r>
            <a:r>
              <a:rPr lang="en-US" dirty="0" err="1" smtClean="0"/>
              <a:t>Olston</a:t>
            </a:r>
            <a:r>
              <a:rPr lang="en-US" dirty="0" smtClean="0"/>
              <a:t>, B. Reed, U. </a:t>
            </a:r>
            <a:r>
              <a:rPr lang="en-US" dirty="0" err="1" smtClean="0"/>
              <a:t>Srivastava</a:t>
            </a:r>
            <a:r>
              <a:rPr lang="en-US" dirty="0" smtClean="0"/>
              <a:t>, R. Kumar, and A. Tomkins, “</a:t>
            </a:r>
            <a:r>
              <a:rPr lang="en-US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Pig Latin: A Not-So-Foreign Language For Data Processing,” SIGMOD 2008</a:t>
            </a:r>
            <a:endParaRPr lang="en-US" dirty="0" smtClean="0"/>
          </a:p>
          <a:p>
            <a:r>
              <a:rPr lang="en-US" dirty="0" smtClean="0"/>
              <a:t>URLs</a:t>
            </a:r>
          </a:p>
          <a:p>
            <a:pPr lvl="1"/>
            <a:r>
              <a:rPr lang="en-US" dirty="0" smtClean="0">
                <a:hlinkClick r:id="rId2"/>
              </a:rPr>
              <a:t>http://hadoop.apache.org/core/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http://wiki.apache.org/hadoop/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http://hadoop.apache.org/pig/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http://wiki.apache.org/pig/</a:t>
            </a:r>
            <a:endParaRPr lang="en-US" dirty="0" smtClean="0"/>
          </a:p>
          <a:p>
            <a:r>
              <a:rPr lang="en-US" dirty="0" smtClean="0"/>
              <a:t>Slides</a:t>
            </a:r>
          </a:p>
          <a:p>
            <a:pPr lvl="1"/>
            <a:r>
              <a:rPr lang="en-US" dirty="0" smtClean="0">
                <a:hlinkClick r:id="rId6"/>
              </a:rPr>
              <a:t>http://labs.google.com/papers/mapreduce-osdi04-slides/index.html</a:t>
            </a:r>
          </a:p>
          <a:p>
            <a:pPr lvl="1"/>
            <a:r>
              <a:rPr lang="en-US" dirty="0" smtClean="0">
                <a:hlinkClick r:id="rId7"/>
              </a:rPr>
              <a:t>http://www.systems.ethz.ch/education/past-courses/hs08/map-reduce/slides/intro.pdf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http://www.cs.uiuc.edu/class/sp09/cs525/L4tmp.B.ppt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http://infolab.stanford.edu/~usriv/talks/sigmod08-pig-latin.ppt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7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(UIUC).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Scientific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CERN (European Organization for Nuclear Research</a:t>
            </a:r>
            <a:r>
              <a:rPr lang="en-US" dirty="0" smtClean="0"/>
              <a:t>) @ Geneva: Large </a:t>
            </a:r>
            <a:r>
              <a:rPr lang="en-US" dirty="0" err="1" smtClean="0"/>
              <a:t>Hadron</a:t>
            </a:r>
            <a:r>
              <a:rPr lang="en-US" dirty="0" smtClean="0"/>
              <a:t> Collider </a:t>
            </a:r>
            <a:r>
              <a:rPr lang="en-US" dirty="0"/>
              <a:t>(LHC) </a:t>
            </a:r>
            <a:r>
              <a:rPr lang="en-US" dirty="0" smtClean="0"/>
              <a:t>Experiment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300 GB of data per second</a:t>
            </a:r>
          </a:p>
          <a:p>
            <a:pPr lvl="1"/>
            <a:r>
              <a:rPr lang="en-US" dirty="0" smtClean="0"/>
              <a:t>“15 </a:t>
            </a:r>
            <a:r>
              <a:rPr lang="en-US" dirty="0" err="1"/>
              <a:t>petabytes</a:t>
            </a:r>
            <a:r>
              <a:rPr lang="en-US" dirty="0"/>
              <a:t> (15 million gigabytes) of data annually – enough to fill more than 1.7 million dual-layer DVDs a </a:t>
            </a:r>
            <a:r>
              <a:rPr lang="en-US" dirty="0" smtClean="0"/>
              <a:t>year”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500"/>
            <a:ext cx="9144000" cy="1714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6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Web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Google</a:t>
            </a:r>
          </a:p>
          <a:p>
            <a:pPr lvl="1"/>
            <a:r>
              <a:rPr lang="en-US" dirty="0" smtClean="0"/>
              <a:t>20+ billion web pages</a:t>
            </a:r>
          </a:p>
          <a:p>
            <a:pPr lvl="2"/>
            <a:r>
              <a:rPr lang="en-US" dirty="0" smtClean="0"/>
              <a:t>~20KB each = 400 TB</a:t>
            </a:r>
          </a:p>
          <a:p>
            <a:pPr lvl="1"/>
            <a:r>
              <a:rPr lang="en-US" dirty="0" smtClean="0"/>
              <a:t>~ 4 months to read the web</a:t>
            </a:r>
          </a:p>
          <a:p>
            <a:pPr lvl="1"/>
            <a:r>
              <a:rPr lang="en-US" dirty="0" smtClean="0"/>
              <a:t>And growing…</a:t>
            </a:r>
          </a:p>
          <a:p>
            <a:pPr lvl="2"/>
            <a:r>
              <a:rPr lang="en-US" dirty="0" smtClean="0"/>
              <a:t>1999 vs. 2009: ~ 100X</a:t>
            </a:r>
          </a:p>
          <a:p>
            <a:r>
              <a:rPr lang="en-US" dirty="0" smtClean="0"/>
              <a:t>Yahoo!</a:t>
            </a:r>
          </a:p>
          <a:p>
            <a:pPr lvl="1"/>
            <a:r>
              <a:rPr lang="en-US" dirty="0" smtClean="0"/>
              <a:t>US Library of Congress every day (20TB/day)</a:t>
            </a:r>
          </a:p>
          <a:p>
            <a:pPr lvl="1"/>
            <a:r>
              <a:rPr lang="en-US" dirty="0" smtClean="0"/>
              <a:t>2 billion photos</a:t>
            </a:r>
          </a:p>
          <a:p>
            <a:pPr lvl="1"/>
            <a:r>
              <a:rPr lang="en-US" dirty="0" smtClean="0"/>
              <a:t>2 billion mail + messenger sent per day</a:t>
            </a:r>
          </a:p>
          <a:p>
            <a:pPr lvl="1"/>
            <a:r>
              <a:rPr lang="en-US" dirty="0" smtClean="0"/>
              <a:t>And growing…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00201"/>
            <a:ext cx="2667000" cy="1062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3657600"/>
            <a:ext cx="2946400" cy="558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9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Computations </a:t>
            </a:r>
            <a:r>
              <a:rPr lang="en-US" dirty="0" smtClean="0"/>
              <a:t>on very large data sets</a:t>
            </a:r>
          </a:p>
          <a:p>
            <a:pPr lvl="1"/>
            <a:r>
              <a:rPr lang="en-US" dirty="0" smtClean="0"/>
              <a:t>How large? </a:t>
            </a:r>
            <a:r>
              <a:rPr lang="en-US" dirty="0" err="1" smtClean="0"/>
              <a:t>TBs</a:t>
            </a:r>
            <a:r>
              <a:rPr lang="en-US" dirty="0" smtClean="0"/>
              <a:t> to </a:t>
            </a:r>
            <a:r>
              <a:rPr lang="en-US" dirty="0" err="1" smtClean="0"/>
              <a:t>PBs</a:t>
            </a:r>
            <a:endParaRPr lang="en-US" dirty="0" smtClean="0"/>
          </a:p>
          <a:p>
            <a:pPr lvl="1"/>
            <a:r>
              <a:rPr lang="en-US" dirty="0" smtClean="0"/>
              <a:t>Much time is spent on data moving/reading/writing</a:t>
            </a:r>
          </a:p>
          <a:p>
            <a:r>
              <a:rPr lang="en-US" dirty="0" smtClean="0"/>
              <a:t>Shift of focus</a:t>
            </a:r>
          </a:p>
          <a:p>
            <a:pPr lvl="1"/>
            <a:r>
              <a:rPr lang="en-US" dirty="0" smtClean="0"/>
              <a:t>Used to be: </a:t>
            </a:r>
            <a:r>
              <a:rPr lang="en-US" dirty="0" smtClean="0">
                <a:solidFill>
                  <a:srgbClr val="0000FF"/>
                </a:solidFill>
              </a:rPr>
              <a:t>computation</a:t>
            </a:r>
            <a:r>
              <a:rPr lang="en-US" dirty="0" smtClean="0"/>
              <a:t> (think supercomputers)</a:t>
            </a:r>
          </a:p>
          <a:p>
            <a:pPr lvl="1"/>
            <a:r>
              <a:rPr lang="en-US" dirty="0" smtClean="0"/>
              <a:t>Now: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725" y="0"/>
            <a:ext cx="1057275" cy="15978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6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 for storing </a:t>
            </a:r>
            <a:r>
              <a:rPr lang="en-US" dirty="0" err="1" smtClean="0"/>
              <a:t>TBs</a:t>
            </a:r>
            <a:r>
              <a:rPr lang="en-US" dirty="0" smtClean="0"/>
              <a:t> ~ </a:t>
            </a:r>
            <a:r>
              <a:rPr lang="en-US" dirty="0" err="1" smtClean="0"/>
              <a:t>PBs</a:t>
            </a:r>
            <a:r>
              <a:rPr lang="en-US" dirty="0" smtClean="0"/>
              <a:t> of data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Cluster</a:t>
            </a:r>
            <a:r>
              <a:rPr lang="en-US" dirty="0" smtClean="0"/>
              <a:t> </a:t>
            </a:r>
            <a:r>
              <a:rPr lang="en-US" dirty="0" smtClean="0"/>
              <a:t>of cheap </a:t>
            </a:r>
            <a:r>
              <a:rPr lang="en-US" dirty="0" smtClean="0">
                <a:solidFill>
                  <a:srgbClr val="0000FF"/>
                </a:solidFill>
              </a:rPr>
              <a:t>commodity PCs</a:t>
            </a:r>
          </a:p>
          <a:p>
            <a:pPr lvl="1"/>
            <a:r>
              <a:rPr lang="en-US" dirty="0" smtClean="0"/>
              <a:t>As we have been discussing in class…</a:t>
            </a:r>
          </a:p>
          <a:p>
            <a:pPr lvl="1"/>
            <a:r>
              <a:rPr lang="en-US" dirty="0" smtClean="0"/>
              <a:t>1000s </a:t>
            </a:r>
            <a:r>
              <a:rPr lang="en-US" dirty="0" smtClean="0"/>
              <a:t>of servers</a:t>
            </a:r>
          </a:p>
          <a:p>
            <a:pPr lvl="1"/>
            <a:r>
              <a:rPr lang="en-US" dirty="0" smtClean="0"/>
              <a:t>Data stored as plain files on </a:t>
            </a:r>
            <a:r>
              <a:rPr lang="en-US" dirty="0"/>
              <a:t>f</a:t>
            </a:r>
            <a:r>
              <a:rPr lang="en-US" dirty="0" smtClean="0"/>
              <a:t>ile systems</a:t>
            </a:r>
          </a:p>
          <a:p>
            <a:pPr lvl="1"/>
            <a:r>
              <a:rPr lang="en-US" dirty="0" smtClean="0"/>
              <a:t>Data scattered over the servers</a:t>
            </a:r>
          </a:p>
          <a:p>
            <a:pPr lvl="1"/>
            <a:r>
              <a:rPr lang="en-US" dirty="0" smtClean="0"/>
              <a:t>Failure is the </a:t>
            </a:r>
            <a:r>
              <a:rPr lang="en-US" dirty="0" smtClean="0"/>
              <a:t>norm</a:t>
            </a:r>
          </a:p>
          <a:p>
            <a:r>
              <a:rPr lang="en-US" dirty="0" smtClean="0"/>
              <a:t>How do you process all this data?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500"/>
            <a:ext cx="9144000" cy="1714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330E-E2F8-794B-BFF5-E0F69CB53C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6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to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Dataflow </a:t>
            </a:r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Data sources and operations</a:t>
            </a:r>
          </a:p>
          <a:p>
            <a:pPr lvl="1"/>
            <a:r>
              <a:rPr lang="en-US" dirty="0" smtClean="0"/>
              <a:t>Data items go through a series of transformations using operations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Very popular concept</a:t>
            </a:r>
            <a:endParaRPr lang="en-US" dirty="0" smtClean="0"/>
          </a:p>
          <a:p>
            <a:r>
              <a:rPr lang="en-US" dirty="0" smtClean="0"/>
              <a:t>Many examples</a:t>
            </a:r>
          </a:p>
          <a:p>
            <a:pPr lvl="1"/>
            <a:r>
              <a:rPr lang="en-US" dirty="0" smtClean="0"/>
              <a:t>Even </a:t>
            </a:r>
            <a:r>
              <a:rPr lang="en-US" dirty="0" smtClean="0"/>
              <a:t>CPU designs back in 80’s and 90’</a:t>
            </a:r>
            <a:r>
              <a:rPr lang="en-US" dirty="0" smtClean="0"/>
              <a:t>s</a:t>
            </a:r>
          </a:p>
          <a:p>
            <a:pPr lvl="1"/>
            <a:r>
              <a:rPr lang="en-US" dirty="0"/>
              <a:t>SQL, data streaming</a:t>
            </a:r>
            <a:r>
              <a:rPr lang="en-US" dirty="0" smtClean="0"/>
              <a:t>, </a:t>
            </a:r>
            <a:r>
              <a:rPr lang="en-US" dirty="0"/>
              <a:t>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How to efficiently fetch data?</a:t>
            </a:r>
          </a:p>
          <a:p>
            <a:pPr lvl="1"/>
            <a:r>
              <a:rPr lang="en-US" dirty="0" smtClean="0"/>
              <a:t>When and how to schedule different operations?</a:t>
            </a:r>
          </a:p>
          <a:p>
            <a:pPr lvl="1"/>
            <a:r>
              <a:rPr lang="en-US" dirty="0" smtClean="0"/>
              <a:t>What if there’s a failure (both for data and computation)?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7239000" y="2362200"/>
            <a:ext cx="457200" cy="4572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2"/>
                </a:solidFill>
              </a:rPr>
              <a:t>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8153400" y="2362200"/>
            <a:ext cx="457200" cy="4572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06" name="Rounded Rectangle 105"/>
          <p:cNvSpPr/>
          <p:nvPr/>
        </p:nvSpPr>
        <p:spPr bwMode="auto">
          <a:xfrm>
            <a:off x="7696200" y="3429000"/>
            <a:ext cx="457200" cy="457200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07" name="Oval 106"/>
          <p:cNvSpPr/>
          <p:nvPr/>
        </p:nvSpPr>
        <p:spPr bwMode="auto">
          <a:xfrm>
            <a:off x="8610600" y="3429000"/>
            <a:ext cx="457200" cy="4572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2"/>
                </a:solidFill>
              </a:rPr>
              <a:t>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09" name="Straight Arrow Connector 108"/>
          <p:cNvCxnSpPr>
            <a:stCxn id="104" idx="4"/>
            <a:endCxn id="106" idx="0"/>
          </p:cNvCxnSpPr>
          <p:nvPr/>
        </p:nvCxnSpPr>
        <p:spPr bwMode="auto">
          <a:xfrm>
            <a:off x="7467600" y="2819400"/>
            <a:ext cx="457200" cy="6096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105" idx="4"/>
            <a:endCxn id="106" idx="0"/>
          </p:cNvCxnSpPr>
          <p:nvPr/>
        </p:nvCxnSpPr>
        <p:spPr bwMode="auto">
          <a:xfrm flipH="1">
            <a:off x="7924800" y="2819400"/>
            <a:ext cx="457200" cy="6096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Rounded Rectangle 112"/>
          <p:cNvSpPr/>
          <p:nvPr/>
        </p:nvSpPr>
        <p:spPr bwMode="auto">
          <a:xfrm>
            <a:off x="8153400" y="4572000"/>
            <a:ext cx="457200" cy="457200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</a:rPr>
              <a:t>*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14" name="Straight Arrow Connector 113"/>
          <p:cNvCxnSpPr>
            <a:stCxn id="107" idx="4"/>
            <a:endCxn id="113" idx="0"/>
          </p:cNvCxnSpPr>
          <p:nvPr/>
        </p:nvCxnSpPr>
        <p:spPr bwMode="auto">
          <a:xfrm flipH="1">
            <a:off x="8382000" y="3886200"/>
            <a:ext cx="457200" cy="685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Arrow Connector 116"/>
          <p:cNvCxnSpPr>
            <a:stCxn id="106" idx="2"/>
            <a:endCxn id="113" idx="0"/>
          </p:cNvCxnSpPr>
          <p:nvPr/>
        </p:nvCxnSpPr>
        <p:spPr bwMode="auto">
          <a:xfrm>
            <a:off x="7924800" y="3886200"/>
            <a:ext cx="457200" cy="685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113" idx="2"/>
          </p:cNvCxnSpPr>
          <p:nvPr/>
        </p:nvCxnSpPr>
        <p:spPr bwMode="auto">
          <a:xfrm>
            <a:off x="8382000" y="5029200"/>
            <a:ext cx="0" cy="5334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34427"/>
            <a:ext cx="519176" cy="5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8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style of programming is now very popular with large clusters.</a:t>
            </a:r>
          </a:p>
          <a:p>
            <a:r>
              <a:rPr lang="en-US" dirty="0" smtClean="0"/>
              <a:t>Many examples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, Pig, Hive, Dryad, Spark, etc.</a:t>
            </a:r>
          </a:p>
          <a:p>
            <a:r>
              <a:rPr lang="en-US" dirty="0" smtClean="0"/>
              <a:t>Two examples we’ll look at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 and Pig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4648200"/>
            <a:ext cx="2171700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4572000"/>
            <a:ext cx="11811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6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24709</TotalTime>
  <Pages>12</Pages>
  <Words>2008</Words>
  <Application>Microsoft Macintosh PowerPoint</Application>
  <PresentationFormat>Letter Paper (8.5x11 in)</PresentationFormat>
  <Paragraphs>431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CS252-template</vt:lpstr>
      <vt:lpstr>Office Theme</vt:lpstr>
      <vt:lpstr>CSE 486/586 Distributed Systems Data Analytics</vt:lpstr>
      <vt:lpstr>Recap</vt:lpstr>
      <vt:lpstr>Two Questions We’ll Answer</vt:lpstr>
      <vt:lpstr>Example 1: Scientific Data</vt:lpstr>
      <vt:lpstr>Example 2: Web Data</vt:lpstr>
      <vt:lpstr>Data Analytics</vt:lpstr>
      <vt:lpstr>Popular Environment</vt:lpstr>
      <vt:lpstr>Turn to History</vt:lpstr>
      <vt:lpstr>Dataflow Programming</vt:lpstr>
      <vt:lpstr>What is MapReduce?</vt:lpstr>
      <vt:lpstr>Background: Map &amp; Reduce in Lisp</vt:lpstr>
      <vt:lpstr>Background: Map &amp; Reduce in Lisp</vt:lpstr>
      <vt:lpstr>Background: Map &amp; Reduce in Lisp</vt:lpstr>
      <vt:lpstr>What Google People Have Noticed</vt:lpstr>
      <vt:lpstr>What Google People Have Noticed</vt:lpstr>
      <vt:lpstr>Google MapReduce</vt:lpstr>
      <vt:lpstr>Programmer’s Point of View</vt:lpstr>
      <vt:lpstr>Inverted Indexing Example</vt:lpstr>
      <vt:lpstr>Map</vt:lpstr>
      <vt:lpstr>Shuffle</vt:lpstr>
      <vt:lpstr>Reduce</vt:lpstr>
      <vt:lpstr>Execution Overview</vt:lpstr>
      <vt:lpstr>Implementing MapReduce</vt:lpstr>
      <vt:lpstr>Execution Overview</vt:lpstr>
      <vt:lpstr>Task Assignment</vt:lpstr>
      <vt:lpstr>Fault-tolerance: Re-execution</vt:lpstr>
      <vt:lpstr>Machines Share Roles</vt:lpstr>
      <vt:lpstr>Problems of MapReduce</vt:lpstr>
      <vt:lpstr>Pig</vt:lpstr>
      <vt:lpstr>Pig Example</vt:lpstr>
      <vt:lpstr>Pig Example</vt:lpstr>
      <vt:lpstr>Summary</vt:lpstr>
      <vt:lpstr>More Details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1000</cp:revision>
  <cp:lastPrinted>2015-04-24T14:32:26Z</cp:lastPrinted>
  <dcterms:created xsi:type="dcterms:W3CDTF">2012-02-29T14:30:44Z</dcterms:created>
  <dcterms:modified xsi:type="dcterms:W3CDTF">2015-04-24T14:54:31Z</dcterms:modified>
  <cp:category/>
</cp:coreProperties>
</file>