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2"/>
  </p:notesMasterIdLst>
  <p:handoutMasterIdLst>
    <p:handoutMasterId r:id="rId23"/>
  </p:handoutMasterIdLst>
  <p:sldIdLst>
    <p:sldId id="322" r:id="rId3"/>
    <p:sldId id="828" r:id="rId4"/>
    <p:sldId id="817" r:id="rId5"/>
    <p:sldId id="824" r:id="rId6"/>
    <p:sldId id="818" r:id="rId7"/>
    <p:sldId id="819" r:id="rId8"/>
    <p:sldId id="820" r:id="rId9"/>
    <p:sldId id="841" r:id="rId10"/>
    <p:sldId id="842" r:id="rId11"/>
    <p:sldId id="843" r:id="rId12"/>
    <p:sldId id="840" r:id="rId13"/>
    <p:sldId id="844" r:id="rId14"/>
    <p:sldId id="845" r:id="rId15"/>
    <p:sldId id="846" r:id="rId16"/>
    <p:sldId id="847" r:id="rId17"/>
    <p:sldId id="848" r:id="rId18"/>
    <p:sldId id="849" r:id="rId19"/>
    <p:sldId id="777" r:id="rId20"/>
    <p:sldId id="584" r:id="rId2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9" d="100"/>
          <a:sy n="89" d="100"/>
        </p:scale>
        <p:origin x="-119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CSE 486/586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Byzantine Fault Tolerance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BFT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</a:t>
            </a:r>
            <a:r>
              <a:rPr lang="en-US" i="1" dirty="0" smtClean="0"/>
              <a:t>f</a:t>
            </a:r>
            <a:r>
              <a:rPr lang="en-US" dirty="0" smtClean="0"/>
              <a:t>, how many nodes do we need to tolerate </a:t>
            </a:r>
            <a:r>
              <a:rPr lang="en-US" i="1" dirty="0" smtClean="0"/>
              <a:t>f</a:t>
            </a:r>
            <a:r>
              <a:rPr lang="en-US" dirty="0" smtClean="0"/>
              <a:t> Byzantine failures?</a:t>
            </a:r>
          </a:p>
          <a:p>
            <a:pPr lvl="1"/>
            <a:r>
              <a:rPr lang="en-US" i="1" dirty="0" smtClean="0"/>
              <a:t>f</a:t>
            </a:r>
            <a:r>
              <a:rPr lang="en-US" dirty="0" smtClean="0"/>
              <a:t> failures can be any mix of malicious servers, crashed servers, message losses, etc.</a:t>
            </a:r>
          </a:p>
          <a:p>
            <a:pPr lvl="1"/>
            <a:r>
              <a:rPr lang="en-US" dirty="0" smtClean="0"/>
              <a:t>Malicious servers can do anything, e.g., they can lie (if yes, say no, if no, say yes).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662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PA4 due Friday next week</a:t>
            </a:r>
          </a:p>
          <a:p>
            <a:r>
              <a:rPr lang="en-US" dirty="0"/>
              <a:t>Final: 5/15 (Friday), 11:45am – 2:45pm</a:t>
            </a:r>
          </a:p>
          <a:p>
            <a:pPr lvl="1"/>
            <a:r>
              <a:rPr lang="en-US" dirty="0"/>
              <a:t>NSC 201</a:t>
            </a:r>
          </a:p>
          <a:p>
            <a:pPr lvl="1"/>
            <a:r>
              <a:rPr lang="en-US" dirty="0" smtClean="0"/>
              <a:t>Everything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No restroom use</a:t>
            </a:r>
            <a:r>
              <a:rPr lang="en-US" dirty="0"/>
              <a:t> (this quickly becomes chaotic</a:t>
            </a:r>
            <a:r>
              <a:rPr lang="en-US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965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say we have </a:t>
            </a:r>
            <a:r>
              <a:rPr lang="en-US" i="1" dirty="0" smtClean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rgbClr val="FF0000"/>
                </a:solidFill>
              </a:rPr>
              <a:t> servers</a:t>
            </a:r>
            <a:r>
              <a:rPr lang="en-US" dirty="0" smtClean="0"/>
              <a:t>, and maximum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 Byzantine failures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is the minimum # of replies that you are </a:t>
            </a:r>
            <a:r>
              <a:rPr lang="en-US" i="1" dirty="0" smtClean="0">
                <a:solidFill>
                  <a:srgbClr val="0000FF"/>
                </a:solidFill>
              </a:rPr>
              <a:t>always</a:t>
            </a:r>
            <a:r>
              <a:rPr lang="en-US" dirty="0" smtClean="0"/>
              <a:t> guaranteed to get?</a:t>
            </a:r>
          </a:p>
          <a:p>
            <a:pPr lvl="1"/>
            <a:r>
              <a:rPr lang="en-US" i="1" dirty="0"/>
              <a:t>n</a:t>
            </a:r>
            <a:r>
              <a:rPr lang="en-US" i="1" dirty="0" smtClean="0"/>
              <a:t> - f</a:t>
            </a:r>
          </a:p>
          <a:p>
            <a:pPr lvl="1"/>
            <a:r>
              <a:rPr lang="en-US" dirty="0" smtClean="0"/>
              <a:t>Why? </a:t>
            </a:r>
            <a:r>
              <a:rPr lang="en-US" i="1" dirty="0" smtClean="0"/>
              <a:t>f</a:t>
            </a:r>
            <a:r>
              <a:rPr lang="en-US" dirty="0" smtClean="0"/>
              <a:t> maximum failures can all be crashed processes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905000"/>
            <a:ext cx="519176" cy="589973"/>
          </a:xfrm>
          <a:prstGeom prst="rect">
            <a:avLst/>
          </a:prstGeom>
        </p:spPr>
      </p:pic>
      <p:sp>
        <p:nvSpPr>
          <p:cNvPr id="13" name="Multiply 12"/>
          <p:cNvSpPr/>
          <p:nvPr/>
        </p:nvSpPr>
        <p:spPr bwMode="auto">
          <a:xfrm>
            <a:off x="6705600" y="3505200"/>
            <a:ext cx="1295400" cy="12954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731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problem is that a client does not know what kinds those </a:t>
            </a:r>
            <a:r>
              <a:rPr lang="en-US" i="1" dirty="0" smtClean="0"/>
              <a:t>f</a:t>
            </a:r>
            <a:r>
              <a:rPr lang="en-US" dirty="0" smtClean="0"/>
              <a:t> failures are.</a:t>
            </a:r>
          </a:p>
          <a:p>
            <a:r>
              <a:rPr lang="en-US" dirty="0" smtClean="0"/>
              <a:t>Upon receiving </a:t>
            </a:r>
            <a:r>
              <a:rPr lang="en-US" i="1" dirty="0" smtClean="0"/>
              <a:t>n – f</a:t>
            </a:r>
            <a:r>
              <a:rPr lang="en-US" dirty="0" smtClean="0"/>
              <a:t> replies (guaranteed), can the client tell if the rest of the replies will come?</a:t>
            </a:r>
          </a:p>
          <a:p>
            <a:pPr lvl="1"/>
            <a:r>
              <a:rPr lang="en-US" dirty="0" smtClean="0"/>
              <a:t>No, </a:t>
            </a:r>
            <a:r>
              <a:rPr lang="en-US" i="1" dirty="0" smtClean="0"/>
              <a:t>f</a:t>
            </a:r>
            <a:r>
              <a:rPr lang="en-US" dirty="0" smtClean="0"/>
              <a:t> faults might all be crashed processes. </a:t>
            </a:r>
            <a:r>
              <a:rPr lang="en-US" dirty="0" smtClean="0">
                <a:solidFill>
                  <a:srgbClr val="0000FF"/>
                </a:solidFill>
              </a:rPr>
              <a:t>But what does this mean?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905000"/>
            <a:ext cx="519176" cy="589973"/>
          </a:xfrm>
          <a:prstGeom prst="rect">
            <a:avLst/>
          </a:prstGeom>
        </p:spPr>
      </p:pic>
      <p:sp>
        <p:nvSpPr>
          <p:cNvPr id="13" name="Multiply 12"/>
          <p:cNvSpPr/>
          <p:nvPr/>
        </p:nvSpPr>
        <p:spPr bwMode="auto">
          <a:xfrm>
            <a:off x="6705600" y="3505200"/>
            <a:ext cx="1295400" cy="12954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323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means that if a client receives </a:t>
            </a:r>
            <a:r>
              <a:rPr lang="en-US" i="1" dirty="0"/>
              <a:t>n – f</a:t>
            </a:r>
            <a:r>
              <a:rPr lang="en-US" dirty="0"/>
              <a:t> </a:t>
            </a:r>
            <a:r>
              <a:rPr lang="en-US" dirty="0" smtClean="0"/>
              <a:t>replies, </a:t>
            </a:r>
            <a:r>
              <a:rPr lang="en-US" dirty="0" smtClean="0">
                <a:solidFill>
                  <a:srgbClr val="0000FF"/>
                </a:solidFill>
              </a:rPr>
              <a:t>the client needs to determine what the correct answer is</a:t>
            </a:r>
            <a:r>
              <a:rPr lang="en-US" dirty="0" smtClean="0"/>
              <a:t>. The rest of the replies might never come.</a:t>
            </a:r>
          </a:p>
          <a:p>
            <a:r>
              <a:rPr lang="en-US" dirty="0" smtClean="0"/>
              <a:t>Upon receiving </a:t>
            </a:r>
            <a:r>
              <a:rPr lang="en-US" i="1" dirty="0" smtClean="0"/>
              <a:t>n </a:t>
            </a:r>
            <a:r>
              <a:rPr lang="en-US" i="1" dirty="0"/>
              <a:t>– f</a:t>
            </a:r>
            <a:r>
              <a:rPr lang="en-US" dirty="0"/>
              <a:t> </a:t>
            </a:r>
            <a:r>
              <a:rPr lang="en-US" dirty="0" smtClean="0"/>
              <a:t>replies, how many replies can come from malicious servers (i.e., lies)?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Still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, since a server can just be really slow.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2209800"/>
            <a:ext cx="519176" cy="589973"/>
          </a:xfrm>
          <a:prstGeom prst="rect">
            <a:avLst/>
          </a:prstGeom>
        </p:spPr>
      </p:pic>
      <p:sp>
        <p:nvSpPr>
          <p:cNvPr id="25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none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625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4" grpId="0" animBg="1"/>
      <p:bldP spid="15" grpId="0" animBg="1"/>
      <p:bldP spid="17" grpId="0" animBg="1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can be the minimum </a:t>
            </a:r>
            <a:r>
              <a:rPr lang="en-US" i="1" dirty="0" smtClean="0"/>
              <a:t>n </a:t>
            </a:r>
            <a:r>
              <a:rPr lang="en-US" dirty="0" smtClean="0"/>
              <a:t>to determine the correct answer? </a:t>
            </a:r>
            <a:r>
              <a:rPr lang="en-US" i="1" dirty="0"/>
              <a:t>n == 2f + 1</a:t>
            </a:r>
            <a:r>
              <a:rPr lang="en-US" dirty="0" smtClean="0"/>
              <a:t>?</a:t>
            </a:r>
          </a:p>
          <a:p>
            <a:r>
              <a:rPr lang="en-US" dirty="0" smtClean="0"/>
              <a:t>It doesn’t work.</a:t>
            </a:r>
          </a:p>
          <a:p>
            <a:r>
              <a:rPr lang="en-US" dirty="0" smtClean="0"/>
              <a:t>How can we make it work?</a:t>
            </a:r>
          </a:p>
          <a:p>
            <a:pPr lvl="1"/>
            <a:r>
              <a:rPr lang="en-US" dirty="0"/>
              <a:t>If we make sure that </a:t>
            </a:r>
            <a:r>
              <a:rPr lang="en-US" i="1" dirty="0">
                <a:solidFill>
                  <a:srgbClr val="FF0000"/>
                </a:solidFill>
              </a:rPr>
              <a:t>n – 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replies </a:t>
            </a:r>
            <a:r>
              <a:rPr lang="en-US" dirty="0">
                <a:solidFill>
                  <a:srgbClr val="FF0000"/>
                </a:solidFill>
              </a:rPr>
              <a:t>always contain more </a:t>
            </a:r>
            <a:r>
              <a:rPr lang="en-US" dirty="0" smtClean="0">
                <a:solidFill>
                  <a:srgbClr val="FF0000"/>
                </a:solidFill>
              </a:rPr>
              <a:t>replies </a:t>
            </a:r>
            <a:r>
              <a:rPr lang="en-US" dirty="0">
                <a:solidFill>
                  <a:srgbClr val="FF0000"/>
                </a:solidFill>
              </a:rPr>
              <a:t>from honest nodes than Byzantine nodes, we’re safe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5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none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8600" y="2305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547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" grpId="0" animBg="1"/>
      <p:bldP spid="17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for the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we make sure that </a:t>
            </a:r>
            <a:r>
              <a:rPr lang="en-US" i="1" dirty="0"/>
              <a:t>n – f</a:t>
            </a:r>
            <a:r>
              <a:rPr lang="en-US" dirty="0"/>
              <a:t> replies always contain more replies from honest nodes than Byzantine nodes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We set n == 3f + 1</a:t>
            </a:r>
          </a:p>
          <a:p>
            <a:pPr lvl="1"/>
            <a:r>
              <a:rPr lang="en-US" dirty="0" smtClean="0"/>
              <a:t>We </a:t>
            </a:r>
            <a:r>
              <a:rPr lang="en-US" dirty="0"/>
              <a:t>can always obtain </a:t>
            </a:r>
            <a:r>
              <a:rPr lang="en-US" i="1" dirty="0"/>
              <a:t>n – f</a:t>
            </a:r>
            <a:r>
              <a:rPr lang="en-US" dirty="0"/>
              <a:t>, i.e., </a:t>
            </a:r>
            <a:r>
              <a:rPr lang="en-US" i="1" dirty="0">
                <a:solidFill>
                  <a:srgbClr val="FF0000"/>
                </a:solidFill>
              </a:rPr>
              <a:t>2f + 1</a:t>
            </a:r>
            <a:r>
              <a:rPr lang="en-US" dirty="0"/>
              <a:t> votes. Then we have at least </a:t>
            </a:r>
            <a:r>
              <a:rPr lang="en-US" i="1" dirty="0">
                <a:solidFill>
                  <a:srgbClr val="FF0000"/>
                </a:solidFill>
              </a:rPr>
              <a:t>f + 1 votes from honest nodes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one more</a:t>
            </a:r>
            <a:r>
              <a:rPr lang="en-US" dirty="0"/>
              <a:t> than the number of potential faulty nodes.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5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none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430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Write/Read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client writes to X.</a:t>
            </a:r>
          </a:p>
          <a:p>
            <a:r>
              <a:rPr lang="en-US" dirty="0" smtClean="0"/>
              <a:t>A malicious node omits it.</a:t>
            </a:r>
          </a:p>
          <a:p>
            <a:r>
              <a:rPr lang="en-US" dirty="0" smtClean="0"/>
              <a:t>Another client reads X.</a:t>
            </a:r>
          </a:p>
          <a:p>
            <a:r>
              <a:rPr lang="en-US" dirty="0" smtClean="0"/>
              <a:t>It can still get the latest write.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1524000" y="4724398"/>
            <a:ext cx="5486399" cy="1219202"/>
            <a:chOff x="1524000" y="4724398"/>
            <a:chExt cx="5486399" cy="1219202"/>
          </a:xfrm>
        </p:grpSpPr>
        <p:sp>
          <p:nvSpPr>
            <p:cNvPr id="14" name="Line 44"/>
            <p:cNvSpPr>
              <a:spLocks noChangeShapeType="1"/>
            </p:cNvSpPr>
            <p:nvPr/>
          </p:nvSpPr>
          <p:spPr bwMode="auto">
            <a:xfrm flipH="1" flipV="1">
              <a:off x="3810000" y="4724398"/>
              <a:ext cx="0" cy="68580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" name="Line 45"/>
            <p:cNvSpPr>
              <a:spLocks noChangeShapeType="1"/>
            </p:cNvSpPr>
            <p:nvPr/>
          </p:nvSpPr>
          <p:spPr bwMode="auto">
            <a:xfrm flipH="1" flipV="1">
              <a:off x="2557463" y="4767262"/>
              <a:ext cx="900112" cy="100965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Line 44"/>
            <p:cNvSpPr>
              <a:spLocks noChangeShapeType="1"/>
            </p:cNvSpPr>
            <p:nvPr/>
          </p:nvSpPr>
          <p:spPr bwMode="auto">
            <a:xfrm flipV="1">
              <a:off x="4273551" y="4724400"/>
              <a:ext cx="1060450" cy="10668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" name="Line 44"/>
            <p:cNvSpPr>
              <a:spLocks noChangeShapeType="1"/>
            </p:cNvSpPr>
            <p:nvPr/>
          </p:nvSpPr>
          <p:spPr bwMode="auto">
            <a:xfrm flipV="1">
              <a:off x="4425950" y="4724400"/>
              <a:ext cx="2584449" cy="12192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none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" name="Text Box 10"/>
            <p:cNvSpPr txBox="1">
              <a:spLocks noChangeArrowheads="1"/>
            </p:cNvSpPr>
            <p:nvPr/>
          </p:nvSpPr>
          <p:spPr bwMode="auto">
            <a:xfrm>
              <a:off x="1524000" y="5029200"/>
              <a:ext cx="130589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 b="0" dirty="0" smtClean="0"/>
                <a:t>Write to X</a:t>
              </a:r>
              <a:endParaRPr lang="en-US" sz="2000" b="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666999" y="4648200"/>
            <a:ext cx="5459745" cy="1143000"/>
            <a:chOff x="2666999" y="4648200"/>
            <a:chExt cx="5459745" cy="1143000"/>
          </a:xfrm>
        </p:grpSpPr>
        <p:sp>
          <p:nvSpPr>
            <p:cNvPr id="21" name="Line 45"/>
            <p:cNvSpPr>
              <a:spLocks noChangeShapeType="1"/>
            </p:cNvSpPr>
            <p:nvPr/>
          </p:nvSpPr>
          <p:spPr bwMode="auto">
            <a:xfrm flipH="1" flipV="1">
              <a:off x="2666999" y="4648200"/>
              <a:ext cx="3124200" cy="11430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" name="Line 45"/>
            <p:cNvSpPr>
              <a:spLocks noChangeShapeType="1"/>
            </p:cNvSpPr>
            <p:nvPr/>
          </p:nvSpPr>
          <p:spPr bwMode="auto">
            <a:xfrm flipH="1" flipV="1">
              <a:off x="4114799" y="4724400"/>
              <a:ext cx="1828799" cy="8382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" name="Line 45"/>
            <p:cNvSpPr>
              <a:spLocks noChangeShapeType="1"/>
            </p:cNvSpPr>
            <p:nvPr/>
          </p:nvSpPr>
          <p:spPr bwMode="auto">
            <a:xfrm flipH="1" flipV="1">
              <a:off x="5714998" y="4724400"/>
              <a:ext cx="533401" cy="6858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" name="Line 44"/>
            <p:cNvSpPr>
              <a:spLocks noChangeShapeType="1"/>
            </p:cNvSpPr>
            <p:nvPr/>
          </p:nvSpPr>
          <p:spPr bwMode="auto">
            <a:xfrm flipV="1">
              <a:off x="6705600" y="4876800"/>
              <a:ext cx="457199" cy="6096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none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9" name="Text Box 10"/>
            <p:cNvSpPr txBox="1">
              <a:spLocks noChangeArrowheads="1"/>
            </p:cNvSpPr>
            <p:nvPr/>
          </p:nvSpPr>
          <p:spPr bwMode="auto">
            <a:xfrm>
              <a:off x="7086600" y="5105400"/>
              <a:ext cx="104014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 b="0" dirty="0" smtClean="0"/>
                <a:t>Read X</a:t>
              </a:r>
              <a:endParaRPr lang="en-US" sz="2000" b="0" dirty="0"/>
            </a:p>
          </p:txBody>
        </p:sp>
      </p:grpSp>
    </p:spTree>
    <p:extLst>
      <p:ext uri="{BB962C8B-B14F-4D97-AF65-F5344CB8AC3E}">
        <p14:creationId xmlns:p14="http://schemas.microsoft.com/office/powerpoint/2010/main" val="44967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Byzantine generals problem</a:t>
            </a:r>
          </a:p>
          <a:p>
            <a:pPr lvl="1"/>
            <a:r>
              <a:rPr lang="en-US" dirty="0"/>
              <a:t>They must decide on a common plan of action.</a:t>
            </a:r>
          </a:p>
          <a:p>
            <a:pPr lvl="1"/>
            <a:r>
              <a:rPr lang="en-US" dirty="0" smtClean="0"/>
              <a:t>But</a:t>
            </a:r>
            <a:r>
              <a:rPr lang="en-US" dirty="0"/>
              <a:t>, </a:t>
            </a:r>
            <a:r>
              <a:rPr lang="en-US" dirty="0">
                <a:solidFill>
                  <a:srgbClr val="000000"/>
                </a:solidFill>
              </a:rPr>
              <a:t>some of the generals can be traitors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dirty="0" smtClean="0"/>
              <a:t>Requirements</a:t>
            </a:r>
          </a:p>
          <a:p>
            <a:pPr lvl="1"/>
            <a:r>
              <a:rPr lang="en-US" dirty="0" smtClean="0"/>
              <a:t>All </a:t>
            </a:r>
            <a:r>
              <a:rPr lang="en-US" dirty="0"/>
              <a:t>loyal generals decide upon the same plan of action (e.g., attack or retreat)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A small number of traitors cannot cause the loyal generals to adopt a bad plan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Impossibility result</a:t>
            </a:r>
          </a:p>
          <a:p>
            <a:pPr lvl="1"/>
            <a:r>
              <a:rPr lang="en-US" dirty="0" smtClean="0"/>
              <a:t>In general, with less than </a:t>
            </a:r>
            <a:r>
              <a:rPr lang="en-US" i="1" dirty="0" smtClean="0"/>
              <a:t>3f + 1</a:t>
            </a:r>
            <a:r>
              <a:rPr lang="en-US" dirty="0" smtClean="0"/>
              <a:t> nodes, we cannot tolerate </a:t>
            </a:r>
            <a:r>
              <a:rPr lang="en-US" i="1" dirty="0" smtClean="0"/>
              <a:t>f</a:t>
            </a:r>
            <a:r>
              <a:rPr lang="en-US" dirty="0" smtClean="0"/>
              <a:t> faulty nodes.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Digital certificates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Binds a public key to its owner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Establishes a chain of trust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TLS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Provides an application-transparent way of secure communication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Uses digital certificates to verify the origin identity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Authentication</a:t>
            </a:r>
          </a:p>
          <a:p>
            <a:pPr lvl="1"/>
            <a:r>
              <a:rPr lang="en-US" dirty="0">
                <a:ea typeface="ＭＳ Ｐゴシック" charset="0"/>
                <a:cs typeface="ＭＳ Ｐゴシック" charset="0"/>
              </a:rPr>
              <a:t>Needham-Schroeder &amp; Kerberos</a:t>
            </a:r>
          </a:p>
          <a:p>
            <a:pPr lvl="1"/>
            <a:endParaRPr lang="en-US" dirty="0">
              <a:ea typeface="ＭＳ Ｐゴシック" charset="0"/>
              <a:cs typeface="ＭＳ Ｐゴシック" charset="0"/>
            </a:endParaRPr>
          </a:p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033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Fault categories</a:t>
            </a:r>
          </a:p>
          <a:p>
            <a:pPr lvl="1"/>
            <a:r>
              <a:rPr lang="en-US" dirty="0" smtClean="0"/>
              <a:t>Benign: failures we’ve been talking about</a:t>
            </a:r>
          </a:p>
          <a:p>
            <a:pPr lvl="1"/>
            <a:r>
              <a:rPr lang="en-US" dirty="0" smtClean="0"/>
              <a:t>Byzantine: arbitrary failures</a:t>
            </a:r>
          </a:p>
          <a:p>
            <a:r>
              <a:rPr lang="en-US" dirty="0" smtClean="0"/>
              <a:t>Benign</a:t>
            </a:r>
          </a:p>
          <a:p>
            <a:pPr lvl="1"/>
            <a:r>
              <a:rPr lang="en-US" dirty="0" smtClean="0"/>
              <a:t>Fail-stop &amp; crash: process halted</a:t>
            </a:r>
          </a:p>
          <a:p>
            <a:pPr lvl="1"/>
            <a:r>
              <a:rPr lang="en-US" dirty="0" smtClean="0"/>
              <a:t>Omission: </a:t>
            </a:r>
            <a:r>
              <a:rPr lang="en-US" dirty="0" err="1" smtClean="0"/>
              <a:t>msg</a:t>
            </a:r>
            <a:r>
              <a:rPr lang="en-US" dirty="0" smtClean="0"/>
              <a:t> loss, send-omission, receive-omission</a:t>
            </a:r>
          </a:p>
          <a:p>
            <a:pPr lvl="1"/>
            <a:r>
              <a:rPr lang="en-US" dirty="0" smtClean="0"/>
              <a:t>All entities still follow the protocol</a:t>
            </a:r>
          </a:p>
          <a:p>
            <a:r>
              <a:rPr lang="en-US" dirty="0" smtClean="0"/>
              <a:t>Byzantine</a:t>
            </a:r>
          </a:p>
          <a:p>
            <a:pPr lvl="1"/>
            <a:r>
              <a:rPr lang="en-US" dirty="0" smtClean="0"/>
              <a:t>A broader category than benign failures</a:t>
            </a:r>
          </a:p>
          <a:p>
            <a:pPr lvl="1"/>
            <a:r>
              <a:rPr lang="en-US" dirty="0" smtClean="0"/>
              <a:t>Process or channel exhibits arbitrary behavior.</a:t>
            </a:r>
          </a:p>
          <a:p>
            <a:pPr lvl="1"/>
            <a:r>
              <a:rPr lang="en-US" dirty="0" smtClean="0"/>
              <a:t>May deviate from the protocol</a:t>
            </a:r>
          </a:p>
          <a:p>
            <a:pPr lvl="1"/>
            <a:r>
              <a:rPr lang="en-US" dirty="0" smtClean="0"/>
              <a:t>Processes can crash, messages can be lost, etc.</a:t>
            </a:r>
          </a:p>
          <a:p>
            <a:pPr lvl="1"/>
            <a:r>
              <a:rPr lang="en-US" dirty="0" smtClean="0"/>
              <a:t>Can be malicious (attacks, software bugs, etc.)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088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Fault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r>
              <a:rPr lang="en-US" dirty="0"/>
              <a:t>: with </a:t>
            </a:r>
            <a:r>
              <a:rPr lang="en-US" i="1" dirty="0">
                <a:solidFill>
                  <a:srgbClr val="FF0000"/>
                </a:solidFill>
              </a:rPr>
              <a:t>f faulty nodes</a:t>
            </a:r>
            <a:r>
              <a:rPr lang="en-US" dirty="0"/>
              <a:t>, we need </a:t>
            </a:r>
            <a:r>
              <a:rPr lang="en-US" i="1" dirty="0" smtClean="0">
                <a:solidFill>
                  <a:srgbClr val="FF0000"/>
                </a:solidFill>
              </a:rPr>
              <a:t>3f + 1</a:t>
            </a:r>
            <a:r>
              <a:rPr lang="en-US" dirty="0" smtClean="0"/>
              <a:t> </a:t>
            </a:r>
            <a:r>
              <a:rPr lang="en-US" dirty="0"/>
              <a:t>nodes to tolerate their Byzantine behavior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Fundamental limitation</a:t>
            </a:r>
          </a:p>
          <a:p>
            <a:pPr lvl="1"/>
            <a:r>
              <a:rPr lang="en-US" dirty="0" smtClean="0"/>
              <a:t>Today’s goal is to understand this limitation.</a:t>
            </a:r>
          </a:p>
          <a:p>
            <a:r>
              <a:rPr lang="en-US" dirty="0" smtClean="0"/>
              <a:t>How about </a:t>
            </a:r>
            <a:r>
              <a:rPr lang="en-US" dirty="0" err="1" smtClean="0"/>
              <a:t>Paxos</a:t>
            </a:r>
            <a:r>
              <a:rPr lang="en-US" dirty="0" smtClean="0"/>
              <a:t> (that tolerates benign failures)?</a:t>
            </a:r>
          </a:p>
          <a:p>
            <a:pPr lvl="1"/>
            <a:r>
              <a:rPr lang="en-US" dirty="0" smtClean="0"/>
              <a:t>With 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 faulty nodes, we need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i="1" dirty="0" smtClean="0">
                <a:solidFill>
                  <a:srgbClr val="FF0000"/>
                </a:solidFill>
              </a:rPr>
              <a:t>f + 1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Having </a:t>
            </a:r>
            <a:r>
              <a:rPr lang="en-US" i="1" dirty="0" smtClean="0"/>
              <a:t>f</a:t>
            </a:r>
            <a:r>
              <a:rPr lang="en-US" dirty="0" smtClean="0"/>
              <a:t> faulty nodes means that as long as </a:t>
            </a:r>
            <a:r>
              <a:rPr lang="en-US" i="1" dirty="0" smtClean="0"/>
              <a:t>f</a:t>
            </a:r>
            <a:r>
              <a:rPr lang="en-US" dirty="0" smtClean="0"/>
              <a:t> + 1 nodes are reachable, </a:t>
            </a:r>
            <a:r>
              <a:rPr lang="en-US" dirty="0" err="1" smtClean="0"/>
              <a:t>Paxos</a:t>
            </a:r>
            <a:r>
              <a:rPr lang="en-US" dirty="0" smtClean="0"/>
              <a:t> can guarantee an agreement.</a:t>
            </a:r>
          </a:p>
          <a:p>
            <a:pPr lvl="1"/>
            <a:r>
              <a:rPr lang="en-US" dirty="0" smtClean="0"/>
              <a:t>This is the known lower bound for consensus with non-</a:t>
            </a:r>
            <a:r>
              <a:rPr lang="en-US" dirty="0"/>
              <a:t>B</a:t>
            </a:r>
            <a:r>
              <a:rPr lang="en-US" dirty="0" smtClean="0"/>
              <a:t>yzantine failures.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590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811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“Byzantine”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Leslie </a:t>
            </a:r>
            <a:r>
              <a:rPr lang="en-US" dirty="0" err="1" smtClean="0"/>
              <a:t>Lamport</a:t>
            </a:r>
            <a:r>
              <a:rPr lang="en-US" dirty="0"/>
              <a:t> (again!)</a:t>
            </a:r>
            <a:r>
              <a:rPr lang="en-US" dirty="0" smtClean="0"/>
              <a:t> defined the problem &amp; presented the result.</a:t>
            </a:r>
          </a:p>
          <a:p>
            <a:r>
              <a:rPr lang="en-US" i="1" dirty="0" smtClean="0"/>
              <a:t>“</a:t>
            </a:r>
            <a:r>
              <a:rPr lang="en-US" i="1" dirty="0"/>
              <a:t>I have long felt that, because it was posed as a cute problem about philosophers seated around a table, </a:t>
            </a:r>
            <a:r>
              <a:rPr lang="en-US" i="1" dirty="0" err="1"/>
              <a:t>Dijkstra's</a:t>
            </a:r>
            <a:r>
              <a:rPr lang="en-US" i="1" dirty="0"/>
              <a:t> dining philosopher's problem received much more attention than it deserves</a:t>
            </a:r>
            <a:r>
              <a:rPr lang="en-US" i="1" dirty="0" smtClean="0"/>
              <a:t>.”</a:t>
            </a:r>
          </a:p>
          <a:p>
            <a:r>
              <a:rPr lang="en-US" i="1" dirty="0"/>
              <a:t>“At the time, Albania was a completely closed society, and I felt it unlikely that there would be any Albanians around to object, so the original title of this paper was The Albanian Generals Problem</a:t>
            </a:r>
            <a:r>
              <a:rPr lang="en-US" i="1" dirty="0" smtClean="0"/>
              <a:t>.”</a:t>
            </a:r>
          </a:p>
          <a:p>
            <a:r>
              <a:rPr lang="en-US" i="1" dirty="0" smtClean="0"/>
              <a:t>“…The </a:t>
            </a:r>
            <a:r>
              <a:rPr lang="en-US" i="1" dirty="0"/>
              <a:t>obviously more appropriate Byzantine generals then occurred to me</a:t>
            </a:r>
            <a:r>
              <a:rPr lang="en-US" i="1" dirty="0" smtClean="0"/>
              <a:t>.”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71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the Byzantine Generals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Imagine several divisions of the Byzantine army camped outside of a city</a:t>
            </a:r>
          </a:p>
          <a:p>
            <a:r>
              <a:rPr lang="en-US" dirty="0" smtClean="0"/>
              <a:t>Each division has a general.</a:t>
            </a:r>
          </a:p>
          <a:p>
            <a:r>
              <a:rPr lang="en-US" dirty="0" smtClean="0"/>
              <a:t>The generals can only communicate by a messenger.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19200"/>
            <a:ext cx="5337892" cy="287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20030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the Byzantine Generals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They must decide on a common plan of action.</a:t>
            </a:r>
          </a:p>
          <a:p>
            <a:pPr lvl="1"/>
            <a:r>
              <a:rPr lang="en-US" dirty="0" smtClean="0"/>
              <a:t>What is this problem?</a:t>
            </a:r>
          </a:p>
          <a:p>
            <a:r>
              <a:rPr lang="en-US" dirty="0" smtClean="0"/>
              <a:t>But, </a:t>
            </a:r>
            <a:r>
              <a:rPr lang="en-US" i="1" dirty="0" smtClean="0">
                <a:solidFill>
                  <a:srgbClr val="FF0000"/>
                </a:solidFill>
              </a:rPr>
              <a:t>some of the generals can be traitors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19200"/>
            <a:ext cx="5337892" cy="287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1447800" y="1371600"/>
            <a:ext cx="5715000" cy="2895600"/>
            <a:chOff x="1828800" y="1676400"/>
            <a:chExt cx="5715000" cy="2895600"/>
          </a:xfrm>
        </p:grpSpPr>
        <p:sp>
          <p:nvSpPr>
            <p:cNvPr id="8" name="Oval 7"/>
            <p:cNvSpPr/>
            <p:nvPr/>
          </p:nvSpPr>
          <p:spPr>
            <a:xfrm>
              <a:off x="1828800" y="16764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8862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4102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019800" y="17526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2860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81000" y="19050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200" y="33528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Retreat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57600" y="25908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05600" y="1905000"/>
            <a:ext cx="17526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Attack/Retreat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0" y="3505200"/>
            <a:ext cx="17526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Attack/Retreat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240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Practical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Replicated Web servers</a:t>
            </a:r>
          </a:p>
          <a:p>
            <a:pPr lvl="1"/>
            <a:r>
              <a:rPr lang="en-US" dirty="0" smtClean="0"/>
              <a:t>Multiple servers running the same state machine.</a:t>
            </a:r>
          </a:p>
          <a:p>
            <a:pPr lvl="1"/>
            <a:r>
              <a:rPr lang="en-US" dirty="0" smtClean="0"/>
              <a:t>For example, a client asks a question and each server replies with an answer (yes/no).</a:t>
            </a:r>
          </a:p>
          <a:p>
            <a:pPr lvl="1"/>
            <a:r>
              <a:rPr lang="en-US" dirty="0" smtClean="0"/>
              <a:t>The client determines what the correct answer is based on the replies.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95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Practical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f</a:t>
            </a:r>
            <a:r>
              <a:rPr lang="en-US" dirty="0" smtClean="0"/>
              <a:t> Byzantine failures</a:t>
            </a:r>
          </a:p>
          <a:p>
            <a:pPr lvl="1"/>
            <a:r>
              <a:rPr lang="en-US" dirty="0" smtClean="0"/>
              <a:t>At any point of time, there can be up to </a:t>
            </a:r>
            <a:r>
              <a:rPr lang="en-US" i="1" dirty="0" smtClean="0"/>
              <a:t>f</a:t>
            </a:r>
            <a:r>
              <a:rPr lang="en-US" dirty="0" smtClean="0"/>
              <a:t> failures.</a:t>
            </a:r>
          </a:p>
          <a:p>
            <a:r>
              <a:rPr lang="en-US" dirty="0" smtClean="0"/>
              <a:t>Many possibilities for a failure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 crashed process,</a:t>
            </a:r>
            <a:r>
              <a:rPr lang="en-US" dirty="0"/>
              <a:t> </a:t>
            </a:r>
            <a:r>
              <a:rPr lang="en-US" dirty="0" smtClean="0"/>
              <a:t>a message loss, malicious behavior (e.g., a lie), etc., </a:t>
            </a:r>
            <a:r>
              <a:rPr lang="en-US" dirty="0" smtClean="0">
                <a:solidFill>
                  <a:srgbClr val="FF0000"/>
                </a:solidFill>
              </a:rPr>
              <a:t>but a client cannot tell which one it is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But in total, the maximum # of failures is bounded by </a:t>
            </a:r>
            <a:r>
              <a:rPr lang="en-US" i="1" dirty="0" smtClean="0"/>
              <a:t>f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Servers</a:t>
            </a:r>
            <a:endParaRPr lang="en-US" sz="2000" b="0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 smtClean="0"/>
              <a:t>Clients</a:t>
            </a:r>
            <a:endParaRPr lang="en-US" sz="2000" b="0" dirty="0"/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62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35501</TotalTime>
  <Pages>12</Pages>
  <Words>1089</Words>
  <Application>Microsoft Macintosh PowerPoint</Application>
  <PresentationFormat>Letter Paper (8.5x11 in)</PresentationFormat>
  <Paragraphs>165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CS252-template</vt:lpstr>
      <vt:lpstr>Office Theme</vt:lpstr>
      <vt:lpstr>CSE 486/586 Distributed Systems Byzantine Fault Tolerance</vt:lpstr>
      <vt:lpstr>Recap</vt:lpstr>
      <vt:lpstr>Byzantine Fault Tolerance</vt:lpstr>
      <vt:lpstr>Byzantine Fault Tolerance</vt:lpstr>
      <vt:lpstr>“Byzantine”</vt:lpstr>
      <vt:lpstr>Introducing the Byzantine Generals</vt:lpstr>
      <vt:lpstr>Introducing the Byzantine Generals</vt:lpstr>
      <vt:lpstr>More Practical Setting</vt:lpstr>
      <vt:lpstr>More Practical Setting</vt:lpstr>
      <vt:lpstr>BFT Question</vt:lpstr>
      <vt:lpstr>CSE 486/586 Administrivia</vt:lpstr>
      <vt:lpstr>Intuition for the Result</vt:lpstr>
      <vt:lpstr>Intuition for the Result</vt:lpstr>
      <vt:lpstr>Intuition for the Result</vt:lpstr>
      <vt:lpstr>Intuition for the Result</vt:lpstr>
      <vt:lpstr>Intuition for the Result</vt:lpstr>
      <vt:lpstr>Write/Read Example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1866</cp:revision>
  <cp:lastPrinted>2015-05-01T16:41:37Z</cp:lastPrinted>
  <dcterms:created xsi:type="dcterms:W3CDTF">2012-03-21T04:48:11Z</dcterms:created>
  <dcterms:modified xsi:type="dcterms:W3CDTF">2015-05-04T20:48:47Z</dcterms:modified>
  <cp:category/>
</cp:coreProperties>
</file>