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828" r:id="rId4"/>
    <p:sldId id="817" r:id="rId5"/>
    <p:sldId id="824" r:id="rId6"/>
    <p:sldId id="818" r:id="rId7"/>
    <p:sldId id="819" r:id="rId8"/>
    <p:sldId id="820" r:id="rId9"/>
    <p:sldId id="821" r:id="rId10"/>
    <p:sldId id="822" r:id="rId11"/>
    <p:sldId id="833" r:id="rId12"/>
    <p:sldId id="837" r:id="rId13"/>
    <p:sldId id="825" r:id="rId14"/>
    <p:sldId id="823" r:id="rId15"/>
    <p:sldId id="826" r:id="rId16"/>
    <p:sldId id="840" r:id="rId17"/>
    <p:sldId id="827" r:id="rId18"/>
    <p:sldId id="839" r:id="rId19"/>
    <p:sldId id="835" r:id="rId20"/>
    <p:sldId id="834" r:id="rId21"/>
    <p:sldId id="777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6" d="100"/>
          <a:sy n="96" d="100"/>
        </p:scale>
        <p:origin x="-14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Who’s the traitor? Is the lieutenant 2 lying or the commander</a:t>
            </a:r>
            <a:r>
              <a:rPr lang="en-US" baseline="0" dirty="0" smtClean="0"/>
              <a:t> lying? Can the lieutenant 1 tell so that it detects who’s lying?</a:t>
            </a:r>
          </a:p>
        </p:txBody>
      </p:sp>
    </p:spTree>
    <p:extLst>
      <p:ext uri="{BB962C8B-B14F-4D97-AF65-F5344CB8AC3E}">
        <p14:creationId xmlns:p14="http://schemas.microsoft.com/office/powerpoint/2010/main" val="1093771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Who’s the traitor? Is the lieutenant 2 lying or the commander</a:t>
            </a:r>
            <a:r>
              <a:rPr lang="en-US" baseline="0" dirty="0" smtClean="0"/>
              <a:t> lying? Can the lieutenant 1 tell so that it detects who’s lying?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11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With</a:t>
            </a:r>
            <a:r>
              <a:rPr lang="en-US" baseline="0" dirty="0" smtClean="0"/>
              <a:t> Byzantine failures, the m</a:t>
            </a:r>
            <a:r>
              <a:rPr lang="en-US" dirty="0" smtClean="0"/>
              <a:t>iddle ground is any mix of non-Byzantine and Byzantine failures.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48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CSE 486/586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three generals agree on the plan of action?</a:t>
            </a:r>
          </a:p>
          <a:p>
            <a:pPr lvl="1"/>
            <a:r>
              <a:rPr lang="en-US" dirty="0" smtClean="0"/>
              <a:t>One commander</a:t>
            </a:r>
          </a:p>
          <a:p>
            <a:pPr lvl="1"/>
            <a:r>
              <a:rPr lang="en-US" dirty="0" smtClean="0"/>
              <a:t>Two lieutenants</a:t>
            </a:r>
          </a:p>
          <a:p>
            <a:pPr lvl="1"/>
            <a:r>
              <a:rPr lang="en-US" dirty="0" smtClean="0"/>
              <a:t>One of them can be a traitor.</a:t>
            </a:r>
          </a:p>
          <a:p>
            <a:pPr lvl="1"/>
            <a:r>
              <a:rPr lang="en-US" dirty="0" smtClean="0"/>
              <a:t>Want no confusion, no bad plan, but a good plan.</a:t>
            </a:r>
          </a:p>
          <a:p>
            <a:r>
              <a:rPr lang="en-US" dirty="0" smtClean="0"/>
              <a:t>This means that we have 2</a:t>
            </a:r>
            <a:r>
              <a:rPr lang="en-US" i="1" dirty="0" smtClean="0"/>
              <a:t>f </a:t>
            </a:r>
            <a:r>
              <a:rPr lang="en-US" i="1" dirty="0"/>
              <a:t>+ 1</a:t>
            </a:r>
            <a:r>
              <a:rPr lang="en-US" dirty="0" smtClean="0"/>
              <a:t> nodes.</a:t>
            </a:r>
            <a:endParaRPr lang="en-US" dirty="0"/>
          </a:p>
          <a:p>
            <a:pPr lvl="1"/>
            <a:r>
              <a:rPr lang="en-US" dirty="0"/>
              <a:t>A</a:t>
            </a:r>
            <a:r>
              <a:rPr lang="en-US" dirty="0" smtClean="0"/>
              <a:t>gain, this is the known lower bound for consensus with non-Byzantine nodes.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rotocols like </a:t>
            </a:r>
            <a:r>
              <a:rPr lang="en-US" dirty="0" err="1" smtClean="0"/>
              <a:t>Paxos</a:t>
            </a:r>
            <a:r>
              <a:rPr lang="en-US" dirty="0" smtClean="0"/>
              <a:t> provides the consensus guarantee.</a:t>
            </a:r>
          </a:p>
          <a:p>
            <a:r>
              <a:rPr lang="en-US" dirty="0" smtClean="0"/>
              <a:t>The question is if we can </a:t>
            </a:r>
            <a:r>
              <a:rPr lang="en-US" dirty="0" smtClean="0">
                <a:solidFill>
                  <a:srgbClr val="FF0000"/>
                </a:solidFill>
              </a:rPr>
              <a:t>still have this same minimum nodes</a:t>
            </a:r>
            <a:r>
              <a:rPr lang="en-US" dirty="0" smtClean="0"/>
              <a:t> to reach consensus with Byzantine nodes.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050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Commander sends out an order (“attack”/“retreat”).</a:t>
            </a:r>
          </a:p>
          <a:p>
            <a:pPr lvl="1"/>
            <a:r>
              <a:rPr lang="en-US" dirty="0"/>
              <a:t>Lieutenants relay the order to each other for </a:t>
            </a:r>
            <a:r>
              <a:rPr lang="en-US" dirty="0" smtClean="0"/>
              <a:t>reliability (to tolerate message losses).</a:t>
            </a:r>
            <a:endParaRPr lang="en-US" dirty="0"/>
          </a:p>
          <a:p>
            <a:pPr lvl="1"/>
            <a:r>
              <a:rPr lang="en-US" dirty="0"/>
              <a:t>Lieutenants follow the order of the commander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the commander is the traitor, we elect a new commander.</a:t>
            </a:r>
          </a:p>
          <a:p>
            <a:pPr lvl="1"/>
            <a:r>
              <a:rPr lang="en-US" dirty="0" smtClean="0"/>
              <a:t>If one of the lieutenants is the traitor, we follow the commander.</a:t>
            </a:r>
          </a:p>
          <a:p>
            <a:pPr lvl="1"/>
            <a:r>
              <a:rPr lang="en-US" dirty="0" smtClean="0"/>
              <a:t>We want no confusion.</a:t>
            </a:r>
            <a:endParaRPr lang="en-US" dirty="0"/>
          </a:p>
          <a:p>
            <a:r>
              <a:rPr lang="en-US" dirty="0" smtClean="0"/>
              <a:t>Can you come up with some scenarios where this protocol doesn’t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2868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907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71531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09308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traitor makes it impossible with three generals.</a:t>
            </a:r>
          </a:p>
          <a:p>
            <a:r>
              <a:rPr lang="en-US" dirty="0" smtClean="0"/>
              <a:t>Comparison to non-Byzantine failures (e.g., </a:t>
            </a:r>
            <a:r>
              <a:rPr lang="en-US" dirty="0" err="1" smtClean="0"/>
              <a:t>Paxos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With non-Byzantine failures, </a:t>
            </a:r>
            <a:r>
              <a:rPr lang="en-US" i="1" dirty="0"/>
              <a:t>f</a:t>
            </a:r>
            <a:r>
              <a:rPr lang="en-US" dirty="0"/>
              <a:t> nodes can </a:t>
            </a:r>
            <a:r>
              <a:rPr lang="en-US" i="1" dirty="0">
                <a:solidFill>
                  <a:srgbClr val="FF0000"/>
                </a:solidFill>
              </a:rPr>
              <a:t>fail (or disappear)</a:t>
            </a:r>
            <a:r>
              <a:rPr lang="en-US" dirty="0"/>
              <a:t> from the system, but </a:t>
            </a:r>
            <a:r>
              <a:rPr lang="en-US" i="1" dirty="0">
                <a:solidFill>
                  <a:srgbClr val="FF0000"/>
                </a:solidFill>
              </a:rPr>
              <a:t>they don’t </a:t>
            </a:r>
            <a:r>
              <a:rPr lang="en-US" i="1" dirty="0" smtClean="0">
                <a:solidFill>
                  <a:srgbClr val="FF0000"/>
                </a:solidFill>
              </a:rPr>
              <a:t>lie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Paxos</a:t>
            </a:r>
            <a:r>
              <a:rPr lang="en-US" dirty="0" smtClean="0"/>
              <a:t> works with </a:t>
            </a:r>
            <a:r>
              <a:rPr lang="en-US" i="1" dirty="0" smtClean="0">
                <a:solidFill>
                  <a:srgbClr val="0000FF"/>
                </a:solidFill>
              </a:rPr>
              <a:t>2f + 1</a:t>
            </a:r>
            <a:r>
              <a:rPr lang="en-US" dirty="0" smtClean="0"/>
              <a:t> nodes when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/>
              <a:t> nodes are faulty (i.e., </a:t>
            </a:r>
            <a:r>
              <a:rPr lang="en-US" i="1" dirty="0" smtClean="0"/>
              <a:t>f + 1</a:t>
            </a:r>
            <a:r>
              <a:rPr lang="en-US" dirty="0" smtClean="0"/>
              <a:t> nodes are reachable).</a:t>
            </a:r>
          </a:p>
          <a:p>
            <a:r>
              <a:rPr lang="en-US" dirty="0" smtClean="0"/>
              <a:t>In the Byzantine generals problem, </a:t>
            </a:r>
            <a:r>
              <a:rPr lang="en-US" i="1" dirty="0" smtClean="0">
                <a:solidFill>
                  <a:srgbClr val="FF0000"/>
                </a:solidFill>
              </a:rPr>
              <a:t>these f</a:t>
            </a:r>
            <a:r>
              <a:rPr lang="en-US" dirty="0" smtClean="0">
                <a:solidFill>
                  <a:srgbClr val="FF0000"/>
                </a:solidFill>
              </a:rPr>
              <a:t> nodes might be alive and malicious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Failures are not any more about reachability.</a:t>
            </a:r>
          </a:p>
          <a:p>
            <a:pPr lvl="1"/>
            <a:r>
              <a:rPr lang="en-US" dirty="0" smtClean="0"/>
              <a:t>Even if some nodes are reachable, they might be lying.</a:t>
            </a:r>
          </a:p>
          <a:p>
            <a:pPr lvl="1"/>
            <a:r>
              <a:rPr lang="en-US" dirty="0" smtClean="0"/>
              <a:t>Additional concern: Is this true?</a:t>
            </a:r>
          </a:p>
          <a:p>
            <a:r>
              <a:rPr lang="en-US" dirty="0" smtClean="0"/>
              <a:t>In general, you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nodes to tolerate </a:t>
            </a:r>
            <a:r>
              <a:rPr lang="en-US" i="1" dirty="0" smtClean="0">
                <a:solidFill>
                  <a:srgbClr val="FF0000"/>
                </a:solidFill>
              </a:rPr>
              <a:t>f faulty nodes</a:t>
            </a:r>
            <a:r>
              <a:rPr lang="en-US" dirty="0" smtClean="0"/>
              <a:t> in the Byzantine generals problem.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72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due Friday next week</a:t>
            </a:r>
          </a:p>
          <a:p>
            <a:r>
              <a:rPr lang="en-US" dirty="0"/>
              <a:t>Final: 5/15 (Friday), 11:45am – 2:45pm</a:t>
            </a:r>
          </a:p>
          <a:p>
            <a:pPr lvl="1"/>
            <a:r>
              <a:rPr lang="en-US" dirty="0"/>
              <a:t>NSC 201</a:t>
            </a:r>
          </a:p>
          <a:p>
            <a:pPr lvl="1"/>
            <a:r>
              <a:rPr lang="en-US" dirty="0" smtClean="0"/>
              <a:t>Everything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 restroom use</a:t>
            </a:r>
            <a:r>
              <a:rPr lang="en-US" dirty="0"/>
              <a:t> (this quickly becomes chaotic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485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is the minimum number of nodes do we need to communicate</a:t>
            </a:r>
            <a:r>
              <a:rPr lang="en-US" dirty="0" smtClean="0"/>
              <a:t> to reach consensus in the presence of Byzantine </a:t>
            </a:r>
            <a:r>
              <a:rPr lang="en-US" dirty="0"/>
              <a:t>(</a:t>
            </a:r>
            <a:r>
              <a:rPr lang="en-US" dirty="0" smtClean="0"/>
              <a:t>malicious) nodes?</a:t>
            </a:r>
          </a:p>
          <a:p>
            <a:pPr lvl="1"/>
            <a:r>
              <a:rPr lang="en-US" dirty="0" smtClean="0"/>
              <a:t>Phrased differently, </a:t>
            </a:r>
            <a:r>
              <a:rPr lang="en-US" dirty="0" smtClean="0">
                <a:solidFill>
                  <a:srgbClr val="FF0000"/>
                </a:solidFill>
              </a:rPr>
              <a:t>how many minimum votes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or replies</a:t>
            </a:r>
            <a:r>
              <a:rPr lang="en-US" dirty="0" smtClean="0"/>
              <a:t> do we need from different nodes?</a:t>
            </a:r>
          </a:p>
          <a:p>
            <a:pPr lvl="1"/>
            <a:r>
              <a:rPr lang="en-US" dirty="0" smtClean="0"/>
              <a:t>We’re not talking about a protocol that makes consensus possible, but rather the minimum bound.</a:t>
            </a:r>
          </a:p>
          <a:p>
            <a:r>
              <a:rPr lang="en-US" dirty="0" smtClean="0"/>
              <a:t>For the sake of discussion, assume this setting:</a:t>
            </a:r>
          </a:p>
          <a:p>
            <a:pPr lvl="1"/>
            <a:r>
              <a:rPr lang="en-US" dirty="0" smtClean="0"/>
              <a:t>You’re interacting with replicated state machines, e.g., you’re using a website that has multiple servers.</a:t>
            </a:r>
          </a:p>
          <a:p>
            <a:pPr lvl="1"/>
            <a:r>
              <a:rPr lang="en-US" dirty="0" smtClean="0"/>
              <a:t>You send a request, all servers reply back. Some servers might be controlled by an attacker.</a:t>
            </a:r>
          </a:p>
          <a:p>
            <a:pPr lvl="1"/>
            <a:r>
              <a:rPr lang="en-US" dirty="0" smtClean="0"/>
              <a:t>Based on the replies, you determine the actual result (e.g., yes/no).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82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43000"/>
            <a:ext cx="7683500" cy="4927600"/>
          </a:xfrm>
        </p:spPr>
        <p:txBody>
          <a:bodyPr/>
          <a:lstStyle/>
          <a:p>
            <a:r>
              <a:rPr lang="en-US" dirty="0" smtClean="0"/>
              <a:t>With non-Byzantine failures</a:t>
            </a:r>
          </a:p>
          <a:p>
            <a:pPr lvl="1"/>
            <a:r>
              <a:rPr lang="en-US" dirty="0" smtClean="0"/>
              <a:t>Up to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nodes can be unreachable, meaning, if there is </a:t>
            </a:r>
            <a:r>
              <a:rPr lang="en-US" i="1" dirty="0" smtClean="0"/>
              <a:t>n</a:t>
            </a:r>
            <a:r>
              <a:rPr lang="en-US" dirty="0" smtClean="0"/>
              <a:t> nodes, </a:t>
            </a:r>
            <a:r>
              <a:rPr lang="en-US" dirty="0" smtClean="0">
                <a:solidFill>
                  <a:srgbClr val="FF0000"/>
                </a:solidFill>
              </a:rPr>
              <a:t>you might only get </a:t>
            </a:r>
            <a:r>
              <a:rPr lang="en-US" i="1" dirty="0" smtClean="0">
                <a:solidFill>
                  <a:srgbClr val="FF0000"/>
                </a:solidFill>
              </a:rPr>
              <a:t>n – f</a:t>
            </a:r>
            <a:r>
              <a:rPr lang="en-US" dirty="0" smtClean="0">
                <a:solidFill>
                  <a:srgbClr val="FF0000"/>
                </a:solidFill>
              </a:rPr>
              <a:t> votes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means that </a:t>
            </a:r>
            <a:r>
              <a:rPr lang="en-US" dirty="0" smtClean="0">
                <a:solidFill>
                  <a:srgbClr val="FF0000"/>
                </a:solidFill>
              </a:rPr>
              <a:t>just with </a:t>
            </a:r>
            <a:r>
              <a:rPr lang="en-US" i="1" dirty="0" smtClean="0">
                <a:solidFill>
                  <a:srgbClr val="FF0000"/>
                </a:solidFill>
              </a:rPr>
              <a:t>n – f</a:t>
            </a:r>
            <a:r>
              <a:rPr lang="en-US" dirty="0" smtClean="0">
                <a:solidFill>
                  <a:srgbClr val="FF0000"/>
                </a:solidFill>
              </a:rPr>
              <a:t> votes, you should be able to make a decision on consensus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we set </a:t>
            </a:r>
            <a:r>
              <a:rPr lang="en-US" i="1" dirty="0" smtClean="0">
                <a:solidFill>
                  <a:srgbClr val="FF0000"/>
                </a:solidFill>
              </a:rPr>
              <a:t>n == 2f + 1</a:t>
            </a:r>
            <a:r>
              <a:rPr lang="en-US" dirty="0" smtClean="0"/>
              <a:t>, we can do just that, e.g</a:t>
            </a:r>
            <a:r>
              <a:rPr lang="en-US" dirty="0"/>
              <a:t>., </a:t>
            </a:r>
            <a:r>
              <a:rPr lang="en-US" dirty="0" err="1" smtClean="0"/>
              <a:t>Paxos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With Byzantine failures</a:t>
            </a:r>
          </a:p>
          <a:p>
            <a:pPr lvl="1"/>
            <a:r>
              <a:rPr lang="en-US" dirty="0" smtClean="0"/>
              <a:t>One extreme: Up to </a:t>
            </a:r>
            <a:r>
              <a:rPr lang="en-US" i="1" dirty="0" smtClean="0"/>
              <a:t>f</a:t>
            </a:r>
            <a:r>
              <a:rPr lang="en-US" dirty="0" smtClean="0"/>
              <a:t> nodes can be </a:t>
            </a:r>
            <a:r>
              <a:rPr lang="en-US" dirty="0" smtClean="0">
                <a:solidFill>
                  <a:srgbClr val="FF0000"/>
                </a:solidFill>
              </a:rPr>
              <a:t>unreachable</a:t>
            </a:r>
            <a:r>
              <a:rPr lang="en-US" dirty="0" smtClean="0"/>
              <a:t> (if all exhibit non-Byzantine failures), meaning, if there is </a:t>
            </a:r>
            <a:r>
              <a:rPr lang="en-US" i="1" dirty="0" smtClean="0"/>
              <a:t>n</a:t>
            </a:r>
            <a:r>
              <a:rPr lang="en-US" dirty="0" smtClean="0"/>
              <a:t> nodes, </a:t>
            </a:r>
            <a:r>
              <a:rPr lang="en-US" dirty="0" smtClean="0">
                <a:solidFill>
                  <a:srgbClr val="0000FF"/>
                </a:solidFill>
              </a:rPr>
              <a:t>you might only get </a:t>
            </a:r>
            <a:r>
              <a:rPr lang="en-US" i="1" dirty="0" smtClean="0">
                <a:solidFill>
                  <a:srgbClr val="0000FF"/>
                </a:solidFill>
              </a:rPr>
              <a:t>n – f</a:t>
            </a:r>
            <a:r>
              <a:rPr lang="en-US" dirty="0" smtClean="0">
                <a:solidFill>
                  <a:srgbClr val="0000FF"/>
                </a:solidFill>
              </a:rPr>
              <a:t> votes</a:t>
            </a:r>
            <a:r>
              <a:rPr lang="en-US" dirty="0" smtClean="0"/>
              <a:t>, i.e., </a:t>
            </a:r>
            <a:r>
              <a:rPr lang="en-US" dirty="0" smtClean="0">
                <a:solidFill>
                  <a:srgbClr val="FF0000"/>
                </a:solidFill>
              </a:rPr>
              <a:t>you should be able to make a decision on consensus with just </a:t>
            </a:r>
            <a:r>
              <a:rPr lang="en-US" i="1" dirty="0" smtClean="0">
                <a:solidFill>
                  <a:srgbClr val="FF0000"/>
                </a:solidFill>
              </a:rPr>
              <a:t>n – f</a:t>
            </a:r>
            <a:r>
              <a:rPr lang="en-US" dirty="0" smtClean="0">
                <a:solidFill>
                  <a:srgbClr val="FF0000"/>
                </a:solidFill>
              </a:rPr>
              <a:t> votes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Another extreme: Up to </a:t>
            </a:r>
            <a:r>
              <a:rPr lang="en-US" i="1" dirty="0" smtClean="0"/>
              <a:t>f</a:t>
            </a:r>
            <a:r>
              <a:rPr lang="en-US" dirty="0" smtClean="0"/>
              <a:t> nodes can be lying if all exhibit Byzantine failures, i.e., </a:t>
            </a:r>
            <a:r>
              <a:rPr lang="en-US" dirty="0" smtClean="0">
                <a:solidFill>
                  <a:srgbClr val="0000FF"/>
                </a:solidFill>
              </a:rPr>
              <a:t>you should still be able to make a decision on consensus with just </a:t>
            </a:r>
            <a:r>
              <a:rPr lang="en-US" i="1" dirty="0" smtClean="0">
                <a:solidFill>
                  <a:srgbClr val="0000FF"/>
                </a:solidFill>
              </a:rPr>
              <a:t>n – f</a:t>
            </a:r>
            <a:r>
              <a:rPr lang="en-US" dirty="0" smtClean="0">
                <a:solidFill>
                  <a:srgbClr val="0000FF"/>
                </a:solidFill>
              </a:rPr>
              <a:t> votes,</a:t>
            </a:r>
            <a:r>
              <a:rPr lang="en-US" dirty="0" smtClean="0">
                <a:solidFill>
                  <a:srgbClr val="FF0000"/>
                </a:solidFill>
              </a:rPr>
              <a:t> even if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votes out of those </a:t>
            </a:r>
            <a:r>
              <a:rPr lang="en-US" i="1" dirty="0" smtClean="0">
                <a:solidFill>
                  <a:srgbClr val="FF0000"/>
                </a:solidFill>
              </a:rPr>
              <a:t>n – f</a:t>
            </a:r>
            <a:r>
              <a:rPr lang="en-US" dirty="0" smtClean="0">
                <a:solidFill>
                  <a:srgbClr val="FF0000"/>
                </a:solidFill>
              </a:rPr>
              <a:t> votes are in fact lies.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What is the minimum </a:t>
            </a:r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then?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523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try </a:t>
            </a:r>
            <a:r>
              <a:rPr lang="en-US" i="1" dirty="0" smtClean="0"/>
              <a:t>n == 2f + 1.</a:t>
            </a:r>
          </a:p>
          <a:p>
            <a:pPr lvl="1"/>
            <a:r>
              <a:rPr lang="en-US" dirty="0" smtClean="0"/>
              <a:t>We should be able to reach consensus with </a:t>
            </a:r>
            <a:r>
              <a:rPr lang="en-US" i="1" dirty="0" smtClean="0"/>
              <a:t>n – f</a:t>
            </a:r>
            <a:r>
              <a:rPr lang="en-US" dirty="0" smtClean="0"/>
              <a:t> votes, i.e., 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>
                <a:solidFill>
                  <a:srgbClr val="FF0000"/>
                </a:solidFill>
              </a:rPr>
              <a:t> votes</a:t>
            </a:r>
            <a:r>
              <a:rPr lang="en-US" dirty="0" smtClean="0"/>
              <a:t> (due to potential unreachability from last slide).</a:t>
            </a:r>
            <a:endParaRPr lang="en-US" dirty="0"/>
          </a:p>
          <a:p>
            <a:pPr lvl="1"/>
            <a:r>
              <a:rPr lang="en-US" dirty="0" smtClean="0"/>
              <a:t>And, out of </a:t>
            </a:r>
            <a:r>
              <a:rPr lang="en-US" i="1" dirty="0" smtClean="0"/>
              <a:t>f + 1</a:t>
            </a:r>
            <a:r>
              <a:rPr lang="en-US" dirty="0" smtClean="0"/>
              <a:t> votes, </a:t>
            </a:r>
            <a:r>
              <a:rPr lang="en-US" dirty="0" smtClean="0">
                <a:solidFill>
                  <a:srgbClr val="FF0000"/>
                </a:solidFill>
              </a:rPr>
              <a:t>it’s possible that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votes are in fact lies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2</a:t>
            </a:r>
            <a:r>
              <a:rPr lang="en-US" i="1" dirty="0" smtClean="0"/>
              <a:t>f + 1</a:t>
            </a:r>
            <a:r>
              <a:rPr lang="en-US" dirty="0" smtClean="0"/>
              <a:t> nodes, and outcome by </a:t>
            </a:r>
            <a:r>
              <a:rPr lang="en-US" i="1" dirty="0" smtClean="0"/>
              <a:t>f + 1 </a:t>
            </a:r>
            <a:r>
              <a:rPr lang="en-US" dirty="0" smtClean="0"/>
              <a:t>votes.</a:t>
            </a:r>
          </a:p>
          <a:p>
            <a:pPr lvl="1"/>
            <a:r>
              <a:rPr lang="en-US" i="1" dirty="0" smtClean="0"/>
              <a:t>f</a:t>
            </a:r>
            <a:r>
              <a:rPr lang="en-US" dirty="0" smtClean="0"/>
              <a:t> faulty nodes say no.</a:t>
            </a:r>
          </a:p>
          <a:p>
            <a:pPr lvl="1"/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smtClean="0"/>
              <a:t>+ 1 non</a:t>
            </a:r>
            <a:r>
              <a:rPr lang="en-US" dirty="0"/>
              <a:t>-faulty nodes say </a:t>
            </a:r>
            <a:r>
              <a:rPr lang="en-US" dirty="0" smtClean="0"/>
              <a:t>yes</a:t>
            </a:r>
          </a:p>
          <a:p>
            <a:pPr lvl="1"/>
            <a:r>
              <a:rPr lang="en-US" dirty="0" smtClean="0"/>
              <a:t>You get </a:t>
            </a:r>
            <a:r>
              <a:rPr lang="en-US" i="1" dirty="0" smtClean="0"/>
              <a:t>f + 1</a:t>
            </a:r>
            <a:r>
              <a:rPr lang="en-US" dirty="0" smtClean="0"/>
              <a:t> votes.</a:t>
            </a:r>
          </a:p>
          <a:p>
            <a:pPr lvl="1"/>
            <a:r>
              <a:rPr lang="en-US" dirty="0" smtClean="0"/>
              <a:t>Ideal scenario?</a:t>
            </a:r>
          </a:p>
          <a:p>
            <a:pPr lvl="1"/>
            <a:r>
              <a:rPr lang="en-US" dirty="0" smtClean="0"/>
              <a:t>Other possibilities?</a:t>
            </a:r>
          </a:p>
          <a:p>
            <a:r>
              <a:rPr lang="en-US" i="1" dirty="0"/>
              <a:t>n == 2f + 1</a:t>
            </a:r>
            <a:r>
              <a:rPr lang="en-US" dirty="0" smtClean="0"/>
              <a:t> does not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03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again (reminder),</a:t>
            </a:r>
          </a:p>
          <a:p>
            <a:pPr lvl="1"/>
            <a:r>
              <a:rPr lang="en-US" dirty="0"/>
              <a:t>We should be able to reach consensus with </a:t>
            </a:r>
            <a:r>
              <a:rPr lang="en-US" i="1" dirty="0"/>
              <a:t>n – f</a:t>
            </a:r>
            <a:r>
              <a:rPr lang="en-US" dirty="0"/>
              <a:t> </a:t>
            </a:r>
            <a:r>
              <a:rPr lang="en-US" dirty="0" smtClean="0"/>
              <a:t>votes.</a:t>
            </a:r>
            <a:endParaRPr lang="en-US" dirty="0"/>
          </a:p>
          <a:p>
            <a:pPr lvl="1"/>
            <a:r>
              <a:rPr lang="en-US" dirty="0"/>
              <a:t>And, out of </a:t>
            </a:r>
            <a:r>
              <a:rPr lang="en-US" i="1" dirty="0" smtClean="0"/>
              <a:t>n – f </a:t>
            </a:r>
            <a:r>
              <a:rPr lang="en-US" dirty="0" smtClean="0"/>
              <a:t>votes</a:t>
            </a:r>
            <a:r>
              <a:rPr lang="en-US" dirty="0"/>
              <a:t>, it’s possible that </a:t>
            </a:r>
            <a:r>
              <a:rPr lang="en-US" i="1" dirty="0"/>
              <a:t>f</a:t>
            </a:r>
            <a:r>
              <a:rPr lang="en-US" dirty="0"/>
              <a:t> votes are </a:t>
            </a:r>
            <a:r>
              <a:rPr lang="en-US" dirty="0" smtClean="0"/>
              <a:t>lies</a:t>
            </a:r>
            <a:r>
              <a:rPr lang="en-US" dirty="0"/>
              <a:t>.</a:t>
            </a:r>
          </a:p>
          <a:p>
            <a:r>
              <a:rPr lang="en-US" dirty="0" smtClean="0"/>
              <a:t>Intuition</a:t>
            </a:r>
          </a:p>
          <a:p>
            <a:pPr lvl="1"/>
            <a:r>
              <a:rPr lang="en-US" dirty="0" smtClean="0"/>
              <a:t>If we make sure that </a:t>
            </a:r>
            <a:r>
              <a:rPr lang="en-US" i="1" dirty="0" smtClean="0">
                <a:solidFill>
                  <a:srgbClr val="FF0000"/>
                </a:solidFill>
              </a:rPr>
              <a:t>n – f</a:t>
            </a:r>
            <a:r>
              <a:rPr lang="en-US" dirty="0" smtClean="0">
                <a:solidFill>
                  <a:srgbClr val="FF0000"/>
                </a:solidFill>
              </a:rPr>
              <a:t> votes always contain more votes from honest nodes than Byzantine nodes, we’re safe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among </a:t>
            </a:r>
            <a:r>
              <a:rPr lang="en-US" i="1" dirty="0" smtClean="0"/>
              <a:t>n – f</a:t>
            </a:r>
            <a:r>
              <a:rPr lang="en-US" dirty="0" smtClean="0"/>
              <a:t> server replies, if there are more replies from honest servers, we can determine the correct result.</a:t>
            </a:r>
          </a:p>
          <a:p>
            <a:r>
              <a:rPr lang="en-US" dirty="0" smtClean="0"/>
              <a:t>How can we make sure of this?</a:t>
            </a:r>
          </a:p>
          <a:p>
            <a:pPr lvl="1"/>
            <a:r>
              <a:rPr lang="en-US" dirty="0" smtClean="0"/>
              <a:t>We set </a:t>
            </a:r>
            <a:r>
              <a:rPr lang="en-US" i="1" dirty="0" smtClean="0"/>
              <a:t>n == 3f + 1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can always obtain </a:t>
            </a:r>
            <a:r>
              <a:rPr lang="en-US" i="1" dirty="0" smtClean="0"/>
              <a:t>n – f</a:t>
            </a:r>
            <a:r>
              <a:rPr lang="en-US" dirty="0" smtClean="0"/>
              <a:t>, i.e.,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</a:t>
            </a:r>
            <a:r>
              <a:rPr lang="en-US" dirty="0" smtClean="0"/>
              <a:t>votes. </a:t>
            </a:r>
            <a:r>
              <a:rPr lang="en-US" dirty="0"/>
              <a:t>Then we have at least </a:t>
            </a:r>
            <a:r>
              <a:rPr lang="en-US" i="1" dirty="0">
                <a:solidFill>
                  <a:srgbClr val="FF0000"/>
                </a:solidFill>
              </a:rPr>
              <a:t>f + 1 votes from honest nodes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one more</a:t>
            </a:r>
            <a:r>
              <a:rPr lang="en-US" dirty="0"/>
              <a:t> than the number of potential faulty nodes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36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results</a:t>
            </a:r>
          </a:p>
          <a:p>
            <a:pPr lvl="1"/>
            <a:r>
              <a:rPr lang="en-US" dirty="0" smtClean="0"/>
              <a:t>With three generals, it’s impossible to reach a consensus with one traitor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A broader category than benign failures</a:t>
            </a:r>
          </a:p>
          <a:p>
            <a:pPr lvl="1"/>
            <a:r>
              <a:rPr lang="en-US" dirty="0" smtClean="0"/>
              <a:t>Process 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Processes can crash, messages can be lost, etc.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Fundamental limitation</a:t>
            </a:r>
          </a:p>
          <a:p>
            <a:pPr lvl="1"/>
            <a:r>
              <a:rPr lang="en-US" dirty="0" smtClean="0"/>
              <a:t>Today’s goal is to understand this limitation.</a:t>
            </a:r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 (that tolerates benign failures)?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Having </a:t>
            </a:r>
            <a:r>
              <a:rPr lang="en-US" i="1" dirty="0" smtClean="0"/>
              <a:t>f</a:t>
            </a:r>
            <a:r>
              <a:rPr lang="en-US" dirty="0" smtClean="0"/>
              <a:t> faulty nodes means that as long as </a:t>
            </a:r>
            <a:r>
              <a:rPr lang="en-US" i="1" dirty="0" smtClean="0"/>
              <a:t>f</a:t>
            </a:r>
            <a:r>
              <a:rPr lang="en-US" dirty="0" smtClean="0"/>
              <a:t> + 1 nodes are reachable, </a:t>
            </a:r>
            <a:r>
              <a:rPr lang="en-US" dirty="0" err="1" smtClean="0"/>
              <a:t>Paxos</a:t>
            </a:r>
            <a:r>
              <a:rPr lang="en-US" dirty="0" smtClean="0"/>
              <a:t> can guarantee an agreement.</a:t>
            </a:r>
          </a:p>
          <a:p>
            <a:pPr lvl="1"/>
            <a:r>
              <a:rPr lang="en-US" dirty="0" smtClean="0"/>
              <a:t>This is the known lower bound for consensus with non-</a:t>
            </a:r>
            <a:r>
              <a:rPr lang="en-US" dirty="0"/>
              <a:t>B</a:t>
            </a:r>
            <a:r>
              <a:rPr lang="en-US" dirty="0" smtClean="0"/>
              <a:t>yzantine failures.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a messenger.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All loyal generals </a:t>
            </a:r>
            <a:r>
              <a:rPr lang="en-US" dirty="0" smtClean="0"/>
              <a:t>decide upon </a:t>
            </a:r>
            <a:r>
              <a:rPr lang="en-US" dirty="0" smtClean="0">
                <a:solidFill>
                  <a:srgbClr val="FF0000"/>
                </a:solidFill>
              </a:rPr>
              <a:t>the same plan of action</a:t>
            </a:r>
            <a:r>
              <a:rPr lang="en-US" dirty="0" smtClean="0">
                <a:solidFill>
                  <a:srgbClr val="000000"/>
                </a:solidFill>
              </a:rPr>
              <a:t> (e.g., attack or retreat).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 small number of traitors cannot confuse the loyal generals</a:t>
            </a:r>
            <a:r>
              <a:rPr lang="en-US" dirty="0" smtClean="0">
                <a:solidFill>
                  <a:srgbClr val="000000"/>
                </a:solidFill>
              </a:rPr>
              <a:t> nor cause the loyal generals to adopt</a:t>
            </a:r>
            <a:r>
              <a:rPr lang="en-US" dirty="0" smtClean="0">
                <a:solidFill>
                  <a:srgbClr val="FF0000"/>
                </a:solidFill>
              </a:rPr>
              <a:t> a bad plan.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There has to be a way to communicate one’s opinion to others correctly.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39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Byzantine Generals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boils down to how a single general sends the general’s own value to the others.</a:t>
            </a:r>
          </a:p>
          <a:p>
            <a:pPr lvl="1"/>
            <a:r>
              <a:rPr lang="en-US" dirty="0" smtClean="0"/>
              <a:t>Thus, we can simplify it in terms of </a:t>
            </a:r>
            <a:r>
              <a:rPr lang="en-US" dirty="0" smtClean="0">
                <a:solidFill>
                  <a:srgbClr val="FF0000"/>
                </a:solidFill>
              </a:rPr>
              <a:t>a single commanding general</a:t>
            </a:r>
            <a:r>
              <a:rPr lang="en-US" dirty="0" smtClean="0"/>
              <a:t> sending an order to </a:t>
            </a:r>
            <a:r>
              <a:rPr lang="en-US" dirty="0" smtClean="0">
                <a:solidFill>
                  <a:srgbClr val="FF0000"/>
                </a:solidFill>
              </a:rPr>
              <a:t>lieutenant generals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Byzantine Generals Problem: a commanding general must send an order to </a:t>
            </a:r>
            <a:r>
              <a:rPr lang="en-US" i="1" dirty="0" smtClean="0"/>
              <a:t>n-1 </a:t>
            </a:r>
            <a:r>
              <a:rPr lang="en-US" dirty="0" smtClean="0"/>
              <a:t>lieutenant generals such that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All loyal lieutenants obey the same order.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 commanding general is loyal, then every loyal lieutenant obeys the order the commanding general sends.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We’ll try a simple strategy and see if it works.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All-to-all communication: every general sends the opinion &amp; repeatedly sends others’ opinions for reliability.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Majority: the final decision is the decision of the majority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Similar to reliable </a:t>
            </a:r>
            <a:r>
              <a:rPr lang="en-US" dirty="0" smtClean="0">
                <a:solidFill>
                  <a:srgbClr val="000000"/>
                </a:solidFill>
              </a:rPr>
              <a:t>multicast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2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34875</TotalTime>
  <Pages>12</Pages>
  <Words>1777</Words>
  <Application>Microsoft Macintosh PowerPoint</Application>
  <PresentationFormat>Letter Paper (8.5x11 in)</PresentationFormat>
  <Paragraphs>212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CS252-template</vt:lpstr>
      <vt:lpstr>Office Theme</vt:lpstr>
      <vt:lpstr>CSE 486/586 Distributed Systems Byzantine Fault Tolerance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Requirements</vt:lpstr>
      <vt:lpstr>The Byzantine Generals Problem</vt:lpstr>
      <vt:lpstr>Question</vt:lpstr>
      <vt:lpstr>Question</vt:lpstr>
      <vt:lpstr>Understanding the Problem</vt:lpstr>
      <vt:lpstr>Understanding the Problem</vt:lpstr>
      <vt:lpstr>Understanding the Problem</vt:lpstr>
      <vt:lpstr>CSE 486/586 Administrivia</vt:lpstr>
      <vt:lpstr>Intuition for the Result</vt:lpstr>
      <vt:lpstr>Intuition for the Result</vt:lpstr>
      <vt:lpstr>Intuition for the Result</vt:lpstr>
      <vt:lpstr>Intuition for the Result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1785</cp:revision>
  <cp:lastPrinted>2015-05-01T16:41:37Z</cp:lastPrinted>
  <dcterms:created xsi:type="dcterms:W3CDTF">2012-03-21T04:48:11Z</dcterms:created>
  <dcterms:modified xsi:type="dcterms:W3CDTF">2015-05-01T19:06:04Z</dcterms:modified>
  <cp:category/>
</cp:coreProperties>
</file>