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797" r:id="rId4"/>
    <p:sldId id="801" r:id="rId5"/>
    <p:sldId id="820" r:id="rId6"/>
    <p:sldId id="821" r:id="rId7"/>
    <p:sldId id="823" r:id="rId8"/>
    <p:sldId id="804" r:id="rId9"/>
    <p:sldId id="805" r:id="rId10"/>
    <p:sldId id="824" r:id="rId11"/>
    <p:sldId id="806" r:id="rId12"/>
    <p:sldId id="807" r:id="rId13"/>
    <p:sldId id="808" r:id="rId14"/>
    <p:sldId id="809" r:id="rId15"/>
    <p:sldId id="810" r:id="rId16"/>
    <p:sldId id="811" r:id="rId17"/>
    <p:sldId id="812" r:id="rId18"/>
    <p:sldId id="813" r:id="rId19"/>
    <p:sldId id="825" r:id="rId20"/>
    <p:sldId id="814" r:id="rId21"/>
    <p:sldId id="816" r:id="rId22"/>
    <p:sldId id="777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69" d="100"/>
          <a:sy n="69" d="100"/>
        </p:scale>
        <p:origin x="-18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85372" indent="-302066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08265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91571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4878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D08804C-5F33-CF4A-A2BE-0A9F917B9863}" type="slidenum">
              <a:rPr lang="en-US" sz="1300" b="0"/>
              <a:pPr/>
              <a:t>6</a:t>
            </a:fld>
            <a:endParaRPr lang="en-US" sz="1300" b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</a:t>
            </a:r>
            <a:r>
              <a:rPr lang="en-US" smtClean="0"/>
              <a:t>Fault Tolerance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Primary-Backup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case </a:t>
            </a:r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Three phases: Pre-prepare, prepare, commit</a:t>
            </a:r>
          </a:p>
          <a:p>
            <a:pPr lvl="1"/>
            <a:r>
              <a:rPr lang="en-US" dirty="0" smtClean="0"/>
              <a:t>A sequence number for each operation, which is agreed and verified by all replicas to detect malicious primary</a:t>
            </a:r>
          </a:p>
          <a:p>
            <a:r>
              <a:rPr lang="en-US" dirty="0" smtClean="0"/>
              <a:t>View changes</a:t>
            </a:r>
          </a:p>
          <a:p>
            <a:pPr lvl="1"/>
            <a:r>
              <a:rPr lang="en-US" dirty="0" smtClean="0"/>
              <a:t>When the primary fails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8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smtClean="0"/>
              <a:t>phases</a:t>
            </a:r>
            <a:endParaRPr lang="en-US" dirty="0"/>
          </a:p>
          <a:p>
            <a:pPr lvl="1"/>
            <a:r>
              <a:rPr lang="en-US" dirty="0"/>
              <a:t>PRE-PREPARE picks order of requests</a:t>
            </a:r>
          </a:p>
          <a:p>
            <a:pPr lvl="1"/>
            <a:r>
              <a:rPr lang="en-US" dirty="0"/>
              <a:t>PREPARE ensures order within views</a:t>
            </a:r>
          </a:p>
          <a:p>
            <a:pPr lvl="1"/>
            <a:r>
              <a:rPr lang="en-US" dirty="0"/>
              <a:t>COMMIT ensures order across views</a:t>
            </a:r>
          </a:p>
          <a:p>
            <a:r>
              <a:rPr lang="en-US" dirty="0"/>
              <a:t>Replicas remember messages in </a:t>
            </a:r>
            <a:r>
              <a:rPr lang="en-US" dirty="0" smtClean="0"/>
              <a:t>their log.</a:t>
            </a:r>
            <a:endParaRPr lang="en-US" dirty="0"/>
          </a:p>
          <a:p>
            <a:r>
              <a:rPr lang="en-US" dirty="0"/>
              <a:t>Messages are </a:t>
            </a:r>
            <a:r>
              <a:rPr lang="en-US" dirty="0" smtClean="0"/>
              <a:t>authenticated.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86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picks a sequence number 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00200"/>
            <a:ext cx="7391400" cy="4343400"/>
            <a:chOff x="457200" y="1600200"/>
            <a:chExt cx="7391400" cy="4343400"/>
          </a:xfrm>
        </p:grpSpPr>
        <p:grpSp>
          <p:nvGrpSpPr>
            <p:cNvPr id="6" name="Group 5"/>
            <p:cNvGrpSpPr/>
            <p:nvPr/>
          </p:nvGrpSpPr>
          <p:grpSpPr>
            <a:xfrm>
              <a:off x="1295400" y="2647890"/>
              <a:ext cx="6553200" cy="3143310"/>
              <a:chOff x="1295400" y="2209800"/>
              <a:chExt cx="6553200" cy="31433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295400" y="2209800"/>
                <a:ext cx="6553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95400" y="31242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295400" y="40386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295400" y="4951412"/>
                <a:ext cx="6553200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3429000" y="2209800"/>
                <a:ext cx="3810000" cy="27432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29000" y="2209800"/>
                <a:ext cx="3505200" cy="18288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3429000" y="2209800"/>
                <a:ext cx="3200400" cy="9144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1295400" y="2209800"/>
                <a:ext cx="2438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Primary: Replica 0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295400" y="31242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1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295400" y="40386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2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95400" y="49530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3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Straight Arrow Connector 6"/>
            <p:cNvCxnSpPr>
              <a:stCxn id="8" idx="2"/>
            </p:cNvCxnSpPr>
            <p:nvPr/>
          </p:nvCxnSpPr>
          <p:spPr>
            <a:xfrm rot="16200000" flipH="1">
              <a:off x="1247805" y="2009805"/>
              <a:ext cx="666692" cy="64770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57200" y="1600200"/>
              <a:ext cx="1600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Request: 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2200" y="2209800"/>
              <a:ext cx="33528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{</a:t>
              </a:r>
              <a:r>
                <a:rPr lang="en-US" sz="2000" dirty="0" smtClean="0">
                  <a:solidFill>
                    <a:srgbClr val="FF0000"/>
                  </a:solidFill>
                </a:rPr>
                <a:t>PRE-PREPARE, v, n, m}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" name="Explosion 1 9"/>
            <p:cNvSpPr/>
            <p:nvPr/>
          </p:nvSpPr>
          <p:spPr>
            <a:xfrm>
              <a:off x="2438400" y="4953000"/>
              <a:ext cx="1143000" cy="990600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Fail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8531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2209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0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3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replicas exchange PREPARE messages.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{PREPARE,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53090"/>
            <a:ext cx="3124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086100" y="3638490"/>
            <a:ext cx="8001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086100" y="4552890"/>
            <a:ext cx="11049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7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Replicas wait for 2f+1 matches.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{PREPARE, v, n, m}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Accepted 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253033" y="1600200"/>
            <a:ext cx="5890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PRE-PREPARE + 2f matching 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696200" y="2057400"/>
            <a:ext cx="762000" cy="609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7162802" y="2286002"/>
            <a:ext cx="1523999" cy="1066799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774873" y="2812473"/>
            <a:ext cx="2452255" cy="914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78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1343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343400" y="28194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4196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3434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419600" y="46482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4381500" y="2857500"/>
            <a:ext cx="1828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601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4958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1155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400800" y="2819400"/>
            <a:ext cx="914400" cy="7620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477000" y="36576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286500" y="3848100"/>
            <a:ext cx="17526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6477000" y="4648200"/>
            <a:ext cx="838200" cy="685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6438900" y="2857500"/>
            <a:ext cx="1828800" cy="1600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553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553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6248400" y="3048000"/>
            <a:ext cx="2667000" cy="2057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553200" y="2743200"/>
            <a:ext cx="1752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4114800"/>
            <a:ext cx="2895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{COMMIT,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55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581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0767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672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000500" y="39243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191000" y="4724400"/>
            <a:ext cx="914400" cy="609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3962400" y="3124200"/>
            <a:ext cx="1828800" cy="1066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91000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36576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772400" y="2133600"/>
            <a:ext cx="685800" cy="533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7239000" y="2514600"/>
            <a:ext cx="16002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623759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6769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67400" y="36576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5448300" y="4076700"/>
            <a:ext cx="1828800" cy="990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715000" y="4800600"/>
            <a:ext cx="914400" cy="457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5600700" y="3086100"/>
            <a:ext cx="1828800" cy="1143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9436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5600700" y="2933700"/>
            <a:ext cx="1828800" cy="1447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5219700" y="3314700"/>
            <a:ext cx="27432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91200" y="2743200"/>
            <a:ext cx="12192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43600" y="2119745"/>
            <a:ext cx="1219200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COMMIT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0" y="1600200"/>
            <a:ext cx="5943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2f+1 matching COMMIT: execute and reply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5400000" flipH="1" flipV="1">
            <a:off x="6819900" y="3009900"/>
            <a:ext cx="24384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6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600" dirty="0" smtClean="0">
                <a:latin typeface="Arial" charset="0"/>
                <a:ea typeface="ＭＳ Ｐゴシック" charset="0"/>
              </a:rPr>
              <a:t>What if the </a:t>
            </a:r>
            <a:r>
              <a:rPr lang="en-US" sz="2600" dirty="0">
                <a:latin typeface="Arial" charset="0"/>
                <a:ea typeface="ＭＳ Ｐゴシック" charset="0"/>
              </a:rPr>
              <a:t>primary </a:t>
            </a:r>
            <a:r>
              <a:rPr lang="en-US" sz="2600" dirty="0" smtClean="0">
                <a:latin typeface="Arial" charset="0"/>
                <a:ea typeface="ＭＳ Ｐゴシック" charset="0"/>
              </a:rPr>
              <a:t>is faulty?</a:t>
            </a:r>
            <a:endParaRPr lang="en-US" sz="2600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fails.</a:t>
            </a: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sends </a:t>
            </a:r>
            <a:r>
              <a:rPr lang="en-US" sz="2200" dirty="0">
                <a:latin typeface="Arial" charset="0"/>
                <a:ea typeface="ＭＳ Ｐゴシック" charset="0"/>
              </a:rPr>
              <a:t>different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the same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 </a:t>
            </a:r>
            <a:r>
              <a:rPr lang="en-US" sz="2200" dirty="0">
                <a:latin typeface="Arial" charset="0"/>
                <a:ea typeface="ＭＳ Ｐゴシック" charset="0"/>
              </a:rPr>
              <a:t>to different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replicas.</a:t>
            </a:r>
            <a:endParaRPr lang="en-US" sz="2200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uses </a:t>
            </a:r>
            <a:r>
              <a:rPr lang="en-US" sz="2200" dirty="0">
                <a:latin typeface="Arial" charset="0"/>
                <a:ea typeface="ＭＳ Ｐゴシック" charset="0"/>
              </a:rPr>
              <a:t>a duplicate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operation.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</a:rPr>
              <a:t>How to deal with these?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Failure: the client resends its request to all replicas.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Sequence number: crypto-based techniques (at the prepare phase).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</a:rPr>
              <a:t>What if a replica is faulty?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Prepare and commit can proceed.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The client will receive </a:t>
            </a:r>
            <a:r>
              <a:rPr lang="en-US" i="1" dirty="0" smtClean="0">
                <a:latin typeface="Arial" charset="0"/>
                <a:ea typeface="ＭＳ Ｐゴシック" charset="0"/>
              </a:rPr>
              <a:t>f + 1</a:t>
            </a:r>
            <a:r>
              <a:rPr lang="en-US" dirty="0" smtClean="0">
                <a:latin typeface="Arial" charset="0"/>
                <a:ea typeface="ＭＳ Ｐゴシック" charset="0"/>
              </a:rPr>
              <a:t> matching replies.</a:t>
            </a:r>
          </a:p>
          <a:p>
            <a:pPr lvl="1"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59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dirty="0" err="1"/>
              <a:t>liveness</a:t>
            </a:r>
            <a:r>
              <a:rPr lang="en-US" dirty="0"/>
              <a:t> when primary fails</a:t>
            </a:r>
          </a:p>
          <a:p>
            <a:pPr lvl="1"/>
            <a:r>
              <a:rPr lang="en-US" dirty="0"/>
              <a:t>Timeouts trigger view changes</a:t>
            </a:r>
          </a:p>
          <a:p>
            <a:pPr lvl="1"/>
            <a:r>
              <a:rPr lang="en-US" dirty="0"/>
              <a:t>Select new primary (= </a:t>
            </a:r>
            <a:r>
              <a:rPr lang="en-US" dirty="0" smtClean="0"/>
              <a:t>v </a:t>
            </a:r>
            <a:r>
              <a:rPr lang="en-US" dirty="0"/>
              <a:t>mod 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Brief protocol</a:t>
            </a:r>
          </a:p>
          <a:p>
            <a:pPr lvl="1"/>
            <a:r>
              <a:rPr lang="en-US" dirty="0"/>
              <a:t>Replicas send VIEW-CHANGE message along with the requests they prepared so far</a:t>
            </a:r>
          </a:p>
          <a:p>
            <a:pPr lvl="1"/>
            <a:r>
              <a:rPr lang="en-US" dirty="0"/>
              <a:t>New primary collects </a:t>
            </a:r>
            <a:r>
              <a:rPr lang="en-US" i="1" dirty="0"/>
              <a:t>2f+1 </a:t>
            </a:r>
            <a:r>
              <a:rPr lang="en-US" dirty="0"/>
              <a:t>VIEW-CHANGE messages</a:t>
            </a:r>
          </a:p>
          <a:p>
            <a:pPr lvl="1"/>
            <a:r>
              <a:rPr lang="en-US" dirty="0"/>
              <a:t>Constructs information about committed requests in previous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90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Byzantine</a:t>
            </a:r>
          </a:p>
          <a:p>
            <a:r>
              <a:rPr lang="en-US" dirty="0" smtClean="0"/>
              <a:t>Consensus results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: </a:t>
            </a:r>
            <a:r>
              <a:rPr lang="en-US" i="1" dirty="0" smtClean="0"/>
              <a:t>f</a:t>
            </a:r>
            <a:r>
              <a:rPr lang="en-US" dirty="0" smtClean="0"/>
              <a:t> (benign) faulty nodes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2f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pPr lvl="1"/>
            <a:r>
              <a:rPr lang="en-US" dirty="0" smtClean="0">
                <a:sym typeface="Wingdings"/>
              </a:rPr>
              <a:t>BFT: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(Byzantine) faulty nodes  </a:t>
            </a:r>
            <a:r>
              <a:rPr lang="en-US" i="1" dirty="0" smtClean="0">
                <a:sym typeface="Wingdings"/>
              </a:rPr>
              <a:t>3f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r>
              <a:rPr lang="en-US" dirty="0" smtClean="0">
                <a:sym typeface="Wingdings"/>
              </a:rPr>
              <a:t>Byzantine generals problem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commanding general </a:t>
            </a:r>
            <a:r>
              <a:rPr lang="en-US" dirty="0" smtClean="0"/>
              <a:t>&amp; </a:t>
            </a:r>
            <a:r>
              <a:rPr lang="en-US" i="1" dirty="0" smtClean="0"/>
              <a:t>N - 1 </a:t>
            </a:r>
            <a:r>
              <a:rPr lang="en-US" dirty="0"/>
              <a:t>lieutenant </a:t>
            </a:r>
            <a:r>
              <a:rPr lang="en-US" dirty="0" smtClean="0"/>
              <a:t>generals</a:t>
            </a:r>
            <a:endParaRPr lang="en-US" dirty="0"/>
          </a:p>
          <a:p>
            <a:pPr lvl="1"/>
            <a:r>
              <a:rPr lang="en-US" dirty="0">
                <a:solidFill>
                  <a:srgbClr val="000000"/>
                </a:solidFill>
              </a:rPr>
              <a:t>All loyal lieutenants obey the same order.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the commanding general is loyal, then every loyal lieutenant obeys the order the commanding general sends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…that we don’t discuss.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State transfer</a:t>
            </a:r>
          </a:p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</a:p>
          <a:p>
            <a:pPr lvl="1"/>
            <a:r>
              <a:rPr lang="en-US" dirty="0" smtClean="0"/>
              <a:t>Rather practical BFT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Pre-prepare</a:t>
            </a:r>
          </a:p>
          <a:p>
            <a:pPr lvl="1"/>
            <a:r>
              <a:rPr lang="en-US" dirty="0" smtClean="0"/>
              <a:t>Prepare</a:t>
            </a:r>
          </a:p>
          <a:p>
            <a:pPr lvl="1"/>
            <a:r>
              <a:rPr lang="en-US" dirty="0" smtClean="0"/>
              <a:t>Commit</a:t>
            </a:r>
          </a:p>
          <a:p>
            <a:r>
              <a:rPr lang="en-US" dirty="0" smtClean="0"/>
              <a:t>View change</a:t>
            </a:r>
          </a:p>
          <a:p>
            <a:pPr lvl="1"/>
            <a:r>
              <a:rPr lang="en-US" dirty="0" smtClean="0"/>
              <a:t>When the primary fails, the next id becomes the new primary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fault tolerance (BFT) protocols thought to be too expensive and impractical.</a:t>
            </a:r>
          </a:p>
          <a:p>
            <a:r>
              <a:rPr lang="en-US" dirty="0" smtClean="0"/>
              <a:t>PBFT (Practical BFT) was then proposed, which showed a rather inexpensive &amp; practical BFT protocol.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With asynchrony &amp;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Byzantine nodes</a:t>
            </a:r>
          </a:p>
          <a:p>
            <a:pPr lvl="1"/>
            <a:r>
              <a:rPr lang="en-US" dirty="0" smtClean="0"/>
              <a:t>This resurrected the interest in BFT protocols.</a:t>
            </a:r>
          </a:p>
          <a:p>
            <a:r>
              <a:rPr lang="en-US" dirty="0" smtClean="0"/>
              <a:t>PBFT is designed for replicated state machines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liveness</a:t>
            </a:r>
            <a:r>
              <a:rPr lang="en-US" dirty="0"/>
              <a:t>, we need to assume that we might only get N-</a:t>
            </a:r>
            <a:r>
              <a:rPr lang="en-US" dirty="0" smtClean="0"/>
              <a:t>f. We </a:t>
            </a:r>
            <a:r>
              <a:rPr lang="en-US" dirty="0"/>
              <a:t>say that this N-f is our quorum size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381000" y="2658435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925637" y="4695198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sp>
        <p:nvSpPr>
          <p:cNvPr id="66" name="Line 43"/>
          <p:cNvSpPr>
            <a:spLocks noChangeShapeType="1"/>
          </p:cNvSpPr>
          <p:nvPr/>
        </p:nvSpPr>
        <p:spPr bwMode="auto">
          <a:xfrm flipH="1">
            <a:off x="4433888" y="4038600"/>
            <a:ext cx="1890712" cy="724860"/>
          </a:xfrm>
          <a:prstGeom prst="line">
            <a:avLst/>
          </a:prstGeom>
          <a:noFill/>
          <a:ln w="19050">
            <a:solidFill>
              <a:srgbClr val="FF0000"/>
            </a:solidFill>
            <a:prstDash val="lg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7" name="Line 44"/>
          <p:cNvSpPr>
            <a:spLocks noChangeShapeType="1"/>
          </p:cNvSpPr>
          <p:nvPr/>
        </p:nvSpPr>
        <p:spPr bwMode="auto">
          <a:xfrm flipV="1">
            <a:off x="3811588" y="3474410"/>
            <a:ext cx="455612" cy="102076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45"/>
          <p:cNvSpPr>
            <a:spLocks noChangeShapeType="1"/>
          </p:cNvSpPr>
          <p:nvPr/>
        </p:nvSpPr>
        <p:spPr bwMode="auto">
          <a:xfrm flipH="1" flipV="1">
            <a:off x="2557463" y="3550610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" name="Text Box 46"/>
          <p:cNvSpPr txBox="1">
            <a:spLocks noChangeArrowheads="1"/>
          </p:cNvSpPr>
          <p:nvPr/>
        </p:nvSpPr>
        <p:spPr bwMode="auto">
          <a:xfrm rot="19459905">
            <a:off x="4240935" y="3882983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0" name="Text Box 48"/>
          <p:cNvSpPr txBox="1">
            <a:spLocks noChangeArrowheads="1"/>
          </p:cNvSpPr>
          <p:nvPr/>
        </p:nvSpPr>
        <p:spPr bwMode="auto">
          <a:xfrm rot="20416992">
            <a:off x="4506218" y="4127087"/>
            <a:ext cx="15928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 (lost)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1" name="Text Box 49"/>
          <p:cNvSpPr txBox="1">
            <a:spLocks noChangeArrowheads="1"/>
          </p:cNvSpPr>
          <p:nvPr/>
        </p:nvSpPr>
        <p:spPr bwMode="auto">
          <a:xfrm rot="19959706">
            <a:off x="6115152" y="3755220"/>
            <a:ext cx="4270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ahoma" charset="0"/>
              </a:rPr>
              <a:t>X</a:t>
            </a:r>
          </a:p>
        </p:txBody>
      </p:sp>
      <p:sp>
        <p:nvSpPr>
          <p:cNvPr id="73" name="Line 44"/>
          <p:cNvSpPr>
            <a:spLocks noChangeShapeType="1"/>
          </p:cNvSpPr>
          <p:nvPr/>
        </p:nvSpPr>
        <p:spPr bwMode="auto">
          <a:xfrm flipV="1">
            <a:off x="4273550" y="3488698"/>
            <a:ext cx="1444625" cy="10858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46"/>
          <p:cNvSpPr txBox="1">
            <a:spLocks noChangeArrowheads="1"/>
          </p:cNvSpPr>
          <p:nvPr/>
        </p:nvSpPr>
        <p:spPr bwMode="auto">
          <a:xfrm rot="17679196">
            <a:off x="3413847" y="3795671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5" name="Text Box 46"/>
          <p:cNvSpPr txBox="1">
            <a:spLocks noChangeArrowheads="1"/>
          </p:cNvSpPr>
          <p:nvPr/>
        </p:nvSpPr>
        <p:spPr bwMode="auto">
          <a:xfrm rot="2901069">
            <a:off x="2708997" y="385440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pic>
        <p:nvPicPr>
          <p:cNvPr id="7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4542798"/>
            <a:ext cx="709613" cy="943602"/>
          </a:xfrm>
          <a:prstGeom prst="rect">
            <a:avLst/>
          </a:prstGeom>
          <a:noFill/>
        </p:spPr>
      </p:pic>
      <p:pic>
        <p:nvPicPr>
          <p:cNvPr id="78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542798"/>
            <a:ext cx="709613" cy="943602"/>
          </a:xfrm>
          <a:prstGeom prst="rect">
            <a:avLst/>
          </a:prstGeom>
          <a:noFill/>
        </p:spPr>
      </p:pic>
      <p:pic>
        <p:nvPicPr>
          <p:cNvPr id="7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362200"/>
            <a:ext cx="762000" cy="1507671"/>
          </a:xfrm>
          <a:prstGeom prst="rect">
            <a:avLst/>
          </a:prstGeom>
          <a:noFill/>
        </p:spPr>
      </p:pic>
      <p:pic>
        <p:nvPicPr>
          <p:cNvPr id="8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378529"/>
            <a:ext cx="762000" cy="1507671"/>
          </a:xfrm>
          <a:prstGeom prst="rect">
            <a:avLst/>
          </a:prstGeom>
          <a:noFill/>
        </p:spPr>
      </p:pic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2454729"/>
            <a:ext cx="762000" cy="1507671"/>
          </a:xfrm>
          <a:prstGeom prst="rect">
            <a:avLst/>
          </a:prstGeom>
          <a:noFill/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362200"/>
            <a:ext cx="762000" cy="1507671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08737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correctness, any two quorums must intersect </a:t>
            </a:r>
            <a:r>
              <a:rPr lang="en-US" dirty="0" smtClean="0"/>
              <a:t>at at least one </a:t>
            </a:r>
            <a:r>
              <a:rPr lang="en-US" dirty="0"/>
              <a:t>honest </a:t>
            </a:r>
            <a:r>
              <a:rPr lang="en-US" dirty="0" smtClean="0"/>
              <a:t>node, i.e., (</a:t>
            </a:r>
            <a:r>
              <a:rPr lang="en-US" dirty="0"/>
              <a:t>N-f) + (N-f) </a:t>
            </a:r>
            <a:r>
              <a:rPr lang="en-US" dirty="0" smtClean="0"/>
              <a:t>&gt;</a:t>
            </a:r>
            <a:r>
              <a:rPr lang="en-US" dirty="0"/>
              <a:t>= </a:t>
            </a:r>
            <a:r>
              <a:rPr lang="en-US" dirty="0" smtClean="0"/>
              <a:t>N + f</a:t>
            </a:r>
            <a:r>
              <a:rPr lang="en-US" dirty="0"/>
              <a:t>+</a:t>
            </a:r>
            <a:r>
              <a:rPr lang="en-US" dirty="0" smtClean="0"/>
              <a:t>1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 </a:t>
            </a:r>
            <a:r>
              <a:rPr lang="en-US" dirty="0"/>
              <a:t>&gt;= 3f+1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232150" y="2514600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 flipV="1">
            <a:off x="6248401" y="3949700"/>
            <a:ext cx="1195388" cy="14605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46"/>
          <p:cNvSpPr txBox="1">
            <a:spLocks noChangeArrowheads="1"/>
          </p:cNvSpPr>
          <p:nvPr/>
        </p:nvSpPr>
        <p:spPr bwMode="auto">
          <a:xfrm rot="1331667">
            <a:off x="3329419" y="4787697"/>
            <a:ext cx="20152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 (delayed)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6" name="Text Box 48"/>
          <p:cNvSpPr txBox="1">
            <a:spLocks noChangeArrowheads="1"/>
          </p:cNvSpPr>
          <p:nvPr/>
        </p:nvSpPr>
        <p:spPr bwMode="auto">
          <a:xfrm rot="18882184">
            <a:off x="6072936" y="447341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9" name="Line 45"/>
          <p:cNvSpPr>
            <a:spLocks noChangeShapeType="1"/>
          </p:cNvSpPr>
          <p:nvPr/>
        </p:nvSpPr>
        <p:spPr bwMode="auto">
          <a:xfrm flipH="1" flipV="1">
            <a:off x="4200525" y="3913186"/>
            <a:ext cx="1285875" cy="134461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45"/>
          <p:cNvSpPr>
            <a:spLocks noChangeShapeType="1"/>
          </p:cNvSpPr>
          <p:nvPr/>
        </p:nvSpPr>
        <p:spPr bwMode="auto">
          <a:xfrm flipV="1">
            <a:off x="5867400" y="3878261"/>
            <a:ext cx="12700" cy="1455738"/>
          </a:xfrm>
          <a:prstGeom prst="line">
            <a:avLst/>
          </a:prstGeom>
          <a:noFill/>
          <a:ln w="19050">
            <a:solidFill>
              <a:srgbClr val="CC0000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Text Box 48"/>
          <p:cNvSpPr txBox="1">
            <a:spLocks noChangeArrowheads="1"/>
          </p:cNvSpPr>
          <p:nvPr/>
        </p:nvSpPr>
        <p:spPr bwMode="auto">
          <a:xfrm rot="16200000">
            <a:off x="5252173" y="4681257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2" name="Text Box 48"/>
          <p:cNvSpPr txBox="1">
            <a:spLocks noChangeArrowheads="1"/>
          </p:cNvSpPr>
          <p:nvPr/>
        </p:nvSpPr>
        <p:spPr bwMode="auto">
          <a:xfrm rot="2784218">
            <a:off x="4623156" y="4469260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3" name="Text Box 10"/>
          <p:cNvSpPr txBox="1">
            <a:spLocks noChangeArrowheads="1"/>
          </p:cNvSpPr>
          <p:nvPr/>
        </p:nvSpPr>
        <p:spPr bwMode="auto">
          <a:xfrm>
            <a:off x="492125" y="3003550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606425" y="5556250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776991"/>
            <a:ext cx="762000" cy="1507671"/>
          </a:xfrm>
          <a:prstGeom prst="rect">
            <a:avLst/>
          </a:prstGeom>
          <a:noFill/>
          <a:effectLst>
            <a:glow rad="101600">
              <a:srgbClr val="FF0000">
                <a:alpha val="75000"/>
              </a:srgbClr>
            </a:glow>
          </a:effectLst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76991"/>
            <a:ext cx="762000" cy="1507671"/>
          </a:xfrm>
          <a:prstGeom prst="rect">
            <a:avLst/>
          </a:prstGeom>
          <a:noFill/>
        </p:spPr>
      </p:pic>
      <p:pic>
        <p:nvPicPr>
          <p:cNvPr id="83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776991"/>
            <a:ext cx="762000" cy="1507671"/>
          </a:xfrm>
          <a:prstGeom prst="rect">
            <a:avLst/>
          </a:prstGeom>
          <a:noFill/>
        </p:spPr>
      </p:pic>
      <p:pic>
        <p:nvPicPr>
          <p:cNvPr id="84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760662"/>
            <a:ext cx="762000" cy="1507671"/>
          </a:xfrm>
          <a:prstGeom prst="rect">
            <a:avLst/>
          </a:prstGeom>
          <a:noFill/>
        </p:spPr>
      </p:pic>
      <p:pic>
        <p:nvPicPr>
          <p:cNvPr id="85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6574" y="5457198"/>
            <a:ext cx="709613" cy="943602"/>
          </a:xfrm>
          <a:prstGeom prst="rect">
            <a:avLst/>
          </a:prstGeom>
          <a:noFill/>
        </p:spPr>
      </p:pic>
      <p:pic>
        <p:nvPicPr>
          <p:cNvPr id="86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2587" y="5457198"/>
            <a:ext cx="709613" cy="943602"/>
          </a:xfrm>
          <a:prstGeom prst="rect">
            <a:avLst/>
          </a:prstGeom>
          <a:noFill/>
        </p:spPr>
      </p:pic>
      <p:cxnSp>
        <p:nvCxnSpPr>
          <p:cNvPr id="91" name="Curved Connector 90"/>
          <p:cNvCxnSpPr/>
          <p:nvPr/>
        </p:nvCxnSpPr>
        <p:spPr bwMode="auto">
          <a:xfrm rot="10800000">
            <a:off x="3352800" y="4876799"/>
            <a:ext cx="1905000" cy="762000"/>
          </a:xfrm>
          <a:prstGeom prst="curvedConnector3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Oval 2"/>
          <p:cNvSpPr>
            <a:spLocks noChangeArrowheads="1"/>
          </p:cNvSpPr>
          <p:nvPr/>
        </p:nvSpPr>
        <p:spPr bwMode="auto">
          <a:xfrm>
            <a:off x="1524000" y="2517775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2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PBFT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BFT protocol for primary-backup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It is optimal, i.e., operates with 3f+1 nodes.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Deal with two things (recall from last lecture)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Malicious primary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Consensus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Everyone uses authentication to verify who they’re talking with.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How it works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Primary performs operations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Backups monitor the primary and do a view change if they detect a primary failure.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878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Setting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</a:t>
            </a:r>
            <a:r>
              <a:rPr lang="en-US" dirty="0">
                <a:solidFill>
                  <a:srgbClr val="0000FF"/>
                </a:solidFill>
              </a:rPr>
              <a:t>replica </a:t>
            </a:r>
            <a:r>
              <a:rPr lang="en-US" dirty="0" smtClean="0">
                <a:solidFill>
                  <a:srgbClr val="0000FF"/>
                </a:solidFill>
              </a:rPr>
              <a:t>has an id</a:t>
            </a:r>
            <a:r>
              <a:rPr lang="en-US" dirty="0" smtClean="0"/>
              <a:t> </a:t>
            </a:r>
            <a:r>
              <a:rPr lang="en-US" i="1" dirty="0" err="1"/>
              <a:t>i</a:t>
            </a:r>
            <a:r>
              <a:rPr lang="en-US" dirty="0"/>
              <a:t> (between 0 and N-1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/>
              <a:t>view </a:t>
            </a:r>
            <a:r>
              <a:rPr lang="en-US" dirty="0" smtClean="0"/>
              <a:t>number </a:t>
            </a:r>
            <a:r>
              <a:rPr lang="en-US" i="1" dirty="0" smtClean="0"/>
              <a:t>v </a:t>
            </a:r>
            <a:r>
              <a:rPr lang="en-US" dirty="0" smtClean="0"/>
              <a:t>identifies the </a:t>
            </a:r>
            <a:r>
              <a:rPr lang="en-US" dirty="0" smtClean="0">
                <a:solidFill>
                  <a:srgbClr val="FF0000"/>
                </a:solidFill>
              </a:rPr>
              <a:t>current primary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Current primary: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v </a:t>
            </a:r>
            <a:r>
              <a:rPr lang="en-US" dirty="0"/>
              <a:t>mod </a:t>
            </a:r>
            <a:r>
              <a:rPr lang="en-US" dirty="0" smtClean="0"/>
              <a:t>N</a:t>
            </a:r>
          </a:p>
          <a:p>
            <a:pPr lvl="1"/>
            <a:r>
              <a:rPr lang="en-US" dirty="0" smtClean="0"/>
              <a:t>If the current primary fails, the next primary is (</a:t>
            </a:r>
            <a:r>
              <a:rPr lang="en-US" dirty="0" err="1" smtClean="0"/>
              <a:t>i</a:t>
            </a:r>
            <a:r>
              <a:rPr lang="en-US" dirty="0" smtClean="0"/>
              <a:t> + 1) mod N</a:t>
            </a:r>
          </a:p>
          <a:p>
            <a:r>
              <a:rPr lang="en-US" dirty="0" smtClean="0"/>
              <a:t>Each client request has a sequence number</a:t>
            </a:r>
          </a:p>
          <a:p>
            <a:r>
              <a:rPr lang="en-US" dirty="0" smtClean="0"/>
              <a:t>All messages are authenticated using crypto-based techniques. This means the following:</a:t>
            </a:r>
          </a:p>
          <a:p>
            <a:pPr lvl="1"/>
            <a:r>
              <a:rPr lang="en-US" dirty="0" smtClean="0"/>
              <a:t>Anyone can </a:t>
            </a:r>
            <a:r>
              <a:rPr lang="en-US" dirty="0" smtClean="0">
                <a:solidFill>
                  <a:srgbClr val="FF0000"/>
                </a:solidFill>
              </a:rPr>
              <a:t>verify who sent the message &amp; if the message content is correct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Using public-key signatures, message authentication codes, and message digests</a:t>
            </a:r>
          </a:p>
          <a:p>
            <a:pPr lvl="1"/>
            <a:r>
              <a:rPr lang="en-US" dirty="0" smtClean="0"/>
              <a:t>Forgery is practically not possible, limiting what a faulty node can do.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1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sends a </a:t>
            </a:r>
            <a:r>
              <a:rPr lang="en-US" dirty="0" smtClean="0">
                <a:solidFill>
                  <a:srgbClr val="FF0000"/>
                </a:solidFill>
              </a:rPr>
              <a:t>signed</a:t>
            </a:r>
            <a:r>
              <a:rPr lang="en-US" dirty="0" smtClean="0"/>
              <a:t> request to the primary.</a:t>
            </a:r>
          </a:p>
          <a:p>
            <a:r>
              <a:rPr lang="en-US" dirty="0" smtClean="0"/>
              <a:t>All replicas reply directly to the client.</a:t>
            </a:r>
          </a:p>
          <a:p>
            <a:r>
              <a:rPr lang="en-US" dirty="0" smtClean="0"/>
              <a:t>The client waits until it receives </a:t>
            </a:r>
            <a:r>
              <a:rPr lang="en-US" i="1" dirty="0" smtClean="0"/>
              <a:t>f + 1</a:t>
            </a:r>
            <a:r>
              <a:rPr lang="en-US" dirty="0" smtClean="0"/>
              <a:t> replies with the same result.</a:t>
            </a:r>
          </a:p>
          <a:p>
            <a:r>
              <a:rPr lang="en-US" dirty="0" smtClean="0"/>
              <a:t>The client accepts the result.</a:t>
            </a:r>
          </a:p>
          <a:p>
            <a:r>
              <a:rPr lang="en-US" dirty="0" smtClean="0"/>
              <a:t>If the client doesn’t receive replies soon enough, it multicasts the request to all replicas.</a:t>
            </a:r>
          </a:p>
          <a:p>
            <a:pPr lvl="1"/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It means that this part of the protocol assumes (weak) synchrony, i.e., a form of failure detection. Otherwise, we can’t assume that any reply will come back eventually.</a:t>
            </a:r>
          </a:p>
          <a:p>
            <a:pPr lvl="1"/>
            <a:r>
              <a:rPr lang="en-US" dirty="0" smtClean="0"/>
              <a:t>This gets around the impossibility result.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4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688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36171</TotalTime>
  <Pages>12</Pages>
  <Words>1058</Words>
  <Application>Microsoft Macintosh PowerPoint</Application>
  <PresentationFormat>Letter Paper (8.5x11 in)</PresentationFormat>
  <Paragraphs>201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486/586 Distributed Systems Byzantine Fault Tolerance --- 2</vt:lpstr>
      <vt:lpstr>Recap</vt:lpstr>
      <vt:lpstr>Practical Byzantine Fault Tolerance</vt:lpstr>
      <vt:lpstr>3f+1 for Replicated State Machines</vt:lpstr>
      <vt:lpstr>3f+1 for Replicated State Machines</vt:lpstr>
      <vt:lpstr>PBFT</vt:lpstr>
      <vt:lpstr>System Setting</vt:lpstr>
      <vt:lpstr>Client Protocol</vt:lpstr>
      <vt:lpstr>CSE 486/586 Administrivia</vt:lpstr>
      <vt:lpstr>Primary-Backup Protocol</vt:lpstr>
      <vt:lpstr>Normal Case Operation</vt:lpstr>
      <vt:lpstr>Pre-Prepare Phase</vt:lpstr>
      <vt:lpstr>Prepare Phase</vt:lpstr>
      <vt:lpstr>Prepare Phase</vt:lpstr>
      <vt:lpstr>Prepare Phase</vt:lpstr>
      <vt:lpstr>Commit Phase</vt:lpstr>
      <vt:lpstr>Commit Phase</vt:lpstr>
      <vt:lpstr>Normal Case Operation</vt:lpstr>
      <vt:lpstr>View Change</vt:lpstr>
      <vt:lpstr>More Issues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1618</cp:revision>
  <cp:lastPrinted>2014-05-05T15:31:12Z</cp:lastPrinted>
  <dcterms:created xsi:type="dcterms:W3CDTF">2012-03-21T04:48:11Z</dcterms:created>
  <dcterms:modified xsi:type="dcterms:W3CDTF">2015-04-29T16:39:55Z</dcterms:modified>
  <cp:category/>
</cp:coreProperties>
</file>