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07" r:id="rId4"/>
    <p:sldId id="746" r:id="rId5"/>
    <p:sldId id="740" r:id="rId6"/>
    <p:sldId id="739" r:id="rId7"/>
    <p:sldId id="722" r:id="rId8"/>
    <p:sldId id="743" r:id="rId9"/>
    <p:sldId id="723" r:id="rId10"/>
    <p:sldId id="721" r:id="rId11"/>
    <p:sldId id="744" r:id="rId12"/>
    <p:sldId id="724" r:id="rId13"/>
    <p:sldId id="725" r:id="rId14"/>
    <p:sldId id="745" r:id="rId15"/>
    <p:sldId id="741" r:id="rId16"/>
    <p:sldId id="726" r:id="rId17"/>
    <p:sldId id="728" r:id="rId18"/>
    <p:sldId id="729" r:id="rId19"/>
    <p:sldId id="742" r:id="rId20"/>
    <p:sldId id="704" r:id="rId21"/>
    <p:sldId id="584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51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69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explain that reliably we can determine the two types of ordering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6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o.gl/forms/nwFgf3niFW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Logical Time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is out. Two points:</a:t>
            </a:r>
          </a:p>
          <a:p>
            <a:pPr lvl="1"/>
            <a:r>
              <a:rPr lang="en-US" dirty="0" smtClean="0"/>
              <a:t>Multicast: Just create 5 connections (5 sockets) and send a message 5 times through different connections.</a:t>
            </a:r>
          </a:p>
          <a:p>
            <a:pPr lvl="1"/>
            <a:r>
              <a:rPr lang="en-US" dirty="0" err="1" smtClean="0"/>
              <a:t>ContentProvider</a:t>
            </a:r>
            <a:r>
              <a:rPr lang="en-US" dirty="0" smtClean="0"/>
              <a:t>: Don’t call it directly. Don’t share anything with the main activity. Consider it an almost separate app only accessible via </a:t>
            </a:r>
            <a:r>
              <a:rPr lang="en-US" dirty="0" err="1" smtClean="0"/>
              <a:t>ContentResolver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Please pay attention to your </a:t>
            </a:r>
            <a:r>
              <a:rPr lang="en-US" dirty="0"/>
              <a:t>c</a:t>
            </a:r>
            <a:r>
              <a:rPr lang="en-US" dirty="0" smtClean="0"/>
              <a:t>oding style.</a:t>
            </a:r>
          </a:p>
          <a:p>
            <a:r>
              <a:rPr lang="en-US" dirty="0" smtClean="0"/>
              <a:t>Please participate in our survey (not related to class, but still :-)</a:t>
            </a:r>
          </a:p>
          <a:p>
            <a:pPr lvl="1"/>
            <a:r>
              <a:rPr lang="en-US" dirty="0">
                <a:hlinkClick r:id="rId2"/>
              </a:rPr>
              <a:t>http://goo.gl/forms/</a:t>
            </a:r>
            <a:r>
              <a:rPr lang="en-US" dirty="0" smtClean="0">
                <a:hlinkClick r:id="rId2"/>
              </a:rPr>
              <a:t>nwFgf3niFW</a:t>
            </a:r>
            <a:endParaRPr lang="en-US" dirty="0" smtClean="0"/>
          </a:p>
          <a:p>
            <a:pPr lvl="1"/>
            <a:r>
              <a:rPr lang="en-US" dirty="0" smtClean="0"/>
              <a:t>We’re designing a new photo storage/programming framework for mobile devices.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46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Mistake: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Example: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1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With </a:t>
            </a: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“happened-before”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timestamp(e) &lt; timestamp (f)   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e “happened-before” 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Idea</a:t>
            </a:r>
            <a:r>
              <a:rPr lang="en-US" dirty="0" smtClean="0">
                <a:latin typeface="Arial" pitchFamily="-1" charset="0"/>
              </a:rPr>
              <a:t>?</a:t>
            </a:r>
            <a:endParaRPr lang="en-US" dirty="0" smtClean="0">
              <a:latin typeface="Arial" pitchFamily="-1" charset="0"/>
            </a:endParaRP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keeps a separate clock &amp; pass them around.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learns about what happened in all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657600"/>
            <a:ext cx="7029450" cy="2871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86600" y="4825424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vector of counters (logical clocks),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is the clock value for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 increments the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of its vector upon an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or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 smtClean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 smtClean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 smtClean="0">
                <a:latin typeface="Arial" pitchFamily="-1" charset="0"/>
              </a:rPr>
              <a:t> event,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[j] + 1, otherwise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Key point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You update your own clock. For all other clocks, rely on what other processes tell you and get the most up-to-date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Mistake: Vector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 smtClean="0"/>
              <a:t>NTP error bound</a:t>
            </a:r>
          </a:p>
          <a:p>
            <a:pPr lvl="1"/>
            <a:r>
              <a:rPr lang="en-US" dirty="0" smtClean="0"/>
              <a:t>Local: a few ms</a:t>
            </a:r>
          </a:p>
          <a:p>
            <a:pPr lvl="1"/>
            <a:r>
              <a:rPr lang="en-US" dirty="0" smtClean="0"/>
              <a:t>Wide-area: 10’s of </a:t>
            </a:r>
            <a:r>
              <a:rPr lang="en-US" dirty="0" err="1" smtClean="0"/>
              <a:t>ms</a:t>
            </a:r>
            <a:endParaRPr lang="en-US" dirty="0" smtClean="0"/>
          </a:p>
          <a:p>
            <a:r>
              <a:rPr lang="en-US" dirty="0" smtClean="0"/>
              <a:t>If your system </a:t>
            </a:r>
            <a:r>
              <a:rPr lang="en-US" dirty="0" smtClean="0">
                <a:solidFill>
                  <a:srgbClr val="0000FF"/>
                </a:solidFill>
              </a:rPr>
              <a:t>doesn’t care about this inaccuracy</a:t>
            </a:r>
            <a:r>
              <a:rPr lang="en-US" dirty="0" smtClean="0"/>
              <a:t>, then NTP should be fine.</a:t>
            </a:r>
          </a:p>
          <a:p>
            <a:r>
              <a:rPr lang="en-US" dirty="0" smtClean="0"/>
              <a:t>Logical clocks impose an arbitrary order over concurrent events anyway</a:t>
            </a:r>
          </a:p>
          <a:p>
            <a:pPr lvl="1"/>
            <a:r>
              <a:rPr lang="en-US" dirty="0" smtClean="0"/>
              <a:t>Breaking ties: process IDs,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 smtClean="0"/>
              <a:t>Next: How to take a global snapshot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Cristian’s</a:t>
            </a:r>
            <a:r>
              <a:rPr lang="en-US" dirty="0" smtClean="0">
                <a:solidFill>
                  <a:srgbClr val="0000FF"/>
                </a:solidFill>
              </a:rPr>
              <a:t> algorithm</a:t>
            </a:r>
          </a:p>
          <a:p>
            <a:pPr lvl="1"/>
            <a:r>
              <a:rPr lang="en-US" dirty="0" smtClean="0"/>
              <a:t>One server</a:t>
            </a:r>
          </a:p>
          <a:p>
            <a:pPr lvl="1"/>
            <a:r>
              <a:rPr lang="en-US" dirty="0" smtClean="0"/>
              <a:t>Server-side timestamp and one-way delay estimation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NTP (Network Time Protocol)</a:t>
            </a:r>
          </a:p>
          <a:p>
            <a:pPr lvl="1"/>
            <a:r>
              <a:rPr lang="en-US" dirty="0" smtClean="0"/>
              <a:t>Hierarchy of time servers</a:t>
            </a:r>
          </a:p>
          <a:p>
            <a:pPr lvl="1"/>
            <a:r>
              <a:rPr lang="en-US" dirty="0" smtClean="0"/>
              <a:t>Estimates the actual offset between two clocks</a:t>
            </a:r>
          </a:p>
          <a:p>
            <a:pPr lvl="1"/>
            <a:r>
              <a:rPr lang="en-US" dirty="0" smtClean="0"/>
              <a:t>Designed for the Internet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Then a Breakthrough…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cannot</a:t>
            </a:r>
            <a:r>
              <a:rPr lang="en-US" dirty="0" smtClean="0"/>
              <a:t> sync multiple clocks </a:t>
            </a:r>
            <a:r>
              <a:rPr lang="en-US" dirty="0" smtClean="0">
                <a:solidFill>
                  <a:srgbClr val="0000FF"/>
                </a:solidFill>
              </a:rPr>
              <a:t>perfectly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Thus, if we want to </a:t>
            </a:r>
            <a:r>
              <a:rPr lang="en-US" dirty="0" smtClean="0">
                <a:solidFill>
                  <a:srgbClr val="FF0000"/>
                </a:solidFill>
              </a:rPr>
              <a:t>order events </a:t>
            </a:r>
            <a:r>
              <a:rPr lang="en-US" dirty="0" smtClean="0"/>
              <a:t>happened at </a:t>
            </a:r>
            <a:r>
              <a:rPr lang="en-US" dirty="0" smtClean="0">
                <a:solidFill>
                  <a:srgbClr val="0000FF"/>
                </a:solidFill>
              </a:rPr>
              <a:t>different processes</a:t>
            </a:r>
            <a:r>
              <a:rPr lang="en-US" dirty="0" smtClean="0"/>
              <a:t> (remember the ticket reservation example?), we cannot rely on physical clocks.</a:t>
            </a:r>
          </a:p>
          <a:p>
            <a:r>
              <a:rPr lang="en-US" dirty="0" smtClean="0"/>
              <a:t>Then came </a:t>
            </a:r>
            <a:r>
              <a:rPr lang="en-US" dirty="0" smtClean="0">
                <a:solidFill>
                  <a:srgbClr val="FF0000"/>
                </a:solidFill>
              </a:rPr>
              <a:t>logical 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First proposed by Leslie </a:t>
            </a:r>
            <a:r>
              <a:rPr lang="en-US" i="1" dirty="0" err="1" smtClean="0">
                <a:latin typeface="Arial" pitchFamily="-1" charset="0"/>
              </a:rPr>
              <a:t>Lamport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Based on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 smtClean="0">
                <a:latin typeface="Arial" pitchFamily="-1" charset="0"/>
              </a:rPr>
              <a:t>: time (ordering)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 smtClean="0">
                <a:latin typeface="Arial" pitchFamily="-1" charset="0"/>
              </a:rPr>
              <a:t> if two or more processes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65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Basics: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State: a </a:t>
            </a:r>
            <a:r>
              <a:rPr lang="en-US" dirty="0" smtClean="0">
                <a:solidFill>
                  <a:srgbClr val="FF0000"/>
                </a:solidFill>
              </a:rPr>
              <a:t>collection of values</a:t>
            </a:r>
            <a:r>
              <a:rPr lang="en-US" dirty="0" smtClean="0"/>
              <a:t> of variables</a:t>
            </a:r>
          </a:p>
          <a:p>
            <a:r>
              <a:rPr lang="en-US" dirty="0" smtClean="0"/>
              <a:t>Event: an occurrence of an action that changes the state, (i.e., </a:t>
            </a:r>
            <a:r>
              <a:rPr lang="en-US" dirty="0" smtClean="0">
                <a:solidFill>
                  <a:srgbClr val="FF0000"/>
                </a:solidFill>
              </a:rPr>
              <a:t>instruction, send, and receive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a program,</a:t>
            </a:r>
          </a:p>
          <a:p>
            <a:pPr lvl="1"/>
            <a:r>
              <a:rPr lang="en-US" dirty="0" smtClean="0"/>
              <a:t>We can think of all </a:t>
            </a:r>
            <a:r>
              <a:rPr lang="en-US" dirty="0" smtClean="0">
                <a:solidFill>
                  <a:srgbClr val="FF0000"/>
                </a:solidFill>
              </a:rPr>
              <a:t>possible execution paths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runtime,</a:t>
            </a:r>
          </a:p>
          <a:p>
            <a:pPr lvl="1"/>
            <a:r>
              <a:rPr lang="en-US" dirty="0" smtClean="0"/>
              <a:t>There’s </a:t>
            </a:r>
            <a:r>
              <a:rPr lang="en-US" dirty="0" smtClean="0">
                <a:solidFill>
                  <a:srgbClr val="FF0000"/>
                </a:solidFill>
              </a:rPr>
              <a:t>only one path</a:t>
            </a:r>
            <a:r>
              <a:rPr lang="en-US" dirty="0" smtClean="0"/>
              <a:t> that the program takes.</a:t>
            </a:r>
          </a:p>
          <a:p>
            <a:r>
              <a:rPr lang="en-US" dirty="0" smtClean="0"/>
              <a:t>Equally applicable to</a:t>
            </a:r>
          </a:p>
          <a:p>
            <a:pPr lvl="1"/>
            <a:r>
              <a:rPr lang="en-US" dirty="0" smtClean="0"/>
              <a:t>A single process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distributed set of processes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705600" y="2667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S0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67056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S1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6200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80010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S4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1628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705600" y="5715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SF</a:t>
            </a:r>
          </a:p>
        </p:txBody>
      </p:sp>
      <p:cxnSp>
        <p:nvCxnSpPr>
          <p:cNvPr id="20" name="Straight Arrow Connector 19"/>
          <p:cNvCxnSpPr>
            <a:stCxn id="5" idx="5"/>
            <a:endCxn id="9" idx="0"/>
          </p:cNvCxnSpPr>
          <p:nvPr/>
        </p:nvCxnSpPr>
        <p:spPr bwMode="auto">
          <a:xfrm rot="16200000" flipH="1">
            <a:off x="7470308" y="3203108"/>
            <a:ext cx="416392" cy="6449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3" name="Straight Arrow Connector 22"/>
          <p:cNvCxnSpPr>
            <a:endCxn id="8" idx="0"/>
          </p:cNvCxnSpPr>
          <p:nvPr/>
        </p:nvCxnSpPr>
        <p:spPr bwMode="auto">
          <a:xfrm rot="5400000">
            <a:off x="6934200" y="3581400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8" idx="4"/>
            <a:endCxn id="14" idx="0"/>
          </p:cNvCxnSpPr>
          <p:nvPr/>
        </p:nvCxnSpPr>
        <p:spPr bwMode="auto">
          <a:xfrm rot="5400000">
            <a:off x="6477000" y="5105400"/>
            <a:ext cx="1219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9" name="Straight Arrow Connector 28"/>
          <p:cNvCxnSpPr>
            <a:stCxn id="9" idx="3"/>
            <a:endCxn id="11" idx="0"/>
          </p:cNvCxnSpPr>
          <p:nvPr/>
        </p:nvCxnSpPr>
        <p:spPr bwMode="auto">
          <a:xfrm rot="5400000">
            <a:off x="7467600" y="4460408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2" name="Straight Arrow Connector 31"/>
          <p:cNvCxnSpPr>
            <a:stCxn id="9" idx="5"/>
            <a:endCxn id="10" idx="0"/>
          </p:cNvCxnSpPr>
          <p:nvPr/>
        </p:nvCxnSpPr>
        <p:spPr bwMode="auto">
          <a:xfrm rot="16200000" flipH="1">
            <a:off x="8156108" y="4498508"/>
            <a:ext cx="340192" cy="1115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Arrow Connector 34"/>
          <p:cNvCxnSpPr>
            <a:stCxn id="11" idx="4"/>
            <a:endCxn id="14" idx="7"/>
          </p:cNvCxnSpPr>
          <p:nvPr/>
        </p:nvCxnSpPr>
        <p:spPr bwMode="auto">
          <a:xfrm rot="5400000">
            <a:off x="7279808" y="5562600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8" name="Straight Arrow Connector 37"/>
          <p:cNvCxnSpPr>
            <a:stCxn id="10" idx="4"/>
            <a:endCxn id="14" idx="6"/>
          </p:cNvCxnSpPr>
          <p:nvPr/>
        </p:nvCxnSpPr>
        <p:spPr bwMode="auto">
          <a:xfrm rot="5400000">
            <a:off x="7620000" y="5334000"/>
            <a:ext cx="609600" cy="914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7" name="Freeform 56"/>
          <p:cNvSpPr/>
          <p:nvPr/>
        </p:nvSpPr>
        <p:spPr bwMode="auto">
          <a:xfrm>
            <a:off x="6928512" y="2409302"/>
            <a:ext cx="1160935" cy="4307937"/>
          </a:xfrm>
          <a:custGeom>
            <a:avLst/>
            <a:gdLst>
              <a:gd name="connsiteX0" fmla="*/ 154937 w 1160935"/>
              <a:gd name="connsiteY0" fmla="*/ 0 h 4307937"/>
              <a:gd name="connsiteX1" fmla="*/ 154937 w 1160935"/>
              <a:gd name="connsiteY1" fmla="*/ 680890 h 4307937"/>
              <a:gd name="connsiteX2" fmla="*/ 1084558 w 1160935"/>
              <a:gd name="connsiteY2" fmla="*/ 1689130 h 4307937"/>
              <a:gd name="connsiteX3" fmla="*/ 613201 w 1160935"/>
              <a:gd name="connsiteY3" fmla="*/ 2684277 h 4307937"/>
              <a:gd name="connsiteX4" fmla="*/ 181124 w 1160935"/>
              <a:gd name="connsiteY4" fmla="*/ 3744894 h 4307937"/>
              <a:gd name="connsiteX5" fmla="*/ 141844 w 1160935"/>
              <a:gd name="connsiteY5" fmla="*/ 4307937 h 4307937"/>
              <a:gd name="connsiteX6" fmla="*/ 141844 w 1160935"/>
              <a:gd name="connsiteY6" fmla="*/ 4307937 h 430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0935" h="4307937">
                <a:moveTo>
                  <a:pt x="154937" y="0"/>
                </a:moveTo>
                <a:cubicBezTo>
                  <a:pt x="77468" y="199684"/>
                  <a:pt x="0" y="399368"/>
                  <a:pt x="154937" y="680890"/>
                </a:cubicBezTo>
                <a:cubicBezTo>
                  <a:pt x="309874" y="962412"/>
                  <a:pt x="1008181" y="1355232"/>
                  <a:pt x="1084558" y="1689130"/>
                </a:cubicBezTo>
                <a:cubicBezTo>
                  <a:pt x="1160935" y="2023028"/>
                  <a:pt x="763773" y="2341650"/>
                  <a:pt x="613201" y="2684277"/>
                </a:cubicBezTo>
                <a:cubicBezTo>
                  <a:pt x="462629" y="3026904"/>
                  <a:pt x="259684" y="3474284"/>
                  <a:pt x="181124" y="3744894"/>
                </a:cubicBezTo>
                <a:cubicBezTo>
                  <a:pt x="102565" y="4015504"/>
                  <a:pt x="141844" y="4307937"/>
                  <a:pt x="141844" y="4307937"/>
                </a:cubicBezTo>
                <a:lnTo>
                  <a:pt x="141844" y="4307937"/>
                </a:ln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we want to synchronize physical clocks?</a:t>
            </a:r>
          </a:p>
          <a:p>
            <a:r>
              <a:rPr lang="en-US" dirty="0"/>
              <a:t>What we need: Ordering of events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Arises in many different contexts…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439809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5257800" cy="3671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Above is what we will deal with most of the time.</a:t>
            </a:r>
          </a:p>
          <a:p>
            <a:r>
              <a:rPr lang="en-US" dirty="0" smtClean="0"/>
              <a:t>Ordering question: what do we ultimately want?</a:t>
            </a:r>
          </a:p>
          <a:p>
            <a:pPr lvl="1"/>
            <a:r>
              <a:rPr lang="en-US" dirty="0" smtClean="0"/>
              <a:t>Taking two events and determine which one happened before the other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Ordering?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Ideal?</a:t>
            </a:r>
          </a:p>
          <a:p>
            <a:pPr lvl="1"/>
            <a:r>
              <a:rPr lang="en-US" dirty="0" smtClean="0"/>
              <a:t>Perfect physical clock synchronization</a:t>
            </a:r>
          </a:p>
          <a:p>
            <a:r>
              <a:rPr lang="en-US" dirty="0" smtClean="0"/>
              <a:t>Reliably?</a:t>
            </a:r>
          </a:p>
          <a:p>
            <a:pPr lvl="1"/>
            <a:r>
              <a:rPr lang="en-US" dirty="0" smtClean="0"/>
              <a:t>Events in the same process</a:t>
            </a:r>
          </a:p>
          <a:p>
            <a:pPr lvl="1"/>
            <a:r>
              <a:rPr lang="en-US" dirty="0" smtClean="0"/>
              <a:t>Send/receive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191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48600" y="2404533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  <p:extLst>
      <p:ext uri="{BB962C8B-B14F-4D97-AF65-F5344CB8AC3E}">
        <p14:creationId xmlns:p14="http://schemas.microsoft.com/office/powerpoint/2010/main" val="43143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1843088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543800" y="3225224"/>
            <a:ext cx="990600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Physical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algorithm assigns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logical timestamps</a:t>
            </a:r>
            <a:r>
              <a:rPr lang="en-US" dirty="0" smtClean="0">
                <a:latin typeface="Arial" pitchFamily="-1" charset="0"/>
              </a:rPr>
              <a:t>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process increments its counter when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or an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 smtClean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 smtClean="0">
                <a:latin typeface="Arial" pitchFamily="-1" charset="0"/>
              </a:rPr>
              <a:t>event the counter is updated by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max(local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clock, message timestamp) + 1</a:t>
            </a:r>
          </a:p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Define a logical relation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happened-before (</a:t>
            </a:r>
            <a:r>
              <a:rPr lang="en-US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)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On the same process: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p1 sends </a:t>
            </a:r>
            <a:r>
              <a:rPr lang="en-US" i="1" dirty="0" err="1" smtClean="0">
                <a:latin typeface="Arial" pitchFamily="-1" charset="0"/>
              </a:rPr>
              <a:t>m</a:t>
            </a:r>
            <a:r>
              <a:rPr lang="en-US" dirty="0" smtClean="0">
                <a:latin typeface="Arial" pitchFamily="-1" charset="0"/>
              </a:rPr>
              <a:t> to p2: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 smtClean="0">
                <a:latin typeface="Arial" pitchFamily="-1" charset="0"/>
              </a:rPr>
              <a:t>If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 smtClean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of events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15500</TotalTime>
  <Pages>12</Pages>
  <Words>1220</Words>
  <Application>Microsoft Macintosh PowerPoint</Application>
  <PresentationFormat>Letter Paper (8.5x11 in)</PresentationFormat>
  <Paragraphs>297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486/586 Distributed Systems Logical Time</vt:lpstr>
      <vt:lpstr>Last Time</vt:lpstr>
      <vt:lpstr>Then a Breakthrough…</vt:lpstr>
      <vt:lpstr>Basics: State Machine</vt:lpstr>
      <vt:lpstr>Ordering Basics</vt:lpstr>
      <vt:lpstr>Abstract View</vt:lpstr>
      <vt:lpstr>What Ordering?</vt:lpstr>
      <vt:lpstr>Lamport Timestamps</vt:lpstr>
      <vt:lpstr>Logical Clocks</vt:lpstr>
      <vt:lpstr>CSE 486/586 Administrivia</vt:lpstr>
      <vt:lpstr>Find the Mistake: Lamport Logical Time</vt:lpstr>
      <vt:lpstr>Corrected Example: Lamport Logical Time</vt:lpstr>
      <vt:lpstr>One Issue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634</cp:revision>
  <cp:lastPrinted>2016-02-12T17:20:41Z</cp:lastPrinted>
  <dcterms:created xsi:type="dcterms:W3CDTF">2012-02-03T03:23:59Z</dcterms:created>
  <dcterms:modified xsi:type="dcterms:W3CDTF">2016-02-15T22:27:20Z</dcterms:modified>
  <cp:category/>
</cp:coreProperties>
</file>