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46" r:id="rId4"/>
    <p:sldId id="724" r:id="rId5"/>
    <p:sldId id="723" r:id="rId6"/>
    <p:sldId id="725" r:id="rId7"/>
    <p:sldId id="726" r:id="rId8"/>
    <p:sldId id="713" r:id="rId9"/>
    <p:sldId id="714" r:id="rId10"/>
    <p:sldId id="745" r:id="rId11"/>
    <p:sldId id="715" r:id="rId12"/>
    <p:sldId id="731" r:id="rId13"/>
    <p:sldId id="716" r:id="rId14"/>
    <p:sldId id="742" r:id="rId15"/>
    <p:sldId id="733" r:id="rId16"/>
    <p:sldId id="734" r:id="rId17"/>
    <p:sldId id="735" r:id="rId18"/>
    <p:sldId id="736" r:id="rId19"/>
    <p:sldId id="737" r:id="rId20"/>
    <p:sldId id="738" r:id="rId21"/>
    <p:sldId id="741" r:id="rId22"/>
    <p:sldId id="744" r:id="rId23"/>
    <p:sldId id="747" r:id="rId24"/>
    <p:sldId id="743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7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after withdrawal it’s $100.</a:t>
            </a:r>
          </a:p>
          <a:p>
            <a:r>
              <a:rPr lang="en-US" dirty="0" smtClean="0"/>
              <a:t>B, before deposit it’s $300.</a:t>
            </a:r>
          </a:p>
        </p:txBody>
      </p:sp>
    </p:spTree>
    <p:extLst>
      <p:ext uri="{BB962C8B-B14F-4D97-AF65-F5344CB8AC3E}">
        <p14:creationId xmlns:p14="http://schemas.microsoft.com/office/powerpoint/2010/main" val="31821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68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than one big lock, but</a:t>
            </a:r>
            <a:r>
              <a:rPr lang="en-US" baseline="0" dirty="0" smtClean="0"/>
              <a:t> still losing the interleaving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 (Avoiding One </a:t>
            </a:r>
            <a:r>
              <a:rPr lang="en-US" smtClean="0">
                <a:latin typeface="Arial" pitchFamily="-1" charset="0"/>
              </a:rPr>
              <a:t>Big Lock)</a:t>
            </a:r>
            <a:endParaRPr lang="en-US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Acquire/Release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it naively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Serially equivalent?</a:t>
            </a:r>
          </a:p>
          <a:p>
            <a:r>
              <a:rPr lang="en-US" dirty="0" smtClean="0"/>
              <a:t>Strict execution?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satisfy strict execution, i.e., to handle abort() &amp; failures</a:t>
            </a:r>
          </a:p>
          <a:p>
            <a:pPr lvl="1"/>
            <a:r>
              <a:rPr lang="en-US" dirty="0" smtClean="0"/>
              <a:t>Locks are only released at the end of the transaction, either at commit() or abort(), i.e., the second phase is only executed at commit() or abort().</a:t>
            </a:r>
          </a:p>
          <a:p>
            <a:r>
              <a:rPr lang="en-US" dirty="0" smtClean="0"/>
              <a:t>The example shown before does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</a:t>
            </a:r>
            <a:r>
              <a:rPr lang="en-US" dirty="0" smtClean="0"/>
              <a:t>/</a:t>
            </a:r>
            <a:r>
              <a:rPr lang="en-US" dirty="0"/>
              <a:t>8</a:t>
            </a:r>
            <a:r>
              <a:rPr lang="en-US" dirty="0" smtClean="0"/>
              <a:t> </a:t>
            </a:r>
            <a:r>
              <a:rPr lang="en-US" dirty="0" smtClean="0"/>
              <a:t>(Friday)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70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saw was “exclusive” locks.</a:t>
            </a:r>
          </a:p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demote</a:t>
            </a:r>
            <a:r>
              <a:rPr lang="en-US" dirty="0" smtClean="0">
                <a:latin typeface="Arial" pitchFamily="-1" charset="0"/>
              </a:rPr>
              <a:t>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46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 smtClean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 smtClean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  <p:extLst>
      <p:ext uri="{BB962C8B-B14F-4D97-AF65-F5344CB8AC3E}">
        <p14:creationId xmlns:p14="http://schemas.microsoft.com/office/powerpoint/2010/main" val="44963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3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381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0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Complete serialization is correct, but performance and abort are two issues.</a:t>
            </a:r>
          </a:p>
          <a:p>
            <a:r>
              <a:rPr lang="en-US" dirty="0" smtClean="0"/>
              <a:t>Interleaving transactions for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Problem: Not all </a:t>
            </a:r>
            <a:r>
              <a:rPr lang="en-US" dirty="0" err="1" smtClean="0">
                <a:solidFill>
                  <a:srgbClr val="FF0000"/>
                </a:solidFill>
              </a:rPr>
              <a:t>interleavings</a:t>
            </a:r>
            <a:r>
              <a:rPr lang="en-US" dirty="0" smtClean="0">
                <a:solidFill>
                  <a:srgbClr val="FF0000"/>
                </a:solidFill>
              </a:rPr>
              <a:t> produce a correct outcome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1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</a:t>
            </a:r>
            <a:r>
              <a:rPr lang="en-US" dirty="0" smtClean="0"/>
              <a:t>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20027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    write	commit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 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commit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	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4413827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5760027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4474316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pPr lvl="1"/>
            <a:r>
              <a:rPr lang="en-US" dirty="0" smtClean="0"/>
              <a:t>Read and write (from different transactions) can go together.</a:t>
            </a:r>
          </a:p>
          <a:p>
            <a:pPr lvl="1"/>
            <a:r>
              <a:rPr lang="en-US" dirty="0" smtClean="0"/>
              <a:t>Acquiring a commit lock only happens at commit().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can go wrong with this?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887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83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Allow writing </a:t>
            </a:r>
            <a:r>
              <a:rPr lang="en-US" i="1" dirty="0" smtClean="0">
                <a:solidFill>
                  <a:srgbClr val="FF0000"/>
                </a:solidFill>
              </a:rPr>
              <a:t>tentative versions</a:t>
            </a:r>
            <a:r>
              <a:rPr lang="en-US" dirty="0" smtClean="0"/>
              <a:t> of objects</a:t>
            </a:r>
          </a:p>
          <a:p>
            <a:pPr lvl="1"/>
            <a:r>
              <a:rPr lang="en-US" dirty="0" smtClean="0"/>
              <a:t>Letting other transactions read from the previously committed </a:t>
            </a:r>
            <a:r>
              <a:rPr lang="en-US" dirty="0" smtClean="0"/>
              <a:t>version</a:t>
            </a:r>
          </a:p>
          <a:p>
            <a:r>
              <a:rPr lang="en-US" dirty="0"/>
              <a:t>At commit(),</a:t>
            </a:r>
          </a:p>
          <a:p>
            <a:pPr lvl="1"/>
            <a:r>
              <a:rPr lang="en-US" dirty="0"/>
              <a:t>Promote all the write locks of the transaction into commit locks</a:t>
            </a:r>
          </a:p>
          <a:p>
            <a:pPr lvl="1"/>
            <a:r>
              <a:rPr lang="en-US" dirty="0"/>
              <a:t>If any objects have outstanding read locks, transaction must wait until the transactions that set these locks have completed and locks are </a:t>
            </a:r>
            <a:r>
              <a:rPr lang="en-US" dirty="0" smtClean="0"/>
              <a:t>released</a:t>
            </a:r>
            <a:endParaRPr lang="en-US" dirty="0" smtClean="0"/>
          </a:p>
          <a:p>
            <a:r>
              <a:rPr lang="en-US" dirty="0" smtClean="0"/>
              <a:t>Allow read and write locks to be set together by different transactions</a:t>
            </a:r>
          </a:p>
          <a:p>
            <a:pPr lvl="1"/>
            <a:r>
              <a:rPr lang="en-US" dirty="0" smtClean="0"/>
              <a:t>Unlike non-exclusive </a:t>
            </a:r>
            <a:r>
              <a:rPr lang="en-US" dirty="0" smtClean="0"/>
              <a:t>locks</a:t>
            </a:r>
          </a:p>
          <a:p>
            <a:r>
              <a:rPr lang="en-US" dirty="0"/>
              <a:t>Disallow commit if other uncompleted transactions have read the objects</a:t>
            </a:r>
          </a:p>
          <a:p>
            <a:pPr lvl="1"/>
            <a:r>
              <a:rPr lang="en-US" dirty="0"/>
              <a:t>These transactions must wait until the reading transactions have </a:t>
            </a:r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14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</a:t>
            </a:r>
            <a:r>
              <a:rPr lang="en-US" dirty="0" smtClean="0"/>
              <a:t>allows for more concurrency than read-write </a:t>
            </a:r>
            <a:r>
              <a:rPr lang="en-US" dirty="0" smtClean="0"/>
              <a:t>locks.</a:t>
            </a:r>
            <a:endParaRPr lang="en-US" dirty="0" smtClean="0"/>
          </a:p>
          <a:p>
            <a:r>
              <a:rPr lang="en-US" dirty="0" smtClean="0"/>
              <a:t>Writing transactions risk waiting or rejection when </a:t>
            </a:r>
            <a:r>
              <a:rPr lang="en-US" dirty="0" smtClean="0"/>
              <a:t>commit</a:t>
            </a:r>
          </a:p>
          <a:p>
            <a:r>
              <a:rPr lang="en-US" dirty="0"/>
              <a:t>Read operations wait only if another transaction is committing the same </a:t>
            </a:r>
            <a:r>
              <a:rPr lang="en-US" dirty="0" smtClean="0"/>
              <a:t>object</a:t>
            </a:r>
          </a:p>
          <a:p>
            <a:r>
              <a:rPr lang="en-US" dirty="0" smtClean="0"/>
              <a:t>Read </a:t>
            </a:r>
            <a:r>
              <a:rPr lang="en-US" dirty="0"/>
              <a:t>operations of one transaction can cause a delay in the committing of other </a:t>
            </a:r>
            <a:r>
              <a:rPr lang="en-US" dirty="0" smtClean="0"/>
              <a:t>transactions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38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</a:t>
            </a:r>
          </a:p>
          <a:p>
            <a:pPr lvl="1"/>
            <a:r>
              <a:rPr lang="en-US" dirty="0" smtClean="0"/>
              <a:t>Delaying </a:t>
            </a:r>
            <a:r>
              <a:rPr lang="en-US" dirty="0"/>
              <a:t>both their read and write operations 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Strict execution with exclusive locks</a:t>
            </a:r>
          </a:p>
          <a:p>
            <a:pPr lvl="1"/>
            <a:r>
              <a:rPr lang="en-US" dirty="0" smtClean="0"/>
              <a:t>Strict 2PL</a:t>
            </a:r>
          </a:p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smtClean="0"/>
              <a:t>Etc.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2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0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Serial </a:t>
            </a:r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3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of interleaving for abort()</a:t>
            </a:r>
          </a:p>
          <a:p>
            <a:pPr lvl="1"/>
            <a:r>
              <a:rPr lang="en-US" dirty="0" smtClean="0"/>
              <a:t>Intermediate </a:t>
            </a:r>
            <a:r>
              <a:rPr lang="en-US" dirty="0"/>
              <a:t>state visible to other </a:t>
            </a:r>
            <a:r>
              <a:rPr lang="en-US" dirty="0" smtClean="0"/>
              <a:t>transactions, </a:t>
            </a:r>
            <a:r>
              <a:rPr lang="en-US" dirty="0"/>
              <a:t>i.e., other transactions could have used </a:t>
            </a:r>
            <a:r>
              <a:rPr lang="en-US" dirty="0" smtClean="0"/>
              <a:t>some </a:t>
            </a:r>
            <a:r>
              <a:rPr lang="en-US" dirty="0"/>
              <a:t>results already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abort(), 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 (until commit time)</a:t>
            </a:r>
          </a:p>
          <a:p>
            <a:pPr lvl="1"/>
            <a:r>
              <a:rPr lang="en-US" dirty="0" smtClean="0"/>
              <a:t>Until all transactions that previously wrote that object have either committed or aborted</a:t>
            </a:r>
          </a:p>
          <a:p>
            <a:pPr lvl="1"/>
            <a:r>
              <a:rPr lang="en-US" dirty="0" smtClean="0"/>
              <a:t>This way, we avoid making intermediate states visible before commit, just in case we need to abort.</a:t>
            </a:r>
          </a:p>
          <a:p>
            <a:pPr lvl="1"/>
            <a:r>
              <a:rPr lang="en-US" dirty="0" smtClean="0"/>
              <a:t>This is called </a:t>
            </a:r>
            <a:r>
              <a:rPr lang="en-US" i="1" dirty="0" smtClean="0">
                <a:solidFill>
                  <a:srgbClr val="0000FF"/>
                </a:solidFill>
              </a:rPr>
              <a:t>strict executions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further restricts which </a:t>
            </a:r>
            <a:r>
              <a:rPr lang="en-US" dirty="0" err="1" smtClean="0"/>
              <a:t>interleavings</a:t>
            </a:r>
            <a:r>
              <a:rPr lang="en-US" dirty="0" smtClean="0"/>
              <a:t> of transactions are allowed.</a:t>
            </a:r>
          </a:p>
          <a:p>
            <a:r>
              <a:rPr lang="en-US" dirty="0" smtClean="0"/>
              <a:t>Thus, correctness criteria for transactions:</a:t>
            </a:r>
          </a:p>
          <a:p>
            <a:pPr lvl="1"/>
            <a:r>
              <a:rPr lang="en-US" dirty="0" smtClean="0"/>
              <a:t>Serial equivalence</a:t>
            </a:r>
          </a:p>
          <a:p>
            <a:pPr lvl="1"/>
            <a:r>
              <a:rPr lang="en-US" dirty="0" smtClean="0"/>
              <a:t>Strict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Thus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transactions?</a:t>
            </a:r>
          </a:p>
          <a:p>
            <a:pPr lvl="1"/>
            <a:r>
              <a:rPr lang="en-US" dirty="0" smtClean="0"/>
              <a:t>With multiple transactions sharing data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interleave different transactions.</a:t>
            </a:r>
          </a:p>
          <a:p>
            <a:r>
              <a:rPr lang="en-US" dirty="0" smtClean="0"/>
              <a:t>Problem: Not all </a:t>
            </a:r>
            <a:r>
              <a:rPr lang="en-US" dirty="0" err="1" smtClean="0"/>
              <a:t>interleavings</a:t>
            </a:r>
            <a:r>
              <a:rPr lang="en-US" dirty="0" smtClean="0"/>
              <a:t> produce a correct outcome</a:t>
            </a:r>
          </a:p>
          <a:p>
            <a:pPr lvl="1"/>
            <a:r>
              <a:rPr lang="en-US" dirty="0" smtClean="0"/>
              <a:t>Serial equivalence &amp; strict execution must be met.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Now, how do we meet the requirements?</a:t>
            </a:r>
          </a:p>
          <a:p>
            <a:pPr lvl="1"/>
            <a:r>
              <a:rPr lang="en-US" dirty="0" smtClean="0"/>
              <a:t>Overall strategy: using more and more fine-grained locking</a:t>
            </a:r>
          </a:p>
          <a:p>
            <a:pPr lvl="1"/>
            <a:r>
              <a:rPr lang="en-US" dirty="0" smtClean="0"/>
              <a:t>No silver bullet. Fine-grained locks have their own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61910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27669</TotalTime>
  <Pages>12</Pages>
  <Words>1397</Words>
  <Application>Microsoft Macintosh PowerPoint</Application>
  <PresentationFormat>Letter Paper (8.5x11 in)</PresentationFormat>
  <Paragraphs>379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CS252-template</vt:lpstr>
      <vt:lpstr>Office Theme</vt:lpstr>
      <vt:lpstr>CSE 486/586 Distributed Systems Concurrency Control --- 2</vt:lpstr>
      <vt:lpstr>Recap</vt:lpstr>
      <vt:lpstr>Recap: Conflicting Operations</vt:lpstr>
      <vt:lpstr>Recap: Serial Equivalence</vt:lpstr>
      <vt:lpstr>Recap: Serial Equivalence </vt:lpstr>
      <vt:lpstr>Recap: Serial Equivalence</vt:lpstr>
      <vt:lpstr>Handling Abort()</vt:lpstr>
      <vt:lpstr>Strict Executions of Transactions</vt:lpstr>
      <vt:lpstr>Story Thus Far</vt:lpstr>
      <vt:lpstr>Using Exclusive Locks</vt:lpstr>
      <vt:lpstr>How to Acquire/Release Locks</vt:lpstr>
      <vt:lpstr>Using Exclusive Locks</vt:lpstr>
      <vt:lpstr>CSE 486/586 Administrivia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Two-Version Locking</vt:lpstr>
      <vt:lpstr>Extracting Even More Concurrency</vt:lpstr>
      <vt:lpstr>Extracting Even More Concurrency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1142</cp:revision>
  <cp:lastPrinted>2015-03-27T16:28:48Z</cp:lastPrinted>
  <dcterms:created xsi:type="dcterms:W3CDTF">2012-03-19T17:30:09Z</dcterms:created>
  <dcterms:modified xsi:type="dcterms:W3CDTF">2016-03-25T15:55:46Z</dcterms:modified>
  <cp:category/>
</cp:coreProperties>
</file>