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6"/>
  </p:notesMasterIdLst>
  <p:handoutMasterIdLst>
    <p:handoutMasterId r:id="rId27"/>
  </p:handoutMasterIdLst>
  <p:sldIdLst>
    <p:sldId id="322" r:id="rId3"/>
    <p:sldId id="821" r:id="rId4"/>
    <p:sldId id="822" r:id="rId5"/>
    <p:sldId id="769" r:id="rId6"/>
    <p:sldId id="823" r:id="rId7"/>
    <p:sldId id="825" r:id="rId8"/>
    <p:sldId id="824" r:id="rId9"/>
    <p:sldId id="826" r:id="rId10"/>
    <p:sldId id="827" r:id="rId11"/>
    <p:sldId id="807" r:id="rId12"/>
    <p:sldId id="815" r:id="rId13"/>
    <p:sldId id="816" r:id="rId14"/>
    <p:sldId id="828" r:id="rId15"/>
    <p:sldId id="813" r:id="rId16"/>
    <p:sldId id="808" r:id="rId17"/>
    <p:sldId id="809" r:id="rId18"/>
    <p:sldId id="829" r:id="rId19"/>
    <p:sldId id="832" r:id="rId20"/>
    <p:sldId id="831" r:id="rId21"/>
    <p:sldId id="830" r:id="rId22"/>
    <p:sldId id="770" r:id="rId23"/>
    <p:sldId id="777" r:id="rId24"/>
    <p:sldId id="584" r:id="rId25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6" d="100"/>
          <a:sy n="86" d="100"/>
        </p:scale>
        <p:origin x="-149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6978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Consistency --- 1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Three aspects</a:t>
            </a:r>
          </a:p>
          <a:p>
            <a:pPr lvl="1"/>
            <a:r>
              <a:rPr lang="en-US" dirty="0" smtClean="0"/>
              <a:t>A read operation returns the most recent write,</a:t>
            </a:r>
            <a:endParaRPr lang="en-US" dirty="0"/>
          </a:p>
          <a:p>
            <a:pPr lvl="1"/>
            <a:r>
              <a:rPr lang="en-US" dirty="0" smtClean="0"/>
              <a:t>…regardless of the clients,</a:t>
            </a:r>
          </a:p>
          <a:p>
            <a:pPr lvl="1"/>
            <a:r>
              <a:rPr lang="en-US" dirty="0" smtClean="0"/>
              <a:t>…according to the single actual-time ordering of requests.</a:t>
            </a:r>
          </a:p>
          <a:p>
            <a:r>
              <a:rPr lang="en-US" dirty="0" smtClean="0"/>
              <a:t>Or, put it differently, read/write should behave as if there were,</a:t>
            </a:r>
          </a:p>
          <a:p>
            <a:pPr lvl="1"/>
            <a:r>
              <a:rPr lang="en-US" dirty="0" smtClean="0"/>
              <a:t>…a single client making all the (combined) requests in their original actual-time order (i.e., with a </a:t>
            </a:r>
            <a:r>
              <a:rPr lang="en-US" dirty="0" smtClean="0">
                <a:solidFill>
                  <a:srgbClr val="FF0000"/>
                </a:solidFill>
              </a:rPr>
              <a:t>single stream of ops</a:t>
            </a:r>
            <a:r>
              <a:rPr lang="en-US" dirty="0" smtClean="0"/>
              <a:t>),</a:t>
            </a:r>
          </a:p>
          <a:p>
            <a:pPr lvl="1"/>
            <a:r>
              <a:rPr lang="en-US" dirty="0" smtClean="0"/>
              <a:t>…over a single copy.</a:t>
            </a:r>
          </a:p>
          <a:p>
            <a:r>
              <a:rPr lang="en-US" dirty="0" smtClean="0"/>
              <a:t>You can say that </a:t>
            </a:r>
            <a:r>
              <a:rPr lang="en-US" dirty="0" smtClean="0">
                <a:solidFill>
                  <a:srgbClr val="0000FF"/>
                </a:solidFill>
              </a:rPr>
              <a:t>your storage system guarantees </a:t>
            </a:r>
            <a:r>
              <a:rPr lang="en-US" dirty="0" err="1">
                <a:solidFill>
                  <a:srgbClr val="0000FF"/>
                </a:solidFill>
              </a:rPr>
              <a:t>l</a:t>
            </a:r>
            <a:r>
              <a:rPr lang="en-US" dirty="0" err="1" smtClean="0">
                <a:solidFill>
                  <a:srgbClr val="0000FF"/>
                </a:solidFill>
              </a:rPr>
              <a:t>inearizability</a:t>
            </a:r>
            <a:r>
              <a:rPr lang="en-US" dirty="0" smtClean="0">
                <a:solidFill>
                  <a:srgbClr val="0000FF"/>
                </a:solidFill>
              </a:rPr>
              <a:t> when it provides </a:t>
            </a:r>
            <a:r>
              <a:rPr lang="en-US" dirty="0" smtClean="0">
                <a:solidFill>
                  <a:srgbClr val="FF0000"/>
                </a:solidFill>
              </a:rPr>
              <a:t>single-client, single-copy semantics where a read returns the most recent write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It should </a:t>
            </a:r>
            <a:r>
              <a:rPr lang="en-US" i="1" dirty="0" smtClean="0">
                <a:solidFill>
                  <a:srgbClr val="FF0000"/>
                </a:solidFill>
              </a:rPr>
              <a:t>appear</a:t>
            </a:r>
            <a:r>
              <a:rPr lang="en-US" dirty="0" smtClean="0"/>
              <a:t> to all clients that there is </a:t>
            </a:r>
            <a:r>
              <a:rPr lang="en-US" i="1" dirty="0" smtClean="0">
                <a:solidFill>
                  <a:srgbClr val="FF0000"/>
                </a:solidFill>
              </a:rPr>
              <a:t>a single order (actual-time order) that your storage uses</a:t>
            </a:r>
            <a:r>
              <a:rPr lang="en-US" dirty="0" smtClean="0"/>
              <a:t> to process all requests.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398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r>
              <a:rPr lang="en-US" dirty="0" smtClean="0"/>
              <a:t>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Assume that the following happened with object x over a </a:t>
            </a:r>
            <a:r>
              <a:rPr lang="en-US" dirty="0" err="1" smtClean="0"/>
              <a:t>linearizable</a:t>
            </a:r>
            <a:r>
              <a:rPr lang="en-US" dirty="0" smtClean="0"/>
              <a:t> storage.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1</a:t>
            </a:r>
            <a:r>
              <a:rPr lang="en-US" dirty="0"/>
              <a:t>: </a:t>
            </a:r>
            <a:r>
              <a:rPr lang="en-US" dirty="0" err="1" smtClean="0"/>
              <a:t>x.write</a:t>
            </a:r>
            <a:r>
              <a:rPr lang="en-US" dirty="0"/>
              <a:t>(</a:t>
            </a:r>
            <a:r>
              <a:rPr lang="en-US" dirty="0" smtClean="0"/>
              <a:t>A)</a:t>
            </a:r>
          </a:p>
          <a:p>
            <a:pPr lvl="1"/>
            <a:r>
              <a:rPr lang="en-US" dirty="0" smtClean="0"/>
              <a:t>C2: </a:t>
            </a:r>
            <a:r>
              <a:rPr lang="en-US" dirty="0" err="1" smtClean="0"/>
              <a:t>x.write</a:t>
            </a:r>
            <a:r>
              <a:rPr lang="en-US" dirty="0"/>
              <a:t>(</a:t>
            </a:r>
            <a:r>
              <a:rPr lang="en-US" dirty="0" smtClean="0"/>
              <a:t>B)</a:t>
            </a:r>
          </a:p>
          <a:p>
            <a:pPr lvl="1"/>
            <a:r>
              <a:rPr lang="en-US" dirty="0" smtClean="0"/>
              <a:t>C3: </a:t>
            </a:r>
            <a:r>
              <a:rPr lang="en-US" dirty="0" err="1" smtClean="0"/>
              <a:t>x.read</a:t>
            </a:r>
            <a:r>
              <a:rPr lang="en-US" dirty="0" smtClean="0"/>
              <a:t>() </a:t>
            </a:r>
            <a:r>
              <a:rPr lang="en-US" dirty="0" smtClean="0">
                <a:sym typeface="Wingdings"/>
              </a:rPr>
              <a:t> </a:t>
            </a:r>
            <a:r>
              <a:rPr lang="en-US" dirty="0" smtClean="0"/>
              <a:t>B, </a:t>
            </a:r>
            <a:r>
              <a:rPr lang="en-US" dirty="0" err="1" smtClean="0"/>
              <a:t>x.read</a:t>
            </a:r>
            <a:r>
              <a:rPr lang="en-US" dirty="0" smtClean="0"/>
              <a:t>() </a:t>
            </a:r>
            <a:r>
              <a:rPr lang="en-US" dirty="0" smtClean="0">
                <a:sym typeface="Wingdings"/>
              </a:rPr>
              <a:t> A</a:t>
            </a:r>
            <a:endParaRPr lang="en-US" dirty="0"/>
          </a:p>
          <a:p>
            <a:pPr lvl="1"/>
            <a:r>
              <a:rPr lang="en-US" dirty="0" smtClean="0"/>
              <a:t>C4: </a:t>
            </a:r>
            <a:r>
              <a:rPr lang="en-US" dirty="0" err="1" smtClean="0"/>
              <a:t>x.read</a:t>
            </a:r>
            <a:r>
              <a:rPr lang="en-US" dirty="0" smtClean="0"/>
              <a:t>() </a:t>
            </a:r>
            <a:r>
              <a:rPr lang="en-US" dirty="0" smtClean="0">
                <a:sym typeface="Wingdings"/>
              </a:rPr>
              <a:t> B</a:t>
            </a:r>
            <a:r>
              <a:rPr lang="en-US" dirty="0" smtClean="0"/>
              <a:t>, </a:t>
            </a:r>
            <a:r>
              <a:rPr lang="en-US" dirty="0" err="1" smtClean="0"/>
              <a:t>x.read</a:t>
            </a:r>
            <a:r>
              <a:rPr lang="en-US" dirty="0" smtClean="0"/>
              <a:t>()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A</a:t>
            </a:r>
            <a:endParaRPr lang="en-US" dirty="0"/>
          </a:p>
          <a:p>
            <a:r>
              <a:rPr lang="en-US" dirty="0" smtClean="0"/>
              <a:t>What would be an actual-time ordering of the events?</a:t>
            </a:r>
          </a:p>
          <a:p>
            <a:pPr lvl="1"/>
            <a:r>
              <a:rPr lang="en-US" dirty="0" smtClean="0"/>
              <a:t>One possibility: C2 (write B) -&gt; C3 (read B) -&gt; C4 (read B) -&gt; C1 (write A) -&gt; C3 (read A) -&gt; C4 (read A)</a:t>
            </a:r>
          </a:p>
          <a:p>
            <a:r>
              <a:rPr lang="en-US" dirty="0" smtClean="0"/>
              <a:t>How about the following?</a:t>
            </a:r>
          </a:p>
          <a:p>
            <a:pPr lvl="1"/>
            <a:r>
              <a:rPr lang="en-US" dirty="0" smtClean="0"/>
              <a:t>C1</a:t>
            </a:r>
            <a:r>
              <a:rPr lang="en-US" dirty="0"/>
              <a:t>: </a:t>
            </a:r>
            <a:r>
              <a:rPr lang="en-US" dirty="0" err="1" smtClean="0"/>
              <a:t>x.write</a:t>
            </a:r>
            <a:r>
              <a:rPr lang="en-US" dirty="0" smtClean="0"/>
              <a:t>(A)</a:t>
            </a:r>
            <a:endParaRPr lang="en-US" dirty="0"/>
          </a:p>
          <a:p>
            <a:pPr lvl="1"/>
            <a:r>
              <a:rPr lang="en-US" dirty="0" smtClean="0"/>
              <a:t>C2: </a:t>
            </a:r>
            <a:r>
              <a:rPr lang="en-US" dirty="0" err="1" smtClean="0"/>
              <a:t>x.write</a:t>
            </a:r>
            <a:r>
              <a:rPr lang="en-US" dirty="0" smtClean="0"/>
              <a:t>(B)</a:t>
            </a:r>
            <a:endParaRPr lang="en-US" dirty="0"/>
          </a:p>
          <a:p>
            <a:pPr lvl="1"/>
            <a:r>
              <a:rPr lang="en-US" dirty="0" smtClean="0"/>
              <a:t>C3: </a:t>
            </a:r>
            <a:r>
              <a:rPr lang="en-US" dirty="0" err="1" smtClean="0"/>
              <a:t>x.read</a:t>
            </a:r>
            <a:r>
              <a:rPr lang="en-US" dirty="0" smtClean="0"/>
              <a:t>()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B, </a:t>
            </a:r>
            <a:r>
              <a:rPr lang="en-US" dirty="0" err="1" smtClean="0"/>
              <a:t>x.read</a:t>
            </a:r>
            <a:r>
              <a:rPr lang="en-US" dirty="0" smtClean="0"/>
              <a:t>()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A</a:t>
            </a:r>
            <a:endParaRPr lang="en-US" dirty="0"/>
          </a:p>
          <a:p>
            <a:pPr lvl="1"/>
            <a:r>
              <a:rPr lang="en-US" dirty="0"/>
              <a:t>C</a:t>
            </a:r>
            <a:r>
              <a:rPr lang="en-US" dirty="0" smtClean="0"/>
              <a:t>4: </a:t>
            </a:r>
            <a:r>
              <a:rPr lang="en-US" dirty="0" err="1" smtClean="0"/>
              <a:t>x.read</a:t>
            </a:r>
            <a:r>
              <a:rPr lang="en-US" dirty="0" smtClean="0"/>
              <a:t>()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A, </a:t>
            </a:r>
            <a:r>
              <a:rPr lang="en-US" dirty="0" err="1" smtClean="0"/>
              <a:t>x.read</a:t>
            </a:r>
            <a:r>
              <a:rPr lang="en-US" dirty="0" smtClean="0"/>
              <a:t>()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44196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716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PA3 deadline: 4/</a:t>
            </a:r>
            <a:r>
              <a:rPr lang="en-US" dirty="0"/>
              <a:t>8</a:t>
            </a:r>
            <a:r>
              <a:rPr lang="en-US" dirty="0" smtClean="0"/>
              <a:t> (Friday)</a:t>
            </a:r>
          </a:p>
          <a:p>
            <a:r>
              <a:rPr lang="en-US" dirty="0" smtClean="0"/>
              <a:t>This Friday and next Monday</a:t>
            </a:r>
          </a:p>
          <a:p>
            <a:pPr lvl="1"/>
            <a:r>
              <a:rPr lang="en-US" dirty="0" smtClean="0"/>
              <a:t>No lectures</a:t>
            </a:r>
          </a:p>
          <a:p>
            <a:pPr lvl="1"/>
            <a:r>
              <a:rPr lang="en-US" dirty="0" smtClean="0"/>
              <a:t>PA3 help from the TAs (still in the lecture room)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8999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Subtleties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Notice any problem with the representation?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93" name="Picture 9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3063278"/>
            <a:ext cx="7696200" cy="3410009"/>
          </a:xfrm>
          <a:prstGeom prst="rect">
            <a:avLst/>
          </a:prstGeom>
        </p:spPr>
      </p:pic>
      <p:pic>
        <p:nvPicPr>
          <p:cNvPr id="96" name="Picture 95" descr="data-center-server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0720" y="5181600"/>
            <a:ext cx="1783080" cy="1295400"/>
          </a:xfrm>
          <a:prstGeom prst="rect">
            <a:avLst/>
          </a:prstGeom>
        </p:spPr>
      </p:pic>
      <p:pic>
        <p:nvPicPr>
          <p:cNvPr id="97" name="Picture 96" descr="data-center-server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7320" y="5181600"/>
            <a:ext cx="1783080" cy="1295400"/>
          </a:xfrm>
          <a:prstGeom prst="rect">
            <a:avLst/>
          </a:prstGeom>
        </p:spPr>
      </p:pic>
      <p:sp>
        <p:nvSpPr>
          <p:cNvPr id="98" name="TextBox 97"/>
          <p:cNvSpPr txBox="1"/>
          <p:nvPr/>
        </p:nvSpPr>
        <p:spPr>
          <a:xfrm>
            <a:off x="5334000" y="6443246"/>
            <a:ext cx="26177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North Carolina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1066800" y="6443246"/>
            <a:ext cx="26177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California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00" name="Straight Arrow Connector 99"/>
          <p:cNvCxnSpPr/>
          <p:nvPr/>
        </p:nvCxnSpPr>
        <p:spPr>
          <a:xfrm flipV="1">
            <a:off x="1698341" y="18925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457200" y="16764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You (NY)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02" name="Oval 101"/>
          <p:cNvSpPr/>
          <p:nvPr/>
        </p:nvSpPr>
        <p:spPr>
          <a:xfrm>
            <a:off x="4714625" y="18150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TextBox 102"/>
          <p:cNvSpPr txBox="1"/>
          <p:nvPr/>
        </p:nvSpPr>
        <p:spPr>
          <a:xfrm>
            <a:off x="3172790" y="18858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(5)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104" name="Straight Arrow Connector 103"/>
          <p:cNvCxnSpPr/>
          <p:nvPr/>
        </p:nvCxnSpPr>
        <p:spPr>
          <a:xfrm flipV="1">
            <a:off x="1698341" y="24259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152400" y="220980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Friend (CA)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06" name="Oval 105"/>
          <p:cNvSpPr/>
          <p:nvPr/>
        </p:nvSpPr>
        <p:spPr>
          <a:xfrm>
            <a:off x="2962025" y="23484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TextBox 106"/>
          <p:cNvSpPr txBox="1"/>
          <p:nvPr/>
        </p:nvSpPr>
        <p:spPr>
          <a:xfrm>
            <a:off x="1524000" y="24192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</a:t>
            </a:r>
            <a:r>
              <a:rPr lang="en-US" sz="2000" dirty="0" smtClean="0">
                <a:solidFill>
                  <a:schemeClr val="tx1"/>
                </a:solidFill>
              </a:rPr>
              <a:t>2)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4558195" y="24192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r</a:t>
            </a:r>
            <a:r>
              <a:rPr lang="en-US" sz="2000" dirty="0" smtClean="0">
                <a:solidFill>
                  <a:schemeClr val="tx1"/>
                </a:solidFill>
              </a:rPr>
              <a:t>ead(</a:t>
            </a:r>
            <a:r>
              <a:rPr lang="en-US" sz="2000" dirty="0" smtClean="0">
                <a:solidFill>
                  <a:schemeClr val="tx1"/>
                </a:solidFill>
                <a:sym typeface="Wingdings"/>
              </a:rPr>
              <a:t>x) ?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9" name="Oval 108"/>
          <p:cNvSpPr/>
          <p:nvPr/>
        </p:nvSpPr>
        <p:spPr>
          <a:xfrm>
            <a:off x="6010025" y="2354767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5293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Subtleties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read/write operation is never a dot!</a:t>
            </a:r>
          </a:p>
          <a:p>
            <a:pPr lvl="1"/>
            <a:r>
              <a:rPr lang="en-US" dirty="0" smtClean="0"/>
              <a:t>It takes time. Many things are involved, e.g., network, multiple disks, etc.</a:t>
            </a:r>
          </a:p>
          <a:p>
            <a:pPr lvl="1"/>
            <a:r>
              <a:rPr lang="en-US" dirty="0" smtClean="0"/>
              <a:t>Read/write latency: the time measured right before the call and right after the call from the client </a:t>
            </a:r>
            <a:r>
              <a:rPr lang="en-US" smtClean="0"/>
              <a:t>making the call.</a:t>
            </a:r>
            <a:endParaRPr lang="en-US" dirty="0" smtClean="0"/>
          </a:p>
          <a:p>
            <a:r>
              <a:rPr lang="en-US" dirty="0" smtClean="0"/>
              <a:t>Clear</a:t>
            </a:r>
            <a:r>
              <a:rPr lang="en-US" dirty="0"/>
              <a:t>-cut </a:t>
            </a:r>
            <a:r>
              <a:rPr lang="en-US" dirty="0" smtClean="0"/>
              <a:t>(e.g., black</a:t>
            </a:r>
            <a:r>
              <a:rPr lang="en-US" dirty="0"/>
              <a:t>---write &amp; </a:t>
            </a:r>
            <a:r>
              <a:rPr lang="en-US" dirty="0">
                <a:solidFill>
                  <a:srgbClr val="FF0000"/>
                </a:solidFill>
              </a:rPr>
              <a:t>red---read</a:t>
            </a:r>
            <a:r>
              <a:rPr lang="en-US" dirty="0"/>
              <a:t>)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Not-so-clear-cut (parallel)</a:t>
            </a:r>
          </a:p>
          <a:p>
            <a:pPr lvl="1"/>
            <a:r>
              <a:rPr lang="en-US" dirty="0" smtClean="0"/>
              <a:t>Case 1: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Case 2: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Case 3: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1143000" y="34290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3429000" y="38862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>
            <a:off x="3276600" y="48006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3657600" y="5791200"/>
            <a:ext cx="1295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3276600" y="55626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4648200" y="50292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3276600" y="65532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3657600" y="6324600"/>
            <a:ext cx="1295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6930862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r>
              <a:rPr lang="en-US" dirty="0" smtClean="0"/>
              <a:t> Subtleties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43000"/>
            <a:ext cx="7683500" cy="4978400"/>
          </a:xfrm>
        </p:spPr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With a single process and a single copy, can overlaps happen?</a:t>
            </a:r>
          </a:p>
          <a:p>
            <a:pPr lvl="1"/>
            <a:r>
              <a:rPr lang="en-US" dirty="0" smtClean="0"/>
              <a:t>No, </a:t>
            </a:r>
            <a:r>
              <a:rPr lang="en-US" dirty="0"/>
              <a:t>t</a:t>
            </a:r>
            <a:r>
              <a:rPr lang="en-US" dirty="0" smtClean="0"/>
              <a:t>hese are cases that do not arise with a single process and a single copy.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“Most recent write” becomes unclear</a:t>
            </a:r>
            <a:r>
              <a:rPr lang="en-US" dirty="0" smtClean="0"/>
              <a:t> when there are overlapping operations.</a:t>
            </a:r>
          </a:p>
          <a:p>
            <a:r>
              <a:rPr lang="en-US" dirty="0" smtClean="0"/>
              <a:t>Thus, we (as a system designer) have </a:t>
            </a:r>
            <a:r>
              <a:rPr lang="en-US" dirty="0" smtClean="0">
                <a:solidFill>
                  <a:srgbClr val="FF0000"/>
                </a:solidFill>
              </a:rPr>
              <a:t>freedom to impose an order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As long as it </a:t>
            </a:r>
            <a:r>
              <a:rPr lang="en-US" dirty="0" smtClean="0">
                <a:solidFill>
                  <a:srgbClr val="FF0000"/>
                </a:solidFill>
              </a:rPr>
              <a:t>appears to all clients</a:t>
            </a:r>
            <a:r>
              <a:rPr lang="en-US" dirty="0" smtClean="0"/>
              <a:t> that there is a </a:t>
            </a:r>
            <a:r>
              <a:rPr lang="en-US" dirty="0" smtClean="0">
                <a:solidFill>
                  <a:srgbClr val="FF0000"/>
                </a:solidFill>
              </a:rPr>
              <a:t>single, interleaved ordering for all (overlapping and non-overlapping) operations</a:t>
            </a:r>
            <a:r>
              <a:rPr lang="en-US" dirty="0" smtClean="0"/>
              <a:t> that your implementation uses to process all requests, it’s fine.</a:t>
            </a:r>
          </a:p>
          <a:p>
            <a:pPr lvl="1"/>
            <a:r>
              <a:rPr lang="en-US" smtClean="0"/>
              <a:t>I.e., this </a:t>
            </a:r>
            <a:r>
              <a:rPr lang="en-US" dirty="0" smtClean="0"/>
              <a:t>ordering should still provide the single-client, single-copy semantics.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1766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Subtleties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Definite guarantee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Relaxed guarantee when overlap</a:t>
            </a:r>
          </a:p>
          <a:p>
            <a:r>
              <a:rPr lang="en-US" dirty="0" smtClean="0"/>
              <a:t>Case 1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Case 2</a:t>
            </a:r>
          </a:p>
          <a:p>
            <a:endParaRPr lang="en-US" dirty="0"/>
          </a:p>
          <a:p>
            <a:r>
              <a:rPr lang="en-US" dirty="0" smtClean="0"/>
              <a:t>Case 3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1143000" y="18288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3429000" y="22860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>
            <a:off x="1981200" y="33528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2362200" y="4572000"/>
            <a:ext cx="1295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1981200" y="43434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3352800" y="35814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1981200" y="54102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2362200" y="5181600"/>
            <a:ext cx="1295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7517900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</a:t>
            </a:r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1: if your system behaves this way</a:t>
            </a:r>
            <a:r>
              <a:rPr lang="is-IS" dirty="0" smtClean="0"/>
              <a:t>…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Example </a:t>
            </a:r>
            <a:r>
              <a:rPr lang="en-US" dirty="0"/>
              <a:t>2: </a:t>
            </a:r>
            <a:r>
              <a:rPr lang="en-US" dirty="0" smtClean="0"/>
              <a:t>if </a:t>
            </a:r>
            <a:r>
              <a:rPr lang="en-US" dirty="0"/>
              <a:t>your system behaves this way</a:t>
            </a:r>
            <a:r>
              <a:rPr lang="is-IS" dirty="0" smtClean="0"/>
              <a:t>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1219200" y="22098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3429000" y="262902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 flipV="1">
            <a:off x="1219200" y="4572000"/>
            <a:ext cx="4724400" cy="1911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1676400" y="5410200"/>
            <a:ext cx="17526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1676400" y="4895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extBox 4"/>
          <p:cNvSpPr txBox="1"/>
          <p:nvPr/>
        </p:nvSpPr>
        <p:spPr>
          <a:xfrm>
            <a:off x="1656459" y="182880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(x)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657600" y="222891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600200" y="426720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(x)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981200" y="4572000"/>
            <a:ext cx="16030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764129" y="501009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5791200" y="30671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6019800" y="2667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3886200" y="4895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4191000" y="4572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77000" y="4267200"/>
            <a:ext cx="1905000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If this were </a:t>
            </a:r>
            <a:r>
              <a:rPr lang="en-US" dirty="0" err="1" smtClean="0">
                <a:solidFill>
                  <a:srgbClr val="000000"/>
                </a:solidFill>
              </a:rPr>
              <a:t>a.read</a:t>
            </a:r>
            <a:r>
              <a:rPr lang="en-US" dirty="0" smtClean="0">
                <a:solidFill>
                  <a:srgbClr val="000000"/>
                </a:solidFill>
              </a:rPr>
              <a:t>() -&gt; 0, would it support </a:t>
            </a:r>
            <a:r>
              <a:rPr lang="en-US" dirty="0" err="1" smtClean="0">
                <a:solidFill>
                  <a:srgbClr val="000000"/>
                </a:solidFill>
              </a:rPr>
              <a:t>linearizability</a:t>
            </a:r>
            <a:r>
              <a:rPr lang="en-US" dirty="0" smtClean="0">
                <a:solidFill>
                  <a:srgbClr val="000000"/>
                </a:solidFill>
              </a:rPr>
              <a:t>?</a:t>
            </a:r>
          </a:p>
        </p:txBody>
      </p:sp>
      <p:cxnSp>
        <p:nvCxnSpPr>
          <p:cNvPr id="20" name="Straight Arrow Connector 19"/>
          <p:cNvCxnSpPr>
            <a:stCxn id="16" idx="1"/>
            <a:endCxn id="24" idx="3"/>
          </p:cNvCxnSpPr>
          <p:nvPr/>
        </p:nvCxnSpPr>
        <p:spPr bwMode="auto">
          <a:xfrm flipH="1" flipV="1">
            <a:off x="5779671" y="4772055"/>
            <a:ext cx="697329" cy="33754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21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43000"/>
            <a:ext cx="519176" cy="58997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3296227"/>
            <a:ext cx="519176" cy="589973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6477000" y="5410200"/>
            <a:ext cx="1905000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14078187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0" grpId="0"/>
      <p:bldP spid="31" grpId="0"/>
      <p:bldP spid="33" grpId="0"/>
      <p:bldP spid="24" grpId="0"/>
      <p:bldP spid="16" grpId="0" animBg="1"/>
      <p:bldP spid="2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</a:t>
            </a:r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example 2, what are </a:t>
            </a:r>
            <a:r>
              <a:rPr lang="en-US" smtClean="0"/>
              <a:t>the constraints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Constraints</a:t>
            </a:r>
          </a:p>
          <a:p>
            <a:pPr lvl="1"/>
            <a:r>
              <a:rPr lang="en-US" dirty="0" err="1"/>
              <a:t>a</a:t>
            </a:r>
            <a:r>
              <a:rPr lang="en-US" dirty="0" err="1" smtClean="0"/>
              <a:t>.read</a:t>
            </a:r>
            <a:r>
              <a:rPr lang="en-US" dirty="0" smtClean="0"/>
              <a:t>() </a:t>
            </a:r>
            <a:r>
              <a:rPr lang="en-US" dirty="0" smtClean="0">
                <a:sym typeface="Wingdings"/>
              </a:rPr>
              <a:t> 0 happens before </a:t>
            </a:r>
            <a:r>
              <a:rPr lang="en-US" dirty="0" err="1" smtClean="0">
                <a:sym typeface="Wingdings"/>
              </a:rPr>
              <a:t>a.read</a:t>
            </a:r>
            <a:r>
              <a:rPr lang="en-US" dirty="0" smtClean="0">
                <a:sym typeface="Wingdings"/>
              </a:rPr>
              <a:t>() x (you need to be able to explain why that happens that way).</a:t>
            </a:r>
          </a:p>
          <a:p>
            <a:pPr lvl="1"/>
            <a:r>
              <a:rPr lang="en-US" dirty="0" err="1">
                <a:sym typeface="Wingdings"/>
              </a:rPr>
              <a:t>a</a:t>
            </a:r>
            <a:r>
              <a:rPr lang="en-US" dirty="0" err="1" smtClean="0">
                <a:sym typeface="Wingdings"/>
              </a:rPr>
              <a:t>.read</a:t>
            </a:r>
            <a:r>
              <a:rPr lang="en-US" dirty="0" smtClean="0">
                <a:sym typeface="Wingdings"/>
              </a:rPr>
              <a:t>()  x happens before </a:t>
            </a:r>
            <a:r>
              <a:rPr lang="en-US" dirty="0" err="1" smtClean="0">
                <a:sym typeface="Wingdings"/>
              </a:rPr>
              <a:t>a.read</a:t>
            </a:r>
            <a:r>
              <a:rPr lang="en-US" dirty="0" smtClean="0">
                <a:sym typeface="Wingdings"/>
              </a:rPr>
              <a:t>() x (you need to be able to explain why that happens that way).</a:t>
            </a:r>
          </a:p>
          <a:p>
            <a:pPr lvl="1"/>
            <a:r>
              <a:rPr lang="en-US" dirty="0" smtClean="0">
                <a:sym typeface="Wingdings"/>
              </a:rPr>
              <a:t>The rest are up for grabs.</a:t>
            </a:r>
          </a:p>
          <a:p>
            <a:r>
              <a:rPr lang="en-US" dirty="0" smtClean="0">
                <a:sym typeface="Wingdings"/>
              </a:rPr>
              <a:t>Scenario</a:t>
            </a:r>
          </a:p>
          <a:p>
            <a:pPr lvl="1"/>
            <a:r>
              <a:rPr lang="en-US" dirty="0" err="1" smtClean="0"/>
              <a:t>a.write</a:t>
            </a:r>
            <a:r>
              <a:rPr lang="en-US" dirty="0" smtClean="0"/>
              <a:t>(x) gets propagated to (last client’s) </a:t>
            </a:r>
            <a:r>
              <a:rPr lang="en-US" dirty="0" err="1" smtClean="0"/>
              <a:t>a.read</a:t>
            </a:r>
            <a:r>
              <a:rPr lang="en-US" dirty="0" smtClean="0"/>
              <a:t>() -&gt; x first.</a:t>
            </a:r>
          </a:p>
          <a:p>
            <a:pPr lvl="1"/>
            <a:r>
              <a:rPr lang="en-US" dirty="0" err="1"/>
              <a:t>a</a:t>
            </a:r>
            <a:r>
              <a:rPr lang="en-US" dirty="0" err="1" smtClean="0"/>
              <a:t>.write</a:t>
            </a:r>
            <a:r>
              <a:rPr lang="en-US" dirty="0" smtClean="0"/>
              <a:t>(x) gets propagated to (the second process’s) </a:t>
            </a:r>
            <a:r>
              <a:rPr lang="en-US" dirty="0" err="1" smtClean="0"/>
              <a:t>a.read</a:t>
            </a:r>
            <a:r>
              <a:rPr lang="en-US" dirty="0" smtClean="0"/>
              <a:t>() -&gt; x, right after </a:t>
            </a:r>
            <a:r>
              <a:rPr lang="en-US" dirty="0" err="1" smtClean="0"/>
              <a:t>a.read</a:t>
            </a:r>
            <a:r>
              <a:rPr lang="en-US" dirty="0" smtClean="0"/>
              <a:t>() -&gt; 0 is done.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 flipV="1">
            <a:off x="2057400" y="2057400"/>
            <a:ext cx="4724400" cy="1911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2514600" y="2895600"/>
            <a:ext cx="17526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2514600" y="23813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2438400" y="175260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(x)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819400" y="2057400"/>
            <a:ext cx="16030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602329" y="249549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4724400" y="23813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5029200" y="20574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</p:spTree>
    <p:extLst>
      <p:ext uri="{BB962C8B-B14F-4D97-AF65-F5344CB8AC3E}">
        <p14:creationId xmlns:p14="http://schemas.microsoft.com/office/powerpoint/2010/main" val="35594292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</a:t>
            </a:r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example 2, why would </a:t>
            </a:r>
            <a:r>
              <a:rPr lang="en-US" dirty="0" err="1" smtClean="0"/>
              <a:t>a.read</a:t>
            </a:r>
            <a:r>
              <a:rPr lang="en-US" dirty="0" smtClean="0"/>
              <a:t>() return 0 and x when they’re overlapping?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This assumes that there’s a particular storage system that shows this behavior.</a:t>
            </a:r>
          </a:p>
          <a:p>
            <a:r>
              <a:rPr lang="en-US" dirty="0" smtClean="0"/>
              <a:t>At some point between a read/write request sent and returned, the result becomes visible.</a:t>
            </a:r>
          </a:p>
          <a:p>
            <a:pPr lvl="1"/>
            <a:r>
              <a:rPr lang="en-US" dirty="0" smtClean="0"/>
              <a:t>E.g., you read a value from physical storage, </a:t>
            </a:r>
            <a:r>
              <a:rPr lang="en-US" i="1" dirty="0" smtClean="0">
                <a:solidFill>
                  <a:srgbClr val="FF0000"/>
                </a:solidFill>
              </a:rPr>
              <a:t>prepare it for return (e.g., putting it in a return packet, i.e., making it visible)</a:t>
            </a:r>
            <a:r>
              <a:rPr lang="en-US" dirty="0" smtClean="0"/>
              <a:t>, and actually return it.</a:t>
            </a:r>
          </a:p>
          <a:p>
            <a:pPr lvl="1"/>
            <a:r>
              <a:rPr lang="en-US" dirty="0" smtClean="0"/>
              <a:t>Or you </a:t>
            </a:r>
            <a:r>
              <a:rPr lang="en-US" i="1" dirty="0" smtClean="0">
                <a:solidFill>
                  <a:srgbClr val="FF0000"/>
                </a:solidFill>
              </a:rPr>
              <a:t>actually write a value to a physical disk, making it visible</a:t>
            </a:r>
            <a:r>
              <a:rPr lang="en-US" dirty="0" smtClean="0"/>
              <a:t> (out of multiple disks, which might actually write at different points).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 flipV="1">
            <a:off x="2057400" y="2286000"/>
            <a:ext cx="4724400" cy="1911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2514600" y="3124200"/>
            <a:ext cx="17526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2514600" y="2609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2438400" y="198120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(x)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819400" y="2286000"/>
            <a:ext cx="16030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602329" y="272409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4724400" y="2609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5029200" y="2286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</p:spTree>
    <p:extLst>
      <p:ext uri="{BB962C8B-B14F-4D97-AF65-F5344CB8AC3E}">
        <p14:creationId xmlns:p14="http://schemas.microsoft.com/office/powerpoint/2010/main" val="5487317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Concurrency (Transactions)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Question: How to support transactions (with locks)?</a:t>
            </a:r>
          </a:p>
          <a:p>
            <a:pPr lvl="1"/>
            <a:r>
              <a:rPr lang="en-US" dirty="0" smtClean="0"/>
              <a:t>Multiple transactions share data.</a:t>
            </a:r>
          </a:p>
          <a:p>
            <a:r>
              <a:rPr lang="en-US" dirty="0" smtClean="0"/>
              <a:t>First strategy: Complete serialization</a:t>
            </a:r>
          </a:p>
          <a:p>
            <a:pPr lvl="1"/>
            <a:r>
              <a:rPr lang="en-US" dirty="0" smtClean="0"/>
              <a:t>One transaction at a time with one big lock</a:t>
            </a:r>
          </a:p>
          <a:p>
            <a:pPr lvl="1"/>
            <a:r>
              <a:rPr lang="en-US" dirty="0" smtClean="0"/>
              <a:t>Correct, but at the cost of performance</a:t>
            </a:r>
          </a:p>
          <a:p>
            <a:r>
              <a:rPr lang="en-US" dirty="0" smtClean="0"/>
              <a:t>How to improve performance?</a:t>
            </a:r>
          </a:p>
          <a:p>
            <a:pPr lvl="1"/>
            <a:r>
              <a:rPr lang="en-US" dirty="0" smtClean="0"/>
              <a:t>Let’s see if we can interleave multiple transactions.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1722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</a:t>
            </a:r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3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Constraints</a:t>
            </a:r>
          </a:p>
          <a:p>
            <a:pPr lvl="1"/>
            <a:r>
              <a:rPr lang="en-US" dirty="0" err="1"/>
              <a:t>a</a:t>
            </a:r>
            <a:r>
              <a:rPr lang="en-US" dirty="0" err="1" smtClean="0"/>
              <a:t>.read</a:t>
            </a:r>
            <a:r>
              <a:rPr lang="en-US" dirty="0" smtClean="0"/>
              <a:t>() </a:t>
            </a:r>
            <a:r>
              <a:rPr lang="en-US" dirty="0" smtClean="0">
                <a:sym typeface="Wingdings"/>
              </a:rPr>
              <a:t> x and </a:t>
            </a:r>
            <a:r>
              <a:rPr lang="en-US" dirty="0" err="1" smtClean="0">
                <a:sym typeface="Wingdings"/>
              </a:rPr>
              <a:t>a.read</a:t>
            </a:r>
            <a:r>
              <a:rPr lang="en-US" dirty="0" smtClean="0">
                <a:sym typeface="Wingdings"/>
              </a:rPr>
              <a:t>()  x: we cannot change these.</a:t>
            </a:r>
          </a:p>
          <a:p>
            <a:pPr lvl="1"/>
            <a:r>
              <a:rPr lang="en-US" dirty="0" err="1">
                <a:sym typeface="Wingdings"/>
              </a:rPr>
              <a:t>a</a:t>
            </a:r>
            <a:r>
              <a:rPr lang="en-US" dirty="0" err="1" smtClean="0">
                <a:sym typeface="Wingdings"/>
              </a:rPr>
              <a:t>.read</a:t>
            </a:r>
            <a:r>
              <a:rPr lang="en-US" dirty="0" smtClean="0">
                <a:sym typeface="Wingdings"/>
              </a:rPr>
              <a:t>()  y and </a:t>
            </a:r>
            <a:r>
              <a:rPr lang="en-US" dirty="0" err="1" smtClean="0">
                <a:sym typeface="Wingdings"/>
              </a:rPr>
              <a:t>a.read</a:t>
            </a:r>
            <a:r>
              <a:rPr lang="en-US" dirty="0" smtClean="0">
                <a:sym typeface="Wingdings"/>
              </a:rPr>
              <a:t>()  x: we cannot change these.</a:t>
            </a:r>
          </a:p>
          <a:p>
            <a:pPr lvl="1"/>
            <a:r>
              <a:rPr lang="en-US" dirty="0" smtClean="0">
                <a:sym typeface="Wingdings"/>
              </a:rPr>
              <a:t>The rest is up for grabs.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 flipV="1">
            <a:off x="1447800" y="2057400"/>
            <a:ext cx="4724400" cy="1911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1905000" y="3352800"/>
            <a:ext cx="17526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1905000" y="2609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1828800" y="175260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(x)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209800" y="2286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992729" y="295269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y</a:t>
            </a: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4114800" y="2609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4419600" y="2286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cxnSp>
        <p:nvCxnSpPr>
          <p:cNvPr id="21" name="Straight Connector 20"/>
          <p:cNvCxnSpPr/>
          <p:nvPr/>
        </p:nvCxnSpPr>
        <p:spPr bwMode="auto">
          <a:xfrm>
            <a:off x="2362200" y="39624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2743200" y="363849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(y)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43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4016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r>
              <a:rPr lang="en-US" dirty="0" smtClean="0"/>
              <a:t> </a:t>
            </a:r>
            <a:r>
              <a:rPr lang="en-US" dirty="0"/>
              <a:t>(Textbook </a:t>
            </a:r>
            <a:r>
              <a:rPr lang="en-US" dirty="0" smtClean="0"/>
              <a:t>Definition</a:t>
            </a:r>
            <a:r>
              <a:rPr lang="en-US" dirty="0"/>
              <a:t>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the sequence of read and update operations that client </a:t>
            </a:r>
            <a:r>
              <a:rPr lang="en-US" dirty="0" err="1" smtClean="0"/>
              <a:t>i</a:t>
            </a:r>
            <a:r>
              <a:rPr lang="en-US" dirty="0" smtClean="0"/>
              <a:t> performs in some execution be oi1, oi2,….</a:t>
            </a:r>
          </a:p>
          <a:p>
            <a:pPr lvl="1"/>
            <a:r>
              <a:rPr lang="en-US" altLang="ja-JP" dirty="0" smtClean="0"/>
              <a:t>"</a:t>
            </a:r>
            <a:r>
              <a:rPr lang="en-US" dirty="0" smtClean="0"/>
              <a:t>Program order</a:t>
            </a:r>
            <a:r>
              <a:rPr lang="en-US" altLang="ja-JP" dirty="0" smtClean="0"/>
              <a:t>"</a:t>
            </a:r>
            <a:r>
              <a:rPr lang="en-US" dirty="0" smtClean="0"/>
              <a:t> for the client</a:t>
            </a:r>
          </a:p>
          <a:p>
            <a:r>
              <a:rPr lang="en-US" dirty="0" smtClean="0"/>
              <a:t>A replicated shared object service is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linearizable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if for any execution (real), there is some interleaving of operations (virtual) issued by all clients that: </a:t>
            </a:r>
          </a:p>
          <a:p>
            <a:pPr lvl="1"/>
            <a:r>
              <a:rPr lang="en-US" dirty="0" smtClean="0"/>
              <a:t> meets the specification of a single correct copy of objects</a:t>
            </a:r>
          </a:p>
          <a:p>
            <a:pPr lvl="1"/>
            <a:r>
              <a:rPr lang="en-US" dirty="0" smtClean="0"/>
              <a:t> is consistent with the actual times at which each operation occurred during the execution </a:t>
            </a:r>
          </a:p>
          <a:p>
            <a:r>
              <a:rPr lang="en-US" dirty="0" smtClean="0"/>
              <a:t>Main goal: any client will see (at any point of time) a copy of the object that is correct and consistent</a:t>
            </a:r>
          </a:p>
          <a:p>
            <a:r>
              <a:rPr lang="en-US" dirty="0" smtClean="0"/>
              <a:t>The strongest form of consistency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endParaRPr lang="en-US" dirty="0" smtClean="0"/>
          </a:p>
          <a:p>
            <a:pPr lvl="1"/>
            <a:r>
              <a:rPr lang="en-US" dirty="0" smtClean="0"/>
              <a:t>Single-client, Single-copy semantics</a:t>
            </a:r>
          </a:p>
          <a:p>
            <a:r>
              <a:rPr lang="en-US" dirty="0" smtClean="0"/>
              <a:t>A </a:t>
            </a:r>
            <a:r>
              <a:rPr lang="en-US" dirty="0"/>
              <a:t>read operation returns </a:t>
            </a:r>
            <a:r>
              <a:rPr lang="en-US" i="1" dirty="0">
                <a:solidFill>
                  <a:srgbClr val="FF0000"/>
                </a:solidFill>
              </a:rPr>
              <a:t>the most recent</a:t>
            </a:r>
            <a:r>
              <a:rPr lang="en-US" dirty="0"/>
              <a:t> write, </a:t>
            </a:r>
            <a:r>
              <a:rPr lang="en-US" dirty="0">
                <a:solidFill>
                  <a:srgbClr val="0000FF"/>
                </a:solidFill>
              </a:rPr>
              <a:t>regardless of the </a:t>
            </a:r>
            <a:r>
              <a:rPr lang="en-US" dirty="0" smtClean="0">
                <a:solidFill>
                  <a:srgbClr val="0000FF"/>
                </a:solidFill>
              </a:rPr>
              <a:t>clients, according to their actual-time ordering</a:t>
            </a:r>
            <a:r>
              <a:rPr lang="en-US" dirty="0" smtClean="0"/>
              <a:t>.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Concurrency (Transactions)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Problem: Not all </a:t>
            </a:r>
            <a:r>
              <a:rPr lang="en-US" dirty="0" err="1" smtClean="0"/>
              <a:t>interleavings</a:t>
            </a:r>
            <a:r>
              <a:rPr lang="en-US" dirty="0" smtClean="0"/>
              <a:t> </a:t>
            </a:r>
            <a:r>
              <a:rPr lang="en-US" dirty="0"/>
              <a:t>produce a correct outcome</a:t>
            </a:r>
          </a:p>
          <a:p>
            <a:pPr lvl="1"/>
            <a:r>
              <a:rPr lang="en-US" dirty="0"/>
              <a:t>Serial equivalence &amp; strict execution must be met.</a:t>
            </a:r>
          </a:p>
          <a:p>
            <a:r>
              <a:rPr lang="en-US" dirty="0"/>
              <a:t>How do we meet the requirements using locks?</a:t>
            </a:r>
          </a:p>
          <a:p>
            <a:pPr lvl="1"/>
            <a:r>
              <a:rPr lang="en-US" dirty="0"/>
              <a:t>Overall strategy: using more and more fine-grained locking</a:t>
            </a:r>
          </a:p>
          <a:p>
            <a:pPr lvl="1"/>
            <a:r>
              <a:rPr lang="en-US" dirty="0"/>
              <a:t>No silver bullet. Fine-grained locks have their own implications.</a:t>
            </a:r>
          </a:p>
          <a:p>
            <a:pPr lvl="1"/>
            <a:r>
              <a:rPr lang="en-US" dirty="0" smtClean="0"/>
              <a:t>Exclusive locks (</a:t>
            </a:r>
            <a:r>
              <a:rPr lang="en-US" dirty="0"/>
              <a:t>p</a:t>
            </a:r>
            <a:r>
              <a:rPr lang="en-US" dirty="0" smtClean="0"/>
              <a:t>er-object locks)</a:t>
            </a:r>
          </a:p>
          <a:p>
            <a:pPr lvl="1"/>
            <a:r>
              <a:rPr lang="en-US" dirty="0" smtClean="0"/>
              <a:t>Non-Exclusive locks (</a:t>
            </a:r>
            <a:r>
              <a:rPr lang="en-US" dirty="0"/>
              <a:t>r</a:t>
            </a:r>
            <a:r>
              <a:rPr lang="en-US" dirty="0" smtClean="0"/>
              <a:t>ead/write locks)</a:t>
            </a:r>
          </a:p>
          <a:p>
            <a:pPr lvl="1"/>
            <a:r>
              <a:rPr lang="en-US" dirty="0" smtClean="0"/>
              <a:t>Other finer-grained locks (e.g., two-version locking)</a:t>
            </a:r>
          </a:p>
          <a:p>
            <a:r>
              <a:rPr lang="en-US" dirty="0" smtClean="0"/>
              <a:t>Atomic commit problem</a:t>
            </a:r>
          </a:p>
          <a:p>
            <a:pPr lvl="1"/>
            <a:r>
              <a:rPr lang="en-US" dirty="0" smtClean="0"/>
              <a:t>Commit or abort (consensus)</a:t>
            </a:r>
          </a:p>
          <a:p>
            <a:pPr lvl="1"/>
            <a:r>
              <a:rPr lang="en-US" dirty="0" smtClean="0"/>
              <a:t>2PC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5366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Consistency with Data Replicas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765800" y="1211262"/>
            <a:ext cx="2451100" cy="2921000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5930900" y="2341562"/>
            <a:ext cx="2133600" cy="698500"/>
          </a:xfrm>
          <a:prstGeom prst="rect">
            <a:avLst/>
          </a:prstGeom>
          <a:gradFill rotWithShape="0">
            <a:gsLst>
              <a:gs pos="0">
                <a:srgbClr val="51C3BD"/>
              </a:gs>
              <a:gs pos="50000">
                <a:srgbClr val="67F7F0"/>
              </a:gs>
              <a:gs pos="100000">
                <a:srgbClr val="51C3BD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5918200" y="3128962"/>
            <a:ext cx="2133600" cy="698500"/>
          </a:xfrm>
          <a:prstGeom prst="rect">
            <a:avLst/>
          </a:prstGeom>
          <a:gradFill rotWithShape="0">
            <a:gsLst>
              <a:gs pos="0">
                <a:srgbClr val="51C3BD"/>
              </a:gs>
              <a:gs pos="50000">
                <a:srgbClr val="67F7F0"/>
              </a:gs>
              <a:gs pos="100000">
                <a:srgbClr val="51C3BD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5918200" y="1414462"/>
            <a:ext cx="2133600" cy="838200"/>
          </a:xfrm>
          <a:prstGeom prst="rect">
            <a:avLst/>
          </a:prstGeom>
          <a:gradFill rotWithShape="0">
            <a:gsLst>
              <a:gs pos="0">
                <a:srgbClr val="51C3BD"/>
              </a:gs>
              <a:gs pos="50000">
                <a:srgbClr val="67F7F0"/>
              </a:gs>
              <a:gs pos="100000">
                <a:srgbClr val="51C3BD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079500" y="1325562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1371600" y="1477962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384300" y="1528762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3378200" y="1516062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6121400" y="1579562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6121400" y="2379662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6108700" y="3179762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6083300" y="1681162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6070600" y="3344862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6096000" y="2506662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079500" y="2125662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1371600" y="2278062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1384300" y="2328862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3378200" y="2303462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1092200" y="3243262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1384300" y="3395662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1397000" y="3446462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3390900" y="3421062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7162800" y="3878262"/>
            <a:ext cx="97790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Service</a:t>
            </a:r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>
            <a:off x="2247900" y="1693862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>
            <a:off x="2273300" y="2481262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>
            <a:off x="2273300" y="3598862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30"/>
          <p:cNvSpPr>
            <a:spLocks noChangeShapeType="1"/>
          </p:cNvSpPr>
          <p:nvPr/>
        </p:nvSpPr>
        <p:spPr bwMode="auto">
          <a:xfrm>
            <a:off x="4584700" y="1706562"/>
            <a:ext cx="11684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>
            <a:off x="4572000" y="2455862"/>
            <a:ext cx="12065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32"/>
          <p:cNvSpPr>
            <a:spLocks noChangeShapeType="1"/>
          </p:cNvSpPr>
          <p:nvPr/>
        </p:nvSpPr>
        <p:spPr bwMode="auto">
          <a:xfrm flipV="1">
            <a:off x="4597400" y="3167062"/>
            <a:ext cx="1155700" cy="406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4" name="Group 33"/>
          <p:cNvGrpSpPr>
            <a:grpSpLocks/>
          </p:cNvGrpSpPr>
          <p:nvPr/>
        </p:nvGrpSpPr>
        <p:grpSpPr bwMode="auto">
          <a:xfrm>
            <a:off x="6997700" y="1490662"/>
            <a:ext cx="203200" cy="393700"/>
            <a:chOff x="4408" y="920"/>
            <a:chExt cx="128" cy="248"/>
          </a:xfrm>
        </p:grpSpPr>
        <p:sp>
          <p:nvSpPr>
            <p:cNvPr id="35" name="Oval 34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Line 35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7" name="Group 36"/>
          <p:cNvGrpSpPr>
            <a:grpSpLocks/>
          </p:cNvGrpSpPr>
          <p:nvPr/>
        </p:nvGrpSpPr>
        <p:grpSpPr bwMode="auto">
          <a:xfrm>
            <a:off x="7150100" y="1643062"/>
            <a:ext cx="203200" cy="393700"/>
            <a:chOff x="4408" y="920"/>
            <a:chExt cx="128" cy="248"/>
          </a:xfrm>
        </p:grpSpPr>
        <p:sp>
          <p:nvSpPr>
            <p:cNvPr id="38" name="Oval 37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Line 38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0" name="Group 39"/>
          <p:cNvGrpSpPr>
            <a:grpSpLocks/>
          </p:cNvGrpSpPr>
          <p:nvPr/>
        </p:nvGrpSpPr>
        <p:grpSpPr bwMode="auto">
          <a:xfrm>
            <a:off x="7302500" y="1795462"/>
            <a:ext cx="203200" cy="393700"/>
            <a:chOff x="4408" y="920"/>
            <a:chExt cx="128" cy="248"/>
          </a:xfrm>
        </p:grpSpPr>
        <p:sp>
          <p:nvSpPr>
            <p:cNvPr id="41" name="Oval 40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Line 41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3" name="Group 42"/>
          <p:cNvGrpSpPr>
            <a:grpSpLocks/>
          </p:cNvGrpSpPr>
          <p:nvPr/>
        </p:nvGrpSpPr>
        <p:grpSpPr bwMode="auto">
          <a:xfrm>
            <a:off x="7010400" y="2430462"/>
            <a:ext cx="203200" cy="393700"/>
            <a:chOff x="4408" y="920"/>
            <a:chExt cx="128" cy="248"/>
          </a:xfrm>
        </p:grpSpPr>
        <p:sp>
          <p:nvSpPr>
            <p:cNvPr id="44" name="Oval 43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Line 44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6" name="Group 45"/>
          <p:cNvGrpSpPr>
            <a:grpSpLocks/>
          </p:cNvGrpSpPr>
          <p:nvPr/>
        </p:nvGrpSpPr>
        <p:grpSpPr bwMode="auto">
          <a:xfrm>
            <a:off x="7289800" y="2417762"/>
            <a:ext cx="203200" cy="393700"/>
            <a:chOff x="4408" y="920"/>
            <a:chExt cx="128" cy="248"/>
          </a:xfrm>
        </p:grpSpPr>
        <p:sp>
          <p:nvSpPr>
            <p:cNvPr id="47" name="Oval 46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Line 47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9" name="Group 48"/>
          <p:cNvGrpSpPr>
            <a:grpSpLocks/>
          </p:cNvGrpSpPr>
          <p:nvPr/>
        </p:nvGrpSpPr>
        <p:grpSpPr bwMode="auto">
          <a:xfrm>
            <a:off x="7556500" y="2430462"/>
            <a:ext cx="203200" cy="393700"/>
            <a:chOff x="4408" y="920"/>
            <a:chExt cx="128" cy="248"/>
          </a:xfrm>
        </p:grpSpPr>
        <p:sp>
          <p:nvSpPr>
            <p:cNvPr id="50" name="Oval 49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Line 50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2" name="Group 51"/>
          <p:cNvGrpSpPr>
            <a:grpSpLocks/>
          </p:cNvGrpSpPr>
          <p:nvPr/>
        </p:nvGrpSpPr>
        <p:grpSpPr bwMode="auto">
          <a:xfrm>
            <a:off x="6819900" y="3154362"/>
            <a:ext cx="203200" cy="393700"/>
            <a:chOff x="4408" y="920"/>
            <a:chExt cx="128" cy="248"/>
          </a:xfrm>
        </p:grpSpPr>
        <p:sp>
          <p:nvSpPr>
            <p:cNvPr id="53" name="Oval 52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Line 53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5" name="Group 54"/>
          <p:cNvGrpSpPr>
            <a:grpSpLocks/>
          </p:cNvGrpSpPr>
          <p:nvPr/>
        </p:nvGrpSpPr>
        <p:grpSpPr bwMode="auto">
          <a:xfrm>
            <a:off x="7048500" y="3332162"/>
            <a:ext cx="203200" cy="393700"/>
            <a:chOff x="4408" y="920"/>
            <a:chExt cx="128" cy="248"/>
          </a:xfrm>
        </p:grpSpPr>
        <p:sp>
          <p:nvSpPr>
            <p:cNvPr id="56" name="Oval 55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Line 56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8" name="Group 57"/>
          <p:cNvGrpSpPr>
            <a:grpSpLocks/>
          </p:cNvGrpSpPr>
          <p:nvPr/>
        </p:nvGrpSpPr>
        <p:grpSpPr bwMode="auto">
          <a:xfrm>
            <a:off x="7315200" y="3243262"/>
            <a:ext cx="203200" cy="393700"/>
            <a:chOff x="4408" y="920"/>
            <a:chExt cx="128" cy="248"/>
          </a:xfrm>
        </p:grpSpPr>
        <p:sp>
          <p:nvSpPr>
            <p:cNvPr id="59" name="Oval 58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Line 59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" name="Text Box 60"/>
          <p:cNvSpPr txBox="1">
            <a:spLocks noChangeArrowheads="1"/>
          </p:cNvSpPr>
          <p:nvPr/>
        </p:nvSpPr>
        <p:spPr bwMode="auto">
          <a:xfrm>
            <a:off x="7366000" y="3586162"/>
            <a:ext cx="7874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server</a:t>
            </a:r>
          </a:p>
        </p:txBody>
      </p:sp>
      <p:sp>
        <p:nvSpPr>
          <p:cNvPr id="62" name="Text Box 61"/>
          <p:cNvSpPr txBox="1">
            <a:spLocks noChangeArrowheads="1"/>
          </p:cNvSpPr>
          <p:nvPr/>
        </p:nvSpPr>
        <p:spPr bwMode="auto">
          <a:xfrm>
            <a:off x="7315200" y="2786062"/>
            <a:ext cx="7874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server</a:t>
            </a:r>
          </a:p>
        </p:txBody>
      </p:sp>
      <p:sp>
        <p:nvSpPr>
          <p:cNvPr id="63" name="Text Box 62"/>
          <p:cNvSpPr txBox="1">
            <a:spLocks noChangeArrowheads="1"/>
          </p:cNvSpPr>
          <p:nvPr/>
        </p:nvSpPr>
        <p:spPr bwMode="auto">
          <a:xfrm>
            <a:off x="7302500" y="1414462"/>
            <a:ext cx="7874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server</a:t>
            </a:r>
          </a:p>
        </p:txBody>
      </p:sp>
      <p:grpSp>
        <p:nvGrpSpPr>
          <p:cNvPr id="64" name="Group 63"/>
          <p:cNvGrpSpPr>
            <a:grpSpLocks/>
          </p:cNvGrpSpPr>
          <p:nvPr/>
        </p:nvGrpSpPr>
        <p:grpSpPr bwMode="auto">
          <a:xfrm>
            <a:off x="7645400" y="3230562"/>
            <a:ext cx="215900" cy="393700"/>
            <a:chOff x="4408" y="920"/>
            <a:chExt cx="128" cy="248"/>
          </a:xfrm>
        </p:grpSpPr>
        <p:sp>
          <p:nvSpPr>
            <p:cNvPr id="65" name="Oval 64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Line 65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7" name="Text Box 66"/>
          <p:cNvSpPr txBox="1">
            <a:spLocks noChangeArrowheads="1"/>
          </p:cNvSpPr>
          <p:nvPr/>
        </p:nvSpPr>
        <p:spPr bwMode="auto">
          <a:xfrm>
            <a:off x="6569427" y="885408"/>
            <a:ext cx="173637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1600" dirty="0">
                <a:solidFill>
                  <a:srgbClr val="000000"/>
                </a:solidFill>
              </a:rPr>
              <a:t>Replica Manager</a:t>
            </a:r>
          </a:p>
        </p:txBody>
      </p:sp>
      <p:sp>
        <p:nvSpPr>
          <p:cNvPr id="68" name="Line 67"/>
          <p:cNvSpPr>
            <a:spLocks noChangeShapeType="1"/>
          </p:cNvSpPr>
          <p:nvPr/>
        </p:nvSpPr>
        <p:spPr bwMode="auto">
          <a:xfrm flipV="1">
            <a:off x="6197600" y="1033462"/>
            <a:ext cx="457200" cy="660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Rectangle 8"/>
          <p:cNvSpPr txBox="1">
            <a:spLocks noChangeArrowheads="1"/>
          </p:cNvSpPr>
          <p:nvPr/>
        </p:nvSpPr>
        <p:spPr bwMode="auto">
          <a:xfrm>
            <a:off x="457200" y="4343399"/>
            <a:ext cx="8229600" cy="2362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norm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lang="en-US" sz="2400" kern="0" dirty="0" smtClean="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rPr>
              <a:t>Consider that this is a distributed storage system that serves read/write requests.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ＭＳ Ｐゴシック" charset="-128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Multiple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 copies of a same object stored at different servers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ＭＳ Ｐゴシック" charset="-128"/>
            </a:endParaRPr>
          </a:p>
          <a:p>
            <a:pPr marL="285750" indent="-285750">
              <a:lnSpc>
                <a:spcPct val="90000"/>
              </a:lnSpc>
              <a:spcBef>
                <a:spcPct val="30000"/>
              </a:spcBef>
              <a:buSzPct val="100000"/>
              <a:buFontTx/>
              <a:buChar char="•"/>
              <a:defRPr/>
            </a:pPr>
            <a:r>
              <a:rPr lang="en-US" sz="2400" dirty="0"/>
              <a:t>Question: How to maintain consistency across different data replicas</a:t>
            </a:r>
            <a:r>
              <a:rPr lang="en-US" sz="2400" dirty="0" smtClean="0"/>
              <a:t>?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replicate?</a:t>
            </a:r>
            <a:endParaRPr lang="en-US" dirty="0"/>
          </a:p>
          <a:p>
            <a:r>
              <a:rPr lang="en-US" dirty="0" smtClean="0"/>
              <a:t>Increased availability of service. When servers fail or when the network is partitioned.</a:t>
            </a:r>
          </a:p>
          <a:p>
            <a:pPr lvl="1"/>
            <a:r>
              <a:rPr lang="en-US" dirty="0" smtClean="0"/>
              <a:t>P:  probability that one server fails= 1 – P= availability of service. e.g. P = 5% =&gt; service is available 95% of the time.</a:t>
            </a:r>
          </a:p>
          <a:p>
            <a:pPr lvl="1"/>
            <a:r>
              <a:rPr lang="en-US" dirty="0" err="1" smtClean="0">
                <a:solidFill>
                  <a:srgbClr val="000000"/>
                </a:solidFill>
              </a:rPr>
              <a:t>P</a:t>
            </a:r>
            <a:r>
              <a:rPr lang="en-US" sz="2800" baseline="30000" dirty="0" err="1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:  probability that </a:t>
            </a:r>
            <a:r>
              <a:rPr lang="en-US" dirty="0" err="1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servers fail= 1 – </a:t>
            </a:r>
            <a:r>
              <a:rPr lang="en-US" dirty="0" err="1" smtClean="0">
                <a:solidFill>
                  <a:srgbClr val="000000"/>
                </a:solidFill>
              </a:rPr>
              <a:t>P</a:t>
            </a:r>
            <a:r>
              <a:rPr lang="en-US" sz="2800" baseline="30000" dirty="0" err="1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= availability of service. e.g. P = 5%, </a:t>
            </a:r>
            <a:r>
              <a:rPr lang="en-US" dirty="0" err="1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= 3 =&gt; service available 99.875% of the time</a:t>
            </a:r>
            <a:endParaRPr lang="en-US" dirty="0" smtClean="0"/>
          </a:p>
          <a:p>
            <a:r>
              <a:rPr lang="en-US" dirty="0" smtClean="0"/>
              <a:t>Fault tolerance</a:t>
            </a:r>
          </a:p>
          <a:p>
            <a:pPr lvl="1"/>
            <a:r>
              <a:rPr lang="en-US" dirty="0" smtClean="0"/>
              <a:t>Under the fail-stop model, if up to </a:t>
            </a:r>
            <a:r>
              <a:rPr lang="en-US" dirty="0" err="1" smtClean="0"/>
              <a:t>f</a:t>
            </a:r>
            <a:r>
              <a:rPr lang="en-US" dirty="0" smtClean="0"/>
              <a:t> of f+1 servers crash, at least one is alive.</a:t>
            </a:r>
          </a:p>
          <a:p>
            <a:r>
              <a:rPr lang="en-US" dirty="0" smtClean="0"/>
              <a:t>Load balancing</a:t>
            </a:r>
          </a:p>
          <a:p>
            <a:pPr lvl="1"/>
            <a:r>
              <a:rPr lang="en-US" dirty="0" smtClean="0"/>
              <a:t>One approach: Multiple server </a:t>
            </a:r>
            <a:r>
              <a:rPr lang="en-US" dirty="0" err="1" smtClean="0"/>
              <a:t>IPs</a:t>
            </a:r>
            <a:r>
              <a:rPr lang="en-US" dirty="0" smtClean="0"/>
              <a:t> can be assigned to the same name in DNS, which returns answers round-robin.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3957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Week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look at different consistency guarantees (models).</a:t>
            </a:r>
          </a:p>
          <a:p>
            <a:r>
              <a:rPr lang="en-US" dirty="0" smtClean="0"/>
              <a:t>We’ll start from the strongest guarantee, and gradually relax the guarantees.</a:t>
            </a:r>
          </a:p>
          <a:p>
            <a:pPr lvl="1"/>
            <a:r>
              <a:rPr lang="en-US" dirty="0" err="1" smtClean="0"/>
              <a:t>Linearizability</a:t>
            </a:r>
            <a:r>
              <a:rPr lang="en-US" dirty="0" smtClean="0"/>
              <a:t> (or sometimes called strong consistency)</a:t>
            </a:r>
          </a:p>
          <a:p>
            <a:pPr lvl="1"/>
            <a:r>
              <a:rPr lang="en-US" dirty="0" smtClean="0"/>
              <a:t>Sequential consistency</a:t>
            </a:r>
          </a:p>
          <a:p>
            <a:pPr lvl="1"/>
            <a:r>
              <a:rPr lang="en-US" dirty="0" smtClean="0"/>
              <a:t>Causal consistency</a:t>
            </a:r>
          </a:p>
          <a:p>
            <a:pPr lvl="1"/>
            <a:r>
              <a:rPr lang="en-US" dirty="0" smtClean="0"/>
              <a:t>Eventual consistency</a:t>
            </a:r>
          </a:p>
          <a:p>
            <a:r>
              <a:rPr lang="en-US" dirty="0" smtClean="0"/>
              <a:t>Different applications need different consistency guarantees.</a:t>
            </a:r>
          </a:p>
          <a:p>
            <a:r>
              <a:rPr lang="en-US" dirty="0" smtClean="0"/>
              <a:t>This is all about client-side perception.</a:t>
            </a:r>
          </a:p>
          <a:p>
            <a:pPr lvl="1"/>
            <a:r>
              <a:rPr lang="en-US" dirty="0" smtClean="0"/>
              <a:t>When a read occurs, what do </a:t>
            </a:r>
            <a:r>
              <a:rPr lang="en-US" smtClean="0"/>
              <a:t>you return?</a:t>
            </a:r>
            <a:endParaRPr lang="en-US" dirty="0" smtClean="0"/>
          </a:p>
          <a:p>
            <a:r>
              <a:rPr lang="en-US" dirty="0" smtClean="0"/>
              <a:t>First</a:t>
            </a:r>
          </a:p>
          <a:p>
            <a:pPr lvl="1"/>
            <a:r>
              <a:rPr lang="en-US" dirty="0" err="1"/>
              <a:t>L</a:t>
            </a:r>
            <a:r>
              <a:rPr lang="en-US" dirty="0" err="1" smtClean="0"/>
              <a:t>inearizability</a:t>
            </a:r>
            <a:r>
              <a:rPr lang="en-US" dirty="0" smtClean="0"/>
              <a:t>: we’ll look at the concept first, then how to implement it later.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8793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Expectation with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a single process using a </a:t>
            </a:r>
            <a:r>
              <a:rPr lang="en-US" dirty="0" err="1" smtClean="0"/>
              <a:t>filesystem</a:t>
            </a:r>
            <a:r>
              <a:rPr lang="en-US" dirty="0" smtClean="0"/>
              <a:t> </a:t>
            </a:r>
          </a:p>
          <a:p>
            <a:r>
              <a:rPr lang="en-US" dirty="0" smtClean="0"/>
              <a:t>What do you expect to read?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285750" lvl="1" indent="-285750">
              <a:buFontTx/>
              <a:buChar char="•"/>
            </a:pPr>
            <a:r>
              <a:rPr lang="en-US" sz="2400" dirty="0" smtClean="0"/>
              <a:t>Our expectation (as a user or a developer)</a:t>
            </a:r>
          </a:p>
          <a:p>
            <a:pPr marL="742950" lvl="2" indent="-285750">
              <a:buFontTx/>
              <a:buChar char="•"/>
            </a:pPr>
            <a:r>
              <a:rPr lang="en-US" sz="2000" dirty="0" smtClean="0">
                <a:solidFill>
                  <a:srgbClr val="FF0000"/>
                </a:solidFill>
              </a:rPr>
              <a:t>A </a:t>
            </a:r>
            <a:r>
              <a:rPr lang="en-US" sz="2000" dirty="0">
                <a:solidFill>
                  <a:srgbClr val="FF0000"/>
                </a:solidFill>
              </a:rPr>
              <a:t>read operation returns the most recent </a:t>
            </a:r>
            <a:r>
              <a:rPr lang="en-US" sz="2000" dirty="0" smtClean="0">
                <a:solidFill>
                  <a:srgbClr val="FF0000"/>
                </a:solidFill>
              </a:rPr>
              <a:t>write.</a:t>
            </a:r>
          </a:p>
          <a:p>
            <a:pPr marL="742950" lvl="2" indent="-285750">
              <a:buFontTx/>
              <a:buChar char="•"/>
            </a:pPr>
            <a:r>
              <a:rPr lang="en-US" sz="2000" dirty="0" smtClean="0"/>
              <a:t>This forms our basic expectation from any file or storage system.</a:t>
            </a:r>
          </a:p>
          <a:p>
            <a:pPr marL="285750" lvl="1" indent="-285750">
              <a:buFontTx/>
              <a:buChar char="•"/>
            </a:pPr>
            <a:r>
              <a:rPr lang="en-US" sz="2400" dirty="0" err="1" smtClean="0">
                <a:solidFill>
                  <a:srgbClr val="FF0000"/>
                </a:solidFill>
              </a:rPr>
              <a:t>Linearizability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meets this basic expectation.</a:t>
            </a:r>
          </a:p>
          <a:p>
            <a:pPr marL="742950" lvl="2" indent="-285750">
              <a:buFontTx/>
              <a:buChar char="•"/>
            </a:pPr>
            <a:r>
              <a:rPr lang="en-US" sz="2000" dirty="0" smtClean="0"/>
              <a:t>But it extends the expectation to handle </a:t>
            </a:r>
            <a:r>
              <a:rPr lang="en-US" sz="2000" dirty="0" smtClean="0">
                <a:solidFill>
                  <a:srgbClr val="0000FF"/>
                </a:solidFill>
              </a:rPr>
              <a:t>multiple processes</a:t>
            </a:r>
            <a:r>
              <a:rPr lang="en-US" sz="2000" dirty="0" smtClean="0"/>
              <a:t>…</a:t>
            </a:r>
          </a:p>
          <a:p>
            <a:pPr marL="742950" lvl="2" indent="-285750">
              <a:buFontTx/>
              <a:buChar char="•"/>
            </a:pPr>
            <a:r>
              <a:rPr lang="en-US" sz="2000" dirty="0" smtClean="0"/>
              <a:t>…and </a:t>
            </a:r>
            <a:r>
              <a:rPr lang="en-US" sz="2000" dirty="0" smtClean="0">
                <a:solidFill>
                  <a:srgbClr val="0000FF"/>
                </a:solidFill>
              </a:rPr>
              <a:t>multiple replicas.</a:t>
            </a:r>
          </a:p>
          <a:p>
            <a:pPr marL="742950" lvl="2" indent="-285750">
              <a:buFontTx/>
              <a:buChar char="•"/>
            </a:pPr>
            <a:r>
              <a:rPr lang="en-US" sz="2000" dirty="0" smtClean="0"/>
              <a:t>The strongest consistency model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331146" y="25783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57200" y="2362200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</a:rPr>
              <a:t>P1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594830" y="25008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156805" y="27156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(2)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191000" y="27156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x.read</a:t>
            </a:r>
            <a:r>
              <a:rPr lang="en-US" sz="2000" dirty="0" smtClean="0">
                <a:solidFill>
                  <a:schemeClr val="tx1"/>
                </a:solidFill>
              </a:rPr>
              <a:t>(</a:t>
            </a:r>
            <a:r>
              <a:rPr lang="en-US" sz="2000" dirty="0" smtClean="0">
                <a:solidFill>
                  <a:schemeClr val="tx1"/>
                </a:solidFill>
                <a:sym typeface="Wingdings"/>
              </a:rPr>
              <a:t>) ?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5642830" y="2507167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4781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Expectation with Multiple Processes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 you expect to read?</a:t>
            </a:r>
          </a:p>
          <a:p>
            <a:pPr lvl="1"/>
            <a:r>
              <a:rPr lang="en-US" dirty="0" smtClean="0"/>
              <a:t>A single </a:t>
            </a:r>
            <a:r>
              <a:rPr lang="en-US" dirty="0" err="1" smtClean="0"/>
              <a:t>filesystem</a:t>
            </a:r>
            <a:r>
              <a:rPr lang="en-US" dirty="0" smtClean="0"/>
              <a:t> with multiple processes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285750" lvl="1" indent="-285750">
              <a:buFontTx/>
              <a:buChar char="•"/>
            </a:pPr>
            <a:r>
              <a:rPr lang="en-US" sz="2400" dirty="0"/>
              <a:t>Our expectation (as a user or a developer)</a:t>
            </a:r>
          </a:p>
          <a:p>
            <a:pPr marL="742950" lvl="2" indent="-285750">
              <a:buFontTx/>
              <a:buChar char="•"/>
            </a:pPr>
            <a:r>
              <a:rPr lang="en-US" sz="2000" dirty="0"/>
              <a:t>A read operation returns the most recent </a:t>
            </a:r>
            <a:r>
              <a:rPr lang="en-US" sz="2000" dirty="0" smtClean="0"/>
              <a:t>write, </a:t>
            </a:r>
            <a:r>
              <a:rPr lang="en-US" sz="2000" dirty="0" smtClean="0">
                <a:solidFill>
                  <a:srgbClr val="FF0000"/>
                </a:solidFill>
              </a:rPr>
              <a:t>regardless of the clients</a:t>
            </a:r>
            <a:r>
              <a:rPr lang="en-US" sz="2000" dirty="0" smtClean="0"/>
              <a:t>.</a:t>
            </a:r>
          </a:p>
          <a:p>
            <a:pPr marL="742950" lvl="2" indent="-285750">
              <a:buFontTx/>
              <a:buChar char="•"/>
            </a:pPr>
            <a:r>
              <a:rPr lang="en-US" sz="2000" dirty="0" smtClean="0"/>
              <a:t>We expect that a read operation returns the most recent write </a:t>
            </a:r>
            <a:r>
              <a:rPr lang="en-US" sz="2000" dirty="0" smtClean="0">
                <a:solidFill>
                  <a:srgbClr val="FF0000"/>
                </a:solidFill>
              </a:rPr>
              <a:t>according to the single actual-time order.</a:t>
            </a:r>
          </a:p>
          <a:p>
            <a:pPr marL="742950" lvl="2" indent="-285750">
              <a:buFontTx/>
              <a:buChar char="•"/>
            </a:pPr>
            <a:r>
              <a:rPr lang="en-US" sz="2000" dirty="0" smtClean="0"/>
              <a:t>In other words, read/write should behave </a:t>
            </a:r>
            <a:r>
              <a:rPr lang="en-US" sz="2000" dirty="0" smtClean="0">
                <a:solidFill>
                  <a:srgbClr val="FF0000"/>
                </a:solidFill>
              </a:rPr>
              <a:t>as if there were a single (combined) client making all the requests</a:t>
            </a:r>
            <a:r>
              <a:rPr lang="en-US" sz="2000" dirty="0" smtClean="0"/>
              <a:t>.</a:t>
            </a:r>
          </a:p>
          <a:p>
            <a:pPr marL="742950" lvl="2" indent="-285750">
              <a:buFontTx/>
              <a:buChar char="•"/>
            </a:pPr>
            <a:r>
              <a:rPr lang="en-US" sz="2000" dirty="0"/>
              <a:t>It’s </a:t>
            </a:r>
            <a:r>
              <a:rPr lang="en-US" sz="2000" dirty="0">
                <a:solidFill>
                  <a:srgbClr val="FF0000"/>
                </a:solidFill>
              </a:rPr>
              <a:t>easiest to understand and program for a developer</a:t>
            </a:r>
            <a:r>
              <a:rPr lang="en-US" sz="2000" dirty="0"/>
              <a:t> if your storage appears to process </a:t>
            </a:r>
            <a:r>
              <a:rPr lang="en-US" sz="2000" dirty="0">
                <a:solidFill>
                  <a:srgbClr val="FF0000"/>
                </a:solidFill>
              </a:rPr>
              <a:t>one request at a </a:t>
            </a:r>
            <a:r>
              <a:rPr lang="en-US" sz="2000" dirty="0" smtClean="0">
                <a:solidFill>
                  <a:srgbClr val="FF0000"/>
                </a:solidFill>
              </a:rPr>
              <a:t>time</a:t>
            </a:r>
            <a:r>
              <a:rPr lang="en-US" sz="2000" dirty="0"/>
              <a:t>.</a:t>
            </a:r>
          </a:p>
          <a:p>
            <a:pPr marL="742950" lvl="2" indent="-285750">
              <a:buFontTx/>
              <a:buChar char="•"/>
            </a:pPr>
            <a:endParaRPr lang="en-US" sz="2000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1331146" y="21973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57200" y="1981200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P1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4347430" y="21198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2805595" y="23346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(5)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1331146" y="28831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57200" y="2667000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P2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2594830" y="28056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1156805" y="30204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(2)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191000" y="30204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  <a:sym typeface="Wingdings"/>
              </a:rPr>
              <a:t>x.read</a:t>
            </a:r>
            <a:r>
              <a:rPr lang="en-US" sz="2000" dirty="0" smtClean="0">
                <a:solidFill>
                  <a:schemeClr val="tx1"/>
                </a:solidFill>
                <a:sym typeface="Wingdings"/>
              </a:rPr>
              <a:t>() ?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5642830" y="2811967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8392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Expectation with Multiple Copies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 you expect to read?</a:t>
            </a:r>
          </a:p>
          <a:p>
            <a:pPr lvl="1"/>
            <a:r>
              <a:rPr lang="en-US" dirty="0" smtClean="0"/>
              <a:t>A single process with multiple servers with copies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285750" lvl="1" indent="-285750">
              <a:buFontTx/>
              <a:buChar char="•"/>
            </a:pPr>
            <a:r>
              <a:rPr lang="en-US" sz="2400" dirty="0"/>
              <a:t>Our expectation (as a user or a developer)</a:t>
            </a:r>
          </a:p>
          <a:p>
            <a:pPr marL="742950" lvl="2" indent="-285750">
              <a:buFontTx/>
              <a:buChar char="•"/>
            </a:pPr>
            <a:r>
              <a:rPr lang="en-US" sz="2000" dirty="0"/>
              <a:t>A read operation returns the most recent </a:t>
            </a:r>
            <a:r>
              <a:rPr lang="en-US" sz="2000" dirty="0" smtClean="0"/>
              <a:t>write, </a:t>
            </a:r>
            <a:r>
              <a:rPr lang="en-US" sz="2000" dirty="0" smtClean="0">
                <a:solidFill>
                  <a:srgbClr val="FF0000"/>
                </a:solidFill>
              </a:rPr>
              <a:t>regardless of how many copies there are</a:t>
            </a:r>
            <a:r>
              <a:rPr lang="en-US" sz="2000" dirty="0" smtClean="0"/>
              <a:t>.</a:t>
            </a:r>
          </a:p>
          <a:p>
            <a:pPr marL="742950" lvl="2" indent="-285750">
              <a:buFontTx/>
              <a:buChar char="•"/>
            </a:pPr>
            <a:r>
              <a:rPr lang="en-US" sz="2000" dirty="0" smtClean="0"/>
              <a:t>Read/write should behave </a:t>
            </a:r>
            <a:r>
              <a:rPr lang="en-US" sz="2000" dirty="0" smtClean="0">
                <a:solidFill>
                  <a:srgbClr val="FF0000"/>
                </a:solidFill>
              </a:rPr>
              <a:t>as if there were a single copy</a:t>
            </a:r>
            <a:r>
              <a:rPr lang="en-US" sz="2000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1331146" y="2358222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57200" y="2142034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</a:rPr>
              <a:t>P1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2594830" y="2280696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156805" y="24954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(2)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191000" y="24954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x.read</a:t>
            </a:r>
            <a:r>
              <a:rPr lang="en-US" sz="2000" dirty="0" smtClean="0">
                <a:solidFill>
                  <a:schemeClr val="tx1"/>
                </a:solidFill>
              </a:rPr>
              <a:t>()</a:t>
            </a:r>
            <a:r>
              <a:rPr lang="en-US" sz="2000" dirty="0" smtClean="0">
                <a:solidFill>
                  <a:schemeClr val="tx1"/>
                </a:solidFill>
                <a:sym typeface="Wingdings"/>
              </a:rPr>
              <a:t> ?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5642830" y="2287001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0909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28125</TotalTime>
  <Pages>12</Pages>
  <Words>1923</Words>
  <Application>Microsoft Macintosh PowerPoint</Application>
  <PresentationFormat>Letter Paper (8.5x11 in)</PresentationFormat>
  <Paragraphs>277</Paragraphs>
  <Slides>23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CS252-template</vt:lpstr>
      <vt:lpstr>Office Theme</vt:lpstr>
      <vt:lpstr>CSE 486/586 Distributed Systems Consistency --- 1</vt:lpstr>
      <vt:lpstr>Recap: Concurrency (Transactions)</vt:lpstr>
      <vt:lpstr>Recap: Concurrency (Transactions)</vt:lpstr>
      <vt:lpstr>Consistency with Data Replicas</vt:lpstr>
      <vt:lpstr>Consistency</vt:lpstr>
      <vt:lpstr>This Week</vt:lpstr>
      <vt:lpstr>Our Expectation with Data</vt:lpstr>
      <vt:lpstr>Expectation with Multiple Processes </vt:lpstr>
      <vt:lpstr>Expectation with Multiple Copies</vt:lpstr>
      <vt:lpstr>Linearizability</vt:lpstr>
      <vt:lpstr>Linearizability Exercise</vt:lpstr>
      <vt:lpstr>CSE 486/586 Administrivia</vt:lpstr>
      <vt:lpstr>Linearizability Subtleties</vt:lpstr>
      <vt:lpstr>Linearizability Subtleties</vt:lpstr>
      <vt:lpstr>Linearizability Subtleties</vt:lpstr>
      <vt:lpstr>Linearizability Subtleties</vt:lpstr>
      <vt:lpstr>Linearizability Examples</vt:lpstr>
      <vt:lpstr>Linearizability Examples</vt:lpstr>
      <vt:lpstr>Linearizability Examples</vt:lpstr>
      <vt:lpstr>Linearizability Examples</vt:lpstr>
      <vt:lpstr>Linearizability (Textbook Definition) 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1425</cp:revision>
  <cp:lastPrinted>2016-03-28T15:57:14Z</cp:lastPrinted>
  <dcterms:created xsi:type="dcterms:W3CDTF">2012-03-21T04:48:11Z</dcterms:created>
  <dcterms:modified xsi:type="dcterms:W3CDTF">2016-04-09T14:50:22Z</dcterms:modified>
  <cp:category/>
</cp:coreProperties>
</file>