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5"/>
  </p:notesMasterIdLst>
  <p:handoutMasterIdLst>
    <p:handoutMasterId r:id="rId36"/>
  </p:handoutMasterIdLst>
  <p:sldIdLst>
    <p:sldId id="322" r:id="rId3"/>
    <p:sldId id="807" r:id="rId4"/>
    <p:sldId id="816" r:id="rId5"/>
    <p:sldId id="818" r:id="rId6"/>
    <p:sldId id="839" r:id="rId7"/>
    <p:sldId id="838" r:id="rId8"/>
    <p:sldId id="840" r:id="rId9"/>
    <p:sldId id="851" r:id="rId10"/>
    <p:sldId id="841" r:id="rId11"/>
    <p:sldId id="852" r:id="rId12"/>
    <p:sldId id="822" r:id="rId13"/>
    <p:sldId id="846" r:id="rId14"/>
    <p:sldId id="842" r:id="rId15"/>
    <p:sldId id="837" r:id="rId16"/>
    <p:sldId id="866" r:id="rId17"/>
    <p:sldId id="867" r:id="rId18"/>
    <p:sldId id="868" r:id="rId19"/>
    <p:sldId id="869" r:id="rId20"/>
    <p:sldId id="870" r:id="rId21"/>
    <p:sldId id="873" r:id="rId22"/>
    <p:sldId id="845" r:id="rId23"/>
    <p:sldId id="875" r:id="rId24"/>
    <p:sldId id="847" r:id="rId25"/>
    <p:sldId id="850" r:id="rId26"/>
    <p:sldId id="828" r:id="rId27"/>
    <p:sldId id="853" r:id="rId28"/>
    <p:sldId id="854" r:id="rId29"/>
    <p:sldId id="874" r:id="rId30"/>
    <p:sldId id="855" r:id="rId31"/>
    <p:sldId id="832" r:id="rId32"/>
    <p:sldId id="777" r:id="rId33"/>
    <p:sldId id="584" r:id="rId34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149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gives</a:t>
            </a:r>
            <a:r>
              <a:rPr lang="en-US" baseline="0" dirty="0" smtClean="0"/>
              <a:t> some room for performance improvement, e.g., in a wide-area setting.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5740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What if we also totally-order reads? It provides </a:t>
            </a:r>
            <a:r>
              <a:rPr lang="en-US" baseline="0" dirty="0" err="1" smtClean="0"/>
              <a:t>linearizability</a:t>
            </a:r>
            <a:r>
              <a:rPr lang="en-US" baseline="0" dirty="0" smtClean="0"/>
              <a:t> at the cost of read performance.</a:t>
            </a:r>
          </a:p>
        </p:txBody>
      </p:sp>
    </p:spTree>
    <p:extLst>
      <p:ext uri="{BB962C8B-B14F-4D97-AF65-F5344CB8AC3E}">
        <p14:creationId xmlns:p14="http://schemas.microsoft.com/office/powerpoint/2010/main" val="18681794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E.g., my friend A posts</a:t>
            </a:r>
            <a:r>
              <a:rPr lang="en-US" baseline="0" dirty="0" smtClean="0"/>
              <a:t> something on my wall. Then my other friend B posts something on my wall. These are two unrelated, independent posts. Does it really matter I see everything as it happens? Does </a:t>
            </a:r>
            <a:r>
              <a:rPr lang="en-US" baseline="0" smtClean="0"/>
              <a:t>it matter everyone </a:t>
            </a:r>
            <a:r>
              <a:rPr lang="en-US" baseline="0" dirty="0" smtClean="0"/>
              <a:t>sees in the exact same order?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139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Think about </a:t>
            </a:r>
            <a:r>
              <a:rPr lang="en-US" dirty="0" err="1" smtClean="0"/>
              <a:t>facebook</a:t>
            </a:r>
            <a:r>
              <a:rPr lang="en-US" dirty="0" smtClean="0"/>
              <a:t> posts again.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276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276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 the difference between </a:t>
            </a:r>
            <a:r>
              <a:rPr lang="en-US" dirty="0" err="1" smtClean="0"/>
              <a:t>linearizability</a:t>
            </a:r>
            <a:r>
              <a:rPr lang="en-US" dirty="0" smtClean="0"/>
              <a:t> and sequential consistency is delayed write visibility.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276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92762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It’s like </a:t>
            </a:r>
            <a:r>
              <a:rPr lang="en-US" dirty="0" err="1" smtClean="0"/>
              <a:t>x.write</a:t>
            </a:r>
            <a:r>
              <a:rPr lang="en-US" dirty="0" smtClean="0"/>
              <a:t>(5) happens between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x.read</a:t>
            </a:r>
            <a:r>
              <a:rPr lang="en-US" baseline="0" dirty="0" smtClean="0"/>
              <a:t>()-&gt;3 and </a:t>
            </a:r>
            <a:r>
              <a:rPr lang="en-US" baseline="0" dirty="0" err="1" smtClean="0"/>
              <a:t>x.read</a:t>
            </a:r>
            <a:r>
              <a:rPr lang="en-US" baseline="0" dirty="0" smtClean="0"/>
              <a:t>()-&gt;5.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92762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92762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sequential consistency, just like </a:t>
            </a:r>
            <a:r>
              <a:rPr lang="en-US" dirty="0" err="1" smtClean="0"/>
              <a:t>linearizability</a:t>
            </a:r>
            <a:r>
              <a:rPr lang="en-US" dirty="0" smtClean="0"/>
              <a:t>, synchronization</a:t>
            </a:r>
            <a:r>
              <a:rPr lang="en-US" baseline="0" dirty="0" smtClean="0"/>
              <a:t> needs to happen in the same order everywhere across different copies. Different from </a:t>
            </a:r>
            <a:r>
              <a:rPr lang="en-US" baseline="0" dirty="0" err="1" smtClean="0"/>
              <a:t>linearizability</a:t>
            </a:r>
            <a:r>
              <a:rPr lang="en-US" baseline="0" dirty="0" smtClean="0"/>
              <a:t>, that synchronization does not have to be complete at the time of return from a write operation.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950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Consistency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technique to provide </a:t>
            </a:r>
            <a:r>
              <a:rPr lang="en-US" dirty="0" err="1" smtClean="0"/>
              <a:t>linearizability</a:t>
            </a:r>
            <a:r>
              <a:rPr lang="en-US" dirty="0" smtClean="0"/>
              <a:t> with better performance</a:t>
            </a:r>
          </a:p>
          <a:p>
            <a:pPr lvl="1"/>
            <a:r>
              <a:rPr lang="en-US" dirty="0" smtClean="0"/>
              <a:t>All writes go to the head.</a:t>
            </a:r>
          </a:p>
          <a:p>
            <a:pPr lvl="1"/>
            <a:r>
              <a:rPr lang="en-US" dirty="0" smtClean="0"/>
              <a:t>All reads go to the tail.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Linearizability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Clear-cut cases: straightforward</a:t>
            </a:r>
          </a:p>
          <a:p>
            <a:pPr lvl="1"/>
            <a:r>
              <a:rPr lang="en-US" dirty="0" smtClean="0"/>
              <a:t>Overlapping ops?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7526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7338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715000" y="369558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8" name="Straight Arrow Connector 7"/>
          <p:cNvCxnSpPr>
            <a:stCxn id="5" idx="6"/>
            <a:endCxn id="6" idx="2"/>
          </p:cNvCxnSpPr>
          <p:nvPr/>
        </p:nvCxnSpPr>
        <p:spPr bwMode="auto">
          <a:xfrm>
            <a:off x="2667000" y="415278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4648200" y="415278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7" idx="1"/>
          </p:cNvCxnSpPr>
          <p:nvPr/>
        </p:nvCxnSpPr>
        <p:spPr bwMode="auto">
          <a:xfrm>
            <a:off x="5257800" y="316218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7"/>
          </p:cNvCxnSpPr>
          <p:nvPr/>
        </p:nvCxnSpPr>
        <p:spPr bwMode="auto">
          <a:xfrm flipV="1">
            <a:off x="6495489" y="316218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648200" y="270498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Reads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270498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Replies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295400" y="318129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85800" y="2724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Writes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4629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Head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462909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Tail</a:t>
            </a:r>
          </a:p>
        </p:txBody>
      </p:sp>
    </p:spTree>
    <p:extLst>
      <p:ext uri="{BB962C8B-B14F-4D97-AF65-F5344CB8AC3E}">
        <p14:creationId xmlns:p14="http://schemas.microsoft.com/office/powerpoint/2010/main" val="1144746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What ordering does this have for overlapping </a:t>
            </a:r>
            <a:r>
              <a:rPr lang="en-US" dirty="0" smtClean="0"/>
              <a:t>ops?</a:t>
            </a:r>
            <a:endParaRPr lang="en-US" dirty="0"/>
          </a:p>
          <a:p>
            <a:pPr lvl="1"/>
            <a:r>
              <a:rPr lang="en-US" dirty="0" smtClean="0"/>
              <a:t>We have freedom to impose an order.</a:t>
            </a:r>
          </a:p>
          <a:p>
            <a:pPr lvl="1"/>
            <a:r>
              <a:rPr lang="en-US" dirty="0" smtClean="0"/>
              <a:t>Case 1: A write is at either N0 or N1, and a read is at N2. The ordering we’re imposing is read then write.</a:t>
            </a:r>
          </a:p>
          <a:p>
            <a:pPr lvl="1"/>
            <a:r>
              <a:rPr lang="en-US" dirty="0" smtClean="0"/>
              <a:t>Case 2: A write is at N2 and a read is also at N2. The ordering we’re imposing is write then read.</a:t>
            </a:r>
          </a:p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Once a write becomes visible (at the tail), </a:t>
            </a:r>
            <a:r>
              <a:rPr lang="en-US" dirty="0" smtClean="0">
                <a:solidFill>
                  <a:srgbClr val="FF0000"/>
                </a:solidFill>
              </a:rPr>
              <a:t>all following reads get the write result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7526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7338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715000" y="19812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8" name="Straight Arrow Connector 7"/>
          <p:cNvCxnSpPr>
            <a:stCxn id="5" idx="6"/>
            <a:endCxn id="6" idx="2"/>
          </p:cNvCxnSpPr>
          <p:nvPr/>
        </p:nvCxnSpPr>
        <p:spPr bwMode="auto">
          <a:xfrm>
            <a:off x="2667000" y="24384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4648200" y="24384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7" idx="1"/>
          </p:cNvCxnSpPr>
          <p:nvPr/>
        </p:nvCxnSpPr>
        <p:spPr bwMode="auto">
          <a:xfrm>
            <a:off x="5257800" y="14478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7"/>
          </p:cNvCxnSpPr>
          <p:nvPr/>
        </p:nvCxnSpPr>
        <p:spPr bwMode="auto">
          <a:xfrm flipV="1">
            <a:off x="6495489" y="14478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648200" y="990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Reads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990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Replies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295400" y="146691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85800" y="1009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Writes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2914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Head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29147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Tail</a:t>
            </a:r>
          </a:p>
        </p:txBody>
      </p:sp>
    </p:spTree>
    <p:extLst>
      <p:ext uri="{BB962C8B-B14F-4D97-AF65-F5344CB8AC3E}">
        <p14:creationId xmlns:p14="http://schemas.microsoft.com/office/powerpoint/2010/main" val="1282350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</a:t>
            </a:r>
            <a:r>
              <a:rPr lang="en-US" dirty="0"/>
              <a:t>4</a:t>
            </a:r>
            <a:r>
              <a:rPr lang="en-US" dirty="0" smtClean="0"/>
              <a:t>/</a:t>
            </a:r>
            <a:r>
              <a:rPr lang="en-US" dirty="0"/>
              <a:t>8</a:t>
            </a:r>
            <a:r>
              <a:rPr lang="en-US" dirty="0" smtClean="0"/>
              <a:t> (Friday)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172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the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</a:t>
            </a:r>
            <a:r>
              <a:rPr lang="en-US" smtClean="0"/>
              <a:t>we need </a:t>
            </a:r>
            <a:r>
              <a:rPr lang="en-US" dirty="0" err="1" smtClean="0"/>
              <a:t>linearizability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Does it matter if I see some posts some time later?</a:t>
            </a:r>
          </a:p>
          <a:p>
            <a:r>
              <a:rPr lang="en-US" dirty="0" smtClean="0"/>
              <a:t>Does everyone need to see these in this particular order?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752600"/>
            <a:ext cx="5346946" cy="3733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2895600" y="2438400"/>
            <a:ext cx="4038600" cy="11430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95600" y="3657600"/>
            <a:ext cx="4038600" cy="1295400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430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Relaxing the Guarantees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advantages</a:t>
            </a:r>
          </a:p>
          <a:p>
            <a:pPr lvl="1"/>
            <a:r>
              <a:rPr lang="en-US" dirty="0" smtClean="0"/>
              <a:t>It behaves as expected.</a:t>
            </a:r>
          </a:p>
          <a:p>
            <a:pPr lvl="1"/>
            <a:r>
              <a:rPr lang="en-US" dirty="0" smtClean="0"/>
              <a:t>There’s really no surprise.</a:t>
            </a:r>
          </a:p>
          <a:p>
            <a:pPr lvl="1"/>
            <a:r>
              <a:rPr lang="en-US" dirty="0" smtClean="0"/>
              <a:t>Application developers do not need any additional logic.</a:t>
            </a:r>
          </a:p>
          <a:p>
            <a:r>
              <a:rPr lang="en-US" dirty="0" err="1" smtClean="0"/>
              <a:t>Linearizability</a:t>
            </a:r>
            <a:r>
              <a:rPr lang="en-US" dirty="0" smtClean="0"/>
              <a:t> disadvantages</a:t>
            </a:r>
          </a:p>
          <a:p>
            <a:pPr lvl="1"/>
            <a:r>
              <a:rPr lang="en-US" dirty="0" smtClean="0"/>
              <a:t>It’s difficult to provide high-performance (low latency).</a:t>
            </a:r>
          </a:p>
          <a:p>
            <a:pPr lvl="1"/>
            <a:r>
              <a:rPr lang="en-US" dirty="0" smtClean="0"/>
              <a:t>It might be more than what is necessary.</a:t>
            </a:r>
          </a:p>
          <a:p>
            <a:r>
              <a:rPr lang="en-US" dirty="0" smtClean="0"/>
              <a:t>Relaxed consistency guarantees</a:t>
            </a:r>
          </a:p>
          <a:p>
            <a:pPr lvl="1"/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Eventual consistency</a:t>
            </a:r>
          </a:p>
          <a:p>
            <a:r>
              <a:rPr lang="en-US" dirty="0" smtClean="0"/>
              <a:t>It is still all about </a:t>
            </a:r>
            <a:r>
              <a:rPr lang="en-US" dirty="0" smtClean="0">
                <a:solidFill>
                  <a:srgbClr val="FF0000"/>
                </a:solidFill>
              </a:rPr>
              <a:t>client-side perception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When a read occurs, what do you return?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500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little weaker than </a:t>
            </a:r>
            <a:r>
              <a:rPr lang="en-US" dirty="0" err="1" smtClean="0"/>
              <a:t>linearizability</a:t>
            </a:r>
            <a:r>
              <a:rPr lang="en-US" dirty="0" smtClean="0"/>
              <a:t>, but still quite strong</a:t>
            </a:r>
          </a:p>
          <a:p>
            <a:pPr lvl="1"/>
            <a:r>
              <a:rPr lang="en-US" dirty="0" smtClean="0"/>
              <a:t>Essentially </a:t>
            </a:r>
            <a:r>
              <a:rPr lang="en-US" dirty="0" err="1" smtClean="0"/>
              <a:t>linearizability</a:t>
            </a:r>
            <a:r>
              <a:rPr lang="en-US" dirty="0" smtClean="0"/>
              <a:t>, except that </a:t>
            </a:r>
            <a:r>
              <a:rPr lang="en-US" dirty="0" smtClean="0">
                <a:solidFill>
                  <a:srgbClr val="FF0000"/>
                </a:solidFill>
              </a:rPr>
              <a:t>it allows writes from other processes to show up later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 can we achieve it?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Preserving</a:t>
            </a:r>
            <a:r>
              <a:rPr lang="en-US" dirty="0" smtClean="0"/>
              <a:t> the single-client, single-copy semantics</a:t>
            </a:r>
          </a:p>
          <a:p>
            <a:pPr lvl="1"/>
            <a:r>
              <a:rPr lang="is-IS" dirty="0" smtClean="0"/>
              <a:t>…</a:t>
            </a:r>
            <a:r>
              <a:rPr lang="is-IS" dirty="0" smtClean="0">
                <a:solidFill>
                  <a:srgbClr val="FF0000"/>
                </a:solidFill>
              </a:rPr>
              <a:t>while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llowing</a:t>
            </a:r>
            <a:r>
              <a:rPr lang="en-US" dirty="0" smtClean="0"/>
              <a:t> writes from other processes to become visible later.</a:t>
            </a:r>
          </a:p>
          <a:p>
            <a:r>
              <a:rPr lang="en-US" dirty="0" smtClean="0"/>
              <a:t>The single-client semantics</a:t>
            </a:r>
          </a:p>
          <a:p>
            <a:pPr lvl="1"/>
            <a:r>
              <a:rPr lang="en-US" dirty="0" smtClean="0"/>
              <a:t>Processing all requests as if they were coming from a single client (in a single stream of ops).</a:t>
            </a:r>
          </a:p>
          <a:p>
            <a:pPr lvl="1"/>
            <a:r>
              <a:rPr lang="en-US" dirty="0" smtClean="0"/>
              <a:t>Again, this meets our basic expectation---it’s </a:t>
            </a:r>
            <a:r>
              <a:rPr lang="en-US" dirty="0" smtClean="0">
                <a:solidFill>
                  <a:srgbClr val="FF0000"/>
                </a:solidFill>
              </a:rPr>
              <a:t>easiest to understand for an app developer</a:t>
            </a:r>
            <a:r>
              <a:rPr lang="en-US" dirty="0" smtClean="0"/>
              <a:t> if all requests appear to be processed one at a time.</a:t>
            </a:r>
          </a:p>
          <a:p>
            <a:r>
              <a:rPr lang="en-US" dirty="0" smtClean="0"/>
              <a:t>Let’s consider the single-copy semantics with a few examples.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324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Single-Copy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following single process.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do you expect to read?</a:t>
            </a:r>
          </a:p>
          <a:p>
            <a:pPr lvl="1"/>
            <a:r>
              <a:rPr lang="en-US" dirty="0" smtClean="0"/>
              <a:t>3, not 2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Why even consider 2?</a:t>
            </a:r>
            <a:r>
              <a:rPr lang="en-US" dirty="0" smtClean="0"/>
              <a:t> E.g</a:t>
            </a:r>
            <a:r>
              <a:rPr lang="en-US" dirty="0"/>
              <a:t>., if there </a:t>
            </a:r>
            <a:r>
              <a:rPr lang="en-US" dirty="0" smtClean="0"/>
              <a:t>were </a:t>
            </a:r>
            <a:r>
              <a:rPr lang="en-US" dirty="0"/>
              <a:t>two copies not synchronized correctly, two writes could </a:t>
            </a:r>
            <a:r>
              <a:rPr lang="en-US" dirty="0" smtClean="0"/>
              <a:t>be applied </a:t>
            </a:r>
            <a:r>
              <a:rPr lang="en-US" dirty="0"/>
              <a:t>to different copies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Why 3 then?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It’s the program order.</a:t>
            </a:r>
            <a:endParaRPr lang="en-US" dirty="0"/>
          </a:p>
          <a:p>
            <a:r>
              <a:rPr lang="en-US" dirty="0" smtClean="0"/>
              <a:t>Single-copy semantics</a:t>
            </a:r>
          </a:p>
          <a:p>
            <a:pPr lvl="1"/>
            <a:r>
              <a:rPr lang="en-US" dirty="0" smtClean="0"/>
              <a:t>When a storage system </a:t>
            </a:r>
            <a:r>
              <a:rPr lang="en-US" dirty="0" smtClean="0">
                <a:solidFill>
                  <a:srgbClr val="FF0000"/>
                </a:solidFill>
              </a:rPr>
              <a:t>preserves a process’s program order</a:t>
            </a:r>
            <a:r>
              <a:rPr lang="en-US" dirty="0" smtClean="0"/>
              <a:t>, the process will believe that there’s a single copy.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2115884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03248" y="1899696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594830" y="2038358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56805" y="2253152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67795" y="2253152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) 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619625" y="2044663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28825" y="20520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590800" y="2266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(3)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486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/>
      <p:bldP spid="7" grpId="0" uiExpand="1" animBg="1"/>
      <p:bldP spid="8" grpId="0" uiExpand="1"/>
      <p:bldP spid="9" grpId="0" uiExpand="1"/>
      <p:bldP spid="10" grpId="0" uiExpand="1" animBg="1"/>
      <p:bldP spid="23" grpId="0" uiExpand="1" animBg="1"/>
      <p:bldP spid="24" grpId="0" uiExpan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Single-Copy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we need to make it work with multiple processes.</a:t>
            </a:r>
          </a:p>
          <a:p>
            <a:pPr lvl="1"/>
            <a:r>
              <a:rPr lang="en-US" dirty="0" smtClean="0"/>
              <a:t>When a storage system preserves </a:t>
            </a:r>
            <a:r>
              <a:rPr lang="en-US" dirty="0" smtClean="0">
                <a:solidFill>
                  <a:srgbClr val="FF0000"/>
                </a:solidFill>
              </a:rPr>
              <a:t>each and every</a:t>
            </a:r>
            <a:r>
              <a:rPr lang="en-US" dirty="0" smtClean="0"/>
              <a:t> process’s program order, they will all think that there’s a single copy.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Simple</a:t>
            </a:r>
            <a:r>
              <a:rPr lang="en-US" dirty="0" smtClean="0"/>
              <a:t> example</a:t>
            </a:r>
          </a:p>
          <a:p>
            <a:pPr lvl="1"/>
            <a:r>
              <a:rPr lang="en-US" dirty="0" smtClean="0"/>
              <a:t>But it does not quite capture what’s really important yet.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Single-copy semantics</a:t>
            </a:r>
          </a:p>
          <a:p>
            <a:pPr lvl="1"/>
            <a:r>
              <a:rPr lang="en-US" dirty="0" smtClean="0"/>
              <a:t>A storage system </a:t>
            </a:r>
            <a:r>
              <a:rPr lang="en-US" dirty="0" smtClean="0">
                <a:solidFill>
                  <a:srgbClr val="FF0000"/>
                </a:solidFill>
              </a:rPr>
              <a:t>preserves each and every process’s program order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It gives an illusion to every process that they’re working with a single copy. </a:t>
            </a:r>
            <a:r>
              <a:rPr lang="en-US" dirty="0" smtClean="0">
                <a:solidFill>
                  <a:srgbClr val="0000FF"/>
                </a:solidFill>
              </a:rPr>
              <a:t>But the example’s writes all show up in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3340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03248" y="3124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P1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680430" y="3262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2405" y="3477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3477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)  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3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423630" y="32691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962025" y="32766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524000" y="3491394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(3)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331146" y="41870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03248" y="39708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072420" y="41094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634395" y="4324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19800" y="43232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()  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7471630" y="41148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91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/>
      <p:bldP spid="7" grpId="0" uiExpand="1" animBg="1"/>
      <p:bldP spid="8" grpId="0" uiExpand="1"/>
      <p:bldP spid="9" grpId="0" uiExpand="1"/>
      <p:bldP spid="10" grpId="0" uiExpand="1" animBg="1"/>
      <p:bldP spid="23" grpId="0" uiExpand="1" animBg="1"/>
      <p:bldP spid="24" grpId="0" uiExpand="1"/>
      <p:bldP spid="14" grpId="0" uiExpand="1"/>
      <p:bldP spid="15" grpId="0" uiExpand="1" animBg="1"/>
      <p:bldP spid="16" grpId="0" uiExpand="1"/>
      <p:bldP spid="19" grpId="0" uiExpand="1"/>
      <p:bldP spid="20" grpId="0" uiExpan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Delayed Write 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reconcile program order preservation with the writes from other processes showing up later?</a:t>
            </a:r>
          </a:p>
          <a:p>
            <a:pPr lvl="1"/>
            <a:r>
              <a:rPr lang="en-US" dirty="0" smtClean="0"/>
              <a:t>A write from a different process should </a:t>
            </a:r>
            <a:r>
              <a:rPr lang="en-US" dirty="0" smtClean="0">
                <a:solidFill>
                  <a:srgbClr val="FF0000"/>
                </a:solidFill>
              </a:rPr>
              <a:t>still be applied and synchronized as a single copy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 1: Does this work like a single copy (P2 never reads P1’s write)?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Yes! (This is what happens with </a:t>
            </a:r>
            <a:r>
              <a:rPr lang="en-US" dirty="0" err="1" smtClean="0"/>
              <a:t>linearizability</a:t>
            </a:r>
            <a:r>
              <a:rPr lang="en-US" dirty="0" smtClean="0"/>
              <a:t>.)</a:t>
            </a:r>
            <a:endParaRPr lang="en-US" dirty="0"/>
          </a:p>
          <a:p>
            <a:r>
              <a:rPr lang="en-US" dirty="0" smtClean="0"/>
              <a:t>It’s just that P1’s writes are showing up in time.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3721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3505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3218235" y="3643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676400" y="3858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1331146" y="47204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7200" y="45042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2110020" y="46428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71995" y="4857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91000" y="4857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642830" y="46492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980235" y="46428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438400" y="48576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(3)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19800" y="48566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</a:t>
            </a:r>
            <a:r>
              <a:rPr lang="en-US" sz="2000" dirty="0">
                <a:solidFill>
                  <a:srgbClr val="FF0000"/>
                </a:solidFill>
                <a:sym typeface="Wingdings"/>
              </a:rPr>
              <a:t>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471630" y="46482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85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4" grpId="0"/>
      <p:bldP spid="25" grpId="0" animBg="1"/>
      <p:bldP spid="26" grpId="0"/>
      <p:bldP spid="28" grpId="0"/>
      <p:bldP spid="29" grpId="0" animBg="1"/>
      <p:bldP spid="30" grpId="0"/>
      <p:bldP spid="31" grpId="0"/>
      <p:bldP spid="32" grpId="0" animBg="1"/>
      <p:bldP spid="33" grpId="0" animBg="1"/>
      <p:bldP spid="34" grpId="0"/>
      <p:bldP spid="35" grpId="0"/>
      <p:bldP spid="3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Delayed Write 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reconcile program order preservation with the writes from other processes showing up later?</a:t>
            </a:r>
          </a:p>
          <a:p>
            <a:pPr lvl="1"/>
            <a:r>
              <a:rPr lang="en-US" dirty="0" smtClean="0"/>
              <a:t>A write from a different process should </a:t>
            </a:r>
            <a:r>
              <a:rPr lang="en-US" dirty="0" smtClean="0">
                <a:solidFill>
                  <a:srgbClr val="FF0000"/>
                </a:solidFill>
              </a:rPr>
              <a:t>still be applied and synchronized as a single copy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 2: Does this work like a single copy?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Yes! (This does not happen with </a:t>
            </a:r>
            <a:r>
              <a:rPr lang="en-US" dirty="0" err="1" smtClean="0"/>
              <a:t>linearizability</a:t>
            </a:r>
            <a:r>
              <a:rPr lang="en-US" dirty="0" smtClean="0"/>
              <a:t>.)</a:t>
            </a:r>
            <a:endParaRPr lang="en-US" dirty="0"/>
          </a:p>
          <a:p>
            <a:r>
              <a:rPr lang="en-US" dirty="0" smtClean="0"/>
              <a:t>It’s just that P1’s writes are showing up later.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It’s like </a:t>
            </a:r>
            <a:r>
              <a:rPr lang="en-US" dirty="0" err="1" smtClean="0">
                <a:solidFill>
                  <a:srgbClr val="000000"/>
                </a:solidFill>
              </a:rPr>
              <a:t>x.write</a:t>
            </a:r>
            <a:r>
              <a:rPr lang="en-US" dirty="0" smtClean="0">
                <a:solidFill>
                  <a:srgbClr val="000000"/>
                </a:solidFill>
              </a:rPr>
              <a:t>(5) happens between the two reads at P2.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It’s also like P1 and P2’s operations are interleaved and processed like the arrow shows.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3187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29718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3218235" y="3110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676400" y="33252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1331146" y="41870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7200" y="39708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2110020" y="41094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71995" y="4324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91000" y="4324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5642830" y="41158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980235" y="41094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438400" y="4324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(3)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19800" y="43232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7471630" y="41148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25" idx="5"/>
          </p:cNvCxnSpPr>
          <p:nvPr/>
        </p:nvCxnSpPr>
        <p:spPr bwMode="auto">
          <a:xfrm>
            <a:off x="3344877" y="3223378"/>
            <a:ext cx="3360723" cy="96762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62869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4" grpId="0" uiExpand="1"/>
      <p:bldP spid="25" grpId="0" uiExpand="1" animBg="1"/>
      <p:bldP spid="26" grpId="0" uiExpand="1"/>
      <p:bldP spid="28" grpId="0" uiExpand="1"/>
      <p:bldP spid="29" grpId="0" uiExpand="1" animBg="1"/>
      <p:bldP spid="30" grpId="0" uiExpand="1"/>
      <p:bldP spid="31" grpId="0" uiExpand="1"/>
      <p:bldP spid="32" grpId="0" uiExpand="1" animBg="1"/>
      <p:bldP spid="33" grpId="0" uiExpand="1" animBg="1"/>
      <p:bldP spid="34" grpId="0" uiExpand="1"/>
      <p:bldP spid="35" grpId="0" uiExpand="1"/>
      <p:bldP spid="36" grpId="0" uiExpan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Should provide the behavior of a single client and a single copy</a:t>
            </a:r>
          </a:p>
          <a:p>
            <a:pPr lvl="1"/>
            <a:r>
              <a:rPr lang="en-US" dirty="0" smtClean="0"/>
              <a:t>A read operation returns the most recent write, regardless of the clients according to their original actual-time order.</a:t>
            </a:r>
          </a:p>
          <a:p>
            <a:r>
              <a:rPr lang="en-US" dirty="0" smtClean="0"/>
              <a:t>Complication</a:t>
            </a:r>
          </a:p>
          <a:p>
            <a:pPr lvl="1"/>
            <a:r>
              <a:rPr lang="en-US" dirty="0" smtClean="0"/>
              <a:t>In the presence of concurrency, read/write operations overlap.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98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Delayed Write 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reconcile program order preservation with the writes from other processes showing up later?</a:t>
            </a:r>
          </a:p>
          <a:p>
            <a:pPr lvl="1"/>
            <a:r>
              <a:rPr lang="en-US" dirty="0" smtClean="0"/>
              <a:t>A write from a different process should </a:t>
            </a:r>
            <a:r>
              <a:rPr lang="en-US" dirty="0" smtClean="0">
                <a:solidFill>
                  <a:srgbClr val="FF0000"/>
                </a:solidFill>
              </a:rPr>
              <a:t>still be applied and synchronized as a single copy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Example 3: Does this work like a single copy?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No!</a:t>
            </a:r>
            <a:endParaRPr lang="en-US" dirty="0"/>
          </a:p>
          <a:p>
            <a:r>
              <a:rPr lang="en-US" dirty="0" smtClean="0">
                <a:solidFill>
                  <a:srgbClr val="000000"/>
                </a:solidFill>
              </a:rPr>
              <a:t>If your storage behaves like this, you don’t know if you’re preserving P1’s program order.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If later P1 has a read, it might return 5, which is wrong.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331146" y="3187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200" y="29718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P1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3218235" y="3110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676400" y="33252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1331146" y="41870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57200" y="39708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P2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2110020" y="41094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71995" y="4324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191000" y="4324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42830" y="41158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666035" y="31242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3124200" y="3338994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(3)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019800" y="4323289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FF0000"/>
                </a:solidFill>
                <a:sym typeface="Wingdings"/>
              </a:rPr>
              <a:t>x.read</a:t>
            </a:r>
            <a:r>
              <a:rPr lang="en-US" sz="2000" dirty="0" smtClean="0">
                <a:solidFill>
                  <a:srgbClr val="FF0000"/>
                </a:solidFill>
                <a:sym typeface="Wingdings"/>
              </a:rPr>
              <a:t>()  5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7471630" y="4114800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26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1" grpId="0" animBg="1"/>
      <p:bldP spid="22" grpId="0"/>
      <p:bldP spid="38" grpId="0"/>
      <p:bldP spid="39" grpId="0" animBg="1"/>
      <p:bldP spid="40" grpId="0"/>
      <p:bldP spid="41" grpId="0"/>
      <p:bldP spid="42" grpId="0" animBg="1"/>
      <p:bldP spid="43" grpId="0" animBg="1"/>
      <p:bldP spid="44" grpId="0"/>
      <p:bldP spid="45" grpId="0"/>
      <p:bldP spid="4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Combining all three</a:t>
            </a:r>
          </a:p>
          <a:p>
            <a:pPr lvl="1"/>
            <a:r>
              <a:rPr lang="en-US" dirty="0" smtClean="0"/>
              <a:t>Single-client semantics</a:t>
            </a:r>
          </a:p>
          <a:p>
            <a:pPr lvl="1"/>
            <a:r>
              <a:rPr lang="en-US" dirty="0" smtClean="0"/>
              <a:t>Single-copy semantics</a:t>
            </a:r>
          </a:p>
          <a:p>
            <a:pPr lvl="1"/>
            <a:r>
              <a:rPr lang="en-US" dirty="0" smtClean="0"/>
              <a:t>Delayed write visibility</a:t>
            </a:r>
          </a:p>
          <a:p>
            <a:r>
              <a:rPr lang="en-US" dirty="0" smtClean="0"/>
              <a:t>Single-client semantics</a:t>
            </a:r>
          </a:p>
          <a:p>
            <a:pPr lvl="1"/>
            <a:r>
              <a:rPr lang="en-US" dirty="0" smtClean="0"/>
              <a:t>All requests appear to come from a single client with </a:t>
            </a:r>
            <a:r>
              <a:rPr lang="en-US" dirty="0" smtClean="0">
                <a:solidFill>
                  <a:srgbClr val="FF0000"/>
                </a:solidFill>
              </a:rPr>
              <a:t>a single  interleaving of all requests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I.e., all requests appear be processed one at a time.</a:t>
            </a:r>
          </a:p>
          <a:p>
            <a:r>
              <a:rPr lang="en-US" dirty="0" smtClean="0"/>
              <a:t>Single-copy semantics</a:t>
            </a:r>
          </a:p>
          <a:p>
            <a:pPr lvl="1"/>
            <a:r>
              <a:rPr lang="en-US" dirty="0" smtClean="0"/>
              <a:t>In the single interleaving, </a:t>
            </a:r>
            <a:r>
              <a:rPr lang="en-US" dirty="0" smtClean="0">
                <a:solidFill>
                  <a:srgbClr val="FF0000"/>
                </a:solidFill>
              </a:rPr>
              <a:t>all program orders of all processes are preserved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Delayed write visibility</a:t>
            </a:r>
          </a:p>
          <a:p>
            <a:pPr lvl="1"/>
            <a:r>
              <a:rPr lang="en-US" dirty="0" smtClean="0"/>
              <a:t>In the single interleaving, all program orders are </a:t>
            </a:r>
            <a:r>
              <a:rPr lang="en-US" dirty="0" smtClean="0">
                <a:solidFill>
                  <a:srgbClr val="FF0000"/>
                </a:solidFill>
              </a:rPr>
              <a:t>only logically preserved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200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storage </a:t>
            </a:r>
            <a:r>
              <a:rPr lang="en-US" i="1" dirty="0" smtClean="0">
                <a:solidFill>
                  <a:srgbClr val="FF0000"/>
                </a:solidFill>
              </a:rPr>
              <a:t>appears</a:t>
            </a:r>
            <a:r>
              <a:rPr lang="en-US" dirty="0" smtClean="0"/>
              <a:t> to process all requests in a single interleaved ordering (single client), where</a:t>
            </a:r>
            <a:r>
              <a:rPr lang="is-IS" dirty="0" smtClean="0"/>
              <a:t>…</a:t>
            </a:r>
            <a:endParaRPr lang="en-US" dirty="0" smtClean="0"/>
          </a:p>
          <a:p>
            <a:pPr lvl="1"/>
            <a:r>
              <a:rPr lang="is-IS" dirty="0" smtClean="0"/>
              <a:t>…each and every process’s program order is preserved (single copy),</a:t>
            </a:r>
            <a:endParaRPr lang="en-US" dirty="0" smtClean="0"/>
          </a:p>
          <a:p>
            <a:pPr lvl="1"/>
            <a:r>
              <a:rPr lang="en-US" dirty="0" smtClean="0"/>
              <a:t>…and each process’s program order is only </a:t>
            </a:r>
            <a:r>
              <a:rPr lang="en-US" i="1" dirty="0" smtClean="0">
                <a:solidFill>
                  <a:srgbClr val="FF0000"/>
                </a:solidFill>
              </a:rPr>
              <a:t>logically preserved</a:t>
            </a:r>
            <a:r>
              <a:rPr lang="en-US" dirty="0" smtClean="0"/>
              <a:t>, i.e., it doesn’t need to preserve its actual-time ordering (delayed write visibility).</a:t>
            </a:r>
          </a:p>
          <a:p>
            <a:r>
              <a:rPr lang="en-US" dirty="0" smtClean="0"/>
              <a:t>It works as if all clients are reading out of a single </a:t>
            </a:r>
            <a:r>
              <a:rPr lang="en-US" smtClean="0"/>
              <a:t>copy.</a:t>
            </a:r>
          </a:p>
          <a:p>
            <a:pPr lvl="1"/>
            <a:r>
              <a:rPr lang="en-US" smtClean="0"/>
              <a:t>This </a:t>
            </a:r>
            <a:r>
              <a:rPr lang="en-US" dirty="0" smtClean="0"/>
              <a:t>meets the expectation from a (isolated) client, working with a single copy.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 meets the expectation of all clients even if they all know what others are doing.</a:t>
            </a:r>
          </a:p>
          <a:p>
            <a:pPr lvl="1"/>
            <a:r>
              <a:rPr lang="en-US" dirty="0" smtClean="0"/>
              <a:t>Both sequential consistency and </a:t>
            </a:r>
            <a:r>
              <a:rPr lang="en-US" dirty="0" err="1" smtClean="0"/>
              <a:t>linearizability</a:t>
            </a:r>
            <a:r>
              <a:rPr lang="en-US" dirty="0" smtClean="0"/>
              <a:t> provide an </a:t>
            </a:r>
            <a:r>
              <a:rPr lang="en-US" dirty="0" smtClean="0">
                <a:solidFill>
                  <a:srgbClr val="FF0000"/>
                </a:solidFill>
              </a:rPr>
              <a:t>illusion of a single copy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831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 vs.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should behave as if there were only a single copy, </a:t>
            </a:r>
            <a:r>
              <a:rPr lang="en-US" dirty="0"/>
              <a:t>and a single client.</a:t>
            </a:r>
          </a:p>
          <a:p>
            <a:pPr lvl="1"/>
            <a:r>
              <a:rPr lang="en-US" dirty="0"/>
              <a:t>It’s just that </a:t>
            </a:r>
            <a:r>
              <a:rPr lang="en-US" dirty="0" smtClean="0"/>
              <a:t>SC </a:t>
            </a:r>
            <a:r>
              <a:rPr lang="en-US" dirty="0">
                <a:solidFill>
                  <a:srgbClr val="FF0000"/>
                </a:solidFill>
              </a:rPr>
              <a:t>doesn’t preserve the actual-time order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just the program order of each client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Difference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: Once a write is returned, the system is </a:t>
            </a:r>
            <a:r>
              <a:rPr lang="en-US" dirty="0" smtClean="0">
                <a:solidFill>
                  <a:srgbClr val="FF0000"/>
                </a:solidFill>
              </a:rPr>
              <a:t>obligated</a:t>
            </a:r>
            <a:r>
              <a:rPr lang="en-US" dirty="0" smtClean="0"/>
              <a:t> to make the result visible to all clients based on actual time. I.e., the system has to return 5 in the example.</a:t>
            </a:r>
          </a:p>
          <a:p>
            <a:pPr lvl="1"/>
            <a:r>
              <a:rPr lang="en-US" dirty="0" smtClean="0"/>
              <a:t>Sequential consistency: Even if a write is returned, the system is </a:t>
            </a:r>
            <a:r>
              <a:rPr lang="en-US" dirty="0" smtClean="0">
                <a:solidFill>
                  <a:srgbClr val="FF0000"/>
                </a:solidFill>
              </a:rPr>
              <a:t>not obligated</a:t>
            </a:r>
            <a:r>
              <a:rPr lang="en-US" dirty="0" smtClean="0"/>
              <a:t> to make the result visible to other clients immediately. I.e., the system can still return 2 in the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98341" y="3416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7200" y="3200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You (NY)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714625" y="3339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72790" y="3409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698341" y="3949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400" y="3733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Friend (CA)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2962025" y="3872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524000" y="3943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58195" y="3943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ead(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x)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010025" y="3878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7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 animBg="1"/>
      <p:bldP spid="8" grpId="0"/>
      <p:bldP spid="10" grpId="0"/>
      <p:bldP spid="11" grpId="0" animBg="1"/>
      <p:bldP spid="12" grpId="0"/>
      <p:bldP spid="13" grpId="0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063278"/>
            <a:ext cx="7696200" cy="3410009"/>
          </a:xfrm>
          <a:prstGeom prst="rect">
            <a:avLst/>
          </a:prstGeom>
        </p:spPr>
      </p:pic>
      <p:pic>
        <p:nvPicPr>
          <p:cNvPr id="6" name="Picture 5" descr="data-center-server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720" y="5181600"/>
            <a:ext cx="1783080" cy="1295400"/>
          </a:xfrm>
          <a:prstGeom prst="rect">
            <a:avLst/>
          </a:prstGeom>
        </p:spPr>
      </p:pic>
      <p:pic>
        <p:nvPicPr>
          <p:cNvPr id="7" name="Picture 6" descr="data-center-server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7320" y="5181600"/>
            <a:ext cx="1783080" cy="1295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North Carolina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California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1698341" y="1892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57200" y="1676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You (NY)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4714625" y="1815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172790" y="1885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1698341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Friend (CA)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2962025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524000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58195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ead(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x)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60100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096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Can a sequentially consistent storage show this behavior? (I.e., </a:t>
            </a:r>
            <a:r>
              <a:rPr lang="en-US" dirty="0" smtClean="0">
                <a:solidFill>
                  <a:srgbClr val="0000FF"/>
                </a:solidFill>
              </a:rPr>
              <a:t>can you come up with an interleaving that behaves like a single copy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/>
              <a:t>P1: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A)</a:t>
            </a:r>
          </a:p>
          <a:p>
            <a:pPr lvl="1"/>
            <a:r>
              <a:rPr lang="en-US" dirty="0" smtClean="0"/>
              <a:t>P2:                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B)</a:t>
            </a:r>
          </a:p>
          <a:p>
            <a:pPr lvl="1"/>
            <a:r>
              <a:rPr lang="en-US" dirty="0" smtClean="0"/>
              <a:t>P3: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  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</a:p>
          <a:p>
            <a:pPr lvl="1"/>
            <a:r>
              <a:rPr lang="en-US" dirty="0" smtClean="0"/>
              <a:t>P4:</a:t>
            </a:r>
            <a:r>
              <a:rPr lang="en-US" dirty="0"/>
              <a:t> </a:t>
            </a:r>
            <a:r>
              <a:rPr lang="en-US" dirty="0" smtClean="0"/>
              <a:t>             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</a:t>
            </a: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</a:p>
          <a:p>
            <a:endParaRPr lang="en-US" dirty="0" smtClean="0"/>
          </a:p>
          <a:p>
            <a:r>
              <a:rPr lang="en-US" dirty="0" smtClean="0"/>
              <a:t>Example 2</a:t>
            </a:r>
            <a:endParaRPr lang="en-US" dirty="0"/>
          </a:p>
          <a:p>
            <a:pPr lvl="1"/>
            <a:r>
              <a:rPr lang="en-US" dirty="0"/>
              <a:t>P1: </a:t>
            </a:r>
            <a:r>
              <a:rPr lang="en-US" dirty="0" err="1" smtClean="0"/>
              <a:t>a.write</a:t>
            </a:r>
            <a:r>
              <a:rPr lang="en-US" dirty="0" smtClean="0"/>
              <a:t>(A)</a:t>
            </a:r>
            <a:endParaRPr lang="en-US" dirty="0"/>
          </a:p>
          <a:p>
            <a:pPr lvl="1"/>
            <a:r>
              <a:rPr lang="en-US" dirty="0"/>
              <a:t>P2: </a:t>
            </a:r>
            <a:r>
              <a:rPr lang="en-US" dirty="0" smtClean="0"/>
              <a:t>               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B)</a:t>
            </a:r>
            <a:endParaRPr lang="en-US" dirty="0"/>
          </a:p>
          <a:p>
            <a:pPr lvl="1"/>
            <a:r>
              <a:rPr lang="en-US" dirty="0"/>
              <a:t>P3</a:t>
            </a:r>
            <a:r>
              <a:rPr lang="en-US" dirty="0" smtClean="0"/>
              <a:t>: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  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  <a:endParaRPr lang="en-US" dirty="0"/>
          </a:p>
          <a:p>
            <a:pPr lvl="1"/>
            <a:r>
              <a:rPr lang="en-US" dirty="0"/>
              <a:t>P4</a:t>
            </a:r>
            <a:r>
              <a:rPr lang="en-US" dirty="0" smtClean="0"/>
              <a:t>:              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()-&gt;A       </a:t>
            </a:r>
            <a:r>
              <a:rPr lang="en-US" dirty="0" err="1" smtClean="0"/>
              <a:t>a.read</a:t>
            </a:r>
            <a:r>
              <a:rPr lang="en-US" dirty="0" smtClean="0"/>
              <a:t>()-&gt;B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753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23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what implementation would the following happen?</a:t>
            </a:r>
            <a:endParaRPr lang="en-US" dirty="0"/>
          </a:p>
          <a:p>
            <a:pPr lvl="1"/>
            <a:r>
              <a:rPr lang="en-US" dirty="0"/>
              <a:t>P1: </a:t>
            </a:r>
            <a:r>
              <a:rPr lang="en-US" dirty="0" err="1"/>
              <a:t>a.write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P2:                 </a:t>
            </a:r>
            <a:r>
              <a:rPr lang="en-US" dirty="0" err="1"/>
              <a:t>a.write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P3:                                 </a:t>
            </a:r>
            <a:r>
              <a:rPr lang="en-US" dirty="0" err="1"/>
              <a:t>a.read</a:t>
            </a:r>
            <a:r>
              <a:rPr lang="en-US" dirty="0"/>
              <a:t>()-&gt;B        </a:t>
            </a:r>
            <a:r>
              <a:rPr lang="en-US" dirty="0" err="1"/>
              <a:t>a.read</a:t>
            </a:r>
            <a:r>
              <a:rPr lang="en-US" dirty="0"/>
              <a:t>()-&gt;A</a:t>
            </a:r>
          </a:p>
          <a:p>
            <a:pPr lvl="1"/>
            <a:r>
              <a:rPr lang="en-US" dirty="0"/>
              <a:t>P4:                                               </a:t>
            </a:r>
            <a:r>
              <a:rPr lang="en-US" dirty="0" err="1"/>
              <a:t>a.read</a:t>
            </a:r>
            <a:r>
              <a:rPr lang="en-US" dirty="0"/>
              <a:t>()-&gt;A       </a:t>
            </a:r>
            <a:r>
              <a:rPr lang="en-US" dirty="0" err="1"/>
              <a:t>a.read</a:t>
            </a:r>
            <a:r>
              <a:rPr lang="en-US" dirty="0"/>
              <a:t>()-&gt;</a:t>
            </a:r>
            <a:r>
              <a:rPr lang="en-US" dirty="0" smtClean="0"/>
              <a:t>B</a:t>
            </a:r>
          </a:p>
          <a:p>
            <a:r>
              <a:rPr lang="en-US" dirty="0" smtClean="0"/>
              <a:t>Possibility</a:t>
            </a:r>
          </a:p>
          <a:p>
            <a:pPr lvl="1"/>
            <a:r>
              <a:rPr lang="en-US" dirty="0" smtClean="0"/>
              <a:t>P3 and P4 use different copies.</a:t>
            </a:r>
          </a:p>
          <a:p>
            <a:pPr lvl="1"/>
            <a:r>
              <a:rPr lang="en-US" dirty="0" smtClean="0"/>
              <a:t>In P3’s copy, P2’s write arrives first and gets applied.</a:t>
            </a:r>
          </a:p>
          <a:p>
            <a:pPr lvl="1"/>
            <a:r>
              <a:rPr lang="en-US" dirty="0" smtClean="0"/>
              <a:t>In P4’s copy, P1’s write arrives first and gets applied.</a:t>
            </a:r>
          </a:p>
          <a:p>
            <a:pPr lvl="1"/>
            <a:r>
              <a:rPr lang="en-US" dirty="0" smtClean="0"/>
              <a:t>Writes are applied in different orders across copies.</a:t>
            </a:r>
          </a:p>
          <a:p>
            <a:pPr lvl="1"/>
            <a:r>
              <a:rPr lang="en-US" dirty="0" smtClean="0"/>
              <a:t>This doesn’t provide sequential consistency.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69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implementing a consistency model, we need to think about how to handle writes and how to handle reads</a:t>
            </a:r>
          </a:p>
          <a:p>
            <a:r>
              <a:rPr lang="en-US" dirty="0" smtClean="0"/>
              <a:t>Handling writes</a:t>
            </a:r>
          </a:p>
          <a:p>
            <a:pPr lvl="1"/>
            <a:r>
              <a:rPr lang="en-US" dirty="0" smtClean="0"/>
              <a:t>Single-client, single-copy: Write </a:t>
            </a:r>
            <a:r>
              <a:rPr lang="en-US" dirty="0"/>
              <a:t>synchronization </a:t>
            </a:r>
            <a:r>
              <a:rPr lang="en-US" dirty="0" smtClean="0"/>
              <a:t>happens (or writes are applied) </a:t>
            </a:r>
            <a:r>
              <a:rPr lang="en-US" dirty="0" smtClean="0">
                <a:solidFill>
                  <a:srgbClr val="FF0000"/>
                </a:solidFill>
              </a:rPr>
              <a:t>in </a:t>
            </a:r>
            <a:r>
              <a:rPr lang="en-US" dirty="0">
                <a:solidFill>
                  <a:srgbClr val="FF0000"/>
                </a:solidFill>
              </a:rPr>
              <a:t>the same order everywhere</a:t>
            </a:r>
            <a:r>
              <a:rPr lang="en-US" dirty="0"/>
              <a:t> across different </a:t>
            </a:r>
            <a:r>
              <a:rPr lang="en-US" dirty="0" smtClean="0"/>
              <a:t>copies, while </a:t>
            </a:r>
            <a:r>
              <a:rPr lang="en-US" dirty="0" smtClean="0">
                <a:solidFill>
                  <a:srgbClr val="FF0000"/>
                </a:solidFill>
              </a:rPr>
              <a:t>preserving each process’s logical write order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Delayed </a:t>
            </a:r>
            <a:r>
              <a:rPr lang="en-US" dirty="0"/>
              <a:t>write </a:t>
            </a:r>
            <a:r>
              <a:rPr lang="en-US" dirty="0" smtClean="0"/>
              <a:t>visibility: The </a:t>
            </a:r>
            <a:r>
              <a:rPr lang="en-US" dirty="0"/>
              <a:t>synchronization does not have to be complete at the time of return from a write operation</a:t>
            </a:r>
            <a:r>
              <a:rPr lang="en-US" dirty="0" smtClean="0"/>
              <a:t>. (I.e., actual writes on different copies can be done at different times.)</a:t>
            </a:r>
          </a:p>
          <a:p>
            <a:r>
              <a:rPr lang="en-US" dirty="0" smtClean="0"/>
              <a:t>Handling reads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Single-client, single-copy: </a:t>
            </a:r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dirty="0" smtClean="0">
                <a:solidFill>
                  <a:srgbClr val="000000"/>
                </a:solidFill>
              </a:rPr>
              <a:t>read from a process should be done on a copy that </a:t>
            </a:r>
            <a:r>
              <a:rPr lang="en-US" dirty="0" smtClean="0">
                <a:solidFill>
                  <a:srgbClr val="FF0000"/>
                </a:solidFill>
              </a:rPr>
              <a:t>already has applied the process’s latest write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en-US" dirty="0" smtClean="0">
                <a:solidFill>
                  <a:srgbClr val="000000"/>
                </a:solidFill>
              </a:rPr>
              <a:t>And </a:t>
            </a:r>
            <a:r>
              <a:rPr lang="en-US" dirty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ll </a:t>
            </a:r>
            <a:r>
              <a:rPr lang="en-US" smtClean="0">
                <a:solidFill>
                  <a:srgbClr val="000000"/>
                </a:solidFill>
              </a:rPr>
              <a:t>reads should be </a:t>
            </a:r>
            <a:r>
              <a:rPr lang="en-US" dirty="0" smtClean="0">
                <a:solidFill>
                  <a:srgbClr val="000000"/>
                </a:solidFill>
              </a:rPr>
              <a:t>processed by the program </a:t>
            </a:r>
            <a:r>
              <a:rPr lang="en-US" smtClean="0">
                <a:solidFill>
                  <a:srgbClr val="000000"/>
                </a:solidFill>
              </a:rPr>
              <a:t>order.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875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 implementation</a:t>
            </a:r>
          </a:p>
          <a:p>
            <a:pPr lvl="1"/>
            <a:r>
              <a:rPr lang="en-US" dirty="0" smtClean="0"/>
              <a:t>You’re </a:t>
            </a:r>
            <a:r>
              <a:rPr lang="en-US" dirty="0" smtClean="0">
                <a:solidFill>
                  <a:srgbClr val="FF0000"/>
                </a:solidFill>
              </a:rPr>
              <a:t>not obligated</a:t>
            </a:r>
            <a:r>
              <a:rPr lang="en-US" dirty="0" smtClean="0"/>
              <a:t> to make the most recent write (according to actual time) visible (i.e., applied to all copies) </a:t>
            </a:r>
            <a:r>
              <a:rPr lang="en-US" dirty="0">
                <a:solidFill>
                  <a:srgbClr val="FF0000"/>
                </a:solidFill>
              </a:rPr>
              <a:t>right </a:t>
            </a:r>
            <a:r>
              <a:rPr lang="en-US" dirty="0" smtClean="0">
                <a:solidFill>
                  <a:srgbClr val="FF0000"/>
                </a:solidFill>
              </a:rPr>
              <a:t>away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But you </a:t>
            </a:r>
            <a:r>
              <a:rPr lang="en-US" dirty="0" smtClean="0">
                <a:solidFill>
                  <a:srgbClr val="FF0000"/>
                </a:solidFill>
              </a:rPr>
              <a:t>are obligated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apply all writes in the same order</a:t>
            </a:r>
            <a:r>
              <a:rPr lang="en-US" dirty="0" smtClean="0"/>
              <a:t> for all copies. This order should be FIFO-total.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011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Active </a:t>
            </a:r>
            <a:r>
              <a:rPr lang="en-US" dirty="0" smtClean="0"/>
              <a:t>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3276600"/>
            <a:ext cx="7683500" cy="3581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front end FIFO-orders all reads and writes.</a:t>
            </a:r>
          </a:p>
          <a:p>
            <a:r>
              <a:rPr lang="en-US" dirty="0" smtClean="0"/>
              <a:t>A read </a:t>
            </a:r>
            <a:r>
              <a:rPr lang="en-US" dirty="0"/>
              <a:t>can be done completely with any </a:t>
            </a:r>
            <a:r>
              <a:rPr lang="en-US" dirty="0" smtClean="0"/>
              <a:t>single replica.</a:t>
            </a:r>
            <a:endParaRPr lang="en-US" dirty="0"/>
          </a:p>
          <a:p>
            <a:r>
              <a:rPr lang="en-US" dirty="0"/>
              <a:t>Writes are totally-ordered and asynchronous </a:t>
            </a:r>
            <a:r>
              <a:rPr lang="en-US" dirty="0" smtClean="0"/>
              <a:t>(after at </a:t>
            </a:r>
            <a:r>
              <a:rPr lang="en-US" dirty="0"/>
              <a:t>least one write completes, </a:t>
            </a:r>
            <a:r>
              <a:rPr lang="en-US" dirty="0" smtClean="0"/>
              <a:t>it </a:t>
            </a:r>
            <a:r>
              <a:rPr lang="en-US" dirty="0"/>
              <a:t>returns)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Total </a:t>
            </a:r>
            <a:r>
              <a:rPr lang="en-US" dirty="0"/>
              <a:t>ordering doesn’t guarantee when to deliver events, i.e., writes can happen at different times at different replicas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Sequential consistency, not </a:t>
            </a:r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Read</a:t>
            </a:r>
            <a:r>
              <a:rPr lang="en-US" dirty="0"/>
              <a:t>/write </a:t>
            </a:r>
            <a:r>
              <a:rPr lang="en-US" dirty="0" smtClean="0"/>
              <a:t>ops from </a:t>
            </a:r>
            <a:r>
              <a:rPr lang="en-US" dirty="0"/>
              <a:t>the same client will be ordered at the front </a:t>
            </a:r>
            <a:r>
              <a:rPr lang="en-US" dirty="0" smtClean="0"/>
              <a:t>end (program order preservation).</a:t>
            </a:r>
            <a:endParaRPr lang="en-US" dirty="0"/>
          </a:p>
          <a:p>
            <a:pPr lvl="1"/>
            <a:r>
              <a:rPr lang="en-US" dirty="0" smtClean="0"/>
              <a:t>Writes are applied in the same order by total ordering (single copy).</a:t>
            </a:r>
          </a:p>
          <a:p>
            <a:pPr lvl="1"/>
            <a:r>
              <a:rPr lang="en-US" dirty="0" smtClean="0"/>
              <a:t>No guarantee that a read will read the most recent write based on actual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65800" y="10668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9500" y="11303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371600" y="12827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84300" y="13335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378200" y="13208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112000" y="1854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350000" y="11811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11900" y="1346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1981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9500" y="23876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1371600" y="25400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84300" y="25908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378200" y="25654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2247900" y="14986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273300" y="27432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375400" y="2489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337300" y="2654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374900" y="18923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….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14986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5232400" y="1295400"/>
            <a:ext cx="118110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45100" y="1524000"/>
            <a:ext cx="18796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257800" y="1549400"/>
            <a:ext cx="11811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4584700" y="27305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7000" y="1600200"/>
            <a:ext cx="1193800" cy="1130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232400" y="2717800"/>
            <a:ext cx="1206500" cy="203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5245100" y="2146300"/>
            <a:ext cx="18542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5588000" y="1143000"/>
            <a:ext cx="762000" cy="330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572000" y="1155700"/>
            <a:ext cx="1041400" cy="228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 flipV="1">
            <a:off x="4572000" y="1600200"/>
            <a:ext cx="1816100" cy="1155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5384800" y="2984500"/>
            <a:ext cx="1041400" cy="177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 flipV="1">
            <a:off x="4572000" y="2844800"/>
            <a:ext cx="825500" cy="304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4572000" y="1727200"/>
            <a:ext cx="1968500" cy="939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AutoShape 36"/>
          <p:cNvCxnSpPr>
            <a:cxnSpLocks noChangeShapeType="1"/>
            <a:stCxn id="11" idx="7"/>
            <a:endCxn id="10" idx="0"/>
          </p:cNvCxnSpPr>
          <p:nvPr/>
        </p:nvCxnSpPr>
        <p:spPr bwMode="auto">
          <a:xfrm rot="16200000" flipV="1">
            <a:off x="5478906" y="-183006"/>
            <a:ext cx="617094" cy="3624706"/>
          </a:xfrm>
          <a:prstGeom prst="curvedConnector3">
            <a:avLst>
              <a:gd name="adj1" fmla="val 137045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37"/>
          <p:cNvCxnSpPr>
            <a:cxnSpLocks noChangeShapeType="1"/>
            <a:stCxn id="22" idx="2"/>
            <a:endCxn id="18" idx="2"/>
          </p:cNvCxnSpPr>
          <p:nvPr/>
        </p:nvCxnSpPr>
        <p:spPr bwMode="auto">
          <a:xfrm rot="5400000" flipH="1">
            <a:off x="5279439" y="1599615"/>
            <a:ext cx="90071" cy="2698750"/>
          </a:xfrm>
          <a:prstGeom prst="curvedConnector3">
            <a:avLst>
              <a:gd name="adj1" fmla="val -253800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95478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Example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19200" y="220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62902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219200" y="4572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676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6764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56459" y="18288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0" y="222891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00200" y="4267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81200" y="4572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764129" y="5010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91200" y="30671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019800" y="2667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8862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191000" y="4572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0" y="4267200"/>
            <a:ext cx="19050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If this were </a:t>
            </a:r>
            <a:r>
              <a:rPr lang="en-US" dirty="0" err="1" smtClean="0">
                <a:solidFill>
                  <a:srgbClr val="000000"/>
                </a:solidFill>
              </a:rPr>
              <a:t>a.read</a:t>
            </a:r>
            <a:r>
              <a:rPr lang="en-US" dirty="0" smtClean="0">
                <a:solidFill>
                  <a:srgbClr val="000000"/>
                </a:solidFill>
              </a:rPr>
              <a:t>() -&gt; 0, it wouldn’t support </a:t>
            </a:r>
            <a:r>
              <a:rPr lang="en-US" dirty="0" err="1" smtClean="0">
                <a:solidFill>
                  <a:srgbClr val="000000"/>
                </a:solidFill>
              </a:rPr>
              <a:t>linearizability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  <p:cxnSp>
        <p:nvCxnSpPr>
          <p:cNvPr id="20" name="Straight Arrow Connector 19"/>
          <p:cNvCxnSpPr>
            <a:stCxn id="16" idx="1"/>
            <a:endCxn id="24" idx="3"/>
          </p:cNvCxnSpPr>
          <p:nvPr/>
        </p:nvCxnSpPr>
        <p:spPr bwMode="auto">
          <a:xfrm flipH="1" flipV="1">
            <a:off x="5779671" y="4772055"/>
            <a:ext cx="697329" cy="33754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43686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0" grpId="0"/>
      <p:bldP spid="31" grpId="0"/>
      <p:bldP spid="33" grpId="0"/>
      <p:bldP spid="24" grpId="0"/>
      <p:bldP spid="1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More Consistency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more relaxed</a:t>
            </a:r>
          </a:p>
          <a:p>
            <a:pPr lvl="1"/>
            <a:r>
              <a:rPr lang="en-US" dirty="0" smtClean="0"/>
              <a:t>We don’t even care about providing an illusion of a single copy.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We care about ordering causally related write operations correctly.</a:t>
            </a:r>
          </a:p>
          <a:p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As long as we can say all replicas converge to the same copy eventually, we’re fine.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29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The ordering of operations is determined by time.</a:t>
            </a:r>
          </a:p>
          <a:p>
            <a:pPr lvl="1"/>
            <a:r>
              <a:rPr lang="en-US" dirty="0" smtClean="0"/>
              <a:t>Primary-backup can provide </a:t>
            </a:r>
            <a:r>
              <a:rPr lang="en-US" dirty="0" err="1" smtClean="0"/>
              <a:t>linearizability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Chain replication can also provide </a:t>
            </a:r>
            <a:r>
              <a:rPr lang="en-US" dirty="0" err="1" smtClean="0"/>
              <a:t>linearizability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The ordering of operations preserves the program order of each client.</a:t>
            </a:r>
          </a:p>
          <a:p>
            <a:pPr lvl="1"/>
            <a:r>
              <a:rPr lang="en-US" dirty="0" smtClean="0"/>
              <a:t>Active replication can provide sequential </a:t>
            </a:r>
            <a:r>
              <a:rPr lang="en-US" smtClean="0"/>
              <a:t>consistency.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4478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905000" y="33528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9050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8288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92729" y="29526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y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1148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4196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362200" y="3962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638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(y)</a:t>
            </a:r>
          </a:p>
        </p:txBody>
      </p:sp>
    </p:spTree>
    <p:extLst>
      <p:ext uri="{BB962C8B-B14F-4D97-AF65-F5344CB8AC3E}">
        <p14:creationId xmlns:p14="http://schemas.microsoft.com/office/powerpoint/2010/main" val="2486454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is all about client-side perception.</a:t>
            </a:r>
          </a:p>
          <a:p>
            <a:pPr lvl="1"/>
            <a:r>
              <a:rPr lang="en-US" dirty="0" smtClean="0"/>
              <a:t>The same goes for all consistency models for that matter.</a:t>
            </a:r>
          </a:p>
          <a:p>
            <a:r>
              <a:rPr lang="en-US" dirty="0" smtClean="0"/>
              <a:t>If you write a program that works with a </a:t>
            </a:r>
            <a:r>
              <a:rPr lang="en-US" dirty="0" err="1" smtClean="0"/>
              <a:t>linearizable</a:t>
            </a:r>
            <a:r>
              <a:rPr lang="en-US" dirty="0" smtClean="0"/>
              <a:t> storage, </a:t>
            </a:r>
            <a:r>
              <a:rPr lang="en-US" i="1" dirty="0" smtClean="0">
                <a:solidFill>
                  <a:srgbClr val="FF0000"/>
                </a:solidFill>
              </a:rPr>
              <a:t>it works as you expect it to work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There’s no surprise.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638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this be difficult to implement? Any strategy?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63278"/>
            <a:ext cx="7696200" cy="3410009"/>
          </a:xfrm>
          <a:prstGeom prst="rect">
            <a:avLst/>
          </a:prstGeom>
        </p:spPr>
      </p:pic>
      <p:pic>
        <p:nvPicPr>
          <p:cNvPr id="6" name="Picture 5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5181600"/>
            <a:ext cx="1783080" cy="1295400"/>
          </a:xfrm>
          <a:prstGeom prst="rect">
            <a:avLst/>
          </a:prstGeom>
        </p:spPr>
      </p:pic>
      <p:pic>
        <p:nvPicPr>
          <p:cNvPr id="7" name="Picture 6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5181600"/>
            <a:ext cx="1783080" cy="12954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340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North Carolina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California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698341" y="1892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1676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You (NY)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714625" y="1815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172790" y="1885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698341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Friend (CA)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962025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524000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58195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ead(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x)  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0100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789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59400"/>
          </a:xfrm>
        </p:spPr>
        <p:txBody>
          <a:bodyPr>
            <a:normAutofit/>
          </a:bodyPr>
          <a:lstStyle/>
          <a:p>
            <a:r>
              <a:rPr lang="en-US" dirty="0" smtClean="0"/>
              <a:t>Will this be difficult to implement?</a:t>
            </a:r>
          </a:p>
          <a:p>
            <a:pPr lvl="1"/>
            <a:r>
              <a:rPr lang="en-US" dirty="0"/>
              <a:t>It depends on what you want to provide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How about:</a:t>
            </a:r>
          </a:p>
          <a:p>
            <a:pPr lvl="1"/>
            <a:r>
              <a:rPr lang="en-US" dirty="0" smtClean="0"/>
              <a:t>All clients send all read/write to CA datacenter.</a:t>
            </a:r>
          </a:p>
          <a:p>
            <a:pPr lvl="1"/>
            <a:r>
              <a:rPr lang="en-US" dirty="0" smtClean="0"/>
              <a:t>CA datacenter propagates to NC datacenter.</a:t>
            </a:r>
          </a:p>
          <a:p>
            <a:pPr lvl="1"/>
            <a:r>
              <a:rPr lang="en-US" dirty="0" smtClean="0"/>
              <a:t>A request never returns until all propagation is done.</a:t>
            </a:r>
            <a:endParaRPr lang="en-US" dirty="0"/>
          </a:p>
          <a:p>
            <a:pPr lvl="1"/>
            <a:r>
              <a:rPr lang="en-US" dirty="0" smtClean="0"/>
              <a:t>Correctness (</a:t>
            </a:r>
            <a:r>
              <a:rPr lang="en-US" dirty="0" err="1" smtClean="0"/>
              <a:t>linearizability</a:t>
            </a:r>
            <a:r>
              <a:rPr lang="en-US" dirty="0" smtClean="0"/>
              <a:t>)? yes</a:t>
            </a:r>
          </a:p>
          <a:p>
            <a:pPr lvl="1"/>
            <a:r>
              <a:rPr lang="en-US" dirty="0" smtClean="0"/>
              <a:t>Performance? No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698341" y="23497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" y="2133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You (NY)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714625" y="22722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172790" y="23430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 smtClean="0">
                <a:solidFill>
                  <a:schemeClr val="tx1"/>
                </a:solidFill>
              </a:rPr>
              <a:t>(5)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698341" y="28831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" y="26670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Friend (CA)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962025" y="28056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524000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 smtClean="0">
                <a:solidFill>
                  <a:schemeClr val="tx1"/>
                </a:solidFill>
              </a:rPr>
              <a:t>2)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58195" y="2876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</a:t>
            </a:r>
            <a:r>
              <a:rPr lang="en-US" sz="2000" dirty="0" smtClean="0">
                <a:solidFill>
                  <a:schemeClr val="tx1"/>
                </a:solidFill>
              </a:rPr>
              <a:t>ead(</a:t>
            </a:r>
            <a:r>
              <a:rPr lang="en-US" sz="2000" dirty="0" smtClean="0">
                <a:solidFill>
                  <a:schemeClr val="tx1"/>
                </a:solidFill>
                <a:sym typeface="Wingdings"/>
              </a:rPr>
              <a:t>x)  5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010025" y="28119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43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664200"/>
          </a:xfrm>
        </p:spPr>
        <p:txBody>
          <a:bodyPr>
            <a:normAutofit/>
          </a:bodyPr>
          <a:lstStyle/>
          <a:p>
            <a:r>
              <a:rPr lang="en-US" dirty="0" smtClean="0"/>
              <a:t>Importance of latency</a:t>
            </a:r>
          </a:p>
          <a:p>
            <a:pPr lvl="1"/>
            <a:r>
              <a:rPr lang="en-US" dirty="0"/>
              <a:t>Amazon: every 100ms of latency costs them 1% in sales.</a:t>
            </a:r>
          </a:p>
          <a:p>
            <a:pPr lvl="1"/>
            <a:r>
              <a:rPr lang="en-US" dirty="0"/>
              <a:t>Google: an extra .5 seconds in search page generation time dropped traffic by 20%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Linearizability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typically</a:t>
            </a:r>
            <a:r>
              <a:rPr lang="en-US" dirty="0" smtClean="0"/>
              <a:t> requires </a:t>
            </a:r>
            <a:r>
              <a:rPr lang="en-US" i="1" dirty="0" smtClean="0">
                <a:solidFill>
                  <a:srgbClr val="FF0000"/>
                </a:solidFill>
              </a:rPr>
              <a:t>complete</a:t>
            </a:r>
            <a:r>
              <a:rPr lang="en-US" dirty="0" smtClean="0">
                <a:solidFill>
                  <a:srgbClr val="FF0000"/>
                </a:solidFill>
              </a:rPr>
              <a:t> synchronization of multiple copies before a write operation returns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So that any read over any copy can return the most recent write.</a:t>
            </a:r>
          </a:p>
          <a:p>
            <a:pPr lvl="1"/>
            <a:r>
              <a:rPr lang="en-US" dirty="0" smtClean="0"/>
              <a:t>No room for asynchronous writes (i.e., a write operation returns before all updates are propagated.)</a:t>
            </a:r>
          </a:p>
          <a:p>
            <a:r>
              <a:rPr lang="en-US" dirty="0" smtClean="0"/>
              <a:t>It makes less sense in a global setting.</a:t>
            </a:r>
          </a:p>
          <a:p>
            <a:pPr lvl="1"/>
            <a:r>
              <a:rPr lang="en-US" dirty="0" smtClean="0"/>
              <a:t>Inter-</a:t>
            </a:r>
            <a:r>
              <a:rPr lang="en-US" dirty="0" err="1" smtClean="0"/>
              <a:t>datecenter</a:t>
            </a:r>
            <a:r>
              <a:rPr lang="en-US" dirty="0" smtClean="0"/>
              <a:t> latency: ~10s </a:t>
            </a:r>
            <a:r>
              <a:rPr lang="en-US" dirty="0" err="1" smtClean="0"/>
              <a:t>ms</a:t>
            </a:r>
            <a:r>
              <a:rPr lang="en-US" dirty="0" smtClean="0"/>
              <a:t> to ~100s </a:t>
            </a:r>
            <a:r>
              <a:rPr lang="en-US" dirty="0" err="1" smtClean="0"/>
              <a:t>ms</a:t>
            </a:r>
            <a:endParaRPr lang="en-US" dirty="0" smtClean="0"/>
          </a:p>
          <a:p>
            <a:r>
              <a:rPr lang="en-US" dirty="0" smtClean="0"/>
              <a:t>It might still makes sense in a local setting (e.g., within a single data center).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484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(Primary-Backup)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0670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6BB76D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Request Communication</a:t>
            </a:r>
            <a:r>
              <a:rPr lang="en-US" dirty="0" smtClean="0"/>
              <a:t>: the request is issued to the primary RM and carries a unique request id.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Coordination</a:t>
            </a:r>
            <a:r>
              <a:rPr lang="en-US" dirty="0" smtClean="0"/>
              <a:t>: Primary takes requests atomically, in order, checks id (resends response if not new id.)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Execution</a:t>
            </a:r>
            <a:r>
              <a:rPr lang="en-US" dirty="0" smtClean="0"/>
              <a:t>: Primary executes &amp; stores the response 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Agreement</a:t>
            </a:r>
            <a:r>
              <a:rPr lang="en-US" dirty="0" smtClean="0"/>
              <a:t>: If update, primary sends updated state/result, </a:t>
            </a:r>
            <a:r>
              <a:rPr lang="en-US" dirty="0" err="1" smtClean="0"/>
              <a:t>req</a:t>
            </a:r>
            <a:r>
              <a:rPr lang="en-US" dirty="0" smtClean="0"/>
              <a:t>-id and response to all backup </a:t>
            </a:r>
            <a:r>
              <a:rPr lang="en-US" dirty="0" err="1" smtClean="0"/>
              <a:t>RMs</a:t>
            </a:r>
            <a:r>
              <a:rPr lang="en-US" dirty="0" smtClean="0"/>
              <a:t> (1-phase commit enough).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Response</a:t>
            </a:r>
            <a:r>
              <a:rPr lang="en-US" dirty="0" smtClean="0"/>
              <a:t>: primary sends result to the front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1430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1206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371600" y="1358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84300" y="1409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78200" y="13970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Front End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4400" y="16129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2500" y="21463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89800" y="1244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956300" y="1714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51700" y="1409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77100" y="2273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079500" y="24638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371600" y="26162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84300" y="26670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378200" y="26416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247900" y="15748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273300" y="2819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584700" y="1587500"/>
            <a:ext cx="13970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4572000" y="2070100"/>
            <a:ext cx="1549400" cy="723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375400" y="24638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337300" y="26289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6565900" y="1524000"/>
            <a:ext cx="7366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6540500" y="2032000"/>
            <a:ext cx="7874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375400" y="2197100"/>
            <a:ext cx="1778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854700" y="13589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primary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188200" y="17907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188200" y="26670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223000" y="29464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374900" y="19685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741681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32275</TotalTime>
  <Pages>12</Pages>
  <Words>2734</Words>
  <Application>Microsoft Macintosh PowerPoint</Application>
  <PresentationFormat>Letter Paper (8.5x11 in)</PresentationFormat>
  <Paragraphs>421</Paragraphs>
  <Slides>32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CS252-template</vt:lpstr>
      <vt:lpstr>Office Theme</vt:lpstr>
      <vt:lpstr>CSE 486/586 Distributed Systems Consistency --- 2</vt:lpstr>
      <vt:lpstr>Recap: Linearizability</vt:lpstr>
      <vt:lpstr>Linearizability Examples</vt:lpstr>
      <vt:lpstr>Linearizability Examples</vt:lpstr>
      <vt:lpstr>Linearizability</vt:lpstr>
      <vt:lpstr>Implementing Linearizability</vt:lpstr>
      <vt:lpstr>Implementing Linearizability</vt:lpstr>
      <vt:lpstr>Implementing Linearizability</vt:lpstr>
      <vt:lpstr>Passive (Primary-Backup) Replication</vt:lpstr>
      <vt:lpstr>Chain Replication</vt:lpstr>
      <vt:lpstr>Chain Replication</vt:lpstr>
      <vt:lpstr>CSE 486/586 Administrivia</vt:lpstr>
      <vt:lpstr>Relaxing the Guarantees</vt:lpstr>
      <vt:lpstr>Relaxing the Guarantees</vt:lpstr>
      <vt:lpstr>Sequential Consistency</vt:lpstr>
      <vt:lpstr>Single-Copy Semantics</vt:lpstr>
      <vt:lpstr>Single-Copy Semantics</vt:lpstr>
      <vt:lpstr>Delayed Write Visibility</vt:lpstr>
      <vt:lpstr>Delayed Write Visibility</vt:lpstr>
      <vt:lpstr>Delayed Write Visibility</vt:lpstr>
      <vt:lpstr>Sequential Consistency</vt:lpstr>
      <vt:lpstr>Sequential Consistency</vt:lpstr>
      <vt:lpstr>Sequential Consistency vs. Linearizability</vt:lpstr>
      <vt:lpstr>Sequential Consistency</vt:lpstr>
      <vt:lpstr>Sequential Consistency Examples</vt:lpstr>
      <vt:lpstr>Implementing Sequential Consistency</vt:lpstr>
      <vt:lpstr>Implementing Sequential Consistency</vt:lpstr>
      <vt:lpstr>Implementing Sequential Consistency</vt:lpstr>
      <vt:lpstr>Active Replication</vt:lpstr>
      <vt:lpstr>Two More Consistency Models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1808</cp:revision>
  <cp:lastPrinted>2016-04-08T19:12:02Z</cp:lastPrinted>
  <dcterms:created xsi:type="dcterms:W3CDTF">2012-03-21T04:48:11Z</dcterms:created>
  <dcterms:modified xsi:type="dcterms:W3CDTF">2016-04-11T15:59:39Z</dcterms:modified>
  <cp:category/>
</cp:coreProperties>
</file>