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6"/>
  </p:notesMasterIdLst>
  <p:handoutMasterIdLst>
    <p:handoutMasterId r:id="rId47"/>
  </p:handoutMasterIdLst>
  <p:sldIdLst>
    <p:sldId id="322" r:id="rId3"/>
    <p:sldId id="802" r:id="rId4"/>
    <p:sldId id="809" r:id="rId5"/>
    <p:sldId id="811" r:id="rId6"/>
    <p:sldId id="810" r:id="rId7"/>
    <p:sldId id="812" r:id="rId8"/>
    <p:sldId id="813" r:id="rId9"/>
    <p:sldId id="806" r:id="rId10"/>
    <p:sldId id="769" r:id="rId11"/>
    <p:sldId id="791" r:id="rId12"/>
    <p:sldId id="766" r:id="rId13"/>
    <p:sldId id="767" r:id="rId14"/>
    <p:sldId id="770" r:id="rId15"/>
    <p:sldId id="771" r:id="rId16"/>
    <p:sldId id="772" r:id="rId17"/>
    <p:sldId id="773" r:id="rId18"/>
    <p:sldId id="774" r:id="rId19"/>
    <p:sldId id="775" r:id="rId20"/>
    <p:sldId id="776" r:id="rId21"/>
    <p:sldId id="777" r:id="rId22"/>
    <p:sldId id="778" r:id="rId23"/>
    <p:sldId id="779" r:id="rId24"/>
    <p:sldId id="780" r:id="rId25"/>
    <p:sldId id="781" r:id="rId26"/>
    <p:sldId id="782" r:id="rId27"/>
    <p:sldId id="784" r:id="rId28"/>
    <p:sldId id="785" r:id="rId29"/>
    <p:sldId id="786" r:id="rId30"/>
    <p:sldId id="787" r:id="rId31"/>
    <p:sldId id="788" r:id="rId32"/>
    <p:sldId id="789" r:id="rId33"/>
    <p:sldId id="792" r:id="rId34"/>
    <p:sldId id="807" r:id="rId35"/>
    <p:sldId id="808" r:id="rId36"/>
    <p:sldId id="795" r:id="rId37"/>
    <p:sldId id="796" r:id="rId38"/>
    <p:sldId id="797" r:id="rId39"/>
    <p:sldId id="798" r:id="rId40"/>
    <p:sldId id="799" r:id="rId41"/>
    <p:sldId id="800" r:id="rId42"/>
    <p:sldId id="801" r:id="rId43"/>
    <p:sldId id="704" r:id="rId44"/>
    <p:sldId id="584" r:id="rId4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0" d="100"/>
          <a:sy n="80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6.xml"/><Relationship Id="rId4" Type="http://schemas.openxmlformats.org/officeDocument/2006/relationships/slide" Target="slides/slide37.xml"/><Relationship Id="rId5" Type="http://schemas.openxmlformats.org/officeDocument/2006/relationships/slide" Target="slides/slide38.xml"/><Relationship Id="rId6" Type="http://schemas.openxmlformats.org/officeDocument/2006/relationships/slide" Target="slides/slide39.xml"/><Relationship Id="rId7" Type="http://schemas.openxmlformats.org/officeDocument/2006/relationships/slide" Target="slides/slide40.xml"/><Relationship Id="rId8" Type="http://schemas.openxmlformats.org/officeDocument/2006/relationships/slide" Target="slides/slide41.xml"/><Relationship Id="rId1" Type="http://schemas.openxmlformats.org/officeDocument/2006/relationships/slide" Target="slides/slide1.xml"/><Relationship Id="rId2" Type="http://schemas.openxmlformats.org/officeDocument/2006/relationships/slide" Target="slides/slide3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1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24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32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40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41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Content Distribution---1</a:t>
            </a:r>
            <a:br>
              <a:rPr lang="en-US" dirty="0" smtClean="0"/>
            </a:br>
            <a:r>
              <a:rPr lang="en-US" dirty="0" smtClean="0"/>
              <a:t>DNS &amp; CDN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13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15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19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RPC invoke semantics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2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6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7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91225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4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5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23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25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26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27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28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29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Make the common case fast, and rare cases correct</a:t>
            </a:r>
          </a:p>
          <a:p>
            <a:pPr lvl="1"/>
            <a:r>
              <a:rPr lang="en-US" dirty="0" smtClean="0"/>
              <a:t>(From Patterson &amp; Hennessy books)</a:t>
            </a:r>
          </a:p>
          <a:p>
            <a:pPr lvl="1"/>
            <a:r>
              <a:rPr lang="en-US" dirty="0" smtClean="0"/>
              <a:t>This principle cuts through generations of systems.</a:t>
            </a:r>
          </a:p>
          <a:p>
            <a:r>
              <a:rPr lang="en-US" dirty="0" smtClean="0"/>
              <a:t>Example?</a:t>
            </a:r>
          </a:p>
          <a:p>
            <a:pPr lvl="1"/>
            <a:r>
              <a:rPr lang="en-US" dirty="0" smtClean="0"/>
              <a:t>CPU Cache</a:t>
            </a:r>
          </a:p>
          <a:p>
            <a:r>
              <a:rPr lang="en-US" dirty="0" smtClean="0"/>
              <a:t>Knowing common cases == understanding your workload</a:t>
            </a:r>
          </a:p>
          <a:p>
            <a:pPr lvl="1"/>
            <a:r>
              <a:rPr lang="en-US" dirty="0" smtClean="0"/>
              <a:t>E.g., read dominated? Write dominated? Mixed?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30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31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32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Networks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content on many servers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How to replicate content</a:t>
            </a:r>
          </a:p>
          <a:p>
            <a:pPr lvl="1"/>
            <a:r>
              <a:rPr lang="en-US" dirty="0" smtClean="0"/>
              <a:t>Where to replicate content</a:t>
            </a:r>
          </a:p>
          <a:p>
            <a:pPr lvl="1"/>
            <a:r>
              <a:rPr lang="en-US" dirty="0" smtClean="0"/>
              <a:t>How to find replicated content</a:t>
            </a:r>
          </a:p>
          <a:p>
            <a:pPr lvl="1"/>
            <a:r>
              <a:rPr lang="en-US" dirty="0" smtClean="0"/>
              <a:t>How to choose among replicas</a:t>
            </a:r>
          </a:p>
          <a:p>
            <a:pPr lvl="1"/>
            <a:r>
              <a:rPr lang="en-US" dirty="0" smtClean="0"/>
              <a:t>How to direct clients towards a replica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5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server?</a:t>
            </a:r>
          </a:p>
          <a:p>
            <a:pPr lvl="1"/>
            <a:r>
              <a:rPr lang="en-US" dirty="0" smtClean="0"/>
              <a:t>Lowest load: to balance load on servers</a:t>
            </a:r>
          </a:p>
          <a:p>
            <a:pPr lvl="1"/>
            <a:r>
              <a:rPr lang="en-US" dirty="0" smtClean="0"/>
              <a:t>Best performance: to improve client performance</a:t>
            </a:r>
          </a:p>
          <a:p>
            <a:pPr lvl="2"/>
            <a:r>
              <a:rPr lang="en-US" dirty="0" smtClean="0"/>
              <a:t>Based on what? Location? RTT? Throughput? Load?</a:t>
            </a:r>
          </a:p>
          <a:p>
            <a:pPr lvl="1"/>
            <a:r>
              <a:rPr lang="en-US" dirty="0" smtClean="0"/>
              <a:t>Any alive node: to provide fault tolerance</a:t>
            </a:r>
          </a:p>
          <a:p>
            <a:r>
              <a:rPr lang="en-US" dirty="0" smtClean="0"/>
              <a:t>How to direct clients to a particular server?</a:t>
            </a:r>
          </a:p>
          <a:p>
            <a:pPr lvl="1"/>
            <a:r>
              <a:rPr lang="en-US" dirty="0" smtClean="0"/>
              <a:t>As part of routing: </a:t>
            </a:r>
            <a:r>
              <a:rPr lang="en-US" dirty="0" err="1" smtClean="0"/>
              <a:t>anycast</a:t>
            </a:r>
            <a:r>
              <a:rPr lang="en-US" dirty="0" smtClean="0"/>
              <a:t>, cluster load balancer</a:t>
            </a:r>
          </a:p>
          <a:p>
            <a:pPr lvl="1"/>
            <a:r>
              <a:rPr lang="en-US" dirty="0" smtClean="0"/>
              <a:t>As part of application: HTTP redirect</a:t>
            </a:r>
          </a:p>
          <a:p>
            <a:pPr lvl="1"/>
            <a:r>
              <a:rPr lang="en-US" dirty="0" smtClean="0"/>
              <a:t>As part of naming: DNS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80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37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38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39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law (</a:t>
            </a:r>
            <a:r>
              <a:rPr lang="en-US" dirty="0" err="1" smtClean="0"/>
              <a:t>Zipf</a:t>
            </a:r>
            <a:r>
              <a:rPr lang="en-US" dirty="0" smtClean="0"/>
              <a:t> distribution)</a:t>
            </a:r>
          </a:p>
          <a:p>
            <a:pPr lvl="1"/>
            <a:r>
              <a:rPr lang="en-US" dirty="0" smtClean="0"/>
              <a:t>Models a lot of natural phenomena</a:t>
            </a:r>
          </a:p>
          <a:p>
            <a:pPr lvl="1"/>
            <a:r>
              <a:rPr lang="en-US" dirty="0" smtClean="0"/>
              <a:t>Social graphs, media popularity, wealth distribution, etc.</a:t>
            </a:r>
          </a:p>
          <a:p>
            <a:pPr lvl="1"/>
            <a:r>
              <a:rPr lang="en-US" dirty="0" smtClean="0"/>
              <a:t>Happens in the Web too.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971800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0198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83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40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41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</a:t>
            </a:r>
            <a:r>
              <a:rPr lang="en-US" smtClean="0">
                <a:solidFill>
                  <a:srgbClr val="FF0000"/>
                </a:solidFill>
              </a:rPr>
              <a:t>DNS servers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43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most frequent things you do on Facebook?</a:t>
            </a:r>
          </a:p>
          <a:p>
            <a:pPr lvl="1"/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View/upload photos</a:t>
            </a:r>
          </a:p>
          <a:p>
            <a:pPr lvl="1"/>
            <a:r>
              <a:rPr lang="en-US" dirty="0" smtClean="0"/>
              <a:t>Very different in their characteristics</a:t>
            </a:r>
          </a:p>
          <a:p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Mix of reads and writes so more care is necessary in terms of consistency</a:t>
            </a:r>
          </a:p>
          <a:p>
            <a:pPr lvl="1"/>
            <a:r>
              <a:rPr lang="en-US" dirty="0" smtClean="0"/>
              <a:t>But small in size so probably less performance sensitive</a:t>
            </a:r>
          </a:p>
          <a:p>
            <a:r>
              <a:rPr lang="en-US" dirty="0" smtClean="0"/>
              <a:t>Photos</a:t>
            </a:r>
          </a:p>
          <a:p>
            <a:pPr lvl="1"/>
            <a:r>
              <a:rPr lang="en-US" dirty="0" smtClean="0"/>
              <a:t>Write-once, read-many so less care is necessary in terms of consistency</a:t>
            </a:r>
          </a:p>
          <a:p>
            <a:pPr lvl="1"/>
            <a:r>
              <a:rPr lang="en-US" dirty="0" smtClean="0"/>
              <a:t>But large in size so more performance sensitive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4495800"/>
            <a:ext cx="8001000" cy="1524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18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Facebook’s Photo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“Hot” vs. </a:t>
            </a:r>
            <a:r>
              <a:rPr lang="en-US" dirty="0" smtClean="0"/>
              <a:t>“very warm</a:t>
            </a:r>
            <a:r>
              <a:rPr lang="en-US" dirty="0" smtClean="0"/>
              <a:t>” vs. </a:t>
            </a:r>
            <a:r>
              <a:rPr lang="en-US" dirty="0" smtClean="0"/>
              <a:t>“warm</a:t>
            </a:r>
            <a:r>
              <a:rPr lang="en-US" dirty="0" smtClean="0"/>
              <a:t>” photos</a:t>
            </a:r>
          </a:p>
          <a:p>
            <a:pPr lvl="1"/>
            <a:r>
              <a:rPr lang="en-US" dirty="0" smtClean="0"/>
              <a:t>Hot: Popular, a lot of views</a:t>
            </a:r>
          </a:p>
          <a:p>
            <a:pPr lvl="1"/>
            <a:r>
              <a:rPr lang="en-US" dirty="0" smtClean="0"/>
              <a:t>Very warm</a:t>
            </a:r>
            <a:r>
              <a:rPr lang="en-US" dirty="0" smtClean="0"/>
              <a:t>: </a:t>
            </a:r>
            <a:r>
              <a:rPr lang="en-US" dirty="0"/>
              <a:t>S</a:t>
            </a:r>
            <a:r>
              <a:rPr lang="en-US" dirty="0" smtClean="0"/>
              <a:t>omewhat popular, still a lot of views</a:t>
            </a:r>
          </a:p>
          <a:p>
            <a:pPr lvl="1"/>
            <a:r>
              <a:rPr lang="en-US" dirty="0" smtClean="0"/>
              <a:t>Warm</a:t>
            </a:r>
            <a:r>
              <a:rPr lang="en-US" dirty="0" smtClean="0"/>
              <a:t>: Unpopular, but still a lot of views in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70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“Hot” Photos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serve these photos?</a:t>
            </a:r>
          </a:p>
          <a:p>
            <a:r>
              <a:rPr lang="en-US" dirty="0" smtClean="0"/>
              <a:t>Caching should work well.</a:t>
            </a:r>
          </a:p>
          <a:p>
            <a:pPr lvl="1"/>
            <a:r>
              <a:rPr lang="en-US" dirty="0" smtClean="0"/>
              <a:t>Many views for popular photos</a:t>
            </a:r>
          </a:p>
          <a:p>
            <a:r>
              <a:rPr lang="en-US" dirty="0" smtClean="0"/>
              <a:t>Where should you cache?</a:t>
            </a:r>
          </a:p>
          <a:p>
            <a:pPr lvl="1"/>
            <a:r>
              <a:rPr lang="en-US" dirty="0" smtClean="0"/>
              <a:t>Close to users</a:t>
            </a:r>
          </a:p>
          <a:p>
            <a:r>
              <a:rPr lang="en-US" dirty="0" smtClean="0"/>
              <a:t>What’s commonly used these days?</a:t>
            </a:r>
          </a:p>
          <a:p>
            <a:pPr lvl="1"/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CDN mostly relies on DNS, so we’ll look at DNS then CDN.</a:t>
            </a:r>
          </a:p>
          <a:p>
            <a:r>
              <a:rPr lang="en-US" dirty="0" smtClean="0"/>
              <a:t>(</a:t>
            </a:r>
            <a:r>
              <a:rPr lang="en-US" dirty="0" smtClean="0"/>
              <a:t>Very </a:t>
            </a:r>
            <a:r>
              <a:rPr lang="en-US" dirty="0"/>
              <a:t>w</a:t>
            </a:r>
            <a:r>
              <a:rPr lang="en-US" dirty="0" smtClean="0"/>
              <a:t>arm </a:t>
            </a:r>
            <a:r>
              <a:rPr lang="en-US" smtClean="0"/>
              <a:t>and </a:t>
            </a:r>
            <a:r>
              <a:rPr lang="en-US" smtClean="0"/>
              <a:t>warm</a:t>
            </a:r>
            <a:r>
              <a:rPr lang="en-US" dirty="0" smtClean="0"/>
              <a:t>: next two lectures)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89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Nothing much!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4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18038</TotalTime>
  <Pages>12</Pages>
  <Words>2337</Words>
  <Application>Microsoft Macintosh PowerPoint</Application>
  <PresentationFormat>Letter Paper (8.5x11 in)</PresentationFormat>
  <Paragraphs>677</Paragraphs>
  <Slides>43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CS252-template</vt:lpstr>
      <vt:lpstr>Office Theme</vt:lpstr>
      <vt:lpstr>Clip</vt:lpstr>
      <vt:lpstr>CSE 486/586 Distributed Systems Web Content Distribution---1 DNS &amp; CDN</vt:lpstr>
      <vt:lpstr>Last Time</vt:lpstr>
      <vt:lpstr>Understanding Your Workload</vt:lpstr>
      <vt:lpstr>Content Distribution Problem</vt:lpstr>
      <vt:lpstr>Content Distribution Workload</vt:lpstr>
      <vt:lpstr>Facebook’s Photo Distribution Problem</vt:lpstr>
      <vt:lpstr>“Hot” Photos</vt:lpstr>
      <vt:lpstr>CSE 486/586 Administrivia</vt:lpstr>
      <vt:lpstr>Domain Name System (DNS)</vt:lpstr>
      <vt:lpstr>Separating Names and IP Addresses</vt:lpstr>
      <vt:lpstr>Two Kinds of Identifiers</vt:lpstr>
      <vt:lpstr>Hierarchical Assignment Processes</vt:lpstr>
      <vt:lpstr>Overview: Domain Name System</vt:lpstr>
      <vt:lpstr>Strawman Solution #1: Local File</vt:lpstr>
      <vt:lpstr>Strawman Solution #2: Central Server</vt:lpstr>
      <vt:lpstr>Domain Name System (DNS)</vt:lpstr>
      <vt:lpstr>DNS Root Servers</vt:lpstr>
      <vt:lpstr>TLD and Authoritative DNS Servers</vt:lpstr>
      <vt:lpstr>Distributed Hierarchical Database</vt:lpstr>
      <vt:lpstr>Using DNS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PowerPoint Presentation</vt:lpstr>
      <vt:lpstr>PowerPoint Presentation</vt:lpstr>
      <vt:lpstr>PowerPoint Presentation</vt:lpstr>
      <vt:lpstr>PowerPoint Presentation</vt:lpstr>
      <vt:lpstr>Content Distribution Networks (CDNs)</vt:lpstr>
      <vt:lpstr>Content Distribution Networks</vt:lpstr>
      <vt:lpstr>Server Selection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680</cp:revision>
  <cp:lastPrinted>2013-02-13T17:59:43Z</cp:lastPrinted>
  <dcterms:created xsi:type="dcterms:W3CDTF">2012-02-08T15:18:05Z</dcterms:created>
  <dcterms:modified xsi:type="dcterms:W3CDTF">2016-04-22T15:18:20Z</dcterms:modified>
  <cp:category/>
</cp:coreProperties>
</file>