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817" r:id="rId4"/>
    <p:sldId id="798" r:id="rId5"/>
    <p:sldId id="799" r:id="rId6"/>
    <p:sldId id="800" r:id="rId7"/>
    <p:sldId id="801" r:id="rId8"/>
    <p:sldId id="802" r:id="rId9"/>
    <p:sldId id="803" r:id="rId10"/>
    <p:sldId id="818" r:id="rId11"/>
    <p:sldId id="804" r:id="rId12"/>
    <p:sldId id="805" r:id="rId13"/>
    <p:sldId id="806" r:id="rId14"/>
    <p:sldId id="820" r:id="rId15"/>
    <p:sldId id="807" r:id="rId16"/>
    <p:sldId id="808" r:id="rId17"/>
    <p:sldId id="809" r:id="rId18"/>
    <p:sldId id="810" r:id="rId19"/>
    <p:sldId id="816" r:id="rId20"/>
    <p:sldId id="819" r:id="rId21"/>
    <p:sldId id="811" r:id="rId22"/>
    <p:sldId id="812" r:id="rId23"/>
    <p:sldId id="813" r:id="rId24"/>
    <p:sldId id="821" r:id="rId25"/>
    <p:sldId id="822" r:id="rId26"/>
    <p:sldId id="823" r:id="rId27"/>
    <p:sldId id="814" r:id="rId28"/>
    <p:sldId id="815" r:id="rId29"/>
    <p:sldId id="777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9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(i.e., consider) values</a:t>
            </a:r>
          </a:p>
          <a:p>
            <a:pPr lvl="1"/>
            <a:r>
              <a:rPr lang="en-US" dirty="0" smtClean="0"/>
              <a:t>“Considering a value”: the value is a candidate for consensus.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 smtClean="0"/>
              <a:t>The protocol should work under process failures and with delayed and lost messages.</a:t>
            </a:r>
          </a:p>
          <a:p>
            <a:pPr lvl="1"/>
            <a:r>
              <a:rPr lang="en-US" dirty="0" smtClean="0"/>
              <a:t>The consensus is reached via a majority (&gt; ½).</a:t>
            </a:r>
          </a:p>
          <a:p>
            <a:r>
              <a:rPr lang="en-US" dirty="0" smtClean="0"/>
              <a:t>Example: a replicated state machine</a:t>
            </a:r>
          </a:p>
          <a:p>
            <a:pPr lvl="1"/>
            <a:r>
              <a:rPr lang="en-US" dirty="0" smtClean="0"/>
              <a:t>All replicas agree on the order of execution for concurrent transactions</a:t>
            </a:r>
          </a:p>
          <a:p>
            <a:pPr lvl="1"/>
            <a:r>
              <a:rPr lang="en-US" dirty="0" smtClean="0"/>
              <a:t>All replica assume all roles, i.e., they can each propose, accept, and learn.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</a:t>
            </a:r>
          </a:p>
          <a:p>
            <a:pPr lvl="1"/>
            <a:r>
              <a:rPr lang="en-US" dirty="0" smtClean="0"/>
              <a:t>Single point of failure!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 (</a:t>
            </a:r>
            <a:r>
              <a:rPr lang="en-US" dirty="0"/>
              <a:t>n</a:t>
            </a:r>
            <a:r>
              <a:rPr lang="en-US" dirty="0" smtClean="0"/>
              <a:t>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</a:t>
            </a:r>
            <a:r>
              <a:rPr lang="en-US" dirty="0" smtClean="0"/>
              <a:t>have </a:t>
            </a:r>
            <a:r>
              <a:rPr lang="en-US" dirty="0" smtClean="0"/>
              <a:t>multiple</a:t>
            </a:r>
            <a:r>
              <a:rPr lang="en-US" dirty="0" smtClean="0"/>
              <a:t> acceptors each accept </a:t>
            </a:r>
            <a:r>
              <a:rPr lang="en-US" dirty="0" smtClean="0"/>
              <a:t>(i.e., consider)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acceptor accepting a proposal doesn’t mean it will be chosen. A majority should accept it.</a:t>
            </a:r>
          </a:p>
          <a:p>
            <a:pPr lvl="1"/>
            <a:r>
              <a:rPr lang="en-US" dirty="0" smtClean="0"/>
              <a:t>Make sure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proposal should have an </a:t>
            </a:r>
            <a:r>
              <a:rPr lang="en-US" dirty="0" smtClean="0"/>
              <a:t>ID (since there’s multiple).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proposal #, value) == (N, V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/>
              <a:t>The proposal # strictly increasing and globally unique across all </a:t>
            </a:r>
            <a:r>
              <a:rPr lang="en-US" dirty="0" smtClean="0"/>
              <a:t>proposers, i.e., there should be no tie.</a:t>
            </a:r>
          </a:p>
          <a:p>
            <a:pPr lvl="1"/>
            <a:r>
              <a:rPr lang="en-US" dirty="0"/>
              <a:t>E.g., (per-process number).(process id) == 3.1, 3.2, 4.1,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 phase: a proposer learns previously-accepted proposals from the acceptors.</a:t>
            </a:r>
          </a:p>
          <a:p>
            <a:pPr lvl="1"/>
            <a:r>
              <a:rPr lang="en-US" dirty="0" smtClean="0"/>
              <a:t>Propose phase: a proposer sends out a proposal.</a:t>
            </a:r>
          </a:p>
          <a:p>
            <a:pPr lvl="1"/>
            <a:r>
              <a:rPr lang="en-US" dirty="0" smtClean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will </a:t>
            </a:r>
            <a:r>
              <a:rPr lang="en-US" dirty="0" smtClean="0"/>
              <a:t>ask acceptors </a:t>
            </a:r>
            <a:r>
              <a:rPr lang="en-US" dirty="0"/>
              <a:t>if there is any proposed value already.</a:t>
            </a:r>
          </a:p>
          <a:p>
            <a:pPr lvl="1"/>
            <a:r>
              <a:rPr lang="en-US" dirty="0"/>
              <a:t>If there is, the proposer will propose the same value, rather than proposing another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with multiple proposals, the value will be the same.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</a:t>
            </a:r>
            <a:r>
              <a:rPr lang="en-US" dirty="0" smtClean="0"/>
              <a:t>“my value” </a:t>
            </a:r>
            <a:r>
              <a:rPr lang="en-US" dirty="0"/>
              <a:t>is chosen.</a:t>
            </a:r>
          </a:p>
          <a:p>
            <a:r>
              <a:rPr lang="en-US" dirty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acceptors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The goal for acceptors is to accept the highest-numbered proposal coming from all proposers.</a:t>
            </a:r>
          </a:p>
          <a:p>
            <a:pPr lvl="1"/>
            <a:r>
              <a:rPr lang="en-US" dirty="0" smtClean="0"/>
              <a:t>An acceptor tries to </a:t>
            </a:r>
            <a:r>
              <a:rPr lang="en-US" dirty="0"/>
              <a:t>accept a value V with the highest proposal number 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 smtClean="0"/>
              <a:t>All learners are passive and wait for the outcome.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Facebook photo storage</a:t>
            </a:r>
          </a:p>
          <a:p>
            <a:pPr lvl="1"/>
            <a:r>
              <a:rPr lang="en-US" dirty="0" smtClean="0"/>
              <a:t>CDN (hot), Haystack (warm), &amp; f4 (very warm)</a:t>
            </a:r>
            <a:endParaRPr lang="en-US" dirty="0"/>
          </a:p>
          <a:p>
            <a:r>
              <a:rPr lang="en-US" dirty="0"/>
              <a:t>Haystack</a:t>
            </a:r>
          </a:p>
          <a:p>
            <a:pPr lvl="1"/>
            <a:r>
              <a:rPr lang="en-US" dirty="0"/>
              <a:t>RAID-</a:t>
            </a:r>
            <a:r>
              <a:rPr lang="en-US" dirty="0" smtClean="0"/>
              <a:t>6, per </a:t>
            </a:r>
            <a:r>
              <a:rPr lang="en-US" dirty="0"/>
              <a:t>stripe: 10 data disks, 2 parity disks, 2 failures tolerated</a:t>
            </a:r>
          </a:p>
          <a:p>
            <a:pPr lvl="1"/>
            <a:r>
              <a:rPr lang="en-US" dirty="0"/>
              <a:t>Replication degree within a datacenter: 2</a:t>
            </a:r>
          </a:p>
          <a:p>
            <a:pPr lvl="1"/>
            <a:r>
              <a:rPr lang="en-US" dirty="0"/>
              <a:t>4 total disk failures tolerated within a datacenter</a:t>
            </a:r>
          </a:p>
          <a:p>
            <a:pPr lvl="1"/>
            <a:r>
              <a:rPr lang="en-US" dirty="0" smtClean="0"/>
              <a:t>One </a:t>
            </a:r>
            <a:r>
              <a:rPr lang="en-US" dirty="0"/>
              <a:t>additional copy in another </a:t>
            </a:r>
            <a:r>
              <a:rPr lang="en-US" dirty="0" smtClean="0"/>
              <a:t>datacenter</a:t>
            </a:r>
          </a:p>
          <a:p>
            <a:pPr lvl="1"/>
            <a:r>
              <a:rPr lang="en-US" dirty="0" smtClean="0"/>
              <a:t>Storage </a:t>
            </a:r>
            <a:r>
              <a:rPr lang="en-US" dirty="0"/>
              <a:t>usage: 3.6X (1.2X for each copy)</a:t>
            </a:r>
          </a:p>
          <a:p>
            <a:r>
              <a:rPr lang="en-US" dirty="0"/>
              <a:t>f4</a:t>
            </a:r>
          </a:p>
          <a:p>
            <a:pPr lvl="1"/>
            <a:r>
              <a:rPr lang="en-US" dirty="0" smtClean="0"/>
              <a:t>Reed-Solomon code, per </a:t>
            </a:r>
            <a:r>
              <a:rPr lang="en-US" dirty="0"/>
              <a:t>stripe: 10 data disks, 4 parity disks, 4 failures </a:t>
            </a:r>
            <a:r>
              <a:rPr lang="en-US" dirty="0" smtClean="0"/>
              <a:t>tolerated within a datacenter</a:t>
            </a:r>
            <a:endParaRPr lang="en-US" dirty="0"/>
          </a:p>
          <a:p>
            <a:pPr lvl="1"/>
            <a:r>
              <a:rPr lang="en-US" dirty="0" smtClean="0"/>
              <a:t>One </a:t>
            </a:r>
            <a:r>
              <a:rPr lang="en-US" dirty="0"/>
              <a:t>additional copy </a:t>
            </a:r>
            <a:r>
              <a:rPr lang="en-US" dirty="0" err="1"/>
              <a:t>XOR’ed</a:t>
            </a:r>
            <a:r>
              <a:rPr lang="en-US" dirty="0"/>
              <a:t> to another </a:t>
            </a:r>
            <a:r>
              <a:rPr lang="en-US" dirty="0" smtClean="0"/>
              <a:t>datacenter</a:t>
            </a:r>
            <a:endParaRPr lang="en-US" dirty="0"/>
          </a:p>
          <a:p>
            <a:pPr lvl="1"/>
            <a:r>
              <a:rPr lang="en-US" dirty="0" smtClean="0"/>
              <a:t>Storage </a:t>
            </a:r>
            <a:r>
              <a:rPr lang="en-US" dirty="0"/>
              <a:t>usage: </a:t>
            </a:r>
            <a:r>
              <a:rPr lang="en-US" dirty="0" smtClean="0"/>
              <a:t>2.1X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66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r>
              <a:rPr lang="en-US" dirty="0" smtClean="0"/>
              <a:t>Note: Acceptors keep the history of proposals.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/>
              <a:t>the accepted </a:t>
            </a:r>
            <a:r>
              <a:rPr lang="en-US" dirty="0" smtClean="0"/>
              <a:t>proposal and its value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the 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 smtClean="0"/>
          </a:p>
          <a:p>
            <a:pPr lvl="1"/>
            <a:r>
              <a:rPr lang="en-US" dirty="0" smtClean="0"/>
              <a:t>This reply also means a </a:t>
            </a:r>
            <a:r>
              <a:rPr lang="en-US" dirty="0" smtClean="0">
                <a:solidFill>
                  <a:srgbClr val="0000FF"/>
                </a:solidFill>
              </a:rPr>
              <a:t>promise to not accept </a:t>
            </a:r>
            <a:r>
              <a:rPr lang="en-US" dirty="0" smtClean="0"/>
              <a:t>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</a:t>
            </a:r>
            <a:r>
              <a:rPr lang="en-US" dirty="0" smtClean="0">
                <a:solidFill>
                  <a:srgbClr val="FF0000"/>
                </a:solidFill>
              </a:rPr>
              <a:t>to make sure that it doesn’t alter the result of the reply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4876800"/>
            <a:ext cx="2819400" cy="1752600"/>
            <a:chOff x="457200" y="4572000"/>
            <a:chExt cx="2819400" cy="1752600"/>
          </a:xfrm>
        </p:grpSpPr>
        <p:sp>
          <p:nvSpPr>
            <p:cNvPr id="5" name="Oval 4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5" idx="6"/>
              <a:endCxn id="11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>
              <a:stCxn id="5" idx="6"/>
              <a:endCxn id="12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0" y="48768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</a:t>
            </a:r>
            <a:r>
              <a:rPr lang="en-US" dirty="0">
                <a:solidFill>
                  <a:srgbClr val="0000FF"/>
                </a:solidFill>
              </a:rPr>
              <a:t>a majority</a:t>
            </a:r>
            <a:r>
              <a:rPr lang="en-US" dirty="0"/>
              <a:t>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highest proposal number N </a:t>
            </a:r>
            <a:r>
              <a:rPr lang="en-US" dirty="0"/>
              <a:t>from the replies (i.e., the accepted proposals returned from acceptors in phase 1)</a:t>
            </a:r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 (</a:t>
            </a:r>
            <a:r>
              <a:rPr lang="en-US" dirty="0" smtClean="0">
                <a:solidFill>
                  <a:srgbClr val="FF0000"/>
                </a:solidFill>
              </a:rPr>
              <a:t>due to the promise in phase 1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50292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" y="50292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</a:t>
            </a:r>
            <a:r>
              <a:rPr lang="en-US" dirty="0" smtClean="0"/>
              <a:t>learners, whenever it accepts a proposal.</a:t>
            </a:r>
            <a:endParaRPr lang="en-US" dirty="0" smtClean="0"/>
          </a:p>
          <a:p>
            <a:pPr lvl="1"/>
            <a:r>
              <a:rPr lang="en-US" dirty="0" smtClean="0"/>
              <a:t>Learners will know if a majority has accepted </a:t>
            </a:r>
            <a:r>
              <a:rPr lang="en-US" dirty="0" smtClean="0"/>
              <a:t>a proposal.</a:t>
            </a:r>
            <a:endParaRPr lang="en-US" dirty="0" smtClean="0"/>
          </a:p>
          <a:p>
            <a:pPr lvl="1"/>
            <a:r>
              <a:rPr lang="en-US" dirty="0" smtClean="0"/>
              <a:t>Might </a:t>
            </a:r>
            <a:r>
              <a:rPr lang="en-US" dirty="0" smtClean="0"/>
              <a:t>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9050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905000"/>
            <a:ext cx="2819400" cy="1752600"/>
            <a:chOff x="457200" y="4572000"/>
            <a:chExt cx="2819400" cy="1752600"/>
          </a:xfrm>
        </p:grpSpPr>
        <p:sp>
          <p:nvSpPr>
            <p:cNvPr id="14" name="Oval 13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39624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12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7055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49" name="Oval 48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51" name="Straight Arrow Connector 50"/>
            <p:cNvCxnSpPr>
              <a:stCxn id="49" idx="6"/>
              <a:endCxn id="52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Oval 51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9" idx="6"/>
              <a:endCxn id="53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59436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4191000"/>
            <a:ext cx="2819400" cy="1828800"/>
            <a:chOff x="838200" y="4191000"/>
            <a:chExt cx="2819400" cy="1828800"/>
          </a:xfrm>
        </p:grpSpPr>
        <p:sp>
          <p:nvSpPr>
            <p:cNvPr id="57" name="Oval 56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4953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59" name="Straight Arrow Connector 58"/>
            <p:cNvCxnSpPr>
              <a:stCxn id="57" idx="6"/>
              <a:endCxn id="60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0" name="Oval 59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7" idx="6"/>
              <a:endCxn id="61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65" name="Oval 64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8" name="Oval 67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Arrow Connector 69"/>
            <p:cNvCxnSpPr>
              <a:stCxn id="72" idx="6"/>
              <a:endCxn id="69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Oval 71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67400" y="47814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(5, 10)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(5,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89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N.</a:t>
            </a:r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consensus algorithm</a:t>
            </a:r>
          </a:p>
          <a:p>
            <a:pPr lvl="1"/>
            <a:r>
              <a:rPr lang="en-US" dirty="0" smtClean="0"/>
              <a:t>Known as one of the most efficient &amp; elegant consensus algorithms</a:t>
            </a:r>
          </a:p>
          <a:p>
            <a:pPr lvl="1"/>
            <a:r>
              <a:rPr lang="en-US" dirty="0" smtClean="0"/>
              <a:t>If you stay close to the field of distributed systems, you’ll hear about this algorithm over and over.</a:t>
            </a:r>
          </a:p>
          <a:p>
            <a:r>
              <a:rPr lang="en-US" dirty="0" smtClean="0"/>
              <a:t>What? Consensus? What about FLP (the impossibility of consensus)?</a:t>
            </a:r>
          </a:p>
          <a:p>
            <a:pPr lvl="1"/>
            <a:r>
              <a:rPr lang="en-US" dirty="0" smtClean="0"/>
              <a:t>Obviously, it doesn’t solve FLP.</a:t>
            </a:r>
          </a:p>
          <a:p>
            <a:pPr lvl="1"/>
            <a:r>
              <a:rPr lang="en-US" dirty="0" smtClean="0"/>
              <a:t>It relies on failure detectors to get around it.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Brief history (with a lot of quotes)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protocol itself </a:t>
            </a:r>
          </a:p>
          <a:p>
            <a:pPr lvl="1"/>
            <a:r>
              <a:rPr lang="en-US" strike="sngStrike" dirty="0" smtClean="0"/>
              <a:t>How to “discover” the </a:t>
            </a:r>
            <a:r>
              <a:rPr lang="en-US" strike="sngStrike" dirty="0" smtClean="0"/>
              <a:t>protocol</a:t>
            </a:r>
            <a:r>
              <a:rPr lang="en-US" dirty="0" smtClean="0"/>
              <a:t> (</a:t>
            </a:r>
            <a:r>
              <a:rPr lang="en-US" dirty="0" smtClean="0"/>
              <a:t>this is now optional in the schedule).</a:t>
            </a:r>
            <a:endParaRPr lang="en-US" strike="sngStrik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by Leslie </a:t>
            </a:r>
            <a:r>
              <a:rPr lang="en-US" dirty="0" err="1" smtClean="0"/>
              <a:t>Lamport</a:t>
            </a:r>
            <a:r>
              <a:rPr lang="en-US" dirty="0" smtClean="0"/>
              <a:t> (from the </a:t>
            </a:r>
            <a:r>
              <a:rPr lang="en-US" dirty="0" err="1" smtClean="0"/>
              <a:t>Lamport</a:t>
            </a:r>
            <a:r>
              <a:rPr lang="en-US" dirty="0" smtClean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</a:t>
            </a:r>
            <a:r>
              <a:rPr lang="en-US" i="1" dirty="0" smtClean="0"/>
              <a:t>working.”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</a:t>
            </a:r>
            <a:r>
              <a:rPr lang="en-US" i="1" dirty="0" smtClean="0"/>
              <a:t>algorithm.”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to cast the algorithm in terms of a parliament on an ancient Greek </a:t>
            </a:r>
            <a:r>
              <a:rPr lang="en-US" i="1" dirty="0" smtClean="0"/>
              <a:t>island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Paxos</a:t>
            </a:r>
            <a:r>
              <a:rPr lang="en-US" i="1" dirty="0" smtClean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</a:t>
            </a:r>
            <a:r>
              <a:rPr lang="en-US" i="1" dirty="0" smtClean="0"/>
              <a:t>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gave a few lectures in the persona of an Indiana-Jones-style </a:t>
            </a:r>
            <a:r>
              <a:rPr lang="en-US" i="1" dirty="0" smtClean="0"/>
              <a:t>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thought that </a:t>
            </a:r>
            <a:r>
              <a:rPr lang="en-US" dirty="0" err="1" smtClean="0"/>
              <a:t>Paxos</a:t>
            </a:r>
            <a:r>
              <a:rPr lang="en-US" dirty="0" smtClean="0"/>
              <a:t> was a joke.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finally published the paper 8 years later in 1998 after it was written in 1990.</a:t>
            </a:r>
          </a:p>
          <a:p>
            <a:pPr lvl="1"/>
            <a:r>
              <a:rPr lang="en-US" dirty="0" smtClean="0"/>
              <a:t>Title: “The Part-Time Parliament”</a:t>
            </a:r>
          </a:p>
          <a:p>
            <a:r>
              <a:rPr lang="en-US" dirty="0" smtClean="0"/>
              <a:t>People did not understand the paper.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gave up and wrote another paper that explains </a:t>
            </a:r>
            <a:r>
              <a:rPr lang="en-US" dirty="0" err="1" smtClean="0"/>
              <a:t>Paxos</a:t>
            </a:r>
            <a:r>
              <a:rPr lang="en-US" dirty="0" smtClean="0"/>
              <a:t> in simple English.</a:t>
            </a:r>
          </a:p>
          <a:p>
            <a:pPr lvl="1"/>
            <a:r>
              <a:rPr lang="en-US" dirty="0" smtClean="0"/>
              <a:t>Title: “</a:t>
            </a:r>
            <a:r>
              <a:rPr lang="en-US" dirty="0" err="1" smtClean="0"/>
              <a:t>Paxos</a:t>
            </a:r>
            <a:r>
              <a:rPr lang="en-US" dirty="0" smtClean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Still, it’s not the easiest algorithm to understand.</a:t>
            </a:r>
          </a:p>
          <a:p>
            <a:r>
              <a:rPr lang="en-US" dirty="0" smtClean="0"/>
              <a:t>So </a:t>
            </a:r>
            <a:r>
              <a:rPr lang="en-US" dirty="0"/>
              <a:t>people </a:t>
            </a:r>
            <a:r>
              <a:rPr lang="en-US" dirty="0" smtClean="0"/>
              <a:t>started to write papers and lecture notes to explain </a:t>
            </a:r>
            <a:r>
              <a:rPr lang="en-US" dirty="0"/>
              <a:t>“</a:t>
            </a:r>
            <a:r>
              <a:rPr lang="en-US" dirty="0" err="1"/>
              <a:t>Paxos</a:t>
            </a:r>
            <a:r>
              <a:rPr lang="en-US" dirty="0"/>
              <a:t> Made Simple.</a:t>
            </a:r>
            <a:r>
              <a:rPr lang="en-US" dirty="0" smtClean="0"/>
              <a:t>” (e.g., “</a:t>
            </a:r>
            <a:r>
              <a:rPr lang="en-US" dirty="0" err="1" smtClean="0"/>
              <a:t>Paxos</a:t>
            </a:r>
            <a:r>
              <a:rPr lang="en-US" dirty="0" smtClean="0"/>
              <a:t> Made Moderately Complex”, “</a:t>
            </a:r>
            <a:r>
              <a:rPr lang="en-US" dirty="0" err="1" smtClean="0"/>
              <a:t>Paxos</a:t>
            </a:r>
            <a:r>
              <a:rPr lang="en-US" dirty="0" smtClean="0"/>
              <a:t> Made Practical”,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Mutual exclusion, leader election, total ordering, etc.</a:t>
            </a:r>
          </a:p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How do multiple processes agree on a value?</a:t>
            </a:r>
          </a:p>
          <a:p>
            <a:pPr lvl="1"/>
            <a:r>
              <a:rPr lang="en-US" dirty="0" smtClean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 smtClean="0"/>
              <a:t>“What </a:t>
            </a:r>
            <a:r>
              <a:rPr lang="en-US" i="1" dirty="0"/>
              <a:t>kind of things am I looking for in you</a:t>
            </a:r>
            <a:r>
              <a:rPr lang="en-US" i="1" dirty="0" smtClean="0"/>
              <a:t>?”</a:t>
            </a:r>
            <a:endParaRPr lang="en-US" i="1" dirty="0"/>
          </a:p>
          <a:p>
            <a:pPr lvl="1"/>
            <a:r>
              <a:rPr lang="en-US" i="1" dirty="0" smtClean="0"/>
              <a:t>“You </a:t>
            </a:r>
            <a:r>
              <a:rPr lang="en-US" i="1" dirty="0"/>
              <a:t>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due 5/6 (Friday)</a:t>
            </a:r>
          </a:p>
          <a:p>
            <a:r>
              <a:rPr lang="en-US" dirty="0"/>
              <a:t>Final: Thursday, 5/12, 8am – 11am at Knox 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36897</TotalTime>
  <Pages>12</Pages>
  <Words>2404</Words>
  <Application>Microsoft Macintosh PowerPoint</Application>
  <PresentationFormat>Letter Paper (8.5x11 in)</PresentationFormat>
  <Paragraphs>347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CS252-template</vt:lpstr>
      <vt:lpstr>Office Theme</vt:lpstr>
      <vt:lpstr>CSE 486/586 Distributed Systems Paxos</vt:lpstr>
      <vt:lpstr>Recap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Paxos Phase 3</vt:lpstr>
      <vt:lpstr>Problem: Progress (Liveness)</vt:lpstr>
      <vt:lpstr>Problem: Progress (Liveness)</vt:lpstr>
      <vt:lpstr>Problem: Progress (Liveness)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1574</cp:revision>
  <cp:lastPrinted>2016-04-25T14:41:41Z</cp:lastPrinted>
  <dcterms:created xsi:type="dcterms:W3CDTF">2012-03-21T04:48:11Z</dcterms:created>
  <dcterms:modified xsi:type="dcterms:W3CDTF">2016-04-25T14:42:35Z</dcterms:modified>
  <cp:category/>
</cp:coreProperties>
</file>