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659" r:id="rId4"/>
    <p:sldId id="637" r:id="rId5"/>
    <p:sldId id="638" r:id="rId6"/>
    <p:sldId id="642" r:id="rId7"/>
    <p:sldId id="639" r:id="rId8"/>
    <p:sldId id="641" r:id="rId9"/>
    <p:sldId id="640" r:id="rId10"/>
    <p:sldId id="643" r:id="rId11"/>
    <p:sldId id="644" r:id="rId12"/>
    <p:sldId id="645" r:id="rId13"/>
    <p:sldId id="661" r:id="rId14"/>
    <p:sldId id="662" r:id="rId15"/>
    <p:sldId id="663" r:id="rId16"/>
    <p:sldId id="664" r:id="rId17"/>
    <p:sldId id="665" r:id="rId18"/>
    <p:sldId id="646" r:id="rId19"/>
    <p:sldId id="647" r:id="rId20"/>
    <p:sldId id="648" r:id="rId21"/>
    <p:sldId id="649" r:id="rId22"/>
    <p:sldId id="650" r:id="rId23"/>
    <p:sldId id="651" r:id="rId24"/>
    <p:sldId id="652" r:id="rId25"/>
    <p:sldId id="653" r:id="rId26"/>
    <p:sldId id="654" r:id="rId27"/>
    <p:sldId id="630" r:id="rId28"/>
    <p:sldId id="636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3" d="100"/>
          <a:sy n="83" d="100"/>
        </p:scale>
        <p:origin x="-172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118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4265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4ADAC622-A9E5-CA41-9FAB-9F41B59D5481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18F7D34C-3378-6F4E-97B2-1F749B37592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0B2A749-27CB-C847-94D3-66F48F193697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Stub, Marshalling, &amp; </a:t>
            </a:r>
            <a:r>
              <a:rPr lang="en-US" dirty="0" err="1" smtClean="0"/>
              <a:t>Unmarshalling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Stub functions:</a:t>
            </a:r>
            <a:r>
              <a:rPr lang="en-US" dirty="0" smtClean="0"/>
              <a:t> local interface to make it appear that the call is local.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Marshalling:</a:t>
            </a:r>
            <a:r>
              <a:rPr lang="en-US" dirty="0" smtClean="0"/>
              <a:t> the act of taking a collection of data items (platform dependent) and assembling them into the external data representation (platform independent).</a:t>
            </a:r>
            <a:endParaRPr lang="en-US" dirty="0" smtClean="0">
              <a:sym typeface="Symbol" charset="0"/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Unmarshalling</a:t>
            </a:r>
            <a:r>
              <a:rPr lang="en-US" dirty="0" smtClean="0">
                <a:solidFill>
                  <a:srgbClr val="0000FF"/>
                </a:solidFill>
              </a:rPr>
              <a:t>: </a:t>
            </a:r>
            <a:r>
              <a:rPr lang="en-US" dirty="0" smtClean="0"/>
              <a:t>the process of disassembling data that is in external data representation form, into a locally interpretable 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6858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Client Process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9906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9906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Client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9906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5181600" y="1295400"/>
            <a:ext cx="3200400" cy="48006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 Process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86400" y="23622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Function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486400" y="35814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Server Stub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486400" y="4953000"/>
            <a:ext cx="2590800" cy="685800"/>
          </a:xfrm>
          <a:prstGeom prst="round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Socket API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15" name="Straight Arrow Connector 14"/>
          <p:cNvCxnSpPr>
            <a:stCxn id="6" idx="2"/>
            <a:endCxn id="7" idx="0"/>
          </p:cNvCxnSpPr>
          <p:nvPr/>
        </p:nvCxnSpPr>
        <p:spPr bwMode="auto">
          <a:xfrm rot="5400000">
            <a:off x="20193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" name="Straight Arrow Connector 15"/>
          <p:cNvCxnSpPr>
            <a:endCxn id="8" idx="0"/>
          </p:cNvCxnSpPr>
          <p:nvPr/>
        </p:nvCxnSpPr>
        <p:spPr bwMode="auto">
          <a:xfrm rot="5400000">
            <a:off x="19431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" name="Straight Arrow Connector 18"/>
          <p:cNvCxnSpPr>
            <a:stCxn id="8" idx="3"/>
            <a:endCxn id="13" idx="1"/>
          </p:cNvCxnSpPr>
          <p:nvPr/>
        </p:nvCxnSpPr>
        <p:spPr bwMode="auto">
          <a:xfrm>
            <a:off x="3581400" y="5295900"/>
            <a:ext cx="1905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2" name="Straight Arrow Connector 21"/>
          <p:cNvCxnSpPr>
            <a:stCxn id="13" idx="0"/>
            <a:endCxn id="12" idx="2"/>
          </p:cNvCxnSpPr>
          <p:nvPr/>
        </p:nvCxnSpPr>
        <p:spPr bwMode="auto">
          <a:xfrm rot="5400000" flipH="1" flipV="1">
            <a:off x="6438900" y="4610100"/>
            <a:ext cx="685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>
            <a:stCxn id="12" idx="0"/>
            <a:endCxn id="11" idx="2"/>
          </p:cNvCxnSpPr>
          <p:nvPr/>
        </p:nvCxnSpPr>
        <p:spPr bwMode="auto">
          <a:xfrm rot="5400000" flipH="1" flipV="1">
            <a:off x="6515100" y="3314700"/>
            <a:ext cx="5334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931878" y="4419600"/>
            <a:ext cx="3164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Marshalling/</a:t>
            </a:r>
            <a:r>
              <a:rPr lang="en-US" sz="2000" dirty="0" err="1" smtClean="0">
                <a:solidFill>
                  <a:srgbClr val="000000"/>
                </a:solidFill>
              </a:rPr>
              <a:t>unmarshalling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46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 Due </a:t>
            </a:r>
            <a:r>
              <a:rPr lang="en-US" smtClean="0"/>
              <a:t>to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calls do not fail.</a:t>
            </a:r>
          </a:p>
          <a:p>
            <a:r>
              <a:rPr lang="en-US" dirty="0" smtClean="0"/>
              <a:t>Remote calls might fail.</a:t>
            </a:r>
          </a:p>
          <a:p>
            <a:r>
              <a:rPr lang="en-US" dirty="0" smtClean="0"/>
              <a:t>Programmers should deal with this.</a:t>
            </a:r>
          </a:p>
          <a:p>
            <a:pPr lvl="1"/>
            <a:r>
              <a:rPr lang="en-US" dirty="0" smtClean="0"/>
              <a:t>No transparency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5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Modes of RPC</a:t>
            </a:r>
            <a:endParaRPr lang="en-US" dirty="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752600" y="1651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2387600" y="12954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 flipH="1">
            <a:off x="876300" y="12827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2387600" y="23495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 flipH="1">
            <a:off x="939800" y="26162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1295400" y="24511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3276600" y="17145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correct function</a:t>
            </a: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752600" y="358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Execute,</a:t>
            </a:r>
          </a:p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2387600" y="322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76300" y="321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87600" y="427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155700" y="3035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>
            <a:off x="2146300" y="41021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1727200" y="5232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/>
              <a:t>Crash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2362200" y="4876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850900" y="4864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130300" y="46863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1" name="AutoShape 21"/>
          <p:cNvSpPr>
            <a:spLocks noChangeArrowheads="1"/>
          </p:cNvSpPr>
          <p:nvPr/>
        </p:nvSpPr>
        <p:spPr bwMode="auto">
          <a:xfrm>
            <a:off x="2133600" y="56769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2" name="AutoShape 22"/>
          <p:cNvSpPr>
            <a:spLocks noChangeArrowheads="1"/>
          </p:cNvSpPr>
          <p:nvPr/>
        </p:nvSpPr>
        <p:spPr bwMode="auto">
          <a:xfrm>
            <a:off x="5321300" y="1625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 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>
            <a:off x="4737100" y="12446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02200" y="1092200"/>
            <a:ext cx="10287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Request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6007100" y="9906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26" name="AutoShape 26"/>
          <p:cNvSpPr>
            <a:spLocks noChangeArrowheads="1"/>
          </p:cNvSpPr>
          <p:nvPr/>
        </p:nvSpPr>
        <p:spPr bwMode="auto">
          <a:xfrm>
            <a:off x="5448300" y="30226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083300" y="26670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H="1">
            <a:off x="4572000" y="26543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6083300" y="37211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 flipH="1">
            <a:off x="5168900" y="3987800"/>
            <a:ext cx="914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4991100" y="38227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2" name="AutoShape 32"/>
          <p:cNvSpPr>
            <a:spLocks noChangeArrowheads="1"/>
          </p:cNvSpPr>
          <p:nvPr/>
        </p:nvSpPr>
        <p:spPr bwMode="auto">
          <a:xfrm>
            <a:off x="5029200" y="36830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33" name="AutoShape 33"/>
          <p:cNvSpPr>
            <a:spLocks noChangeArrowheads="1"/>
          </p:cNvSpPr>
          <p:nvPr/>
        </p:nvSpPr>
        <p:spPr bwMode="auto">
          <a:xfrm>
            <a:off x="5626100" y="48514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Execute</a:t>
            </a:r>
          </a:p>
        </p:txBody>
      </p:sp>
      <p:sp>
        <p:nvSpPr>
          <p:cNvPr id="25634" name="Line 34"/>
          <p:cNvSpPr>
            <a:spLocks noChangeShapeType="1"/>
          </p:cNvSpPr>
          <p:nvPr/>
        </p:nvSpPr>
        <p:spPr bwMode="auto">
          <a:xfrm>
            <a:off x="6261100" y="4495800"/>
            <a:ext cx="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35"/>
          <p:cNvSpPr>
            <a:spLocks noChangeShapeType="1"/>
          </p:cNvSpPr>
          <p:nvPr/>
        </p:nvSpPr>
        <p:spPr bwMode="auto">
          <a:xfrm flipH="1">
            <a:off x="4749800" y="4483100"/>
            <a:ext cx="1524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/>
          <p:cNvSpPr>
            <a:spLocks noChangeShapeType="1"/>
          </p:cNvSpPr>
          <p:nvPr/>
        </p:nvSpPr>
        <p:spPr bwMode="auto">
          <a:xfrm>
            <a:off x="6261100" y="55499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 flipH="1">
            <a:off x="4813300" y="5816600"/>
            <a:ext cx="1447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5168900" y="5651500"/>
            <a:ext cx="749300" cy="312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Reply</a:t>
            </a:r>
          </a:p>
        </p:txBody>
      </p:sp>
      <p:sp>
        <p:nvSpPr>
          <p:cNvPr id="25639" name="AutoShape 39"/>
          <p:cNvSpPr>
            <a:spLocks noChangeArrowheads="1"/>
          </p:cNvSpPr>
          <p:nvPr/>
        </p:nvSpPr>
        <p:spPr bwMode="auto">
          <a:xfrm>
            <a:off x="4457700" y="5537200"/>
            <a:ext cx="533400" cy="508000"/>
          </a:xfrm>
          <a:prstGeom prst="lightningBolt">
            <a:avLst/>
          </a:prstGeom>
          <a:solidFill>
            <a:schemeClr val="accent2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3276600" y="3581400"/>
            <a:ext cx="1028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reply 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4305300" y="914400"/>
            <a:ext cx="0" cy="5270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3124200" y="5270500"/>
            <a:ext cx="1155700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crash before execution</a:t>
            </a:r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7150100" y="1663700"/>
            <a:ext cx="10287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lost request</a:t>
            </a:r>
          </a:p>
        </p:txBody>
      </p:sp>
      <p:sp>
        <p:nvSpPr>
          <p:cNvPr id="25644" name="Text Box 44"/>
          <p:cNvSpPr txBox="1">
            <a:spLocks noChangeArrowheads="1"/>
          </p:cNvSpPr>
          <p:nvPr/>
        </p:nvSpPr>
        <p:spPr bwMode="auto">
          <a:xfrm>
            <a:off x="7061200" y="2946400"/>
            <a:ext cx="10287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Channel fails during reply </a:t>
            </a:r>
          </a:p>
        </p:txBody>
      </p:sp>
      <p:sp>
        <p:nvSpPr>
          <p:cNvPr id="25645" name="Text Box 45"/>
          <p:cNvSpPr txBox="1">
            <a:spLocks noChangeArrowheads="1"/>
          </p:cNvSpPr>
          <p:nvPr/>
        </p:nvSpPr>
        <p:spPr bwMode="auto">
          <a:xfrm>
            <a:off x="7188200" y="4673600"/>
            <a:ext cx="11176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 machine fails before receiving reply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476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Invocation Semantics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procedure call: </a:t>
            </a:r>
            <a:r>
              <a:rPr lang="en-US" dirty="0" smtClean="0">
                <a:solidFill>
                  <a:srgbClr val="FF0000"/>
                </a:solidFill>
              </a:rPr>
              <a:t>exactly-once</a:t>
            </a:r>
          </a:p>
          <a:p>
            <a:r>
              <a:rPr lang="en-US" dirty="0" smtClean="0"/>
              <a:t>Remote procedure call:</a:t>
            </a:r>
          </a:p>
          <a:p>
            <a:pPr lvl="1"/>
            <a:r>
              <a:rPr lang="en-US" dirty="0" smtClean="0"/>
              <a:t>0 times: server crashed or server process died before executing server code</a:t>
            </a:r>
          </a:p>
          <a:p>
            <a:pPr lvl="1"/>
            <a:r>
              <a:rPr lang="en-US" dirty="0" smtClean="0"/>
              <a:t>1 time: everything worked well, as expected</a:t>
            </a:r>
          </a:p>
          <a:p>
            <a:pPr lvl="1"/>
            <a:r>
              <a:rPr lang="en-US" dirty="0" smtClean="0"/>
              <a:t>1 or more: excess latency or lost reply from server and client retransmission</a:t>
            </a:r>
          </a:p>
          <a:p>
            <a:r>
              <a:rPr lang="en-US" dirty="0" smtClean="0"/>
              <a:t>When do these make sense?</a:t>
            </a:r>
          </a:p>
          <a:p>
            <a:pPr lvl="1"/>
            <a:r>
              <a:rPr lang="en-US" dirty="0" smtClean="0"/>
              <a:t>Idempotent functions: OK to run any number of times</a:t>
            </a:r>
          </a:p>
          <a:p>
            <a:pPr lvl="1"/>
            <a:r>
              <a:rPr lang="en-US" dirty="0" smtClean="0"/>
              <a:t>Non-idempotent functions: cannot do it</a:t>
            </a:r>
          </a:p>
          <a:p>
            <a:r>
              <a:rPr lang="en-US" dirty="0" smtClean="0"/>
              <a:t>What we can offer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657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719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Invocation Semantics</a:t>
            </a:r>
            <a:endParaRPr lang="en-GB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3250" y="2057400"/>
            <a:ext cx="7937500" cy="3209925"/>
            <a:chOff x="375" y="1097"/>
            <a:chExt cx="5416" cy="2022"/>
          </a:xfrm>
        </p:grpSpPr>
        <p:sp>
          <p:nvSpPr>
            <p:cNvPr id="27668" name="Line 4"/>
            <p:cNvSpPr>
              <a:spLocks noChangeShapeType="1"/>
            </p:cNvSpPr>
            <p:nvPr/>
          </p:nvSpPr>
          <p:spPr bwMode="auto">
            <a:xfrm>
              <a:off x="375" y="1602"/>
              <a:ext cx="4295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5"/>
            <p:cNvSpPr>
              <a:spLocks noChangeShapeType="1"/>
            </p:cNvSpPr>
            <p:nvPr/>
          </p:nvSpPr>
          <p:spPr bwMode="auto">
            <a:xfrm>
              <a:off x="375" y="2139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Rectangle 6"/>
            <p:cNvSpPr>
              <a:spLocks noChangeArrowheads="1"/>
            </p:cNvSpPr>
            <p:nvPr/>
          </p:nvSpPr>
          <p:spPr bwMode="auto">
            <a:xfrm>
              <a:off x="1756" y="1231"/>
              <a:ext cx="17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Fault tolerance measures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1" name="Rectangle 7"/>
            <p:cNvSpPr>
              <a:spLocks noChangeArrowheads="1"/>
            </p:cNvSpPr>
            <p:nvPr/>
          </p:nvSpPr>
          <p:spPr bwMode="auto">
            <a:xfrm>
              <a:off x="4830" y="1168"/>
              <a:ext cx="7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Invocation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2" name="Rectangle 8"/>
            <p:cNvSpPr>
              <a:spLocks noChangeArrowheads="1"/>
            </p:cNvSpPr>
            <p:nvPr/>
          </p:nvSpPr>
          <p:spPr bwMode="auto">
            <a:xfrm>
              <a:off x="4830" y="1325"/>
              <a:ext cx="68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semantics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3" name="Rectangle 9"/>
            <p:cNvSpPr>
              <a:spLocks noChangeArrowheads="1"/>
            </p:cNvSpPr>
            <p:nvPr/>
          </p:nvSpPr>
          <p:spPr bwMode="auto">
            <a:xfrm>
              <a:off x="661" y="1768"/>
              <a:ext cx="135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Retransmit request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4" name="Rectangle 10"/>
            <p:cNvSpPr>
              <a:spLocks noChangeArrowheads="1"/>
            </p:cNvSpPr>
            <p:nvPr/>
          </p:nvSpPr>
          <p:spPr bwMode="auto">
            <a:xfrm>
              <a:off x="981" y="1926"/>
              <a:ext cx="58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message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5" name="Rectangle 11"/>
            <p:cNvSpPr>
              <a:spLocks noChangeArrowheads="1"/>
            </p:cNvSpPr>
            <p:nvPr/>
          </p:nvSpPr>
          <p:spPr bwMode="auto">
            <a:xfrm>
              <a:off x="2146" y="1768"/>
              <a:ext cx="7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charset="0"/>
                </a:rPr>
                <a:t>Duplicate 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6" name="Rectangle 12"/>
            <p:cNvSpPr>
              <a:spLocks noChangeArrowheads="1"/>
            </p:cNvSpPr>
            <p:nvPr/>
          </p:nvSpPr>
          <p:spPr bwMode="auto">
            <a:xfrm>
              <a:off x="2201" y="1926"/>
              <a:ext cx="5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filtering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7" name="Rectangle 13"/>
            <p:cNvSpPr>
              <a:spLocks noChangeArrowheads="1"/>
            </p:cNvSpPr>
            <p:nvPr/>
          </p:nvSpPr>
          <p:spPr bwMode="auto">
            <a:xfrm>
              <a:off x="3219" y="1768"/>
              <a:ext cx="155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Re-execute procedure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8" name="Rectangle 14"/>
            <p:cNvSpPr>
              <a:spLocks noChangeArrowheads="1"/>
            </p:cNvSpPr>
            <p:nvPr/>
          </p:nvSpPr>
          <p:spPr bwMode="auto">
            <a:xfrm>
              <a:off x="3297" y="1926"/>
              <a:ext cx="13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or retransmit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79" name="Rectangle 15"/>
            <p:cNvSpPr>
              <a:spLocks noChangeArrowheads="1"/>
            </p:cNvSpPr>
            <p:nvPr/>
          </p:nvSpPr>
          <p:spPr bwMode="auto">
            <a:xfrm>
              <a:off x="651" y="2210"/>
              <a:ext cx="21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16"/>
            <p:cNvSpPr>
              <a:spLocks noChangeArrowheads="1"/>
            </p:cNvSpPr>
            <p:nvPr/>
          </p:nvSpPr>
          <p:spPr bwMode="auto">
            <a:xfrm>
              <a:off x="651" y="2526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17"/>
            <p:cNvSpPr>
              <a:spLocks noChangeArrowheads="1"/>
            </p:cNvSpPr>
            <p:nvPr/>
          </p:nvSpPr>
          <p:spPr bwMode="auto">
            <a:xfrm>
              <a:off x="651" y="2857"/>
              <a:ext cx="27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18"/>
            <p:cNvSpPr>
              <a:spLocks noChangeArrowheads="1"/>
            </p:cNvSpPr>
            <p:nvPr/>
          </p:nvSpPr>
          <p:spPr bwMode="auto">
            <a:xfrm>
              <a:off x="2051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19"/>
            <p:cNvSpPr>
              <a:spLocks noChangeArrowheads="1"/>
            </p:cNvSpPr>
            <p:nvPr/>
          </p:nvSpPr>
          <p:spPr bwMode="auto">
            <a:xfrm>
              <a:off x="2051" y="2526"/>
              <a:ext cx="21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Rectangle 20"/>
            <p:cNvSpPr>
              <a:spLocks noChangeArrowheads="1"/>
            </p:cNvSpPr>
            <p:nvPr/>
          </p:nvSpPr>
          <p:spPr bwMode="auto">
            <a:xfrm>
              <a:off x="2051" y="2857"/>
              <a:ext cx="26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5" name="Rectangle 21"/>
            <p:cNvSpPr>
              <a:spLocks noChangeArrowheads="1"/>
            </p:cNvSpPr>
            <p:nvPr/>
          </p:nvSpPr>
          <p:spPr bwMode="auto">
            <a:xfrm>
              <a:off x="3230" y="2210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Not applicable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6" name="Rectangle 22"/>
            <p:cNvSpPr>
              <a:spLocks noChangeArrowheads="1"/>
            </p:cNvSpPr>
            <p:nvPr/>
          </p:nvSpPr>
          <p:spPr bwMode="auto">
            <a:xfrm>
              <a:off x="3230" y="2526"/>
              <a:ext cx="151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Re-execute procedure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7" name="Rectangle 23"/>
            <p:cNvSpPr>
              <a:spLocks noChangeArrowheads="1"/>
            </p:cNvSpPr>
            <p:nvPr/>
          </p:nvSpPr>
          <p:spPr bwMode="auto">
            <a:xfrm>
              <a:off x="3230" y="2857"/>
              <a:ext cx="143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charset="0"/>
                </a:rPr>
                <a:t>Retransmit old 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8" name="Rectangle 24"/>
            <p:cNvSpPr>
              <a:spLocks noChangeArrowheads="1"/>
            </p:cNvSpPr>
            <p:nvPr/>
          </p:nvSpPr>
          <p:spPr bwMode="auto">
            <a:xfrm>
              <a:off x="4841" y="2857"/>
              <a:ext cx="92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At-most-once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9" name="Rectangle 25"/>
            <p:cNvSpPr>
              <a:spLocks noChangeArrowheads="1"/>
            </p:cNvSpPr>
            <p:nvPr/>
          </p:nvSpPr>
          <p:spPr bwMode="auto">
            <a:xfrm>
              <a:off x="4830" y="2526"/>
              <a:ext cx="9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At-least-once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0" name="Rectangle 26"/>
            <p:cNvSpPr>
              <a:spLocks noChangeArrowheads="1"/>
            </p:cNvSpPr>
            <p:nvPr/>
          </p:nvSpPr>
          <p:spPr bwMode="auto">
            <a:xfrm>
              <a:off x="4999" y="2210"/>
              <a:ext cx="4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charset="0"/>
                </a:rPr>
                <a:t>Maybe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1" name="Line 27"/>
            <p:cNvSpPr>
              <a:spLocks noChangeShapeType="1"/>
            </p:cNvSpPr>
            <p:nvPr/>
          </p:nvSpPr>
          <p:spPr bwMode="auto">
            <a:xfrm>
              <a:off x="375" y="1097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28"/>
            <p:cNvSpPr>
              <a:spLocks noChangeShapeType="1"/>
            </p:cNvSpPr>
            <p:nvPr/>
          </p:nvSpPr>
          <p:spPr bwMode="auto">
            <a:xfrm>
              <a:off x="375" y="3118"/>
              <a:ext cx="5416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977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Generate Stubs?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 heard of C/C++, Java, Python syntax for RPC?</a:t>
            </a:r>
          </a:p>
          <a:p>
            <a:pPr lvl="1"/>
            <a:r>
              <a:rPr lang="en-US" dirty="0" smtClean="0"/>
              <a:t>None!</a:t>
            </a:r>
          </a:p>
          <a:p>
            <a:r>
              <a:rPr lang="en-US" dirty="0" smtClean="0"/>
              <a:t>Language compilers don’t generate client and server stubs.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Common solution: </a:t>
            </a:r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a separate language and a pre-compiler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Definition Language (IDL)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programmers to express remote procedures, e.g., names, parameters, and return values.</a:t>
            </a:r>
          </a:p>
          <a:p>
            <a:r>
              <a:rPr lang="en-US" dirty="0" smtClean="0"/>
              <a:t>Pre-compilers take this and generate stubs, marshalling/</a:t>
            </a:r>
            <a:r>
              <a:rPr lang="en-US" dirty="0" err="1" smtClean="0"/>
              <a:t>unmarshalling</a:t>
            </a:r>
            <a:r>
              <a:rPr lang="en-US" dirty="0" smtClean="0"/>
              <a:t> mechanisms.</a:t>
            </a:r>
          </a:p>
          <a:p>
            <a:r>
              <a:rPr lang="en-US" dirty="0" smtClean="0"/>
              <a:t>Similar to writing function definitions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SUN XDR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53137" y="6094412"/>
            <a:ext cx="1905000" cy="292100"/>
          </a:xfrm>
        </p:spPr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14400" y="914400"/>
            <a:ext cx="2831499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const MAX = 1000;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typedef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Data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int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char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buffer[MAX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Data data;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710112" y="1050925"/>
            <a:ext cx="409626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struct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FileIdentifier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FilePointer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position;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Length length;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};</a:t>
            </a:r>
            <a:endParaRPr lang="en-GB" sz="2000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endParaRPr lang="en-GB" sz="2000" i="1" dirty="0">
              <a:solidFill>
                <a:schemeClr val="tx1"/>
              </a:solidFill>
              <a:latin typeface="Times" pitchFamily="-84" charset="0"/>
            </a:endParaRP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program FILEREADWRITE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version VERSION {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	void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WRITE(writeargs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)=1;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		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Data </a:t>
            </a:r>
            <a:r>
              <a:rPr lang="en-GB" sz="2000" i="1" dirty="0" err="1">
                <a:solidFill>
                  <a:schemeClr val="tx1"/>
                </a:solidFill>
                <a:latin typeface="Times" pitchFamily="-84" charset="0"/>
              </a:rPr>
              <a:t>READ(readargs</a:t>
            </a: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)=2</a:t>
            </a:r>
            <a:r>
              <a:rPr lang="en-GB" sz="2000" i="1" dirty="0" smtClean="0">
                <a:solidFill>
                  <a:schemeClr val="tx1"/>
                </a:solidFill>
                <a:latin typeface="Times" pitchFamily="-84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   }=2;</a:t>
            </a:r>
          </a:p>
          <a:p>
            <a:pPr>
              <a:lnSpc>
                <a:spcPct val="100000"/>
              </a:lnSpc>
              <a:tabLst>
                <a:tab pos="377825" algn="l"/>
                <a:tab pos="766763" algn="l"/>
                <a:tab pos="1144588" algn="l"/>
              </a:tabLst>
            </a:pPr>
            <a:r>
              <a:rPr lang="en-GB" sz="2000" i="1" dirty="0">
                <a:solidFill>
                  <a:schemeClr val="tx1"/>
                </a:solidFill>
                <a:latin typeface="Times" pitchFamily="-84" charset="0"/>
              </a:rPr>
              <a:t>} = 9999;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154487" y="987425"/>
            <a:ext cx="0" cy="4538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Dynamo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618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81100"/>
            <a:ext cx="7848600" cy="52197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84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863600" y="34163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Interface </a:t>
            </a:r>
          </a:p>
          <a:p>
            <a:pPr algn="ctr">
              <a:defRPr/>
            </a:pPr>
            <a:r>
              <a:rPr lang="en-US" sz="1600" b="1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Specification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3200" y="3416300"/>
            <a:ext cx="11176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689225" y="3546475"/>
            <a:ext cx="1243013" cy="533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>
                <a:solidFill>
                  <a:schemeClr val="tx1"/>
                </a:solidFill>
              </a:rPr>
              <a:t>Stub Generator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838700" y="23368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546600" y="34290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Common</a:t>
            </a:r>
          </a:p>
          <a:p>
            <a:pPr algn="ctr"/>
            <a:r>
              <a:rPr lang="en-US" sz="1600" b="1"/>
              <a:t>Header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4902200" y="4483100"/>
            <a:ext cx="1371600" cy="698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197100" y="3746500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822700" y="3771900"/>
            <a:ext cx="723900" cy="12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3810000" y="2692400"/>
            <a:ext cx="1016000" cy="1092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3835400" y="3771900"/>
            <a:ext cx="1079500" cy="1066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756400" y="44958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105400" y="5537200"/>
            <a:ext cx="29210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7277100" y="5194300"/>
            <a:ext cx="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549900" y="5181600"/>
            <a:ext cx="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6261100" y="34290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>
            <a:off x="6807200" y="24130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Source </a:t>
            </a: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6159500" y="18669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130800" y="1282700"/>
            <a:ext cx="2755900" cy="7493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V="1">
            <a:off x="5575300" y="2006600"/>
            <a:ext cx="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356225" y="15017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V="1">
            <a:off x="7340600" y="2044700"/>
            <a:ext cx="12700" cy="381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6172200" y="3517900"/>
            <a:ext cx="1371600" cy="6985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RPC</a:t>
            </a:r>
          </a:p>
          <a:p>
            <a:pPr algn="ctr">
              <a:defRPr/>
            </a:pPr>
            <a:r>
              <a:rPr lang="en-US" sz="1600" b="1">
                <a:solidFill>
                  <a:schemeClr val="tx1"/>
                </a:solidFill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rPr>
              <a:t>LIBRARY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2819400" y="4940300"/>
            <a:ext cx="11049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29" name="AutoShape 27"/>
          <p:cNvSpPr>
            <a:spLocks noChangeArrowheads="1"/>
          </p:cNvSpPr>
          <p:nvPr/>
        </p:nvSpPr>
        <p:spPr bwMode="auto">
          <a:xfrm>
            <a:off x="2882900" y="1968500"/>
            <a:ext cx="1028700" cy="6985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</a:t>
            </a:r>
          </a:p>
        </p:txBody>
      </p:sp>
      <p:cxnSp>
        <p:nvCxnSpPr>
          <p:cNvPr id="30" name="AutoShape 28"/>
          <p:cNvCxnSpPr>
            <a:cxnSpLocks noChangeShapeType="1"/>
            <a:stCxn id="23" idx="1"/>
            <a:endCxn id="29" idx="0"/>
          </p:cNvCxnSpPr>
          <p:nvPr/>
        </p:nvCxnSpPr>
        <p:spPr bwMode="auto">
          <a:xfrm rot="10800000" flipV="1">
            <a:off x="3397250" y="1657350"/>
            <a:ext cx="1719263" cy="311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1" name="AutoShape 29"/>
          <p:cNvCxnSpPr>
            <a:cxnSpLocks noChangeShapeType="1"/>
            <a:stCxn id="17" idx="1"/>
            <a:endCxn id="28" idx="2"/>
          </p:cNvCxnSpPr>
          <p:nvPr/>
        </p:nvCxnSpPr>
        <p:spPr bwMode="auto">
          <a:xfrm rot="10800000">
            <a:off x="3371850" y="5638800"/>
            <a:ext cx="1719263" cy="273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6553200" y="2032000"/>
            <a:ext cx="0" cy="1409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419725" y="5743575"/>
            <a:ext cx="2259013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chemeClr val="tx1"/>
                </a:solidFill>
              </a:rPr>
              <a:t>Compiler / Linker</a:t>
            </a:r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6565900" y="4229100"/>
            <a:ext cx="0" cy="129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796925" y="4183063"/>
            <a:ext cx="1582738" cy="2905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in SUN XDR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2676525" y="4208463"/>
            <a:ext cx="11191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e.g., </a:t>
            </a:r>
            <a:r>
              <a:rPr lang="en-US" i="1"/>
              <a:t>rpcgen</a:t>
            </a:r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7896225" y="16176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2079625" y="22145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39" name="Text Box 37"/>
          <p:cNvSpPr txBox="1">
            <a:spLocks noChangeArrowheads="1"/>
          </p:cNvSpPr>
          <p:nvPr/>
        </p:nvSpPr>
        <p:spPr bwMode="auto">
          <a:xfrm>
            <a:off x="1914525" y="5110163"/>
            <a:ext cx="7635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.o, .exe</a:t>
            </a:r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454525" y="24558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4378325" y="49069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921625" y="23923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7934325" y="4564063"/>
            <a:ext cx="322263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.c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467225" y="3141663"/>
            <a:ext cx="331788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.h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8010525" y="5770563"/>
            <a:ext cx="460375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gcc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Find the Server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 1</a:t>
            </a:r>
          </a:p>
          <a:p>
            <a:pPr lvl="1"/>
            <a:r>
              <a:rPr lang="en-US" dirty="0" smtClean="0"/>
              <a:t>Central DB (the first solution proposed)</a:t>
            </a:r>
          </a:p>
          <a:p>
            <a:r>
              <a:rPr lang="en-US" dirty="0" smtClean="0"/>
              <a:t>Solution 2</a:t>
            </a:r>
          </a:p>
          <a:p>
            <a:pPr lvl="1"/>
            <a:r>
              <a:rPr lang="en-US" dirty="0" smtClean="0"/>
              <a:t>Local DB with a well-known port (SUN RPC)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DB with Well-Known 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4140200"/>
            <a:ext cx="3213100" cy="2247900"/>
          </a:xfrm>
          <a:prstGeom prst="rect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7100" y="1435100"/>
            <a:ext cx="3213100" cy="2209800"/>
          </a:xfrm>
          <a:prstGeom prst="rect">
            <a:avLst/>
          </a:prstGeom>
          <a:gradFill rotWithShape="0">
            <a:gsLst>
              <a:gs pos="0">
                <a:srgbClr val="67F7F0"/>
              </a:gs>
              <a:gs pos="50000">
                <a:srgbClr val="FFFFFF"/>
              </a:gs>
              <a:gs pos="100000">
                <a:srgbClr val="67F7F0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22300" y="1219200"/>
            <a:ext cx="7848600" cy="52959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-84" charset="2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 pitchFamily="-84" charset="0"/>
                <a:ea typeface="+mn-ea"/>
                <a:cs typeface="+mn-cs"/>
              </a:rPr>
              <a:t>  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84" charset="0"/>
              <a:ea typeface="+mn-ea"/>
              <a:cs typeface="+mn-cs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79500" y="1917700"/>
            <a:ext cx="1104900" cy="11303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Client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Program 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2730500" y="5054600"/>
            <a:ext cx="1028700" cy="1041400"/>
          </a:xfrm>
          <a:prstGeom prst="roundRect">
            <a:avLst>
              <a:gd name="adj" fmla="val 16667"/>
            </a:avLst>
          </a:prstGeom>
          <a:solidFill>
            <a:srgbClr val="FEFF72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>
                <a:solidFill>
                  <a:schemeClr val="hlink"/>
                </a:solidFill>
              </a:rPr>
              <a:t>Server</a:t>
            </a:r>
          </a:p>
          <a:p>
            <a:pPr algn="ctr"/>
            <a:r>
              <a:rPr lang="en-US" sz="1600" b="1">
                <a:solidFill>
                  <a:schemeClr val="hlink"/>
                </a:solidFill>
              </a:rPr>
              <a:t>procedure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155700" y="5676900"/>
            <a:ext cx="1371600" cy="5715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Server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2463800" y="1841500"/>
            <a:ext cx="1371600" cy="558800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1"/>
              <a:t>Client </a:t>
            </a:r>
          </a:p>
          <a:p>
            <a:pPr algn="ctr"/>
            <a:r>
              <a:rPr lang="en-US" sz="1600" b="1"/>
              <a:t>Stub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590800" y="2603500"/>
            <a:ext cx="11176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524125" y="2593975"/>
            <a:ext cx="1243013" cy="5847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Network Code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1066800" y="4305300"/>
            <a:ext cx="1270000" cy="5461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00125" y="4419600"/>
            <a:ext cx="143827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Port </a:t>
            </a:r>
            <a:r>
              <a:rPr lang="en-US" sz="1600" b="1" dirty="0" err="1" smtClean="0">
                <a:solidFill>
                  <a:schemeClr val="tx1"/>
                </a:solidFill>
              </a:rPr>
              <a:t>Mapper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18" name="AutoShape 16"/>
          <p:cNvCxnSpPr>
            <a:cxnSpLocks noChangeShapeType="1"/>
          </p:cNvCxnSpPr>
          <p:nvPr/>
        </p:nvCxnSpPr>
        <p:spPr bwMode="auto">
          <a:xfrm rot="10800000" flipV="1">
            <a:off x="1812925" y="2860675"/>
            <a:ext cx="749300" cy="14478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19" name="AutoShape 17"/>
          <p:cNvCxnSpPr>
            <a:cxnSpLocks noChangeShapeType="1"/>
          </p:cNvCxnSpPr>
          <p:nvPr/>
        </p:nvCxnSpPr>
        <p:spPr bwMode="auto">
          <a:xfrm flipV="1">
            <a:off x="2344738" y="3163888"/>
            <a:ext cx="754062" cy="1411287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971800" y="42545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SERVER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003300" y="1485900"/>
            <a:ext cx="1130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51400" y="1219200"/>
            <a:ext cx="3314700" cy="497059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635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 dirty="0">
                <a:solidFill>
                  <a:schemeClr val="tx1"/>
                </a:solidFill>
              </a:rPr>
              <a:t>Finding An RPC:</a:t>
            </a:r>
          </a:p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live on specific hosts at specific ports.</a:t>
            </a:r>
          </a:p>
          <a:p>
            <a:pPr>
              <a:spcBef>
                <a:spcPct val="50000"/>
              </a:spcBef>
            </a:pPr>
            <a:r>
              <a:rPr lang="en-US" sz="1800" u="sng" dirty="0">
                <a:solidFill>
                  <a:schemeClr val="tx1"/>
                </a:solidFill>
              </a:rPr>
              <a:t>Port </a:t>
            </a:r>
            <a:r>
              <a:rPr lang="en-US" sz="1800" u="sng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on the host maps from RPC name to port#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When a server process is initialized, it registers its </a:t>
            </a:r>
            <a:r>
              <a:rPr lang="en-US" sz="1800" dirty="0" err="1">
                <a:solidFill>
                  <a:schemeClr val="tx1"/>
                </a:solidFill>
              </a:rPr>
              <a:t>RPCs</a:t>
            </a:r>
            <a:r>
              <a:rPr lang="en-US" sz="1800" dirty="0">
                <a:solidFill>
                  <a:schemeClr val="tx1"/>
                </a:solidFill>
              </a:rPr>
              <a:t> (handle) with the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 on the server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A client first connects to port </a:t>
            </a:r>
            <a:r>
              <a:rPr lang="en-US" sz="1800" dirty="0" err="1">
                <a:solidFill>
                  <a:schemeClr val="tx1"/>
                </a:solidFill>
              </a:rPr>
              <a:t>mapper</a:t>
            </a:r>
            <a:r>
              <a:rPr lang="en-US" sz="1800" dirty="0">
                <a:solidFill>
                  <a:schemeClr val="tx1"/>
                </a:solidFill>
              </a:rPr>
              <a:t> (daemon on standard port) to get this handle</a:t>
            </a:r>
          </a:p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The call to RPC is then made by connecting to the corresponding 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Pass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 by value: no problem</a:t>
            </a:r>
          </a:p>
          <a:p>
            <a:pPr lvl="1"/>
            <a:r>
              <a:rPr lang="en-US" dirty="0" smtClean="0"/>
              <a:t>Just copy the value</a:t>
            </a:r>
          </a:p>
          <a:p>
            <a:r>
              <a:rPr lang="en-US" dirty="0" smtClean="0"/>
              <a:t>What about pointers/references?</a:t>
            </a:r>
          </a:p>
          <a:p>
            <a:pPr lvl="1"/>
            <a:r>
              <a:rPr lang="en-US" dirty="0" smtClean="0"/>
              <a:t>Need to copy the actual data as well</a:t>
            </a:r>
          </a:p>
          <a:p>
            <a:pPr lvl="1"/>
            <a:r>
              <a:rPr lang="en-US" dirty="0" smtClean="0"/>
              <a:t>Marshall them at the client and </a:t>
            </a:r>
            <a:r>
              <a:rPr lang="en-US" dirty="0" err="1" smtClean="0"/>
              <a:t>unmarshall</a:t>
            </a:r>
            <a:r>
              <a:rPr lang="en-US" dirty="0" smtClean="0"/>
              <a:t> them at the server</a:t>
            </a:r>
          </a:p>
          <a:p>
            <a:pPr lvl="1"/>
            <a:r>
              <a:rPr lang="en-US" dirty="0" smtClean="0"/>
              <a:t>Pass the local pointers/references</a:t>
            </a:r>
          </a:p>
          <a:p>
            <a:r>
              <a:rPr lang="en-US" dirty="0" smtClean="0"/>
              <a:t>What about complex data structures? </a:t>
            </a:r>
            <a:r>
              <a:rPr lang="en-US" dirty="0" err="1" smtClean="0"/>
              <a:t>struct</a:t>
            </a:r>
            <a:r>
              <a:rPr lang="en-US" dirty="0" smtClean="0"/>
              <a:t>, class, etc.</a:t>
            </a:r>
          </a:p>
          <a:p>
            <a:pPr lvl="1"/>
            <a:r>
              <a:rPr lang="en-US" dirty="0" smtClean="0"/>
              <a:t>Need to have a platform independent way of representing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between two heterogeneous machines</a:t>
            </a:r>
          </a:p>
          <a:p>
            <a:pPr lvl="1"/>
            <a:r>
              <a:rPr lang="en-US" dirty="0" smtClean="0"/>
              <a:t>Different byte ordering (big-endian &amp; little-endian)</a:t>
            </a:r>
          </a:p>
          <a:p>
            <a:pPr lvl="1"/>
            <a:r>
              <a:rPr lang="en-US" dirty="0" smtClean="0"/>
              <a:t>Different sizes of integers and other types</a:t>
            </a:r>
          </a:p>
          <a:p>
            <a:pPr lvl="1"/>
            <a:r>
              <a:rPr lang="en-US" dirty="0" smtClean="0"/>
              <a:t>Different floating point representations</a:t>
            </a:r>
          </a:p>
          <a:p>
            <a:pPr lvl="1"/>
            <a:r>
              <a:rPr lang="en-US" dirty="0" smtClean="0"/>
              <a:t>Different character sets</a:t>
            </a:r>
          </a:p>
          <a:p>
            <a:pPr lvl="1"/>
            <a:r>
              <a:rPr lang="en-US" dirty="0" smtClean="0"/>
              <a:t>Alignment requirements</a:t>
            </a:r>
          </a:p>
          <a:p>
            <a:r>
              <a:rPr lang="en-US" dirty="0" smtClean="0"/>
              <a:t>Used in general contexts, not just in </a:t>
            </a:r>
            <a:r>
              <a:rPr lang="en-US" dirty="0" err="1" smtClean="0"/>
              <a:t>RPCs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Google Protocol Buffers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language- and platform-neutral way to specify and serialize data</a:t>
            </a:r>
          </a:p>
          <a:p>
            <a:r>
              <a:rPr lang="en-US" dirty="0" smtClean="0"/>
              <a:t>Provides syntax &amp; pre-compiler (open-source)</a:t>
            </a:r>
          </a:p>
          <a:p>
            <a:pPr lvl="1"/>
            <a:r>
              <a:rPr lang="en-US" dirty="0" smtClean="0"/>
              <a:t>Pre-compiler generates code to manipulate objects for a specific language, </a:t>
            </a:r>
            <a:r>
              <a:rPr lang="en-US" dirty="0" err="1" smtClean="0"/>
              <a:t>e.g</a:t>
            </a:r>
            <a:r>
              <a:rPr lang="en-US" dirty="0" smtClean="0"/>
              <a:t>, C++, Java, Python.</a:t>
            </a:r>
          </a:p>
          <a:p>
            <a:pPr lvl="1"/>
            <a:r>
              <a:rPr lang="en-US" dirty="0" smtClean="0"/>
              <a:t>The runtime support applies a fast &amp; sloppy compression algorithm.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1800" dirty="0" smtClean="0"/>
              <a:t>message Book {</a:t>
            </a:r>
          </a:p>
          <a:p>
            <a:pPr>
              <a:buNone/>
            </a:pPr>
            <a:r>
              <a:rPr lang="en-US" sz="1800" dirty="0" smtClean="0"/>
              <a:t>	required string title = 1;</a:t>
            </a:r>
          </a:p>
          <a:p>
            <a:pPr>
              <a:buNone/>
            </a:pPr>
            <a:r>
              <a:rPr lang="en-US" sz="1800" dirty="0" smtClean="0"/>
              <a:t>	repeated string author = 2;</a:t>
            </a:r>
          </a:p>
          <a:p>
            <a:pPr>
              <a:buNone/>
            </a:pPr>
            <a:r>
              <a:rPr lang="en-US" sz="1800" dirty="0" smtClean="0"/>
              <a:t>	optional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statistics = 3;</a:t>
            </a:r>
          </a:p>
          <a:p>
            <a:pPr>
              <a:buNone/>
            </a:pPr>
            <a:r>
              <a:rPr lang="en-US" sz="1800" dirty="0" smtClean="0"/>
              <a:t>	message </a:t>
            </a:r>
            <a:r>
              <a:rPr lang="en-US" sz="1800" dirty="0" err="1" smtClean="0"/>
              <a:t>BookStats</a:t>
            </a:r>
            <a:r>
              <a:rPr lang="en-US" sz="1800" dirty="0" smtClean="0"/>
              <a:t> {</a:t>
            </a:r>
          </a:p>
          <a:p>
            <a:pPr>
              <a:buNone/>
            </a:pPr>
            <a:r>
              <a:rPr lang="en-US" sz="1800" dirty="0" smtClean="0"/>
              <a:t>		required int32 sales =1;</a:t>
            </a:r>
          </a:p>
          <a:p>
            <a:pPr>
              <a:buNone/>
            </a:pPr>
            <a:r>
              <a:rPr lang="en-US" sz="1800" dirty="0" smtClean="0"/>
              <a:t>	}</a:t>
            </a:r>
          </a:p>
          <a:p>
            <a:pPr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Remote Method Invocation (RMI)</a:t>
            </a:r>
            <a:endParaRPr lang="en-GB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28675" y="2165350"/>
            <a:ext cx="7464425" cy="3090863"/>
            <a:chOff x="565" y="1364"/>
            <a:chExt cx="5094" cy="1947"/>
          </a:xfrm>
        </p:grpSpPr>
        <p:sp>
          <p:nvSpPr>
            <p:cNvPr id="39944" name="Rectangle 4"/>
            <p:cNvSpPr>
              <a:spLocks noChangeArrowheads="1"/>
            </p:cNvSpPr>
            <p:nvPr/>
          </p:nvSpPr>
          <p:spPr bwMode="auto">
            <a:xfrm>
              <a:off x="566" y="1364"/>
              <a:ext cx="1838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5" name="Rectangle 5"/>
            <p:cNvSpPr>
              <a:spLocks noChangeArrowheads="1"/>
            </p:cNvSpPr>
            <p:nvPr/>
          </p:nvSpPr>
          <p:spPr bwMode="auto">
            <a:xfrm>
              <a:off x="2918" y="1364"/>
              <a:ext cx="2741" cy="194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6" name="Oval 6"/>
            <p:cNvSpPr>
              <a:spLocks noChangeArrowheads="1"/>
            </p:cNvSpPr>
            <p:nvPr/>
          </p:nvSpPr>
          <p:spPr bwMode="auto">
            <a:xfrm>
              <a:off x="3105" y="1489"/>
              <a:ext cx="2461" cy="1386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7" name="Oval 7"/>
            <p:cNvSpPr>
              <a:spLocks noChangeArrowheads="1"/>
            </p:cNvSpPr>
            <p:nvPr/>
          </p:nvSpPr>
          <p:spPr bwMode="auto">
            <a:xfrm>
              <a:off x="598" y="1505"/>
              <a:ext cx="1775" cy="1370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48" name="Rectangle 8"/>
            <p:cNvSpPr>
              <a:spLocks noChangeArrowheads="1"/>
            </p:cNvSpPr>
            <p:nvPr/>
          </p:nvSpPr>
          <p:spPr bwMode="auto">
            <a:xfrm>
              <a:off x="772" y="1821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49" name="Rectangle 9"/>
            <p:cNvSpPr>
              <a:spLocks noChangeArrowheads="1"/>
            </p:cNvSpPr>
            <p:nvPr/>
          </p:nvSpPr>
          <p:spPr bwMode="auto">
            <a:xfrm>
              <a:off x="4726" y="1837"/>
              <a:ext cx="46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object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0" name="Rectangle 10"/>
            <p:cNvSpPr>
              <a:spLocks noChangeArrowheads="1"/>
            </p:cNvSpPr>
            <p:nvPr/>
          </p:nvSpPr>
          <p:spPr bwMode="auto">
            <a:xfrm>
              <a:off x="3962" y="1764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skeleton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1" name="Rectangle 11"/>
            <p:cNvSpPr>
              <a:spLocks noChangeArrowheads="1"/>
            </p:cNvSpPr>
            <p:nvPr/>
          </p:nvSpPr>
          <p:spPr bwMode="auto">
            <a:xfrm>
              <a:off x="2436" y="1917"/>
              <a:ext cx="4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Request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2" name="Rectangle 12"/>
            <p:cNvSpPr>
              <a:spLocks noChangeArrowheads="1"/>
            </p:cNvSpPr>
            <p:nvPr/>
          </p:nvSpPr>
          <p:spPr bwMode="auto">
            <a:xfrm>
              <a:off x="1302" y="1821"/>
              <a:ext cx="62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proxy for 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3" name="AutoShape 13"/>
            <p:cNvSpPr>
              <a:spLocks noChangeArrowheads="1"/>
            </p:cNvSpPr>
            <p:nvPr/>
          </p:nvSpPr>
          <p:spPr bwMode="auto">
            <a:xfrm>
              <a:off x="1921" y="1925"/>
              <a:ext cx="250" cy="592"/>
            </a:xfrm>
            <a:prstGeom prst="roundRect">
              <a:avLst>
                <a:gd name="adj" fmla="val 48199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4" name="AutoShape 14"/>
            <p:cNvSpPr>
              <a:spLocks noChangeArrowheads="1"/>
            </p:cNvSpPr>
            <p:nvPr/>
          </p:nvSpPr>
          <p:spPr bwMode="auto">
            <a:xfrm>
              <a:off x="3354" y="1925"/>
              <a:ext cx="249" cy="592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5" name="AutoShape 15"/>
            <p:cNvSpPr>
              <a:spLocks noChangeArrowheads="1"/>
            </p:cNvSpPr>
            <p:nvPr/>
          </p:nvSpPr>
          <p:spPr bwMode="auto">
            <a:xfrm>
              <a:off x="1112" y="2501"/>
              <a:ext cx="607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6" name="Rectangle 16"/>
            <p:cNvSpPr>
              <a:spLocks noChangeArrowheads="1"/>
            </p:cNvSpPr>
            <p:nvPr/>
          </p:nvSpPr>
          <p:spPr bwMode="auto">
            <a:xfrm>
              <a:off x="2485" y="2415"/>
              <a:ext cx="32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Reply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7" name="Rectangle 17"/>
            <p:cNvSpPr>
              <a:spLocks noChangeArrowheads="1"/>
            </p:cNvSpPr>
            <p:nvPr/>
          </p:nvSpPr>
          <p:spPr bwMode="auto">
            <a:xfrm>
              <a:off x="2927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8" name="Rectangle 18"/>
            <p:cNvSpPr>
              <a:spLocks noChangeArrowheads="1"/>
            </p:cNvSpPr>
            <p:nvPr/>
          </p:nvSpPr>
          <p:spPr bwMode="auto">
            <a:xfrm>
              <a:off x="814" y="2976"/>
              <a:ext cx="4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59" name="Freeform 19"/>
            <p:cNvSpPr>
              <a:spLocks/>
            </p:cNvSpPr>
            <p:nvPr/>
          </p:nvSpPr>
          <p:spPr bwMode="auto">
            <a:xfrm>
              <a:off x="3214" y="2050"/>
              <a:ext cx="109" cy="62"/>
            </a:xfrm>
            <a:custGeom>
              <a:avLst/>
              <a:gdLst>
                <a:gd name="T0" fmla="*/ 0 w 109"/>
                <a:gd name="T1" fmla="*/ 31 h 62"/>
                <a:gd name="T2" fmla="*/ 0 w 109"/>
                <a:gd name="T3" fmla="*/ 0 h 62"/>
                <a:gd name="T4" fmla="*/ 109 w 109"/>
                <a:gd name="T5" fmla="*/ 31 h 62"/>
                <a:gd name="T6" fmla="*/ 0 w 109"/>
                <a:gd name="T7" fmla="*/ 62 h 62"/>
                <a:gd name="T8" fmla="*/ 0 w 109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9"/>
                <a:gd name="T16" fmla="*/ 0 h 62"/>
                <a:gd name="T17" fmla="*/ 109 w 109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9" h="62">
                  <a:moveTo>
                    <a:pt x="0" y="31"/>
                  </a:moveTo>
                  <a:lnTo>
                    <a:pt x="0" y="0"/>
                  </a:lnTo>
                  <a:lnTo>
                    <a:pt x="109" y="31"/>
                  </a:lnTo>
                  <a:lnTo>
                    <a:pt x="0" y="62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20"/>
            <p:cNvSpPr>
              <a:spLocks noChangeShapeType="1"/>
            </p:cNvSpPr>
            <p:nvPr/>
          </p:nvSpPr>
          <p:spPr bwMode="auto">
            <a:xfrm flipH="1">
              <a:off x="2077" y="2081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Freeform 21"/>
            <p:cNvSpPr>
              <a:spLocks/>
            </p:cNvSpPr>
            <p:nvPr/>
          </p:nvSpPr>
          <p:spPr bwMode="auto">
            <a:xfrm>
              <a:off x="2155" y="2314"/>
              <a:ext cx="125" cy="63"/>
            </a:xfrm>
            <a:custGeom>
              <a:avLst/>
              <a:gdLst>
                <a:gd name="T0" fmla="*/ 125 w 125"/>
                <a:gd name="T1" fmla="*/ 32 h 63"/>
                <a:gd name="T2" fmla="*/ 125 w 125"/>
                <a:gd name="T3" fmla="*/ 63 h 63"/>
                <a:gd name="T4" fmla="*/ 0 w 125"/>
                <a:gd name="T5" fmla="*/ 32 h 63"/>
                <a:gd name="T6" fmla="*/ 125 w 125"/>
                <a:gd name="T7" fmla="*/ 0 h 63"/>
                <a:gd name="T8" fmla="*/ 125 w 125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5"/>
                <a:gd name="T16" fmla="*/ 0 h 63"/>
                <a:gd name="T17" fmla="*/ 125 w 12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5" h="63">
                  <a:moveTo>
                    <a:pt x="125" y="32"/>
                  </a:moveTo>
                  <a:lnTo>
                    <a:pt x="125" y="63"/>
                  </a:lnTo>
                  <a:lnTo>
                    <a:pt x="0" y="32"/>
                  </a:lnTo>
                  <a:lnTo>
                    <a:pt x="125" y="0"/>
                  </a:lnTo>
                  <a:lnTo>
                    <a:pt x="12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62" name="Line 22"/>
            <p:cNvSpPr>
              <a:spLocks noChangeShapeType="1"/>
            </p:cNvSpPr>
            <p:nvPr/>
          </p:nvSpPr>
          <p:spPr bwMode="auto">
            <a:xfrm>
              <a:off x="2280" y="2346"/>
              <a:ext cx="11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3" name="Rectangle 23"/>
            <p:cNvSpPr>
              <a:spLocks noChangeArrowheads="1"/>
            </p:cNvSpPr>
            <p:nvPr/>
          </p:nvSpPr>
          <p:spPr bwMode="auto">
            <a:xfrm>
              <a:off x="3982" y="2929"/>
              <a:ext cx="102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 reference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4" name="Rectangle 24"/>
            <p:cNvSpPr>
              <a:spLocks noChangeArrowheads="1"/>
            </p:cNvSpPr>
            <p:nvPr/>
          </p:nvSpPr>
          <p:spPr bwMode="auto">
            <a:xfrm>
              <a:off x="1526" y="2945"/>
              <a:ext cx="88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Communication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5" name="Rectangle 25"/>
            <p:cNvSpPr>
              <a:spLocks noChangeArrowheads="1"/>
            </p:cNvSpPr>
            <p:nvPr/>
          </p:nvSpPr>
          <p:spPr bwMode="auto">
            <a:xfrm>
              <a:off x="2944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6" name="Rectangle 26"/>
            <p:cNvSpPr>
              <a:spLocks noChangeArrowheads="1"/>
            </p:cNvSpPr>
            <p:nvPr/>
          </p:nvSpPr>
          <p:spPr bwMode="auto">
            <a:xfrm>
              <a:off x="1941" y="3131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7" name="Rectangle 27"/>
            <p:cNvSpPr>
              <a:spLocks noChangeArrowheads="1"/>
            </p:cNvSpPr>
            <p:nvPr/>
          </p:nvSpPr>
          <p:spPr bwMode="auto">
            <a:xfrm>
              <a:off x="565" y="3116"/>
              <a:ext cx="9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reference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401" y="2517"/>
              <a:ext cx="78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 flipV="1">
              <a:off x="2077" y="2517"/>
              <a:ext cx="1" cy="358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V="1">
              <a:off x="1018" y="2719"/>
              <a:ext cx="156" cy="234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 flipH="1" flipV="1">
              <a:off x="3930" y="2626"/>
              <a:ext cx="343" cy="28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Rectangle 32"/>
            <p:cNvSpPr>
              <a:spLocks noChangeArrowheads="1"/>
            </p:cNvSpPr>
            <p:nvPr/>
          </p:nvSpPr>
          <p:spPr bwMode="auto">
            <a:xfrm>
              <a:off x="4237" y="3069"/>
              <a:ext cx="4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3" name="Rectangle 33"/>
            <p:cNvSpPr>
              <a:spLocks noChangeArrowheads="1"/>
            </p:cNvSpPr>
            <p:nvPr/>
          </p:nvSpPr>
          <p:spPr bwMode="auto">
            <a:xfrm>
              <a:off x="3828" y="2060"/>
              <a:ext cx="75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for 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fr-FR" sz="1600" dirty="0" smtClean="0">
                  <a:solidFill>
                    <a:srgbClr val="000000"/>
                  </a:solidFill>
                  <a:latin typeface="Arial" charset="0"/>
                </a:rPr>
                <a:t>'</a:t>
              </a:r>
              <a:r>
                <a:rPr lang="en-GB" sz="1600" dirty="0" smtClean="0">
                  <a:solidFill>
                    <a:srgbClr val="000000"/>
                  </a:solidFill>
                  <a:latin typeface="Arial" charset="0"/>
                </a:rPr>
                <a:t>s </a:t>
              </a:r>
              <a:r>
                <a:rPr lang="en-GB" sz="1600" dirty="0">
                  <a:solidFill>
                    <a:srgbClr val="000000"/>
                  </a:solidFill>
                  <a:latin typeface="Arial" charset="0"/>
                </a:rPr>
                <a:t>class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4" name="AutoShape 34"/>
            <p:cNvSpPr>
              <a:spLocks noChangeArrowheads="1"/>
            </p:cNvSpPr>
            <p:nvPr/>
          </p:nvSpPr>
          <p:spPr bwMode="auto">
            <a:xfrm>
              <a:off x="3759" y="1754"/>
              <a:ext cx="841" cy="545"/>
            </a:xfrm>
            <a:prstGeom prst="roundRect">
              <a:avLst>
                <a:gd name="adj" fmla="val 4926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Rectangle 35"/>
            <p:cNvSpPr>
              <a:spLocks noChangeArrowheads="1"/>
            </p:cNvSpPr>
            <p:nvPr/>
          </p:nvSpPr>
          <p:spPr bwMode="auto">
            <a:xfrm>
              <a:off x="3791" y="1904"/>
              <a:ext cx="71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&amp; dispatcher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6" name="Rectangle 36"/>
            <p:cNvSpPr>
              <a:spLocks noChangeArrowheads="1"/>
            </p:cNvSpPr>
            <p:nvPr/>
          </p:nvSpPr>
          <p:spPr bwMode="auto">
            <a:xfrm>
              <a:off x="4750" y="1697"/>
              <a:ext cx="3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remote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7" name="Rectangle 37"/>
            <p:cNvSpPr>
              <a:spLocks noChangeArrowheads="1"/>
            </p:cNvSpPr>
            <p:nvPr/>
          </p:nvSpPr>
          <p:spPr bwMode="auto">
            <a:xfrm>
              <a:off x="1275" y="1605"/>
              <a:ext cx="29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8" name="Rectangle 38"/>
            <p:cNvSpPr>
              <a:spLocks noChangeArrowheads="1"/>
            </p:cNvSpPr>
            <p:nvPr/>
          </p:nvSpPr>
          <p:spPr bwMode="auto">
            <a:xfrm>
              <a:off x="4685" y="1574"/>
              <a:ext cx="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79" name="Rectangle 39"/>
            <p:cNvSpPr>
              <a:spLocks noChangeArrowheads="1"/>
            </p:cNvSpPr>
            <p:nvPr/>
          </p:nvSpPr>
          <p:spPr bwMode="auto">
            <a:xfrm>
              <a:off x="4175" y="1559"/>
              <a:ext cx="3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server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980" name="AutoShape 40"/>
            <p:cNvSpPr>
              <a:spLocks noChangeArrowheads="1"/>
            </p:cNvSpPr>
            <p:nvPr/>
          </p:nvSpPr>
          <p:spPr bwMode="auto">
            <a:xfrm>
              <a:off x="3634" y="2392"/>
              <a:ext cx="608" cy="249"/>
            </a:xfrm>
            <a:prstGeom prst="roundRect">
              <a:avLst>
                <a:gd name="adj" fmla="val 4839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1" name="AutoShape 41"/>
            <p:cNvSpPr>
              <a:spLocks noChangeArrowheads="1"/>
            </p:cNvSpPr>
            <p:nvPr/>
          </p:nvSpPr>
          <p:spPr bwMode="auto">
            <a:xfrm>
              <a:off x="862" y="1972"/>
              <a:ext cx="218" cy="327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2" name="AutoShape 42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Rectangle 43"/>
            <p:cNvSpPr>
              <a:spLocks noChangeArrowheads="1"/>
            </p:cNvSpPr>
            <p:nvPr/>
          </p:nvSpPr>
          <p:spPr bwMode="auto">
            <a:xfrm>
              <a:off x="878" y="1987"/>
              <a:ext cx="202" cy="14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Rectangle 44"/>
            <p:cNvSpPr>
              <a:spLocks noChangeArrowheads="1"/>
            </p:cNvSpPr>
            <p:nvPr/>
          </p:nvSpPr>
          <p:spPr bwMode="auto">
            <a:xfrm>
              <a:off x="878" y="1987"/>
              <a:ext cx="218" cy="156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AutoShape 45"/>
            <p:cNvSpPr>
              <a:spLocks noChangeArrowheads="1"/>
            </p:cNvSpPr>
            <p:nvPr/>
          </p:nvSpPr>
          <p:spPr bwMode="auto">
            <a:xfrm>
              <a:off x="862" y="1972"/>
              <a:ext cx="234" cy="342"/>
            </a:xfrm>
            <a:prstGeom prst="roundRect">
              <a:avLst>
                <a:gd name="adj" fmla="val 2820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6"/>
            <p:cNvSpPr>
              <a:spLocks noChangeShapeType="1"/>
            </p:cNvSpPr>
            <p:nvPr/>
          </p:nvSpPr>
          <p:spPr bwMode="auto">
            <a:xfrm>
              <a:off x="862" y="2143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7" name="AutoShape 47"/>
            <p:cNvSpPr>
              <a:spLocks noChangeArrowheads="1"/>
            </p:cNvSpPr>
            <p:nvPr/>
          </p:nvSpPr>
          <p:spPr bwMode="auto">
            <a:xfrm>
              <a:off x="1439" y="2003"/>
              <a:ext cx="202" cy="311"/>
            </a:xfrm>
            <a:prstGeom prst="roundRect">
              <a:avLst>
                <a:gd name="adj" fmla="val 326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8" name="AutoShape 48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9" name="Rectangle 49"/>
            <p:cNvSpPr>
              <a:spLocks noChangeArrowheads="1"/>
            </p:cNvSpPr>
            <p:nvPr/>
          </p:nvSpPr>
          <p:spPr bwMode="auto">
            <a:xfrm>
              <a:off x="1439" y="2003"/>
              <a:ext cx="20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0" name="Rectangle 50"/>
            <p:cNvSpPr>
              <a:spLocks noChangeArrowheads="1"/>
            </p:cNvSpPr>
            <p:nvPr/>
          </p:nvSpPr>
          <p:spPr bwMode="auto">
            <a:xfrm>
              <a:off x="143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1" name="AutoShape 51"/>
            <p:cNvSpPr>
              <a:spLocks noChangeArrowheads="1"/>
            </p:cNvSpPr>
            <p:nvPr/>
          </p:nvSpPr>
          <p:spPr bwMode="auto">
            <a:xfrm>
              <a:off x="1439" y="2003"/>
              <a:ext cx="218" cy="327"/>
            </a:xfrm>
            <a:prstGeom prst="roundRect">
              <a:avLst>
                <a:gd name="adj" fmla="val 30273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2" name="Line 52"/>
            <p:cNvSpPr>
              <a:spLocks noChangeShapeType="1"/>
            </p:cNvSpPr>
            <p:nvPr/>
          </p:nvSpPr>
          <p:spPr bwMode="auto">
            <a:xfrm>
              <a:off x="1439" y="2159"/>
              <a:ext cx="20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3" name="AutoShape 53"/>
            <p:cNvSpPr>
              <a:spLocks noChangeArrowheads="1"/>
            </p:cNvSpPr>
            <p:nvPr/>
          </p:nvSpPr>
          <p:spPr bwMode="auto">
            <a:xfrm>
              <a:off x="4834" y="2003"/>
              <a:ext cx="218" cy="311"/>
            </a:xfrm>
            <a:prstGeom prst="roundRect">
              <a:avLst>
                <a:gd name="adj" fmla="val 30273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4" name="AutoShape 54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5" name="Rectangle 55"/>
            <p:cNvSpPr>
              <a:spLocks noChangeArrowheads="1"/>
            </p:cNvSpPr>
            <p:nvPr/>
          </p:nvSpPr>
          <p:spPr bwMode="auto">
            <a:xfrm>
              <a:off x="4849" y="2003"/>
              <a:ext cx="203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6" name="Rectangle 56"/>
            <p:cNvSpPr>
              <a:spLocks noChangeArrowheads="1"/>
            </p:cNvSpPr>
            <p:nvPr/>
          </p:nvSpPr>
          <p:spPr bwMode="auto">
            <a:xfrm>
              <a:off x="4849" y="2003"/>
              <a:ext cx="218" cy="171"/>
            </a:xfrm>
            <a:prstGeom prst="rect">
              <a:avLst/>
            </a:prstGeom>
            <a:noFill/>
            <a:ln w="36513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7" name="AutoShape 57"/>
            <p:cNvSpPr>
              <a:spLocks noChangeArrowheads="1"/>
            </p:cNvSpPr>
            <p:nvPr/>
          </p:nvSpPr>
          <p:spPr bwMode="auto">
            <a:xfrm>
              <a:off x="4834" y="2003"/>
              <a:ext cx="233" cy="327"/>
            </a:xfrm>
            <a:prstGeom prst="roundRect">
              <a:avLst>
                <a:gd name="adj" fmla="val 28324"/>
              </a:avLst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98" name="Line 58"/>
            <p:cNvSpPr>
              <a:spLocks noChangeShapeType="1"/>
            </p:cNvSpPr>
            <p:nvPr/>
          </p:nvSpPr>
          <p:spPr bwMode="auto">
            <a:xfrm>
              <a:off x="4834" y="2159"/>
              <a:ext cx="21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" name="Text Box 59"/>
          <p:cNvSpPr txBox="1">
            <a:spLocks noChangeArrowheads="1"/>
          </p:cNvSpPr>
          <p:nvPr/>
        </p:nvSpPr>
        <p:spPr bwMode="auto">
          <a:xfrm>
            <a:off x="2257425" y="1655763"/>
            <a:ext cx="179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P1 (</a:t>
            </a:r>
            <a:r>
              <a:rPr lang="ja-JP" altLang="en-US"/>
              <a:t>“</a:t>
            </a:r>
            <a:r>
              <a:rPr lang="en-US"/>
              <a:t>client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1" name="Line 60"/>
          <p:cNvSpPr>
            <a:spLocks noChangeShapeType="1"/>
          </p:cNvSpPr>
          <p:nvPr/>
        </p:nvSpPr>
        <p:spPr bwMode="auto">
          <a:xfrm flipH="1">
            <a:off x="2540000" y="20447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Text Box 61"/>
          <p:cNvSpPr txBox="1">
            <a:spLocks noChangeArrowheads="1"/>
          </p:cNvSpPr>
          <p:nvPr/>
        </p:nvSpPr>
        <p:spPr bwMode="auto">
          <a:xfrm>
            <a:off x="6537325" y="1592263"/>
            <a:ext cx="18669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/>
              <a:t>Process P2 (</a:t>
            </a:r>
            <a:r>
              <a:rPr lang="ja-JP" altLang="en-US"/>
              <a:t>“</a:t>
            </a:r>
            <a:r>
              <a:rPr lang="en-US"/>
              <a:t>server</a:t>
            </a:r>
            <a:r>
              <a:rPr lang="ja-JP" altLang="en-US"/>
              <a:t>”</a:t>
            </a:r>
            <a:r>
              <a:rPr lang="en-US"/>
              <a:t>)</a:t>
            </a:r>
          </a:p>
        </p:txBody>
      </p:sp>
      <p:sp>
        <p:nvSpPr>
          <p:cNvPr id="39943" name="Line 62"/>
          <p:cNvSpPr>
            <a:spLocks noChangeShapeType="1"/>
          </p:cNvSpPr>
          <p:nvPr/>
        </p:nvSpPr>
        <p:spPr bwMode="auto">
          <a:xfrm flipH="1">
            <a:off x="6819900" y="1981200"/>
            <a:ext cx="152400" cy="444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949C8-D068-DF46-BE35-A61DA3EA2B79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</a:t>
            </a:r>
            <a:endParaRPr lang="en-US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RPC enables programmers to call functions in remote processes.</a:t>
            </a:r>
          </a:p>
          <a:p>
            <a:r>
              <a:rPr lang="en-US" dirty="0" smtClean="0"/>
              <a:t>IDL (Interface Definition Language) allows programmers to define remote procedure calls.</a:t>
            </a:r>
          </a:p>
          <a:p>
            <a:r>
              <a:rPr lang="en-US" dirty="0" smtClean="0"/>
              <a:t>Stubs are used to make it appear that the call is local.</a:t>
            </a:r>
          </a:p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Cannot provide exactly once </a:t>
            </a:r>
          </a:p>
          <a:p>
            <a:pPr lvl="1"/>
            <a:r>
              <a:rPr lang="en-US" dirty="0" smtClean="0"/>
              <a:t>At least once</a:t>
            </a:r>
          </a:p>
          <a:p>
            <a:pPr lvl="1"/>
            <a:r>
              <a:rPr lang="en-US" dirty="0" smtClean="0"/>
              <a:t>At most once</a:t>
            </a:r>
          </a:p>
          <a:p>
            <a:pPr lvl="1"/>
            <a:r>
              <a:rPr lang="en-US" dirty="0" smtClean="0"/>
              <a:t>Depends on the application requirements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DE5C-1658-1143-AA88-013D7022B062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E79977-8762-624D-9D2F-4FE156E28C29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8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01775" y="1700213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54175" y="239236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bind()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500188" y="310832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listen()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501775" y="3813175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accept()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70050" y="4926013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93850" y="6000750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54175" y="1163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Server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2171700" y="208438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171700" y="277495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71700" y="3505200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2171700" y="4195763"/>
            <a:ext cx="190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171700" y="5322888"/>
            <a:ext cx="19050" cy="652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270000" y="1585913"/>
            <a:ext cx="1919288" cy="27654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116013" y="4465638"/>
            <a:ext cx="94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block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847725" y="5307013"/>
            <a:ext cx="125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/>
              <a:t>process</a:t>
            </a:r>
          </a:p>
          <a:p>
            <a:pPr>
              <a:lnSpc>
                <a:spcPct val="90000"/>
              </a:lnSpc>
            </a:pPr>
            <a:r>
              <a:rPr lang="en-US"/>
              <a:t>request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530975" y="2814638"/>
            <a:ext cx="1098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u="sng"/>
              <a:t>Client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434138" y="3352800"/>
            <a:ext cx="14033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socket()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6357938" y="4044950"/>
            <a:ext cx="15557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connect()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6508750" y="4760913"/>
            <a:ext cx="12509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write()</a:t>
            </a:r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104063" y="3736975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7104063" y="4427538"/>
            <a:ext cx="0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H="1">
            <a:off x="2152650" y="4235450"/>
            <a:ext cx="4264025" cy="3079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1359234">
            <a:off x="3670300" y="3621088"/>
            <a:ext cx="170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establish</a:t>
            </a:r>
          </a:p>
          <a:p>
            <a:r>
              <a:rPr lang="en-US"/>
              <a:t>connection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2728913" y="4887913"/>
            <a:ext cx="3763962" cy="230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 rot="21358569">
            <a:off x="3689350" y="4581525"/>
            <a:ext cx="2012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request</a:t>
            </a: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6607175" y="6156325"/>
            <a:ext cx="109855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read()</a:t>
            </a: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2843213" y="6156325"/>
            <a:ext cx="3763962" cy="192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lg" len="lg"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 rot="247832">
            <a:off x="3765550" y="5848350"/>
            <a:ext cx="2165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send response</a:t>
            </a:r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>
            <a:off x="7107238" y="5157788"/>
            <a:ext cx="38100" cy="9985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 animBg="1"/>
      <p:bldP spid="29" grpId="0"/>
      <p:bldP spid="30" grpId="0" animBg="1"/>
      <p:bldP spid="31" grpId="0" animBg="1"/>
      <p:bldP spid="32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 with Socket API?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Low-level read/write</a:t>
            </a:r>
          </a:p>
          <a:p>
            <a:r>
              <a:rPr lang="en-US" dirty="0" smtClean="0"/>
              <a:t>Communication oriented</a:t>
            </a:r>
          </a:p>
          <a:p>
            <a:r>
              <a:rPr lang="en-US" dirty="0" smtClean="0"/>
              <a:t>Same sequence of calls, repeated many times</a:t>
            </a:r>
          </a:p>
          <a:p>
            <a:r>
              <a:rPr lang="en-US" dirty="0" smtClean="0"/>
              <a:t>Etc, etc…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programmer friendly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RPC (Remote Procedure Call)</a:t>
            </a:r>
          </a:p>
          <a:p>
            <a:pPr lvl="1"/>
            <a:r>
              <a:rPr lang="en-US" dirty="0" smtClean="0"/>
              <a:t>Goal: it should appear that the programmer is calling a local function</a:t>
            </a:r>
          </a:p>
          <a:p>
            <a:pPr lvl="1"/>
            <a:r>
              <a:rPr lang="en-US" dirty="0" smtClean="0"/>
              <a:t>Mechanism to enable function calls between different processes</a:t>
            </a:r>
          </a:p>
          <a:p>
            <a:pPr lvl="1"/>
            <a:r>
              <a:rPr lang="en-US" dirty="0" smtClean="0"/>
              <a:t>First proposed in the 80’s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Sun RPC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CORBA</a:t>
            </a:r>
          </a:p>
          <a:p>
            <a:r>
              <a:rPr lang="en-US" dirty="0" smtClean="0"/>
              <a:t>Other examples that borrow the idea</a:t>
            </a:r>
          </a:p>
          <a:p>
            <a:pPr lvl="1"/>
            <a:r>
              <a:rPr lang="en-US" dirty="0" smtClean="0"/>
              <a:t>XML-RPC</a:t>
            </a:r>
          </a:p>
          <a:p>
            <a:pPr lvl="1"/>
            <a:r>
              <a:rPr lang="en-US" dirty="0" smtClean="0"/>
              <a:t>Android Bound Services with AIDL</a:t>
            </a:r>
          </a:p>
          <a:p>
            <a:pPr lvl="1"/>
            <a:r>
              <a:rPr lang="en-US" dirty="0" smtClean="0"/>
              <a:t>Google Protocol Buffers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 (…)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…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rpc_call</a:t>
            </a:r>
            <a:r>
              <a:rPr lang="en-US" dirty="0" smtClean="0"/>
              <a:t>(…);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</a:p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rpc_call</a:t>
            </a:r>
            <a:r>
              <a:rPr lang="en-US" dirty="0" smtClean="0"/>
              <a:t>(…) 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3200400" y="30480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rot="10800000">
            <a:off x="3124200" y="3581400"/>
            <a:ext cx="1524000" cy="381000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Procedure Call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local_call(“str</a:t>
            </a:r>
            <a:r>
              <a:rPr lang="en-US" dirty="0" smtClean="0"/>
              <a:t>”);</a:t>
            </a:r>
          </a:p>
          <a:p>
            <a:r>
              <a:rPr lang="en-US" dirty="0" smtClean="0"/>
              <a:t>The compiler generates code to </a:t>
            </a:r>
            <a:r>
              <a:rPr lang="en-US" i="1" dirty="0" smtClean="0">
                <a:solidFill>
                  <a:srgbClr val="0000FF"/>
                </a:solidFill>
              </a:rPr>
              <a:t>transfer necessary things</a:t>
            </a:r>
            <a:r>
              <a:rPr lang="en-US" dirty="0" smtClean="0"/>
              <a:t> to </a:t>
            </a:r>
            <a:r>
              <a:rPr lang="en-US" dirty="0" err="1" smtClean="0"/>
              <a:t>local_call</a:t>
            </a:r>
            <a:endParaRPr lang="en-US" dirty="0" smtClean="0"/>
          </a:p>
          <a:p>
            <a:pPr lvl="1"/>
            <a:r>
              <a:rPr lang="en-US" dirty="0" smtClean="0"/>
              <a:t>Push the parameters to the stack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local_call</a:t>
            </a:r>
            <a:endParaRPr lang="en-US" dirty="0" smtClean="0"/>
          </a:p>
          <a:p>
            <a:r>
              <a:rPr lang="en-US" dirty="0" smtClean="0"/>
              <a:t>The compiler also generates code to </a:t>
            </a:r>
            <a:r>
              <a:rPr lang="en-US" i="1" dirty="0" smtClean="0">
                <a:solidFill>
                  <a:srgbClr val="0000FF"/>
                </a:solidFill>
              </a:rPr>
              <a:t>execute the local call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Assigns registers</a:t>
            </a:r>
          </a:p>
          <a:p>
            <a:pPr lvl="1"/>
            <a:r>
              <a:rPr lang="en-US" dirty="0" smtClean="0"/>
              <a:t>Adjust stack pointers</a:t>
            </a:r>
          </a:p>
          <a:p>
            <a:pPr lvl="1"/>
            <a:r>
              <a:rPr lang="en-US" dirty="0" smtClean="0"/>
              <a:t>Saves the return value</a:t>
            </a:r>
          </a:p>
          <a:p>
            <a:pPr lvl="1"/>
            <a:r>
              <a:rPr lang="en-US" dirty="0" smtClean="0"/>
              <a:t>Calls the return instruction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illusion of doing a local call by using whatever the OS gives</a:t>
            </a:r>
          </a:p>
          <a:p>
            <a:r>
              <a:rPr lang="en-US" dirty="0" smtClean="0"/>
              <a:t>Closer to the programmers</a:t>
            </a:r>
          </a:p>
          <a:p>
            <a:pPr lvl="1"/>
            <a:r>
              <a:rPr lang="en-US" dirty="0" smtClean="0"/>
              <a:t>Language-level construct, not OS-level support</a:t>
            </a:r>
          </a:p>
          <a:p>
            <a:r>
              <a:rPr lang="en-US" dirty="0" smtClean="0"/>
              <a:t>What are some of the challenges?</a:t>
            </a:r>
          </a:p>
          <a:p>
            <a:pPr lvl="1"/>
            <a:r>
              <a:rPr lang="en-US" dirty="0" smtClean="0"/>
              <a:t>How do you know that there are remote calls available?</a:t>
            </a:r>
          </a:p>
          <a:p>
            <a:pPr lvl="1"/>
            <a:r>
              <a:rPr lang="en-US" dirty="0" smtClean="0"/>
              <a:t>How do you pass the parameters?</a:t>
            </a:r>
          </a:p>
          <a:p>
            <a:pPr lvl="1"/>
            <a:r>
              <a:rPr lang="en-US" dirty="0" smtClean="0"/>
              <a:t>How do you find the correct server process?</a:t>
            </a:r>
          </a:p>
          <a:p>
            <a:pPr lvl="1"/>
            <a:r>
              <a:rPr lang="en-US" dirty="0" smtClean="0"/>
              <a:t>How do you get the return value?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743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24625</TotalTime>
  <Pages>12</Pages>
  <Words>1236</Words>
  <Application>Microsoft Macintosh PowerPoint</Application>
  <PresentationFormat>Letter Paper (8.5x11 in)</PresentationFormat>
  <Paragraphs>354</Paragraphs>
  <Slides>28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Remote Procedure Call</vt:lpstr>
      <vt:lpstr>Recap</vt:lpstr>
      <vt:lpstr>Recall?</vt:lpstr>
      <vt:lpstr>Socket API</vt:lpstr>
      <vt:lpstr>What’s Wrong with Socket API?</vt:lpstr>
      <vt:lpstr>Another Abstraction</vt:lpstr>
      <vt:lpstr>RPC</vt:lpstr>
      <vt:lpstr>Local Procedure Call</vt:lpstr>
      <vt:lpstr>Remote Procedure Call</vt:lpstr>
      <vt:lpstr>Stub, Marshalling, &amp; Unmarshalling</vt:lpstr>
      <vt:lpstr>RPC Process</vt:lpstr>
      <vt:lpstr>CSE 486/586 Administrivia</vt:lpstr>
      <vt:lpstr>Invocation Semantics Due to Failures</vt:lpstr>
      <vt:lpstr>Failure Modes of RPC</vt:lpstr>
      <vt:lpstr>Invocation Semantics</vt:lpstr>
      <vt:lpstr>Invocation Semantics</vt:lpstr>
      <vt:lpstr>How Do You Generate Stubs?</vt:lpstr>
      <vt:lpstr>Interface Definition Language (IDL)</vt:lpstr>
      <vt:lpstr>Example: SUN XDR</vt:lpstr>
      <vt:lpstr>Stub Generation</vt:lpstr>
      <vt:lpstr>How Do You Find the Server Process?</vt:lpstr>
      <vt:lpstr>Local DB with Well-Known Port</vt:lpstr>
      <vt:lpstr>How to Pass Parameters?</vt:lpstr>
      <vt:lpstr>External Data Representation</vt:lpstr>
      <vt:lpstr>Example: Google Protocol Buffers</vt:lpstr>
      <vt:lpstr>Remote Method Invocation (RMI)</vt:lpstr>
      <vt:lpstr>Summary 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959</cp:revision>
  <cp:lastPrinted>2016-04-15T14:49:10Z</cp:lastPrinted>
  <dcterms:created xsi:type="dcterms:W3CDTF">2012-02-29T14:30:44Z</dcterms:created>
  <dcterms:modified xsi:type="dcterms:W3CDTF">2016-04-15T15:01:49Z</dcterms:modified>
  <cp:category/>
</cp:coreProperties>
</file>