
<file path=[Content_Types].xml><?xml version="1.0" encoding="utf-8"?>
<Types xmlns="http://schemas.openxmlformats.org/package/2006/content-types">
  <Default Extension="xml" ContentType="application/xml"/>
  <Default Extension="rels" ContentType="application/vnd.openxmlformats-package.relationships+xml"/>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 id="2147483682" r:id="rId2"/>
  </p:sldMasterIdLst>
  <p:notesMasterIdLst>
    <p:notesMasterId r:id="rId17"/>
  </p:notesMasterIdLst>
  <p:handoutMasterIdLst>
    <p:handoutMasterId r:id="rId18"/>
  </p:handoutMasterIdLst>
  <p:sldIdLst>
    <p:sldId id="322" r:id="rId3"/>
    <p:sldId id="323" r:id="rId4"/>
    <p:sldId id="333" r:id="rId5"/>
    <p:sldId id="336" r:id="rId6"/>
    <p:sldId id="334" r:id="rId7"/>
    <p:sldId id="324" r:id="rId8"/>
    <p:sldId id="331" r:id="rId9"/>
    <p:sldId id="335" r:id="rId10"/>
    <p:sldId id="332" r:id="rId11"/>
    <p:sldId id="326" r:id="rId12"/>
    <p:sldId id="327" r:id="rId13"/>
    <p:sldId id="328" r:id="rId14"/>
    <p:sldId id="329" r:id="rId15"/>
    <p:sldId id="330" r:id="rId16"/>
  </p:sldIdLst>
  <p:sldSz cx="9144000" cy="6858000" type="letter"/>
  <p:notesSz cx="7315200" cy="9601200"/>
  <p:defaultTextStyle>
    <a:defPPr>
      <a:defRPr lang="en-US"/>
    </a:defPPr>
    <a:lvl1pPr algn="l" rtl="0" eaLnBrk="0" fontAlgn="base" hangingPunct="0">
      <a:spcBef>
        <a:spcPct val="50000"/>
      </a:spcBef>
      <a:spcAft>
        <a:spcPct val="0"/>
      </a:spcAft>
      <a:defRPr sz="1600" kern="1200">
        <a:solidFill>
          <a:schemeClr val="hlink"/>
        </a:solidFill>
        <a:latin typeface="Arial" charset="0"/>
        <a:ea typeface="+mn-ea"/>
        <a:cs typeface="+mn-cs"/>
      </a:defRPr>
    </a:lvl1pPr>
    <a:lvl2pPr marL="457200" algn="l" rtl="0" eaLnBrk="0" fontAlgn="base" hangingPunct="0">
      <a:spcBef>
        <a:spcPct val="50000"/>
      </a:spcBef>
      <a:spcAft>
        <a:spcPct val="0"/>
      </a:spcAft>
      <a:defRPr sz="1600" kern="1200">
        <a:solidFill>
          <a:schemeClr val="hlink"/>
        </a:solidFill>
        <a:latin typeface="Arial" charset="0"/>
        <a:ea typeface="+mn-ea"/>
        <a:cs typeface="+mn-cs"/>
      </a:defRPr>
    </a:lvl2pPr>
    <a:lvl3pPr marL="914400" algn="l" rtl="0" eaLnBrk="0" fontAlgn="base" hangingPunct="0">
      <a:spcBef>
        <a:spcPct val="50000"/>
      </a:spcBef>
      <a:spcAft>
        <a:spcPct val="0"/>
      </a:spcAft>
      <a:defRPr sz="1600" kern="1200">
        <a:solidFill>
          <a:schemeClr val="hlink"/>
        </a:solidFill>
        <a:latin typeface="Arial" charset="0"/>
        <a:ea typeface="+mn-ea"/>
        <a:cs typeface="+mn-cs"/>
      </a:defRPr>
    </a:lvl3pPr>
    <a:lvl4pPr marL="1371600" algn="l" rtl="0" eaLnBrk="0" fontAlgn="base" hangingPunct="0">
      <a:spcBef>
        <a:spcPct val="50000"/>
      </a:spcBef>
      <a:spcAft>
        <a:spcPct val="0"/>
      </a:spcAft>
      <a:defRPr sz="1600" kern="1200">
        <a:solidFill>
          <a:schemeClr val="hlink"/>
        </a:solidFill>
        <a:latin typeface="Arial" charset="0"/>
        <a:ea typeface="+mn-ea"/>
        <a:cs typeface="+mn-cs"/>
      </a:defRPr>
    </a:lvl4pPr>
    <a:lvl5pPr marL="1828800" algn="l" rtl="0" eaLnBrk="0" fontAlgn="base" hangingPunct="0">
      <a:spcBef>
        <a:spcPct val="50000"/>
      </a:spcBef>
      <a:spcAft>
        <a:spcPct val="0"/>
      </a:spcAft>
      <a:defRPr sz="1600" kern="1200">
        <a:solidFill>
          <a:schemeClr val="hlink"/>
        </a:solidFill>
        <a:latin typeface="Arial" charset="0"/>
        <a:ea typeface="+mn-ea"/>
        <a:cs typeface="+mn-cs"/>
      </a:defRPr>
    </a:lvl5pPr>
    <a:lvl6pPr marL="2286000" algn="l" defTabSz="457200" rtl="0" eaLnBrk="1" latinLnBrk="0" hangingPunct="1">
      <a:defRPr sz="1600" kern="1200">
        <a:solidFill>
          <a:schemeClr val="hlink"/>
        </a:solidFill>
        <a:latin typeface="Arial" charset="0"/>
        <a:ea typeface="+mn-ea"/>
        <a:cs typeface="+mn-cs"/>
      </a:defRPr>
    </a:lvl6pPr>
    <a:lvl7pPr marL="2743200" algn="l" defTabSz="457200" rtl="0" eaLnBrk="1" latinLnBrk="0" hangingPunct="1">
      <a:defRPr sz="1600" kern="1200">
        <a:solidFill>
          <a:schemeClr val="hlink"/>
        </a:solidFill>
        <a:latin typeface="Arial" charset="0"/>
        <a:ea typeface="+mn-ea"/>
        <a:cs typeface="+mn-cs"/>
      </a:defRPr>
    </a:lvl7pPr>
    <a:lvl8pPr marL="3200400" algn="l" defTabSz="457200" rtl="0" eaLnBrk="1" latinLnBrk="0" hangingPunct="1">
      <a:defRPr sz="1600" kern="1200">
        <a:solidFill>
          <a:schemeClr val="hlink"/>
        </a:solidFill>
        <a:latin typeface="Arial" charset="0"/>
        <a:ea typeface="+mn-ea"/>
        <a:cs typeface="+mn-cs"/>
      </a:defRPr>
    </a:lvl8pPr>
    <a:lvl9pPr marL="3657600" algn="l" defTabSz="457200" rtl="0" eaLnBrk="1" latinLnBrk="0" hangingPunct="1">
      <a:defRPr sz="1600" kern="1200">
        <a:solidFill>
          <a:schemeClr val="hlink"/>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scaleToFitPaper="1" frameSlides="1"/>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55FC02"/>
    <a:srgbClr val="FBBA03"/>
    <a:srgbClr val="0332B7"/>
    <a:srgbClr val="000000"/>
    <a:srgbClr val="114FFB"/>
    <a:srgbClr val="7B00E4"/>
    <a:srgbClr val="EFFB03"/>
    <a:srgbClr val="F905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9" autoAdjust="0"/>
    <p:restoredTop sz="80102" autoAdjust="0"/>
  </p:normalViewPr>
  <p:slideViewPr>
    <p:cSldViewPr>
      <p:cViewPr varScale="1">
        <p:scale>
          <a:sx n="88" d="100"/>
          <a:sy n="88" d="100"/>
        </p:scale>
        <p:origin x="-960" y="-120"/>
      </p:cViewPr>
      <p:guideLst>
        <p:guide orient="horz" pos="2160"/>
        <p:guide pos="2880"/>
      </p:guideLst>
    </p:cSldViewPr>
  </p:slideViewPr>
  <p:outlineViewPr>
    <p:cViewPr>
      <p:scale>
        <a:sx n="33" d="100"/>
        <a:sy n="33" d="100"/>
      </p:scale>
      <p:origin x="0" y="184"/>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12" d="100"/>
          <a:sy n="112" d="100"/>
        </p:scale>
        <p:origin x="-3904" y="-10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notesMaster" Target="notesMasters/notesMaster1.xml"/><Relationship Id="rId18" Type="http://schemas.openxmlformats.org/officeDocument/2006/relationships/handoutMaster" Target="handoutMasters/handout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defRPr>
            </a:lvl1pPr>
          </a:lstStyle>
          <a:p>
            <a:pPr>
              <a:defRPr/>
            </a:pPr>
            <a:endParaRPr lang="en-US"/>
          </a:p>
        </p:txBody>
      </p:sp>
      <p:sp>
        <p:nvSpPr>
          <p:cNvPr id="3075" name="Rectangle 3"/>
          <p:cNvSpPr>
            <a:spLocks noGrp="1" noChangeArrowheads="1"/>
          </p:cNvSpPr>
          <p:nvPr>
            <p:ph type="dt" sz="quarter"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defRPr>
            </a:lvl1pPr>
          </a:lstStyle>
          <a:p>
            <a:pPr>
              <a:defRPr/>
            </a:pPr>
            <a:endParaRPr lang="en-US"/>
          </a:p>
        </p:txBody>
      </p:sp>
      <p:sp>
        <p:nvSpPr>
          <p:cNvPr id="3076" name="Rectangle 4"/>
          <p:cNvSpPr>
            <a:spLocks noGrp="1" noChangeArrowheads="1"/>
          </p:cNvSpPr>
          <p:nvPr>
            <p:ph type="ftr" sz="quarter" idx="2"/>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defRPr>
            </a:lvl1pPr>
          </a:lstStyle>
          <a:p>
            <a:pPr>
              <a:defRPr/>
            </a:pPr>
            <a:r>
              <a:rPr lang="en-US" smtClean="0"/>
              <a:t>C</a:t>
            </a:r>
            <a:endParaRPr lang="en-US"/>
          </a:p>
        </p:txBody>
      </p:sp>
      <p:sp>
        <p:nvSpPr>
          <p:cNvPr id="3077" name="Rectangle 5"/>
          <p:cNvSpPr>
            <a:spLocks noGrp="1" noChangeArrowheads="1"/>
          </p:cNvSpPr>
          <p:nvPr>
            <p:ph type="sldNum" sz="quarter" idx="3"/>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defRPr>
            </a:lvl1pPr>
          </a:lstStyle>
          <a:p>
            <a:pPr>
              <a:defRPr/>
            </a:pPr>
            <a:fld id="{9FF668F6-92AF-F14F-959F-F8E6BDC55983}" type="slidenum">
              <a:rPr lang="en-US"/>
              <a:pPr>
                <a:defRPr/>
              </a:pPr>
              <a:t>‹#›</a:t>
            </a:fld>
            <a:endParaRPr lang="en-US"/>
          </a:p>
        </p:txBody>
      </p:sp>
    </p:spTree>
    <p:extLst>
      <p:ext uri="{BB962C8B-B14F-4D97-AF65-F5344CB8AC3E}">
        <p14:creationId xmlns:p14="http://schemas.microsoft.com/office/powerpoint/2010/main" val="334180373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latin typeface="Times New Roman" charset="0"/>
              </a:defRPr>
            </a:lvl1pPr>
          </a:lstStyle>
          <a:p>
            <a:pPr>
              <a:defRPr/>
            </a:pPr>
            <a:endParaRPr lang="en-US"/>
          </a:p>
        </p:txBody>
      </p:sp>
      <p:sp>
        <p:nvSpPr>
          <p:cNvPr id="2051" name="Rectangle 3"/>
          <p:cNvSpPr>
            <a:spLocks noGrp="1" noChangeArrowheads="1"/>
          </p:cNvSpPr>
          <p:nvPr>
            <p:ph type="dt"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endParaRPr lang="en-US"/>
          </a:p>
        </p:txBody>
      </p:sp>
      <p:sp>
        <p:nvSpPr>
          <p:cNvPr id="2052" name="Rectangle 4"/>
          <p:cNvSpPr>
            <a:spLocks noGrp="1" noChangeArrowheads="1"/>
          </p:cNvSpPr>
          <p:nvPr>
            <p:ph type="ftr" sz="quarter" idx="4"/>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latin typeface="Times New Roman" charset="0"/>
              </a:defRPr>
            </a:lvl1pPr>
          </a:lstStyle>
          <a:p>
            <a:pPr>
              <a:defRPr/>
            </a:pPr>
            <a:r>
              <a:rPr lang="en-US" smtClean="0"/>
              <a:t>C</a:t>
            </a:r>
            <a:endParaRPr lang="en-US"/>
          </a:p>
        </p:txBody>
      </p:sp>
      <p:sp>
        <p:nvSpPr>
          <p:cNvPr id="2053" name="Rectangle 5"/>
          <p:cNvSpPr>
            <a:spLocks noGrp="1" noChangeArrowheads="1"/>
          </p:cNvSpPr>
          <p:nvPr>
            <p:ph type="sldNum" sz="quarter" idx="5"/>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fld id="{903442F8-CACF-AA42-83D4-E0A09A06F5CC}" type="slidenum">
              <a:rPr lang="en-US"/>
              <a:pPr>
                <a:defRPr/>
              </a:pPr>
              <a:t>‹#›</a:t>
            </a:fld>
            <a:endParaRPr lang="en-US"/>
          </a:p>
        </p:txBody>
      </p:sp>
      <p:sp>
        <p:nvSpPr>
          <p:cNvPr id="2054" name="Rectangle 6"/>
          <p:cNvSpPr>
            <a:spLocks noChangeArrowheads="1"/>
          </p:cNvSpPr>
          <p:nvPr/>
        </p:nvSpPr>
        <p:spPr bwMode="auto">
          <a:xfrm>
            <a:off x="3254375" y="9148763"/>
            <a:ext cx="808038" cy="265112"/>
          </a:xfrm>
          <a:prstGeom prst="rect">
            <a:avLst/>
          </a:prstGeom>
          <a:noFill/>
          <a:ln w="9525">
            <a:noFill/>
            <a:miter lim="800000"/>
            <a:headEnd/>
            <a:tailEnd/>
          </a:ln>
          <a:effectLst/>
        </p:spPr>
        <p:txBody>
          <a:bodyPr wrap="none" lIns="93016" tIns="46508" rIns="93016" bIns="46508">
            <a:prstTxWarp prst="textNoShape">
              <a:avLst/>
            </a:prstTxWarp>
            <a:spAutoFit/>
          </a:bodyPr>
          <a:lstStyle/>
          <a:p>
            <a:pPr algn="ctr" defTabSz="919163">
              <a:lnSpc>
                <a:spcPct val="90000"/>
              </a:lnSpc>
              <a:spcBef>
                <a:spcPct val="0"/>
              </a:spcBef>
              <a:defRPr/>
            </a:pPr>
            <a:r>
              <a:rPr lang="en-US" sz="1300">
                <a:solidFill>
                  <a:schemeClr val="tx1"/>
                </a:solidFill>
              </a:rPr>
              <a:t>Page </a:t>
            </a:r>
            <a:fld id="{ACFFB53C-1439-6C41-A2C3-1FF6E096BBD2}" type="slidenum">
              <a:rPr lang="en-US" sz="1300">
                <a:solidFill>
                  <a:schemeClr val="tx1"/>
                </a:solidFill>
              </a:rPr>
              <a:pPr algn="ctr" defTabSz="919163">
                <a:lnSpc>
                  <a:spcPct val="90000"/>
                </a:lnSpc>
                <a:spcBef>
                  <a:spcPct val="0"/>
                </a:spcBef>
                <a:defRPr/>
              </a:pPr>
              <a:t>‹#›</a:t>
            </a:fld>
            <a:endParaRPr lang="en-US" sz="1300">
              <a:solidFill>
                <a:schemeClr val="tx1"/>
              </a:solidFill>
            </a:endParaRPr>
          </a:p>
        </p:txBody>
      </p:sp>
      <p:sp>
        <p:nvSpPr>
          <p:cNvPr id="14343" name="Rectangle 7"/>
          <p:cNvSpPr>
            <a:spLocks noGrp="1" noRot="1" noChangeAspect="1" noChangeArrowheads="1" noTextEdit="1"/>
          </p:cNvSpPr>
          <p:nvPr>
            <p:ph type="sldImg" idx="2"/>
          </p:nvPr>
        </p:nvSpPr>
        <p:spPr bwMode="auto">
          <a:xfrm>
            <a:off x="1527175" y="923925"/>
            <a:ext cx="4260850" cy="3195638"/>
          </a:xfrm>
          <a:prstGeom prst="rect">
            <a:avLst/>
          </a:prstGeom>
          <a:noFill/>
          <a:ln w="12700">
            <a:solidFill>
              <a:schemeClr val="tx1"/>
            </a:solidFill>
            <a:miter lim="800000"/>
            <a:headEnd/>
            <a:tailEnd/>
          </a:ln>
        </p:spPr>
      </p:sp>
      <p:sp>
        <p:nvSpPr>
          <p:cNvPr id="2056" name="Rectangle 8"/>
          <p:cNvSpPr>
            <a:spLocks noGrp="1" noChangeArrowheads="1"/>
          </p:cNvSpPr>
          <p:nvPr>
            <p:ph type="body" sz="quarter" idx="3"/>
          </p:nvPr>
        </p:nvSpPr>
        <p:spPr bwMode="auto">
          <a:xfrm>
            <a:off x="974725" y="4559300"/>
            <a:ext cx="5365750" cy="4321175"/>
          </a:xfrm>
          <a:prstGeom prst="rect">
            <a:avLst/>
          </a:prstGeom>
          <a:noFill/>
          <a:ln w="9525">
            <a:noFill/>
            <a:miter lim="800000"/>
            <a:headEnd/>
            <a:tailEnd/>
          </a:ln>
          <a:effectLst/>
        </p:spPr>
        <p:txBody>
          <a:bodyPr vert="horz" wrap="square" lIns="97517" tIns="48008" rIns="97517" bIns="4800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840200978"/>
      </p:ext>
    </p:extLst>
  </p:cSld>
  <p:clrMap bg1="lt1" tx1="dk1" bg2="lt2" tx2="dk2" accent1="accent1" accent2="accent2" accent3="accent3" accent4="accent4" accent5="accent5" accent6="accent6" hlink="hlink" folHlink="folHlink"/>
  <p:hf sldNum="0" hdr="0" ftr="0" dt="0"/>
  <p:notesStyle>
    <a:lvl1pPr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Rot="1" noChangeAspect="1" noChangeArrowheads="1" noTextEdit="1"/>
          </p:cNvSpPr>
          <p:nvPr>
            <p:ph type="sldImg"/>
          </p:nvPr>
        </p:nvSpPr>
        <p:spPr>
          <a:ln/>
        </p:spPr>
      </p:sp>
      <p:sp>
        <p:nvSpPr>
          <p:cNvPr id="16389" name="Rectangle 3"/>
          <p:cNvSpPr>
            <a:spLocks noGrp="1" noChangeArrowheads="1"/>
          </p:cNvSpPr>
          <p:nvPr>
            <p:ph type="body" idx="1"/>
          </p:nvPr>
        </p:nvSpPr>
        <p:spPr>
          <a:noFill/>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76249C3F-1F0D-0245-BD8E-6D134CBB21A2}" type="slidenum">
              <a:rPr lang="en-US"/>
              <a:pPr>
                <a:defRPr/>
              </a:pPr>
              <a:t>‹#›</a:t>
            </a:fld>
            <a:endParaRPr lang="en-US" b="0">
              <a:solidFill>
                <a:srgbClr val="FBBA03"/>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5" name="Footer Placeholder 4"/>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1A5CA2DB-8A6E-354A-84FE-C390361DC987}" type="slidenum">
              <a:rPr lang="en-US"/>
              <a:pPr>
                <a:defRPr/>
              </a:pPr>
              <a:t>‹#›</a:t>
            </a:fld>
            <a:endParaRPr lang="en-US" b="0">
              <a:solidFill>
                <a:srgbClr val="FBBA03"/>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330200"/>
            <a:ext cx="19240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30200"/>
            <a:ext cx="56197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A8750E79-2683-6848-A4D7-CDA40719EAAA}" type="slidenum">
              <a:rPr lang="en-US"/>
              <a:pPr>
                <a:defRPr/>
              </a:pPr>
              <a:t>‹#›</a:t>
            </a:fld>
            <a:endParaRPr lang="en-US" b="0">
              <a:solidFill>
                <a:srgbClr val="FBBA03"/>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A8C89C21-81C6-1849-AF7F-456E69B3BB35}" type="slidenum">
              <a:rPr lang="en-US"/>
              <a:pPr>
                <a:defRPr/>
              </a:pPr>
              <a:t>‹#›</a:t>
            </a:fld>
            <a:endParaRPr lang="en-US" b="0">
              <a:solidFill>
                <a:srgbClr val="FBBA03"/>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lvl1pPr>
              <a:defRPr smtClean="0"/>
            </a:lvl1pPr>
          </a:lstStyle>
          <a:p>
            <a:pPr>
              <a:defRPr/>
            </a:pPr>
            <a:fld id="{6B3DFB28-5B5B-074C-B4E8-618C4BF2D1F1}" type="slidenum">
              <a:rPr lang="en-US"/>
              <a:pPr>
                <a:defRPr/>
              </a:pPr>
              <a:t>‹#›</a:t>
            </a:fld>
            <a:endParaRPr lang="en-US" b="0">
              <a:solidFill>
                <a:srgbClr val="FBBA03"/>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645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lvl1pPr>
              <a:defRPr smtClean="0"/>
            </a:lvl1pPr>
          </a:lstStyle>
          <a:p>
            <a:pPr>
              <a:defRPr/>
            </a:pPr>
            <a:fld id="{27607546-6874-DF43-9D9F-828C20612237}" type="slidenum">
              <a:rPr lang="en-US"/>
              <a:pPr>
                <a:defRPr/>
              </a:pPr>
              <a:t>‹#›</a:t>
            </a:fld>
            <a:endParaRPr lang="en-US" b="0">
              <a:solidFill>
                <a:srgbClr val="FBBA03"/>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lvl1pPr>
              <a:defRPr smtClean="0"/>
            </a:lvl1pPr>
          </a:lstStyle>
          <a:p>
            <a:pPr>
              <a:defRPr/>
            </a:pPr>
            <a:fld id="{0E0868A1-DE77-A845-97F5-165FD4D75CF2}" type="slidenum">
              <a:rPr lang="en-US"/>
              <a:pPr>
                <a:defRPr/>
              </a:pPr>
              <a:t>‹#›</a:t>
            </a:fld>
            <a:endParaRPr lang="en-US" b="0">
              <a:solidFill>
                <a:srgbClr val="FBBA03"/>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lvl1pPr>
              <a:defRPr smtClean="0"/>
            </a:lvl1pPr>
          </a:lstStyle>
          <a:p>
            <a:pPr>
              <a:defRPr/>
            </a:pPr>
            <a:fld id="{5DC2A54D-D38A-6449-A27D-1BD4A1440DD2}" type="slidenum">
              <a:rPr lang="en-US"/>
              <a:pPr>
                <a:defRPr/>
              </a:pPr>
              <a:t>‹#›</a:t>
            </a:fld>
            <a:endParaRPr lang="en-US" b="0">
              <a:solidFill>
                <a:srgbClr val="FBBA03"/>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smtClean="0"/>
            </a:lvl1pPr>
          </a:lstStyle>
          <a:p>
            <a:pPr>
              <a:defRPr/>
            </a:pPr>
            <a:fld id="{94E79977-8762-624D-9D2F-4FE156E28C29}" type="slidenum">
              <a:rPr lang="en-US"/>
              <a:pPr>
                <a:defRPr/>
              </a:pPr>
              <a:t>‹#›</a:t>
            </a:fld>
            <a:endParaRPr lang="en-US" b="0">
              <a:solidFill>
                <a:srgbClr val="FBBA03"/>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lvl1pPr>
              <a:defRPr smtClean="0"/>
            </a:lvl1pPr>
          </a:lstStyle>
          <a:p>
            <a:pPr>
              <a:defRPr/>
            </a:pPr>
            <a:fld id="{8C4F458F-5213-914F-94F8-6B10C77F9790}" type="slidenum">
              <a:rPr lang="en-US"/>
              <a:pPr>
                <a:defRPr/>
              </a:pPr>
              <a:t>‹#›</a:t>
            </a:fld>
            <a:endParaRPr lang="en-US" b="0">
              <a:solidFill>
                <a:srgbClr val="FBBA03"/>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6" name="Footer Placeholder 5"/>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7" name="Slide Number Placeholder 6"/>
          <p:cNvSpPr>
            <a:spLocks noGrp="1"/>
          </p:cNvSpPr>
          <p:nvPr>
            <p:ph type="sldNum" sz="quarter" idx="12"/>
          </p:nvPr>
        </p:nvSpPr>
        <p:spPr/>
        <p:txBody>
          <a:bodyPr/>
          <a:lstStyle>
            <a:lvl1pPr>
              <a:defRPr smtClean="0"/>
            </a:lvl1pPr>
          </a:lstStyle>
          <a:p>
            <a:pPr>
              <a:defRPr/>
            </a:pPr>
            <a:fld id="{74C4F620-2FEB-0043-9943-F8C545420FE9}" type="slidenum">
              <a:rPr lang="en-US"/>
              <a:pPr>
                <a:defRPr/>
              </a:pPr>
              <a:t>‹#›</a:t>
            </a:fld>
            <a:endParaRPr lang="en-US" b="0">
              <a:solidFill>
                <a:srgbClr val="FBBA03"/>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sldNum" sz="quarter" idx="4"/>
          </p:nvPr>
        </p:nvSpPr>
        <p:spPr bwMode="auto">
          <a:xfrm>
            <a:off x="6553200" y="6565900"/>
            <a:ext cx="1905000" cy="2921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spcBef>
                <a:spcPct val="0"/>
              </a:spcBef>
              <a:defRPr sz="1400" b="1">
                <a:solidFill>
                  <a:schemeClr val="accent2"/>
                </a:solidFill>
                <a:latin typeface="Times New Roman" charset="0"/>
              </a:defRPr>
            </a:lvl1pPr>
          </a:lstStyle>
          <a:p>
            <a:pPr>
              <a:defRPr/>
            </a:pPr>
            <a:fld id="{F543C2CE-5AF7-8143-8A0A-0153F98C0316}" type="slidenum">
              <a:rPr lang="en-US"/>
              <a:pPr>
                <a:defRPr/>
              </a:pPr>
              <a:t>‹#›</a:t>
            </a:fld>
            <a:endParaRPr lang="en-US">
              <a:solidFill>
                <a:srgbClr val="FBBA03"/>
              </a:solidFill>
            </a:endParaRPr>
          </a:p>
        </p:txBody>
      </p:sp>
      <p:sp>
        <p:nvSpPr>
          <p:cNvPr id="1029" name="Rectangle 5"/>
          <p:cNvSpPr>
            <a:spLocks noGrp="1" noChangeArrowheads="1"/>
          </p:cNvSpPr>
          <p:nvPr>
            <p:ph type="title"/>
          </p:nvPr>
        </p:nvSpPr>
        <p:spPr bwMode="auto">
          <a:xfrm>
            <a:off x="685800" y="330200"/>
            <a:ext cx="7292975" cy="7366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30" name="Rectangle 6"/>
          <p:cNvSpPr>
            <a:spLocks noGrp="1" noChangeArrowheads="1"/>
          </p:cNvSpPr>
          <p:nvPr>
            <p:ph type="body" idx="1"/>
          </p:nvPr>
        </p:nvSpPr>
        <p:spPr bwMode="auto">
          <a:xfrm>
            <a:off x="698500" y="1193800"/>
            <a:ext cx="7683500" cy="4927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Box 8"/>
          <p:cNvSpPr txBox="1"/>
          <p:nvPr userDrawn="1"/>
        </p:nvSpPr>
        <p:spPr>
          <a:xfrm>
            <a:off x="3048000" y="6519446"/>
            <a:ext cx="3048000" cy="338554"/>
          </a:xfrm>
          <a:prstGeom prst="rect">
            <a:avLst/>
          </a:prstGeom>
          <a:noFill/>
        </p:spPr>
        <p:txBody>
          <a:bodyPr wrap="square" rtlCol="0">
            <a:spAutoFit/>
          </a:bodyPr>
          <a:lstStyle/>
          <a:p>
            <a:pPr algn="ctr"/>
            <a:r>
              <a:rPr lang="en-US" dirty="0" smtClean="0"/>
              <a:t>CSE 486/586</a:t>
            </a:r>
            <a:endParaRPr lang="en-US" dirty="0"/>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iming>
    <p:tnLst>
      <p:par>
        <p:cTn xmlns:p14="http://schemas.microsoft.com/office/powerpoint/2010/main" id="1" dur="indefinite" restart="never" nodeType="tmRoot"/>
      </p:par>
    </p:tnLst>
  </p:timing>
  <p:hf hdr="0" ftr="0" dt="0"/>
  <p:txStyles>
    <p:titleStyle>
      <a:lvl1pPr algn="l" rtl="0" eaLnBrk="0" fontAlgn="base" hangingPunct="0">
        <a:lnSpc>
          <a:spcPct val="90000"/>
        </a:lnSpc>
        <a:spcBef>
          <a:spcPct val="0"/>
        </a:spcBef>
        <a:spcAft>
          <a:spcPct val="0"/>
        </a:spcAft>
        <a:defRPr sz="3200" b="1">
          <a:solidFill>
            <a:srgbClr val="0332B7"/>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5pPr>
      <a:lvl6pPr marL="457200" algn="l" rtl="0" eaLnBrk="0" fontAlgn="base" hangingPunct="0">
        <a:lnSpc>
          <a:spcPct val="90000"/>
        </a:lnSpc>
        <a:spcBef>
          <a:spcPct val="0"/>
        </a:spcBef>
        <a:spcAft>
          <a:spcPct val="0"/>
        </a:spcAft>
        <a:defRPr sz="3200" b="1">
          <a:solidFill>
            <a:srgbClr val="0332B7"/>
          </a:solidFill>
          <a:latin typeface="Arial" charset="0"/>
        </a:defRPr>
      </a:lvl6pPr>
      <a:lvl7pPr marL="914400" algn="l" rtl="0" eaLnBrk="0" fontAlgn="base" hangingPunct="0">
        <a:lnSpc>
          <a:spcPct val="90000"/>
        </a:lnSpc>
        <a:spcBef>
          <a:spcPct val="0"/>
        </a:spcBef>
        <a:spcAft>
          <a:spcPct val="0"/>
        </a:spcAft>
        <a:defRPr sz="3200" b="1">
          <a:solidFill>
            <a:srgbClr val="0332B7"/>
          </a:solidFill>
          <a:latin typeface="Arial" charset="0"/>
        </a:defRPr>
      </a:lvl7pPr>
      <a:lvl8pPr marL="1371600" algn="l" rtl="0" eaLnBrk="0" fontAlgn="base" hangingPunct="0">
        <a:lnSpc>
          <a:spcPct val="90000"/>
        </a:lnSpc>
        <a:spcBef>
          <a:spcPct val="0"/>
        </a:spcBef>
        <a:spcAft>
          <a:spcPct val="0"/>
        </a:spcAft>
        <a:defRPr sz="3200" b="1">
          <a:solidFill>
            <a:srgbClr val="0332B7"/>
          </a:solidFill>
          <a:latin typeface="Arial" charset="0"/>
        </a:defRPr>
      </a:lvl8pPr>
      <a:lvl9pPr marL="1828800" algn="l" rtl="0" eaLnBrk="0" fontAlgn="base" hangingPunct="0">
        <a:lnSpc>
          <a:spcPct val="90000"/>
        </a:lnSpc>
        <a:spcBef>
          <a:spcPct val="0"/>
        </a:spcBef>
        <a:spcAft>
          <a:spcPct val="0"/>
        </a:spcAft>
        <a:defRPr sz="3200" b="1">
          <a:solidFill>
            <a:srgbClr val="0332B7"/>
          </a:solidFill>
          <a:latin typeface="Arial" charset="0"/>
        </a:defRPr>
      </a:lvl9pPr>
    </p:titleStyle>
    <p:body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7F3828-6825-D14F-A1E4-6AC47EF8F4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source.android.com/source/code-style.html" TargetMode="External"/><Relationship Id="rId3" Type="http://schemas.openxmlformats.org/officeDocument/2006/relationships/hyperlink" Target="https://google.github.io/styleguide/javaguide.htm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146050" y="1898650"/>
            <a:ext cx="8834438" cy="1666875"/>
          </a:xfrm>
        </p:spPr>
        <p:txBody>
          <a:bodyPr/>
          <a:lstStyle/>
          <a:p>
            <a:pPr algn="ctr">
              <a:lnSpc>
                <a:spcPct val="120000"/>
              </a:lnSpc>
            </a:pPr>
            <a:r>
              <a:rPr lang="en-US" dirty="0" smtClean="0"/>
              <a:t>CSE 486/586 Distributed Systems</a:t>
            </a:r>
            <a:br>
              <a:rPr lang="en-US" dirty="0" smtClean="0"/>
            </a:br>
            <a:r>
              <a:rPr lang="en-US" dirty="0" smtClean="0"/>
              <a:t>PA Best Practices</a:t>
            </a:r>
            <a:endParaRPr lang="en-US" dirty="0"/>
          </a:p>
        </p:txBody>
      </p:sp>
      <p:sp>
        <p:nvSpPr>
          <p:cNvPr id="15363" name="Rectangle 3"/>
          <p:cNvSpPr>
            <a:spLocks noGrp="1" noChangeArrowheads="1"/>
          </p:cNvSpPr>
          <p:nvPr>
            <p:ph type="subTitle" idx="1"/>
          </p:nvPr>
        </p:nvSpPr>
        <p:spPr>
          <a:xfrm>
            <a:off x="1171575" y="4289425"/>
            <a:ext cx="6900863" cy="1295400"/>
          </a:xfrm>
        </p:spPr>
        <p:txBody>
          <a:bodyPr/>
          <a:lstStyle/>
          <a:p>
            <a:pPr>
              <a:lnSpc>
                <a:spcPct val="70000"/>
              </a:lnSpc>
            </a:pPr>
            <a:r>
              <a:rPr lang="en-US" dirty="0" smtClean="0"/>
              <a:t>Steve Ko</a:t>
            </a:r>
          </a:p>
          <a:p>
            <a:pPr>
              <a:lnSpc>
                <a:spcPct val="70000"/>
              </a:lnSpc>
            </a:pPr>
            <a:r>
              <a:rPr lang="en-US" sz="2000" dirty="0" smtClean="0"/>
              <a:t>Computer Sciences and Engineering</a:t>
            </a:r>
          </a:p>
          <a:p>
            <a:pPr>
              <a:lnSpc>
                <a:spcPct val="70000"/>
              </a:lnSpc>
            </a:pPr>
            <a:r>
              <a:rPr lang="en-US" sz="2000" dirty="0" smtClean="0"/>
              <a:t>University at Buffalo</a:t>
            </a:r>
          </a:p>
          <a:p>
            <a:pPr>
              <a:lnSpc>
                <a:spcPct val="70000"/>
              </a:lnSpc>
            </a:pPr>
            <a:endParaRPr lang="en-US" sz="2000" dirty="0" smtClean="0"/>
          </a:p>
          <a:p>
            <a:pPr>
              <a:lnSpc>
                <a:spcPct val="70000"/>
              </a:lnSpc>
            </a:pPr>
            <a:endParaRPr lang="en-US" sz="2000" dirty="0" smtClean="0"/>
          </a:p>
          <a:p>
            <a:pPr>
              <a:lnSpc>
                <a:spcPct val="70000"/>
              </a:lnSpc>
            </a:pPr>
            <a:endParaRPr lang="en-US" sz="2000" i="1"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Specific Things</a:t>
            </a:r>
            <a:endParaRPr lang="en-US" dirty="0"/>
          </a:p>
        </p:txBody>
      </p:sp>
      <p:sp>
        <p:nvSpPr>
          <p:cNvPr id="3" name="Content Placeholder 2"/>
          <p:cNvSpPr>
            <a:spLocks noGrp="1"/>
          </p:cNvSpPr>
          <p:nvPr>
            <p:ph idx="1"/>
          </p:nvPr>
        </p:nvSpPr>
        <p:spPr/>
        <p:txBody>
          <a:bodyPr/>
          <a:lstStyle/>
          <a:p>
            <a:r>
              <a:rPr lang="en-US" dirty="0"/>
              <a:t>Socket</a:t>
            </a:r>
          </a:p>
          <a:p>
            <a:pPr lvl="1"/>
            <a:r>
              <a:rPr lang="en-US" dirty="0" smtClean="0"/>
              <a:t>Know how exactly it works. </a:t>
            </a:r>
            <a:r>
              <a:rPr lang="en-US" dirty="0"/>
              <a:t>E</a:t>
            </a:r>
            <a:r>
              <a:rPr lang="en-US" dirty="0" smtClean="0"/>
              <a:t>.g., accept() returns a new socket.</a:t>
            </a:r>
          </a:p>
          <a:p>
            <a:pPr lvl="1"/>
            <a:r>
              <a:rPr lang="en-US" dirty="0" smtClean="0"/>
              <a:t>Know </a:t>
            </a:r>
            <a:r>
              <a:rPr lang="en-US" dirty="0"/>
              <a:t>how to use socket </a:t>
            </a:r>
            <a:r>
              <a:rPr lang="en-US" dirty="0" smtClean="0"/>
              <a:t>timeout, </a:t>
            </a:r>
            <a:r>
              <a:rPr lang="en-US" dirty="0"/>
              <a:t>which only times out when reading (not writing, not accepting, etc.).</a:t>
            </a:r>
          </a:p>
          <a:p>
            <a:pPr lvl="1"/>
            <a:r>
              <a:rPr lang="en-US" dirty="0"/>
              <a:t>Use it as a write/read pair (and check on the returning read for failures), or even better, continue using the same socket as long as possible.</a:t>
            </a:r>
          </a:p>
          <a:p>
            <a:r>
              <a:rPr lang="en-US" dirty="0" err="1" smtClean="0"/>
              <a:t>AsyncTask</a:t>
            </a:r>
            <a:endParaRPr lang="en-US" dirty="0" smtClean="0"/>
          </a:p>
          <a:p>
            <a:pPr lvl="1"/>
            <a:r>
              <a:rPr lang="en-US" dirty="0" smtClean="0"/>
              <a:t>Be aware: there is a limit of how many you can create and execute at the same time (a concept called thread pools). This is system-dependent, but on our emulator, it seems to be 5.</a:t>
            </a:r>
          </a:p>
          <a:p>
            <a:pPr lvl="1"/>
            <a:r>
              <a:rPr lang="en-US" dirty="0" smtClean="0"/>
              <a:t>You can wait for a result using </a:t>
            </a:r>
            <a:r>
              <a:rPr lang="en-US" dirty="0" err="1" smtClean="0"/>
              <a:t>AsyncTask.get</a:t>
            </a:r>
            <a:r>
              <a:rPr lang="en-US" dirty="0" smtClean="0"/>
              <a: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10</a:t>
            </a:fld>
            <a:endParaRPr lang="en-US" b="0">
              <a:solidFill>
                <a:srgbClr val="FBBA03"/>
              </a:solidFill>
            </a:endParaRPr>
          </a:p>
        </p:txBody>
      </p:sp>
    </p:spTree>
    <p:extLst>
      <p:ext uri="{BB962C8B-B14F-4D97-AF65-F5344CB8AC3E}">
        <p14:creationId xmlns:p14="http://schemas.microsoft.com/office/powerpoint/2010/main" val="338320556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Specific Things</a:t>
            </a:r>
            <a:endParaRPr lang="en-US" dirty="0"/>
          </a:p>
        </p:txBody>
      </p:sp>
      <p:sp>
        <p:nvSpPr>
          <p:cNvPr id="3" name="Content Placeholder 2"/>
          <p:cNvSpPr>
            <a:spLocks noGrp="1"/>
          </p:cNvSpPr>
          <p:nvPr>
            <p:ph idx="1"/>
          </p:nvPr>
        </p:nvSpPr>
        <p:spPr/>
        <p:txBody>
          <a:bodyPr/>
          <a:lstStyle/>
          <a:p>
            <a:r>
              <a:rPr lang="en-US" dirty="0"/>
              <a:t>Threading</a:t>
            </a:r>
          </a:p>
          <a:p>
            <a:pPr lvl="1"/>
            <a:r>
              <a:rPr lang="en-US" dirty="0"/>
              <a:t>Understand how threads behave and synchronization </a:t>
            </a:r>
            <a:r>
              <a:rPr lang="en-US" dirty="0" smtClean="0"/>
              <a:t>works. E.g</a:t>
            </a:r>
            <a:r>
              <a:rPr lang="en-US" dirty="0"/>
              <a:t>., what happens if you call </a:t>
            </a:r>
            <a:r>
              <a:rPr lang="en-US" dirty="0" err="1"/>
              <a:t>Thread.sleep</a:t>
            </a:r>
            <a:r>
              <a:rPr lang="en-US" dirty="0"/>
              <a:t>() in the middle of an execution</a:t>
            </a:r>
            <a:r>
              <a:rPr lang="en-US" dirty="0" smtClean="0"/>
              <a:t>? What happens with wait() and notify()?</a:t>
            </a:r>
            <a:endParaRPr lang="en-US" dirty="0"/>
          </a:p>
          <a:p>
            <a:pPr lvl="1"/>
            <a:r>
              <a:rPr lang="en-US" dirty="0"/>
              <a:t>If you have threads, but don’t use locks or synchronized, you’re probably doing something </a:t>
            </a:r>
            <a:r>
              <a:rPr lang="en-US" dirty="0" smtClean="0"/>
              <a:t>very wrong</a:t>
            </a:r>
            <a:r>
              <a:rPr lang="en-US" dirty="0"/>
              <a:t>.</a:t>
            </a:r>
          </a:p>
          <a:p>
            <a:r>
              <a:rPr lang="en-US" dirty="0" smtClean="0"/>
              <a:t>Messages</a:t>
            </a:r>
          </a:p>
          <a:p>
            <a:pPr lvl="1"/>
            <a:r>
              <a:rPr lang="en-US" dirty="0" smtClean="0"/>
              <a:t>Do not send a whole object (</a:t>
            </a:r>
            <a:r>
              <a:rPr lang="en-US" dirty="0" err="1" smtClean="0"/>
              <a:t>Serializable</a:t>
            </a:r>
            <a:r>
              <a:rPr lang="en-US" dirty="0" smtClean="0"/>
              <a:t>). Takes a long time, unnecessarily big, and just a lot of overhead.</a:t>
            </a:r>
          </a:p>
          <a:p>
            <a:pPr lvl="1"/>
            <a:r>
              <a:rPr lang="en-US" dirty="0"/>
              <a:t>F</a:t>
            </a:r>
            <a:r>
              <a:rPr lang="en-US" dirty="0" smtClean="0"/>
              <a:t>ormatted strings should be enough.</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11</a:t>
            </a:fld>
            <a:endParaRPr lang="en-US" b="0">
              <a:solidFill>
                <a:srgbClr val="FBBA03"/>
              </a:solidFill>
            </a:endParaRPr>
          </a:p>
        </p:txBody>
      </p:sp>
    </p:spTree>
    <p:extLst>
      <p:ext uri="{BB962C8B-B14F-4D97-AF65-F5344CB8AC3E}">
        <p14:creationId xmlns:p14="http://schemas.microsoft.com/office/powerpoint/2010/main" val="167470847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Specific Things</a:t>
            </a:r>
            <a:endParaRPr lang="en-US" dirty="0"/>
          </a:p>
        </p:txBody>
      </p:sp>
      <p:sp>
        <p:nvSpPr>
          <p:cNvPr id="3" name="Content Placeholder 2"/>
          <p:cNvSpPr>
            <a:spLocks noGrp="1"/>
          </p:cNvSpPr>
          <p:nvPr>
            <p:ph idx="1"/>
          </p:nvPr>
        </p:nvSpPr>
        <p:spPr/>
        <p:txBody>
          <a:bodyPr/>
          <a:lstStyle/>
          <a:p>
            <a:r>
              <a:rPr lang="en-US" dirty="0"/>
              <a:t>Logging</a:t>
            </a:r>
          </a:p>
          <a:p>
            <a:pPr lvl="1"/>
            <a:r>
              <a:rPr lang="en-US" dirty="0"/>
              <a:t>Concurrency is difficult to debug and extensive logging is pretty much the only reliable way.</a:t>
            </a:r>
          </a:p>
          <a:p>
            <a:pPr lvl="1"/>
            <a:r>
              <a:rPr lang="en-US" dirty="0"/>
              <a:t>You need to be able to trace out all interactions, e.g., communication originated from one peer to all other peers and coming back (</a:t>
            </a:r>
            <a:r>
              <a:rPr lang="en-US" dirty="0" smtClean="0"/>
              <a:t>use and log </a:t>
            </a:r>
            <a:r>
              <a:rPr lang="en-US" dirty="0"/>
              <a:t>message </a:t>
            </a:r>
            <a:r>
              <a:rPr lang="en-US" dirty="0" smtClean="0"/>
              <a:t>IDs</a:t>
            </a:r>
            <a:r>
              <a:rPr lang="en-US" dirty="0"/>
              <a:t>, message types, etc.)</a:t>
            </a:r>
          </a:p>
          <a:p>
            <a:pPr lvl="1"/>
            <a:r>
              <a:rPr lang="en-US" dirty="0"/>
              <a:t>You need to be able to keep track of each thread’s progress, e.g., is this method call blocked or returning? Is this for loop moving on to the next iteration? Is this loop terminating properly?</a:t>
            </a:r>
          </a:p>
          <a:p>
            <a:r>
              <a:rPr lang="en-US" dirty="0" smtClean="0"/>
              <a:t>Know how to use </a:t>
            </a:r>
            <a:r>
              <a:rPr lang="en-US" dirty="0" err="1" smtClean="0"/>
              <a:t>adb</a:t>
            </a:r>
            <a:endParaRPr lang="en-US" dirty="0" smtClean="0"/>
          </a:p>
          <a:p>
            <a:pPr lvl="1"/>
            <a:r>
              <a:rPr lang="en-US" dirty="0" err="1"/>
              <a:t>a</a:t>
            </a:r>
            <a:r>
              <a:rPr lang="en-US" dirty="0" err="1" smtClean="0"/>
              <a:t>db</a:t>
            </a:r>
            <a:r>
              <a:rPr lang="en-US" dirty="0" smtClean="0"/>
              <a:t> devices</a:t>
            </a:r>
          </a:p>
          <a:p>
            <a:pPr lvl="1"/>
            <a:r>
              <a:rPr lang="en-US" dirty="0" err="1"/>
              <a:t>a</a:t>
            </a:r>
            <a:r>
              <a:rPr lang="en-US" dirty="0" err="1" smtClean="0"/>
              <a:t>db</a:t>
            </a:r>
            <a:r>
              <a:rPr lang="en-US" dirty="0" smtClean="0"/>
              <a:t> kill-server/start-server</a:t>
            </a:r>
          </a:p>
          <a:p>
            <a:pPr lvl="1"/>
            <a:r>
              <a:rPr lang="en-US" dirty="0" err="1" smtClean="0"/>
              <a:t>adb</a:t>
            </a:r>
            <a:r>
              <a:rPr lang="en-US" dirty="0" smtClean="0"/>
              <a:t> install/uninstall/insert/query</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12</a:t>
            </a:fld>
            <a:endParaRPr lang="en-US" b="0">
              <a:solidFill>
                <a:srgbClr val="FBBA03"/>
              </a:solidFill>
            </a:endParaRPr>
          </a:p>
        </p:txBody>
      </p:sp>
    </p:spTree>
    <p:extLst>
      <p:ext uri="{BB962C8B-B14F-4D97-AF65-F5344CB8AC3E}">
        <p14:creationId xmlns:p14="http://schemas.microsoft.com/office/powerpoint/2010/main" val="25318186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Specific Things</a:t>
            </a:r>
            <a:endParaRPr lang="en-US" dirty="0"/>
          </a:p>
        </p:txBody>
      </p:sp>
      <p:sp>
        <p:nvSpPr>
          <p:cNvPr id="3" name="Content Placeholder 2"/>
          <p:cNvSpPr>
            <a:spLocks noGrp="1"/>
          </p:cNvSpPr>
          <p:nvPr>
            <p:ph idx="1"/>
          </p:nvPr>
        </p:nvSpPr>
        <p:spPr/>
        <p:txBody>
          <a:bodyPr/>
          <a:lstStyle/>
          <a:p>
            <a:r>
              <a:rPr lang="en-US" dirty="0" smtClean="0"/>
              <a:t>Grader related</a:t>
            </a:r>
          </a:p>
          <a:p>
            <a:pPr lvl="1"/>
            <a:r>
              <a:rPr lang="en-US" dirty="0" smtClean="0"/>
              <a:t>Check the output of a grader carefully. They do not always print out a potential error at the end.</a:t>
            </a:r>
          </a:p>
          <a:p>
            <a:pPr lvl="1"/>
            <a:r>
              <a:rPr lang="en-US" dirty="0" smtClean="0"/>
              <a:t>Graders use string matching to check the results. Be careful about extra whitespaces you might be inserting.</a:t>
            </a:r>
          </a:p>
          <a:p>
            <a:r>
              <a:rPr lang="en-US" dirty="0" err="1" smtClean="0"/>
              <a:t>onCreate</a:t>
            </a:r>
            <a:r>
              <a:rPr lang="en-US" dirty="0" smtClean="0"/>
              <a:t>()</a:t>
            </a:r>
          </a:p>
          <a:p>
            <a:pPr lvl="1"/>
            <a:r>
              <a:rPr lang="en-US" dirty="0" smtClean="0"/>
              <a:t>This should not do any long-running operation. If </a:t>
            </a:r>
            <a:r>
              <a:rPr lang="en-US" dirty="0" err="1" smtClean="0"/>
              <a:t>onCreate</a:t>
            </a:r>
            <a:r>
              <a:rPr lang="en-US" dirty="0" smtClean="0"/>
              <a:t>() takes a long time to return, it might give you unexpected problems, e.g., it might get called multiple times.</a:t>
            </a:r>
          </a:p>
          <a:p>
            <a:pPr lvl="1"/>
            <a:r>
              <a:rPr lang="en-US" dirty="0" smtClean="0"/>
              <a:t>This is especially true with a </a:t>
            </a:r>
            <a:r>
              <a:rPr lang="en-US" dirty="0" err="1" smtClean="0"/>
              <a:t>ContentProvider</a:t>
            </a:r>
            <a:r>
              <a:rPr lang="en-US" dirty="0" smtClean="0"/>
              <a:t>. If </a:t>
            </a:r>
            <a:r>
              <a:rPr lang="en-US" dirty="0" err="1" smtClean="0"/>
              <a:t>onCreate</a:t>
            </a:r>
            <a:r>
              <a:rPr lang="en-US" dirty="0" smtClean="0"/>
              <a:t>() is being executed and there’s an insert() or a query() call, </a:t>
            </a:r>
            <a:r>
              <a:rPr lang="en-US" dirty="0" err="1" smtClean="0"/>
              <a:t>onCreate</a:t>
            </a:r>
            <a:r>
              <a:rPr lang="en-US" dirty="0" smtClean="0"/>
              <a:t>() will be called again.</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13</a:t>
            </a:fld>
            <a:endParaRPr lang="en-US" b="0">
              <a:solidFill>
                <a:srgbClr val="FBBA03"/>
              </a:solidFill>
            </a:endParaRPr>
          </a:p>
        </p:txBody>
      </p:sp>
    </p:spTree>
    <p:extLst>
      <p:ext uri="{BB962C8B-B14F-4D97-AF65-F5344CB8AC3E}">
        <p14:creationId xmlns:p14="http://schemas.microsoft.com/office/powerpoint/2010/main" val="220405419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Specific Things</a:t>
            </a:r>
            <a:endParaRPr lang="en-US" dirty="0"/>
          </a:p>
        </p:txBody>
      </p:sp>
      <p:sp>
        <p:nvSpPr>
          <p:cNvPr id="3" name="Content Placeholder 2"/>
          <p:cNvSpPr>
            <a:spLocks noGrp="1"/>
          </p:cNvSpPr>
          <p:nvPr>
            <p:ph idx="1"/>
          </p:nvPr>
        </p:nvSpPr>
        <p:spPr/>
        <p:txBody>
          <a:bodyPr/>
          <a:lstStyle/>
          <a:p>
            <a:r>
              <a:rPr lang="en-US" dirty="0" smtClean="0"/>
              <a:t>Callback method signatures</a:t>
            </a:r>
          </a:p>
          <a:p>
            <a:pPr lvl="1"/>
            <a:r>
              <a:rPr lang="en-US" dirty="0" smtClean="0"/>
              <a:t>Do not change the signature of a callback method you implement, e.g., query(), insert(), etc. They are all defined by Android, and Android doesn’t expect any change.</a:t>
            </a:r>
          </a:p>
          <a:p>
            <a:pPr lvl="1"/>
            <a:r>
              <a:rPr lang="en-US" dirty="0" smtClean="0"/>
              <a:t>For example, don’t add synchronized to query() or insert(). It will behave in an erratic way.</a:t>
            </a:r>
          </a:p>
          <a:p>
            <a:r>
              <a:rPr lang="en-US" dirty="0" smtClean="0"/>
              <a:t>Failure detection</a:t>
            </a:r>
          </a:p>
          <a:p>
            <a:pPr lvl="1"/>
            <a:r>
              <a:rPr lang="en-US" dirty="0" smtClean="0"/>
              <a:t>You can use a regular request/reply as a failure detection mechanism.</a:t>
            </a:r>
          </a:p>
          <a:p>
            <a:pPr lvl="1"/>
            <a:r>
              <a:rPr lang="en-US" dirty="0" smtClean="0"/>
              <a:t>For this, always reply back with something so the other side knows that you’re alive.</a:t>
            </a:r>
          </a:p>
          <a:p>
            <a:r>
              <a:rPr lang="en-US" dirty="0" smtClean="0"/>
              <a:t>Do not write a custom busy-wait in your code</a:t>
            </a:r>
          </a:p>
          <a:p>
            <a:pPr lvl="1"/>
            <a:r>
              <a:rPr lang="en-US" dirty="0" smtClean="0"/>
              <a:t>Don’t use a loop and check whether or not a condition is true. Use Java primitives such as wait()-notify().</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14</a:t>
            </a:fld>
            <a:endParaRPr lang="en-US" b="0">
              <a:solidFill>
                <a:srgbClr val="FBBA03"/>
              </a:solidFill>
            </a:endParaRPr>
          </a:p>
        </p:txBody>
      </p:sp>
    </p:spTree>
    <p:extLst>
      <p:ext uri="{BB962C8B-B14F-4D97-AF65-F5344CB8AC3E}">
        <p14:creationId xmlns:p14="http://schemas.microsoft.com/office/powerpoint/2010/main" val="229906160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Things to Keep in Mind</a:t>
            </a:r>
            <a:endParaRPr lang="en-US" dirty="0"/>
          </a:p>
        </p:txBody>
      </p:sp>
      <p:sp>
        <p:nvSpPr>
          <p:cNvPr id="3" name="Content Placeholder 2"/>
          <p:cNvSpPr>
            <a:spLocks noGrp="1"/>
          </p:cNvSpPr>
          <p:nvPr>
            <p:ph idx="1"/>
          </p:nvPr>
        </p:nvSpPr>
        <p:spPr/>
        <p:txBody>
          <a:bodyPr/>
          <a:lstStyle/>
          <a:p>
            <a:r>
              <a:rPr lang="en-US" dirty="0" smtClean="0"/>
              <a:t>Your implementation is necessarily going to be full of bugs.</a:t>
            </a:r>
          </a:p>
          <a:p>
            <a:pPr lvl="1"/>
            <a:r>
              <a:rPr lang="en-US" dirty="0" smtClean="0"/>
              <a:t>Your job is to reduce the number of bugs as many as possible before submitting it.</a:t>
            </a:r>
          </a:p>
          <a:p>
            <a:r>
              <a:rPr lang="en-US" dirty="0" smtClean="0"/>
              <a:t>Correctness </a:t>
            </a:r>
            <a:r>
              <a:rPr lang="en-US" dirty="0"/>
              <a:t>first. </a:t>
            </a:r>
            <a:r>
              <a:rPr lang="en-US" dirty="0" smtClean="0"/>
              <a:t>Performance </a:t>
            </a:r>
            <a:r>
              <a:rPr lang="en-US" dirty="0"/>
              <a:t>later</a:t>
            </a:r>
            <a:r>
              <a:rPr lang="en-US" dirty="0" smtClean="0"/>
              <a:t>.</a:t>
            </a:r>
          </a:p>
          <a:p>
            <a:pPr lvl="1"/>
            <a:r>
              <a:rPr lang="en-US" dirty="0" smtClean="0"/>
              <a:t>Don’t even think about performance optimization in your first-cut implementation. You will not do it correctly.</a:t>
            </a:r>
          </a:p>
          <a:p>
            <a:r>
              <a:rPr lang="en-US" dirty="0" smtClean="0"/>
              <a:t>Know how to use sockets </a:t>
            </a:r>
            <a:r>
              <a:rPr lang="en-US" i="1" dirty="0" smtClean="0"/>
              <a:t>precisely</a:t>
            </a:r>
            <a:r>
              <a:rPr lang="en-US" dirty="0" smtClean="0"/>
              <a:t>.</a:t>
            </a:r>
          </a:p>
          <a:p>
            <a:pPr lvl="1"/>
            <a:r>
              <a:rPr lang="en-US" dirty="0" smtClean="0"/>
              <a:t>What does accept() do? What is a port number? What is socket timeout? What do read(), write(), and flush() do?</a:t>
            </a:r>
          </a:p>
          <a:p>
            <a:pPr lvl="1"/>
            <a:r>
              <a:rPr lang="en-US" dirty="0"/>
              <a:t>There is no other way but reading the documentation thoroughly</a:t>
            </a:r>
            <a:r>
              <a:rPr lang="en-US" dirty="0" smtClean="0"/>
              <a: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a:t>
            </a:fld>
            <a:endParaRPr lang="en-US" b="0">
              <a:solidFill>
                <a:srgbClr val="FBBA03"/>
              </a:solidFill>
            </a:endParaRPr>
          </a:p>
        </p:txBody>
      </p:sp>
    </p:spTree>
    <p:extLst>
      <p:ext uri="{BB962C8B-B14F-4D97-AF65-F5344CB8AC3E}">
        <p14:creationId xmlns:p14="http://schemas.microsoft.com/office/powerpoint/2010/main" val="17876152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Things to Keep in Mind</a:t>
            </a:r>
          </a:p>
        </p:txBody>
      </p:sp>
      <p:sp>
        <p:nvSpPr>
          <p:cNvPr id="3" name="Content Placeholder 2"/>
          <p:cNvSpPr>
            <a:spLocks noGrp="1"/>
          </p:cNvSpPr>
          <p:nvPr>
            <p:ph idx="1"/>
          </p:nvPr>
        </p:nvSpPr>
        <p:spPr/>
        <p:txBody>
          <a:bodyPr/>
          <a:lstStyle/>
          <a:p>
            <a:r>
              <a:rPr lang="en-US" dirty="0"/>
              <a:t>Know the constructs and data structures </a:t>
            </a:r>
            <a:r>
              <a:rPr lang="en-US" i="1" dirty="0"/>
              <a:t>precisely</a:t>
            </a:r>
            <a:r>
              <a:rPr lang="en-US" dirty="0"/>
              <a:t>.</a:t>
            </a:r>
          </a:p>
          <a:p>
            <a:pPr lvl="1"/>
            <a:r>
              <a:rPr lang="en-US" dirty="0" err="1"/>
              <a:t>AsyncTasks</a:t>
            </a:r>
            <a:r>
              <a:rPr lang="en-US" dirty="0"/>
              <a:t>, Threads, Cursors, etc.</a:t>
            </a:r>
          </a:p>
          <a:p>
            <a:pPr lvl="1"/>
            <a:r>
              <a:rPr lang="en-US" dirty="0"/>
              <a:t>Once again, read the documentation thoroughly.</a:t>
            </a:r>
          </a:p>
          <a:p>
            <a:r>
              <a:rPr lang="en-US" dirty="0" smtClean="0"/>
              <a:t>Write </a:t>
            </a:r>
            <a:r>
              <a:rPr lang="en-US" dirty="0"/>
              <a:t>your code systematically.</a:t>
            </a:r>
          </a:p>
          <a:p>
            <a:pPr lvl="1"/>
            <a:r>
              <a:rPr lang="en-US" dirty="0"/>
              <a:t>Write a small chunk, test, and repeat</a:t>
            </a:r>
            <a:r>
              <a:rPr lang="en-US" dirty="0" smtClean="0"/>
              <a:t>.</a:t>
            </a:r>
          </a:p>
          <a:p>
            <a:pPr lvl="1"/>
            <a:r>
              <a:rPr lang="en-US" dirty="0" smtClean="0"/>
              <a:t>If you’re writing a hundred lines of code before testing it, there’s something wrong.</a:t>
            </a:r>
          </a:p>
          <a:p>
            <a:r>
              <a:rPr lang="en-US" dirty="0" smtClean="0"/>
              <a:t>Structure </a:t>
            </a:r>
            <a:r>
              <a:rPr lang="en-US" dirty="0"/>
              <a:t>your code well. Simplify.</a:t>
            </a:r>
          </a:p>
          <a:p>
            <a:pPr lvl="1"/>
            <a:r>
              <a:rPr lang="en-US" dirty="0"/>
              <a:t>Use simple, one-shot tasks (e.g., request-response) that work independently, asynchronously, and mostly serially.</a:t>
            </a:r>
          </a:p>
          <a:p>
            <a:pPr lvl="1"/>
            <a:r>
              <a:rPr lang="en-US" dirty="0"/>
              <a:t>A rule to compare: if your method has more than 20 lines, think why you’re doing it and convince yourself that it’s necessary</a:t>
            </a:r>
            <a:r>
              <a:rPr lang="en-US" dirty="0" smtClean="0"/>
              <a: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3</a:t>
            </a:fld>
            <a:endParaRPr lang="en-US" b="0">
              <a:solidFill>
                <a:srgbClr val="FBBA03"/>
              </a:solidFill>
            </a:endParaRPr>
          </a:p>
        </p:txBody>
      </p:sp>
    </p:spTree>
    <p:extLst>
      <p:ext uri="{BB962C8B-B14F-4D97-AF65-F5344CB8AC3E}">
        <p14:creationId xmlns:p14="http://schemas.microsoft.com/office/powerpoint/2010/main" val="31353007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Things to Keep in Mind</a:t>
            </a:r>
          </a:p>
        </p:txBody>
      </p:sp>
      <p:sp>
        <p:nvSpPr>
          <p:cNvPr id="3" name="Content Placeholder 2"/>
          <p:cNvSpPr>
            <a:spLocks noGrp="1"/>
          </p:cNvSpPr>
          <p:nvPr>
            <p:ph idx="1"/>
          </p:nvPr>
        </p:nvSpPr>
        <p:spPr/>
        <p:txBody>
          <a:bodyPr/>
          <a:lstStyle/>
          <a:p>
            <a:r>
              <a:rPr lang="en-US" dirty="0" smtClean="0"/>
              <a:t>Follow good style conventions</a:t>
            </a:r>
          </a:p>
          <a:p>
            <a:pPr lvl="1"/>
            <a:r>
              <a:rPr lang="en-US" dirty="0" smtClean="0"/>
              <a:t>Strive to write maintainable and professional-looking code</a:t>
            </a:r>
          </a:p>
          <a:p>
            <a:r>
              <a:rPr lang="en-US" dirty="0" smtClean="0"/>
              <a:t>Know answers to questions like the following.</a:t>
            </a:r>
          </a:p>
          <a:p>
            <a:pPr lvl="1"/>
            <a:r>
              <a:rPr lang="en-US" dirty="0" smtClean="0"/>
              <a:t>What is the Java comment style convention?</a:t>
            </a:r>
          </a:p>
          <a:p>
            <a:pPr lvl="1"/>
            <a:r>
              <a:rPr lang="en-US" dirty="0" smtClean="0"/>
              <a:t>Where are good places to define a field?</a:t>
            </a:r>
          </a:p>
          <a:p>
            <a:pPr lvl="1"/>
            <a:r>
              <a:rPr lang="en-US" dirty="0" smtClean="0"/>
              <a:t>What are good ways to catch exceptions?</a:t>
            </a:r>
          </a:p>
          <a:p>
            <a:pPr lvl="1"/>
            <a:r>
              <a:rPr lang="en-US" dirty="0" smtClean="0"/>
              <a:t>What is a good indentation convention?</a:t>
            </a:r>
          </a:p>
          <a:p>
            <a:pPr lvl="1"/>
            <a:r>
              <a:rPr lang="en-US" dirty="0" smtClean="0"/>
              <a:t>What are good variable/method naming conventions?</a:t>
            </a:r>
          </a:p>
          <a:p>
            <a:pPr lvl="1"/>
            <a:r>
              <a:rPr lang="en-US" dirty="0" smtClean="0"/>
              <a:t>What is a good brace style?</a:t>
            </a:r>
          </a:p>
          <a:p>
            <a:pPr lvl="1"/>
            <a:r>
              <a:rPr lang="en-US" dirty="0" smtClean="0"/>
              <a:t>What are good line lengths?</a:t>
            </a:r>
          </a:p>
          <a:p>
            <a:r>
              <a:rPr lang="en-US" smtClean="0"/>
              <a:t>Good sources</a:t>
            </a:r>
            <a:endParaRPr lang="en-US" dirty="0" smtClean="0"/>
          </a:p>
          <a:p>
            <a:pPr lvl="1"/>
            <a:r>
              <a:rPr lang="en-US" dirty="0">
                <a:hlinkClick r:id="rId2"/>
              </a:rPr>
              <a:t>https://source.android.com/source/code-</a:t>
            </a:r>
            <a:r>
              <a:rPr lang="en-US" dirty="0" smtClean="0">
                <a:hlinkClick r:id="rId2"/>
              </a:rPr>
              <a:t>style.html</a:t>
            </a:r>
            <a:endParaRPr lang="en-US" dirty="0" smtClean="0"/>
          </a:p>
          <a:p>
            <a:pPr lvl="1"/>
            <a:r>
              <a:rPr lang="en-US" dirty="0" smtClean="0">
                <a:hlinkClick r:id="rId3"/>
              </a:rPr>
              <a:t>https</a:t>
            </a:r>
            <a:r>
              <a:rPr lang="en-US" dirty="0">
                <a:hlinkClick r:id="rId3"/>
              </a:rPr>
              <a:t>://google.github.io/styleguide/</a:t>
            </a:r>
            <a:r>
              <a:rPr lang="en-US" dirty="0" smtClean="0">
                <a:hlinkClick r:id="rId3"/>
              </a:rPr>
              <a:t>javaguide.html</a:t>
            </a:r>
            <a:endParaRPr lang="en-US" dirty="0" smtClean="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4</a:t>
            </a:fld>
            <a:endParaRPr lang="en-US" b="0">
              <a:solidFill>
                <a:srgbClr val="FBBA03"/>
              </a:solidFill>
            </a:endParaRPr>
          </a:p>
        </p:txBody>
      </p:sp>
    </p:spTree>
    <p:extLst>
      <p:ext uri="{BB962C8B-B14F-4D97-AF65-F5344CB8AC3E}">
        <p14:creationId xmlns:p14="http://schemas.microsoft.com/office/powerpoint/2010/main" val="292780664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Things to Keep in Mind</a:t>
            </a:r>
          </a:p>
        </p:txBody>
      </p:sp>
      <p:sp>
        <p:nvSpPr>
          <p:cNvPr id="3" name="Content Placeholder 2"/>
          <p:cNvSpPr>
            <a:spLocks noGrp="1"/>
          </p:cNvSpPr>
          <p:nvPr>
            <p:ph idx="1"/>
          </p:nvPr>
        </p:nvSpPr>
        <p:spPr/>
        <p:txBody>
          <a:bodyPr/>
          <a:lstStyle/>
          <a:p>
            <a:r>
              <a:rPr lang="en-US" dirty="0"/>
              <a:t>Embrace concurrency</a:t>
            </a:r>
          </a:p>
          <a:p>
            <a:pPr lvl="1"/>
            <a:r>
              <a:rPr lang="en-US" dirty="0"/>
              <a:t>Dealing with concurrency is your make-or-break point for all later assignments.</a:t>
            </a:r>
          </a:p>
          <a:p>
            <a:pPr lvl="1"/>
            <a:r>
              <a:rPr lang="en-US" dirty="0"/>
              <a:t>Keep in mind that your code will behave in a non-deterministic way with multiple threads.</a:t>
            </a:r>
          </a:p>
          <a:p>
            <a:pPr lvl="1"/>
            <a:r>
              <a:rPr lang="en-US" dirty="0"/>
              <a:t>We still expect your code to produce deterministic results.</a:t>
            </a:r>
          </a:p>
          <a:p>
            <a:pPr lvl="1"/>
            <a:r>
              <a:rPr lang="en-US" dirty="0"/>
              <a:t>You will need to come up with your own test cases and testing strategies (more on this later).</a:t>
            </a:r>
          </a:p>
          <a:p>
            <a:pPr lvl="1"/>
            <a:r>
              <a:rPr lang="en-US" dirty="0"/>
              <a:t>You will need to run the graders multiple times and make sure that you get the same results consistently</a:t>
            </a:r>
            <a:r>
              <a:rPr lang="en-US" dirty="0" smtClean="0"/>
              <a:t>.</a:t>
            </a:r>
          </a:p>
          <a:p>
            <a:r>
              <a:rPr lang="en-US" dirty="0"/>
              <a:t>Serialize as much as possible.</a:t>
            </a:r>
          </a:p>
          <a:p>
            <a:pPr lvl="1"/>
            <a:r>
              <a:rPr lang="en-US" dirty="0"/>
              <a:t>Do one thing at a time.</a:t>
            </a:r>
          </a:p>
          <a:p>
            <a:pPr lvl="1"/>
            <a:r>
              <a:rPr lang="en-US" dirty="0"/>
              <a:t>Use a lock on every shared variable</a:t>
            </a:r>
            <a:r>
              <a:rPr lang="en-US" dirty="0" smtClean="0"/>
              <a:t>.</a:t>
            </a: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5</a:t>
            </a:fld>
            <a:endParaRPr lang="en-US" b="0">
              <a:solidFill>
                <a:srgbClr val="FBBA03"/>
              </a:solidFill>
            </a:endParaRPr>
          </a:p>
        </p:txBody>
      </p:sp>
    </p:spTree>
    <p:extLst>
      <p:ext uri="{BB962C8B-B14F-4D97-AF65-F5344CB8AC3E}">
        <p14:creationId xmlns:p14="http://schemas.microsoft.com/office/powerpoint/2010/main" val="188414524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Things to Keep in Mind</a:t>
            </a:r>
            <a:endParaRPr lang="en-US" dirty="0"/>
          </a:p>
        </p:txBody>
      </p:sp>
      <p:sp>
        <p:nvSpPr>
          <p:cNvPr id="3" name="Content Placeholder 2"/>
          <p:cNvSpPr>
            <a:spLocks noGrp="1"/>
          </p:cNvSpPr>
          <p:nvPr>
            <p:ph idx="1"/>
          </p:nvPr>
        </p:nvSpPr>
        <p:spPr/>
        <p:txBody>
          <a:bodyPr/>
          <a:lstStyle/>
          <a:p>
            <a:r>
              <a:rPr lang="en-US" dirty="0" smtClean="0"/>
              <a:t>Don’t </a:t>
            </a:r>
            <a:r>
              <a:rPr lang="en-US" dirty="0"/>
              <a:t>be caught up with just one way of doing things.</a:t>
            </a:r>
          </a:p>
          <a:p>
            <a:pPr lvl="1"/>
            <a:r>
              <a:rPr lang="en-US" dirty="0"/>
              <a:t>Start early.</a:t>
            </a:r>
          </a:p>
          <a:p>
            <a:pPr lvl="1"/>
            <a:r>
              <a:rPr lang="en-US" dirty="0"/>
              <a:t>Ask and explore if there is any other way of doing the same thing.</a:t>
            </a:r>
          </a:p>
          <a:p>
            <a:pPr lvl="1"/>
            <a:r>
              <a:rPr lang="en-US" dirty="0"/>
              <a:t>Learn why one way is better than the other.</a:t>
            </a:r>
          </a:p>
          <a:p>
            <a:pPr lvl="1"/>
            <a:r>
              <a:rPr lang="en-US" dirty="0"/>
              <a:t>This often results in a better, faster outcome</a:t>
            </a:r>
            <a:r>
              <a:rPr lang="en-US" dirty="0" smtClean="0"/>
              <a:t>.</a:t>
            </a:r>
          </a:p>
          <a:p>
            <a:r>
              <a:rPr lang="en-US" dirty="0"/>
              <a:t>Use logging statements for debugging.</a:t>
            </a:r>
          </a:p>
          <a:p>
            <a:pPr lvl="1"/>
            <a:r>
              <a:rPr lang="en-US" dirty="0"/>
              <a:t>Almost the only way to debug things for distributed systems.</a:t>
            </a:r>
          </a:p>
          <a:p>
            <a:pPr lvl="1"/>
            <a:r>
              <a:rPr lang="en-US" dirty="0"/>
              <a:t>Once deployed, the only way to debug your code in any system.</a:t>
            </a:r>
          </a:p>
          <a:p>
            <a:pPr lvl="1"/>
            <a:r>
              <a:rPr lang="en-US" dirty="0"/>
              <a:t>Open </a:t>
            </a:r>
            <a:r>
              <a:rPr lang="en-US" dirty="0" err="1"/>
              <a:t>logcat</a:t>
            </a:r>
            <a:r>
              <a:rPr lang="en-US" dirty="0"/>
              <a:t> for each instance in a terminal.</a:t>
            </a:r>
          </a:p>
          <a:p>
            <a:pPr lvl="1"/>
            <a:r>
              <a:rPr lang="en-US" dirty="0"/>
              <a:t>It’s OK to put a lot of logging statements. Just remove really unnecessary ones later.</a:t>
            </a:r>
          </a:p>
          <a:p>
            <a:pPr lvl="1"/>
            <a:r>
              <a:rPr lang="en-US" dirty="0"/>
              <a:t>Be aware that logging statements alter the code behavior</a:t>
            </a:r>
            <a:r>
              <a:rPr lang="en-US" dirty="0" smtClean="0"/>
              <a:t>.</a:t>
            </a:r>
            <a:endParaRPr lang="en-US" dirty="0"/>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6</a:t>
            </a:fld>
            <a:endParaRPr lang="en-US" b="0">
              <a:solidFill>
                <a:srgbClr val="FBBA03"/>
              </a:solidFill>
            </a:endParaRPr>
          </a:p>
        </p:txBody>
      </p:sp>
    </p:spTree>
    <p:extLst>
      <p:ext uri="{BB962C8B-B14F-4D97-AF65-F5344CB8AC3E}">
        <p14:creationId xmlns:p14="http://schemas.microsoft.com/office/powerpoint/2010/main" val="39685186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Things to Keep in Mind</a:t>
            </a:r>
            <a:endParaRPr lang="en-US" dirty="0"/>
          </a:p>
        </p:txBody>
      </p:sp>
      <p:sp>
        <p:nvSpPr>
          <p:cNvPr id="3" name="Content Placeholder 2"/>
          <p:cNvSpPr>
            <a:spLocks noGrp="1"/>
          </p:cNvSpPr>
          <p:nvPr>
            <p:ph idx="1"/>
          </p:nvPr>
        </p:nvSpPr>
        <p:spPr/>
        <p:txBody>
          <a:bodyPr/>
          <a:lstStyle/>
          <a:p>
            <a:r>
              <a:rPr lang="en-US" dirty="0"/>
              <a:t>Do not use </a:t>
            </a:r>
            <a:r>
              <a:rPr lang="en-US" dirty="0" smtClean="0"/>
              <a:t>graders </a:t>
            </a:r>
            <a:r>
              <a:rPr lang="en-US" dirty="0"/>
              <a:t>as your debugger.</a:t>
            </a:r>
          </a:p>
          <a:p>
            <a:pPr lvl="1"/>
            <a:r>
              <a:rPr lang="en-US" dirty="0" smtClean="0"/>
              <a:t>Graders do not </a:t>
            </a:r>
            <a:r>
              <a:rPr lang="en-US" dirty="0"/>
              <a:t>know what you’re doing. </a:t>
            </a:r>
            <a:r>
              <a:rPr lang="en-US" dirty="0" smtClean="0"/>
              <a:t>They </a:t>
            </a:r>
            <a:r>
              <a:rPr lang="en-US" dirty="0"/>
              <a:t>only </a:t>
            </a:r>
            <a:r>
              <a:rPr lang="en-US" dirty="0" smtClean="0"/>
              <a:t>verify </a:t>
            </a:r>
            <a:r>
              <a:rPr lang="en-US" dirty="0"/>
              <a:t>what you’re returning.</a:t>
            </a:r>
          </a:p>
          <a:p>
            <a:pPr lvl="1"/>
            <a:r>
              <a:rPr lang="en-US" dirty="0" smtClean="0"/>
              <a:t>They </a:t>
            </a:r>
            <a:r>
              <a:rPr lang="en-US" dirty="0"/>
              <a:t>will try to give you reasons why </a:t>
            </a:r>
            <a:r>
              <a:rPr lang="en-US" dirty="0" smtClean="0"/>
              <a:t>they are </a:t>
            </a:r>
            <a:r>
              <a:rPr lang="en-US" dirty="0"/>
              <a:t>complaining. But this by no means gives you enough information for debugging.</a:t>
            </a:r>
          </a:p>
          <a:p>
            <a:pPr lvl="1"/>
            <a:r>
              <a:rPr lang="en-US" dirty="0"/>
              <a:t>When a</a:t>
            </a:r>
            <a:r>
              <a:rPr lang="en-US" dirty="0" smtClean="0"/>
              <a:t> </a:t>
            </a:r>
            <a:r>
              <a:rPr lang="en-US" dirty="0"/>
              <a:t>grader complains about something</a:t>
            </a:r>
            <a:r>
              <a:rPr lang="en-US" dirty="0" smtClean="0"/>
              <a:t>, the first thing you need to do is NOT deciphering the grader’s message; </a:t>
            </a:r>
            <a:r>
              <a:rPr lang="en-US" dirty="0"/>
              <a:t>you need to look at your own logs and pinpoint what’s going on</a:t>
            </a:r>
            <a:r>
              <a:rPr lang="en-US" dirty="0" smtClean="0"/>
              <a:t>.</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7</a:t>
            </a:fld>
            <a:endParaRPr lang="en-US" b="0">
              <a:solidFill>
                <a:srgbClr val="FBBA03"/>
              </a:solidFill>
            </a:endParaRPr>
          </a:p>
        </p:txBody>
      </p:sp>
    </p:spTree>
    <p:extLst>
      <p:ext uri="{BB962C8B-B14F-4D97-AF65-F5344CB8AC3E}">
        <p14:creationId xmlns:p14="http://schemas.microsoft.com/office/powerpoint/2010/main" val="246557005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Things to Keep in Mind</a:t>
            </a:r>
            <a:endParaRPr lang="en-US" dirty="0"/>
          </a:p>
        </p:txBody>
      </p:sp>
      <p:sp>
        <p:nvSpPr>
          <p:cNvPr id="3" name="Content Placeholder 2"/>
          <p:cNvSpPr>
            <a:spLocks noGrp="1"/>
          </p:cNvSpPr>
          <p:nvPr>
            <p:ph idx="1"/>
          </p:nvPr>
        </p:nvSpPr>
        <p:spPr/>
        <p:txBody>
          <a:bodyPr/>
          <a:lstStyle/>
          <a:p>
            <a:r>
              <a:rPr lang="en-US" dirty="0" smtClean="0"/>
              <a:t>Do not assume that Android or graders are broken.</a:t>
            </a:r>
          </a:p>
          <a:p>
            <a:pPr lvl="1"/>
            <a:r>
              <a:rPr lang="en-US" dirty="0" smtClean="0"/>
              <a:t>It’s almost always your code. Blaming other systems only reveals your immaturity as a developer </a:t>
            </a:r>
            <a:r>
              <a:rPr lang="en-US" dirty="0" smtClean="0">
                <a:sym typeface="Wingdings"/>
              </a:rPr>
              <a:t></a:t>
            </a:r>
            <a:endParaRPr lang="en-US" dirty="0" smtClean="0"/>
          </a:p>
          <a:p>
            <a:pPr lvl="1"/>
            <a:r>
              <a:rPr lang="en-US" dirty="0" smtClean="0"/>
              <a:t>In general, if you’re developing with a large-scale system, it’s always tempting to think that the other system is broken, not yours. </a:t>
            </a:r>
          </a:p>
          <a:p>
            <a:pPr lvl="1"/>
            <a:r>
              <a:rPr lang="en-US" dirty="0" smtClean="0"/>
              <a:t>That’s almost always wrong, unless you have a very well-thought-out reason verified by people</a:t>
            </a:r>
            <a:r>
              <a:rPr lang="en-US" dirty="0"/>
              <a:t> knowledgeable </a:t>
            </a:r>
            <a:r>
              <a:rPr lang="en-US" dirty="0" smtClean="0"/>
              <a:t>about the internals of the other system.</a:t>
            </a:r>
          </a:p>
          <a:p>
            <a:pPr lvl="1"/>
            <a:r>
              <a:rPr lang="en-US" dirty="0" smtClean="0"/>
              <a:t>OK, I admit that sometimes it might be the case. But it is very rare in the context of our class.</a:t>
            </a:r>
          </a:p>
          <a:p>
            <a:pPr lvl="1"/>
            <a:r>
              <a:rPr lang="en-US" dirty="0"/>
              <a:t>(Disclaimer: It is generally good to be suspicious about what’s going on outside your code; it gives you learning opportunities and </a:t>
            </a:r>
            <a:r>
              <a:rPr lang="en-US" dirty="0" smtClean="0"/>
              <a:t>you might actually find a bug that no one has encountered.)</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8</a:t>
            </a:fld>
            <a:endParaRPr lang="en-US" b="0">
              <a:solidFill>
                <a:srgbClr val="FBBA03"/>
              </a:solidFill>
            </a:endParaRPr>
          </a:p>
        </p:txBody>
      </p:sp>
    </p:spTree>
    <p:extLst>
      <p:ext uri="{BB962C8B-B14F-4D97-AF65-F5344CB8AC3E}">
        <p14:creationId xmlns:p14="http://schemas.microsoft.com/office/powerpoint/2010/main" val="48440022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Things to Keep in Mind</a:t>
            </a:r>
            <a:endParaRPr lang="en-US" dirty="0"/>
          </a:p>
        </p:txBody>
      </p:sp>
      <p:sp>
        <p:nvSpPr>
          <p:cNvPr id="3" name="Content Placeholder 2"/>
          <p:cNvSpPr>
            <a:spLocks noGrp="1"/>
          </p:cNvSpPr>
          <p:nvPr>
            <p:ph idx="1"/>
          </p:nvPr>
        </p:nvSpPr>
        <p:spPr/>
        <p:txBody>
          <a:bodyPr/>
          <a:lstStyle/>
          <a:p>
            <a:r>
              <a:rPr lang="en-US" dirty="0" smtClean="0"/>
              <a:t>You will write complex code, so make sure that you have your own testing strategy</a:t>
            </a:r>
          </a:p>
          <a:p>
            <a:pPr lvl="1"/>
            <a:r>
              <a:rPr lang="en-US" dirty="0" smtClean="0"/>
              <a:t>Graders are convenient, indeed. However, it is just not enough for testing and debugging.</a:t>
            </a:r>
          </a:p>
          <a:p>
            <a:pPr lvl="1"/>
            <a:r>
              <a:rPr lang="en-US" dirty="0" smtClean="0"/>
              <a:t>This is especially true with concurrency, since a bug may not manifest deterministically. There can be many conditions that lead to deadlocks and </a:t>
            </a:r>
            <a:r>
              <a:rPr lang="en-US" dirty="0" err="1" smtClean="0"/>
              <a:t>livelocks</a:t>
            </a:r>
            <a:r>
              <a:rPr lang="en-US" dirty="0" smtClean="0"/>
              <a:t>.</a:t>
            </a:r>
          </a:p>
          <a:p>
            <a:pPr lvl="1"/>
            <a:r>
              <a:rPr lang="en-US" dirty="0" smtClean="0"/>
              <a:t>It’s best to develop your own test cases that stress your system.</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9</a:t>
            </a:fld>
            <a:endParaRPr lang="en-US" b="0">
              <a:solidFill>
                <a:srgbClr val="FBBA03"/>
              </a:solidFill>
            </a:endParaRPr>
          </a:p>
        </p:txBody>
      </p:sp>
    </p:spTree>
    <p:extLst>
      <p:ext uri="{BB962C8B-B14F-4D97-AF65-F5344CB8AC3E}">
        <p14:creationId xmlns:p14="http://schemas.microsoft.com/office/powerpoint/2010/main" val="330725079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CS252-templa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S252-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solidFill>
        <a:ln w="12700" cap="flat" cmpd="sng" algn="ctr">
          <a:solidFill>
            <a:schemeClr val="tx1"/>
          </a:solidFill>
          <a:prstDash val="solid"/>
          <a:round/>
          <a:headEnd type="none" w="med" len="med"/>
          <a:tailEnd type="none" w="med" len="med"/>
        </a:ln>
        <a:effectLst/>
      </a:spPr>
      <a:bodyPr vert="horz" wrap="square" lIns="91440" tIns="45720" rIns="91440" bIns="45720" numCol="1" rtlCol="0" anchor="ctr" anchorCtr="0" compatLnSpc="1">
        <a:prstTxWarp prst="textNoShape">
          <a:avLst/>
        </a:prstTxWarp>
        <a:no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600" b="0" i="0" u="none" strike="noStrike" cap="none" normalizeH="0" baseline="0" dirty="0" smtClean="0">
            <a:ln>
              <a:noFill/>
            </a:ln>
            <a:solidFill>
              <a:schemeClr val="tx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600" b="0" i="0" u="none" strike="noStrike" cap="none" normalizeH="0" baseline="0">
            <a:ln>
              <a:noFill/>
            </a:ln>
            <a:solidFill>
              <a:schemeClr val="hlink"/>
            </a:solidFill>
            <a:effectLst/>
            <a:latin typeface="Arial" charset="0"/>
          </a:defRPr>
        </a:defPPr>
      </a:lstStyle>
    </a:lnDef>
    <a:txDef>
      <a:spPr>
        <a:noFill/>
      </a:spPr>
      <a:bodyPr wrap="none" rtlCol="0">
        <a:spAutoFit/>
      </a:bodyPr>
      <a:lstStyle>
        <a:defPPr>
          <a:defRPr dirty="0" smtClean="0">
            <a:solidFill>
              <a:srgbClr val="000000"/>
            </a:solidFill>
          </a:defRPr>
        </a:defPPr>
      </a:lstStyle>
    </a:txDef>
  </a:objectDefaults>
  <a:extraClrSchemeLst>
    <a:extraClrScheme>
      <a:clrScheme name="CS252-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S252-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CS252-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S252-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S252-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S252-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CS252-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CS252-template</Template>
  <TotalTime>27465</TotalTime>
  <Pages>12</Pages>
  <Words>1526</Words>
  <Application>Microsoft Macintosh PowerPoint</Application>
  <PresentationFormat>Letter Paper (8.5x11 in)</PresentationFormat>
  <Paragraphs>129</Paragraphs>
  <Slides>14</Slides>
  <Notes>1</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CS252-template</vt:lpstr>
      <vt:lpstr>Office Theme</vt:lpstr>
      <vt:lpstr>CSE 486/586 Distributed Systems PA Best Practices</vt:lpstr>
      <vt:lpstr>First Things to Keep in Mind</vt:lpstr>
      <vt:lpstr>First Things to Keep in Mind</vt:lpstr>
      <vt:lpstr>First Things to Keep in Mind</vt:lpstr>
      <vt:lpstr>First Things to Keep in Mind</vt:lpstr>
      <vt:lpstr>First Things to Keep in Mind</vt:lpstr>
      <vt:lpstr>First Things to Keep in Mind</vt:lpstr>
      <vt:lpstr>First Things to Keep in Mind</vt:lpstr>
      <vt:lpstr>First Things to Keep in Mind</vt:lpstr>
      <vt:lpstr>More Specific Things</vt:lpstr>
      <vt:lpstr>More Specific Things</vt:lpstr>
      <vt:lpstr>More Specific Things</vt:lpstr>
      <vt:lpstr>More Specific Things</vt:lpstr>
      <vt:lpstr>More Specific Things</vt:lpstr>
    </vt:vector>
  </TitlesOfParts>
  <Manager/>
  <Company>UC Berkeley-EECS</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EECS 152  Computer Architecture  and Engineering  Lec 01 - Introduction  </dc:title>
  <dc:subject/>
  <dc:creator> Krste Asanovic</dc:creator>
  <cp:keywords/>
  <dc:description/>
  <cp:lastModifiedBy>Steve Ko</cp:lastModifiedBy>
  <cp:revision>1220</cp:revision>
  <cp:lastPrinted>2016-02-05T16:07:26Z</cp:lastPrinted>
  <dcterms:created xsi:type="dcterms:W3CDTF">2012-03-19T17:30:09Z</dcterms:created>
  <dcterms:modified xsi:type="dcterms:W3CDTF">2016-02-05T19:57:18Z</dcterms:modified>
  <cp:category/>
</cp:coreProperties>
</file>