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767" r:id="rId4"/>
    <p:sldId id="829" r:id="rId5"/>
    <p:sldId id="839" r:id="rId6"/>
    <p:sldId id="830" r:id="rId7"/>
    <p:sldId id="831" r:id="rId8"/>
    <p:sldId id="832" r:id="rId9"/>
    <p:sldId id="833" r:id="rId10"/>
    <p:sldId id="842" r:id="rId11"/>
    <p:sldId id="840" r:id="rId12"/>
    <p:sldId id="834" r:id="rId13"/>
    <p:sldId id="835" r:id="rId14"/>
    <p:sldId id="838" r:id="rId15"/>
    <p:sldId id="836" r:id="rId16"/>
    <p:sldId id="837" r:id="rId17"/>
    <p:sldId id="704" r:id="rId18"/>
    <p:sldId id="584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163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3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0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Green arrows are message</a:t>
            </a:r>
            <a:r>
              <a:rPr lang="en-US" baseline="0" dirty="0" smtClean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A:1 in gray means</a:t>
            </a:r>
            <a:r>
              <a:rPr lang="en-US" baseline="0" dirty="0" smtClean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301663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Problematic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processes P1 &amp; P2 at their initial state.</a:t>
            </a:r>
          </a:p>
          <a:p>
            <a:r>
              <a:rPr lang="en-US" dirty="0" smtClean="0"/>
              <a:t>P1 sends M1 &amp; P2 sends M2.</a:t>
            </a:r>
          </a:p>
          <a:p>
            <a:r>
              <a:rPr lang="en-US" dirty="0" smtClean="0"/>
              <a:t>P1 receives M1 (its own) and proposes 1. P2 does the same for M2.</a:t>
            </a:r>
          </a:p>
          <a:p>
            <a:r>
              <a:rPr lang="en-US" dirty="0" smtClean="0"/>
              <a:t>P2 receives M1 (P1’s message) and proposes 2. P1 does the same for M2.</a:t>
            </a:r>
          </a:p>
          <a:p>
            <a:r>
              <a:rPr lang="en-US" dirty="0" smtClean="0"/>
              <a:t>P1 picks 2 for M1 &amp; P2 also picks 2 for M2.</a:t>
            </a:r>
          </a:p>
          <a:p>
            <a:r>
              <a:rPr lang="en-US" dirty="0" smtClean="0"/>
              <a:t>Same sequence number for two different </a:t>
            </a:r>
            <a:r>
              <a:rPr lang="en-US" dirty="0" err="1" smtClean="0"/>
              <a:t>msgs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 do you want to solve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12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ISIS algorithm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A</a:t>
            </a:r>
            <a:endParaRPr lang="en-US" sz="1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B</a:t>
            </a:r>
            <a:endParaRPr lang="en-US" sz="1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C</a:t>
            </a:r>
            <a:endParaRPr lang="en-US" sz="1800" b="1" dirty="0"/>
          </a:p>
        </p:txBody>
      </p:sp>
      <p:sp>
        <p:nvSpPr>
          <p:cNvPr id="60" name="Rectangle 59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866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6962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200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3058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6962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3058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3820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P1</a:t>
            </a:r>
            <a:endParaRPr lang="en-US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P2</a:t>
            </a:r>
            <a:endParaRPr lang="en-US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P3</a:t>
            </a:r>
            <a:endParaRPr lang="en-US" sz="2000" b="1" dirty="0"/>
          </a:p>
        </p:txBody>
      </p:sp>
      <p:sp>
        <p:nvSpPr>
          <p:cNvPr id="73" name="Rectangle 72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2390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162800" y="4648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5" name="Rectangle 84"/>
          <p:cNvSpPr/>
          <p:nvPr/>
        </p:nvSpPr>
        <p:spPr>
          <a:xfrm>
            <a:off x="82296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3058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200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772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534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0866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0866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4" name="Rectangle 93"/>
          <p:cNvSpPr/>
          <p:nvPr/>
        </p:nvSpPr>
        <p:spPr>
          <a:xfrm>
            <a:off x="7772400" y="3048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4582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7724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4582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64764" y="1066800"/>
            <a:ext cx="427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Showing the process id only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1287873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0177E-6 3.71614E-6 L 0.13745 0.00555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3" y="27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5481E-6 -3.12572E-6 L -0.07081 -0.00555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0" y="-278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33 0 " pathEditMode="relative" ptsTypes="AA">
                                      <p:cBhvr>
                                        <p:cTn id="11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4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4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5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6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8 0 " pathEditMode="relative" ptsTypes="AA">
                                      <p:cBhvr>
                                        <p:cTn id="18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665 0 " pathEditMode="relative" ptsTypes="AA">
                                      <p:cBhvr>
                                        <p:cTn id="18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7" grpId="0"/>
      <p:bldP spid="58" grpId="0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5" grpId="2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73" grpId="0" animBg="1"/>
      <p:bldP spid="77" grpId="0"/>
      <p:bldP spid="80" grpId="0" animBg="1"/>
      <p:bldP spid="80" grpId="1" animBg="1"/>
      <p:bldP spid="80" grpId="2" animBg="1"/>
      <p:bldP spid="81" grpId="0"/>
      <p:bldP spid="85" grpId="0" animBg="1"/>
      <p:bldP spid="85" grpId="1" animBg="1"/>
      <p:bldP spid="86" grpId="0" animBg="1"/>
      <p:bldP spid="87" grpId="0" animBg="1"/>
      <p:bldP spid="87" grpId="1" animBg="1"/>
      <p:bldP spid="88" grpId="0" animBg="1"/>
      <p:bldP spid="88" grpId="1" animBg="1"/>
      <p:bldP spid="89" grpId="0"/>
      <p:bldP spid="90" grpId="0"/>
      <p:bldP spid="92" grpId="0" animBg="1"/>
      <p:bldP spid="92" grpId="1" animBg="1"/>
      <p:bldP spid="93" grpId="0"/>
      <p:bldP spid="94" grpId="0"/>
      <p:bldP spid="95" grpId="0"/>
      <p:bldP spid="96" grpId="0" animBg="1"/>
      <p:bldP spid="97" grpId="0"/>
      <p:bldP spid="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Proof of Total Order 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 message m</a:t>
            </a:r>
            <a:r>
              <a:rPr lang="en-US" baseline="-25000" dirty="0" smtClean="0"/>
              <a:t>1</a:t>
            </a:r>
            <a:r>
              <a:rPr lang="en-US" dirty="0" smtClean="0"/>
              <a:t>, consider the first process </a:t>
            </a:r>
            <a:r>
              <a:rPr lang="en-US" i="1" dirty="0" smtClean="0"/>
              <a:t>p</a:t>
            </a:r>
            <a:r>
              <a:rPr lang="en-US" dirty="0" smtClean="0"/>
              <a:t> that delivers m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At </a:t>
            </a:r>
            <a:r>
              <a:rPr lang="en-US" i="1" dirty="0" smtClean="0"/>
              <a:t>p</a:t>
            </a:r>
            <a:r>
              <a:rPr lang="en-US" dirty="0" smtClean="0"/>
              <a:t>, when message m</a:t>
            </a:r>
            <a:r>
              <a:rPr lang="en-US" baseline="-25000" dirty="0" smtClean="0"/>
              <a:t>1</a:t>
            </a:r>
            <a:r>
              <a:rPr lang="en-US" dirty="0" smtClean="0"/>
              <a:t> is at head of priority queue and has been marked deliverable, let m</a:t>
            </a:r>
            <a:r>
              <a:rPr lang="en-US" baseline="-25000" dirty="0" smtClean="0"/>
              <a:t>2</a:t>
            </a:r>
            <a:r>
              <a:rPr lang="en-US" dirty="0" smtClean="0"/>
              <a:t> be another message that has not yet been delivered (i.e., is on the same queue or has not been seen yet by </a:t>
            </a:r>
            <a:r>
              <a:rPr lang="en-US" i="1" dirty="0" smtClean="0"/>
              <a:t>p</a:t>
            </a:r>
            <a:r>
              <a:rPr lang="en-US" dirty="0" smtClean="0"/>
              <a:t>)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&gt;=			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		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Suppose there is some other process </a:t>
            </a:r>
            <a:r>
              <a:rPr lang="en-US" i="1" dirty="0" smtClean="0"/>
              <a:t>p’ </a:t>
            </a:r>
            <a:r>
              <a:rPr lang="en-US" dirty="0" smtClean="0"/>
              <a:t>that delivers m</a:t>
            </a:r>
            <a:r>
              <a:rPr lang="en-US" baseline="-25000" dirty="0" smtClean="0"/>
              <a:t>2</a:t>
            </a:r>
            <a:r>
              <a:rPr lang="en-US" dirty="0" smtClean="0"/>
              <a:t> before it delivers m</a:t>
            </a:r>
            <a:r>
              <a:rPr lang="en-US" baseline="-25000" dirty="0" smtClean="0"/>
              <a:t>1</a:t>
            </a:r>
            <a:r>
              <a:rPr lang="en-US" dirty="0" smtClean="0"/>
              <a:t>. Then at </a:t>
            </a:r>
            <a:r>
              <a:rPr lang="en-US" i="1" dirty="0" smtClean="0"/>
              <a:t>p’</a:t>
            </a:r>
            <a:r>
              <a:rPr lang="en-US" dirty="0" smtClean="0"/>
              <a:t>,</a:t>
            </a:r>
          </a:p>
          <a:p>
            <a:pPr marL="118872" indent="0">
              <a:buNone/>
            </a:pPr>
            <a:r>
              <a:rPr lang="en-US" dirty="0" smtClean="0"/>
              <a:t>	 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&gt;= </a:t>
            </a:r>
          </a:p>
          <a:p>
            <a:pPr marL="118872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a contradiction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724400" y="2816423"/>
            <a:ext cx="2941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 smtClean="0">
                <a:solidFill>
                  <a:srgbClr val="0000FF"/>
                </a:solidFill>
              </a:rPr>
              <a:t>“</a:t>
            </a:r>
            <a:r>
              <a:rPr lang="en-US" dirty="0" smtClean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759325" y="4364037"/>
            <a:ext cx="28792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5410200" y="3297237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process keeps a vector clock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counter represents </a:t>
            </a:r>
            <a:r>
              <a:rPr lang="en-US" dirty="0" smtClean="0">
                <a:solidFill>
                  <a:srgbClr val="0000FF"/>
                </a:solidFill>
              </a:rPr>
              <a:t>the number of messages received</a:t>
            </a:r>
            <a:r>
              <a:rPr lang="en-US" dirty="0" smtClean="0"/>
              <a:t> from each of the other processes.</a:t>
            </a:r>
          </a:p>
          <a:p>
            <a:r>
              <a:rPr lang="en-US" dirty="0" smtClean="0"/>
              <a:t>When multicasting a message, the sender process increments its own counter and attaches its vector clock.</a:t>
            </a:r>
          </a:p>
          <a:p>
            <a:r>
              <a:rPr lang="en-US" dirty="0" smtClean="0"/>
              <a:t>Upon receiving a multicast message, the receiver process </a:t>
            </a:r>
            <a:r>
              <a:rPr lang="en-US" dirty="0" smtClean="0">
                <a:solidFill>
                  <a:srgbClr val="0000FF"/>
                </a:solidFill>
              </a:rPr>
              <a:t>waits</a:t>
            </a:r>
            <a:r>
              <a:rPr lang="en-US" dirty="0" smtClean="0"/>
              <a:t> until it can preserve causal ordering: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from the sender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Causal Ordering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Example: Causal Ordering Multicast 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r>
              <a:rPr lang="en-US" dirty="0" smtClean="0"/>
              <a:t>B-multicast</a:t>
            </a:r>
          </a:p>
          <a:p>
            <a:r>
              <a:rPr lang="en-US" dirty="0" smtClean="0"/>
              <a:t>R-Multicast</a:t>
            </a:r>
          </a:p>
          <a:p>
            <a:pPr lvl="1"/>
            <a:r>
              <a:rPr lang="en-US" dirty="0" smtClean="0"/>
              <a:t>Properties: integrity, agreement, validity</a:t>
            </a:r>
          </a:p>
          <a:p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Why do we care about ordering?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Recap: Ordering</a:t>
            </a:r>
            <a:endParaRPr lang="en-GB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Using a sequencer</a:t>
            </a:r>
          </a:p>
          <a:p>
            <a:pPr lvl="1"/>
            <a:r>
              <a:rPr lang="en-US" dirty="0" smtClean="0"/>
              <a:t>One dedicated “sequencer” that orders all messages</a:t>
            </a:r>
          </a:p>
          <a:p>
            <a:pPr lvl="1"/>
            <a:r>
              <a:rPr lang="en-US" dirty="0" smtClean="0"/>
              <a:t>Everyone else follows.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ISIS system</a:t>
            </a:r>
          </a:p>
          <a:p>
            <a:pPr lvl="1"/>
            <a:r>
              <a:rPr lang="en-US" dirty="0" smtClean="0"/>
              <a:t>Similar to having a sequencer, but the responsibility is distributed to </a:t>
            </a:r>
            <a:r>
              <a:rPr lang="en-US" dirty="0" smtClean="0">
                <a:solidFill>
                  <a:srgbClr val="FF0000"/>
                </a:solidFill>
              </a:rPr>
              <a:t>each sender.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Total Ordering Using a Sequencer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2419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5791200" y="1219200"/>
            <a:ext cx="2495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Sequencer = Leader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791200" y="2362200"/>
            <a:ext cx="1831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: unique message id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4179888" y="3197225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Arc 4"/>
          <p:cNvSpPr>
            <a:spLocks/>
          </p:cNvSpPr>
          <p:nvPr/>
        </p:nvSpPr>
        <p:spPr bwMode="auto">
          <a:xfrm>
            <a:off x="6276975" y="2297113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Arc 5"/>
          <p:cNvSpPr>
            <a:spLocks/>
          </p:cNvSpPr>
          <p:nvPr/>
        </p:nvSpPr>
        <p:spPr bwMode="auto">
          <a:xfrm>
            <a:off x="4452938" y="2341563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rc 6"/>
          <p:cNvSpPr>
            <a:spLocks/>
          </p:cNvSpPr>
          <p:nvPr/>
        </p:nvSpPr>
        <p:spPr bwMode="auto">
          <a:xfrm>
            <a:off x="4737100" y="3219450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rc 7"/>
          <p:cNvSpPr>
            <a:spLocks/>
          </p:cNvSpPr>
          <p:nvPr/>
        </p:nvSpPr>
        <p:spPr bwMode="auto">
          <a:xfrm>
            <a:off x="6596063" y="3049588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Arc 8"/>
          <p:cNvSpPr>
            <a:spLocks/>
          </p:cNvSpPr>
          <p:nvPr/>
        </p:nvSpPr>
        <p:spPr bwMode="auto">
          <a:xfrm>
            <a:off x="4448175" y="3152775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2219325" y="1485900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>
            <a:off x="2778125" y="1727200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Arc 11"/>
          <p:cNvSpPr>
            <a:spLocks/>
          </p:cNvSpPr>
          <p:nvPr/>
        </p:nvSpPr>
        <p:spPr bwMode="auto">
          <a:xfrm>
            <a:off x="2778125" y="1825625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Arc 12"/>
          <p:cNvSpPr>
            <a:spLocks/>
          </p:cNvSpPr>
          <p:nvPr/>
        </p:nvSpPr>
        <p:spPr bwMode="auto">
          <a:xfrm>
            <a:off x="2457450" y="2090738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rc 13"/>
          <p:cNvSpPr>
            <a:spLocks/>
          </p:cNvSpPr>
          <p:nvPr/>
        </p:nvSpPr>
        <p:spPr bwMode="auto">
          <a:xfrm>
            <a:off x="2549525" y="2090738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Arc 14"/>
          <p:cNvSpPr>
            <a:spLocks/>
          </p:cNvSpPr>
          <p:nvPr/>
        </p:nvSpPr>
        <p:spPr bwMode="auto">
          <a:xfrm>
            <a:off x="3924300" y="2978150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519363" y="1809750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2436813" y="17224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2627313" y="5349875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4005263" y="3846513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>
            <a:off x="3200400" y="5541963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Arc 20"/>
          <p:cNvSpPr>
            <a:spLocks/>
          </p:cNvSpPr>
          <p:nvPr/>
        </p:nvSpPr>
        <p:spPr bwMode="auto">
          <a:xfrm>
            <a:off x="3200400" y="3521075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Arc 21"/>
          <p:cNvSpPr>
            <a:spLocks/>
          </p:cNvSpPr>
          <p:nvPr/>
        </p:nvSpPr>
        <p:spPr bwMode="auto">
          <a:xfrm>
            <a:off x="2795588" y="5084763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rc 22"/>
          <p:cNvSpPr>
            <a:spLocks/>
          </p:cNvSpPr>
          <p:nvPr/>
        </p:nvSpPr>
        <p:spPr bwMode="auto">
          <a:xfrm>
            <a:off x="2886075" y="3521075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397375" y="34623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40088" y="2617788"/>
            <a:ext cx="21907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4533900" y="3668713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2490788" y="5673725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Rectangle 27"/>
          <p:cNvSpPr>
            <a:spLocks noChangeArrowheads="1"/>
          </p:cNvSpPr>
          <p:nvPr/>
        </p:nvSpPr>
        <p:spPr bwMode="auto">
          <a:xfrm>
            <a:off x="3227388" y="2576513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227388" y="2576513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2776538" y="30035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3021013" y="4037013"/>
            <a:ext cx="2174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3211513" y="259080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3471863" y="444976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3798888" y="2282825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3798888" y="2282825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4837113" y="2035175"/>
            <a:ext cx="10937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 rot="-1129043">
            <a:off x="4926013" y="2711450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2 Proposed Seq</a:t>
            </a:r>
            <a:endParaRPr lang="en-GB" sz="18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5268913" y="3344863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5268913" y="3344863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1782763" y="1735138"/>
            <a:ext cx="2460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1928813" y="1844675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2163763" y="5600700"/>
            <a:ext cx="2460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2309813" y="57086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5200650" y="45085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5345113" y="46164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7296150" y="25908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7440613" y="26987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5268913" y="3579813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5268913" y="3579813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Oval 49"/>
          <p:cNvSpPr>
            <a:spLocks noChangeArrowheads="1"/>
          </p:cNvSpPr>
          <p:nvPr/>
        </p:nvSpPr>
        <p:spPr bwMode="auto">
          <a:xfrm>
            <a:off x="6521450" y="2370138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 flipV="1">
            <a:off x="2954338" y="4052888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Oval 51"/>
          <p:cNvSpPr>
            <a:spLocks noChangeArrowheads="1"/>
          </p:cNvSpPr>
          <p:nvPr/>
        </p:nvSpPr>
        <p:spPr bwMode="auto">
          <a:xfrm>
            <a:off x="2846388" y="5586413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4968875" y="2665413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Oval 53"/>
          <p:cNvSpPr>
            <a:spLocks noChangeArrowheads="1"/>
          </p:cNvSpPr>
          <p:nvPr/>
        </p:nvSpPr>
        <p:spPr bwMode="auto">
          <a:xfrm>
            <a:off x="6738938" y="2606675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958013" y="2665413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291138" y="3771900"/>
            <a:ext cx="1479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3965575" y="486251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3694113" y="22669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Sender multicasts message to everyone</a:t>
            </a:r>
          </a:p>
          <a:p>
            <a:r>
              <a:rPr lang="en-US" dirty="0" smtClean="0"/>
              <a:t>Reply with </a:t>
            </a:r>
            <a:r>
              <a:rPr lang="en-US" dirty="0" smtClean="0">
                <a:solidFill>
                  <a:srgbClr val="0000FF"/>
                </a:solidFill>
              </a:rPr>
              <a:t>proposed</a:t>
            </a:r>
            <a:r>
              <a:rPr lang="en-US" dirty="0" smtClean="0"/>
              <a:t> priority (sequence no.)</a:t>
            </a:r>
          </a:p>
          <a:p>
            <a:pPr lvl="1"/>
            <a:r>
              <a:rPr lang="en-US" dirty="0" smtClean="0"/>
              <a:t>Larger than all observed </a:t>
            </a:r>
            <a:r>
              <a:rPr lang="en-US" i="1" dirty="0" smtClean="0"/>
              <a:t>agreed </a:t>
            </a:r>
            <a:r>
              <a:rPr lang="en-US" dirty="0" smtClean="0"/>
              <a:t>priorities</a:t>
            </a:r>
          </a:p>
          <a:p>
            <a:pPr lvl="1"/>
            <a:r>
              <a:rPr lang="en-US" dirty="0" smtClean="0"/>
              <a:t>Larger than any previously proposed (by self) priority</a:t>
            </a:r>
          </a:p>
          <a:p>
            <a:r>
              <a:rPr lang="en-US" dirty="0" smtClean="0"/>
              <a:t>Store message in </a:t>
            </a:r>
            <a:r>
              <a:rPr lang="en-US" dirty="0" smtClean="0">
                <a:solidFill>
                  <a:srgbClr val="0000FF"/>
                </a:solidFill>
              </a:rPr>
              <a:t>priority queue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Ordered by priority (proposed or agreed)</a:t>
            </a:r>
          </a:p>
          <a:p>
            <a:pPr lvl="1"/>
            <a:r>
              <a:rPr lang="en-US" dirty="0" smtClean="0"/>
              <a:t>Mark message as undeliverable</a:t>
            </a:r>
          </a:p>
          <a:p>
            <a:r>
              <a:rPr lang="en-US" dirty="0" smtClean="0"/>
              <a:t>Sender chooses </a:t>
            </a:r>
            <a:r>
              <a:rPr lang="en-US" dirty="0" smtClean="0">
                <a:solidFill>
                  <a:srgbClr val="0000FF"/>
                </a:solidFill>
              </a:rPr>
              <a:t>agreed </a:t>
            </a:r>
            <a:r>
              <a:rPr lang="en-US" dirty="0" smtClean="0"/>
              <a:t>priority, re-multicasts message with agreed priority</a:t>
            </a:r>
          </a:p>
          <a:p>
            <a:pPr lvl="1"/>
            <a:r>
              <a:rPr lang="en-US" dirty="0" smtClean="0"/>
              <a:t> Maximum of all proposed priorities</a:t>
            </a:r>
            <a:endParaRPr lang="en-US" dirty="0"/>
          </a:p>
          <a:p>
            <a:r>
              <a:rPr lang="en-US" dirty="0" smtClean="0"/>
              <a:t>Upon receiving agreed (final) priority</a:t>
            </a:r>
          </a:p>
          <a:p>
            <a:pPr lvl="1"/>
            <a:r>
              <a:rPr lang="en-US" dirty="0" smtClean="0"/>
              <a:t>Mark message as deliverable</a:t>
            </a:r>
          </a:p>
          <a:p>
            <a:pPr lvl="1"/>
            <a:r>
              <a:rPr lang="en-US" dirty="0" smtClean="0"/>
              <a:t>Deliver any deliverable messages at the front of priority queue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Notice any (small) issue?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is due on 3/</a:t>
            </a:r>
            <a:r>
              <a:rPr lang="en-US" dirty="0" smtClean="0"/>
              <a:t>17.</a:t>
            </a:r>
            <a:endParaRPr lang="en-US" dirty="0" smtClean="0"/>
          </a:p>
          <a:p>
            <a:r>
              <a:rPr lang="en-US" dirty="0" smtClean="0"/>
              <a:t>Midterm is on 3</a:t>
            </a:r>
            <a:r>
              <a:rPr lang="en-US" dirty="0" smtClean="0"/>
              <a:t>/</a:t>
            </a:r>
            <a:r>
              <a:rPr lang="en-US" smtClean="0"/>
              <a:t>15.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20874</TotalTime>
  <Pages>12</Pages>
  <Words>914</Words>
  <Application>Microsoft Macintosh PowerPoint</Application>
  <PresentationFormat>Letter Paper (8.5x11 in)</PresentationFormat>
  <Paragraphs>233</Paragraphs>
  <Slides>17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486/586 Distributed Systems Reliable Multicast --- 2</vt:lpstr>
      <vt:lpstr>Last Time</vt:lpstr>
      <vt:lpstr>Recap: Ordering</vt:lpstr>
      <vt:lpstr>Example: FIFO Multicast </vt:lpstr>
      <vt:lpstr>Totally Ordered Multicast</vt:lpstr>
      <vt:lpstr>Total Ordering Using a Sequencer</vt:lpstr>
      <vt:lpstr>ISIS algorithm for total ordering</vt:lpstr>
      <vt:lpstr>ISIS algorithm for total ordering</vt:lpstr>
      <vt:lpstr>CSE 486/586 Administrivia</vt:lpstr>
      <vt:lpstr>Problematic Scenario</vt:lpstr>
      <vt:lpstr>Example: ISIS algorithm</vt:lpstr>
      <vt:lpstr>Proof of Total Order </vt:lpstr>
      <vt:lpstr>Causally Ordered Multicast</vt:lpstr>
      <vt:lpstr>Causal Ordering</vt:lpstr>
      <vt:lpstr>Example: Causal Ordering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846</cp:revision>
  <cp:lastPrinted>2013-02-11T18:05:15Z</cp:lastPrinted>
  <dcterms:created xsi:type="dcterms:W3CDTF">2012-02-15T22:02:33Z</dcterms:created>
  <dcterms:modified xsi:type="dcterms:W3CDTF">2017-02-27T17:20:36Z</dcterms:modified>
  <cp:category/>
</cp:coreProperties>
</file>