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vml" ContentType="application/vnd.openxmlformats-officedocument.vmlDrawi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4"/>
  </p:notesMasterIdLst>
  <p:handoutMasterIdLst>
    <p:handoutMasterId r:id="rId25"/>
  </p:handoutMasterIdLst>
  <p:sldIdLst>
    <p:sldId id="322" r:id="rId3"/>
    <p:sldId id="823" r:id="rId4"/>
    <p:sldId id="824" r:id="rId5"/>
    <p:sldId id="825" r:id="rId6"/>
    <p:sldId id="826" r:id="rId7"/>
    <p:sldId id="827" r:id="rId8"/>
    <p:sldId id="828" r:id="rId9"/>
    <p:sldId id="829" r:id="rId10"/>
    <p:sldId id="830" r:id="rId11"/>
    <p:sldId id="831" r:id="rId12"/>
    <p:sldId id="832" r:id="rId13"/>
    <p:sldId id="846" r:id="rId14"/>
    <p:sldId id="833" r:id="rId15"/>
    <p:sldId id="834" r:id="rId16"/>
    <p:sldId id="835" r:id="rId17"/>
    <p:sldId id="844" r:id="rId18"/>
    <p:sldId id="845" r:id="rId19"/>
    <p:sldId id="843" r:id="rId20"/>
    <p:sldId id="842" r:id="rId21"/>
    <p:sldId id="777" r:id="rId22"/>
    <p:sldId id="584" r:id="rId23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85" d="100"/>
          <a:sy n="85" d="100"/>
        </p:scale>
        <p:origin x="-112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Gossiping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V="1">
            <a:off x="2268538" y="5157788"/>
            <a:ext cx="1943100" cy="7921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V="1">
            <a:off x="2195513" y="2636838"/>
            <a:ext cx="3600450" cy="32400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>
            <a:off x="3924300" y="4005263"/>
            <a:ext cx="360363" cy="10080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3995738" y="3933825"/>
            <a:ext cx="2520950" cy="14398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H="1">
            <a:off x="1908175" y="2492375"/>
            <a:ext cx="3816350" cy="5762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1835150" y="3357563"/>
            <a:ext cx="288925" cy="25193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V="1">
            <a:off x="1979613" y="2636838"/>
            <a:ext cx="3600450" cy="5762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 flipH="1">
            <a:off x="3924300" y="2565400"/>
            <a:ext cx="1871663" cy="11509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726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6400800" y="5241925"/>
            <a:ext cx="1917700" cy="457200"/>
          </a:xfrm>
          <a:prstGeom prst="rect">
            <a:avLst/>
          </a:prstGeom>
          <a:noFill/>
          <a:ln w="28575">
            <a:noFill/>
            <a:prstDash val="sysDot"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    Uninfected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“Gossip” (or “Epidemic”)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2362200" y="3886200"/>
            <a:ext cx="1524000" cy="1905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3886200" y="3886200"/>
            <a:ext cx="381000" cy="990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657600" y="3352800"/>
            <a:ext cx="5197475" cy="1054100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  Protocol </a:t>
            </a:r>
            <a:r>
              <a:rPr lang="en-GB" sz="2800" i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rounds</a:t>
            </a: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(local clock)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i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 b </a:t>
            </a: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random targets per round</a:t>
            </a:r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>
            <a:off x="8672513" y="2306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5638800" y="2270125"/>
            <a:ext cx="1562100" cy="457200"/>
          </a:xfrm>
          <a:prstGeom prst="rect">
            <a:avLst/>
          </a:prstGeom>
          <a:noFill/>
          <a:ln w="28575">
            <a:noFill/>
            <a:prstDash val="sysDot"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    Infected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838200" y="4648200"/>
            <a:ext cx="3065463" cy="457200"/>
          </a:xfrm>
          <a:prstGeom prst="rect">
            <a:avLst/>
          </a:prstGeom>
          <a:noFill/>
          <a:ln w="28575">
            <a:noFill/>
            <a:prstDash val="sysDot"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Gossip Message (UDP)</a:t>
            </a:r>
          </a:p>
        </p:txBody>
      </p:sp>
    </p:spTree>
    <p:extLst>
      <p:ext uri="{BB962C8B-B14F-4D97-AF65-F5344CB8AC3E}">
        <p14:creationId xmlns:p14="http://schemas.microsoft.com/office/powerpoint/2010/main" val="768896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PA2-B is due in ~2 weeks.</a:t>
            </a:r>
          </a:p>
          <a:p>
            <a:r>
              <a:rPr lang="en-US" dirty="0" smtClean="0"/>
              <a:t>PA1 grades are posted.</a:t>
            </a:r>
          </a:p>
          <a:p>
            <a:r>
              <a:rPr lang="en-US" dirty="0" smtClean="0"/>
              <a:t>PA2-A grading is in progress.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58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Lightweight</a:t>
            </a:r>
          </a:p>
          <a:p>
            <a:r>
              <a:rPr lang="en-US" dirty="0" smtClean="0"/>
              <a:t>Quick spread</a:t>
            </a:r>
          </a:p>
          <a:p>
            <a:r>
              <a:rPr lang="en-US" dirty="0" smtClean="0"/>
              <a:t>Highly fault-tolerant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Analysis from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old mathematical branch of 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Epidemiology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[Bailey 75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]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Parameters </a:t>
            </a:r>
            <a:r>
              <a:rPr lang="en-US" i="1" dirty="0" err="1" smtClean="0"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r>
              <a:rPr lang="en-US" i="1" dirty="0" err="1">
                <a:latin typeface="Arial" charset="0"/>
                <a:ea typeface="ＭＳ Ｐゴシック" charset="0"/>
                <a:cs typeface="ＭＳ Ｐゴシック" charset="0"/>
              </a:rPr>
              <a:t>,</a:t>
            </a:r>
            <a:r>
              <a:rPr lang="en-US" i="1" dirty="0" err="1" smtClean="0">
                <a:latin typeface="Arial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:</a:t>
            </a:r>
          </a:p>
          <a:p>
            <a:pPr lvl="1"/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for determining rounds: (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c*log(n</a:t>
            </a:r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)), b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: # of nodes to contact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Can be small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numbers independent of </a:t>
            </a:r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n, 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e</a:t>
            </a:r>
            <a:r>
              <a:rPr lang="en-US" i="1" dirty="0" smtClean="0">
                <a:latin typeface="Arial" charset="0"/>
                <a:ea typeface="ＭＳ Ｐゴシック" charset="0"/>
              </a:rPr>
              <a:t>.g</a:t>
            </a:r>
            <a:r>
              <a:rPr lang="en-US" i="1" dirty="0">
                <a:latin typeface="Arial" charset="0"/>
                <a:ea typeface="ＭＳ Ｐゴシック" charset="0"/>
              </a:rPr>
              <a:t>., c=2; b=2;</a:t>
            </a:r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Within </a:t>
            </a:r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c*log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(n)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rounds, [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low latency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]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all but              of nodes receive the multicast </a:t>
            </a:r>
          </a:p>
          <a:p>
            <a:pPr lvl="1">
              <a:buFontTx/>
              <a:buNone/>
            </a:pPr>
            <a:r>
              <a:rPr lang="en-US" dirty="0">
                <a:latin typeface="Arial" charset="0"/>
                <a:ea typeface="ＭＳ Ｐゴシック" charset="0"/>
              </a:rPr>
              <a:t>							[reliability]</a:t>
            </a:r>
          </a:p>
          <a:p>
            <a:pPr lvl="1"/>
            <a:endParaRPr lang="en-US" dirty="0">
              <a:latin typeface="Arial" charset="0"/>
              <a:ea typeface="ＭＳ Ｐゴシック" charset="0"/>
            </a:endParaRP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each node has transmitted no more than </a:t>
            </a:r>
            <a:r>
              <a:rPr lang="en-US" i="1" dirty="0" smtClean="0">
                <a:latin typeface="Arial" charset="0"/>
                <a:ea typeface="ＭＳ Ｐゴシック" charset="0"/>
              </a:rPr>
              <a:t>c*b*log</a:t>
            </a:r>
            <a:r>
              <a:rPr lang="en-US" i="1" dirty="0">
                <a:latin typeface="Arial" charset="0"/>
                <a:ea typeface="ＭＳ Ｐゴシック" charset="0"/>
              </a:rPr>
              <a:t>(n) </a:t>
            </a:r>
            <a:r>
              <a:rPr lang="en-US" dirty="0">
                <a:latin typeface="Arial" charset="0"/>
                <a:ea typeface="ＭＳ Ｐゴシック" charset="0"/>
              </a:rPr>
              <a:t>gossip messages [lightweight</a:t>
            </a:r>
            <a:r>
              <a:rPr lang="en-US" dirty="0" smtClean="0">
                <a:latin typeface="Arial" charset="0"/>
                <a:ea typeface="ＭＳ Ｐゴシック" charset="0"/>
              </a:rPr>
              <a:t>]</a:t>
            </a:r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179736"/>
              </p:ext>
            </p:extLst>
          </p:nvPr>
        </p:nvGraphicFramePr>
        <p:xfrm>
          <a:off x="2209800" y="4905375"/>
          <a:ext cx="8001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Equation" r:id="rId3" imgW="355320" imgH="393480" progId="Equation.3">
                  <p:embed/>
                </p:oleObj>
              </mc:Choice>
              <mc:Fallback>
                <p:oleObj name="Equation" r:id="rId3" imgW="3553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905375"/>
                        <a:ext cx="800100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1130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Fault-Tolerance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Packet loss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50% packet loss: analyze with </a:t>
            </a:r>
            <a:r>
              <a:rPr lang="en-US" i="1" dirty="0">
                <a:latin typeface="Arial" charset="0"/>
                <a:ea typeface="ＭＳ Ｐゴシック" charset="0"/>
              </a:rPr>
              <a:t>b </a:t>
            </a:r>
            <a:r>
              <a:rPr lang="en-US" dirty="0">
                <a:latin typeface="Arial" charset="0"/>
                <a:ea typeface="ＭＳ Ｐゴシック" charset="0"/>
              </a:rPr>
              <a:t>replaced with </a:t>
            </a:r>
            <a:r>
              <a:rPr lang="en-US" i="1" dirty="0">
                <a:latin typeface="Arial" charset="0"/>
                <a:ea typeface="ＭＳ Ｐゴシック" charset="0"/>
              </a:rPr>
              <a:t>b/2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To achieve same reliability as 0% packet loss, takes twice as many rounds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Node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failure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50% of nodes fail: analyze with </a:t>
            </a:r>
            <a:r>
              <a:rPr lang="en-US" i="1" dirty="0">
                <a:latin typeface="Arial" charset="0"/>
                <a:ea typeface="ＭＳ Ｐゴシック" charset="0"/>
              </a:rPr>
              <a:t>n</a:t>
            </a:r>
            <a:r>
              <a:rPr lang="en-US" dirty="0">
                <a:latin typeface="Arial" charset="0"/>
                <a:ea typeface="ＭＳ Ｐゴシック" charset="0"/>
              </a:rPr>
              <a:t> replaced with </a:t>
            </a:r>
            <a:r>
              <a:rPr lang="en-US" i="1" dirty="0">
                <a:latin typeface="Arial" charset="0"/>
                <a:ea typeface="ＭＳ Ｐゴシック" charset="0"/>
              </a:rPr>
              <a:t>n/2 </a:t>
            </a:r>
            <a:r>
              <a:rPr lang="en-US" dirty="0">
                <a:latin typeface="Arial" charset="0"/>
                <a:ea typeface="ＭＳ Ｐゴシック" charset="0"/>
              </a:rPr>
              <a:t>and </a:t>
            </a:r>
            <a:r>
              <a:rPr lang="en-US" i="1" dirty="0">
                <a:latin typeface="Arial" charset="0"/>
                <a:ea typeface="ＭＳ Ｐゴシック" charset="0"/>
              </a:rPr>
              <a:t>b</a:t>
            </a:r>
            <a:r>
              <a:rPr lang="en-US" dirty="0">
                <a:latin typeface="Arial" charset="0"/>
                <a:ea typeface="ＭＳ Ｐゴシック" charset="0"/>
              </a:rPr>
              <a:t> replaced with </a:t>
            </a:r>
            <a:r>
              <a:rPr lang="en-US" i="1" dirty="0">
                <a:latin typeface="Arial" charset="0"/>
                <a:ea typeface="ＭＳ Ｐゴシック" charset="0"/>
              </a:rPr>
              <a:t>b/2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Same as </a:t>
            </a:r>
            <a:r>
              <a:rPr lang="en-US" dirty="0" smtClean="0">
                <a:latin typeface="Arial" charset="0"/>
                <a:ea typeface="ＭＳ Ｐゴシック" charset="0"/>
              </a:rPr>
              <a:t>above</a:t>
            </a:r>
          </a:p>
          <a:p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716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Fault-Tolerance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With failures, is it possible that the epidemic might die out quickly?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Possible, but improbable: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Once a few nodes are infected, with high probability, the epidemic will not die out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So the analysis we saw in the previous slides is actually behavior </a:t>
            </a:r>
            <a:r>
              <a:rPr lang="en-US" i="1" dirty="0">
                <a:latin typeface="Arial" charset="0"/>
                <a:ea typeface="ＭＳ Ｐゴシック" charset="0"/>
              </a:rPr>
              <a:t>with high probability</a:t>
            </a:r>
          </a:p>
          <a:p>
            <a:pPr lvl="1">
              <a:buFontTx/>
              <a:buNone/>
            </a:pPr>
            <a:r>
              <a:rPr lang="en-US" dirty="0">
                <a:latin typeface="Arial" charset="0"/>
                <a:ea typeface="ＭＳ Ｐゴシック" charset="0"/>
              </a:rPr>
              <a:t>[Galey and </a:t>
            </a:r>
            <a:r>
              <a:rPr lang="en-US" dirty="0" err="1">
                <a:latin typeface="Arial" charset="0"/>
                <a:ea typeface="ＭＳ Ｐゴシック" charset="0"/>
              </a:rPr>
              <a:t>Dani</a:t>
            </a:r>
            <a:r>
              <a:rPr lang="en-US" dirty="0">
                <a:latin typeface="Arial" charset="0"/>
                <a:ea typeface="ＭＳ Ｐゴシック" charset="0"/>
              </a:rPr>
              <a:t> 98]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The same applicable to: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Rumors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Infectious diseases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An Internet worm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Some implementations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Amazon Web Services EC2/S3 (rumored)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Usenet NNTP (Network News Transport Protocol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433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Using Gossip for Failure Detection:</a:t>
            </a:r>
            <a:br>
              <a:rPr lang="en-GB" dirty="0"/>
            </a:br>
            <a:r>
              <a:rPr lang="en-GB" dirty="0"/>
              <a:t>Gossip-style </a:t>
            </a:r>
            <a:r>
              <a:rPr lang="en-GB" dirty="0" err="1"/>
              <a:t>Heartbeating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2916238" y="2420938"/>
            <a:ext cx="1655762" cy="180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H="1">
            <a:off x="2916238" y="3213100"/>
            <a:ext cx="316865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H="1" flipV="1">
            <a:off x="3276600" y="3068638"/>
            <a:ext cx="3024188" cy="10080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4643438" y="2420938"/>
            <a:ext cx="1441450" cy="2520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0" y="4535031"/>
            <a:ext cx="4191000" cy="2246769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GB" sz="2000" dirty="0" smtClean="0">
                <a:solidFill>
                  <a:schemeClr val="tx1"/>
                </a:solidFill>
                <a:latin typeface="Arial" charset="0"/>
              </a:rPr>
              <a:t>All-to-all </a:t>
            </a:r>
            <a:r>
              <a:rPr lang="en-GB" sz="2000" dirty="0" err="1" smtClean="0">
                <a:solidFill>
                  <a:schemeClr val="tx1"/>
                </a:solidFill>
                <a:latin typeface="Arial" charset="0"/>
              </a:rPr>
              <a:t>heartbeating</a:t>
            </a:r>
            <a:endParaRPr lang="en-GB" sz="2000" dirty="0" smtClean="0">
              <a:solidFill>
                <a:schemeClr val="tx1"/>
              </a:solidFill>
              <a:latin typeface="Arial" charset="0"/>
            </a:endParaRPr>
          </a:p>
          <a:p>
            <a:pPr marL="342900" indent="-342900" eaLnBrk="1" hangingPunct="1">
              <a:buFont typeface="Arial"/>
              <a:buChar char="•"/>
              <a:defRPr/>
            </a:pPr>
            <a:r>
              <a:rPr lang="en-GB" sz="2000" dirty="0" smtClean="0">
                <a:solidFill>
                  <a:schemeClr val="tx1"/>
                </a:solidFill>
                <a:latin typeface="Arial" charset="0"/>
              </a:rPr>
              <a:t>Each process sends out heartbeats to every other process</a:t>
            </a:r>
          </a:p>
          <a:p>
            <a:pPr marL="342900" indent="-342900" eaLnBrk="1" hangingPunct="1">
              <a:buFont typeface="Arial"/>
              <a:buChar char="•"/>
              <a:defRPr/>
            </a:pPr>
            <a:r>
              <a:rPr lang="en-GB" sz="2000" dirty="0" smtClean="0">
                <a:solidFill>
                  <a:schemeClr val="tx1"/>
                </a:solidFill>
                <a:latin typeface="Arial" charset="0"/>
              </a:rPr>
              <a:t>Con: Slow process/link causes false positives </a:t>
            </a: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 rot="2127742">
            <a:off x="3886200" y="2819400"/>
            <a:ext cx="473075" cy="17938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" name="Group 16"/>
          <p:cNvGrpSpPr>
            <a:grpSpLocks/>
          </p:cNvGrpSpPr>
          <p:nvPr/>
        </p:nvGrpSpPr>
        <p:grpSpPr bwMode="auto">
          <a:xfrm>
            <a:off x="4953000" y="1447800"/>
            <a:ext cx="4191000" cy="1223963"/>
            <a:chOff x="3152" y="935"/>
            <a:chExt cx="2540" cy="771"/>
          </a:xfrm>
        </p:grpSpPr>
        <p:sp>
          <p:nvSpPr>
            <p:cNvPr id="19" name="AutoShape 17"/>
            <p:cNvSpPr>
              <a:spLocks noChangeArrowheads="1"/>
            </p:cNvSpPr>
            <p:nvPr/>
          </p:nvSpPr>
          <p:spPr bwMode="auto">
            <a:xfrm>
              <a:off x="3152" y="935"/>
              <a:ext cx="2540" cy="771"/>
            </a:xfrm>
            <a:prstGeom prst="cloudCallout">
              <a:avLst>
                <a:gd name="adj1" fmla="val 21065"/>
                <a:gd name="adj2" fmla="val 109792"/>
              </a:avLst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 eaLnBrk="1" hangingPunct="1"/>
              <a:endParaRPr lang="en-GB"/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3696" y="1071"/>
              <a:ext cx="1713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chemeClr val="tx1"/>
                  </a:solidFill>
                  <a:latin typeface="Arial" charset="0"/>
                  <a:sym typeface="Wingdings" charset="0"/>
                </a:rPr>
                <a:t> Using gossip to spread heartbeats gives b</a:t>
              </a:r>
              <a:r>
                <a:rPr lang="en-GB" sz="2000">
                  <a:solidFill>
                    <a:schemeClr val="tx1"/>
                  </a:solidFill>
                  <a:latin typeface="Arial" charset="0"/>
                </a:rPr>
                <a:t>etter accuracy</a:t>
              </a:r>
            </a:p>
          </p:txBody>
        </p:sp>
      </p:grp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3779838" y="1989138"/>
            <a:ext cx="422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2400" i="1">
                <a:solidFill>
                  <a:schemeClr val="tx1"/>
                </a:solidFill>
                <a:latin typeface="Arial" charset="0"/>
              </a:rPr>
              <a:t>pi</a:t>
            </a:r>
          </a:p>
        </p:txBody>
      </p:sp>
      <p:sp>
        <p:nvSpPr>
          <p:cNvPr id="22" name="Oval 20"/>
          <p:cNvSpPr>
            <a:spLocks noChangeArrowheads="1"/>
          </p:cNvSpPr>
          <p:nvPr/>
        </p:nvSpPr>
        <p:spPr bwMode="auto">
          <a:xfrm>
            <a:off x="2555875" y="4005263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271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itchFamily="-111" charset="-127"/>
              </a:rPr>
              <a:t>Gossip-Style Failure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4038600" y="2971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1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H="1" flipV="1">
            <a:off x="3352800" y="2209800"/>
            <a:ext cx="762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7" name="Group 5"/>
          <p:cNvGraphicFramePr>
            <a:graphicFrameLocks noGrp="1"/>
          </p:cNvGraphicFramePr>
          <p:nvPr/>
        </p:nvGraphicFramePr>
        <p:xfrm>
          <a:off x="1676400" y="2209800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Oval 27"/>
          <p:cNvSpPr>
            <a:spLocks noChangeArrowheads="1"/>
          </p:cNvSpPr>
          <p:nvPr/>
        </p:nvSpPr>
        <p:spPr bwMode="auto">
          <a:xfrm>
            <a:off x="6324600" y="2590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2</a:t>
            </a:r>
          </a:p>
        </p:txBody>
      </p:sp>
      <p:sp>
        <p:nvSpPr>
          <p:cNvPr id="9" name="Oval 28"/>
          <p:cNvSpPr>
            <a:spLocks noChangeArrowheads="1"/>
          </p:cNvSpPr>
          <p:nvPr/>
        </p:nvSpPr>
        <p:spPr bwMode="auto">
          <a:xfrm>
            <a:off x="6019800" y="4495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4</a:t>
            </a:r>
          </a:p>
        </p:txBody>
      </p:sp>
      <p:sp>
        <p:nvSpPr>
          <p:cNvPr id="10" name="Oval 29"/>
          <p:cNvSpPr>
            <a:spLocks noChangeArrowheads="1"/>
          </p:cNvSpPr>
          <p:nvPr/>
        </p:nvSpPr>
        <p:spPr bwMode="auto">
          <a:xfrm>
            <a:off x="4495800" y="4876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3</a:t>
            </a:r>
          </a:p>
        </p:txBody>
      </p:sp>
      <p:sp>
        <p:nvSpPr>
          <p:cNvPr id="11" name="Line 30"/>
          <p:cNvSpPr>
            <a:spLocks noChangeShapeType="1"/>
          </p:cNvSpPr>
          <p:nvPr/>
        </p:nvSpPr>
        <p:spPr bwMode="auto">
          <a:xfrm flipV="1">
            <a:off x="4572000" y="2895600"/>
            <a:ext cx="1752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31"/>
          <p:cNvSpPr>
            <a:spLocks noChangeShapeType="1"/>
          </p:cNvSpPr>
          <p:nvPr/>
        </p:nvSpPr>
        <p:spPr bwMode="auto">
          <a:xfrm>
            <a:off x="4343400" y="3505200"/>
            <a:ext cx="304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32"/>
          <p:cNvSpPr>
            <a:spLocks noChangeShapeType="1"/>
          </p:cNvSpPr>
          <p:nvPr/>
        </p:nvSpPr>
        <p:spPr bwMode="auto">
          <a:xfrm flipV="1">
            <a:off x="5029200" y="4800600"/>
            <a:ext cx="990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33"/>
          <p:cNvSpPr>
            <a:spLocks noChangeShapeType="1"/>
          </p:cNvSpPr>
          <p:nvPr/>
        </p:nvSpPr>
        <p:spPr bwMode="auto">
          <a:xfrm flipV="1">
            <a:off x="6400800" y="3124200"/>
            <a:ext cx="152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34"/>
          <p:cNvSpPr>
            <a:spLocks noChangeShapeType="1"/>
          </p:cNvSpPr>
          <p:nvPr/>
        </p:nvSpPr>
        <p:spPr bwMode="auto">
          <a:xfrm flipV="1">
            <a:off x="4953000" y="3048000"/>
            <a:ext cx="14478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35"/>
          <p:cNvSpPr>
            <a:spLocks noChangeShapeType="1"/>
          </p:cNvSpPr>
          <p:nvPr/>
        </p:nvSpPr>
        <p:spPr bwMode="auto">
          <a:xfrm flipH="1" flipV="1">
            <a:off x="4572000" y="3352800"/>
            <a:ext cx="14478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AutoShape 37"/>
          <p:cNvSpPr>
            <a:spLocks noChangeArrowheads="1"/>
          </p:cNvSpPr>
          <p:nvPr/>
        </p:nvSpPr>
        <p:spPr bwMode="auto">
          <a:xfrm rot="21102171">
            <a:off x="4338638" y="2774950"/>
            <a:ext cx="2133600" cy="152400"/>
          </a:xfrm>
          <a:prstGeom prst="rightArrow">
            <a:avLst>
              <a:gd name="adj1" fmla="val 50000"/>
              <a:gd name="adj2" fmla="val 350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38"/>
          <p:cNvSpPr txBox="1">
            <a:spLocks noChangeArrowheads="1"/>
          </p:cNvSpPr>
          <p:nvPr/>
        </p:nvSpPr>
        <p:spPr bwMode="auto">
          <a:xfrm>
            <a:off x="762000" y="4648200"/>
            <a:ext cx="3581400" cy="179070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Protocol: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Processes periodically gossip their membership list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On receipt, the local membership list is updated</a:t>
            </a:r>
          </a:p>
        </p:txBody>
      </p:sp>
      <p:graphicFrame>
        <p:nvGraphicFramePr>
          <p:cNvPr id="19" name="Group 39"/>
          <p:cNvGraphicFramePr>
            <a:graphicFrameLocks noGrp="1"/>
          </p:cNvGraphicFramePr>
          <p:nvPr/>
        </p:nvGraphicFramePr>
        <p:xfrm>
          <a:off x="7010400" y="1524000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" name="Line 61"/>
          <p:cNvSpPr>
            <a:spLocks noChangeShapeType="1"/>
          </p:cNvSpPr>
          <p:nvPr/>
        </p:nvSpPr>
        <p:spPr bwMode="auto">
          <a:xfrm flipV="1">
            <a:off x="6705600" y="15240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1" name="Group 62"/>
          <p:cNvGraphicFramePr>
            <a:graphicFrameLocks noGrp="1"/>
          </p:cNvGraphicFramePr>
          <p:nvPr/>
        </p:nvGraphicFramePr>
        <p:xfrm>
          <a:off x="7086600" y="3657600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AutoShape 84"/>
          <p:cNvSpPr>
            <a:spLocks noChangeArrowheads="1"/>
          </p:cNvSpPr>
          <p:nvPr/>
        </p:nvSpPr>
        <p:spPr bwMode="auto">
          <a:xfrm>
            <a:off x="7543800" y="2971800"/>
            <a:ext cx="6858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3" name="Text Box 85"/>
          <p:cNvSpPr txBox="1">
            <a:spLocks noChangeArrowheads="1"/>
          </p:cNvSpPr>
          <p:nvPr/>
        </p:nvSpPr>
        <p:spPr bwMode="auto">
          <a:xfrm>
            <a:off x="6096000" y="5257800"/>
            <a:ext cx="27432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16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Current time : 70 at process 2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ko-KR" sz="16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(asynchronous clocks)</a:t>
            </a:r>
          </a:p>
        </p:txBody>
      </p:sp>
      <p:sp>
        <p:nvSpPr>
          <p:cNvPr id="24" name="Text Box 86"/>
          <p:cNvSpPr txBox="1">
            <a:spLocks noChangeArrowheads="1"/>
          </p:cNvSpPr>
          <p:nvPr/>
        </p:nvSpPr>
        <p:spPr bwMode="auto">
          <a:xfrm>
            <a:off x="762000" y="3657600"/>
            <a:ext cx="121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Address</a:t>
            </a:r>
          </a:p>
        </p:txBody>
      </p:sp>
      <p:sp>
        <p:nvSpPr>
          <p:cNvPr id="25" name="Line 87"/>
          <p:cNvSpPr>
            <a:spLocks noChangeShapeType="1"/>
          </p:cNvSpPr>
          <p:nvPr/>
        </p:nvSpPr>
        <p:spPr bwMode="auto">
          <a:xfrm flipV="1">
            <a:off x="1371600" y="34290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Text Box 88"/>
          <p:cNvSpPr txBox="1">
            <a:spLocks noChangeArrowheads="1"/>
          </p:cNvSpPr>
          <p:nvPr/>
        </p:nvSpPr>
        <p:spPr bwMode="auto">
          <a:xfrm>
            <a:off x="1143000" y="3962400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Heartbeat Counter</a:t>
            </a:r>
          </a:p>
        </p:txBody>
      </p:sp>
      <p:sp>
        <p:nvSpPr>
          <p:cNvPr id="27" name="Line 89"/>
          <p:cNvSpPr>
            <a:spLocks noChangeShapeType="1"/>
          </p:cNvSpPr>
          <p:nvPr/>
        </p:nvSpPr>
        <p:spPr bwMode="auto">
          <a:xfrm flipV="1">
            <a:off x="1905000" y="3429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90"/>
          <p:cNvSpPr>
            <a:spLocks noChangeShapeType="1"/>
          </p:cNvSpPr>
          <p:nvPr/>
        </p:nvSpPr>
        <p:spPr bwMode="auto">
          <a:xfrm flipV="1">
            <a:off x="3048000" y="3429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 Box 91"/>
          <p:cNvSpPr txBox="1">
            <a:spLocks noChangeArrowheads="1"/>
          </p:cNvSpPr>
          <p:nvPr/>
        </p:nvSpPr>
        <p:spPr bwMode="auto">
          <a:xfrm>
            <a:off x="2667000" y="3657600"/>
            <a:ext cx="1600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Time (local)</a:t>
            </a:r>
          </a:p>
        </p:txBody>
      </p:sp>
    </p:spTree>
    <p:extLst>
      <p:ext uri="{BB962C8B-B14F-4D97-AF65-F5344CB8AC3E}">
        <p14:creationId xmlns:p14="http://schemas.microsoft.com/office/powerpoint/2010/main" val="2749853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itchFamily="-111" charset="-127"/>
              </a:rPr>
              <a:t>Gossip-Style Failure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If the heartbeat has not increased for more than </a:t>
            </a:r>
            <a:r>
              <a:rPr lang="en-US" altLang="ko-KR" dirty="0" err="1">
                <a:latin typeface="Arial" charset="0"/>
                <a:ea typeface="굴림" charset="0"/>
                <a:cs typeface="굴림" charset="0"/>
              </a:rPr>
              <a:t>T</a:t>
            </a:r>
            <a:r>
              <a:rPr lang="en-US" altLang="ko-KR" baseline="-25000" dirty="0" err="1">
                <a:latin typeface="Arial" charset="0"/>
                <a:ea typeface="굴림" charset="0"/>
                <a:cs typeface="굴림" charset="0"/>
              </a:rPr>
              <a:t>fail</a:t>
            </a:r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 seconds (according to local time), </a:t>
            </a:r>
            <a:br>
              <a:rPr lang="en-US" altLang="ko-KR" dirty="0">
                <a:latin typeface="Arial" charset="0"/>
                <a:ea typeface="굴림" charset="0"/>
                <a:cs typeface="굴림" charset="0"/>
              </a:rPr>
            </a:br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the member is considered failed</a:t>
            </a:r>
          </a:p>
          <a:p>
            <a:pPr eaLnBrk="1" hangingPunct="1"/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But don’t delete it right away</a:t>
            </a:r>
          </a:p>
          <a:p>
            <a:pPr eaLnBrk="1" hangingPunct="1"/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Wait another </a:t>
            </a:r>
            <a:r>
              <a:rPr lang="en-US" altLang="ko-KR" dirty="0" err="1">
                <a:latin typeface="Arial" charset="0"/>
                <a:ea typeface="굴림" charset="0"/>
                <a:cs typeface="굴림" charset="0"/>
              </a:rPr>
              <a:t>T</a:t>
            </a:r>
            <a:r>
              <a:rPr lang="en-US" altLang="ko-KR" baseline="-25000" dirty="0" err="1">
                <a:latin typeface="Arial" charset="0"/>
                <a:ea typeface="굴림" charset="0"/>
                <a:cs typeface="굴림" charset="0"/>
              </a:rPr>
              <a:t>cleanup</a:t>
            </a:r>
            <a:r>
              <a:rPr lang="en-US" altLang="ko-KR" dirty="0">
                <a:latin typeface="Arial" charset="0"/>
                <a:ea typeface="굴림" charset="0"/>
                <a:cs typeface="굴림" charset="0"/>
              </a:rPr>
              <a:t> seconds, then delete the member from the list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03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Gossip-Style Failure Detection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eaLnBrk="1" hangingPunct="1"/>
            <a:r>
              <a:rPr lang="en-US" altLang="ko-KR" smtClean="0">
                <a:latin typeface="Arial" charset="0"/>
                <a:ea typeface="굴림" charset="0"/>
                <a:cs typeface="굴림" charset="0"/>
              </a:rPr>
              <a:t>What if an entry pointing to a failed process is deleted right after T</a:t>
            </a:r>
            <a:r>
              <a:rPr lang="en-US" altLang="ko-KR" baseline="-25000" smtClean="0">
                <a:latin typeface="Arial" charset="0"/>
                <a:ea typeface="굴림" charset="0"/>
                <a:cs typeface="굴림" charset="0"/>
              </a:rPr>
              <a:t>fail</a:t>
            </a:r>
            <a:r>
              <a:rPr lang="en-US" altLang="ko-KR" smtClean="0">
                <a:latin typeface="Arial" charset="0"/>
                <a:ea typeface="굴림" charset="0"/>
                <a:cs typeface="굴림" charset="0"/>
              </a:rPr>
              <a:t> seconds?</a:t>
            </a:r>
          </a:p>
          <a:p>
            <a:pPr eaLnBrk="1" hangingPunct="1"/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/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/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/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/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>
              <a:buFontTx/>
              <a:buNone/>
            </a:pPr>
            <a:endParaRPr lang="en-US" altLang="ko-KR" smtClean="0">
              <a:latin typeface="Arial" charset="0"/>
              <a:ea typeface="굴림" charset="0"/>
              <a:cs typeface="굴림" charset="0"/>
            </a:endParaRPr>
          </a:p>
          <a:p>
            <a:pPr eaLnBrk="1" hangingPunct="1"/>
            <a:r>
              <a:rPr lang="en-US" altLang="ko-KR" smtClean="0">
                <a:latin typeface="Arial" charset="0"/>
                <a:ea typeface="굴림" charset="0"/>
                <a:cs typeface="굴림" charset="0"/>
              </a:rPr>
              <a:t>Fix: remember for another T</a:t>
            </a:r>
            <a:r>
              <a:rPr lang="en-US" altLang="ko-KR" baseline="-25000" smtClean="0">
                <a:latin typeface="Arial" charset="0"/>
                <a:ea typeface="굴림" charset="0"/>
                <a:cs typeface="굴림" charset="0"/>
              </a:rPr>
              <a:t>fail</a:t>
            </a:r>
          </a:p>
          <a:p>
            <a:pPr eaLnBrk="1" hangingPunct="1"/>
            <a:r>
              <a:rPr lang="en-US" altLang="ko-KR" smtClean="0">
                <a:latin typeface="Arial" charset="0"/>
                <a:ea typeface="굴림" charset="0"/>
                <a:cs typeface="굴림" charset="0"/>
              </a:rPr>
              <a:t>Ignore gossips for failed members </a:t>
            </a:r>
          </a:p>
          <a:p>
            <a:pPr lvl="1" eaLnBrk="1" hangingPunct="1"/>
            <a:r>
              <a:rPr lang="en-US" altLang="ko-KR" smtClean="0">
                <a:solidFill>
                  <a:schemeClr val="accent2"/>
                </a:solidFill>
                <a:latin typeface="Arial" charset="0"/>
                <a:ea typeface="굴림" charset="0"/>
                <a:cs typeface="굴림" charset="0"/>
              </a:rPr>
              <a:t>Don’t include failed members in go-               -ssip messages</a:t>
            </a:r>
          </a:p>
          <a:p>
            <a:pPr eaLnBrk="1" hangingPunct="1"/>
            <a:endParaRPr lang="en-US" altLang="ko-KR" baseline="-25000" dirty="0">
              <a:latin typeface="Arial" charset="0"/>
              <a:ea typeface="굴림" charset="0"/>
              <a:cs typeface="굴림" charset="0"/>
            </a:endParaRP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3359150" y="4168775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1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 flipV="1">
            <a:off x="2673350" y="3406775"/>
            <a:ext cx="762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8" name="Group 6"/>
          <p:cNvGraphicFramePr>
            <a:graphicFrameLocks noGrp="1"/>
          </p:cNvGraphicFramePr>
          <p:nvPr/>
        </p:nvGraphicFramePr>
        <p:xfrm>
          <a:off x="996950" y="3406775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Oval 28"/>
          <p:cNvSpPr>
            <a:spLocks noChangeArrowheads="1"/>
          </p:cNvSpPr>
          <p:nvPr/>
        </p:nvSpPr>
        <p:spPr bwMode="auto">
          <a:xfrm>
            <a:off x="5645150" y="3787775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2</a:t>
            </a:r>
          </a:p>
        </p:txBody>
      </p:sp>
      <p:sp>
        <p:nvSpPr>
          <p:cNvPr id="10" name="Oval 29"/>
          <p:cNvSpPr>
            <a:spLocks noChangeArrowheads="1"/>
          </p:cNvSpPr>
          <p:nvPr/>
        </p:nvSpPr>
        <p:spPr bwMode="auto">
          <a:xfrm>
            <a:off x="5340350" y="5692775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4</a:t>
            </a:r>
          </a:p>
        </p:txBody>
      </p:sp>
      <p:sp>
        <p:nvSpPr>
          <p:cNvPr id="11" name="Oval 30"/>
          <p:cNvSpPr>
            <a:spLocks noChangeArrowheads="1"/>
          </p:cNvSpPr>
          <p:nvPr/>
        </p:nvSpPr>
        <p:spPr bwMode="auto">
          <a:xfrm>
            <a:off x="3816350" y="6073775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ko-KR" sz="2400">
                <a:latin typeface="Times New Roman" charset="0"/>
                <a:ea typeface="굴림" charset="0"/>
                <a:cs typeface="굴림" charset="0"/>
              </a:rPr>
              <a:t>3</a:t>
            </a:r>
          </a:p>
        </p:txBody>
      </p:sp>
      <p:sp>
        <p:nvSpPr>
          <p:cNvPr id="12" name="Line 31"/>
          <p:cNvSpPr>
            <a:spLocks noChangeShapeType="1"/>
          </p:cNvSpPr>
          <p:nvPr/>
        </p:nvSpPr>
        <p:spPr bwMode="auto">
          <a:xfrm flipV="1">
            <a:off x="3892550" y="4092575"/>
            <a:ext cx="1752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32"/>
          <p:cNvSpPr>
            <a:spLocks noChangeShapeType="1"/>
          </p:cNvSpPr>
          <p:nvPr/>
        </p:nvSpPr>
        <p:spPr bwMode="auto">
          <a:xfrm>
            <a:off x="3663950" y="4702175"/>
            <a:ext cx="304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33"/>
          <p:cNvSpPr>
            <a:spLocks noChangeShapeType="1"/>
          </p:cNvSpPr>
          <p:nvPr/>
        </p:nvSpPr>
        <p:spPr bwMode="auto">
          <a:xfrm flipV="1">
            <a:off x="4349750" y="5997575"/>
            <a:ext cx="990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34"/>
          <p:cNvSpPr>
            <a:spLocks noChangeShapeType="1"/>
          </p:cNvSpPr>
          <p:nvPr/>
        </p:nvSpPr>
        <p:spPr bwMode="auto">
          <a:xfrm flipV="1">
            <a:off x="5721350" y="4321175"/>
            <a:ext cx="152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35"/>
          <p:cNvSpPr>
            <a:spLocks noChangeShapeType="1"/>
          </p:cNvSpPr>
          <p:nvPr/>
        </p:nvSpPr>
        <p:spPr bwMode="auto">
          <a:xfrm flipV="1">
            <a:off x="4273550" y="4244975"/>
            <a:ext cx="14478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36"/>
          <p:cNvSpPr>
            <a:spLocks noChangeShapeType="1"/>
          </p:cNvSpPr>
          <p:nvPr/>
        </p:nvSpPr>
        <p:spPr bwMode="auto">
          <a:xfrm flipH="1" flipV="1">
            <a:off x="3892550" y="4549775"/>
            <a:ext cx="14478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37"/>
          <p:cNvSpPr>
            <a:spLocks noChangeShapeType="1"/>
          </p:cNvSpPr>
          <p:nvPr/>
        </p:nvSpPr>
        <p:spPr bwMode="auto">
          <a:xfrm flipV="1">
            <a:off x="6026150" y="2720975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9" name="Group 38"/>
          <p:cNvGraphicFramePr>
            <a:graphicFrameLocks noGrp="1"/>
          </p:cNvGraphicFramePr>
          <p:nvPr/>
        </p:nvGraphicFramePr>
        <p:xfrm>
          <a:off x="6326188" y="2752725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" name="AutoShape 60"/>
          <p:cNvSpPr>
            <a:spLocks noChangeArrowheads="1"/>
          </p:cNvSpPr>
          <p:nvPr/>
        </p:nvSpPr>
        <p:spPr bwMode="auto">
          <a:xfrm rot="19530963">
            <a:off x="5259388" y="3133725"/>
            <a:ext cx="5334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graphicFrame>
        <p:nvGraphicFramePr>
          <p:cNvPr id="21" name="Group 61"/>
          <p:cNvGraphicFramePr>
            <a:graphicFrameLocks noGrp="1"/>
          </p:cNvGraphicFramePr>
          <p:nvPr/>
        </p:nvGraphicFramePr>
        <p:xfrm>
          <a:off x="6326188" y="2752725"/>
          <a:ext cx="1676400" cy="9144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AutoShape 79"/>
          <p:cNvSpPr>
            <a:spLocks noChangeArrowheads="1"/>
          </p:cNvSpPr>
          <p:nvPr/>
        </p:nvSpPr>
        <p:spPr bwMode="auto">
          <a:xfrm rot="21216155">
            <a:off x="3810000" y="3962400"/>
            <a:ext cx="1752600" cy="228600"/>
          </a:xfrm>
          <a:prstGeom prst="rightArrow">
            <a:avLst>
              <a:gd name="adj1" fmla="val 50000"/>
              <a:gd name="adj2" fmla="val 191667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" name="Group 80"/>
          <p:cNvGraphicFramePr>
            <a:graphicFrameLocks noGrp="1"/>
          </p:cNvGraphicFramePr>
          <p:nvPr/>
        </p:nvGraphicFramePr>
        <p:xfrm>
          <a:off x="6324600" y="2743200"/>
          <a:ext cx="1676400" cy="1219200"/>
        </p:xfrm>
        <a:graphic>
          <a:graphicData uri="http://schemas.openxmlformats.org/drawingml/2006/table">
            <a:tbl>
              <a:tblPr/>
              <a:tblGrid>
                <a:gridCol w="304800"/>
                <a:gridCol w="812800"/>
                <a:gridCol w="5588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11" charset="0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" name="Text Box 102"/>
          <p:cNvSpPr txBox="1">
            <a:spLocks noChangeArrowheads="1"/>
          </p:cNvSpPr>
          <p:nvPr/>
        </p:nvSpPr>
        <p:spPr bwMode="auto">
          <a:xfrm>
            <a:off x="5943600" y="4495800"/>
            <a:ext cx="2819400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1600">
                <a:solidFill>
                  <a:schemeClr val="tx1"/>
                </a:solidFill>
                <a:latin typeface="Arial" charset="0"/>
                <a:ea typeface="굴림" charset="0"/>
                <a:cs typeface="굴림" charset="0"/>
              </a:rPr>
              <a:t>Current time : 75 at process 2</a:t>
            </a:r>
          </a:p>
        </p:txBody>
      </p:sp>
    </p:spTree>
    <p:extLst>
      <p:ext uri="{BB962C8B-B14F-4D97-AF65-F5344CB8AC3E}">
        <p14:creationId xmlns:p14="http://schemas.microsoft.com/office/powerpoint/2010/main" val="742043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Revisiting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7092950" y="2590800"/>
            <a:ext cx="1844375" cy="2677656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Distributed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Group of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 “Nodes”=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Processes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at Internet-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n-lt"/>
              </a:rPr>
              <a:t>based hosts</a:t>
            </a:r>
          </a:p>
        </p:txBody>
      </p:sp>
      <p:sp>
        <p:nvSpPr>
          <p:cNvPr id="13" name="AutoShape 11"/>
          <p:cNvSpPr>
            <a:spLocks/>
          </p:cNvSpPr>
          <p:nvPr/>
        </p:nvSpPr>
        <p:spPr bwMode="auto">
          <a:xfrm>
            <a:off x="6762750" y="1773238"/>
            <a:ext cx="360363" cy="4679950"/>
          </a:xfrm>
          <a:prstGeom prst="rightBrace">
            <a:avLst>
              <a:gd name="adj1" fmla="val 108223"/>
              <a:gd name="adj2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457200" y="1447800"/>
            <a:ext cx="464998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Node with a piece of information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to be communicated to everyone</a:t>
            </a: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1524000" y="2362200"/>
            <a:ext cx="2286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52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Eager replication vs. lazy replication</a:t>
            </a:r>
          </a:p>
          <a:p>
            <a:pPr lvl="1"/>
            <a:r>
              <a:rPr lang="en-US" dirty="0" smtClean="0"/>
              <a:t>Lazy replication propagates updates in the background</a:t>
            </a:r>
          </a:p>
          <a:p>
            <a:r>
              <a:rPr lang="en-US" dirty="0" smtClean="0"/>
              <a:t>Gossiping</a:t>
            </a:r>
          </a:p>
          <a:p>
            <a:pPr lvl="1"/>
            <a:r>
              <a:rPr lang="en-US" dirty="0" smtClean="0"/>
              <a:t>One strategy for lazy replication</a:t>
            </a:r>
          </a:p>
          <a:p>
            <a:pPr lvl="1"/>
            <a:r>
              <a:rPr lang="en-US" dirty="0" smtClean="0"/>
              <a:t>High-level of fault-tolerance &amp; quick spread</a:t>
            </a:r>
          </a:p>
          <a:p>
            <a:r>
              <a:rPr lang="en-US" dirty="0" smtClean="0"/>
              <a:t>Another use case for gossiping</a:t>
            </a:r>
          </a:p>
          <a:p>
            <a:pPr lvl="1"/>
            <a:r>
              <a:rPr lang="en-US" smtClean="0"/>
              <a:t>Failure detection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Fault-Tolerance and 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23850" y="1844675"/>
            <a:ext cx="2762295" cy="523220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Multicast sender</a:t>
            </a: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V="1">
            <a:off x="755650" y="4868863"/>
            <a:ext cx="863600" cy="1296987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908175" y="3284538"/>
            <a:ext cx="287338" cy="25923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1908175" y="3284538"/>
            <a:ext cx="2303463" cy="17287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08175" y="2492375"/>
            <a:ext cx="3816350" cy="720725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1908175" y="3284538"/>
            <a:ext cx="4608513" cy="20891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 rot="18238766">
            <a:off x="996951" y="3332162"/>
            <a:ext cx="2881312" cy="627063"/>
          </a:xfrm>
          <a:prstGeom prst="ellipse">
            <a:avLst/>
          </a:prstGeom>
          <a:noFill/>
          <a:ln w="38100">
            <a:solidFill>
              <a:srgbClr val="FF99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179388" y="6165850"/>
            <a:ext cx="2946400" cy="519113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dirty="0">
                <a:solidFill>
                  <a:srgbClr val="FF66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Multicast Protocol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405563" y="2514600"/>
            <a:ext cx="2720975" cy="267970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Nodes may crash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Packets may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 be dropped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Possibly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1000</a:t>
            </a:r>
            <a:r>
              <a:rPr lang="ja-JP" alt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’</a:t>
            </a: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s of nodes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4211638" y="2420938"/>
            <a:ext cx="504825" cy="76200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4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X</a:t>
            </a: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3708400" y="3429000"/>
            <a:ext cx="504825" cy="76200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4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646835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B-Multicast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1908175" y="3284538"/>
            <a:ext cx="287338" cy="25923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1908175" y="3284538"/>
            <a:ext cx="2303463" cy="17287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1908175" y="2492375"/>
            <a:ext cx="3816350" cy="720725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1908175" y="3284538"/>
            <a:ext cx="4608513" cy="20891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685800" y="4572000"/>
            <a:ext cx="242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UDP/TCP packets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6405563" y="2514600"/>
            <a:ext cx="2449512" cy="177165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Simplest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implementation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Problems?</a:t>
            </a:r>
          </a:p>
        </p:txBody>
      </p:sp>
    </p:spTree>
    <p:extLst>
      <p:ext uri="{BB962C8B-B14F-4D97-AF65-F5344CB8AC3E}">
        <p14:creationId xmlns:p14="http://schemas.microsoft.com/office/powerpoint/2010/main" val="298707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R-Multicast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1908175" y="3284538"/>
            <a:ext cx="287338" cy="25923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1908175" y="3284538"/>
            <a:ext cx="2303463" cy="172878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1908175" y="2492375"/>
            <a:ext cx="3816350" cy="720725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1908175" y="3284538"/>
            <a:ext cx="4608513" cy="20891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685800" y="4572000"/>
            <a:ext cx="242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UDP/TCP packets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6405563" y="2514600"/>
            <a:ext cx="2509837" cy="2162773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squar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Stronger guarantees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Overhead is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quadratic in N</a:t>
            </a:r>
          </a:p>
        </p:txBody>
      </p:sp>
    </p:spTree>
    <p:extLst>
      <p:ext uri="{BB962C8B-B14F-4D97-AF65-F5344CB8AC3E}">
        <p14:creationId xmlns:p14="http://schemas.microsoft.com/office/powerpoint/2010/main" val="3700362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Any Other?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E.g., tree-based multicast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1997075" y="3216275"/>
            <a:ext cx="1736725" cy="517525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85800" y="4572000"/>
            <a:ext cx="2427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UDP/TCP packets</a:t>
            </a: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1860550" y="3352800"/>
            <a:ext cx="304800" cy="25146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4572000" y="5105400"/>
            <a:ext cx="1752600" cy="3048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 flipV="1">
            <a:off x="4114800" y="2590800"/>
            <a:ext cx="1447800" cy="12192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4038600" y="4038600"/>
            <a:ext cx="228600" cy="8382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5745163" y="2514600"/>
            <a:ext cx="3398837" cy="264795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 lIns="90000" tIns="46800" rIns="90000" bIns="46800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e.g., </a:t>
            </a:r>
            <a:r>
              <a:rPr lang="en-US" sz="2400" dirty="0" err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IPmulticast</a:t>
            </a: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, SRM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RMTP, TRAM,TMTP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Tree setup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  and maintenance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Char char="n"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 Problems?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536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4" grpId="0" animBg="1"/>
      <p:bldP spid="15" grpId="0" animBg="1"/>
      <p:bldP spid="16" grpId="0" animBg="1"/>
      <p:bldP spid="17" grpId="0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23850" y="1844675"/>
            <a:ext cx="2735263" cy="519113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Multicast sender</a:t>
            </a:r>
          </a:p>
        </p:txBody>
      </p:sp>
    </p:spTree>
    <p:extLst>
      <p:ext uri="{BB962C8B-B14F-4D97-AF65-F5344CB8AC3E}">
        <p14:creationId xmlns:p14="http://schemas.microsoft.com/office/powerpoint/2010/main" val="4038369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1978025" y="3213100"/>
            <a:ext cx="1873250" cy="5762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1835150" y="3284538"/>
            <a:ext cx="288925" cy="25923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" name="Group 11"/>
          <p:cNvGrpSpPr>
            <a:grpSpLocks/>
          </p:cNvGrpSpPr>
          <p:nvPr/>
        </p:nvGrpSpPr>
        <p:grpSpPr bwMode="auto">
          <a:xfrm>
            <a:off x="4225925" y="1700213"/>
            <a:ext cx="4918075" cy="576262"/>
            <a:chOff x="3152" y="1071"/>
            <a:chExt cx="3098" cy="363"/>
          </a:xfrm>
        </p:grpSpPr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3787" y="1071"/>
              <a:ext cx="2463" cy="32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20000"/>
                </a:spcBef>
                <a:buSzPct val="65000"/>
                <a:buFont typeface="Wingdings" charset="0"/>
                <a:buNone/>
              </a:pPr>
              <a:r>
                <a:rPr lang="en-GB" sz="2800">
                  <a:solidFill>
                    <a:schemeClr val="tx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ahoma" charset="0"/>
                </a:rPr>
                <a:t>Gossip messages (UDP)</a:t>
              </a:r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3243" y="1252"/>
              <a:ext cx="474" cy="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3152" y="1071"/>
              <a:ext cx="3088" cy="363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103188" y="1066800"/>
            <a:ext cx="4011612" cy="10604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Periodically, transmit to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 i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b </a:t>
            </a: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random targets</a:t>
            </a: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2771775" y="2349500"/>
            <a:ext cx="71438" cy="935038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7"/>
          <p:cNvSpPr>
            <a:spLocks noChangeShapeType="1"/>
          </p:cNvSpPr>
          <p:nvPr/>
        </p:nvSpPr>
        <p:spPr bwMode="auto">
          <a:xfrm flipH="1">
            <a:off x="2124075" y="2349500"/>
            <a:ext cx="576263" cy="26638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084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2195513" y="3068638"/>
            <a:ext cx="215900" cy="2159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1692275" y="29972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4211638" y="494188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2051050" y="5876925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6516688" y="5300663"/>
            <a:ext cx="288925" cy="2889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3779838" y="3716338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5724525" y="23495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V="1">
            <a:off x="4067175" y="2565400"/>
            <a:ext cx="1657350" cy="11509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V="1">
            <a:off x="2195513" y="4005263"/>
            <a:ext cx="1584325" cy="18716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 flipH="1" flipV="1">
            <a:off x="1835150" y="3284538"/>
            <a:ext cx="215900" cy="26654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1908175" y="3213100"/>
            <a:ext cx="1871663" cy="5762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>
            <a:off x="1908175" y="3213100"/>
            <a:ext cx="2376488" cy="1800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3995738" y="4005263"/>
            <a:ext cx="360362" cy="9366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136525" y="1143000"/>
            <a:ext cx="3978275" cy="10604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Other nodes do same 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SzPct val="65000"/>
              <a:buFont typeface="Wingdings" charset="0"/>
              <a:buNone/>
            </a:pPr>
            <a:r>
              <a:rPr lang="en-GB" sz="280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</a:rPr>
              <a:t>after receiving multicast</a:t>
            </a: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2268538" y="2276475"/>
            <a:ext cx="1541462" cy="12287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17"/>
          <p:cNvGrpSpPr>
            <a:grpSpLocks/>
          </p:cNvGrpSpPr>
          <p:nvPr/>
        </p:nvGrpSpPr>
        <p:grpSpPr bwMode="auto">
          <a:xfrm>
            <a:off x="4225925" y="1700213"/>
            <a:ext cx="4918075" cy="576262"/>
            <a:chOff x="3152" y="1071"/>
            <a:chExt cx="3098" cy="363"/>
          </a:xfrm>
        </p:grpSpPr>
        <p:sp>
          <p:nvSpPr>
            <p:cNvPr id="21" name="Text Box 18"/>
            <p:cNvSpPr txBox="1">
              <a:spLocks noChangeArrowheads="1"/>
            </p:cNvSpPr>
            <p:nvPr/>
          </p:nvSpPr>
          <p:spPr bwMode="auto">
            <a:xfrm>
              <a:off x="3787" y="1071"/>
              <a:ext cx="2463" cy="32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20000"/>
                </a:spcBef>
                <a:buSzPct val="65000"/>
                <a:buFont typeface="Wingdings" charset="0"/>
                <a:buNone/>
              </a:pPr>
              <a:r>
                <a:rPr lang="en-GB" sz="2800">
                  <a:solidFill>
                    <a:schemeClr val="tx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ahoma" charset="0"/>
                </a:rPr>
                <a:t>Gossip messages (UDP)</a:t>
              </a:r>
            </a:p>
          </p:txBody>
        </p:sp>
        <p:sp>
          <p:nvSpPr>
            <p:cNvPr id="22" name="Line 19"/>
            <p:cNvSpPr>
              <a:spLocks noChangeShapeType="1"/>
            </p:cNvSpPr>
            <p:nvPr/>
          </p:nvSpPr>
          <p:spPr bwMode="auto">
            <a:xfrm>
              <a:off x="3243" y="1252"/>
              <a:ext cx="474" cy="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3152" y="1071"/>
              <a:ext cx="3088" cy="363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80729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27506</TotalTime>
  <Pages>12</Pages>
  <Words>775</Words>
  <Application>Microsoft Macintosh PowerPoint</Application>
  <PresentationFormat>Letter Paper (8.5x11 in)</PresentationFormat>
  <Paragraphs>249</Paragraphs>
  <Slides>21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CS252-template</vt:lpstr>
      <vt:lpstr>Office Theme</vt:lpstr>
      <vt:lpstr>Equation</vt:lpstr>
      <vt:lpstr>CSE 486/586 Distributed Systems Gossiping</vt:lpstr>
      <vt:lpstr>Revisiting Multicast</vt:lpstr>
      <vt:lpstr>Fault-Tolerance and Scalability</vt:lpstr>
      <vt:lpstr>B-Multicast</vt:lpstr>
      <vt:lpstr>R-Multicast</vt:lpstr>
      <vt:lpstr>Any Other?</vt:lpstr>
      <vt:lpstr>Another Approach</vt:lpstr>
      <vt:lpstr>Another Approach</vt:lpstr>
      <vt:lpstr>Another Approach</vt:lpstr>
      <vt:lpstr>Another Approach</vt:lpstr>
      <vt:lpstr>“Gossip” (or “Epidemic”) Multicast</vt:lpstr>
      <vt:lpstr>CSE 486/586 Administrivia</vt:lpstr>
      <vt:lpstr>Properties</vt:lpstr>
      <vt:lpstr>Fault-Tolerance</vt:lpstr>
      <vt:lpstr>Fault-Tolerance</vt:lpstr>
      <vt:lpstr>Using Gossip for Failure Detection: Gossip-style Heartbeating</vt:lpstr>
      <vt:lpstr>Gossip-Style Failure Detection</vt:lpstr>
      <vt:lpstr>Gossip-Style Failure Detection</vt:lpstr>
      <vt:lpstr>Gossip-Style Failure Detection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1196</cp:revision>
  <cp:lastPrinted>2017-03-01T16:30:07Z</cp:lastPrinted>
  <dcterms:created xsi:type="dcterms:W3CDTF">2012-03-21T04:48:11Z</dcterms:created>
  <dcterms:modified xsi:type="dcterms:W3CDTF">2017-03-01T16:42:11Z</dcterms:modified>
  <cp:category/>
</cp:coreProperties>
</file>