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40"/>
  </p:notesMasterIdLst>
  <p:handoutMasterIdLst>
    <p:handoutMasterId r:id="rId41"/>
  </p:handoutMasterIdLst>
  <p:sldIdLst>
    <p:sldId id="322" r:id="rId3"/>
    <p:sldId id="800" r:id="rId4"/>
    <p:sldId id="767" r:id="rId5"/>
    <p:sldId id="765" r:id="rId6"/>
    <p:sldId id="768" r:id="rId7"/>
    <p:sldId id="769" r:id="rId8"/>
    <p:sldId id="770" r:id="rId9"/>
    <p:sldId id="771" r:id="rId10"/>
    <p:sldId id="772" r:id="rId11"/>
    <p:sldId id="775" r:id="rId12"/>
    <p:sldId id="774" r:id="rId13"/>
    <p:sldId id="776" r:id="rId14"/>
    <p:sldId id="777" r:id="rId15"/>
    <p:sldId id="778" r:id="rId16"/>
    <p:sldId id="779" r:id="rId17"/>
    <p:sldId id="780" r:id="rId18"/>
    <p:sldId id="781" r:id="rId19"/>
    <p:sldId id="799" r:id="rId20"/>
    <p:sldId id="782" r:id="rId21"/>
    <p:sldId id="783" r:id="rId22"/>
    <p:sldId id="784" r:id="rId23"/>
    <p:sldId id="785" r:id="rId24"/>
    <p:sldId id="786" r:id="rId25"/>
    <p:sldId id="787" r:id="rId26"/>
    <p:sldId id="788" r:id="rId27"/>
    <p:sldId id="789" r:id="rId28"/>
    <p:sldId id="790" r:id="rId29"/>
    <p:sldId id="791" r:id="rId30"/>
    <p:sldId id="792" r:id="rId31"/>
    <p:sldId id="793" r:id="rId32"/>
    <p:sldId id="794" r:id="rId33"/>
    <p:sldId id="795" r:id="rId34"/>
    <p:sldId id="796" r:id="rId35"/>
    <p:sldId id="797" r:id="rId36"/>
    <p:sldId id="798" r:id="rId37"/>
    <p:sldId id="704" r:id="rId38"/>
    <p:sldId id="584" r:id="rId3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2" d="100"/>
          <a:sy n="82" d="100"/>
        </p:scale>
        <p:origin x="-13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46443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30262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bittyrant.cs.washington.edu/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Peer-to-</a:t>
            </a:r>
            <a:r>
              <a:rPr lang="en-US" smtClean="0"/>
              <a:t>Peer Architecture </a:t>
            </a:r>
            <a:r>
              <a:rPr lang="en-US" dirty="0" smtClean="0"/>
              <a:t>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3429000" y="2362200"/>
            <a:ext cx="533400" cy="469900"/>
            <a:chOff x="2256" y="19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3810000" y="3048000"/>
            <a:ext cx="533400" cy="469900"/>
            <a:chOff x="2256" y="19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4267200" y="2362200"/>
            <a:ext cx="533400" cy="469900"/>
            <a:chOff x="2256" y="19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3352800" y="56261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1295400" y="41021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019800" y="51816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3" name="Group 21"/>
          <p:cNvGrpSpPr>
            <a:grpSpLocks/>
          </p:cNvGrpSpPr>
          <p:nvPr/>
        </p:nvGrpSpPr>
        <p:grpSpPr bwMode="auto">
          <a:xfrm>
            <a:off x="2286000" y="5181600"/>
            <a:ext cx="533400" cy="469900"/>
            <a:chOff x="1584" y="3160"/>
            <a:chExt cx="336" cy="296"/>
          </a:xfrm>
        </p:grpSpPr>
        <p:sp>
          <p:nvSpPr>
            <p:cNvPr id="24" name="Oval 22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6" name="Group 24"/>
          <p:cNvGrpSpPr>
            <a:grpSpLocks/>
          </p:cNvGrpSpPr>
          <p:nvPr/>
        </p:nvGrpSpPr>
        <p:grpSpPr bwMode="auto">
          <a:xfrm>
            <a:off x="4572000" y="5626100"/>
            <a:ext cx="533400" cy="469900"/>
            <a:chOff x="1584" y="3160"/>
            <a:chExt cx="336" cy="296"/>
          </a:xfrm>
        </p:grpSpPr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6934200" y="4038600"/>
            <a:ext cx="533400" cy="469900"/>
            <a:chOff x="1584" y="3160"/>
            <a:chExt cx="336" cy="296"/>
          </a:xfrm>
        </p:grpSpPr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2" name="Line 30"/>
          <p:cNvSpPr>
            <a:spLocks noChangeShapeType="1"/>
          </p:cNvSpPr>
          <p:nvPr/>
        </p:nvSpPr>
        <p:spPr bwMode="auto">
          <a:xfrm>
            <a:off x="3810000" y="2819400"/>
            <a:ext cx="1524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191000" y="2768600"/>
            <a:ext cx="228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 flipH="1">
            <a:off x="3962400" y="26670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1752600" y="2819400"/>
            <a:ext cx="1828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>
            <a:off x="2743200" y="3505200"/>
            <a:ext cx="12192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>
            <a:off x="4724400" y="2743200"/>
            <a:ext cx="2209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>
            <a:off x="4648200" y="2819400"/>
            <a:ext cx="1524000" cy="2438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>
            <a:off x="4572000" y="2819400"/>
            <a:ext cx="22860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 flipH="1">
            <a:off x="3733800" y="3505200"/>
            <a:ext cx="38100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3276600" y="2057400"/>
            <a:ext cx="1752600" cy="16002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2400" b="0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762000" y="3581400"/>
            <a:ext cx="85467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Peers</a:t>
            </a: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685800" y="2571690"/>
            <a:ext cx="2667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 err="1">
                <a:solidFill>
                  <a:srgbClr val="000000"/>
                </a:solidFill>
              </a:rPr>
              <a:t>napster.com</a:t>
            </a:r>
            <a:r>
              <a:rPr lang="en-US" sz="2000" b="0" dirty="0">
                <a:solidFill>
                  <a:srgbClr val="000000"/>
                </a:solidFill>
              </a:rPr>
              <a:t> Servers</a:t>
            </a:r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7081838" y="4800600"/>
            <a:ext cx="20621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Store their </a:t>
            </a:r>
            <a:r>
              <a:rPr lang="en-US" sz="2000" b="0" i="1" dirty="0" smtClean="0">
                <a:solidFill>
                  <a:srgbClr val="000000"/>
                </a:solidFill>
              </a:rPr>
              <a:t>own files</a:t>
            </a:r>
            <a:endParaRPr lang="en-US" sz="2000" b="0" i="1" dirty="0">
              <a:solidFill>
                <a:srgbClr val="000000"/>
              </a:solidFill>
            </a:endParaRP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5421313" y="1905000"/>
            <a:ext cx="242728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chemeClr val="tx1"/>
                </a:solidFill>
              </a:rPr>
              <a:t>Store peer pointers</a:t>
            </a:r>
            <a:r>
              <a:rPr lang="en-US" sz="2000" b="0" i="1" dirty="0" smtClean="0">
                <a:solidFill>
                  <a:schemeClr val="tx1"/>
                </a:solidFill>
              </a:rPr>
              <a:t> for </a:t>
            </a:r>
            <a:r>
              <a:rPr lang="en-US" sz="2000" b="0" i="1" dirty="0">
                <a:solidFill>
                  <a:schemeClr val="tx1"/>
                </a:solidFill>
              </a:rPr>
              <a:t>all files</a:t>
            </a:r>
          </a:p>
        </p:txBody>
      </p:sp>
      <p:sp>
        <p:nvSpPr>
          <p:cNvPr id="46" name="Line 45"/>
          <p:cNvSpPr>
            <a:spLocks noChangeShapeType="1"/>
          </p:cNvSpPr>
          <p:nvPr/>
        </p:nvSpPr>
        <p:spPr bwMode="auto">
          <a:xfrm flipV="1">
            <a:off x="4953000" y="2286000"/>
            <a:ext cx="4572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Line 46"/>
          <p:cNvSpPr>
            <a:spLocks noChangeShapeType="1"/>
          </p:cNvSpPr>
          <p:nvPr/>
        </p:nvSpPr>
        <p:spPr bwMode="auto">
          <a:xfrm>
            <a:off x="7391400" y="4343400"/>
            <a:ext cx="609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Line 47"/>
          <p:cNvSpPr>
            <a:spLocks noChangeShapeType="1"/>
          </p:cNvSpPr>
          <p:nvPr/>
        </p:nvSpPr>
        <p:spPr bwMode="auto">
          <a:xfrm>
            <a:off x="4495800" y="3048000"/>
            <a:ext cx="152400" cy="2590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 flipH="1" flipV="1">
            <a:off x="4724400" y="3048000"/>
            <a:ext cx="228600" cy="2590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9"/>
          <p:cNvSpPr txBox="1">
            <a:spLocks noChangeArrowheads="1"/>
          </p:cNvSpPr>
          <p:nvPr/>
        </p:nvSpPr>
        <p:spPr bwMode="auto">
          <a:xfrm>
            <a:off x="3099661" y="4933890"/>
            <a:ext cx="162473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3. Response</a:t>
            </a:r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4847684" y="4537075"/>
            <a:ext cx="11721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1. Query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2971800" y="1447800"/>
            <a:ext cx="57579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2. All servers search their lists (</a:t>
            </a:r>
            <a:r>
              <a:rPr lang="en-US" sz="2000" b="0" u="sng" dirty="0">
                <a:solidFill>
                  <a:srgbClr val="0000FF"/>
                </a:solidFill>
              </a:rPr>
              <a:t>ternary tree</a:t>
            </a:r>
            <a:r>
              <a:rPr lang="en-US" sz="2000" b="0" dirty="0">
                <a:solidFill>
                  <a:srgbClr val="0000FF"/>
                </a:solidFill>
              </a:rPr>
              <a:t> </a:t>
            </a:r>
            <a:r>
              <a:rPr lang="en-US" sz="2000" b="0" dirty="0" err="1">
                <a:solidFill>
                  <a:srgbClr val="0000FF"/>
                </a:solidFill>
              </a:rPr>
              <a:t>algo</a:t>
            </a:r>
            <a:r>
              <a:rPr lang="en-US" sz="2000" b="0" dirty="0">
                <a:solidFill>
                  <a:srgbClr val="0000FF"/>
                </a:solidFill>
              </a:rPr>
              <a:t>.)</a:t>
            </a:r>
          </a:p>
        </p:txBody>
      </p:sp>
      <p:sp>
        <p:nvSpPr>
          <p:cNvPr id="53" name="Line 52"/>
          <p:cNvSpPr>
            <a:spLocks noChangeShapeType="1"/>
          </p:cNvSpPr>
          <p:nvPr/>
        </p:nvSpPr>
        <p:spPr bwMode="auto">
          <a:xfrm flipV="1">
            <a:off x="5105400" y="5562600"/>
            <a:ext cx="99060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lg" len="lg"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Line 53"/>
          <p:cNvSpPr>
            <a:spLocks noChangeShapeType="1"/>
          </p:cNvSpPr>
          <p:nvPr/>
        </p:nvSpPr>
        <p:spPr bwMode="auto">
          <a:xfrm>
            <a:off x="2895600" y="5486400"/>
            <a:ext cx="167640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lg" len="lg"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Text Box 54"/>
          <p:cNvSpPr txBox="1">
            <a:spLocks noChangeArrowheads="1"/>
          </p:cNvSpPr>
          <p:nvPr/>
        </p:nvSpPr>
        <p:spPr bwMode="auto">
          <a:xfrm>
            <a:off x="5334000" y="5791200"/>
            <a:ext cx="22665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4. ping candidates</a:t>
            </a:r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2743200" y="5638800"/>
            <a:ext cx="1828800" cy="304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none" w="lg" len="lg"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Text Box 56"/>
          <p:cNvSpPr txBox="1">
            <a:spLocks noChangeArrowheads="1"/>
          </p:cNvSpPr>
          <p:nvPr/>
        </p:nvSpPr>
        <p:spPr bwMode="auto">
          <a:xfrm>
            <a:off x="2362200" y="6096000"/>
            <a:ext cx="32641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5. download from best host</a:t>
            </a:r>
          </a:p>
        </p:txBody>
      </p:sp>
      <p:sp>
        <p:nvSpPr>
          <p:cNvPr id="58" name="Title 1"/>
          <p:cNvSpPr>
            <a:spLocks noGrp="1"/>
          </p:cNvSpPr>
          <p:nvPr>
            <p:ph type="title"/>
          </p:nvPr>
        </p:nvSpPr>
        <p:spPr>
          <a:xfrm>
            <a:off x="685800" y="330200"/>
            <a:ext cx="7292975" cy="736600"/>
          </a:xfrm>
        </p:spPr>
        <p:txBody>
          <a:bodyPr/>
          <a:lstStyle/>
          <a:p>
            <a:r>
              <a:rPr lang="en-US" dirty="0" smtClean="0"/>
              <a:t>The First: Napster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First: Napster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9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49276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Server’s directory continually updated</a:t>
            </a:r>
          </a:p>
          <a:p>
            <a:pPr lvl="1"/>
            <a:r>
              <a:rPr lang="en-US" dirty="0" smtClean="0"/>
              <a:t>Always know what file is currently available</a:t>
            </a:r>
          </a:p>
          <a:p>
            <a:pPr lvl="1"/>
            <a:r>
              <a:rPr lang="en-US" dirty="0" smtClean="0"/>
              <a:t>Point of vulnerability for legal action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Peer-to-peer file transfer</a:t>
            </a:r>
          </a:p>
          <a:p>
            <a:pPr lvl="1"/>
            <a:r>
              <a:rPr lang="en-US" dirty="0" smtClean="0"/>
              <a:t>No load on the server</a:t>
            </a:r>
          </a:p>
          <a:p>
            <a:pPr lvl="1"/>
            <a:r>
              <a:rPr lang="en-US" dirty="0" smtClean="0"/>
              <a:t>Plausible deniability for legal action (but not enough)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Proprietary protocol</a:t>
            </a:r>
          </a:p>
          <a:p>
            <a:pPr lvl="1"/>
            <a:r>
              <a:rPr lang="en-US" dirty="0" smtClean="0"/>
              <a:t>Login, search, upload, download, and status operations</a:t>
            </a:r>
          </a:p>
          <a:p>
            <a:pPr lvl="1"/>
            <a:r>
              <a:rPr lang="en-US" dirty="0" smtClean="0"/>
              <a:t>No security: </a:t>
            </a:r>
            <a:r>
              <a:rPr lang="en-US" dirty="0" err="1" smtClean="0"/>
              <a:t>cleartext</a:t>
            </a:r>
            <a:r>
              <a:rPr lang="en-US" dirty="0" smtClean="0"/>
              <a:t> passwords and other vulnerability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Bandwidth issues</a:t>
            </a:r>
          </a:p>
          <a:p>
            <a:pPr lvl="1"/>
            <a:r>
              <a:rPr lang="en-US" dirty="0" smtClean="0"/>
              <a:t>Suppliers ranked by apparent bandwidth &amp; response time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Limitations:</a:t>
            </a:r>
          </a:p>
          <a:p>
            <a:pPr lvl="1"/>
            <a:r>
              <a:rPr lang="en-US" dirty="0" smtClean="0"/>
              <a:t>Decentralized file transfer, but centralized lookup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Complete decentralization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15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18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21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22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23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24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2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27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9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33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4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35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36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41"/>
          <p:cNvSpPr txBox="1">
            <a:spLocks noChangeArrowheads="1"/>
          </p:cNvSpPr>
          <p:nvPr/>
        </p:nvSpPr>
        <p:spPr bwMode="auto">
          <a:xfrm>
            <a:off x="304800" y="1676400"/>
            <a:ext cx="22797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smtClean="0">
                <a:solidFill>
                  <a:schemeClr val="tx1"/>
                </a:solidFill>
              </a:rPr>
              <a:t>Servants </a:t>
            </a:r>
            <a:r>
              <a:rPr lang="en-US" sz="2000" b="0" dirty="0">
                <a:solidFill>
                  <a:schemeClr val="tx1"/>
                </a:solidFill>
              </a:rPr>
              <a:t>(“Peers”)</a:t>
            </a:r>
          </a:p>
        </p:txBody>
      </p:sp>
      <p:sp>
        <p:nvSpPr>
          <p:cNvPr id="29" name="Line 44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45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" name="Group 46"/>
          <p:cNvGrpSpPr>
            <a:grpSpLocks/>
          </p:cNvGrpSpPr>
          <p:nvPr/>
        </p:nvGrpSpPr>
        <p:grpSpPr bwMode="auto">
          <a:xfrm>
            <a:off x="7239000" y="5473700"/>
            <a:ext cx="533400" cy="469900"/>
            <a:chOff x="1584" y="3160"/>
            <a:chExt cx="336" cy="296"/>
          </a:xfrm>
        </p:grpSpPr>
        <p:sp>
          <p:nvSpPr>
            <p:cNvPr id="32" name="Oval 4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3" name="Text Box 4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4" name="Line 49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50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51"/>
          <p:cNvSpPr txBox="1">
            <a:spLocks noChangeArrowheads="1"/>
          </p:cNvSpPr>
          <p:nvPr/>
        </p:nvSpPr>
        <p:spPr bwMode="auto">
          <a:xfrm>
            <a:off x="381000" y="5867400"/>
            <a:ext cx="82825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Connected in an </a:t>
            </a:r>
            <a:r>
              <a:rPr lang="en-US" sz="2000" dirty="0">
                <a:solidFill>
                  <a:srgbClr val="000000"/>
                </a:solidFill>
              </a:rPr>
              <a:t>overlay </a:t>
            </a:r>
            <a:r>
              <a:rPr lang="en-US" sz="2000" b="0" dirty="0">
                <a:solidFill>
                  <a:srgbClr val="000000"/>
                </a:solidFill>
              </a:rPr>
              <a:t>graph</a:t>
            </a:r>
            <a:r>
              <a:rPr lang="en-US" sz="2000" b="0" dirty="0" smtClean="0">
                <a:solidFill>
                  <a:srgbClr val="000000"/>
                </a:solidFill>
              </a:rPr>
              <a:t> (</a:t>
            </a:r>
            <a:r>
              <a:rPr lang="en-US" sz="2000" b="0" dirty="0">
                <a:solidFill>
                  <a:srgbClr val="000000"/>
                </a:solidFill>
              </a:rPr>
              <a:t>== each link is an implicit Internet path)</a:t>
            </a:r>
          </a:p>
        </p:txBody>
      </p:sp>
      <p:sp>
        <p:nvSpPr>
          <p:cNvPr id="37" name="Line 52"/>
          <p:cNvSpPr>
            <a:spLocks noChangeShapeType="1"/>
          </p:cNvSpPr>
          <p:nvPr/>
        </p:nvSpPr>
        <p:spPr bwMode="auto">
          <a:xfrm flipH="1" flipV="1">
            <a:off x="1752600" y="3505200"/>
            <a:ext cx="2286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53"/>
          <p:cNvSpPr>
            <a:spLocks noChangeShapeType="1"/>
          </p:cNvSpPr>
          <p:nvPr/>
        </p:nvSpPr>
        <p:spPr bwMode="auto">
          <a:xfrm flipV="1">
            <a:off x="1981200" y="5410200"/>
            <a:ext cx="2362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54"/>
          <p:cNvSpPr>
            <a:spLocks noChangeShapeType="1"/>
          </p:cNvSpPr>
          <p:nvPr/>
        </p:nvSpPr>
        <p:spPr bwMode="auto">
          <a:xfrm flipV="1">
            <a:off x="7315200" y="1295400"/>
            <a:ext cx="1524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55"/>
          <p:cNvSpPr txBox="1">
            <a:spLocks noChangeArrowheads="1"/>
          </p:cNvSpPr>
          <p:nvPr/>
        </p:nvSpPr>
        <p:spPr bwMode="auto">
          <a:xfrm>
            <a:off x="6324601" y="650875"/>
            <a:ext cx="25659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Store their </a:t>
            </a:r>
            <a:r>
              <a:rPr lang="en-US" sz="2000" b="0" i="1" dirty="0" smtClean="0">
                <a:solidFill>
                  <a:srgbClr val="000000"/>
                </a:solidFill>
              </a:rPr>
              <a:t>own files</a:t>
            </a:r>
            <a:endParaRPr lang="en-US" sz="2000" b="0" i="1" dirty="0">
              <a:solidFill>
                <a:srgbClr val="000000"/>
              </a:solidFill>
            </a:endParaRPr>
          </a:p>
        </p:txBody>
      </p:sp>
      <p:sp>
        <p:nvSpPr>
          <p:cNvPr id="41" name="Line 56"/>
          <p:cNvSpPr>
            <a:spLocks noChangeShapeType="1"/>
          </p:cNvSpPr>
          <p:nvPr/>
        </p:nvSpPr>
        <p:spPr bwMode="auto">
          <a:xfrm>
            <a:off x="7315200" y="2362200"/>
            <a:ext cx="3810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57"/>
          <p:cNvSpPr txBox="1">
            <a:spLocks noChangeArrowheads="1"/>
          </p:cNvSpPr>
          <p:nvPr/>
        </p:nvSpPr>
        <p:spPr bwMode="auto">
          <a:xfrm>
            <a:off x="6705601" y="3200400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Also store</a:t>
            </a:r>
            <a:r>
              <a:rPr lang="en-US" sz="2000" b="0" i="1" dirty="0" smtClean="0">
                <a:solidFill>
                  <a:srgbClr val="000000"/>
                </a:solidFill>
              </a:rPr>
              <a:t> “</a:t>
            </a:r>
            <a:r>
              <a:rPr lang="en-US" sz="2000" b="0" i="1" dirty="0">
                <a:solidFill>
                  <a:srgbClr val="000000"/>
                </a:solidFill>
              </a:rPr>
              <a:t>peer pointers”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1889125" y="12604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endParaRPr lang="en-US" sz="2400" b="0" i="1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" name="Group 30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2" name="Oval 31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3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4" name="Line 33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8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9"/>
          <p:cNvSpPr>
            <a:spLocks noChangeShapeType="1"/>
          </p:cNvSpPr>
          <p:nvPr/>
        </p:nvSpPr>
        <p:spPr bwMode="auto">
          <a:xfrm flipH="1" flipV="1">
            <a:off x="3886200" y="4495800"/>
            <a:ext cx="990600" cy="685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0"/>
          <p:cNvSpPr>
            <a:spLocks noChangeShapeType="1"/>
          </p:cNvSpPr>
          <p:nvPr/>
        </p:nvSpPr>
        <p:spPr bwMode="auto">
          <a:xfrm flipH="1" flipV="1">
            <a:off x="4572000" y="3581400"/>
            <a:ext cx="685800" cy="1295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41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42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43"/>
          <p:cNvSpPr>
            <a:spLocks noChangeShapeType="1"/>
          </p:cNvSpPr>
          <p:nvPr/>
        </p:nvSpPr>
        <p:spPr bwMode="auto">
          <a:xfrm>
            <a:off x="2057400" y="2286000"/>
            <a:ext cx="1143000" cy="15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7"/>
          <p:cNvSpPr txBox="1">
            <a:spLocks noChangeArrowheads="1"/>
          </p:cNvSpPr>
          <p:nvPr/>
        </p:nvSpPr>
        <p:spPr bwMode="auto">
          <a:xfrm>
            <a:off x="1981200" y="1524000"/>
            <a:ext cx="63385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Query’s flooded out, </a:t>
            </a:r>
            <a:r>
              <a:rPr lang="en-US" sz="2000" b="0" dirty="0" err="1">
                <a:solidFill>
                  <a:srgbClr val="000000"/>
                </a:solidFill>
              </a:rPr>
              <a:t>ttl</a:t>
            </a:r>
            <a:r>
              <a:rPr lang="en-US" sz="2000" b="0" dirty="0">
                <a:solidFill>
                  <a:srgbClr val="000000"/>
                </a:solidFill>
              </a:rPr>
              <a:t>-restricted, forwarded only once</a:t>
            </a:r>
          </a:p>
        </p:txBody>
      </p:sp>
      <p:sp>
        <p:nvSpPr>
          <p:cNvPr id="43" name="Line 48"/>
          <p:cNvSpPr>
            <a:spLocks noChangeShapeType="1"/>
          </p:cNvSpPr>
          <p:nvPr/>
        </p:nvSpPr>
        <p:spPr bwMode="auto">
          <a:xfrm>
            <a:off x="6019800" y="5181600"/>
            <a:ext cx="99060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9"/>
          <p:cNvSpPr txBox="1">
            <a:spLocks noChangeArrowheads="1"/>
          </p:cNvSpPr>
          <p:nvPr/>
        </p:nvSpPr>
        <p:spPr bwMode="auto">
          <a:xfrm>
            <a:off x="2514600" y="4572000"/>
            <a:ext cx="1065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/>
              <a:t>TTL=2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2" name="Text Box 3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3" name="Line 32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8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43"/>
          <p:cNvSpPr txBox="1">
            <a:spLocks noChangeArrowheads="1"/>
          </p:cNvSpPr>
          <p:nvPr/>
        </p:nvSpPr>
        <p:spPr bwMode="auto">
          <a:xfrm>
            <a:off x="1981200" y="1524000"/>
            <a:ext cx="61672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chemeClr val="tx1"/>
                </a:solidFill>
              </a:rPr>
              <a:t>Successful results </a:t>
            </a:r>
            <a:r>
              <a:rPr lang="en-US" sz="2000" b="0" dirty="0" err="1">
                <a:solidFill>
                  <a:schemeClr val="tx1"/>
                </a:solidFill>
              </a:rPr>
              <a:t>QueryHit’s</a:t>
            </a:r>
            <a:r>
              <a:rPr lang="en-US" sz="2000" b="0" dirty="0">
                <a:solidFill>
                  <a:schemeClr val="tx1"/>
                </a:solidFill>
              </a:rPr>
              <a:t> routed on </a:t>
            </a:r>
            <a:r>
              <a:rPr lang="en-US" sz="2000" b="0" u="sng" dirty="0">
                <a:solidFill>
                  <a:schemeClr val="tx1"/>
                </a:solidFill>
              </a:rPr>
              <a:t>reverse path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Advantages</a:t>
            </a:r>
          </a:p>
          <a:p>
            <a:pPr lvl="1"/>
            <a:r>
              <a:rPr lang="en-US" dirty="0" smtClean="0"/>
              <a:t>Fully decentralized</a:t>
            </a:r>
          </a:p>
          <a:p>
            <a:pPr lvl="1"/>
            <a:r>
              <a:rPr lang="en-US" dirty="0" smtClean="0"/>
              <a:t>Search cost distributed</a:t>
            </a:r>
          </a:p>
          <a:p>
            <a:pPr lvl="1"/>
            <a:r>
              <a:rPr lang="en-US" dirty="0" smtClean="0"/>
              <a:t>Processing per node permits powerful search semantics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Disadvantages</a:t>
            </a:r>
          </a:p>
          <a:p>
            <a:pPr lvl="1"/>
            <a:r>
              <a:rPr lang="en-US" dirty="0" smtClean="0"/>
              <a:t>Search scope may be quite large</a:t>
            </a:r>
          </a:p>
          <a:p>
            <a:pPr lvl="1"/>
            <a:r>
              <a:rPr lang="en-US" dirty="0" smtClean="0"/>
              <a:t>Search time may be quite long</a:t>
            </a:r>
          </a:p>
          <a:p>
            <a:pPr lvl="1"/>
            <a:r>
              <a:rPr lang="en-US" dirty="0" smtClean="0"/>
              <a:t>High overhead, and nodes come and go often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Third: </a:t>
            </a:r>
            <a:r>
              <a:rPr lang="en-US" dirty="0" err="1" smtClean="0"/>
              <a:t>KaAzA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3873500" cy="49276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Middle ground </a:t>
            </a:r>
            <a:r>
              <a:rPr lang="en-US" dirty="0" smtClean="0"/>
              <a:t>between Napster &amp; Gnutella</a:t>
            </a:r>
          </a:p>
          <a:p>
            <a:r>
              <a:rPr lang="en-US" dirty="0" smtClean="0"/>
              <a:t>Each peer is </a:t>
            </a:r>
            <a:r>
              <a:rPr lang="en-US" dirty="0" smtClean="0">
                <a:solidFill>
                  <a:srgbClr val="FF0000"/>
                </a:solidFill>
              </a:rPr>
              <a:t>either a group leader (super peer)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0000FF"/>
                </a:solidFill>
              </a:rPr>
              <a:t>assigned to a group leader</a:t>
            </a:r>
          </a:p>
          <a:p>
            <a:pPr lvl="1"/>
            <a:r>
              <a:rPr lang="en-US" dirty="0" smtClean="0"/>
              <a:t>TCP connection between peer and its group leader</a:t>
            </a:r>
          </a:p>
          <a:p>
            <a:pPr lvl="1"/>
            <a:r>
              <a:rPr lang="en-US" dirty="0" smtClean="0"/>
              <a:t>TCP connections between some pairs of group leaders</a:t>
            </a:r>
          </a:p>
          <a:p>
            <a:r>
              <a:rPr lang="en-US" dirty="0" smtClean="0"/>
              <a:t>Group leader tracks the content in all its children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4833938" y="762000"/>
          <a:ext cx="4040187" cy="568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3" name="VISIO" r:id="rId3" imgW="4208760" imgH="5924520" progId="Visio.Drawing.5">
                  <p:embed/>
                </p:oleObj>
              </mc:Choice>
              <mc:Fallback>
                <p:oleObj name="VISIO" r:id="rId3" imgW="4208760" imgH="5924520" progId="Visio.Drawing.5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3938" y="762000"/>
                        <a:ext cx="4040187" cy="568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Third: </a:t>
            </a:r>
            <a:r>
              <a:rPr lang="en-US" dirty="0" err="1" smtClean="0"/>
              <a:t>KaZaA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A </a:t>
            </a:r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 stores </a:t>
            </a:r>
            <a:r>
              <a:rPr lang="en-US" dirty="0" smtClean="0">
                <a:solidFill>
                  <a:srgbClr val="0000FF"/>
                </a:solidFill>
                <a:ea typeface="ＭＳ Ｐゴシック" pitchFamily="-84" charset="-128"/>
                <a:cs typeface="ＭＳ Ｐゴシック" pitchFamily="-84" charset="-128"/>
              </a:rPr>
              <a:t>a directory listing (&lt;</a:t>
            </a:r>
            <a:r>
              <a:rPr lang="en-US" dirty="0" err="1" smtClean="0">
                <a:solidFill>
                  <a:srgbClr val="0000FF"/>
                </a:solidFill>
                <a:ea typeface="ＭＳ Ｐゴシック" pitchFamily="-84" charset="-128"/>
                <a:cs typeface="ＭＳ Ｐゴシック" pitchFamily="-84" charset="-128"/>
              </a:rPr>
              <a:t>filename,peer</a:t>
            </a:r>
            <a:r>
              <a:rPr lang="en-US" dirty="0" smtClean="0">
                <a:solidFill>
                  <a:srgbClr val="0000FF"/>
                </a:solidFill>
                <a:ea typeface="ＭＳ Ｐゴシック" pitchFamily="-84" charset="-128"/>
                <a:cs typeface="ＭＳ Ｐゴシック" pitchFamily="-84" charset="-128"/>
              </a:rPr>
              <a:t> pointer&gt;)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, similar to Napster servers</a:t>
            </a:r>
          </a:p>
          <a:p>
            <a:pPr eaLnBrk="1" hangingPunct="1"/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 membership changes over time</a:t>
            </a:r>
          </a:p>
          <a:p>
            <a:pPr eaLnBrk="1" hangingPunct="1"/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Any peer can become (and stay) a </a:t>
            </a:r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, provided it has earned enough</a:t>
            </a:r>
            <a:r>
              <a:rPr lang="en-US" dirty="0" smtClean="0">
                <a:solidFill>
                  <a:srgbClr val="FF0000"/>
                </a:solidFill>
                <a:ea typeface="ＭＳ Ｐゴシック" pitchFamily="-84" charset="-128"/>
                <a:cs typeface="ＭＳ Ｐゴシック" pitchFamily="-84" charset="-128"/>
              </a:rPr>
              <a:t> </a:t>
            </a:r>
            <a:r>
              <a:rPr lang="en-US" i="1" dirty="0" smtClean="0">
                <a:solidFill>
                  <a:srgbClr val="FF0000"/>
                </a:solidFill>
                <a:ea typeface="ＭＳ Ｐゴシック" pitchFamily="-84" charset="-128"/>
                <a:cs typeface="ＭＳ Ｐゴシック" pitchFamily="-84" charset="-128"/>
              </a:rPr>
              <a:t>reputation</a:t>
            </a:r>
          </a:p>
          <a:p>
            <a:pPr lvl="1" eaLnBrk="1" hangingPunct="1"/>
            <a:r>
              <a:rPr lang="en-US" dirty="0" err="1" smtClean="0">
                <a:ea typeface="ＭＳ Ｐゴシック" pitchFamily="-84" charset="-128"/>
              </a:rPr>
              <a:t>Kazaalite</a:t>
            </a:r>
            <a:r>
              <a:rPr lang="en-US" dirty="0" smtClean="0">
                <a:ea typeface="ＭＳ Ｐゴシック" pitchFamily="-84" charset="-128"/>
              </a:rPr>
              <a:t>: participation level (=reputation) of a user between 0 and 1000, initially 10, then affected by length of periods of connectivity and total number of uploads</a:t>
            </a:r>
          </a:p>
          <a:p>
            <a:pPr lvl="1" eaLnBrk="1" hangingPunct="1"/>
            <a:r>
              <a:rPr lang="en-US" dirty="0" smtClean="0">
                <a:ea typeface="ＭＳ Ｐゴシック" pitchFamily="-84" charset="-128"/>
              </a:rPr>
              <a:t>More sophisticated reputation schemes invented, especially based on economics</a:t>
            </a:r>
          </a:p>
          <a:p>
            <a:pPr eaLnBrk="1" hangingPunct="1"/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A peer searches by contacting a nearby </a:t>
            </a:r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endParaRPr lang="en-US" dirty="0" smtClean="0"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start PA2-B</a:t>
            </a:r>
            <a:r>
              <a:rPr lang="en-US" dirty="0" smtClean="0"/>
              <a:t>.</a:t>
            </a:r>
          </a:p>
          <a:p>
            <a:r>
              <a:rPr lang="en-US" dirty="0" smtClean="0"/>
              <a:t>Next week recitations: PA2-</a:t>
            </a:r>
            <a:r>
              <a:rPr lang="en-US" smtClean="0"/>
              <a:t>B overview</a:t>
            </a:r>
            <a:endParaRPr lang="en-US" dirty="0" smtClean="0"/>
          </a:p>
          <a:p>
            <a:r>
              <a:rPr lang="en-US" dirty="0" smtClean="0"/>
              <a:t>(In class) Midterm: 3</a:t>
            </a:r>
            <a:r>
              <a:rPr lang="en-US" dirty="0" smtClean="0"/>
              <a:t>/15 </a:t>
            </a:r>
            <a:r>
              <a:rPr lang="en-US" dirty="0" smtClean="0"/>
              <a:t>(Wednesday)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753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Now: </a:t>
            </a:r>
            <a:r>
              <a:rPr lang="en-US" dirty="0" err="1" smtClean="0"/>
              <a:t>BitTorrent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motivation: </a:t>
            </a:r>
            <a:r>
              <a:rPr lang="en-US" dirty="0" smtClean="0">
                <a:solidFill>
                  <a:srgbClr val="FF0000"/>
                </a:solidFill>
              </a:rPr>
              <a:t>popular content</a:t>
            </a:r>
          </a:p>
          <a:p>
            <a:pPr lvl="1"/>
            <a:r>
              <a:rPr lang="en-US" dirty="0" smtClean="0"/>
              <a:t>Popularity exhibits temporal locality (Flash Crowds)</a:t>
            </a:r>
          </a:p>
          <a:p>
            <a:pPr lvl="1"/>
            <a:r>
              <a:rPr lang="en-US" dirty="0" smtClean="0"/>
              <a:t>E.g., Slashdot/</a:t>
            </a:r>
            <a:r>
              <a:rPr lang="en-US" dirty="0" err="1" smtClean="0"/>
              <a:t>Digg</a:t>
            </a:r>
            <a:r>
              <a:rPr lang="en-US" dirty="0" smtClean="0"/>
              <a:t> effect, CNN Web site on 9/11, release of a new movie or </a:t>
            </a:r>
            <a:r>
              <a:rPr lang="en-US" dirty="0" smtClean="0"/>
              <a:t>game</a:t>
            </a:r>
          </a:p>
          <a:p>
            <a:r>
              <a:rPr lang="en-US" dirty="0"/>
              <a:t>Bram </a:t>
            </a:r>
            <a:r>
              <a:rPr lang="en-US" dirty="0" smtClean="0"/>
              <a:t>Cohen (the inventor) attended UB.</a:t>
            </a:r>
            <a:endParaRPr lang="en-US" dirty="0" smtClean="0"/>
          </a:p>
          <a:p>
            <a:r>
              <a:rPr lang="en-US" dirty="0" smtClean="0"/>
              <a:t>Focused on </a:t>
            </a:r>
            <a:r>
              <a:rPr lang="en-US" dirty="0" smtClean="0">
                <a:solidFill>
                  <a:srgbClr val="0000FF"/>
                </a:solidFill>
              </a:rPr>
              <a:t>efficient </a:t>
            </a:r>
            <a:r>
              <a:rPr lang="en-US" i="1" dirty="0" smtClean="0">
                <a:solidFill>
                  <a:srgbClr val="0000FF"/>
                </a:solidFill>
              </a:rPr>
              <a:t>fetching</a:t>
            </a:r>
            <a:r>
              <a:rPr lang="en-US" dirty="0" smtClean="0">
                <a:solidFill>
                  <a:srgbClr val="0000FF"/>
                </a:solidFill>
              </a:rPr>
              <a:t>, not searching</a:t>
            </a:r>
          </a:p>
          <a:p>
            <a:pPr lvl="1"/>
            <a:r>
              <a:rPr lang="en-US" dirty="0" smtClean="0"/>
              <a:t>Distribute same file to many peers</a:t>
            </a:r>
          </a:p>
          <a:p>
            <a:pPr lvl="1"/>
            <a:r>
              <a:rPr lang="en-US" dirty="0" smtClean="0"/>
              <a:t>Single publisher, many </a:t>
            </a:r>
            <a:r>
              <a:rPr lang="en-US" dirty="0" err="1" smtClean="0"/>
              <a:t>downloaders</a:t>
            </a:r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Preventing free-loading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Gossiping</a:t>
            </a:r>
          </a:p>
          <a:p>
            <a:pPr lvl="1"/>
            <a:r>
              <a:rPr lang="en-US" dirty="0" smtClean="0"/>
              <a:t>Multicast</a:t>
            </a:r>
          </a:p>
          <a:p>
            <a:pPr lvl="1"/>
            <a:r>
              <a:rPr lang="en-US" dirty="0" smtClean="0"/>
              <a:t>Failure detection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423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Feature: Parallel Downloading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Divide large file into many pieces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Replicate</a:t>
            </a:r>
            <a:r>
              <a:rPr lang="en-US" dirty="0" smtClean="0"/>
              <a:t> different pieces on different peers</a:t>
            </a:r>
          </a:p>
          <a:p>
            <a:pPr lvl="1"/>
            <a:r>
              <a:rPr lang="en-US" dirty="0" smtClean="0"/>
              <a:t>A peer with a complete piece can trade with other peers</a:t>
            </a:r>
          </a:p>
          <a:p>
            <a:pPr lvl="1"/>
            <a:r>
              <a:rPr lang="en-US" dirty="0" smtClean="0"/>
              <a:t>Peer can (hopefully) assemble the entire file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Allows simultaneous downloading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Retrieving different parts </a:t>
            </a:r>
            <a:r>
              <a:rPr lang="en-US" dirty="0" smtClean="0"/>
              <a:t>of the file from different peers </a:t>
            </a:r>
            <a:r>
              <a:rPr lang="en-US" dirty="0" smtClean="0">
                <a:solidFill>
                  <a:srgbClr val="FF0000"/>
                </a:solidFill>
              </a:rPr>
              <a:t>at the same time</a:t>
            </a:r>
          </a:p>
          <a:p>
            <a:pPr lvl="1"/>
            <a:r>
              <a:rPr lang="en-US" dirty="0" smtClean="0"/>
              <a:t>And uploading parts of the file to peers</a:t>
            </a:r>
          </a:p>
          <a:p>
            <a:pPr lvl="1"/>
            <a:r>
              <a:rPr lang="en-US" dirty="0" smtClean="0"/>
              <a:t>Important for very large files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System Components</a:t>
            </a:r>
          </a:p>
          <a:p>
            <a:pPr lvl="1"/>
            <a:r>
              <a:rPr lang="en-US" dirty="0" smtClean="0"/>
              <a:t>Web server</a:t>
            </a:r>
          </a:p>
          <a:p>
            <a:pPr lvl="1"/>
            <a:r>
              <a:rPr lang="en-US" dirty="0" smtClean="0"/>
              <a:t>Tracker</a:t>
            </a:r>
          </a:p>
          <a:p>
            <a:pPr lvl="1"/>
            <a:r>
              <a:rPr lang="en-US" dirty="0" smtClean="0"/>
              <a:t>Peers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Infrastructure node</a:t>
            </a:r>
          </a:p>
          <a:p>
            <a:pPr lvl="1"/>
            <a:r>
              <a:rPr lang="en-US" dirty="0" smtClean="0"/>
              <a:t>Keeps track of peers participating in the torrent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Peers register with the tracker</a:t>
            </a:r>
          </a:p>
          <a:p>
            <a:pPr lvl="1"/>
            <a:r>
              <a:rPr lang="en-US" dirty="0" smtClean="0"/>
              <a:t>Peer registers when it arrives</a:t>
            </a:r>
          </a:p>
          <a:p>
            <a:pPr lvl="1"/>
            <a:r>
              <a:rPr lang="en-US" dirty="0" smtClean="0"/>
              <a:t>Peer periodically informs tracker it is still there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Tracker selects peers for downloading</a:t>
            </a:r>
          </a:p>
          <a:p>
            <a:pPr lvl="1"/>
            <a:r>
              <a:rPr lang="en-US" dirty="0" smtClean="0"/>
              <a:t>Returns a random set of peers</a:t>
            </a:r>
          </a:p>
          <a:p>
            <a:pPr lvl="1"/>
            <a:r>
              <a:rPr lang="en-US" dirty="0" smtClean="0"/>
              <a:t>Including their IP addresses</a:t>
            </a:r>
          </a:p>
          <a:p>
            <a:pPr lvl="1"/>
            <a:r>
              <a:rPr lang="en-US" dirty="0" smtClean="0"/>
              <a:t>So the new peer knows who to contact for data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Can be “</a:t>
            </a:r>
            <a:r>
              <a:rPr lang="en-US" dirty="0" err="1" smtClean="0">
                <a:solidFill>
                  <a:srgbClr val="0000FF"/>
                </a:solidFill>
              </a:rPr>
              <a:t>trackerless</a:t>
            </a:r>
            <a:r>
              <a:rPr lang="en-US" dirty="0" smtClean="0">
                <a:solidFill>
                  <a:srgbClr val="0000FF"/>
                </a:solidFill>
              </a:rPr>
              <a:t>” using DHT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Large file divided into smaller pieces</a:t>
            </a:r>
          </a:p>
          <a:p>
            <a:pPr lvl="1"/>
            <a:r>
              <a:rPr lang="en-US" dirty="0" smtClean="0"/>
              <a:t>Fixed-sized chunks</a:t>
            </a:r>
          </a:p>
          <a:p>
            <a:pPr lvl="1"/>
            <a:r>
              <a:rPr lang="en-US" dirty="0" smtClean="0"/>
              <a:t>Typical chunk size of 256 Kbytes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Allows simultaneous transfers</a:t>
            </a:r>
          </a:p>
          <a:p>
            <a:pPr lvl="1"/>
            <a:r>
              <a:rPr lang="en-US" dirty="0" smtClean="0"/>
              <a:t>Downloading chunks from different neighbors</a:t>
            </a:r>
          </a:p>
          <a:p>
            <a:pPr lvl="1"/>
            <a:r>
              <a:rPr lang="en-US" dirty="0" smtClean="0"/>
              <a:t>Uploading chunks to other neighbors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Learning what chunks your neighbors have</a:t>
            </a:r>
          </a:p>
          <a:p>
            <a:pPr lvl="1"/>
            <a:r>
              <a:rPr lang="en-US" dirty="0" smtClean="0"/>
              <a:t>Periodically asking them for a list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File done when all chunks are downloaded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  <p:grpSp>
          <p:nvGrpSpPr>
            <p:cNvPr id="16" name="Group 14"/>
            <p:cNvGrpSpPr>
              <a:grpSpLocks/>
            </p:cNvGrpSpPr>
            <p:nvPr/>
          </p:nvGrpSpPr>
          <p:grpSpPr bwMode="auto">
            <a:xfrm>
              <a:off x="528" y="1536"/>
              <a:ext cx="384" cy="1104"/>
              <a:chOff x="528" y="1536"/>
              <a:chExt cx="384" cy="1104"/>
            </a:xfrm>
          </p:grpSpPr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720" y="1632"/>
                <a:ext cx="192" cy="10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Text Box 16"/>
              <p:cNvSpPr txBox="1">
                <a:spLocks noChangeArrowheads="1"/>
              </p:cNvSpPr>
              <p:nvPr/>
            </p:nvSpPr>
            <p:spPr bwMode="auto">
              <a:xfrm rot="-4596209">
                <a:off x="96" y="1968"/>
                <a:ext cx="10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.torrent</a:t>
                </a:r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960" y="1680"/>
              <a:ext cx="1776" cy="960"/>
              <a:chOff x="960" y="1680"/>
              <a:chExt cx="1776" cy="960"/>
            </a:xfrm>
          </p:grpSpPr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 flipV="1">
                <a:off x="960" y="1680"/>
                <a:ext cx="1776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Text Box 15"/>
              <p:cNvSpPr txBox="1">
                <a:spLocks noChangeArrowheads="1"/>
              </p:cNvSpPr>
              <p:nvPr/>
            </p:nvSpPr>
            <p:spPr bwMode="auto">
              <a:xfrm rot="-1770494">
                <a:off x="1385" y="1853"/>
                <a:ext cx="105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Get-announce</a:t>
                </a:r>
              </a:p>
            </p:txBody>
          </p:sp>
        </p:grp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20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21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23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24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25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26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27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28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29" name="Group 13"/>
            <p:cNvGrpSpPr>
              <a:grpSpLocks/>
            </p:cNvGrpSpPr>
            <p:nvPr/>
          </p:nvGrpSpPr>
          <p:grpSpPr bwMode="auto">
            <a:xfrm>
              <a:off x="1152" y="1680"/>
              <a:ext cx="1808" cy="960"/>
              <a:chOff x="1152" y="1680"/>
              <a:chExt cx="1808" cy="960"/>
            </a:xfrm>
          </p:grpSpPr>
          <p:sp>
            <p:nvSpPr>
              <p:cNvPr id="31" name="Line 14"/>
              <p:cNvSpPr>
                <a:spLocks noChangeShapeType="1"/>
              </p:cNvSpPr>
              <p:nvPr/>
            </p:nvSpPr>
            <p:spPr bwMode="auto">
              <a:xfrm flipH="1">
                <a:off x="1152" y="1680"/>
                <a:ext cx="1728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Text Box 15"/>
              <p:cNvSpPr txBox="1">
                <a:spLocks noChangeArrowheads="1"/>
              </p:cNvSpPr>
              <p:nvPr/>
            </p:nvSpPr>
            <p:spPr bwMode="auto">
              <a:xfrm rot="-1770494">
                <a:off x="1392" y="2112"/>
                <a:ext cx="15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Response-peer list</a:t>
                </a:r>
              </a:p>
            </p:txBody>
          </p:sp>
        </p:grpSp>
        <p:sp>
          <p:nvSpPr>
            <p:cNvPr id="30" name="Text Box 16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 dirty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18" name="Line 14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15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Text Box 16"/>
              <p:cNvSpPr txBox="1">
                <a:spLocks noChangeArrowheads="1"/>
              </p:cNvSpPr>
              <p:nvPr/>
            </p:nvSpPr>
            <p:spPr bwMode="auto">
              <a:xfrm rot="-207199">
                <a:off x="2352" y="2400"/>
                <a:ext cx="9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Shake-hand</a:t>
                </a:r>
              </a:p>
            </p:txBody>
          </p:sp>
        </p:grp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  <p:sp>
          <p:nvSpPr>
            <p:cNvPr id="17" name="Text Box 18"/>
            <p:cNvSpPr txBox="1">
              <a:spLocks noChangeArrowheads="1"/>
            </p:cNvSpPr>
            <p:nvPr/>
          </p:nvSpPr>
          <p:spPr bwMode="auto">
            <a:xfrm rot="1756914">
              <a:off x="1152" y="3216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Shake-hand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960"/>
              <a:chOff x="1200" y="2400"/>
              <a:chExt cx="2976" cy="960"/>
            </a:xfrm>
          </p:grpSpPr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Text Box 16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</p:grpSp>
        <p:sp>
          <p:nvSpPr>
            <p:cNvPr id="16" name="Text Box 18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16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1" name="Text Box 18"/>
              <p:cNvSpPr txBox="1">
                <a:spLocks noChangeArrowheads="1"/>
              </p:cNvSpPr>
              <p:nvPr/>
            </p:nvSpPr>
            <p:spPr bwMode="auto">
              <a:xfrm rot="1832436">
                <a:off x="1296" y="3216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2" name="Text Box 19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</p:grpSp>
        <p:sp>
          <p:nvSpPr>
            <p:cNvPr id="16" name="Text Box 20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960" y="1680"/>
              <a:ext cx="2000" cy="960"/>
              <a:chOff x="960" y="1680"/>
              <a:chExt cx="2000" cy="960"/>
            </a:xfrm>
          </p:grpSpPr>
          <p:sp>
            <p:nvSpPr>
              <p:cNvPr id="24" name="Line 14"/>
              <p:cNvSpPr>
                <a:spLocks noChangeShapeType="1"/>
              </p:cNvSpPr>
              <p:nvPr/>
            </p:nvSpPr>
            <p:spPr bwMode="auto">
              <a:xfrm flipV="1">
                <a:off x="960" y="1680"/>
                <a:ext cx="1776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Line 15"/>
              <p:cNvSpPr>
                <a:spLocks noChangeShapeType="1"/>
              </p:cNvSpPr>
              <p:nvPr/>
            </p:nvSpPr>
            <p:spPr bwMode="auto">
              <a:xfrm flipH="1">
                <a:off x="1152" y="1680"/>
                <a:ext cx="1728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Text Box 16"/>
              <p:cNvSpPr txBox="1">
                <a:spLocks noChangeArrowheads="1"/>
              </p:cNvSpPr>
              <p:nvPr/>
            </p:nvSpPr>
            <p:spPr bwMode="auto">
              <a:xfrm rot="-1770494">
                <a:off x="1385" y="1853"/>
                <a:ext cx="105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Get-announce</a:t>
                </a:r>
              </a:p>
            </p:txBody>
          </p:sp>
          <p:sp>
            <p:nvSpPr>
              <p:cNvPr id="27" name="Text Box 17"/>
              <p:cNvSpPr txBox="1">
                <a:spLocks noChangeArrowheads="1"/>
              </p:cNvSpPr>
              <p:nvPr/>
            </p:nvSpPr>
            <p:spPr bwMode="auto">
              <a:xfrm rot="-1770494">
                <a:off x="1392" y="2112"/>
                <a:ext cx="15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Response-peer list</a:t>
                </a:r>
              </a:p>
            </p:txBody>
          </p:sp>
        </p:grpSp>
        <p:grpSp>
          <p:nvGrpSpPr>
            <p:cNvPr id="16" name="Group 18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18" name="Line 19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20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Line 21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Text Box 22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2" name="Text Box 23"/>
              <p:cNvSpPr txBox="1">
                <a:spLocks noChangeArrowheads="1"/>
              </p:cNvSpPr>
              <p:nvPr/>
            </p:nvSpPr>
            <p:spPr bwMode="auto">
              <a:xfrm rot="1832436">
                <a:off x="1296" y="3216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3" name="Text Box 24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</p:grpSp>
        <p:sp>
          <p:nvSpPr>
            <p:cNvPr id="17" name="Text Box 25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we organize the nodes in a distributed system?</a:t>
            </a:r>
          </a:p>
          <a:p>
            <a:r>
              <a:rPr lang="en-US" dirty="0" smtClean="0"/>
              <a:t>Up to the 90’s</a:t>
            </a:r>
          </a:p>
          <a:p>
            <a:pPr lvl="1"/>
            <a:r>
              <a:rPr lang="en-US" dirty="0" smtClean="0"/>
              <a:t>Prevalent architecture:</a:t>
            </a:r>
            <a:r>
              <a:rPr lang="en-US" dirty="0" smtClean="0">
                <a:solidFill>
                  <a:srgbClr val="0000FF"/>
                </a:solidFill>
              </a:rPr>
              <a:t> client-server </a:t>
            </a:r>
            <a:r>
              <a:rPr lang="en-US" dirty="0" smtClean="0"/>
              <a:t>(or master-slave)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Unequal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Now</a:t>
            </a:r>
          </a:p>
          <a:p>
            <a:pPr lvl="1"/>
            <a:r>
              <a:rPr lang="en-US" dirty="0" smtClean="0"/>
              <a:t>Emerged architecture: </a:t>
            </a:r>
            <a:r>
              <a:rPr lang="en-US" dirty="0" smtClean="0">
                <a:solidFill>
                  <a:srgbClr val="0000FF"/>
                </a:solidFill>
              </a:rPr>
              <a:t>peer-to-peer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Today: studying </a:t>
            </a:r>
            <a:r>
              <a:rPr lang="en-US" dirty="0" smtClean="0">
                <a:solidFill>
                  <a:srgbClr val="0000FF"/>
                </a:solidFill>
              </a:rPr>
              <a:t>peer-to-peer as a paradigm </a:t>
            </a:r>
            <a:r>
              <a:rPr lang="en-US" dirty="0" smtClean="0"/>
              <a:t>(not just as a file-sharing application, but will still use file-sharing as the main example)</a:t>
            </a:r>
          </a:p>
          <a:p>
            <a:pPr lvl="1"/>
            <a:r>
              <a:rPr lang="en-US" dirty="0" smtClean="0"/>
              <a:t>Learn the techniques and principles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Chunk Request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Which chunks to request?</a:t>
            </a:r>
          </a:p>
          <a:p>
            <a:pPr lvl="1"/>
            <a:r>
              <a:rPr lang="en-US" dirty="0" smtClean="0"/>
              <a:t>Could download in order</a:t>
            </a:r>
          </a:p>
          <a:p>
            <a:pPr lvl="1"/>
            <a:r>
              <a:rPr lang="en-US" dirty="0" smtClean="0"/>
              <a:t>Like an HTTP client does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Problem: many peers have the early chunks</a:t>
            </a:r>
          </a:p>
          <a:p>
            <a:pPr lvl="1"/>
            <a:r>
              <a:rPr lang="en-US" dirty="0" smtClean="0"/>
              <a:t>Peers have little to share with each other</a:t>
            </a:r>
          </a:p>
          <a:p>
            <a:pPr lvl="1"/>
            <a:r>
              <a:rPr lang="en-US" dirty="0" smtClean="0"/>
              <a:t>Limiting the scalability of the system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Problem: eventually nobody has rare chunks</a:t>
            </a:r>
          </a:p>
          <a:p>
            <a:pPr lvl="1"/>
            <a:r>
              <a:rPr lang="en-US" dirty="0" smtClean="0"/>
              <a:t>E.g., the chunks need the end of the file</a:t>
            </a:r>
          </a:p>
          <a:p>
            <a:pPr lvl="1"/>
            <a:r>
              <a:rPr lang="en-US" dirty="0" smtClean="0"/>
              <a:t>Limiting the ability to complete a download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Solutions: </a:t>
            </a:r>
            <a:r>
              <a:rPr lang="en-US" dirty="0" smtClean="0">
                <a:solidFill>
                  <a:srgbClr val="FF0000"/>
                </a:solidFill>
              </a:rPr>
              <a:t>random selection </a:t>
            </a:r>
            <a:r>
              <a:rPr lang="en-US" dirty="0" smtClean="0">
                <a:solidFill>
                  <a:srgbClr val="0000FF"/>
                </a:solidFill>
              </a:rPr>
              <a:t>and </a:t>
            </a:r>
            <a:r>
              <a:rPr lang="en-US" dirty="0" smtClean="0">
                <a:solidFill>
                  <a:srgbClr val="FF0000"/>
                </a:solidFill>
              </a:rPr>
              <a:t>rarest first</a:t>
            </a:r>
          </a:p>
          <a:p>
            <a:pPr lvl="1">
              <a:buNone/>
            </a:pPr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Rarest Chunk First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Which chunks to request first?</a:t>
            </a:r>
          </a:p>
          <a:p>
            <a:pPr lvl="1"/>
            <a:r>
              <a:rPr lang="en-US" dirty="0" smtClean="0"/>
              <a:t>The chunk with the fewest available copies</a:t>
            </a:r>
          </a:p>
          <a:p>
            <a:pPr lvl="1"/>
            <a:r>
              <a:rPr lang="en-US" dirty="0" smtClean="0"/>
              <a:t>I.e., the rarest chunk first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Benefits to the peer</a:t>
            </a:r>
          </a:p>
          <a:p>
            <a:pPr lvl="1"/>
            <a:r>
              <a:rPr lang="en-US" dirty="0" smtClean="0"/>
              <a:t>Avoid starvation when some peers depart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Benefits to the system</a:t>
            </a:r>
          </a:p>
          <a:p>
            <a:pPr lvl="1"/>
            <a:r>
              <a:rPr lang="en-US" dirty="0" smtClean="0"/>
              <a:t>Avoid starvation across all peers wanting a file</a:t>
            </a:r>
          </a:p>
          <a:p>
            <a:pPr lvl="1"/>
            <a:r>
              <a:rPr lang="en-US" dirty="0" smtClean="0"/>
              <a:t>Balance load by equalizing # of copies of chunks</a:t>
            </a:r>
          </a:p>
          <a:p>
            <a:pPr lvl="1"/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Free-Riding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Vast majority of users are free-riders</a:t>
            </a:r>
          </a:p>
          <a:p>
            <a:pPr lvl="1"/>
            <a:r>
              <a:rPr lang="en-US" dirty="0" smtClean="0"/>
              <a:t>Most share no files and answer no queries</a:t>
            </a:r>
          </a:p>
          <a:p>
            <a:pPr lvl="1"/>
            <a:r>
              <a:rPr lang="en-US" dirty="0" smtClean="0"/>
              <a:t>Others limit # of connections or upload speed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 few “peers” essentially act as servers</a:t>
            </a:r>
          </a:p>
          <a:p>
            <a:pPr lvl="1"/>
            <a:r>
              <a:rPr lang="en-US" dirty="0" smtClean="0"/>
              <a:t>A few individuals contributing to the public good</a:t>
            </a:r>
          </a:p>
          <a:p>
            <a:pPr lvl="1"/>
            <a:r>
              <a:rPr lang="en-US" dirty="0" smtClean="0"/>
              <a:t>Making them hubs that basically act as a serve</a:t>
            </a:r>
            <a:r>
              <a:rPr lang="en-US" sz="2400" dirty="0" smtClean="0"/>
              <a:t>r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BitTorrent</a:t>
            </a:r>
            <a:r>
              <a:rPr lang="en-US" dirty="0" smtClean="0">
                <a:solidFill>
                  <a:srgbClr val="0000FF"/>
                </a:solidFill>
              </a:rPr>
              <a:t> prevent free riding</a:t>
            </a:r>
          </a:p>
          <a:p>
            <a:pPr lvl="1"/>
            <a:r>
              <a:rPr lang="en-US" dirty="0" smtClean="0"/>
              <a:t>Allow the fastest peers to download from you</a:t>
            </a:r>
          </a:p>
          <a:p>
            <a:pPr lvl="1"/>
            <a:r>
              <a:rPr lang="en-US" dirty="0" smtClean="0"/>
              <a:t>Occasionally let some free loaders download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Free-Riding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Peer has limited upload bandwidth</a:t>
            </a:r>
          </a:p>
          <a:p>
            <a:pPr lvl="1"/>
            <a:r>
              <a:rPr lang="en-US" dirty="0" smtClean="0"/>
              <a:t>And must share it among multiple peers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Prioritizing the upload bandwidth: tit for tat</a:t>
            </a:r>
          </a:p>
          <a:p>
            <a:pPr lvl="1"/>
            <a:r>
              <a:rPr lang="en-US" dirty="0" smtClean="0"/>
              <a:t>Favor neighbors that are uploading at highest rate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Rewarding the top four neighbors</a:t>
            </a:r>
          </a:p>
          <a:p>
            <a:pPr lvl="1"/>
            <a:r>
              <a:rPr lang="en-US" dirty="0" smtClean="0"/>
              <a:t>Measure download bit rates from each neighbor</a:t>
            </a:r>
          </a:p>
          <a:p>
            <a:pPr lvl="1"/>
            <a:r>
              <a:rPr lang="en-US" dirty="0" smtClean="0"/>
              <a:t>Reciprocates by sending to the top four peers</a:t>
            </a:r>
          </a:p>
          <a:p>
            <a:pPr lvl="1"/>
            <a:r>
              <a:rPr lang="en-US" dirty="0" err="1" smtClean="0"/>
              <a:t>Recompute</a:t>
            </a:r>
            <a:r>
              <a:rPr lang="en-US" dirty="0" smtClean="0"/>
              <a:t> and reallocate every 10 seconds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Optimistic </a:t>
            </a:r>
            <a:r>
              <a:rPr lang="en-US" dirty="0" err="1" smtClean="0">
                <a:solidFill>
                  <a:srgbClr val="0000FF"/>
                </a:solidFill>
              </a:rPr>
              <a:t>unchoking</a:t>
            </a:r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Randomly try a new neighbor every 30 seconds</a:t>
            </a:r>
          </a:p>
          <a:p>
            <a:pPr lvl="1"/>
            <a:r>
              <a:rPr lang="en-US" dirty="0" smtClean="0"/>
              <a:t>So new neighbor has a chance to be a better partner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Gaming </a:t>
            </a:r>
            <a:r>
              <a:rPr lang="en-US" dirty="0" err="1" smtClean="0"/>
              <a:t>BitTorrent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00FF"/>
                </a:solidFill>
              </a:rPr>
              <a:t>BitTorrent</a:t>
            </a:r>
            <a:r>
              <a:rPr lang="en-US" dirty="0" smtClean="0">
                <a:solidFill>
                  <a:srgbClr val="0000FF"/>
                </a:solidFill>
              </a:rPr>
              <a:t> can be gamed, too</a:t>
            </a:r>
          </a:p>
          <a:p>
            <a:pPr lvl="1"/>
            <a:r>
              <a:rPr lang="en-US" dirty="0" smtClean="0"/>
              <a:t>Peer uploads to top N peers at rate 1/N</a:t>
            </a:r>
          </a:p>
          <a:p>
            <a:pPr lvl="1"/>
            <a:r>
              <a:rPr lang="en-US" dirty="0" smtClean="0"/>
              <a:t>E.g., if N=4 and peers upload at 15, 12, 10, 9, 8, 3</a:t>
            </a:r>
          </a:p>
          <a:p>
            <a:pPr lvl="1"/>
            <a:r>
              <a:rPr lang="en-US" dirty="0" smtClean="0"/>
              <a:t>… then peer uploading at rate 9 gets treated quite well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Best to be the N</a:t>
            </a:r>
            <a:r>
              <a:rPr lang="en-US" baseline="30000" dirty="0" smtClean="0">
                <a:solidFill>
                  <a:srgbClr val="0000FF"/>
                </a:solidFill>
              </a:rPr>
              <a:t>th</a:t>
            </a:r>
            <a:r>
              <a:rPr lang="en-US" dirty="0" smtClean="0">
                <a:solidFill>
                  <a:srgbClr val="0000FF"/>
                </a:solidFill>
              </a:rPr>
              <a:t> peer in the list, rather than 1</a:t>
            </a:r>
            <a:r>
              <a:rPr lang="en-US" baseline="30000" dirty="0" smtClean="0">
                <a:solidFill>
                  <a:srgbClr val="0000FF"/>
                </a:solidFill>
              </a:rPr>
              <a:t>st</a:t>
            </a:r>
          </a:p>
          <a:p>
            <a:pPr lvl="1"/>
            <a:r>
              <a:rPr lang="en-US" dirty="0" smtClean="0"/>
              <a:t>Offer just a bit more bandwidth than the low-rate peers</a:t>
            </a:r>
          </a:p>
          <a:p>
            <a:pPr lvl="1"/>
            <a:r>
              <a:rPr lang="en-US" dirty="0" smtClean="0"/>
              <a:t>But not as much as the higher-rate peers</a:t>
            </a:r>
          </a:p>
          <a:p>
            <a:pPr lvl="1"/>
            <a:r>
              <a:rPr lang="en-US" dirty="0" smtClean="0"/>
              <a:t>And you’ll still be treated well by others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BitTyrant</a:t>
            </a:r>
            <a:r>
              <a:rPr lang="en-US" dirty="0" smtClean="0">
                <a:solidFill>
                  <a:srgbClr val="0000FF"/>
                </a:solidFill>
              </a:rPr>
              <a:t> software</a:t>
            </a:r>
          </a:p>
          <a:p>
            <a:pPr lvl="1"/>
            <a:r>
              <a:rPr lang="en-US" dirty="0" smtClean="0"/>
              <a:t>Uploads at higher rates to higher-bandwidth peers</a:t>
            </a:r>
          </a:p>
          <a:p>
            <a:pPr lvl="1"/>
            <a:r>
              <a:rPr lang="en-US" dirty="0" smtClean="0">
                <a:hlinkClick r:id="rId2"/>
              </a:rPr>
              <a:t>http://bittyrant.cs.washington.edu/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Significant fraction of Internet traffic</a:t>
            </a:r>
          </a:p>
          <a:p>
            <a:pPr lvl="1"/>
            <a:r>
              <a:rPr lang="en-US" dirty="0" smtClean="0"/>
              <a:t>Estimated at 30%</a:t>
            </a:r>
          </a:p>
          <a:p>
            <a:pPr lvl="1"/>
            <a:r>
              <a:rPr lang="en-US" dirty="0" smtClean="0"/>
              <a:t>Though this is hard to measure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Problem of incomplete downloads</a:t>
            </a:r>
          </a:p>
          <a:p>
            <a:pPr lvl="1"/>
            <a:r>
              <a:rPr lang="en-US" dirty="0" smtClean="0"/>
              <a:t>Peers leave the system when done</a:t>
            </a:r>
          </a:p>
          <a:p>
            <a:pPr lvl="1"/>
            <a:r>
              <a:rPr lang="en-US" dirty="0" smtClean="0"/>
              <a:t>Many file downloads never complete</a:t>
            </a:r>
          </a:p>
          <a:p>
            <a:pPr lvl="1"/>
            <a:r>
              <a:rPr lang="en-US" dirty="0" smtClean="0"/>
              <a:t>Especially a problem for less popular content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Still lots of legal questions remains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Further need for incentives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Evolution of peer-to-peer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Central directory</a:t>
            </a:r>
            <a:r>
              <a:rPr lang="en-US" dirty="0" smtClean="0"/>
              <a:t> (Napster)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Query flooding</a:t>
            </a:r>
            <a:r>
              <a:rPr lang="en-US" dirty="0" smtClean="0"/>
              <a:t> (Gnutella)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Hierarchical overlay</a:t>
            </a:r>
            <a:r>
              <a:rPr lang="en-US" dirty="0" smtClean="0"/>
              <a:t> (</a:t>
            </a:r>
            <a:r>
              <a:rPr lang="en-US" dirty="0" err="1" smtClean="0"/>
              <a:t>Kazaa</a:t>
            </a:r>
            <a:r>
              <a:rPr lang="en-US" dirty="0" smtClean="0"/>
              <a:t>, modern Gnutella)</a:t>
            </a:r>
          </a:p>
          <a:p>
            <a:r>
              <a:rPr lang="en-US" dirty="0" err="1" smtClean="0"/>
              <a:t>BitTorrent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Focuses on parallel download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Prevents free-riding</a:t>
            </a:r>
          </a:p>
          <a:p>
            <a:r>
              <a:rPr lang="en-US" dirty="0" smtClean="0"/>
              <a:t>Next: Distributed Hash Tables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Michael Freedman (Princeton), and Jennifer Rexford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Distributing a Large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client-server architecture can do it…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5" name="Group 24"/>
          <p:cNvGrpSpPr>
            <a:grpSpLocks noChangeAspect="1"/>
          </p:cNvGrpSpPr>
          <p:nvPr/>
        </p:nvGrpSpPr>
        <p:grpSpPr>
          <a:xfrm>
            <a:off x="890112" y="1768792"/>
            <a:ext cx="7339488" cy="4632008"/>
            <a:chOff x="461963" y="1508125"/>
            <a:chExt cx="8154987" cy="5146675"/>
          </a:xfrm>
        </p:grpSpPr>
        <p:sp>
          <p:nvSpPr>
            <p:cNvPr id="5" name="Cloud"/>
            <p:cNvSpPr>
              <a:spLocks noChangeAspect="1" noEditPoints="1" noChangeArrowheads="1"/>
            </p:cNvSpPr>
            <p:nvPr/>
          </p:nvSpPr>
          <p:spPr bwMode="auto">
            <a:xfrm>
              <a:off x="3151188" y="2566988"/>
              <a:ext cx="3341687" cy="2239962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6" name="Picture 5" descr="j028575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731838" y="1930400"/>
              <a:ext cx="1824037" cy="1120775"/>
            </a:xfrm>
            <a:prstGeom prst="rect">
              <a:avLst/>
            </a:prstGeom>
            <a:noFill/>
          </p:spPr>
        </p:pic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1960563" y="2890838"/>
              <a:ext cx="1458912" cy="4222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8" name="Picture 8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337425" y="1662113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9" name="Picture 9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13625" y="4427538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0" name="Picture 10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494338" y="5426075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1" name="Picture 11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1268413" y="4389438"/>
              <a:ext cx="1203325" cy="1228725"/>
            </a:xfrm>
            <a:prstGeom prst="rect">
              <a:avLst/>
            </a:prstGeom>
            <a:noFill/>
          </p:spPr>
        </p:pic>
        <p:sp>
          <p:nvSpPr>
            <p:cNvPr id="12" name="Line 16"/>
            <p:cNvSpPr>
              <a:spLocks noChangeShapeType="1"/>
            </p:cNvSpPr>
            <p:nvPr/>
          </p:nvSpPr>
          <p:spPr bwMode="auto">
            <a:xfrm flipH="1">
              <a:off x="2382838" y="4389438"/>
              <a:ext cx="1228725" cy="57626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17"/>
            <p:cNvSpPr txBox="1">
              <a:spLocks noChangeArrowheads="1"/>
            </p:cNvSpPr>
            <p:nvPr/>
          </p:nvSpPr>
          <p:spPr bwMode="auto">
            <a:xfrm>
              <a:off x="2574925" y="40814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14" name="Document"/>
            <p:cNvSpPr>
              <a:spLocks noEditPoints="1" noChangeArrowheads="1"/>
            </p:cNvSpPr>
            <p:nvPr/>
          </p:nvSpPr>
          <p:spPr bwMode="auto">
            <a:xfrm>
              <a:off x="2613025" y="1508125"/>
              <a:ext cx="728663" cy="846138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Text Box 19"/>
            <p:cNvSpPr txBox="1">
              <a:spLocks noChangeArrowheads="1"/>
            </p:cNvSpPr>
            <p:nvPr/>
          </p:nvSpPr>
          <p:spPr bwMode="auto">
            <a:xfrm>
              <a:off x="3457575" y="1700213"/>
              <a:ext cx="11334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</a:rPr>
                <a:t>F bits</a:t>
              </a:r>
            </a:p>
          </p:txBody>
        </p:sp>
        <p:sp>
          <p:nvSpPr>
            <p:cNvPr id="16" name="Line 20"/>
            <p:cNvSpPr>
              <a:spLocks noChangeShapeType="1"/>
            </p:cNvSpPr>
            <p:nvPr/>
          </p:nvSpPr>
          <p:spPr bwMode="auto">
            <a:xfrm>
              <a:off x="4687888" y="4735513"/>
              <a:ext cx="920750" cy="115093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21"/>
            <p:cNvSpPr>
              <a:spLocks noChangeShapeType="1"/>
            </p:cNvSpPr>
            <p:nvPr/>
          </p:nvSpPr>
          <p:spPr bwMode="auto">
            <a:xfrm>
              <a:off x="6108700" y="4159250"/>
              <a:ext cx="1497013" cy="84455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22"/>
            <p:cNvSpPr>
              <a:spLocks noChangeShapeType="1"/>
            </p:cNvSpPr>
            <p:nvPr/>
          </p:nvSpPr>
          <p:spPr bwMode="auto">
            <a:xfrm flipV="1">
              <a:off x="6070600" y="2584450"/>
              <a:ext cx="1420813" cy="268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24"/>
            <p:cNvSpPr txBox="1">
              <a:spLocks noChangeArrowheads="1"/>
            </p:cNvSpPr>
            <p:nvPr/>
          </p:nvSpPr>
          <p:spPr bwMode="auto">
            <a:xfrm>
              <a:off x="4572000" y="5080000"/>
              <a:ext cx="536575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2</a:t>
              </a:r>
            </a:p>
          </p:txBody>
        </p:sp>
        <p:sp>
          <p:nvSpPr>
            <p:cNvPr id="20" name="Text Box 25"/>
            <p:cNvSpPr txBox="1">
              <a:spLocks noChangeArrowheads="1"/>
            </p:cNvSpPr>
            <p:nvPr/>
          </p:nvSpPr>
          <p:spPr bwMode="auto">
            <a:xfrm>
              <a:off x="6607175" y="40052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3</a:t>
              </a:r>
            </a:p>
          </p:txBody>
        </p:sp>
        <p:sp>
          <p:nvSpPr>
            <p:cNvPr id="21" name="Text Box 26"/>
            <p:cNvSpPr txBox="1">
              <a:spLocks noChangeArrowheads="1"/>
            </p:cNvSpPr>
            <p:nvPr/>
          </p:nvSpPr>
          <p:spPr bwMode="auto">
            <a:xfrm>
              <a:off x="6415088" y="2122488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4</a:t>
              </a:r>
            </a:p>
          </p:txBody>
        </p:sp>
        <p:sp>
          <p:nvSpPr>
            <p:cNvPr id="22" name="Text Box 27"/>
            <p:cNvSpPr txBox="1">
              <a:spLocks noChangeArrowheads="1"/>
            </p:cNvSpPr>
            <p:nvPr/>
          </p:nvSpPr>
          <p:spPr bwMode="auto">
            <a:xfrm>
              <a:off x="461963" y="3097213"/>
              <a:ext cx="2554287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upload rate u</a:t>
              </a:r>
              <a:r>
                <a:rPr lang="en-US" sz="2800" baseline="-25000">
                  <a:solidFill>
                    <a:srgbClr val="0000FF"/>
                  </a:solidFill>
                </a:rPr>
                <a:t>s</a:t>
              </a:r>
            </a:p>
          </p:txBody>
        </p:sp>
        <p:sp>
          <p:nvSpPr>
            <p:cNvPr id="23" name="Text Box 28"/>
            <p:cNvSpPr txBox="1">
              <a:spLocks noChangeArrowheads="1"/>
            </p:cNvSpPr>
            <p:nvPr/>
          </p:nvSpPr>
          <p:spPr bwMode="auto">
            <a:xfrm>
              <a:off x="461963" y="6078538"/>
              <a:ext cx="3217862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Download rates d</a:t>
              </a:r>
              <a:r>
                <a:rPr lang="en-US" sz="2800" baseline="-25000">
                  <a:solidFill>
                    <a:srgbClr val="FF3300"/>
                  </a:solidFill>
                </a:rPr>
                <a:t>i</a:t>
              </a:r>
            </a:p>
          </p:txBody>
        </p:sp>
        <p:sp>
          <p:nvSpPr>
            <p:cNvPr id="24" name="Text Box 30"/>
            <p:cNvSpPr txBox="1">
              <a:spLocks noChangeArrowheads="1"/>
            </p:cNvSpPr>
            <p:nvPr/>
          </p:nvSpPr>
          <p:spPr bwMode="auto">
            <a:xfrm>
              <a:off x="4071938" y="3352800"/>
              <a:ext cx="1490662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/>
                <a:t>Internet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Distributing a Large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…but </a:t>
            </a:r>
            <a:r>
              <a:rPr lang="en-US" dirty="0" smtClean="0">
                <a:solidFill>
                  <a:srgbClr val="0000FF"/>
                </a:solidFill>
              </a:rPr>
              <a:t>sometimes not good enough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Limited bandwidth</a:t>
            </a:r>
          </a:p>
          <a:p>
            <a:pPr lvl="1"/>
            <a:r>
              <a:rPr lang="en-US" dirty="0" smtClean="0"/>
              <a:t>One server can only serve so many clients.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Increase the upload rate</a:t>
            </a:r>
            <a:r>
              <a:rPr lang="en-US" dirty="0" smtClean="0"/>
              <a:t> from the server-side?</a:t>
            </a:r>
          </a:p>
          <a:p>
            <a:pPr lvl="1"/>
            <a:r>
              <a:rPr lang="en-US" dirty="0" smtClean="0"/>
              <a:t>Higher link bandwidth at the one server</a:t>
            </a:r>
          </a:p>
          <a:p>
            <a:pPr lvl="1"/>
            <a:r>
              <a:rPr lang="en-US" dirty="0" smtClean="0"/>
              <a:t>Multiple servers, each with their own link</a:t>
            </a:r>
          </a:p>
          <a:p>
            <a:pPr lvl="1"/>
            <a:r>
              <a:rPr lang="en-US" dirty="0" smtClean="0"/>
              <a:t>Requires deploying more infrastructure</a:t>
            </a:r>
          </a:p>
          <a:p>
            <a:r>
              <a:rPr lang="en-US" dirty="0" smtClean="0"/>
              <a:t>Alternative: </a:t>
            </a:r>
            <a:r>
              <a:rPr lang="en-US" dirty="0" smtClean="0">
                <a:solidFill>
                  <a:srgbClr val="FF0000"/>
                </a:solidFill>
              </a:rPr>
              <a:t>have the receivers help</a:t>
            </a:r>
          </a:p>
          <a:p>
            <a:pPr lvl="1"/>
            <a:r>
              <a:rPr lang="en-US" dirty="0" smtClean="0"/>
              <a:t>Receivers get a copy of the data</a:t>
            </a:r>
          </a:p>
          <a:p>
            <a:pPr lvl="1"/>
            <a:r>
              <a:rPr lang="en-US" dirty="0" smtClean="0"/>
              <a:t>And then redistribute the data to other receivers</a:t>
            </a:r>
          </a:p>
          <a:p>
            <a:pPr lvl="1"/>
            <a:r>
              <a:rPr lang="en-US" dirty="0" smtClean="0"/>
              <a:t>To reduce the burden on the server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Distributing a Large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Peer-to-peer to help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34" name="Group 33"/>
          <p:cNvGrpSpPr>
            <a:grpSpLocks noChangeAspect="1"/>
          </p:cNvGrpSpPr>
          <p:nvPr/>
        </p:nvGrpSpPr>
        <p:grpSpPr>
          <a:xfrm>
            <a:off x="762000" y="1676400"/>
            <a:ext cx="7339488" cy="4683443"/>
            <a:chOff x="461963" y="1508125"/>
            <a:chExt cx="8154987" cy="5203825"/>
          </a:xfrm>
        </p:grpSpPr>
        <p:sp>
          <p:nvSpPr>
            <p:cNvPr id="5" name="Cloud"/>
            <p:cNvSpPr>
              <a:spLocks noChangeAspect="1" noEditPoints="1" noChangeArrowheads="1"/>
            </p:cNvSpPr>
            <p:nvPr/>
          </p:nvSpPr>
          <p:spPr bwMode="auto">
            <a:xfrm>
              <a:off x="3151188" y="2566988"/>
              <a:ext cx="3341687" cy="2239962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6" name="Picture 4" descr="j028575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731838" y="1930400"/>
              <a:ext cx="1824037" cy="1120775"/>
            </a:xfrm>
            <a:prstGeom prst="rect">
              <a:avLst/>
            </a:prstGeom>
            <a:noFill/>
          </p:spPr>
        </p:pic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1960563" y="2890838"/>
              <a:ext cx="1458912" cy="4222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8" name="Picture 6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337425" y="1662113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9" name="Picture 7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13625" y="4427538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0" name="Picture 8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494338" y="5426075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1" name="Picture 9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1268413" y="4389438"/>
              <a:ext cx="1203325" cy="1228725"/>
            </a:xfrm>
            <a:prstGeom prst="rect">
              <a:avLst/>
            </a:prstGeom>
            <a:noFill/>
          </p:spPr>
        </p:pic>
        <p:sp>
          <p:nvSpPr>
            <p:cNvPr id="12" name="Line 10"/>
            <p:cNvSpPr>
              <a:spLocks noChangeShapeType="1"/>
            </p:cNvSpPr>
            <p:nvPr/>
          </p:nvSpPr>
          <p:spPr bwMode="auto">
            <a:xfrm flipH="1">
              <a:off x="2382838" y="4389438"/>
              <a:ext cx="1228725" cy="57626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574925" y="40814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14" name="Document"/>
            <p:cNvSpPr>
              <a:spLocks noEditPoints="1" noChangeArrowheads="1"/>
            </p:cNvSpPr>
            <p:nvPr/>
          </p:nvSpPr>
          <p:spPr bwMode="auto">
            <a:xfrm>
              <a:off x="2613025" y="1508125"/>
              <a:ext cx="728663" cy="846138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3457575" y="1700213"/>
              <a:ext cx="11334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</a:rPr>
                <a:t>F bits</a:t>
              </a: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4687888" y="4735513"/>
              <a:ext cx="920750" cy="115093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6108700" y="4159250"/>
              <a:ext cx="1497013" cy="84455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V="1">
              <a:off x="6070600" y="2584450"/>
              <a:ext cx="1420813" cy="268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4572000" y="5080000"/>
              <a:ext cx="536575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2</a:t>
              </a: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6607175" y="40052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3</a:t>
              </a:r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6415088" y="2122488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4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461963" y="3097213"/>
              <a:ext cx="2554287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upload rate u</a:t>
              </a:r>
              <a:r>
                <a:rPr lang="en-US" sz="2800" baseline="-25000">
                  <a:solidFill>
                    <a:srgbClr val="0000FF"/>
                  </a:solidFill>
                </a:rPr>
                <a:t>s</a:t>
              </a: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461963" y="6192838"/>
              <a:ext cx="3217862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Download rates d</a:t>
              </a:r>
              <a:r>
                <a:rPr lang="en-US" sz="2800" baseline="-25000">
                  <a:solidFill>
                    <a:srgbClr val="FF3300"/>
                  </a:solidFill>
                </a:rPr>
                <a:t>i</a:t>
              </a:r>
            </a:p>
          </p:txBody>
        </p: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4071938" y="3352800"/>
              <a:ext cx="1490662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/>
                <a:t>Internet</a:t>
              </a:r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 flipV="1">
              <a:off x="2498725" y="4543425"/>
              <a:ext cx="1228725" cy="5746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2998788" y="477361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27" name="Text Box 25"/>
            <p:cNvSpPr txBox="1">
              <a:spLocks noChangeArrowheads="1"/>
            </p:cNvSpPr>
            <p:nvPr/>
          </p:nvSpPr>
          <p:spPr bwMode="auto">
            <a:xfrm>
              <a:off x="5494338" y="473551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 flipH="1" flipV="1">
              <a:off x="5110163" y="4735513"/>
              <a:ext cx="576262" cy="76676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 flipH="1" flipV="1">
              <a:off x="5954713" y="4311650"/>
              <a:ext cx="1420812" cy="88423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Text Box 28"/>
            <p:cNvSpPr txBox="1">
              <a:spLocks noChangeArrowheads="1"/>
            </p:cNvSpPr>
            <p:nvPr/>
          </p:nvSpPr>
          <p:spPr bwMode="auto">
            <a:xfrm>
              <a:off x="6223000" y="4657725"/>
              <a:ext cx="536575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3</a:t>
              </a:r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 flipH="1">
              <a:off x="6338888" y="2738438"/>
              <a:ext cx="1304925" cy="26828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6877050" y="2852738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461963" y="5848350"/>
              <a:ext cx="2724150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Upload rates u</a:t>
              </a:r>
              <a:r>
                <a:rPr lang="en-US" sz="2800" baseline="-25000">
                  <a:solidFill>
                    <a:srgbClr val="0000FF"/>
                  </a:solidFill>
                </a:rPr>
                <a:t>i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of Peer-to-Peer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Peers come and go</a:t>
            </a:r>
          </a:p>
          <a:p>
            <a:pPr lvl="1"/>
            <a:r>
              <a:rPr lang="en-US" dirty="0" smtClean="0"/>
              <a:t>Peers are intermittently connected</a:t>
            </a:r>
          </a:p>
          <a:p>
            <a:pPr lvl="1"/>
            <a:r>
              <a:rPr lang="en-US" dirty="0" smtClean="0"/>
              <a:t>May come and go at any time</a:t>
            </a:r>
          </a:p>
          <a:p>
            <a:pPr lvl="1"/>
            <a:r>
              <a:rPr lang="en-US" dirty="0" smtClean="0"/>
              <a:t>Or come back with a different IP address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How to locate the relevant peers?</a:t>
            </a:r>
          </a:p>
          <a:p>
            <a:pPr lvl="1"/>
            <a:r>
              <a:rPr lang="en-US" dirty="0" smtClean="0"/>
              <a:t>Peers that are online right now</a:t>
            </a:r>
          </a:p>
          <a:p>
            <a:pPr lvl="1"/>
            <a:r>
              <a:rPr lang="en-US" dirty="0" smtClean="0"/>
              <a:t>Peers that have the content you want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How to motivate peers to stay in system?</a:t>
            </a:r>
          </a:p>
          <a:p>
            <a:pPr lvl="1"/>
            <a:r>
              <a:rPr lang="en-US" dirty="0" smtClean="0"/>
              <a:t>Why not leave as soon as download ends?</a:t>
            </a:r>
          </a:p>
          <a:p>
            <a:pPr lvl="1"/>
            <a:r>
              <a:rPr lang="en-US" dirty="0" smtClean="0"/>
              <a:t>Why bother uploading content to anyone else?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How to download efficiently?</a:t>
            </a:r>
          </a:p>
          <a:p>
            <a:pPr lvl="1"/>
            <a:r>
              <a:rPr lang="en-US" dirty="0" smtClean="0"/>
              <a:t>The faster, the better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Locating Relevant Peers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Evolution of peer-to-peer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Central directory</a:t>
            </a:r>
            <a:r>
              <a:rPr lang="en-US" dirty="0" smtClean="0"/>
              <a:t> (Napster)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Query flooding</a:t>
            </a:r>
            <a:r>
              <a:rPr lang="en-US" dirty="0" smtClean="0"/>
              <a:t> (Gnutella)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Hierarchical overlay</a:t>
            </a:r>
            <a:r>
              <a:rPr lang="en-US" dirty="0" smtClean="0"/>
              <a:t> (</a:t>
            </a:r>
            <a:r>
              <a:rPr lang="en-US" dirty="0" err="1" smtClean="0"/>
              <a:t>Kazaa</a:t>
            </a:r>
            <a:r>
              <a:rPr lang="en-US" dirty="0" smtClean="0"/>
              <a:t>, modern Gnutella)</a:t>
            </a:r>
          </a:p>
          <a:p>
            <a:r>
              <a:rPr lang="en-US" dirty="0" smtClean="0"/>
              <a:t>Design goals</a:t>
            </a:r>
          </a:p>
          <a:p>
            <a:pPr lvl="1"/>
            <a:r>
              <a:rPr lang="en-US" dirty="0" smtClean="0"/>
              <a:t>Scalability</a:t>
            </a:r>
          </a:p>
          <a:p>
            <a:pPr lvl="1"/>
            <a:r>
              <a:rPr lang="en-US" dirty="0" smtClean="0"/>
              <a:t>Simplicity</a:t>
            </a:r>
          </a:p>
          <a:p>
            <a:pPr lvl="1"/>
            <a:r>
              <a:rPr lang="en-US" dirty="0" smtClean="0"/>
              <a:t>Robustness</a:t>
            </a:r>
          </a:p>
          <a:p>
            <a:pPr lvl="1"/>
            <a:r>
              <a:rPr lang="en-US" dirty="0" smtClean="0"/>
              <a:t>Plausible deniability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First: Napster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3429000" y="2667000"/>
            <a:ext cx="533400" cy="469900"/>
            <a:chOff x="2256" y="1960"/>
            <a:chExt cx="336" cy="296"/>
          </a:xfrm>
        </p:grpSpPr>
        <p:sp>
          <p:nvSpPr>
            <p:cNvPr id="9" name="Oval 4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5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1" name="Group 8"/>
          <p:cNvGrpSpPr>
            <a:grpSpLocks/>
          </p:cNvGrpSpPr>
          <p:nvPr/>
        </p:nvGrpSpPr>
        <p:grpSpPr bwMode="auto">
          <a:xfrm>
            <a:off x="3810000" y="3352800"/>
            <a:ext cx="533400" cy="469900"/>
            <a:chOff x="2256" y="1960"/>
            <a:chExt cx="336" cy="296"/>
          </a:xfrm>
        </p:grpSpPr>
        <p:sp>
          <p:nvSpPr>
            <p:cNvPr id="12" name="Oval 9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4" name="Group 11"/>
          <p:cNvGrpSpPr>
            <a:grpSpLocks/>
          </p:cNvGrpSpPr>
          <p:nvPr/>
        </p:nvGrpSpPr>
        <p:grpSpPr bwMode="auto">
          <a:xfrm>
            <a:off x="4267200" y="2667000"/>
            <a:ext cx="533400" cy="469900"/>
            <a:chOff x="2256" y="1960"/>
            <a:chExt cx="336" cy="296"/>
          </a:xfrm>
        </p:grpSpPr>
        <p:sp>
          <p:nvSpPr>
            <p:cNvPr id="15" name="Oval 12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7" name="Group 17"/>
          <p:cNvGrpSpPr>
            <a:grpSpLocks/>
          </p:cNvGrpSpPr>
          <p:nvPr/>
        </p:nvGrpSpPr>
        <p:grpSpPr bwMode="auto">
          <a:xfrm>
            <a:off x="3352800" y="5930900"/>
            <a:ext cx="533400" cy="469900"/>
            <a:chOff x="1584" y="3160"/>
            <a:chExt cx="336" cy="296"/>
          </a:xfrm>
        </p:grpSpPr>
        <p:sp>
          <p:nvSpPr>
            <p:cNvPr id="18" name="Oval 1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1295400" y="44069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3" name="Group 21"/>
          <p:cNvGrpSpPr>
            <a:grpSpLocks/>
          </p:cNvGrpSpPr>
          <p:nvPr/>
        </p:nvGrpSpPr>
        <p:grpSpPr bwMode="auto">
          <a:xfrm>
            <a:off x="6019800" y="5486400"/>
            <a:ext cx="533400" cy="469900"/>
            <a:chOff x="1584" y="3160"/>
            <a:chExt cx="336" cy="296"/>
          </a:xfrm>
        </p:grpSpPr>
        <p:sp>
          <p:nvSpPr>
            <p:cNvPr id="24" name="Oval 22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6" name="Group 24"/>
          <p:cNvGrpSpPr>
            <a:grpSpLocks/>
          </p:cNvGrpSpPr>
          <p:nvPr/>
        </p:nvGrpSpPr>
        <p:grpSpPr bwMode="auto">
          <a:xfrm>
            <a:off x="2286000" y="5486400"/>
            <a:ext cx="533400" cy="469900"/>
            <a:chOff x="1584" y="3160"/>
            <a:chExt cx="336" cy="296"/>
          </a:xfrm>
        </p:grpSpPr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4572000" y="5930900"/>
            <a:ext cx="533400" cy="469900"/>
            <a:chOff x="1584" y="3160"/>
            <a:chExt cx="336" cy="296"/>
          </a:xfrm>
        </p:grpSpPr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32" name="Group 30"/>
          <p:cNvGrpSpPr>
            <a:grpSpLocks/>
          </p:cNvGrpSpPr>
          <p:nvPr/>
        </p:nvGrpSpPr>
        <p:grpSpPr bwMode="auto">
          <a:xfrm>
            <a:off x="6934200" y="4343400"/>
            <a:ext cx="533400" cy="469900"/>
            <a:chOff x="1584" y="3160"/>
            <a:chExt cx="336" cy="296"/>
          </a:xfrm>
        </p:grpSpPr>
        <p:sp>
          <p:nvSpPr>
            <p:cNvPr id="33" name="Oval 31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5" name="Line 33"/>
          <p:cNvSpPr>
            <a:spLocks noChangeShapeType="1"/>
          </p:cNvSpPr>
          <p:nvPr/>
        </p:nvSpPr>
        <p:spPr bwMode="auto">
          <a:xfrm>
            <a:off x="3810000" y="3124200"/>
            <a:ext cx="1524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>
            <a:off x="4191000" y="3073400"/>
            <a:ext cx="228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3962400" y="29718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 flipH="1">
            <a:off x="1752600" y="3124200"/>
            <a:ext cx="1828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 flipH="1">
            <a:off x="2743200" y="3810000"/>
            <a:ext cx="12192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>
            <a:off x="4724400" y="3048000"/>
            <a:ext cx="2209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4648200" y="3124200"/>
            <a:ext cx="1524000" cy="2438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4572000" y="3124200"/>
            <a:ext cx="22860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41"/>
          <p:cNvSpPr>
            <a:spLocks noChangeShapeType="1"/>
          </p:cNvSpPr>
          <p:nvPr/>
        </p:nvSpPr>
        <p:spPr bwMode="auto">
          <a:xfrm flipH="1">
            <a:off x="3733800" y="3810000"/>
            <a:ext cx="38100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Oval 42"/>
          <p:cNvSpPr>
            <a:spLocks noChangeArrowheads="1"/>
          </p:cNvSpPr>
          <p:nvPr/>
        </p:nvSpPr>
        <p:spPr bwMode="auto">
          <a:xfrm>
            <a:off x="3276600" y="2362200"/>
            <a:ext cx="1752600" cy="16002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2400" b="0"/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0" y="3581400"/>
            <a:ext cx="2286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dirty="0">
                <a:solidFill>
                  <a:srgbClr val="000000"/>
                </a:solidFill>
              </a:rPr>
              <a:t>Client machines</a:t>
            </a:r>
            <a:r>
              <a:rPr lang="en-US" sz="2000" b="0" dirty="0" smtClean="0">
                <a:solidFill>
                  <a:srgbClr val="000000"/>
                </a:solidFill>
              </a:rPr>
              <a:t> (</a:t>
            </a:r>
            <a:r>
              <a:rPr lang="en-US" sz="2000" b="0" dirty="0">
                <a:solidFill>
                  <a:srgbClr val="000000"/>
                </a:solidFill>
              </a:rPr>
              <a:t>“Peers”)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1447800" y="2674203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0" dirty="0" err="1">
                <a:solidFill>
                  <a:srgbClr val="000000"/>
                </a:solidFill>
              </a:rPr>
              <a:t>napster.com</a:t>
            </a:r>
            <a:r>
              <a:rPr lang="en-US" sz="2000" b="0" dirty="0">
                <a:solidFill>
                  <a:srgbClr val="000000"/>
                </a:solidFill>
              </a:rPr>
              <a:t> Servers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1889125" y="15652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endParaRPr lang="en-US" sz="2400" b="0" i="1"/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6858000" y="5562600"/>
            <a:ext cx="152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Store their </a:t>
            </a:r>
            <a:r>
              <a:rPr lang="en-US" sz="2000" b="0" i="1" dirty="0" smtClean="0">
                <a:solidFill>
                  <a:srgbClr val="000000"/>
                </a:solidFill>
              </a:rPr>
              <a:t>own files</a:t>
            </a:r>
            <a:endParaRPr lang="en-US" sz="2000" b="0" i="1" dirty="0">
              <a:solidFill>
                <a:srgbClr val="000000"/>
              </a:solidFill>
            </a:endParaRPr>
          </a:p>
        </p:txBody>
      </p:sp>
      <p:sp>
        <p:nvSpPr>
          <p:cNvPr id="49" name="Text Box 48"/>
          <p:cNvSpPr txBox="1">
            <a:spLocks noChangeArrowheads="1"/>
          </p:cNvSpPr>
          <p:nvPr/>
        </p:nvSpPr>
        <p:spPr bwMode="auto">
          <a:xfrm>
            <a:off x="2743200" y="1497449"/>
            <a:ext cx="35687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chemeClr val="tx1"/>
                </a:solidFill>
              </a:rPr>
              <a:t>Store a directory, i.e.</a:t>
            </a:r>
            <a:r>
              <a:rPr lang="en-US" sz="2000" b="0" i="1" dirty="0" smtClean="0">
                <a:solidFill>
                  <a:schemeClr val="tx1"/>
                </a:solidFill>
              </a:rPr>
              <a:t>, filenames </a:t>
            </a:r>
            <a:r>
              <a:rPr lang="en-US" sz="2000" b="0" i="1" dirty="0">
                <a:solidFill>
                  <a:schemeClr val="tx1"/>
                </a:solidFill>
              </a:rPr>
              <a:t>with peer pointers </a:t>
            </a:r>
          </a:p>
          <a:p>
            <a:endParaRPr lang="en-US" sz="2000" b="0" i="1" dirty="0">
              <a:solidFill>
                <a:schemeClr val="tx1"/>
              </a:solidFill>
            </a:endParaRPr>
          </a:p>
        </p:txBody>
      </p:sp>
      <p:sp>
        <p:nvSpPr>
          <p:cNvPr id="50" name="Line 49"/>
          <p:cNvSpPr>
            <a:spLocks noChangeShapeType="1"/>
          </p:cNvSpPr>
          <p:nvPr/>
        </p:nvSpPr>
        <p:spPr bwMode="auto">
          <a:xfrm flipV="1">
            <a:off x="4724400" y="2209800"/>
            <a:ext cx="1143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Line 50"/>
          <p:cNvSpPr>
            <a:spLocks noChangeShapeType="1"/>
          </p:cNvSpPr>
          <p:nvPr/>
        </p:nvSpPr>
        <p:spPr bwMode="auto">
          <a:xfrm>
            <a:off x="7315200" y="4648200"/>
            <a:ext cx="457200" cy="990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29338" y="1219200"/>
            <a:ext cx="2971800" cy="1981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2400" b="0"/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6172200" y="1143000"/>
            <a:ext cx="29931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 dirty="0">
                <a:solidFill>
                  <a:srgbClr val="000000"/>
                </a:solidFill>
              </a:rPr>
              <a:t>Filename  Info about</a:t>
            </a:r>
          </a:p>
        </p:txBody>
      </p:sp>
      <p:sp>
        <p:nvSpPr>
          <p:cNvPr id="54" name="Line 53"/>
          <p:cNvSpPr>
            <a:spLocks noChangeShapeType="1"/>
          </p:cNvSpPr>
          <p:nvPr/>
        </p:nvSpPr>
        <p:spPr bwMode="auto">
          <a:xfrm>
            <a:off x="7543800" y="1219200"/>
            <a:ext cx="0" cy="198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Line 54"/>
          <p:cNvSpPr>
            <a:spLocks noChangeShapeType="1"/>
          </p:cNvSpPr>
          <p:nvPr/>
        </p:nvSpPr>
        <p:spPr bwMode="auto">
          <a:xfrm>
            <a:off x="6129338" y="16764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6129338" y="20574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56"/>
          <p:cNvSpPr>
            <a:spLocks noChangeShapeType="1"/>
          </p:cNvSpPr>
          <p:nvPr/>
        </p:nvSpPr>
        <p:spPr bwMode="auto">
          <a:xfrm>
            <a:off x="6143625" y="27432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Text Box 57"/>
          <p:cNvSpPr txBox="1">
            <a:spLocks noChangeArrowheads="1"/>
          </p:cNvSpPr>
          <p:nvPr/>
        </p:nvSpPr>
        <p:spPr bwMode="auto">
          <a:xfrm>
            <a:off x="6040037" y="1981200"/>
            <a:ext cx="315425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b="0" dirty="0" smtClean="0">
                <a:solidFill>
                  <a:srgbClr val="000000"/>
                </a:solidFill>
              </a:rPr>
              <a:t> PennyLane.mp3  Beatles</a:t>
            </a:r>
            <a:r>
              <a:rPr lang="en-US" sz="1400" b="0" dirty="0">
                <a:solidFill>
                  <a:srgbClr val="000000"/>
                </a:solidFill>
              </a:rPr>
              <a:t>, @</a:t>
            </a:r>
          </a:p>
          <a:p>
            <a:pPr algn="l"/>
            <a:r>
              <a:rPr lang="en-US" sz="1400" b="0" dirty="0">
                <a:solidFill>
                  <a:srgbClr val="000000"/>
                </a:solidFill>
              </a:rPr>
              <a:t>	        </a:t>
            </a:r>
            <a:r>
              <a:rPr lang="en-US" sz="1400" b="0" dirty="0" smtClean="0">
                <a:solidFill>
                  <a:srgbClr val="000000"/>
                </a:solidFill>
              </a:rPr>
              <a:t>  128.84.92.23</a:t>
            </a:r>
            <a:r>
              <a:rPr lang="en-US" sz="1400" b="0" dirty="0">
                <a:solidFill>
                  <a:srgbClr val="000000"/>
                </a:solidFill>
              </a:rPr>
              <a:t>:1006</a:t>
            </a:r>
          </a:p>
          <a:p>
            <a:pPr algn="l"/>
            <a:r>
              <a:rPr lang="en-US" sz="1400" b="0" dirty="0">
                <a:solidFill>
                  <a:srgbClr val="000000"/>
                </a:solidFill>
              </a:rPr>
              <a:t>                                  …..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18439</TotalTime>
  <Pages>12</Pages>
  <Words>1894</Words>
  <Application>Microsoft Macintosh PowerPoint</Application>
  <PresentationFormat>Letter Paper (8.5x11 in)</PresentationFormat>
  <Paragraphs>476</Paragraphs>
  <Slides>37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CS252-template</vt:lpstr>
      <vt:lpstr>Office Theme</vt:lpstr>
      <vt:lpstr>VISIO</vt:lpstr>
      <vt:lpstr>CSE 486/586 Distributed Systems Peer-to-Peer Architecture --- 1</vt:lpstr>
      <vt:lpstr>Last Time</vt:lpstr>
      <vt:lpstr>Today’s Question</vt:lpstr>
      <vt:lpstr>Motivation: Distributing a Large File</vt:lpstr>
      <vt:lpstr>Motivation: Distributing a Large File</vt:lpstr>
      <vt:lpstr>Motivation: Distributing a Large File</vt:lpstr>
      <vt:lpstr>Challenges of Peer-to-Peer</vt:lpstr>
      <vt:lpstr>Locating Relevant Peers</vt:lpstr>
      <vt:lpstr>The First: Napster</vt:lpstr>
      <vt:lpstr>The First: Napster</vt:lpstr>
      <vt:lpstr>The First: Napster</vt:lpstr>
      <vt:lpstr>The Second: Gnutella</vt:lpstr>
      <vt:lpstr>The Second: Gnutella</vt:lpstr>
      <vt:lpstr>The Second: Gnutella</vt:lpstr>
      <vt:lpstr>The Second: Gnutella</vt:lpstr>
      <vt:lpstr>The Third: KaAzA</vt:lpstr>
      <vt:lpstr>The Third: KaZaA</vt:lpstr>
      <vt:lpstr>CSE 486/586 Administrivia</vt:lpstr>
      <vt:lpstr>Now: BitTorrent</vt:lpstr>
      <vt:lpstr>Key Feature: Parallel Downloading</vt:lpstr>
      <vt:lpstr>Tracker</vt:lpstr>
      <vt:lpstr>Chunks</vt:lpstr>
      <vt:lpstr>BitTorrent Protocol</vt:lpstr>
      <vt:lpstr>BitTorrent Protocol</vt:lpstr>
      <vt:lpstr>BitTorrent Protocol</vt:lpstr>
      <vt:lpstr>BitTorrent Protocol</vt:lpstr>
      <vt:lpstr>BitTorrent Protocol</vt:lpstr>
      <vt:lpstr>BitTorrent Protocol</vt:lpstr>
      <vt:lpstr>BitTorrent Protocol</vt:lpstr>
      <vt:lpstr>Chunk Request Order</vt:lpstr>
      <vt:lpstr>Rarest Chunk First</vt:lpstr>
      <vt:lpstr>Preventing Free-Riding</vt:lpstr>
      <vt:lpstr>Preventing Free-Riding</vt:lpstr>
      <vt:lpstr>Gaming BitTorrent</vt:lpstr>
      <vt:lpstr>BitTorrent Today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686</cp:revision>
  <cp:lastPrinted>2017-03-03T15:38:08Z</cp:lastPrinted>
  <dcterms:created xsi:type="dcterms:W3CDTF">2012-02-08T15:16:50Z</dcterms:created>
  <dcterms:modified xsi:type="dcterms:W3CDTF">2017-03-03T16:11:45Z</dcterms:modified>
  <cp:category/>
</cp:coreProperties>
</file>