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799" r:id="rId4"/>
    <p:sldId id="767" r:id="rId5"/>
    <p:sldId id="800" r:id="rId6"/>
    <p:sldId id="804" r:id="rId7"/>
    <p:sldId id="801" r:id="rId8"/>
    <p:sldId id="802" r:id="rId9"/>
    <p:sldId id="803" r:id="rId10"/>
    <p:sldId id="805" r:id="rId11"/>
    <p:sldId id="807" r:id="rId12"/>
    <p:sldId id="809" r:id="rId13"/>
    <p:sldId id="810" r:id="rId14"/>
    <p:sldId id="819" r:id="rId15"/>
    <p:sldId id="818" r:id="rId16"/>
    <p:sldId id="821" r:id="rId17"/>
    <p:sldId id="811" r:id="rId18"/>
    <p:sldId id="812" r:id="rId19"/>
    <p:sldId id="813" r:id="rId20"/>
    <p:sldId id="815" r:id="rId21"/>
    <p:sldId id="817" r:id="rId22"/>
    <p:sldId id="820" r:id="rId23"/>
    <p:sldId id="816" r:id="rId24"/>
    <p:sldId id="814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7" d="100"/>
          <a:sy n="87" d="100"/>
        </p:scale>
        <p:origin x="-12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112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2373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Gnutella: cannot control how the network is formed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Distributed Hash Tables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Keep the Hash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Consider problem of data partition:  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Given document X, choose one of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k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servers to use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Two-level mapping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Hashing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: Map one (or more) data item(s) to a hash value (</a:t>
            </a:r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the distribution should be balanced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Partitioning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: Map a hash value to a server (</a:t>
            </a:r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each server load should be balanced even with node join/leave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Let’s look at a simple approach and think about pros and cons.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Hashing with mod, and partitioning with buckets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Basic Hashing and Bucket Partitioning?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Hashing: Suppose we use modulo hashing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Number servers 1..k</a:t>
            </a:r>
          </a:p>
          <a:p>
            <a:pPr eaLnBrk="1" hangingPunct="1"/>
            <a:r>
              <a:rPr lang="en-US" dirty="0" smtClean="0"/>
              <a:t>Partitioning: Place X on server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i="1" dirty="0" smtClean="0">
                <a:solidFill>
                  <a:srgbClr val="0000FF"/>
                </a:solidFill>
              </a:rPr>
              <a:t> = (X mod k)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</a:rPr>
              <a:t>Problem?  Data may not be uniformly distributed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905000"/>
            <a:ext cx="519176" cy="589973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8" name="Straight Arrow Connector 17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Mod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Basic Hashing and Bucket </a:t>
            </a:r>
            <a:r>
              <a:rPr lang="en-US" dirty="0" smtClean="0"/>
              <a:t>Partitioning?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Place X on server </a:t>
            </a:r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i="1" dirty="0" smtClean="0">
                <a:solidFill>
                  <a:srgbClr val="0000FF"/>
                </a:solidFill>
              </a:rPr>
              <a:t> = hash (X) mod </a:t>
            </a:r>
            <a:r>
              <a:rPr lang="en-US" i="1" dirty="0" err="1" smtClean="0">
                <a:solidFill>
                  <a:srgbClr val="0000FF"/>
                </a:solidFill>
              </a:rPr>
              <a:t>k</a:t>
            </a:r>
            <a:endParaRPr lang="en-US" i="1" dirty="0" smtClean="0">
              <a:solidFill>
                <a:srgbClr val="0000FF"/>
              </a:solidFill>
            </a:endParaRPr>
          </a:p>
          <a:p>
            <a:pPr eaLnBrk="1" hangingPunct="1"/>
            <a:r>
              <a:rPr lang="en-US" dirty="0" smtClean="0">
                <a:ea typeface="ＭＳ Ｐゴシック" pitchFamily="-65" charset="-128"/>
              </a:rPr>
              <a:t>Problem?</a:t>
            </a:r>
          </a:p>
          <a:p>
            <a:pPr lvl="1" eaLnBrk="1" hangingPunct="1"/>
            <a:r>
              <a:rPr lang="en-US" sz="2200" dirty="0" smtClean="0">
                <a:ea typeface="ＭＳ Ｐゴシック" pitchFamily="-65" charset="-128"/>
              </a:rPr>
              <a:t>What happens if a server fails or joins (</a:t>
            </a:r>
            <a:r>
              <a:rPr lang="en-US" sz="2200" dirty="0" err="1" smtClean="0">
                <a:ea typeface="ＭＳ Ｐゴシック" pitchFamily="-65" charset="-128"/>
              </a:rPr>
              <a:t>k</a:t>
            </a:r>
            <a:r>
              <a:rPr lang="en-US" sz="2200" dirty="0" smtClean="0">
                <a:ea typeface="ＭＳ Ｐゴシック" pitchFamily="-65" charset="-128"/>
              </a:rPr>
              <a:t> </a:t>
            </a:r>
            <a:r>
              <a:rPr lang="en-US" sz="2200" dirty="0" err="1" smtClean="0">
                <a:ea typeface="ＭＳ Ｐゴシック" pitchFamily="-65" charset="-128"/>
                <a:sym typeface="Wingdings" pitchFamily="-65" charset="2"/>
              </a:rPr>
              <a:t></a:t>
            </a:r>
            <a:r>
              <a:rPr lang="en-US" sz="2200" dirty="0" smtClean="0">
                <a:ea typeface="ＭＳ Ｐゴシック" pitchFamily="-65" charset="-128"/>
                <a:sym typeface="Wingdings" pitchFamily="-65" charset="2"/>
              </a:rPr>
              <a:t> k±1)?</a:t>
            </a:r>
          </a:p>
          <a:p>
            <a:pPr lvl="1" eaLnBrk="1" hangingPunct="1"/>
            <a:r>
              <a:rPr lang="en-US" sz="2200" dirty="0" smtClean="0">
                <a:solidFill>
                  <a:srgbClr val="FF0000"/>
                </a:solidFill>
                <a:ea typeface="ＭＳ Ｐゴシック" pitchFamily="-65" charset="-128"/>
                <a:sym typeface="Wingdings" pitchFamily="-65" charset="2"/>
              </a:rPr>
              <a:t>Answer:  (Almost) all entries get remapped to new nodes!</a:t>
            </a:r>
            <a:endParaRPr lang="en-US" sz="2200" dirty="0" smtClean="0">
              <a:solidFill>
                <a:srgbClr val="FF0000"/>
              </a:solidFill>
              <a:ea typeface="ＭＳ Ｐゴシック" pitchFamily="-65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6" name="Straight Arrow Connector 15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Hash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due on </a:t>
            </a:r>
            <a:r>
              <a:rPr lang="en-US" dirty="0" smtClean="0"/>
              <a:t>Friday next week, </a:t>
            </a:r>
            <a:r>
              <a:rPr lang="en-US" dirty="0" smtClean="0"/>
              <a:t>3/</a:t>
            </a:r>
            <a:r>
              <a:rPr lang="en-US" dirty="0" smtClean="0"/>
              <a:t>17</a:t>
            </a:r>
            <a:endParaRPr lang="en-US" dirty="0" smtClean="0"/>
          </a:p>
          <a:p>
            <a:r>
              <a:rPr lang="en-US" dirty="0" smtClean="0"/>
              <a:t>(In class) Midterm on Wednesday (</a:t>
            </a:r>
            <a:r>
              <a:rPr lang="en-US" smtClean="0"/>
              <a:t>3</a:t>
            </a:r>
            <a:r>
              <a:rPr lang="en-US" smtClean="0"/>
              <a:t>/</a:t>
            </a:r>
            <a:r>
              <a:rPr lang="en-US" smtClean="0"/>
              <a:t>15</a:t>
            </a:r>
            <a:r>
              <a:rPr lang="en-US" smtClean="0"/>
              <a:t>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746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 DHT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distributed hash table system using consistent hashing</a:t>
            </a:r>
          </a:p>
          <a:p>
            <a:r>
              <a:rPr lang="en-US" dirty="0" smtClean="0"/>
              <a:t>Organizes nodes in a ring</a:t>
            </a:r>
          </a:p>
          <a:p>
            <a:r>
              <a:rPr lang="en-US" dirty="0" smtClean="0"/>
              <a:t>Maintains neighbors for correctness and shortcuts for performance</a:t>
            </a:r>
          </a:p>
          <a:p>
            <a:r>
              <a:rPr lang="en-US" dirty="0" smtClean="0"/>
              <a:t>DHT in general</a:t>
            </a:r>
          </a:p>
          <a:p>
            <a:pPr lvl="1"/>
            <a:r>
              <a:rPr lang="en-US" dirty="0" smtClean="0"/>
              <a:t>DHT systems are </a:t>
            </a:r>
            <a:r>
              <a:rPr lang="en-US" dirty="0" smtClean="0">
                <a:solidFill>
                  <a:srgbClr val="0000FF"/>
                </a:solidFill>
              </a:rPr>
              <a:t>“structured” </a:t>
            </a:r>
            <a:r>
              <a:rPr lang="en-US" dirty="0" smtClean="0"/>
              <a:t>peer-to-peer as opposed to </a:t>
            </a:r>
            <a:r>
              <a:rPr lang="en-US" dirty="0" smtClean="0">
                <a:solidFill>
                  <a:srgbClr val="0000FF"/>
                </a:solidFill>
              </a:rPr>
              <a:t>“unstructured”</a:t>
            </a:r>
            <a:r>
              <a:rPr lang="en-US" dirty="0" smtClean="0"/>
              <a:t> peer-to-peer such as Napster, Gnutella, etc.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Used as a base system</a:t>
            </a:r>
            <a:r>
              <a:rPr lang="en-US" dirty="0" smtClean="0"/>
              <a:t> for other systems, e.g., many “</a:t>
            </a:r>
            <a:r>
              <a:rPr lang="en-US" dirty="0" err="1" smtClean="0"/>
              <a:t>trackerless</a:t>
            </a:r>
            <a:r>
              <a:rPr lang="en-US" dirty="0" smtClean="0"/>
              <a:t>” </a:t>
            </a:r>
            <a:r>
              <a:rPr lang="en-US" dirty="0" err="1" smtClean="0"/>
              <a:t>BitTorrent</a:t>
            </a:r>
            <a:r>
              <a:rPr lang="en-US" dirty="0" smtClean="0"/>
              <a:t> clients, Amazon Dynamo, distributed repositories, distributed file systems, etc.</a:t>
            </a:r>
          </a:p>
          <a:p>
            <a:r>
              <a:rPr lang="en-US" dirty="0" smtClean="0"/>
              <a:t>It shows an example of principled design.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/>
              <a:t>Represent the hash key space as a </a:t>
            </a:r>
            <a:r>
              <a:rPr lang="en-US" dirty="0" smtClean="0">
                <a:solidFill>
                  <a:srgbClr val="FF0000"/>
                </a:solidFill>
              </a:rPr>
              <a:t>virtual ring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ring representation instead of a table representation.</a:t>
            </a:r>
          </a:p>
          <a:p>
            <a:r>
              <a:rPr lang="en-US" dirty="0" smtClean="0"/>
              <a:t>Use a hash function that evenly distributes items over the hash space, e.g., SHA-1</a:t>
            </a:r>
          </a:p>
          <a:p>
            <a:r>
              <a:rPr lang="en-US" dirty="0" smtClean="0"/>
              <a:t>Map nodes (buckets) in the same ring</a:t>
            </a:r>
          </a:p>
          <a:p>
            <a:r>
              <a:rPr lang="en-US" dirty="0" smtClean="0"/>
              <a:t>Used in </a:t>
            </a:r>
            <a:r>
              <a:rPr lang="en-US" dirty="0" err="1" smtClean="0"/>
              <a:t>DHTs</a:t>
            </a:r>
            <a:r>
              <a:rPr lang="en-US" dirty="0" smtClean="0"/>
              <a:t>, </a:t>
            </a:r>
            <a:r>
              <a:rPr lang="en-US" dirty="0" err="1" smtClean="0"/>
              <a:t>memcached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 Ring: Global Hash Table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642100"/>
            <a:ext cx="1905000" cy="292100"/>
          </a:xfrm>
        </p:spPr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922837" y="35941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6727825" y="3440112"/>
            <a:ext cx="0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6919912" y="3478212"/>
            <a:ext cx="115888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521450" y="3082925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981825" y="3082925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1</a:t>
            </a: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7380287" y="3478212"/>
            <a:ext cx="346075" cy="39688"/>
            <a:chOff x="824" y="3950"/>
            <a:chExt cx="218" cy="25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824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921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1018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960437" y="5486400"/>
            <a:ext cx="3558236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solidFill>
                  <a:srgbClr val="009900"/>
                </a:solidFill>
                <a:sym typeface="Wingdings" pitchFamily="-65" charset="2"/>
              </a:rPr>
              <a:t>Hash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427162" y="3761759"/>
            <a:ext cx="1553480" cy="1323439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Id space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represented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as a ring.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764462" y="3862387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8456612" y="52451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58075" y="66278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960937" y="4554537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805487" y="65897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7802562" y="6397625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6381750" y="3478212"/>
            <a:ext cx="115887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545137" y="3082925"/>
            <a:ext cx="96361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2</a:t>
            </a:r>
            <a:r>
              <a:rPr lang="en-US" baseline="30000"/>
              <a:t>128</a:t>
            </a:r>
            <a:r>
              <a:rPr lang="en-US"/>
              <a:t>-1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575300" y="386238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965200" y="5181600"/>
            <a:ext cx="3016220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 smtClean="0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31191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Consistent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none"/>
          <a:lstStyle/>
          <a:p>
            <a:r>
              <a:rPr lang="en-US" smtClean="0"/>
              <a:t>Partitioning: Maps </a:t>
            </a:r>
            <a:r>
              <a:rPr lang="en-US" dirty="0" smtClean="0"/>
              <a:t>data items to its “successor” node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Even distribution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Few changes as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nodes come and go…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724400" y="1901825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566025" y="21701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8258175" y="3552825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259638" y="49355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762500" y="2862263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607050" y="4897438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604125" y="47053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359275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5494338" y="20542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Shape 15"/>
          <p:cNvCxnSpPr>
            <a:stCxn id="6" idx="4"/>
            <a:endCxn id="7" idx="2"/>
          </p:cNvCxnSpPr>
          <p:nvPr/>
        </p:nvCxnSpPr>
        <p:spPr bwMode="auto">
          <a:xfrm rot="16200000" flipH="1">
            <a:off x="7297738" y="2669381"/>
            <a:ext cx="1305719" cy="615156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When nodes come and go…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Small changes</a:t>
            </a:r>
            <a:r>
              <a:rPr lang="en-US" dirty="0" smtClean="0"/>
              <a:t> when nodes come and go</a:t>
            </a:r>
          </a:p>
          <a:p>
            <a:pPr lvl="1"/>
            <a:r>
              <a:rPr lang="en-US" dirty="0" smtClean="0"/>
              <a:t>Only affects mapping of keys mapped to the node that comes or goes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110038" y="277653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6951663" y="3044825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643813" y="44275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645275" y="581025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148138" y="373697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992688" y="57721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989763" y="558006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572000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879975" y="292893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4303713" y="515620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876925" y="59626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453188" y="28146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13625" y="36195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7491413" y="49260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992813" y="26987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494338" y="27368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457700" y="32750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4033838" y="42354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4071938" y="46180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4572000" y="5502275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7" name="Shape 26"/>
          <p:cNvCxnSpPr>
            <a:stCxn id="19" idx="2"/>
            <a:endCxn id="11" idx="1"/>
          </p:cNvCxnSpPr>
          <p:nvPr/>
        </p:nvCxnSpPr>
        <p:spPr bwMode="auto">
          <a:xfrm rot="10800000" flipV="1">
            <a:off x="7012315" y="5003006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0" name="Shape 29"/>
          <p:cNvCxnSpPr>
            <a:stCxn id="19" idx="2"/>
            <a:endCxn id="16" idx="7"/>
          </p:cNvCxnSpPr>
          <p:nvPr/>
        </p:nvCxnSpPr>
        <p:spPr bwMode="auto">
          <a:xfrm rot="10800000" flipV="1">
            <a:off x="6008363" y="5003007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Node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Maintain a circularly linked list around the ring</a:t>
            </a:r>
          </a:p>
          <a:p>
            <a:pPr lvl="1"/>
            <a:r>
              <a:rPr lang="en-US" dirty="0" smtClean="0"/>
              <a:t>Every node has a predecessor and successor</a:t>
            </a:r>
          </a:p>
          <a:p>
            <a:r>
              <a:rPr lang="en-US" dirty="0" smtClean="0"/>
              <a:t>Separate </a:t>
            </a:r>
            <a:r>
              <a:rPr lang="en-US" dirty="0" smtClean="0">
                <a:solidFill>
                  <a:srgbClr val="0000FF"/>
                </a:solidFill>
              </a:rPr>
              <a:t>join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leave</a:t>
            </a:r>
            <a:r>
              <a:rPr lang="en-US" dirty="0" smtClean="0"/>
              <a:t>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590800" y="2678113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124575" y="43291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2628900" y="36385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5470525" y="54816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3360737" y="2830513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2784475" y="505777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4357687" y="5864225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4933950" y="27162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5"/>
          <p:cNvSpPr>
            <a:spLocks/>
          </p:cNvSpPr>
          <p:nvPr/>
        </p:nvSpPr>
        <p:spPr bwMode="auto">
          <a:xfrm>
            <a:off x="5349875" y="4405313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6"/>
          <p:cNvSpPr>
            <a:spLocks/>
          </p:cNvSpPr>
          <p:nvPr/>
        </p:nvSpPr>
        <p:spPr bwMode="auto">
          <a:xfrm>
            <a:off x="4576762" y="2870200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27"/>
          <p:cNvSpPr>
            <a:spLocks/>
          </p:cNvSpPr>
          <p:nvPr/>
        </p:nvSpPr>
        <p:spPr bwMode="auto">
          <a:xfrm>
            <a:off x="3436937" y="2830513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28"/>
          <p:cNvSpPr>
            <a:spLocks/>
          </p:cNvSpPr>
          <p:nvPr/>
        </p:nvSpPr>
        <p:spPr bwMode="auto">
          <a:xfrm>
            <a:off x="2668587" y="2908300"/>
            <a:ext cx="1012825" cy="806450"/>
          </a:xfrm>
          <a:custGeom>
            <a:avLst/>
            <a:gdLst/>
            <a:ahLst/>
            <a:cxnLst>
              <a:cxn ang="0">
                <a:pos x="484" y="0"/>
              </a:cxn>
              <a:cxn ang="0">
                <a:pos x="557" y="411"/>
              </a:cxn>
              <a:cxn ang="0">
                <a:pos x="0" y="508"/>
              </a:cxn>
            </a:cxnLst>
            <a:rect l="0" t="0" r="r" b="b"/>
            <a:pathLst>
              <a:path w="638" h="508">
                <a:moveTo>
                  <a:pt x="484" y="0"/>
                </a:moveTo>
                <a:cubicBezTo>
                  <a:pt x="561" y="163"/>
                  <a:pt x="638" y="326"/>
                  <a:pt x="557" y="411"/>
                </a:cubicBezTo>
                <a:cubicBezTo>
                  <a:pt x="476" y="496"/>
                  <a:pt x="238" y="502"/>
                  <a:pt x="0" y="50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9"/>
          <p:cNvSpPr>
            <a:spLocks/>
          </p:cNvSpPr>
          <p:nvPr/>
        </p:nvSpPr>
        <p:spPr bwMode="auto">
          <a:xfrm>
            <a:off x="2706687" y="3714750"/>
            <a:ext cx="525463" cy="1420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5" y="363"/>
              </a:cxn>
              <a:cxn ang="0">
                <a:pos x="97" y="895"/>
              </a:cxn>
            </a:cxnLst>
            <a:rect l="0" t="0" r="r" b="b"/>
            <a:pathLst>
              <a:path w="331" h="895">
                <a:moveTo>
                  <a:pt x="0" y="0"/>
                </a:moveTo>
                <a:cubicBezTo>
                  <a:pt x="149" y="107"/>
                  <a:pt x="299" y="214"/>
                  <a:pt x="315" y="363"/>
                </a:cubicBezTo>
                <a:cubicBezTo>
                  <a:pt x="331" y="512"/>
                  <a:pt x="214" y="703"/>
                  <a:pt x="97" y="89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30"/>
          <p:cNvSpPr>
            <a:spLocks/>
          </p:cNvSpPr>
          <p:nvPr/>
        </p:nvSpPr>
        <p:spPr bwMode="auto">
          <a:xfrm>
            <a:off x="2784475" y="4975225"/>
            <a:ext cx="1651000" cy="928688"/>
          </a:xfrm>
          <a:custGeom>
            <a:avLst/>
            <a:gdLst/>
            <a:ahLst/>
            <a:cxnLst>
              <a:cxn ang="0">
                <a:pos x="0" y="125"/>
              </a:cxn>
              <a:cxn ang="0">
                <a:pos x="604" y="77"/>
              </a:cxn>
              <a:cxn ang="0">
                <a:pos x="1040" y="585"/>
              </a:cxn>
            </a:cxnLst>
            <a:rect l="0" t="0" r="r" b="b"/>
            <a:pathLst>
              <a:path w="1040" h="585">
                <a:moveTo>
                  <a:pt x="0" y="125"/>
                </a:moveTo>
                <a:cubicBezTo>
                  <a:pt x="215" y="62"/>
                  <a:pt x="431" y="0"/>
                  <a:pt x="604" y="77"/>
                </a:cubicBezTo>
                <a:cubicBezTo>
                  <a:pt x="777" y="154"/>
                  <a:pt x="908" y="369"/>
                  <a:pt x="1040" y="58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1"/>
          <p:cNvSpPr>
            <a:spLocks/>
          </p:cNvSpPr>
          <p:nvPr/>
        </p:nvSpPr>
        <p:spPr bwMode="auto">
          <a:xfrm>
            <a:off x="4397375" y="5314950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5395912" y="5635625"/>
            <a:ext cx="9112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node</a:t>
            </a:r>
          </a:p>
        </p:txBody>
      </p:sp>
      <p:sp>
        <p:nvSpPr>
          <p:cNvPr id="22" name="Text Box 33"/>
          <p:cNvSpPr txBox="1">
            <a:spLocks noChangeArrowheads="1"/>
          </p:cNvSpPr>
          <p:nvPr/>
        </p:nvSpPr>
        <p:spPr bwMode="auto">
          <a:xfrm>
            <a:off x="6394450" y="4213225"/>
            <a:ext cx="8445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pred</a:t>
            </a:r>
          </a:p>
        </p:txBody>
      </p:sp>
      <p:sp>
        <p:nvSpPr>
          <p:cNvPr id="23" name="Text Box 34"/>
          <p:cNvSpPr txBox="1">
            <a:spLocks noChangeArrowheads="1"/>
          </p:cNvSpPr>
          <p:nvPr/>
        </p:nvSpPr>
        <p:spPr bwMode="auto">
          <a:xfrm>
            <a:off x="4030662" y="6096000"/>
            <a:ext cx="87947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succ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Basic 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	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</a:p>
          <a:p>
            <a:pPr lvl="1">
              <a:buFont typeface="Arial" pitchFamily="-112" charset="0"/>
              <a:buNone/>
              <a:defRPr/>
            </a:pPr>
            <a:endParaRPr lang="en-US" sz="2400" dirty="0" smtClean="0"/>
          </a:p>
          <a:p>
            <a:pPr lvl="1">
              <a:buFont typeface="Arial" pitchFamily="-112" charset="0"/>
              <a:buNone/>
              <a:defRPr/>
            </a:pPr>
            <a:endParaRPr lang="en-US" sz="2400" dirty="0" smtClean="0"/>
          </a:p>
          <a:p>
            <a:pPr>
              <a:buFont typeface="Arial" pitchFamily="-112" charset="0"/>
              <a:buChar char="•"/>
              <a:defRPr/>
            </a:pPr>
            <a:r>
              <a:rPr lang="en-US" dirty="0" smtClean="0"/>
              <a:t>Route hop by hop via successors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 smtClean="0"/>
              <a:t>O(n</a:t>
            </a:r>
            <a:r>
              <a:rPr lang="en-US" dirty="0" smtClean="0"/>
              <a:t>) hops to find destination id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410200" y="123348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8943975" y="28844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5448300" y="21939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8289925" y="40370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6180137" y="138588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5603875" y="36131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7177087" y="441960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7753350" y="12715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25"/>
          <p:cNvSpPr>
            <a:spLocks/>
          </p:cNvSpPr>
          <p:nvPr/>
        </p:nvSpPr>
        <p:spPr bwMode="auto">
          <a:xfrm>
            <a:off x="8169275" y="2960688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6"/>
          <p:cNvSpPr>
            <a:spLocks/>
          </p:cNvSpPr>
          <p:nvPr/>
        </p:nvSpPr>
        <p:spPr bwMode="auto">
          <a:xfrm>
            <a:off x="7396162" y="1425575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7"/>
          <p:cNvSpPr>
            <a:spLocks/>
          </p:cNvSpPr>
          <p:nvPr/>
        </p:nvSpPr>
        <p:spPr bwMode="auto">
          <a:xfrm>
            <a:off x="6256337" y="1385888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6884186" y="4648200"/>
            <a:ext cx="755235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node</a:t>
            </a:r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5638800" y="914400"/>
            <a:ext cx="1026117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Lookup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7239000" y="3810000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7847012" y="42672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7772400" y="4324290"/>
            <a:ext cx="1253668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Object ID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err="1" smtClean="0"/>
              <a:t>BitTorrent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Prevents free-riding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Efficient Lookup --- Fingers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 entry at peer with id </a:t>
            </a:r>
            <a:r>
              <a:rPr lang="en-US" i="1" dirty="0" err="1" smtClean="0"/>
              <a:t>n</a:t>
            </a:r>
            <a:r>
              <a:rPr lang="en-US" i="1" dirty="0" smtClean="0"/>
              <a:t> </a:t>
            </a:r>
            <a:r>
              <a:rPr lang="en-US" dirty="0" smtClean="0"/>
              <a:t>is first peer with:</a:t>
            </a:r>
          </a:p>
          <a:p>
            <a:pPr lvl="1"/>
            <a:r>
              <a:rPr lang="en-US" dirty="0" smtClean="0"/>
              <a:t> id &gt;=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87042" name="Object 2"/>
          <p:cNvGraphicFramePr>
            <a:graphicFrameLocks noChangeAspect="1"/>
          </p:cNvGraphicFramePr>
          <p:nvPr/>
        </p:nvGraphicFramePr>
        <p:xfrm>
          <a:off x="2209800" y="1600200"/>
          <a:ext cx="170021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01" name="Equation" r:id="rId3" imgW="927100" imgH="190500" progId="Equation.3">
                  <p:embed/>
                </p:oleObj>
              </mc:Choice>
              <mc:Fallback>
                <p:oleObj name="Equation" r:id="rId3" imgW="927100" imgH="1905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600200"/>
                        <a:ext cx="1700213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531845" y="29083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808445" y="367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456824" y="43592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6411570" y="57118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4301782" y="30607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3911258" y="55737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5298732" y="60944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5874995" y="29464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6"/>
          <p:cNvSpPr>
            <a:spLocks/>
          </p:cNvSpPr>
          <p:nvPr/>
        </p:nvSpPr>
        <p:spPr bwMode="auto">
          <a:xfrm>
            <a:off x="3912845" y="52959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Freeform 7"/>
          <p:cNvSpPr>
            <a:spLocks/>
          </p:cNvSpPr>
          <p:nvPr/>
        </p:nvSpPr>
        <p:spPr bwMode="auto">
          <a:xfrm>
            <a:off x="3836645" y="51165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Freeform 8"/>
          <p:cNvSpPr>
            <a:spLocks/>
          </p:cNvSpPr>
          <p:nvPr/>
        </p:nvSpPr>
        <p:spPr bwMode="auto">
          <a:xfrm>
            <a:off x="3684245" y="48117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>
            <a:off x="3608045" y="44323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Freeform 10"/>
          <p:cNvSpPr>
            <a:spLocks/>
          </p:cNvSpPr>
          <p:nvPr/>
        </p:nvSpPr>
        <p:spPr bwMode="auto">
          <a:xfrm>
            <a:off x="4065245" y="32893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Freeform 11"/>
          <p:cNvSpPr>
            <a:spLocks/>
          </p:cNvSpPr>
          <p:nvPr/>
        </p:nvSpPr>
        <p:spPr bwMode="auto">
          <a:xfrm>
            <a:off x="4065245" y="33655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455645" y="578479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N80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3150845" y="54229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998445" y="52387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1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2922245" y="50101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2769845" y="47371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3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2743200" y="42672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3385795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5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6583020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1102725" y="2769037"/>
            <a:ext cx="892317" cy="36317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i="1" dirty="0" err="1">
                <a:solidFill>
                  <a:schemeClr val="tx1"/>
                </a:solidFill>
              </a:rPr>
              <a:t>i</a:t>
            </a:r>
            <a:r>
              <a:rPr lang="en-US" sz="2000" i="1" dirty="0">
                <a:solidFill>
                  <a:schemeClr val="tx1"/>
                </a:solidFill>
              </a:rPr>
              <a:t>   </a:t>
            </a:r>
            <a:r>
              <a:rPr lang="en-US" sz="2000" i="1" dirty="0" err="1">
                <a:solidFill>
                  <a:schemeClr val="tx1"/>
                </a:solidFill>
              </a:rPr>
              <a:t>ft[i</a:t>
            </a:r>
            <a:r>
              <a:rPr lang="en-US" sz="2000" i="1" dirty="0">
                <a:solidFill>
                  <a:schemeClr val="tx1"/>
                </a:solidFill>
              </a:rPr>
              <a:t>]</a:t>
            </a:r>
          </a:p>
          <a:p>
            <a:r>
              <a:rPr lang="en-US" sz="2000" dirty="0">
                <a:solidFill>
                  <a:schemeClr val="tx1"/>
                </a:solidFill>
              </a:rPr>
              <a:t>0  96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1  96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2  96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3  96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4  96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5  </a:t>
            </a:r>
            <a:r>
              <a:rPr lang="en-US" sz="2000" dirty="0" smtClean="0">
                <a:solidFill>
                  <a:schemeClr val="tx1"/>
                </a:solidFill>
              </a:rPr>
              <a:t>114</a:t>
            </a:r>
          </a:p>
          <a:p>
            <a:r>
              <a:rPr lang="en-US" sz="2000" dirty="0">
                <a:solidFill>
                  <a:schemeClr val="tx1"/>
                </a:solidFill>
              </a:rPr>
              <a:t>6 </a:t>
            </a:r>
            <a:r>
              <a:rPr lang="en-US" sz="2000" dirty="0" smtClean="0">
                <a:solidFill>
                  <a:schemeClr val="tx1"/>
                </a:solidFill>
              </a:rPr>
              <a:t> 20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629650" y="2200712"/>
            <a:ext cx="24183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Finger Table at N80</a:t>
            </a:r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3460407" y="2616200"/>
            <a:ext cx="77890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N114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9" name="Text Box 26"/>
          <p:cNvSpPr txBox="1">
            <a:spLocks noChangeArrowheads="1"/>
          </p:cNvSpPr>
          <p:nvPr/>
        </p:nvSpPr>
        <p:spPr bwMode="auto">
          <a:xfrm>
            <a:off x="2819400" y="38670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N96</a:t>
            </a: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7086600" y="34098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Finger </a:t>
            </a:r>
            <a:r>
              <a:rPr lang="en-US" dirty="0" smtClean="0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 &lt;key, value&gt; using fingers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N86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N102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9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Efficient Lookup --- Fingers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"/>
                <a:cs typeface="Courier"/>
              </a:rPr>
              <a:t>// </a:t>
            </a:r>
            <a:r>
              <a:rPr lang="en-US" sz="1600" b="1" i="1" dirty="0" smtClean="0">
                <a:solidFill>
                  <a:srgbClr val="FF0000"/>
                </a:solidFill>
                <a:latin typeface="Courier"/>
                <a:cs typeface="Courier"/>
              </a:rPr>
              <a:t>fingers() </a:t>
            </a:r>
            <a:r>
              <a:rPr lang="en-US" sz="1600" b="1" dirty="0" smtClean="0">
                <a:solidFill>
                  <a:srgbClr val="FF0000"/>
                </a:solidFill>
                <a:latin typeface="Courier"/>
                <a:cs typeface="Courier"/>
              </a:rPr>
              <a:t>by decreasing distance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for finger in fingers():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	  if id &gt;= </a:t>
            </a:r>
            <a:r>
              <a:rPr lang="en-US" sz="2200" b="1" dirty="0" err="1" smtClean="0">
                <a:solidFill>
                  <a:srgbClr val="FF0000"/>
                </a:solidFill>
                <a:latin typeface="Courier"/>
                <a:cs typeface="Courier"/>
              </a:rPr>
              <a:t>finger.id</a:t>
            </a:r>
            <a:endParaRPr lang="en-US" sz="2200" b="1" dirty="0" smtClean="0">
              <a:solidFill>
                <a:srgbClr val="FF0000"/>
              </a:solidFill>
              <a:latin typeface="Courier"/>
              <a:cs typeface="Courier"/>
            </a:endParaRP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    return </a:t>
            </a:r>
            <a:r>
              <a:rPr lang="en-US" sz="2200" b="1" dirty="0" err="1" smtClean="0">
                <a:solidFill>
                  <a:srgbClr val="FF0000"/>
                </a:solidFill>
                <a:latin typeface="Courier"/>
                <a:cs typeface="Courier"/>
              </a:rPr>
              <a:t>finger.lookup(id</a:t>
            </a: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);</a:t>
            </a:r>
          </a:p>
          <a:p>
            <a:pPr marL="749300" indent="-4763">
              <a:spcAft>
                <a:spcPts val="1800"/>
              </a:spcAft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  <a:endParaRPr lang="en-US" dirty="0" smtClean="0"/>
          </a:p>
          <a:p>
            <a:pPr>
              <a:buFont typeface="Arial" pitchFamily="-112" charset="0"/>
              <a:buChar char="•"/>
              <a:defRPr/>
            </a:pPr>
            <a:r>
              <a:rPr lang="en-US" dirty="0" smtClean="0"/>
              <a:t>Route greedily via distant “finger” nodes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 hops to find destination id</a:t>
            </a:r>
            <a:endParaRPr lang="en-US" sz="2400" dirty="0" smtClean="0"/>
          </a:p>
          <a:p>
            <a:pPr lvl="1">
              <a:buFont typeface="Arial" pitchFamily="-112" charset="0"/>
              <a:buChar char="–"/>
              <a:defRPr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Node Joins and Leaves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When a node joins</a:t>
            </a:r>
          </a:p>
          <a:p>
            <a:pPr lvl="1"/>
            <a:r>
              <a:rPr lang="en-US" dirty="0" smtClean="0"/>
              <a:t>Node does a lookup on its own id</a:t>
            </a:r>
          </a:p>
          <a:p>
            <a:pPr lvl="1"/>
            <a:r>
              <a:rPr lang="en-US" dirty="0" smtClean="0"/>
              <a:t>And learns the node responsible for that id</a:t>
            </a:r>
          </a:p>
          <a:p>
            <a:pPr lvl="1"/>
            <a:r>
              <a:rPr lang="en-US" dirty="0" smtClean="0"/>
              <a:t>This node becomes the new node’s successor</a:t>
            </a:r>
          </a:p>
          <a:p>
            <a:pPr lvl="1"/>
            <a:r>
              <a:rPr lang="en-US" dirty="0" smtClean="0"/>
              <a:t>And the node can learn that node’s predecessor (which will become the new node’s predecessor)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Monitor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If doesn’t respond for some time, find new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Leave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Clean (planned) leave: notify the neighbors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Unclean leave (failure): need an extra mechanism to handle lost (key, value) pairs, e.g., as Dynamo does.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DHT</a:t>
            </a:r>
          </a:p>
          <a:p>
            <a:pPr lvl="1"/>
            <a:r>
              <a:rPr lang="en-US" dirty="0" smtClean="0"/>
              <a:t>Gives a hash table as an abstraction</a:t>
            </a:r>
          </a:p>
          <a:p>
            <a:pPr lvl="1"/>
            <a:r>
              <a:rPr lang="en-US" dirty="0" smtClean="0"/>
              <a:t>Partitions the hash table and distributes them over the nodes</a:t>
            </a:r>
          </a:p>
          <a:p>
            <a:pPr lvl="1"/>
            <a:r>
              <a:rPr lang="en-US" dirty="0" smtClean="0"/>
              <a:t>“Structured” peer-to-peer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Chord DHT</a:t>
            </a:r>
          </a:p>
          <a:p>
            <a:pPr lvl="1"/>
            <a:r>
              <a:rPr lang="en-US" dirty="0" smtClean="0"/>
              <a:t>Based on consistent hashing</a:t>
            </a:r>
          </a:p>
          <a:p>
            <a:pPr lvl="1"/>
            <a:r>
              <a:rPr lang="en-US" dirty="0" smtClean="0"/>
              <a:t>Balances hash table partitions over the nodes</a:t>
            </a:r>
          </a:p>
          <a:p>
            <a:pPr lvl="1"/>
            <a:r>
              <a:rPr lang="en-US" dirty="0" smtClean="0"/>
              <a:t>Basic lookup based on successors</a:t>
            </a:r>
          </a:p>
          <a:p>
            <a:pPr lvl="1"/>
            <a:r>
              <a:rPr lang="en-US" dirty="0" smtClean="0"/>
              <a:t>Efficient lookup through fingers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Today: studying </a:t>
            </a:r>
            <a:r>
              <a:rPr lang="en-US" dirty="0" smtClean="0">
                <a:solidFill>
                  <a:srgbClr val="0000FF"/>
                </a:solidFill>
              </a:rPr>
              <a:t>peer-to-peer as a paradigm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Functionality: </a:t>
            </a:r>
            <a:r>
              <a:rPr lang="en-US" dirty="0" smtClean="0">
                <a:solidFill>
                  <a:srgbClr val="FF0000"/>
                </a:solidFill>
              </a:rPr>
              <a:t>lookup-response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Text Box 47"/>
          <p:cNvSpPr txBox="1">
            <a:spLocks noChangeArrowheads="1"/>
          </p:cNvSpPr>
          <p:nvPr/>
        </p:nvSpPr>
        <p:spPr bwMode="auto">
          <a:xfrm>
            <a:off x="1981200" y="1657290"/>
            <a:ext cx="17387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smtClean="0">
                <a:solidFill>
                  <a:srgbClr val="000000"/>
                </a:solidFill>
              </a:rPr>
              <a:t>E.g., Gnutella</a:t>
            </a:r>
            <a:endParaRPr lang="en-US" sz="2000" b="0" dirty="0">
              <a:solidFill>
                <a:srgbClr val="000000"/>
              </a:solidFill>
            </a:endParaRPr>
          </a:p>
        </p:txBody>
      </p:sp>
      <p:sp>
        <p:nvSpPr>
          <p:cNvPr id="42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Don’t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Cost (scalability)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rgbClr val="FF0000"/>
                </a:solidFill>
              </a:rPr>
              <a:t>no guarantee for lookup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Napster: cost not balanced, too much for the server-side</a:t>
            </a:r>
          </a:p>
          <a:p>
            <a:r>
              <a:rPr lang="en-US" dirty="0" smtClean="0"/>
              <a:t>Gnutella: cost still not balanced, just too much, no guarantee for lookup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965887"/>
              </p:ext>
            </p:extLst>
          </p:nvPr>
        </p:nvGraphicFramePr>
        <p:xfrm>
          <a:off x="533400" y="1905000"/>
          <a:ext cx="8183880" cy="3101912"/>
        </p:xfrm>
        <a:graphic>
          <a:graphicData uri="http://schemas.openxmlformats.org/drawingml/2006/table">
            <a:tbl>
              <a:tblPr/>
              <a:tblGrid>
                <a:gridCol w="1672939"/>
                <a:gridCol w="2471127"/>
                <a:gridCol w="1951934"/>
                <a:gridCol w="2087880"/>
              </a:tblGrid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Lookup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Latency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#Messages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for a lookup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Napster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@server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Gnutella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data structure provides lookup-response?</a:t>
            </a:r>
          </a:p>
          <a:p>
            <a:r>
              <a:rPr lang="en-US" dirty="0" smtClean="0"/>
              <a:t>Hash table: data structure that associates keys with values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Name-value pairs (or key-value pairs)</a:t>
            </a:r>
          </a:p>
          <a:p>
            <a:pPr lvl="1"/>
            <a:r>
              <a:rPr lang="en-US" dirty="0" smtClean="0"/>
              <a:t>E.g., “http://</a:t>
            </a:r>
            <a:r>
              <a:rPr lang="en-US" dirty="0" err="1" smtClean="0"/>
              <a:t>www.cnn.com/foo.html</a:t>
            </a:r>
            <a:r>
              <a:rPr lang="en-US" dirty="0" smtClean="0"/>
              <a:t>” and the Web page</a:t>
            </a:r>
          </a:p>
          <a:p>
            <a:pPr lvl="1"/>
            <a:r>
              <a:rPr lang="en-US" dirty="0" smtClean="0"/>
              <a:t>E.g., “BritneyHitMe.mp3” and “12.78.183.2”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2667000" y="20574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 16"/>
          <p:cNvGrpSpPr/>
          <p:nvPr/>
        </p:nvGrpSpPr>
        <p:grpSpPr>
          <a:xfrm>
            <a:off x="5486400" y="20574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Hash function</a:t>
            </a:r>
          </a:p>
          <a:p>
            <a:pPr lvl="1"/>
            <a:r>
              <a:rPr lang="en-US" dirty="0" smtClean="0"/>
              <a:t>Function that maps a large, possibly variable-sized datum into a small datum, often a single integer that serves to index an associative array</a:t>
            </a:r>
          </a:p>
          <a:p>
            <a:pPr lvl="1"/>
            <a:r>
              <a:rPr lang="en-US" dirty="0" smtClean="0"/>
              <a:t>In short: </a:t>
            </a:r>
            <a:r>
              <a:rPr lang="en-US" dirty="0" smtClean="0">
                <a:solidFill>
                  <a:srgbClr val="0000FF"/>
                </a:solidFill>
              </a:rPr>
              <a:t>maps </a:t>
            </a:r>
            <a:r>
              <a:rPr lang="en-US" dirty="0" err="1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-bit datum into </a:t>
            </a:r>
            <a:r>
              <a:rPr lang="en-US" dirty="0" err="1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 buckets</a:t>
            </a:r>
            <a:r>
              <a:rPr lang="en-US" dirty="0" smtClean="0"/>
              <a:t> (</a:t>
            </a:r>
            <a:r>
              <a:rPr lang="en-US" dirty="0" err="1" smtClean="0"/>
              <a:t>k</a:t>
            </a:r>
            <a:r>
              <a:rPr lang="en-US" dirty="0" smtClean="0"/>
              <a:t> &lt;&lt; 2</a:t>
            </a:r>
            <a:r>
              <a:rPr lang="en-US" baseline="30000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 smtClean="0">
                <a:solidFill>
                  <a:srgbClr val="FF0000"/>
                </a:solidFill>
              </a:rPr>
              <a:t>time- &amp; space-saving data structure for lookup</a:t>
            </a:r>
          </a:p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Main goals:</a:t>
            </a:r>
          </a:p>
          <a:p>
            <a:pPr lvl="1"/>
            <a:r>
              <a:rPr lang="en-US" dirty="0" smtClean="0"/>
              <a:t>Low cost</a:t>
            </a:r>
          </a:p>
          <a:p>
            <a:pPr lvl="1"/>
            <a:r>
              <a:rPr lang="en-US" dirty="0" smtClean="0"/>
              <a:t>Deterministic</a:t>
            </a:r>
          </a:p>
          <a:p>
            <a:pPr lvl="1"/>
            <a:r>
              <a:rPr lang="en-US" dirty="0" smtClean="0"/>
              <a:t>Uniformity (load balanced)</a:t>
            </a:r>
          </a:p>
          <a:p>
            <a:r>
              <a:rPr lang="en-US" dirty="0" smtClean="0"/>
              <a:t>E.g., mod</a:t>
            </a:r>
          </a:p>
          <a:p>
            <a:pPr lvl="1"/>
            <a:r>
              <a:rPr lang="en-US" i="1" dirty="0" err="1" smtClean="0"/>
              <a:t>k</a:t>
            </a:r>
            <a:r>
              <a:rPr lang="en-US" dirty="0" smtClean="0"/>
              <a:t> buckets (</a:t>
            </a:r>
            <a:r>
              <a:rPr lang="en-US" dirty="0" err="1" smtClean="0"/>
              <a:t>k</a:t>
            </a:r>
            <a:r>
              <a:rPr lang="en-US" dirty="0" smtClean="0"/>
              <a:t> &lt;&lt; 2</a:t>
            </a:r>
            <a:r>
              <a:rPr lang="en-US" baseline="30000" dirty="0" smtClean="0"/>
              <a:t>n</a:t>
            </a:r>
            <a:r>
              <a:rPr lang="en-US" dirty="0" smtClean="0"/>
              <a:t>), data </a:t>
            </a:r>
            <a:r>
              <a:rPr lang="en-US" i="1" dirty="0" err="1" smtClean="0"/>
              <a:t>d</a:t>
            </a:r>
            <a:r>
              <a:rPr lang="en-US" i="1" dirty="0" smtClean="0"/>
              <a:t> (</a:t>
            </a:r>
            <a:r>
              <a:rPr lang="en-US" i="1" dirty="0" err="1" smtClean="0"/>
              <a:t>n</a:t>
            </a:r>
            <a:r>
              <a:rPr lang="en-US" i="1" dirty="0" smtClean="0"/>
              <a:t>-bit)</a:t>
            </a:r>
          </a:p>
          <a:p>
            <a:pPr lvl="1"/>
            <a:r>
              <a:rPr lang="en-US" i="1" dirty="0" err="1" smtClean="0"/>
              <a:t>b</a:t>
            </a:r>
            <a:r>
              <a:rPr lang="en-US" dirty="0" smtClean="0"/>
              <a:t> = </a:t>
            </a:r>
            <a:r>
              <a:rPr lang="en-US" i="1" dirty="0" err="1" smtClean="0"/>
              <a:t>d</a:t>
            </a:r>
            <a:r>
              <a:rPr lang="en-US" dirty="0" smtClean="0"/>
              <a:t> mod </a:t>
            </a:r>
            <a:r>
              <a:rPr lang="en-US" i="1" dirty="0" err="1" smtClean="0"/>
              <a:t>k</a:t>
            </a:r>
            <a:endParaRPr lang="en-US" i="1" dirty="0" smtClean="0"/>
          </a:p>
          <a:p>
            <a:pPr lvl="1"/>
            <a:r>
              <a:rPr lang="en-US" dirty="0" smtClean="0"/>
              <a:t>Distributes load uniformly only when data is distributed uniformly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DHT: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Let’s build a distributed system with a hash table abstraction!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3213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4038600" y="19050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2667000" y="4724400"/>
            <a:ext cx="3048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4724400" y="4864100"/>
            <a:ext cx="762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5715000" y="4038600"/>
            <a:ext cx="1524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H="1">
            <a:off x="5638800" y="2438400"/>
            <a:ext cx="1295400" cy="838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>
            <a:off x="1981200" y="2590800"/>
            <a:ext cx="106680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4267200" y="2438400"/>
            <a:ext cx="762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8"/>
          <p:cNvSpPr>
            <a:spLocks noChangeShapeType="1"/>
          </p:cNvSpPr>
          <p:nvPr/>
        </p:nvSpPr>
        <p:spPr bwMode="auto">
          <a:xfrm flipH="1" flipV="1">
            <a:off x="5410200" y="4495800"/>
            <a:ext cx="1905000" cy="990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3928269" y="3200400"/>
            <a:ext cx="1114425" cy="120967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>
            <a:off x="34678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2286000" y="3529024"/>
            <a:ext cx="944563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lookup(</a:t>
            </a:r>
            <a:r>
              <a:rPr lang="en-US" dirty="0" err="1">
                <a:solidFill>
                  <a:srgbClr val="FF3300"/>
                </a:solidFill>
              </a:rPr>
              <a:t>key</a:t>
            </a:r>
            <a:r>
              <a:rPr lang="en-US" dirty="0"/>
              <a:t>)</a:t>
            </a: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4432693" y="3547646"/>
            <a:ext cx="688009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965575" y="3547646"/>
            <a:ext cx="503964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key</a:t>
            </a:r>
          </a:p>
        </p:txBody>
      </p:sp>
      <p:sp>
        <p:nvSpPr>
          <p:cNvPr id="48" name="Line 9"/>
          <p:cNvSpPr>
            <a:spLocks noChangeShapeType="1"/>
          </p:cNvSpPr>
          <p:nvPr/>
        </p:nvSpPr>
        <p:spPr bwMode="auto">
          <a:xfrm>
            <a:off x="4485482" y="3200400"/>
            <a:ext cx="0" cy="12096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>
            <a:off x="3928269" y="3603625"/>
            <a:ext cx="11144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11"/>
          <p:cNvSpPr>
            <a:spLocks noChangeShapeType="1"/>
          </p:cNvSpPr>
          <p:nvPr/>
        </p:nvSpPr>
        <p:spPr bwMode="auto">
          <a:xfrm>
            <a:off x="3909219" y="3872707"/>
            <a:ext cx="11334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50426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13"/>
          <p:cNvSpPr txBox="1">
            <a:spLocks noChangeArrowheads="1"/>
          </p:cNvSpPr>
          <p:nvPr/>
        </p:nvSpPr>
        <p:spPr bwMode="auto">
          <a:xfrm>
            <a:off x="5456253" y="3529024"/>
            <a:ext cx="481807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Keep the Hash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Server-side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/>
              <a:t> Napster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Client-local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Gnutella</a:t>
            </a:r>
          </a:p>
          <a:p>
            <a:r>
              <a:rPr lang="en-US" dirty="0" smtClean="0">
                <a:sym typeface="Wingdings"/>
              </a:rPr>
              <a:t>What are the requirements (think Napster and Gnutella)?</a:t>
            </a:r>
          </a:p>
          <a:p>
            <a:pPr lvl="1"/>
            <a:r>
              <a:rPr lang="en-US" dirty="0" smtClean="0">
                <a:sym typeface="Wingdings"/>
              </a:rPr>
              <a:t>Deterministic lookup</a:t>
            </a:r>
          </a:p>
          <a:p>
            <a:pPr lvl="1"/>
            <a:r>
              <a:rPr lang="en-US" dirty="0" smtClean="0">
                <a:sym typeface="Wingdings"/>
              </a:rPr>
              <a:t>Low lookup time (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shouldn’t grow linearly</a:t>
            </a:r>
            <a:r>
              <a:rPr lang="en-US" dirty="0" smtClean="0">
                <a:sym typeface="Wingdings"/>
              </a:rPr>
              <a:t> with the system size)</a:t>
            </a:r>
          </a:p>
          <a:p>
            <a:pPr lvl="1"/>
            <a:r>
              <a:rPr lang="en-US" dirty="0" smtClean="0">
                <a:sym typeface="Wingdings"/>
              </a:rPr>
              <a:t>Should balance load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 even with node join/leave</a:t>
            </a:r>
          </a:p>
          <a:p>
            <a:r>
              <a:rPr lang="en-US" dirty="0" smtClean="0">
                <a:sym typeface="Wingdings"/>
              </a:rPr>
              <a:t>What we’ll do: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partition the hash table and distribute them</a:t>
            </a:r>
            <a:r>
              <a:rPr lang="en-US" dirty="0" smtClean="0">
                <a:sym typeface="Wingdings"/>
              </a:rPr>
              <a:t> among the nodes in the system</a:t>
            </a:r>
          </a:p>
          <a:p>
            <a:r>
              <a:rPr lang="en-US" dirty="0" smtClean="0">
                <a:sym typeface="Wingdings"/>
              </a:rPr>
              <a:t>We need to choose 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the right hash function</a:t>
            </a:r>
          </a:p>
          <a:p>
            <a:r>
              <a:rPr lang="en-US" dirty="0" smtClean="0">
                <a:sym typeface="Wingdings"/>
              </a:rPr>
              <a:t>We also need to somehow partition the table and distribute the partitions with minimal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relocation of partitions</a:t>
            </a:r>
            <a:r>
              <a:rPr lang="en-US" dirty="0" smtClean="0">
                <a:sym typeface="Wingdings"/>
              </a:rPr>
              <a:t> in the presence of join/leave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18788</TotalTime>
  <Pages>12</Pages>
  <Words>1387</Words>
  <Application>Microsoft Macintosh PowerPoint</Application>
  <PresentationFormat>Letter Paper (8.5x11 in)</PresentationFormat>
  <Paragraphs>290</Paragraphs>
  <Slides>25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CS252-template</vt:lpstr>
      <vt:lpstr>Office Theme</vt:lpstr>
      <vt:lpstr>Equation</vt:lpstr>
      <vt:lpstr>CSE 486/586 Distributed Systems Distributed Hash Tables</vt:lpstr>
      <vt:lpstr>Last Time</vt:lpstr>
      <vt:lpstr>Today’s Question</vt:lpstr>
      <vt:lpstr>What We Want</vt:lpstr>
      <vt:lpstr>What We Don’t Want</vt:lpstr>
      <vt:lpstr>What We Want</vt:lpstr>
      <vt:lpstr>Hashing Basics</vt:lpstr>
      <vt:lpstr>DHT: Goal</vt:lpstr>
      <vt:lpstr>Where to Keep the Hash Table</vt:lpstr>
      <vt:lpstr>Where to Keep the Hash Table</vt:lpstr>
      <vt:lpstr>Using Basic Hashing and Bucket Partitioning?</vt:lpstr>
      <vt:lpstr>Using Basic Hashing and Bucket Partitioning?</vt:lpstr>
      <vt:lpstr>CSE 486/586 Administrivia</vt:lpstr>
      <vt:lpstr>Chord DHT</vt:lpstr>
      <vt:lpstr>Chord Ring: Global Hash Table</vt:lpstr>
      <vt:lpstr>Chord: Consistent Hashing</vt:lpstr>
      <vt:lpstr>Chord: When nodes come and go…</vt:lpstr>
      <vt:lpstr>Chord: Node Organization</vt:lpstr>
      <vt:lpstr>Chord: Basic Lookup</vt:lpstr>
      <vt:lpstr>Chord: Efficient Lookup --- Fingers</vt:lpstr>
      <vt:lpstr>Finger Table</vt:lpstr>
      <vt:lpstr>Chord: Efficient Lookup --- Fingers</vt:lpstr>
      <vt:lpstr>Chord: Node Joins and Leaves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792</cp:revision>
  <cp:lastPrinted>2016-02-29T16:40:13Z</cp:lastPrinted>
  <dcterms:created xsi:type="dcterms:W3CDTF">2012-02-10T21:33:39Z</dcterms:created>
  <dcterms:modified xsi:type="dcterms:W3CDTF">2017-03-06T17:23:47Z</dcterms:modified>
  <cp:category/>
</cp:coreProperties>
</file>