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48" r:id="rId1"/>
    <p:sldMasterId id="2147483682" r:id="rId2"/>
  </p:sldMasterIdLst>
  <p:notesMasterIdLst>
    <p:notesMasterId r:id="rId28"/>
  </p:notesMasterIdLst>
  <p:handoutMasterIdLst>
    <p:handoutMasterId r:id="rId29"/>
  </p:handoutMasterIdLst>
  <p:sldIdLst>
    <p:sldId id="322" r:id="rId3"/>
    <p:sldId id="878" r:id="rId4"/>
    <p:sldId id="839" r:id="rId5"/>
    <p:sldId id="840" r:id="rId6"/>
    <p:sldId id="841" r:id="rId7"/>
    <p:sldId id="842" r:id="rId8"/>
    <p:sldId id="877" r:id="rId9"/>
    <p:sldId id="848" r:id="rId10"/>
    <p:sldId id="843" r:id="rId11"/>
    <p:sldId id="844" r:id="rId12"/>
    <p:sldId id="845" r:id="rId13"/>
    <p:sldId id="846" r:id="rId14"/>
    <p:sldId id="847" r:id="rId15"/>
    <p:sldId id="876" r:id="rId16"/>
    <p:sldId id="849" r:id="rId17"/>
    <p:sldId id="870" r:id="rId18"/>
    <p:sldId id="850" r:id="rId19"/>
    <p:sldId id="851" r:id="rId20"/>
    <p:sldId id="852" r:id="rId21"/>
    <p:sldId id="873" r:id="rId22"/>
    <p:sldId id="874" r:id="rId23"/>
    <p:sldId id="853" r:id="rId24"/>
    <p:sldId id="875" r:id="rId25"/>
    <p:sldId id="704" r:id="rId26"/>
    <p:sldId id="584" r:id="rId27"/>
  </p:sldIdLst>
  <p:sldSz cx="9144000" cy="6858000" type="letter"/>
  <p:notesSz cx="7315200" cy="9601200"/>
  <p:defaultTextStyle>
    <a:defPPr>
      <a:defRPr lang="en-US"/>
    </a:defPPr>
    <a:lvl1pPr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5pPr>
    <a:lvl6pPr marL="22860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6pPr>
    <a:lvl7pPr marL="27432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7pPr>
    <a:lvl8pPr marL="32004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8pPr>
    <a:lvl9pPr marL="36576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frameSlides="1"/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FF"/>
    <a:srgbClr val="55FC02"/>
    <a:srgbClr val="FBBA03"/>
    <a:srgbClr val="0332B7"/>
    <a:srgbClr val="000000"/>
    <a:srgbClr val="114FFB"/>
    <a:srgbClr val="7B00E4"/>
    <a:srgbClr val="EFFB03"/>
    <a:srgbClr val="F905F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9" autoAdjust="0"/>
    <p:restoredTop sz="80102" autoAdjust="0"/>
  </p:normalViewPr>
  <p:slideViewPr>
    <p:cSldViewPr>
      <p:cViewPr varScale="1">
        <p:scale>
          <a:sx n="86" d="100"/>
          <a:sy n="86" d="100"/>
        </p:scale>
        <p:origin x="-1072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84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112" d="100"/>
          <a:sy n="112" d="100"/>
        </p:scale>
        <p:origin x="-3904" y="-104"/>
      </p:cViewPr>
      <p:guideLst>
        <p:guide orient="horz" pos="3024"/>
        <p:guide pos="23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slide" Target="slides/slide20.xml"/><Relationship Id="rId23" Type="http://schemas.openxmlformats.org/officeDocument/2006/relationships/slide" Target="slides/slide21.xml"/><Relationship Id="rId24" Type="http://schemas.openxmlformats.org/officeDocument/2006/relationships/slide" Target="slides/slide22.xml"/><Relationship Id="rId25" Type="http://schemas.openxmlformats.org/officeDocument/2006/relationships/slide" Target="slides/slide23.xml"/><Relationship Id="rId26" Type="http://schemas.openxmlformats.org/officeDocument/2006/relationships/slide" Target="slides/slide24.xml"/><Relationship Id="rId27" Type="http://schemas.openxmlformats.org/officeDocument/2006/relationships/slide" Target="slides/slide25.xml"/><Relationship Id="rId28" Type="http://schemas.openxmlformats.org/officeDocument/2006/relationships/notesMaster" Target="notesMasters/notesMaster1.xml"/><Relationship Id="rId2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30" Type="http://schemas.openxmlformats.org/officeDocument/2006/relationships/printerSettings" Target="printerSettings/printerSettings1.bin"/><Relationship Id="rId31" Type="http://schemas.openxmlformats.org/officeDocument/2006/relationships/presProps" Target="presProps.xml"/><Relationship Id="rId32" Type="http://schemas.openxmlformats.org/officeDocument/2006/relationships/viewProps" Target="viewProps.xml"/><Relationship Id="rId9" Type="http://schemas.openxmlformats.org/officeDocument/2006/relationships/slide" Target="slides/slide7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33" Type="http://schemas.openxmlformats.org/officeDocument/2006/relationships/theme" Target="theme/theme1.xml"/><Relationship Id="rId34" Type="http://schemas.openxmlformats.org/officeDocument/2006/relationships/tableStyles" Target="tableStyles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3813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62425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-23813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en-US" smtClean="0"/>
              <a:t>C</a:t>
            </a:r>
            <a:endParaRPr 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9FF668F6-92AF-F14F-959F-F8E6BDC5598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0953067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3813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62425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-23813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 smtClean="0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r>
              <a:rPr lang="en-US" smtClean="0"/>
              <a:t>C</a:t>
            </a:r>
            <a:endParaRPr lang="en-US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903442F8-CACF-AA42-83D4-E0A09A06F5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3254375" y="9148763"/>
            <a:ext cx="808038" cy="265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3016" tIns="46508" rIns="93016" bIns="46508">
            <a:prstTxWarp prst="textNoShape">
              <a:avLst/>
            </a:prstTxWarp>
            <a:spAutoFit/>
          </a:bodyPr>
          <a:lstStyle/>
          <a:p>
            <a:pPr algn="ctr" defTabSz="919163">
              <a:lnSpc>
                <a:spcPct val="90000"/>
              </a:lnSpc>
              <a:spcBef>
                <a:spcPct val="0"/>
              </a:spcBef>
              <a:defRPr/>
            </a:pPr>
            <a:r>
              <a:rPr lang="en-US" sz="1300">
                <a:solidFill>
                  <a:schemeClr val="tx1"/>
                </a:solidFill>
              </a:rPr>
              <a:t>Page </a:t>
            </a:r>
            <a:fld id="{ACFFB53C-1439-6C41-A2C3-1FF6E096BBD2}" type="slidenum">
              <a:rPr lang="en-US" sz="1300">
                <a:solidFill>
                  <a:schemeClr val="tx1"/>
                </a:solidFill>
              </a:rPr>
              <a:pPr algn="ctr" defTabSz="919163">
                <a:lnSpc>
                  <a:spcPct val="90000"/>
                </a:lnSpc>
                <a:spcBef>
                  <a:spcPct val="0"/>
                </a:spcBef>
                <a:defRPr/>
              </a:pPr>
              <a:t>‹#›</a:t>
            </a:fld>
            <a:endParaRPr lang="en-US" sz="1300">
              <a:solidFill>
                <a:schemeClr val="tx1"/>
              </a:solidFill>
            </a:endParaRPr>
          </a:p>
        </p:txBody>
      </p:sp>
      <p:sp>
        <p:nvSpPr>
          <p:cNvPr id="14343" name="Rectangle 7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527175" y="923925"/>
            <a:ext cx="4260850" cy="319563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</p:sp>
      <p:sp>
        <p:nvSpPr>
          <p:cNvPr id="2056" name="Rectangle 8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59300"/>
            <a:ext cx="5365750" cy="432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517" tIns="48008" rIns="97517" bIns="480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Body Text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402108957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2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3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5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9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</p:spPr>
      </p:sp>
      <p:sp>
        <p:nvSpPr>
          <p:cNvPr id="12493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74725" y="4560888"/>
            <a:ext cx="5365750" cy="4319587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</p:spPr>
      </p:sp>
      <p:sp>
        <p:nvSpPr>
          <p:cNvPr id="12697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74725" y="4560888"/>
            <a:ext cx="5365750" cy="4319587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</p:spPr>
      </p:sp>
      <p:sp>
        <p:nvSpPr>
          <p:cNvPr id="129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74725" y="4560888"/>
            <a:ext cx="5365750" cy="4319587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0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</p:spPr>
      </p:sp>
      <p:sp>
        <p:nvSpPr>
          <p:cNvPr id="13107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74725" y="4560888"/>
            <a:ext cx="5365750" cy="4319587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2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</p:spPr>
      </p:sp>
      <p:sp>
        <p:nvSpPr>
          <p:cNvPr id="13721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74725" y="4560888"/>
            <a:ext cx="5365750" cy="4319587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</p:spPr>
      </p:sp>
      <p:sp>
        <p:nvSpPr>
          <p:cNvPr id="13312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74725" y="4560888"/>
            <a:ext cx="5365750" cy="4319587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7300" y="720725"/>
            <a:ext cx="4800600" cy="3600450"/>
          </a:xfrm>
        </p:spPr>
      </p:sp>
      <p:sp>
        <p:nvSpPr>
          <p:cNvPr id="16384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74725" y="4560888"/>
            <a:ext cx="5365750" cy="4319587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517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6249C3F-1F0D-0245-BD8E-6D134CBB21A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578600"/>
            <a:ext cx="28956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A5CA2DB-8A6E-354A-84FE-C390361DC987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57950" y="330200"/>
            <a:ext cx="1924050" cy="5791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330200"/>
            <a:ext cx="5619750" cy="5791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750E79-2683-6848-A4D7-CDA40719EAAA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C89C21-81C6-1849-AF7F-456E69B3BB35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B3DFB28-5B5B-074C-B4E8-618C4BF2D1F1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8500" y="1193800"/>
            <a:ext cx="3765550" cy="492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6450" y="1193800"/>
            <a:ext cx="3765550" cy="492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7607546-6874-DF43-9D9F-828C20612237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E0868A1-DE77-A845-97F5-165FD4D75CF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DC2A54D-D38A-6449-A27D-1BD4A1440DD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4E79977-8762-624D-9D2F-4FE156E28C29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8C4F458F-5213-914F-94F8-6B10C77F9790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578600"/>
            <a:ext cx="28956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4C4F620-2FEB-0043-9943-F8C545420FE9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565900"/>
            <a:ext cx="190500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400" b="1">
                <a:solidFill>
                  <a:schemeClr val="accent2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F543C2CE-5AF7-8143-8A0A-0153F98C0316}" type="slidenum">
              <a:rPr lang="en-US"/>
              <a:pPr>
                <a:defRPr/>
              </a:pPr>
              <a:t>‹#›</a:t>
            </a:fld>
            <a:endParaRPr lang="en-US">
              <a:solidFill>
                <a:srgbClr val="FBBA03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330200"/>
            <a:ext cx="7292975" cy="73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698500" y="1193800"/>
            <a:ext cx="7683500" cy="492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Box 8"/>
          <p:cNvSpPr txBox="1"/>
          <p:nvPr userDrawn="1"/>
        </p:nvSpPr>
        <p:spPr>
          <a:xfrm>
            <a:off x="3048000" y="6519446"/>
            <a:ext cx="3048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CSE 486/586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73" r:id="rId3"/>
    <p:sldLayoutId id="2147483674" r:id="rId4"/>
    <p:sldLayoutId id="2147483675" r:id="rId5"/>
    <p:sldLayoutId id="2147483676" r:id="rId6"/>
    <p:sldLayoutId id="2147483677" r:id="rId7"/>
    <p:sldLayoutId id="2147483678" r:id="rId8"/>
    <p:sldLayoutId id="2147483679" r:id="rId9"/>
    <p:sldLayoutId id="2147483680" r:id="rId10"/>
    <p:sldLayoutId id="2147483681" r:id="rId11"/>
  </p:sldLayoutIdLst>
  <p:timing>
    <p:tnLst>
      <p:par>
        <p:cTn xmlns:p14="http://schemas.microsoft.com/office/powerpoint/2010/main" id="1" dur="indefinite" restart="never" nodeType="tmRoot"/>
      </p:par>
    </p:tnLst>
  </p:timing>
  <p:hf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+mj-lt"/>
          <a:ea typeface="ＭＳ Ｐゴシック" charset="-128"/>
          <a:cs typeface="ＭＳ Ｐゴシック" charset="-128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6pPr>
      <a:lvl7pPr marL="9144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7pPr>
      <a:lvl8pPr marL="13716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8pPr>
      <a:lvl9pPr marL="18288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9pPr>
    </p:titleStyle>
    <p:bodyStyle>
      <a:lvl1pPr marL="285750" indent="-2857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24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6858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20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»"/>
        <a:defRPr>
          <a:solidFill>
            <a:schemeClr val="tx1"/>
          </a:solidFill>
          <a:latin typeface="+mn-lt"/>
          <a:ea typeface="ＭＳ Ｐゴシック" charset="-128"/>
        </a:defRPr>
      </a:lvl3pPr>
      <a:lvl4pPr marL="1543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1400">
          <a:solidFill>
            <a:schemeClr val="tx1"/>
          </a:solidFill>
          <a:latin typeface="+mn-lt"/>
          <a:ea typeface="ＭＳ Ｐゴシック" charset="-128"/>
        </a:defRPr>
      </a:lvl4pPr>
      <a:lvl5pPr marL="20002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5pPr>
      <a:lvl6pPr marL="24574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6pPr>
      <a:lvl7pPr marL="29146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7pPr>
      <a:lvl8pPr marL="33718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8pPr>
      <a:lvl9pPr marL="3829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  <p:sldLayoutId id="2147483692" r:id="rId10"/>
    <p:sldLayoutId id="2147483693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46050" y="1898650"/>
            <a:ext cx="8834438" cy="1666875"/>
          </a:xfrm>
        </p:spPr>
        <p:txBody>
          <a:bodyPr/>
          <a:lstStyle/>
          <a:p>
            <a:pPr algn="ctr">
              <a:lnSpc>
                <a:spcPct val="120000"/>
              </a:lnSpc>
            </a:pPr>
            <a:r>
              <a:rPr lang="en-US" dirty="0" smtClean="0"/>
              <a:t>CSE 486/586 Distributed Systems</a:t>
            </a:r>
            <a:br>
              <a:rPr lang="en-US" dirty="0" smtClean="0"/>
            </a:br>
            <a:r>
              <a:rPr lang="en-US" dirty="0" smtClean="0"/>
              <a:t>Consensus</a:t>
            </a:r>
            <a:endParaRPr lang="en-US" dirty="0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171575" y="4289425"/>
            <a:ext cx="6900863" cy="1295400"/>
          </a:xfrm>
        </p:spPr>
        <p:txBody>
          <a:bodyPr/>
          <a:lstStyle/>
          <a:p>
            <a:pPr>
              <a:lnSpc>
                <a:spcPct val="70000"/>
              </a:lnSpc>
            </a:pPr>
            <a:r>
              <a:rPr lang="en-US" dirty="0" smtClean="0"/>
              <a:t>Steve Ko</a:t>
            </a:r>
          </a:p>
          <a:p>
            <a:pPr>
              <a:lnSpc>
                <a:spcPct val="70000"/>
              </a:lnSpc>
            </a:pPr>
            <a:r>
              <a:rPr lang="en-US" sz="2000" dirty="0" smtClean="0"/>
              <a:t>Computer Sciences and Engineering</a:t>
            </a:r>
          </a:p>
          <a:p>
            <a:pPr>
              <a:lnSpc>
                <a:spcPct val="70000"/>
              </a:lnSpc>
            </a:pPr>
            <a:r>
              <a:rPr lang="en-US" sz="2000" dirty="0" smtClean="0"/>
              <a:t>University at Buffalo</a:t>
            </a:r>
          </a:p>
          <a:p>
            <a:pPr>
              <a:lnSpc>
                <a:spcPct val="70000"/>
              </a:lnSpc>
            </a:pPr>
            <a:endParaRPr lang="en-US" sz="2000" dirty="0" smtClean="0"/>
          </a:p>
          <a:p>
            <a:pPr>
              <a:lnSpc>
                <a:spcPct val="70000"/>
              </a:lnSpc>
            </a:pPr>
            <a:endParaRPr lang="en-US" sz="2000" dirty="0" smtClean="0"/>
          </a:p>
          <a:p>
            <a:pPr>
              <a:lnSpc>
                <a:spcPct val="70000"/>
              </a:lnSpc>
            </a:pPr>
            <a:endParaRPr lang="en-US" sz="2000" i="1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Does It Work?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8500" y="990600"/>
            <a:ext cx="7683500" cy="4927600"/>
          </a:xfrm>
        </p:spPr>
        <p:txBody>
          <a:bodyPr/>
          <a:lstStyle/>
          <a:p>
            <a:r>
              <a:rPr lang="en-US" dirty="0" smtClean="0"/>
              <a:t>Assume that </a:t>
            </a:r>
            <a:r>
              <a:rPr lang="en-US" dirty="0" smtClean="0">
                <a:solidFill>
                  <a:srgbClr val="0000FF"/>
                </a:solidFill>
              </a:rPr>
              <a:t>two non-faulty processes differ</a:t>
            </a:r>
            <a:r>
              <a:rPr lang="en-US" dirty="0" smtClean="0"/>
              <a:t> in their final set of values </a:t>
            </a:r>
            <a:r>
              <a:rPr lang="en-US" dirty="0" err="1" smtClean="0">
                <a:sym typeface="Wingdings"/>
              </a:rPr>
              <a:t></a:t>
            </a:r>
            <a:r>
              <a:rPr lang="en-US" dirty="0" smtClean="0">
                <a:sym typeface="Wingdings"/>
              </a:rPr>
              <a:t> proof by contradiction</a:t>
            </a:r>
            <a:r>
              <a:rPr lang="en-US" dirty="0" smtClean="0"/>
              <a:t> </a:t>
            </a:r>
          </a:p>
          <a:p>
            <a:r>
              <a:rPr lang="en-US" dirty="0" smtClean="0"/>
              <a:t>Suppose p</a:t>
            </a:r>
            <a:r>
              <a:rPr lang="en-US" baseline="-25000" dirty="0" smtClean="0"/>
              <a:t>i</a:t>
            </a:r>
            <a:r>
              <a:rPr lang="en-US" dirty="0" smtClean="0"/>
              <a:t> and </a:t>
            </a:r>
            <a:r>
              <a:rPr lang="en-US" dirty="0" err="1" smtClean="0"/>
              <a:t>p</a:t>
            </a:r>
            <a:r>
              <a:rPr lang="en-US" baseline="-25000" dirty="0" err="1" smtClean="0"/>
              <a:t>j</a:t>
            </a:r>
            <a:r>
              <a:rPr lang="en-US" dirty="0" smtClean="0"/>
              <a:t> are these processes.</a:t>
            </a:r>
          </a:p>
          <a:p>
            <a:r>
              <a:rPr lang="en-US" dirty="0" smtClean="0"/>
              <a:t>Assume that p</a:t>
            </a:r>
            <a:r>
              <a:rPr lang="en-US" baseline="-25000" dirty="0" smtClean="0"/>
              <a:t>i</a:t>
            </a:r>
            <a:r>
              <a:rPr lang="en-US" dirty="0" smtClean="0"/>
              <a:t> possesses a value </a:t>
            </a:r>
            <a:r>
              <a:rPr lang="en-US" dirty="0" err="1" smtClean="0"/>
              <a:t>v</a:t>
            </a:r>
            <a:r>
              <a:rPr lang="en-US" dirty="0" smtClean="0"/>
              <a:t> that </a:t>
            </a:r>
            <a:r>
              <a:rPr lang="en-US" dirty="0" err="1" smtClean="0"/>
              <a:t>p</a:t>
            </a:r>
            <a:r>
              <a:rPr lang="en-US" baseline="-25000" dirty="0" err="1" smtClean="0"/>
              <a:t>j</a:t>
            </a:r>
            <a:r>
              <a:rPr lang="en-US" dirty="0" smtClean="0"/>
              <a:t> does not possess.</a:t>
            </a:r>
          </a:p>
          <a:p>
            <a:r>
              <a:rPr lang="en-US" dirty="0" smtClean="0"/>
              <a:t>Intuition: </a:t>
            </a:r>
            <a:r>
              <a:rPr lang="en-US" dirty="0" err="1" smtClean="0">
                <a:solidFill>
                  <a:srgbClr val="0000FF"/>
                </a:solidFill>
              </a:rPr>
              <a:t>p</a:t>
            </a:r>
            <a:r>
              <a:rPr lang="en-US" baseline="-25000" dirty="0" err="1" smtClean="0">
                <a:solidFill>
                  <a:srgbClr val="0000FF"/>
                </a:solidFill>
              </a:rPr>
              <a:t>j</a:t>
            </a:r>
            <a:r>
              <a:rPr lang="en-US" baseline="-25000" dirty="0" smtClean="0">
                <a:solidFill>
                  <a:srgbClr val="0000FF"/>
                </a:solidFill>
              </a:rPr>
              <a:t> </a:t>
            </a:r>
            <a:r>
              <a:rPr lang="en-US" dirty="0" smtClean="0">
                <a:solidFill>
                  <a:srgbClr val="0000FF"/>
                </a:solidFill>
              </a:rPr>
              <a:t>must have </a:t>
            </a:r>
            <a:r>
              <a:rPr lang="en-US" dirty="0" smtClean="0">
                <a:solidFill>
                  <a:srgbClr val="FF0000"/>
                </a:solidFill>
              </a:rPr>
              <a:t>consistently missed </a:t>
            </a:r>
            <a:r>
              <a:rPr lang="en-US" dirty="0" err="1" smtClean="0">
                <a:solidFill>
                  <a:srgbClr val="FF0000"/>
                </a:solidFill>
              </a:rPr>
              <a:t>v</a:t>
            </a:r>
            <a:r>
              <a:rPr lang="en-US" dirty="0" smtClean="0">
                <a:solidFill>
                  <a:srgbClr val="0000FF"/>
                </a:solidFill>
              </a:rPr>
              <a:t> in </a:t>
            </a:r>
            <a:r>
              <a:rPr lang="en-US" dirty="0" smtClean="0">
                <a:solidFill>
                  <a:srgbClr val="FF0000"/>
                </a:solidFill>
              </a:rPr>
              <a:t>all rounds</a:t>
            </a:r>
            <a:r>
              <a:rPr lang="en-US" dirty="0" smtClean="0">
                <a:solidFill>
                  <a:srgbClr val="0000FF"/>
                </a:solidFill>
              </a:rPr>
              <a:t>. Let’s backtrack this.</a:t>
            </a:r>
          </a:p>
          <a:p>
            <a:pPr lvl="1"/>
            <a:r>
              <a:rPr lang="en-US" dirty="0" err="1" smtClean="0">
                <a:sym typeface="Wingdings" charset="0"/>
              </a:rPr>
              <a:t></a:t>
            </a:r>
            <a:r>
              <a:rPr lang="en-US" dirty="0" smtClean="0">
                <a:sym typeface="Wingdings" charset="0"/>
              </a:rPr>
              <a:t> </a:t>
            </a:r>
            <a:r>
              <a:rPr lang="en-US" dirty="0" smtClean="0">
                <a:solidFill>
                  <a:srgbClr val="FF0000"/>
                </a:solidFill>
                <a:sym typeface="Wingdings" charset="0"/>
              </a:rPr>
              <a:t>In the last round</a:t>
            </a:r>
            <a:r>
              <a:rPr lang="en-US" dirty="0" smtClean="0">
                <a:sym typeface="Wingdings" charset="0"/>
              </a:rPr>
              <a:t>, some third process, </a:t>
            </a:r>
            <a:r>
              <a:rPr lang="en-US" dirty="0" err="1" smtClean="0">
                <a:sym typeface="Wingdings" charset="0"/>
              </a:rPr>
              <a:t>p</a:t>
            </a:r>
            <a:r>
              <a:rPr lang="en-US" baseline="-25000" dirty="0" err="1" smtClean="0">
                <a:sym typeface="Wingdings" charset="0"/>
              </a:rPr>
              <a:t>k</a:t>
            </a:r>
            <a:r>
              <a:rPr lang="en-US" dirty="0" smtClean="0">
                <a:sym typeface="Wingdings" charset="0"/>
              </a:rPr>
              <a:t>, sent </a:t>
            </a:r>
            <a:r>
              <a:rPr lang="en-US" dirty="0" err="1" smtClean="0">
                <a:sym typeface="Wingdings" charset="0"/>
              </a:rPr>
              <a:t>v</a:t>
            </a:r>
            <a:r>
              <a:rPr lang="en-US" dirty="0" smtClean="0">
                <a:sym typeface="Wingdings" charset="0"/>
              </a:rPr>
              <a:t> to p</a:t>
            </a:r>
            <a:r>
              <a:rPr lang="en-US" baseline="-25000" dirty="0" smtClean="0">
                <a:sym typeface="Wingdings" charset="0"/>
              </a:rPr>
              <a:t>i</a:t>
            </a:r>
            <a:r>
              <a:rPr lang="en-US" dirty="0" smtClean="0">
                <a:sym typeface="Wingdings" charset="0"/>
              </a:rPr>
              <a:t>, and crashed before sending </a:t>
            </a:r>
            <a:r>
              <a:rPr lang="en-US" dirty="0" err="1" smtClean="0">
                <a:sym typeface="Wingdings" charset="0"/>
              </a:rPr>
              <a:t>v</a:t>
            </a:r>
            <a:r>
              <a:rPr lang="en-US" dirty="0" smtClean="0">
                <a:sym typeface="Wingdings" charset="0"/>
              </a:rPr>
              <a:t> to </a:t>
            </a:r>
            <a:r>
              <a:rPr lang="en-US" dirty="0" err="1" smtClean="0">
                <a:sym typeface="Wingdings" charset="0"/>
              </a:rPr>
              <a:t>p</a:t>
            </a:r>
            <a:r>
              <a:rPr lang="en-US" baseline="-25000" dirty="0" err="1" smtClean="0">
                <a:sym typeface="Wingdings" charset="0"/>
              </a:rPr>
              <a:t>j</a:t>
            </a:r>
            <a:r>
              <a:rPr lang="en-US" dirty="0" smtClean="0">
                <a:sym typeface="Wingdings" charset="0"/>
              </a:rPr>
              <a:t>.</a:t>
            </a:r>
          </a:p>
          <a:p>
            <a:pPr lvl="1"/>
            <a:r>
              <a:rPr lang="en-US" dirty="0" err="1" smtClean="0">
                <a:sym typeface="Wingdings" charset="0"/>
              </a:rPr>
              <a:t></a:t>
            </a:r>
            <a:r>
              <a:rPr lang="en-US" dirty="0" smtClean="0">
                <a:sym typeface="Wingdings" charset="0"/>
              </a:rPr>
              <a:t> Any process sending </a:t>
            </a:r>
            <a:r>
              <a:rPr lang="en-US" dirty="0" err="1" smtClean="0">
                <a:sym typeface="Wingdings" charset="0"/>
              </a:rPr>
              <a:t>v</a:t>
            </a:r>
            <a:r>
              <a:rPr lang="en-US" dirty="0" smtClean="0">
                <a:sym typeface="Wingdings" charset="0"/>
              </a:rPr>
              <a:t> in the penultimate round must have crashed; otherwise, both </a:t>
            </a:r>
            <a:r>
              <a:rPr lang="en-US" dirty="0" err="1" smtClean="0">
                <a:sym typeface="Wingdings" charset="0"/>
              </a:rPr>
              <a:t>p</a:t>
            </a:r>
            <a:r>
              <a:rPr lang="en-US" baseline="-25000" dirty="0" err="1" smtClean="0">
                <a:sym typeface="Wingdings" charset="0"/>
              </a:rPr>
              <a:t>k</a:t>
            </a:r>
            <a:r>
              <a:rPr lang="en-US" dirty="0" smtClean="0">
                <a:sym typeface="Wingdings" charset="0"/>
              </a:rPr>
              <a:t> and </a:t>
            </a:r>
            <a:r>
              <a:rPr lang="en-US" dirty="0" err="1" smtClean="0">
                <a:sym typeface="Wingdings" charset="0"/>
              </a:rPr>
              <a:t>p</a:t>
            </a:r>
            <a:r>
              <a:rPr lang="en-US" baseline="-25000" dirty="0" err="1" smtClean="0">
                <a:sym typeface="Wingdings" charset="0"/>
              </a:rPr>
              <a:t>j</a:t>
            </a:r>
            <a:r>
              <a:rPr lang="en-US" dirty="0" smtClean="0">
                <a:sym typeface="Wingdings" charset="0"/>
              </a:rPr>
              <a:t> should have received </a:t>
            </a:r>
            <a:r>
              <a:rPr lang="en-US" dirty="0" err="1" smtClean="0">
                <a:sym typeface="Wingdings" charset="0"/>
              </a:rPr>
              <a:t>v</a:t>
            </a:r>
            <a:r>
              <a:rPr lang="en-US" dirty="0" smtClean="0">
                <a:sym typeface="Wingdings" charset="0"/>
              </a:rPr>
              <a:t>.</a:t>
            </a:r>
          </a:p>
          <a:p>
            <a:pPr lvl="1"/>
            <a:r>
              <a:rPr lang="en-US" dirty="0" err="1" smtClean="0">
                <a:sym typeface="Wingdings" charset="0"/>
              </a:rPr>
              <a:t></a:t>
            </a:r>
            <a:r>
              <a:rPr lang="en-US" dirty="0" smtClean="0">
                <a:sym typeface="Wingdings" charset="0"/>
              </a:rPr>
              <a:t> Proceeding in this way, we infer at least one crash in each of the preceding rounds. </a:t>
            </a:r>
          </a:p>
          <a:p>
            <a:pPr lvl="1"/>
            <a:r>
              <a:rPr lang="en-US" dirty="0" err="1" smtClean="0">
                <a:sym typeface="Wingdings" charset="0"/>
              </a:rPr>
              <a:t></a:t>
            </a:r>
            <a:r>
              <a:rPr lang="en-US" dirty="0" smtClean="0">
                <a:sym typeface="Wingdings" charset="0"/>
              </a:rPr>
              <a:t> But we have assumed at most </a:t>
            </a:r>
            <a:r>
              <a:rPr lang="en-US" dirty="0" err="1" smtClean="0">
                <a:sym typeface="Wingdings" charset="0"/>
              </a:rPr>
              <a:t>f</a:t>
            </a:r>
            <a:r>
              <a:rPr lang="en-US" dirty="0" smtClean="0">
                <a:sym typeface="Wingdings" charset="0"/>
              </a:rPr>
              <a:t> crashes can occur and there are f+1 rounds ==&gt; contradiction.</a:t>
            </a:r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10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Second: Asynchronous Systems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Messages have </a:t>
            </a:r>
            <a:r>
              <a:rPr lang="en-US" dirty="0" smtClean="0">
                <a:solidFill>
                  <a:srgbClr val="0000FF"/>
                </a:solidFill>
              </a:rPr>
              <a:t>arbitrary delay</a:t>
            </a:r>
            <a:r>
              <a:rPr lang="en-US" dirty="0" smtClean="0"/>
              <a:t>, processes </a:t>
            </a:r>
            <a:r>
              <a:rPr lang="en-US" dirty="0" smtClean="0">
                <a:solidFill>
                  <a:srgbClr val="0000FF"/>
                </a:solidFill>
              </a:rPr>
              <a:t>arbitrarily slow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Impossible to achieve consensus</a:t>
            </a:r>
          </a:p>
          <a:p>
            <a:pPr lvl="1"/>
            <a:r>
              <a:rPr lang="en-US" dirty="0" smtClean="0"/>
              <a:t>even a single failed is enough to avoid the system from reaching agreement!</a:t>
            </a:r>
          </a:p>
          <a:p>
            <a:pPr lvl="1"/>
            <a:r>
              <a:rPr lang="en-US" dirty="0" smtClean="0"/>
              <a:t>a slow process indistinguishable from a crashed process</a:t>
            </a:r>
          </a:p>
          <a:p>
            <a:r>
              <a:rPr lang="en-US" dirty="0" smtClean="0"/>
              <a:t>Impossibility applies to any protocol that claims to solve consensus</a:t>
            </a:r>
          </a:p>
          <a:p>
            <a:r>
              <a:rPr lang="en-US" dirty="0" smtClean="0"/>
              <a:t>Proved in a now-famous result by Fischer, Lynch and Patterson, 1983  (</a:t>
            </a:r>
            <a:r>
              <a:rPr lang="en-US" dirty="0" smtClean="0">
                <a:solidFill>
                  <a:srgbClr val="0000FF"/>
                </a:solidFill>
              </a:rPr>
              <a:t>FLP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Stopped many distributed system designers dead in their tracks</a:t>
            </a:r>
          </a:p>
          <a:p>
            <a:pPr lvl="1"/>
            <a:r>
              <a:rPr lang="en-US" dirty="0" smtClean="0"/>
              <a:t>A lot of claims of </a:t>
            </a:r>
            <a:r>
              <a:rPr lang="ja-JP" altLang="en-US" dirty="0" smtClean="0"/>
              <a:t>“</a:t>
            </a:r>
            <a:r>
              <a:rPr lang="en-US" dirty="0" smtClean="0"/>
              <a:t>reliability</a:t>
            </a:r>
            <a:r>
              <a:rPr lang="ja-JP" altLang="en-US" dirty="0" smtClean="0"/>
              <a:t>”</a:t>
            </a:r>
            <a:r>
              <a:rPr lang="en-US" dirty="0" smtClean="0"/>
              <a:t> vanished overnight</a:t>
            </a:r>
          </a:p>
          <a:p>
            <a:pPr lvl="1"/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11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Are We Doomed?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85750" lvl="1" indent="-285750">
              <a:buFontTx/>
              <a:buChar char="•"/>
            </a:pPr>
            <a:r>
              <a:rPr lang="en-US" sz="2400" dirty="0" smtClean="0"/>
              <a:t>Asynchronous systems (i.e., systems with arbitrary delay) </a:t>
            </a:r>
            <a:r>
              <a:rPr lang="en-US" sz="2400" dirty="0" smtClean="0">
                <a:solidFill>
                  <a:srgbClr val="FF0000"/>
                </a:solidFill>
              </a:rPr>
              <a:t>cannot guarantee</a:t>
            </a:r>
            <a:r>
              <a:rPr lang="en-US" sz="2400" dirty="0" smtClean="0"/>
              <a:t> that they will reach consensus even with one faulty process.</a:t>
            </a:r>
          </a:p>
          <a:p>
            <a:r>
              <a:rPr lang="en-US" dirty="0" smtClean="0"/>
              <a:t>Key word: “guarantee”</a:t>
            </a:r>
          </a:p>
          <a:p>
            <a:pPr lvl="1"/>
            <a:r>
              <a:rPr lang="en-US" i="1" dirty="0" smtClean="0">
                <a:solidFill>
                  <a:srgbClr val="FF0000"/>
                </a:solidFill>
              </a:rPr>
              <a:t>Does not</a:t>
            </a:r>
            <a:r>
              <a:rPr lang="en-US" dirty="0" smtClean="0"/>
              <a:t> mean that processes can </a:t>
            </a:r>
            <a:r>
              <a:rPr lang="en-US" i="1" dirty="0" smtClean="0"/>
              <a:t>never</a:t>
            </a:r>
            <a:r>
              <a:rPr lang="en-US" dirty="0" smtClean="0"/>
              <a:t> reach a consensus if one is faulty</a:t>
            </a:r>
          </a:p>
          <a:p>
            <a:pPr lvl="1"/>
            <a:r>
              <a:rPr lang="en-US" dirty="0" smtClean="0"/>
              <a:t>Allows room for reaching agreement with some probability greater than zero</a:t>
            </a:r>
          </a:p>
          <a:p>
            <a:pPr lvl="1"/>
            <a:r>
              <a:rPr lang="en-US" dirty="0" smtClean="0"/>
              <a:t>In practice many systems reach consensus.</a:t>
            </a:r>
          </a:p>
          <a:p>
            <a:r>
              <a:rPr lang="en-US" dirty="0" smtClean="0"/>
              <a:t>How to get around this?</a:t>
            </a:r>
          </a:p>
          <a:p>
            <a:pPr lvl="1"/>
            <a:r>
              <a:rPr lang="en-US" dirty="0" smtClean="0"/>
              <a:t>Two key things in the result: </a:t>
            </a:r>
            <a:r>
              <a:rPr lang="en-US" dirty="0" smtClean="0">
                <a:solidFill>
                  <a:srgbClr val="0000FF"/>
                </a:solidFill>
              </a:rPr>
              <a:t>one faulty process &amp; arbitrary delay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12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" y="4038600"/>
            <a:ext cx="519176" cy="58997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Techniques to Overcome Impossibility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Technique 1: </a:t>
            </a:r>
            <a:r>
              <a:rPr lang="en-US" dirty="0" smtClean="0">
                <a:solidFill>
                  <a:srgbClr val="FF0000"/>
                </a:solidFill>
              </a:rPr>
              <a:t>masking faults</a:t>
            </a:r>
            <a:r>
              <a:rPr lang="en-US" dirty="0" smtClean="0"/>
              <a:t> (crash-stop)</a:t>
            </a:r>
          </a:p>
          <a:p>
            <a:pPr lvl="1"/>
            <a:r>
              <a:rPr lang="en-US" dirty="0" smtClean="0"/>
              <a:t>For example, use persistent storage and keep local checkpoints</a:t>
            </a:r>
          </a:p>
          <a:p>
            <a:pPr lvl="1"/>
            <a:r>
              <a:rPr lang="en-US" dirty="0" smtClean="0"/>
              <a:t>Then upon a failure, restart the process and recover from the last checkpoint.</a:t>
            </a:r>
          </a:p>
          <a:p>
            <a:pPr lvl="1"/>
            <a:r>
              <a:rPr lang="en-US" dirty="0" smtClean="0"/>
              <a:t>This masks fault, but may introduce arbitrary delays.</a:t>
            </a:r>
          </a:p>
          <a:p>
            <a:r>
              <a:rPr lang="en-US" dirty="0" smtClean="0"/>
              <a:t>Technique 2: </a:t>
            </a:r>
            <a:r>
              <a:rPr lang="en-US" dirty="0" smtClean="0">
                <a:solidFill>
                  <a:srgbClr val="FF0000"/>
                </a:solidFill>
              </a:rPr>
              <a:t>using failure detectors</a:t>
            </a:r>
          </a:p>
          <a:p>
            <a:pPr lvl="1"/>
            <a:r>
              <a:rPr lang="en-US" dirty="0" smtClean="0"/>
              <a:t>For example, if a process is slow, mark it as a failed process.</a:t>
            </a:r>
          </a:p>
          <a:p>
            <a:pPr lvl="1"/>
            <a:r>
              <a:rPr lang="en-US" dirty="0" smtClean="0"/>
              <a:t>Then actually kill it somehow, or discard all the messages from that point on (fail-silent)</a:t>
            </a:r>
          </a:p>
          <a:p>
            <a:pPr lvl="1"/>
            <a:r>
              <a:rPr lang="en-US" dirty="0" smtClean="0"/>
              <a:t>This effectively turns an asynchronous system into a synchronous system</a:t>
            </a:r>
          </a:p>
          <a:p>
            <a:pPr lvl="1"/>
            <a:r>
              <a:rPr lang="en-US" dirty="0" smtClean="0"/>
              <a:t>Failure detectors might not be 100% accurate and requires a long timeout value to be reasonably accurate.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13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CSE 486/586 </a:t>
            </a:r>
            <a:r>
              <a:rPr lang="en-US" dirty="0" err="1" smtClean="0"/>
              <a:t>Administrivia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PA2-B due on Friday </a:t>
            </a:r>
            <a:r>
              <a:rPr lang="en-US" dirty="0" smtClean="0"/>
              <a:t>next week (</a:t>
            </a:r>
            <a:r>
              <a:rPr lang="en-US" dirty="0" smtClean="0"/>
              <a:t>3/</a:t>
            </a:r>
            <a:r>
              <a:rPr lang="en-US" dirty="0" smtClean="0"/>
              <a:t>17)</a:t>
            </a:r>
            <a:endParaRPr lang="en-US" dirty="0" smtClean="0"/>
          </a:p>
          <a:p>
            <a:pPr lvl="1"/>
            <a:r>
              <a:rPr lang="en-US" dirty="0" smtClean="0"/>
              <a:t>Please do not use someone else’s code!</a:t>
            </a:r>
          </a:p>
          <a:p>
            <a:r>
              <a:rPr lang="en-US" dirty="0" smtClean="0"/>
              <a:t>Midterm on Wednesday (3</a:t>
            </a:r>
            <a:r>
              <a:rPr lang="en-US" dirty="0" smtClean="0"/>
              <a:t>/</a:t>
            </a:r>
            <a:r>
              <a:rPr lang="en-US" dirty="0" smtClean="0"/>
              <a:t>15</a:t>
            </a:r>
            <a:r>
              <a:rPr lang="en-US" dirty="0" smtClean="0"/>
              <a:t>)</a:t>
            </a:r>
            <a:endParaRPr lang="en-US" dirty="0" smtClean="0"/>
          </a:p>
          <a:p>
            <a:pPr lvl="1"/>
            <a:r>
              <a:rPr lang="en-US" dirty="0" smtClean="0"/>
              <a:t>Cheat sheet allowed (letter-sized, front-and-back</a:t>
            </a:r>
            <a:r>
              <a:rPr lang="en-US" dirty="0" smtClean="0"/>
              <a:t>)</a:t>
            </a:r>
          </a:p>
          <a:p>
            <a:r>
              <a:rPr lang="en-US" dirty="0" smtClean="0"/>
              <a:t>No class this Friday (3/10) &amp; no office hours today </a:t>
            </a:r>
            <a:r>
              <a:rPr lang="en-US" smtClean="0"/>
              <a:t>and Friday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14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6752293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Recall</a:t>
            </a:r>
            <a:endParaRPr lang="en-US"/>
          </a:p>
        </p:txBody>
      </p:sp>
      <p:sp>
        <p:nvSpPr>
          <p:cNvPr id="123907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Each process p has a state</a:t>
            </a:r>
          </a:p>
          <a:p>
            <a:pPr lvl="1"/>
            <a:r>
              <a:rPr lang="en-US" dirty="0" smtClean="0"/>
              <a:t>program counter, registers, stack, local variables </a:t>
            </a:r>
          </a:p>
          <a:p>
            <a:pPr lvl="1"/>
            <a:r>
              <a:rPr lang="en-US" dirty="0" smtClean="0"/>
              <a:t>input register </a:t>
            </a:r>
            <a:r>
              <a:rPr lang="en-US" dirty="0" err="1" smtClean="0"/>
              <a:t>xp</a:t>
            </a:r>
            <a:r>
              <a:rPr lang="en-US" dirty="0" smtClean="0"/>
              <a:t> : initially either 0 or 1</a:t>
            </a:r>
          </a:p>
          <a:p>
            <a:pPr lvl="1"/>
            <a:r>
              <a:rPr lang="en-US" dirty="0" smtClean="0"/>
              <a:t>output register </a:t>
            </a:r>
            <a:r>
              <a:rPr lang="en-US" dirty="0" err="1" smtClean="0"/>
              <a:t>yp</a:t>
            </a:r>
            <a:r>
              <a:rPr lang="en-US" dirty="0" smtClean="0"/>
              <a:t> : initially b (b=undecided)</a:t>
            </a:r>
          </a:p>
          <a:p>
            <a:r>
              <a:rPr lang="en-US" dirty="0" smtClean="0"/>
              <a:t>Consensus Problem: Design a protocol so that either</a:t>
            </a:r>
          </a:p>
          <a:p>
            <a:pPr lvl="1"/>
            <a:r>
              <a:rPr lang="en-US" dirty="0" smtClean="0"/>
              <a:t>all non-faulty processes set their output variables to 0 </a:t>
            </a:r>
          </a:p>
          <a:p>
            <a:pPr lvl="1"/>
            <a:r>
              <a:rPr lang="en-US" dirty="0" smtClean="0"/>
              <a:t>Or non-faulty all processes set their output variables to 1</a:t>
            </a:r>
          </a:p>
          <a:p>
            <a:pPr lvl="1"/>
            <a:r>
              <a:rPr lang="en-US" dirty="0" smtClean="0"/>
              <a:t>(No trivial solutions allowed)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71363-D443-3042-8EA4-5E289CEBC6B0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Proof of Impossibility: Reminder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FF"/>
                </a:solidFill>
              </a:rPr>
              <a:t>State machine</a:t>
            </a:r>
          </a:p>
          <a:p>
            <a:pPr lvl="1"/>
            <a:r>
              <a:rPr lang="en-US" dirty="0" smtClean="0"/>
              <a:t>Forget real time, everything is in steps &amp; state transitions.</a:t>
            </a:r>
          </a:p>
          <a:p>
            <a:pPr lvl="1"/>
            <a:r>
              <a:rPr lang="en-US" dirty="0" smtClean="0"/>
              <a:t>Equally applicable to a single process as well as distributed processes</a:t>
            </a:r>
          </a:p>
          <a:p>
            <a:r>
              <a:rPr lang="en-US" dirty="0" smtClean="0"/>
              <a:t>A state (S1) is </a:t>
            </a:r>
            <a:r>
              <a:rPr lang="en-US" dirty="0" smtClean="0">
                <a:solidFill>
                  <a:srgbClr val="0000FF"/>
                </a:solidFill>
              </a:rPr>
              <a:t>reachable</a:t>
            </a:r>
            <a:r>
              <a:rPr lang="en-US" dirty="0" smtClean="0"/>
              <a:t> from another state (S0) if there is a sequence of events from S0 to S1.</a:t>
            </a:r>
          </a:p>
          <a:p>
            <a:r>
              <a:rPr lang="en-US" dirty="0" smtClean="0"/>
              <a:t>There an initial state with an initial set of input values.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16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Text Box 2"/>
          <p:cNvSpPr txBox="1">
            <a:spLocks noChangeArrowheads="1"/>
          </p:cNvSpPr>
          <p:nvPr/>
        </p:nvSpPr>
        <p:spPr bwMode="auto">
          <a:xfrm>
            <a:off x="819150" y="1870075"/>
            <a:ext cx="336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>
              <a:lnSpc>
                <a:spcPct val="100000"/>
              </a:lnSpc>
            </a:pPr>
            <a:r>
              <a:rPr lang="en-US" sz="2400">
                <a:solidFill>
                  <a:schemeClr val="tx1"/>
                </a:solidFill>
                <a:latin typeface="Times New Roman" charset="0"/>
              </a:rPr>
              <a:t>p</a:t>
            </a:r>
          </a:p>
        </p:txBody>
      </p:sp>
      <p:sp>
        <p:nvSpPr>
          <p:cNvPr id="125955" name="Text Box 3"/>
          <p:cNvSpPr txBox="1">
            <a:spLocks noChangeArrowheads="1"/>
          </p:cNvSpPr>
          <p:nvPr/>
        </p:nvSpPr>
        <p:spPr bwMode="auto">
          <a:xfrm>
            <a:off x="6762750" y="1870075"/>
            <a:ext cx="4381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>
              <a:lnSpc>
                <a:spcPct val="100000"/>
              </a:lnSpc>
            </a:pPr>
            <a:r>
              <a:rPr lang="en-US" sz="2400">
                <a:solidFill>
                  <a:schemeClr val="tx1"/>
                </a:solidFill>
                <a:latin typeface="Times New Roman" charset="0"/>
              </a:rPr>
              <a:t>p</a:t>
            </a:r>
            <a:r>
              <a:rPr lang="ja-JP" altLang="en-US" sz="2400">
                <a:solidFill>
                  <a:schemeClr val="tx1"/>
                </a:solidFill>
                <a:latin typeface="Arial"/>
              </a:rPr>
              <a:t>’</a:t>
            </a:r>
            <a:endParaRPr lang="en-US" sz="240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125956" name="Rectangle 4"/>
          <p:cNvSpPr>
            <a:spLocks noChangeArrowheads="1"/>
          </p:cNvSpPr>
          <p:nvPr/>
        </p:nvSpPr>
        <p:spPr bwMode="auto">
          <a:xfrm>
            <a:off x="2206625" y="3886200"/>
            <a:ext cx="4191000" cy="533400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2400">
                <a:solidFill>
                  <a:schemeClr val="tx1"/>
                </a:solidFill>
                <a:latin typeface="Times New Roman" charset="0"/>
              </a:rPr>
              <a:t>Global Message Buffer</a:t>
            </a:r>
          </a:p>
        </p:txBody>
      </p:sp>
      <p:sp>
        <p:nvSpPr>
          <p:cNvPr id="125957" name="Line 5"/>
          <p:cNvSpPr>
            <a:spLocks noChangeShapeType="1"/>
          </p:cNvSpPr>
          <p:nvPr/>
        </p:nvSpPr>
        <p:spPr bwMode="auto">
          <a:xfrm>
            <a:off x="1139825" y="2514600"/>
            <a:ext cx="1371600" cy="1295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5958" name="Line 6"/>
          <p:cNvSpPr>
            <a:spLocks noChangeShapeType="1"/>
          </p:cNvSpPr>
          <p:nvPr/>
        </p:nvSpPr>
        <p:spPr bwMode="auto">
          <a:xfrm flipV="1">
            <a:off x="5483225" y="2438400"/>
            <a:ext cx="1219200" cy="1295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5959" name="Text Box 7"/>
          <p:cNvSpPr txBox="1">
            <a:spLocks noChangeArrowheads="1"/>
          </p:cNvSpPr>
          <p:nvPr/>
        </p:nvSpPr>
        <p:spPr bwMode="auto">
          <a:xfrm>
            <a:off x="1733550" y="2555875"/>
            <a:ext cx="15128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>
              <a:lnSpc>
                <a:spcPct val="100000"/>
              </a:lnSpc>
            </a:pPr>
            <a:r>
              <a:rPr lang="en-US" sz="2400">
                <a:solidFill>
                  <a:schemeClr val="tx1"/>
                </a:solidFill>
                <a:latin typeface="Times New Roman" charset="0"/>
              </a:rPr>
              <a:t>send(p</a:t>
            </a:r>
            <a:r>
              <a:rPr lang="ja-JP" altLang="en-US" sz="2400">
                <a:solidFill>
                  <a:schemeClr val="tx1"/>
                </a:solidFill>
                <a:latin typeface="Arial"/>
              </a:rPr>
              <a:t>’</a:t>
            </a:r>
            <a:r>
              <a:rPr lang="en-US" sz="2400">
                <a:solidFill>
                  <a:schemeClr val="tx1"/>
                </a:solidFill>
                <a:latin typeface="Times New Roman" charset="0"/>
              </a:rPr>
              <a:t>,m)</a:t>
            </a:r>
          </a:p>
        </p:txBody>
      </p:sp>
      <p:sp>
        <p:nvSpPr>
          <p:cNvPr id="125960" name="Text Box 8"/>
          <p:cNvSpPr txBox="1">
            <a:spLocks noChangeArrowheads="1"/>
          </p:cNvSpPr>
          <p:nvPr/>
        </p:nvSpPr>
        <p:spPr bwMode="auto">
          <a:xfrm>
            <a:off x="6092825" y="2895600"/>
            <a:ext cx="2974975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>
              <a:lnSpc>
                <a:spcPct val="100000"/>
              </a:lnSpc>
            </a:pPr>
            <a:r>
              <a:rPr lang="en-US" sz="2400">
                <a:solidFill>
                  <a:schemeClr val="tx1"/>
                </a:solidFill>
                <a:latin typeface="Times New Roman" charset="0"/>
              </a:rPr>
              <a:t>receive(p</a:t>
            </a:r>
            <a:r>
              <a:rPr lang="ja-JP" altLang="en-US" sz="2400">
                <a:solidFill>
                  <a:schemeClr val="tx1"/>
                </a:solidFill>
                <a:latin typeface="Arial"/>
              </a:rPr>
              <a:t>’</a:t>
            </a:r>
            <a:r>
              <a:rPr lang="en-US" sz="2400">
                <a:solidFill>
                  <a:schemeClr val="tx1"/>
                </a:solidFill>
                <a:latin typeface="Times New Roman" charset="0"/>
              </a:rPr>
              <a:t>)</a:t>
            </a:r>
          </a:p>
          <a:p>
            <a:pPr eaLnBrk="1" hangingPunct="1">
              <a:lnSpc>
                <a:spcPct val="100000"/>
              </a:lnSpc>
            </a:pPr>
            <a:r>
              <a:rPr lang="en-US" sz="2400">
                <a:solidFill>
                  <a:schemeClr val="tx1"/>
                </a:solidFill>
                <a:latin typeface="Times New Roman" charset="0"/>
              </a:rPr>
              <a:t>	may return null</a:t>
            </a:r>
          </a:p>
        </p:txBody>
      </p:sp>
      <p:sp>
        <p:nvSpPr>
          <p:cNvPr id="125961" name="Text Box 9"/>
          <p:cNvSpPr txBox="1">
            <a:spLocks noChangeArrowheads="1"/>
          </p:cNvSpPr>
          <p:nvPr/>
        </p:nvSpPr>
        <p:spPr bwMode="auto">
          <a:xfrm>
            <a:off x="3032125" y="4765675"/>
            <a:ext cx="15208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>
              <a:lnSpc>
                <a:spcPct val="100000"/>
              </a:lnSpc>
            </a:pPr>
            <a:r>
              <a:rPr lang="ja-JP" altLang="en-US" sz="2400">
                <a:solidFill>
                  <a:schemeClr val="tx1"/>
                </a:solidFill>
                <a:latin typeface="Arial"/>
              </a:rPr>
              <a:t>“</a:t>
            </a:r>
            <a:r>
              <a:rPr lang="en-US" sz="2400">
                <a:solidFill>
                  <a:schemeClr val="tx1"/>
                </a:solidFill>
                <a:latin typeface="Times New Roman" charset="0"/>
              </a:rPr>
              <a:t>Network</a:t>
            </a:r>
            <a:r>
              <a:rPr lang="ja-JP" altLang="en-US" sz="2400">
                <a:solidFill>
                  <a:schemeClr val="tx1"/>
                </a:solidFill>
                <a:latin typeface="Arial"/>
              </a:rPr>
              <a:t>”</a:t>
            </a:r>
            <a:endParaRPr lang="en-US" sz="240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71363-D443-3042-8EA4-5E289CEBC6B0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Different Definition of </a:t>
            </a:r>
            <a:r>
              <a:rPr lang="ja-JP" altLang="en-US" smtClean="0"/>
              <a:t>“</a:t>
            </a:r>
            <a:r>
              <a:rPr lang="en-US" smtClean="0"/>
              <a:t>State</a:t>
            </a:r>
            <a:r>
              <a:rPr lang="ja-JP" altLang="en-US" smtClean="0"/>
              <a:t>”</a:t>
            </a:r>
            <a:r>
              <a:rPr lang="en-US" smtClean="0"/>
              <a:t> </a:t>
            </a:r>
            <a:endParaRPr lang="en-US"/>
          </a:p>
        </p:txBody>
      </p:sp>
      <p:sp>
        <p:nvSpPr>
          <p:cNvPr id="128003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mtClean="0"/>
              <a:t>State of a process</a:t>
            </a:r>
          </a:p>
          <a:p>
            <a:r>
              <a:rPr lang="en-US" smtClean="0"/>
              <a:t>Configuration: = Global state. Collection of states, one per process; and state of the global buffer</a:t>
            </a:r>
          </a:p>
          <a:p>
            <a:r>
              <a:rPr lang="en-US" smtClean="0"/>
              <a:t>Each Event consists atomically of three sub-steps:</a:t>
            </a:r>
          </a:p>
          <a:p>
            <a:pPr lvl="1"/>
            <a:r>
              <a:rPr lang="en-US" smtClean="0"/>
              <a:t>receipt of a message by a process (say p), and</a:t>
            </a:r>
          </a:p>
          <a:p>
            <a:pPr lvl="1"/>
            <a:r>
              <a:rPr lang="en-US" smtClean="0"/>
              <a:t>processing of message, and</a:t>
            </a:r>
          </a:p>
          <a:p>
            <a:pPr lvl="1"/>
            <a:r>
              <a:rPr lang="en-US" smtClean="0"/>
              <a:t>sending out of all necessary messages by p (into the global message buffer)</a:t>
            </a:r>
          </a:p>
          <a:p>
            <a:r>
              <a:rPr lang="en-US" smtClean="0"/>
              <a:t>Note: this event is different from the Lamport events</a:t>
            </a:r>
          </a:p>
          <a:p>
            <a:r>
              <a:rPr lang="en-US" smtClean="0"/>
              <a:t>Schedule: sequence of events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71363-D443-3042-8EA4-5E289CEBC6B0}" type="slidenum">
              <a:rPr lang="en-US" smtClean="0"/>
              <a:pPr/>
              <a:t>18</a:t>
            </a:fld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50" name="Oval 2"/>
          <p:cNvSpPr>
            <a:spLocks noChangeArrowheads="1"/>
          </p:cNvSpPr>
          <p:nvPr/>
        </p:nvSpPr>
        <p:spPr bwMode="auto">
          <a:xfrm>
            <a:off x="1828800" y="1219200"/>
            <a:ext cx="914400" cy="914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2400">
                <a:solidFill>
                  <a:schemeClr val="tx1"/>
                </a:solidFill>
                <a:latin typeface="Times New Roman" charset="0"/>
              </a:rPr>
              <a:t>C</a:t>
            </a:r>
          </a:p>
        </p:txBody>
      </p:sp>
      <p:sp>
        <p:nvSpPr>
          <p:cNvPr id="130051" name="Oval 3"/>
          <p:cNvSpPr>
            <a:spLocks noChangeArrowheads="1"/>
          </p:cNvSpPr>
          <p:nvPr/>
        </p:nvSpPr>
        <p:spPr bwMode="auto">
          <a:xfrm>
            <a:off x="1905000" y="3124200"/>
            <a:ext cx="914400" cy="914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2400">
                <a:solidFill>
                  <a:schemeClr val="tx1"/>
                </a:solidFill>
                <a:latin typeface="Times New Roman" charset="0"/>
              </a:rPr>
              <a:t>C</a:t>
            </a:r>
            <a:r>
              <a:rPr lang="ja-JP" altLang="en-US" sz="2400">
                <a:solidFill>
                  <a:schemeClr val="tx1"/>
                </a:solidFill>
                <a:latin typeface="Arial"/>
              </a:rPr>
              <a:t>’</a:t>
            </a:r>
            <a:endParaRPr lang="en-US" sz="240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130052" name="Oval 4"/>
          <p:cNvSpPr>
            <a:spLocks noChangeArrowheads="1"/>
          </p:cNvSpPr>
          <p:nvPr/>
        </p:nvSpPr>
        <p:spPr bwMode="auto">
          <a:xfrm>
            <a:off x="1981200" y="5029200"/>
            <a:ext cx="914400" cy="914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2400">
                <a:solidFill>
                  <a:schemeClr val="tx1"/>
                </a:solidFill>
                <a:latin typeface="Times New Roman" charset="0"/>
              </a:rPr>
              <a:t>C</a:t>
            </a:r>
            <a:r>
              <a:rPr lang="ja-JP" altLang="en-US" sz="2400">
                <a:solidFill>
                  <a:schemeClr val="tx1"/>
                </a:solidFill>
                <a:latin typeface="Arial"/>
              </a:rPr>
              <a:t>’’</a:t>
            </a:r>
            <a:endParaRPr lang="en-US" sz="240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130053" name="Line 5"/>
          <p:cNvSpPr>
            <a:spLocks noChangeShapeType="1"/>
          </p:cNvSpPr>
          <p:nvPr/>
        </p:nvSpPr>
        <p:spPr bwMode="auto">
          <a:xfrm>
            <a:off x="2286000" y="2133600"/>
            <a:ext cx="76200" cy="990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0054" name="Line 6"/>
          <p:cNvSpPr>
            <a:spLocks noChangeShapeType="1"/>
          </p:cNvSpPr>
          <p:nvPr/>
        </p:nvSpPr>
        <p:spPr bwMode="auto">
          <a:xfrm>
            <a:off x="2438400" y="4038600"/>
            <a:ext cx="0" cy="990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0055" name="Text Box 7"/>
          <p:cNvSpPr txBox="1">
            <a:spLocks noChangeArrowheads="1"/>
          </p:cNvSpPr>
          <p:nvPr/>
        </p:nvSpPr>
        <p:spPr bwMode="auto">
          <a:xfrm>
            <a:off x="2498725" y="2327275"/>
            <a:ext cx="22494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>
              <a:lnSpc>
                <a:spcPct val="100000"/>
              </a:lnSpc>
            </a:pPr>
            <a:r>
              <a:rPr lang="en-US" sz="2400">
                <a:solidFill>
                  <a:schemeClr val="tx1"/>
                </a:solidFill>
                <a:latin typeface="Times New Roman" charset="0"/>
              </a:rPr>
              <a:t>Event e</a:t>
            </a:r>
            <a:r>
              <a:rPr lang="ja-JP" altLang="en-US" sz="2400">
                <a:solidFill>
                  <a:schemeClr val="tx1"/>
                </a:solidFill>
                <a:latin typeface="Arial"/>
              </a:rPr>
              <a:t>’</a:t>
            </a:r>
            <a:r>
              <a:rPr lang="en-US" sz="2400">
                <a:solidFill>
                  <a:schemeClr val="tx1"/>
                </a:solidFill>
                <a:latin typeface="Times New Roman" charset="0"/>
              </a:rPr>
              <a:t>=(p</a:t>
            </a:r>
            <a:r>
              <a:rPr lang="ja-JP" altLang="en-US" sz="2400">
                <a:solidFill>
                  <a:schemeClr val="tx1"/>
                </a:solidFill>
                <a:latin typeface="Arial"/>
              </a:rPr>
              <a:t>’</a:t>
            </a:r>
            <a:r>
              <a:rPr lang="en-US" sz="2400">
                <a:solidFill>
                  <a:schemeClr val="tx1"/>
                </a:solidFill>
                <a:latin typeface="Times New Roman" charset="0"/>
              </a:rPr>
              <a:t>,m</a:t>
            </a:r>
            <a:r>
              <a:rPr lang="ja-JP" altLang="en-US" sz="2400">
                <a:solidFill>
                  <a:schemeClr val="tx1"/>
                </a:solidFill>
                <a:latin typeface="Arial"/>
              </a:rPr>
              <a:t>’</a:t>
            </a:r>
            <a:r>
              <a:rPr lang="en-US" sz="2400">
                <a:solidFill>
                  <a:schemeClr val="tx1"/>
                </a:solidFill>
                <a:latin typeface="Times New Roman" charset="0"/>
              </a:rPr>
              <a:t>)</a:t>
            </a:r>
          </a:p>
        </p:txBody>
      </p:sp>
      <p:sp>
        <p:nvSpPr>
          <p:cNvPr id="130056" name="Text Box 8"/>
          <p:cNvSpPr txBox="1">
            <a:spLocks noChangeArrowheads="1"/>
          </p:cNvSpPr>
          <p:nvPr/>
        </p:nvSpPr>
        <p:spPr bwMode="auto">
          <a:xfrm>
            <a:off x="2438400" y="4267200"/>
            <a:ext cx="25542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>
              <a:lnSpc>
                <a:spcPct val="100000"/>
              </a:lnSpc>
            </a:pPr>
            <a:r>
              <a:rPr lang="en-US" sz="2400" dirty="0">
                <a:solidFill>
                  <a:schemeClr val="tx1"/>
                </a:solidFill>
                <a:latin typeface="Times New Roman" charset="0"/>
              </a:rPr>
              <a:t>Event </a:t>
            </a:r>
            <a:r>
              <a:rPr lang="en-US" sz="2400" dirty="0" err="1">
                <a:solidFill>
                  <a:schemeClr val="tx1"/>
                </a:solidFill>
                <a:latin typeface="Times New Roman" charset="0"/>
              </a:rPr>
              <a:t>e</a:t>
            </a:r>
            <a:r>
              <a:rPr lang="ja-JP" altLang="en-US" sz="2400" dirty="0">
                <a:solidFill>
                  <a:schemeClr val="tx1"/>
                </a:solidFill>
                <a:latin typeface="Arial"/>
              </a:rPr>
              <a:t>’’</a:t>
            </a:r>
            <a:r>
              <a:rPr lang="en-US" sz="2400" dirty="0">
                <a:solidFill>
                  <a:schemeClr val="tx1"/>
                </a:solidFill>
                <a:latin typeface="Times New Roman" charset="0"/>
              </a:rPr>
              <a:t>=(</a:t>
            </a:r>
            <a:r>
              <a:rPr lang="en-US" sz="2400" dirty="0" err="1">
                <a:solidFill>
                  <a:schemeClr val="tx1"/>
                </a:solidFill>
                <a:latin typeface="Times New Roman" charset="0"/>
              </a:rPr>
              <a:t>p</a:t>
            </a:r>
            <a:r>
              <a:rPr lang="ja-JP" altLang="en-US" sz="2400" dirty="0">
                <a:solidFill>
                  <a:schemeClr val="tx1"/>
                </a:solidFill>
                <a:latin typeface="Arial"/>
              </a:rPr>
              <a:t>’’</a:t>
            </a:r>
            <a:r>
              <a:rPr lang="en-US" sz="2400" dirty="0">
                <a:solidFill>
                  <a:schemeClr val="tx1"/>
                </a:solidFill>
                <a:latin typeface="Times New Roman" charset="0"/>
              </a:rPr>
              <a:t>,</a:t>
            </a:r>
            <a:r>
              <a:rPr lang="en-US" sz="2400" dirty="0" err="1" smtClean="0">
                <a:solidFill>
                  <a:schemeClr val="tx1"/>
                </a:solidFill>
                <a:latin typeface="Times New Roman" charset="0"/>
              </a:rPr>
              <a:t>m</a:t>
            </a:r>
            <a:r>
              <a:rPr lang="ja-JP" altLang="en-US" sz="2400" dirty="0" smtClean="0">
                <a:solidFill>
                  <a:schemeClr val="tx1"/>
                </a:solidFill>
                <a:latin typeface="Arial"/>
              </a:rPr>
              <a:t>’’</a:t>
            </a:r>
            <a:r>
              <a:rPr lang="en-US" sz="2400" dirty="0" smtClean="0">
                <a:solidFill>
                  <a:schemeClr val="tx1"/>
                </a:solidFill>
                <a:latin typeface="Times New Roman" charset="0"/>
              </a:rPr>
              <a:t>)</a:t>
            </a:r>
            <a:endParaRPr lang="en-US" sz="2400" dirty="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130057" name="Text Box 9"/>
          <p:cNvSpPr txBox="1">
            <a:spLocks noChangeArrowheads="1"/>
          </p:cNvSpPr>
          <p:nvPr/>
        </p:nvSpPr>
        <p:spPr bwMode="auto">
          <a:xfrm>
            <a:off x="2727325" y="1260475"/>
            <a:ext cx="21717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>
              <a:lnSpc>
                <a:spcPct val="100000"/>
              </a:lnSpc>
            </a:pPr>
            <a:r>
              <a:rPr lang="en-US" sz="2400">
                <a:solidFill>
                  <a:schemeClr val="tx1"/>
                </a:solidFill>
                <a:latin typeface="Times New Roman" charset="0"/>
              </a:rPr>
              <a:t>Configuration C</a:t>
            </a:r>
          </a:p>
        </p:txBody>
      </p:sp>
      <p:sp>
        <p:nvSpPr>
          <p:cNvPr id="130058" name="Text Box 10"/>
          <p:cNvSpPr txBox="1">
            <a:spLocks noChangeArrowheads="1"/>
          </p:cNvSpPr>
          <p:nvPr/>
        </p:nvSpPr>
        <p:spPr bwMode="auto">
          <a:xfrm>
            <a:off x="5318125" y="3089275"/>
            <a:ext cx="2520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>
              <a:lnSpc>
                <a:spcPct val="100000"/>
              </a:lnSpc>
            </a:pPr>
            <a:r>
              <a:rPr lang="en-US" sz="2400">
                <a:solidFill>
                  <a:schemeClr val="tx1"/>
                </a:solidFill>
                <a:latin typeface="Times New Roman" charset="0"/>
              </a:rPr>
              <a:t>Schedule s=(e</a:t>
            </a:r>
            <a:r>
              <a:rPr lang="ja-JP" altLang="en-US" sz="2400">
                <a:solidFill>
                  <a:schemeClr val="tx1"/>
                </a:solidFill>
                <a:latin typeface="Arial"/>
              </a:rPr>
              <a:t>’</a:t>
            </a:r>
            <a:r>
              <a:rPr lang="en-US" sz="2400">
                <a:solidFill>
                  <a:schemeClr val="tx1"/>
                </a:solidFill>
                <a:latin typeface="Times New Roman" charset="0"/>
              </a:rPr>
              <a:t>,e</a:t>
            </a:r>
            <a:r>
              <a:rPr lang="ja-JP" altLang="en-US" sz="2400">
                <a:solidFill>
                  <a:schemeClr val="tx1"/>
                </a:solidFill>
                <a:latin typeface="Arial"/>
              </a:rPr>
              <a:t>’’</a:t>
            </a:r>
            <a:r>
              <a:rPr lang="en-US" sz="2400">
                <a:solidFill>
                  <a:schemeClr val="tx1"/>
                </a:solidFill>
                <a:latin typeface="Times New Roman" charset="0"/>
              </a:rPr>
              <a:t>)</a:t>
            </a:r>
          </a:p>
        </p:txBody>
      </p:sp>
      <p:sp>
        <p:nvSpPr>
          <p:cNvPr id="130059" name="Oval 11"/>
          <p:cNvSpPr>
            <a:spLocks noChangeArrowheads="1"/>
          </p:cNvSpPr>
          <p:nvPr/>
        </p:nvSpPr>
        <p:spPr bwMode="auto">
          <a:xfrm>
            <a:off x="7315200" y="1828800"/>
            <a:ext cx="914400" cy="914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2400">
                <a:solidFill>
                  <a:schemeClr val="tx1"/>
                </a:solidFill>
                <a:latin typeface="Times New Roman" charset="0"/>
              </a:rPr>
              <a:t>C</a:t>
            </a:r>
          </a:p>
        </p:txBody>
      </p:sp>
      <p:sp>
        <p:nvSpPr>
          <p:cNvPr id="130060" name="Oval 12"/>
          <p:cNvSpPr>
            <a:spLocks noChangeArrowheads="1"/>
          </p:cNvSpPr>
          <p:nvPr/>
        </p:nvSpPr>
        <p:spPr bwMode="auto">
          <a:xfrm>
            <a:off x="7315200" y="3733800"/>
            <a:ext cx="914400" cy="914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2400">
                <a:solidFill>
                  <a:schemeClr val="tx1"/>
                </a:solidFill>
                <a:latin typeface="Times New Roman" charset="0"/>
              </a:rPr>
              <a:t>C</a:t>
            </a:r>
            <a:r>
              <a:rPr lang="ja-JP" altLang="en-US" sz="2400">
                <a:solidFill>
                  <a:schemeClr val="tx1"/>
                </a:solidFill>
                <a:latin typeface="Arial"/>
              </a:rPr>
              <a:t>’’</a:t>
            </a:r>
            <a:endParaRPr lang="en-US" sz="240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130061" name="Line 13"/>
          <p:cNvSpPr>
            <a:spLocks noChangeShapeType="1"/>
          </p:cNvSpPr>
          <p:nvPr/>
        </p:nvSpPr>
        <p:spPr bwMode="auto">
          <a:xfrm>
            <a:off x="7772400" y="2743200"/>
            <a:ext cx="0" cy="9906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0062" name="Freeform 14"/>
          <p:cNvSpPr>
            <a:spLocks/>
          </p:cNvSpPr>
          <p:nvPr/>
        </p:nvSpPr>
        <p:spPr bwMode="auto">
          <a:xfrm>
            <a:off x="4038600" y="381000"/>
            <a:ext cx="2362200" cy="5867400"/>
          </a:xfrm>
          <a:custGeom>
            <a:avLst/>
            <a:gdLst>
              <a:gd name="T0" fmla="*/ 1488 w 1488"/>
              <a:gd name="T1" fmla="*/ 0 h 3696"/>
              <a:gd name="T2" fmla="*/ 672 w 1488"/>
              <a:gd name="T3" fmla="*/ 1248 h 3696"/>
              <a:gd name="T4" fmla="*/ 816 w 1488"/>
              <a:gd name="T5" fmla="*/ 1968 h 3696"/>
              <a:gd name="T6" fmla="*/ 864 w 1488"/>
              <a:gd name="T7" fmla="*/ 2496 h 3696"/>
              <a:gd name="T8" fmla="*/ 0 w 1488"/>
              <a:gd name="T9" fmla="*/ 3696 h 369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488" h="3696">
                <a:moveTo>
                  <a:pt x="1488" y="0"/>
                </a:moveTo>
                <a:cubicBezTo>
                  <a:pt x="1136" y="460"/>
                  <a:pt x="784" y="920"/>
                  <a:pt x="672" y="1248"/>
                </a:cubicBezTo>
                <a:cubicBezTo>
                  <a:pt x="560" y="1576"/>
                  <a:pt x="784" y="1760"/>
                  <a:pt x="816" y="1968"/>
                </a:cubicBezTo>
                <a:cubicBezTo>
                  <a:pt x="848" y="2176"/>
                  <a:pt x="1000" y="2208"/>
                  <a:pt x="864" y="2496"/>
                </a:cubicBezTo>
                <a:cubicBezTo>
                  <a:pt x="728" y="2784"/>
                  <a:pt x="144" y="3496"/>
                  <a:pt x="0" y="3696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0063" name="Line 15"/>
          <p:cNvSpPr>
            <a:spLocks noChangeShapeType="1"/>
          </p:cNvSpPr>
          <p:nvPr/>
        </p:nvSpPr>
        <p:spPr bwMode="auto">
          <a:xfrm>
            <a:off x="3810000" y="6019800"/>
            <a:ext cx="1371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0064" name="Text Box 16"/>
          <p:cNvSpPr txBox="1">
            <a:spLocks noChangeArrowheads="1"/>
          </p:cNvSpPr>
          <p:nvPr/>
        </p:nvSpPr>
        <p:spPr bwMode="auto">
          <a:xfrm>
            <a:off x="3733800" y="6172200"/>
            <a:ext cx="15017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>
              <a:lnSpc>
                <a:spcPct val="100000"/>
              </a:lnSpc>
            </a:pPr>
            <a:r>
              <a:rPr lang="en-US" sz="2400">
                <a:solidFill>
                  <a:schemeClr val="tx1"/>
                </a:solidFill>
                <a:latin typeface="Times New Roman" charset="0"/>
              </a:rPr>
              <a:t>Equivalent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71363-D443-3042-8EA4-5E289CEBC6B0}" type="slidenum">
              <a:rPr lang="en-US" smtClean="0"/>
              <a:pPr/>
              <a:t>19</a:t>
            </a:fld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Recap: Finger Table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Finding a &lt;key, value&gt; using fingers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Oval 4"/>
          <p:cNvSpPr>
            <a:spLocks noChangeArrowheads="1"/>
          </p:cNvSpPr>
          <p:nvPr/>
        </p:nvSpPr>
        <p:spPr bwMode="auto">
          <a:xfrm>
            <a:off x="2590800" y="2362200"/>
            <a:ext cx="3609975" cy="3263900"/>
          </a:xfrm>
          <a:prstGeom prst="ellips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Oval 5"/>
          <p:cNvSpPr>
            <a:spLocks noChangeArrowheads="1"/>
          </p:cNvSpPr>
          <p:nvPr/>
        </p:nvSpPr>
        <p:spPr bwMode="auto">
          <a:xfrm>
            <a:off x="5867400" y="3124200"/>
            <a:ext cx="153987" cy="153987"/>
          </a:xfrm>
          <a:prstGeom prst="ellipse">
            <a:avLst/>
          </a:prstGeom>
          <a:solidFill>
            <a:srgbClr val="0099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Oval 8"/>
          <p:cNvSpPr>
            <a:spLocks noChangeArrowheads="1"/>
          </p:cNvSpPr>
          <p:nvPr/>
        </p:nvSpPr>
        <p:spPr bwMode="auto">
          <a:xfrm>
            <a:off x="2515779" y="3813103"/>
            <a:ext cx="153987" cy="153988"/>
          </a:xfrm>
          <a:prstGeom prst="ellipse">
            <a:avLst/>
          </a:prstGeom>
          <a:solidFill>
            <a:srgbClr val="0099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" name="Oval 10"/>
          <p:cNvSpPr>
            <a:spLocks noChangeArrowheads="1"/>
          </p:cNvSpPr>
          <p:nvPr/>
        </p:nvSpPr>
        <p:spPr bwMode="auto">
          <a:xfrm>
            <a:off x="5470525" y="5165725"/>
            <a:ext cx="153987" cy="153987"/>
          </a:xfrm>
          <a:prstGeom prst="ellipse">
            <a:avLst/>
          </a:prstGeom>
          <a:solidFill>
            <a:srgbClr val="0099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" name="Oval 12"/>
          <p:cNvSpPr>
            <a:spLocks noChangeArrowheads="1"/>
          </p:cNvSpPr>
          <p:nvPr/>
        </p:nvSpPr>
        <p:spPr bwMode="auto">
          <a:xfrm>
            <a:off x="3360737" y="2514600"/>
            <a:ext cx="153988" cy="153987"/>
          </a:xfrm>
          <a:prstGeom prst="ellipse">
            <a:avLst/>
          </a:prstGeom>
          <a:solidFill>
            <a:srgbClr val="0099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Oval 13"/>
          <p:cNvSpPr>
            <a:spLocks noChangeArrowheads="1"/>
          </p:cNvSpPr>
          <p:nvPr/>
        </p:nvSpPr>
        <p:spPr bwMode="auto">
          <a:xfrm>
            <a:off x="2970213" y="5027612"/>
            <a:ext cx="153987" cy="153988"/>
          </a:xfrm>
          <a:prstGeom prst="ellipse">
            <a:avLst/>
          </a:prstGeom>
          <a:solidFill>
            <a:srgbClr val="0099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Oval 14"/>
          <p:cNvSpPr>
            <a:spLocks noChangeArrowheads="1"/>
          </p:cNvSpPr>
          <p:nvPr/>
        </p:nvSpPr>
        <p:spPr bwMode="auto">
          <a:xfrm>
            <a:off x="4357687" y="5548312"/>
            <a:ext cx="153988" cy="153988"/>
          </a:xfrm>
          <a:prstGeom prst="ellipse">
            <a:avLst/>
          </a:prstGeom>
          <a:solidFill>
            <a:srgbClr val="0099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Oval 15"/>
          <p:cNvSpPr>
            <a:spLocks noChangeArrowheads="1"/>
          </p:cNvSpPr>
          <p:nvPr/>
        </p:nvSpPr>
        <p:spPr bwMode="auto">
          <a:xfrm>
            <a:off x="4933950" y="2400300"/>
            <a:ext cx="153987" cy="153987"/>
          </a:xfrm>
          <a:prstGeom prst="ellipse">
            <a:avLst/>
          </a:prstGeom>
          <a:solidFill>
            <a:srgbClr val="009900"/>
          </a:solidFill>
          <a:ln w="38100">
            <a:noFill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" name="Freeform 6"/>
          <p:cNvSpPr>
            <a:spLocks/>
          </p:cNvSpPr>
          <p:nvPr/>
        </p:nvSpPr>
        <p:spPr bwMode="auto">
          <a:xfrm>
            <a:off x="2971800" y="4749800"/>
            <a:ext cx="177800" cy="355600"/>
          </a:xfrm>
          <a:custGeom>
            <a:avLst/>
            <a:gdLst>
              <a:gd name="T0" fmla="*/ 241935000 w 112"/>
              <a:gd name="T1" fmla="*/ 564515000 h 224"/>
              <a:gd name="T2" fmla="*/ 241935000 w 112"/>
              <a:gd name="T3" fmla="*/ 80645000 h 224"/>
              <a:gd name="T4" fmla="*/ 0 w 112"/>
              <a:gd name="T5" fmla="*/ 80645000 h 224"/>
              <a:gd name="T6" fmla="*/ 0 60000 65536"/>
              <a:gd name="T7" fmla="*/ 0 60000 65536"/>
              <a:gd name="T8" fmla="*/ 0 60000 65536"/>
              <a:gd name="T9" fmla="*/ 0 w 112"/>
              <a:gd name="T10" fmla="*/ 0 h 224"/>
              <a:gd name="T11" fmla="*/ 112 w 112"/>
              <a:gd name="T12" fmla="*/ 224 h 22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12" h="224">
                <a:moveTo>
                  <a:pt x="96" y="224"/>
                </a:moveTo>
                <a:cubicBezTo>
                  <a:pt x="104" y="144"/>
                  <a:pt x="112" y="64"/>
                  <a:pt x="96" y="32"/>
                </a:cubicBezTo>
                <a:cubicBezTo>
                  <a:pt x="80" y="0"/>
                  <a:pt x="40" y="16"/>
                  <a:pt x="0" y="32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4" name="Freeform 7"/>
          <p:cNvSpPr>
            <a:spLocks/>
          </p:cNvSpPr>
          <p:nvPr/>
        </p:nvSpPr>
        <p:spPr bwMode="auto">
          <a:xfrm>
            <a:off x="2895600" y="4570412"/>
            <a:ext cx="419100" cy="458788"/>
          </a:xfrm>
          <a:custGeom>
            <a:avLst/>
            <a:gdLst>
              <a:gd name="T0" fmla="*/ 362902500 w 264"/>
              <a:gd name="T1" fmla="*/ 751737246 h 280"/>
              <a:gd name="T2" fmla="*/ 604837500 w 264"/>
              <a:gd name="T3" fmla="*/ 107390801 h 280"/>
              <a:gd name="T4" fmla="*/ 0 w 264"/>
              <a:gd name="T5" fmla="*/ 107390801 h 280"/>
              <a:gd name="T6" fmla="*/ 0 60000 65536"/>
              <a:gd name="T7" fmla="*/ 0 60000 65536"/>
              <a:gd name="T8" fmla="*/ 0 60000 65536"/>
              <a:gd name="T9" fmla="*/ 0 w 264"/>
              <a:gd name="T10" fmla="*/ 0 h 280"/>
              <a:gd name="T11" fmla="*/ 264 w 264"/>
              <a:gd name="T12" fmla="*/ 280 h 28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64" h="280">
                <a:moveTo>
                  <a:pt x="144" y="280"/>
                </a:moveTo>
                <a:cubicBezTo>
                  <a:pt x="204" y="180"/>
                  <a:pt x="264" y="80"/>
                  <a:pt x="240" y="40"/>
                </a:cubicBezTo>
                <a:cubicBezTo>
                  <a:pt x="216" y="0"/>
                  <a:pt x="108" y="20"/>
                  <a:pt x="0" y="40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5" name="Freeform 8"/>
          <p:cNvSpPr>
            <a:spLocks/>
          </p:cNvSpPr>
          <p:nvPr/>
        </p:nvSpPr>
        <p:spPr bwMode="auto">
          <a:xfrm>
            <a:off x="2743200" y="4265612"/>
            <a:ext cx="812800" cy="763588"/>
          </a:xfrm>
          <a:custGeom>
            <a:avLst/>
            <a:gdLst>
              <a:gd name="T0" fmla="*/ 589159131 w 464"/>
              <a:gd name="T1" fmla="*/ 1487414882 h 392"/>
              <a:gd name="T2" fmla="*/ 1325608483 w 464"/>
              <a:gd name="T3" fmla="*/ 212487840 h 392"/>
              <a:gd name="T4" fmla="*/ 0 w 464"/>
              <a:gd name="T5" fmla="*/ 212487840 h 392"/>
              <a:gd name="T6" fmla="*/ 0 60000 65536"/>
              <a:gd name="T7" fmla="*/ 0 60000 65536"/>
              <a:gd name="T8" fmla="*/ 0 60000 65536"/>
              <a:gd name="T9" fmla="*/ 0 w 464"/>
              <a:gd name="T10" fmla="*/ 0 h 392"/>
              <a:gd name="T11" fmla="*/ 464 w 464"/>
              <a:gd name="T12" fmla="*/ 392 h 392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464" h="392">
                <a:moveTo>
                  <a:pt x="192" y="392"/>
                </a:moveTo>
                <a:cubicBezTo>
                  <a:pt x="328" y="252"/>
                  <a:pt x="464" y="112"/>
                  <a:pt x="432" y="56"/>
                </a:cubicBezTo>
                <a:cubicBezTo>
                  <a:pt x="400" y="0"/>
                  <a:pt x="200" y="28"/>
                  <a:pt x="0" y="56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6" name="Freeform 9"/>
          <p:cNvSpPr>
            <a:spLocks/>
          </p:cNvSpPr>
          <p:nvPr/>
        </p:nvSpPr>
        <p:spPr bwMode="auto">
          <a:xfrm>
            <a:off x="2667000" y="3886200"/>
            <a:ext cx="1447800" cy="1143000"/>
          </a:xfrm>
          <a:custGeom>
            <a:avLst/>
            <a:gdLst>
              <a:gd name="T0" fmla="*/ 725805000 w 912"/>
              <a:gd name="T1" fmla="*/ 1814512500 h 720"/>
              <a:gd name="T2" fmla="*/ 2147483647 w 912"/>
              <a:gd name="T3" fmla="*/ 362902500 h 720"/>
              <a:gd name="T4" fmla="*/ 0 w 912"/>
              <a:gd name="T5" fmla="*/ 0 h 720"/>
              <a:gd name="T6" fmla="*/ 0 60000 65536"/>
              <a:gd name="T7" fmla="*/ 0 60000 65536"/>
              <a:gd name="T8" fmla="*/ 0 60000 65536"/>
              <a:gd name="T9" fmla="*/ 0 w 912"/>
              <a:gd name="T10" fmla="*/ 0 h 720"/>
              <a:gd name="T11" fmla="*/ 912 w 912"/>
              <a:gd name="T12" fmla="*/ 720 h 72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912" h="720">
                <a:moveTo>
                  <a:pt x="288" y="720"/>
                </a:moveTo>
                <a:cubicBezTo>
                  <a:pt x="600" y="492"/>
                  <a:pt x="912" y="264"/>
                  <a:pt x="864" y="144"/>
                </a:cubicBezTo>
                <a:cubicBezTo>
                  <a:pt x="816" y="24"/>
                  <a:pt x="408" y="12"/>
                  <a:pt x="0" y="0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7" name="Freeform 10"/>
          <p:cNvSpPr>
            <a:spLocks/>
          </p:cNvSpPr>
          <p:nvPr/>
        </p:nvSpPr>
        <p:spPr bwMode="auto">
          <a:xfrm>
            <a:off x="3124200" y="2743200"/>
            <a:ext cx="1231900" cy="2286000"/>
          </a:xfrm>
          <a:custGeom>
            <a:avLst/>
            <a:gdLst>
              <a:gd name="T0" fmla="*/ 0 w 776"/>
              <a:gd name="T1" fmla="*/ 2147483647 h 1440"/>
              <a:gd name="T2" fmla="*/ 1935480000 w 776"/>
              <a:gd name="T3" fmla="*/ 2147483647 h 1440"/>
              <a:gd name="T4" fmla="*/ 120967500 w 776"/>
              <a:gd name="T5" fmla="*/ 0 h 1440"/>
              <a:gd name="T6" fmla="*/ 0 60000 65536"/>
              <a:gd name="T7" fmla="*/ 0 60000 65536"/>
              <a:gd name="T8" fmla="*/ 0 60000 65536"/>
              <a:gd name="T9" fmla="*/ 0 w 776"/>
              <a:gd name="T10" fmla="*/ 0 h 1440"/>
              <a:gd name="T11" fmla="*/ 776 w 776"/>
              <a:gd name="T12" fmla="*/ 1440 h 144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776" h="1440">
                <a:moveTo>
                  <a:pt x="0" y="1440"/>
                </a:moveTo>
                <a:cubicBezTo>
                  <a:pt x="380" y="1272"/>
                  <a:pt x="760" y="1104"/>
                  <a:pt x="768" y="864"/>
                </a:cubicBezTo>
                <a:cubicBezTo>
                  <a:pt x="776" y="624"/>
                  <a:pt x="412" y="312"/>
                  <a:pt x="48" y="0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8" name="Freeform 11"/>
          <p:cNvSpPr>
            <a:spLocks/>
          </p:cNvSpPr>
          <p:nvPr/>
        </p:nvSpPr>
        <p:spPr bwMode="auto">
          <a:xfrm>
            <a:off x="3124200" y="2819400"/>
            <a:ext cx="2514600" cy="2209800"/>
          </a:xfrm>
          <a:custGeom>
            <a:avLst/>
            <a:gdLst>
              <a:gd name="T0" fmla="*/ 0 w 1584"/>
              <a:gd name="T1" fmla="*/ 2147483647 h 1392"/>
              <a:gd name="T2" fmla="*/ 2147483647 w 1584"/>
              <a:gd name="T3" fmla="*/ 2147483647 h 1392"/>
              <a:gd name="T4" fmla="*/ 2147483647 w 1584"/>
              <a:gd name="T5" fmla="*/ 0 h 1392"/>
              <a:gd name="T6" fmla="*/ 0 60000 65536"/>
              <a:gd name="T7" fmla="*/ 0 60000 65536"/>
              <a:gd name="T8" fmla="*/ 0 60000 65536"/>
              <a:gd name="T9" fmla="*/ 0 w 1584"/>
              <a:gd name="T10" fmla="*/ 0 h 1392"/>
              <a:gd name="T11" fmla="*/ 1584 w 1584"/>
              <a:gd name="T12" fmla="*/ 1392 h 1392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584" h="1392">
                <a:moveTo>
                  <a:pt x="0" y="1392"/>
                </a:moveTo>
                <a:cubicBezTo>
                  <a:pt x="300" y="1292"/>
                  <a:pt x="600" y="1192"/>
                  <a:pt x="864" y="960"/>
                </a:cubicBezTo>
                <a:cubicBezTo>
                  <a:pt x="1128" y="728"/>
                  <a:pt x="1356" y="364"/>
                  <a:pt x="1584" y="0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9" name="Text Box 4"/>
          <p:cNvSpPr txBox="1">
            <a:spLocks noChangeArrowheads="1"/>
          </p:cNvSpPr>
          <p:nvPr/>
        </p:nvSpPr>
        <p:spPr bwMode="auto">
          <a:xfrm>
            <a:off x="2209800" y="4953000"/>
            <a:ext cx="659155" cy="40011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2000" dirty="0" smtClean="0">
                <a:solidFill>
                  <a:schemeClr val="accent2"/>
                </a:solidFill>
                <a:latin typeface="Helvetica" pitchFamily="-65" charset="0"/>
              </a:rPr>
              <a:t>N86</a:t>
            </a:r>
            <a:endParaRPr lang="en-US" sz="2000" dirty="0">
              <a:solidFill>
                <a:schemeClr val="accent2"/>
              </a:solidFill>
              <a:latin typeface="Helvetica" pitchFamily="-65" charset="0"/>
            </a:endParaRPr>
          </a:p>
        </p:txBody>
      </p:sp>
      <p:sp>
        <p:nvSpPr>
          <p:cNvPr id="25" name="Text Box 16"/>
          <p:cNvSpPr txBox="1">
            <a:spLocks noChangeArrowheads="1"/>
          </p:cNvSpPr>
          <p:nvPr/>
        </p:nvSpPr>
        <p:spPr bwMode="auto">
          <a:xfrm>
            <a:off x="1676400" y="3886200"/>
            <a:ext cx="764899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400" b="1" dirty="0" smtClean="0">
                <a:latin typeface="Helvetica" pitchFamily="-65" charset="0"/>
                <a:ea typeface="Times New Roman" pitchFamily="-65" charset="0"/>
                <a:cs typeface="Times New Roman" pitchFamily="-65" charset="0"/>
              </a:rPr>
              <a:t>86 </a:t>
            </a:r>
            <a:r>
              <a:rPr lang="en-US" sz="1400" b="1" dirty="0">
                <a:latin typeface="Helvetica" pitchFamily="-65" charset="0"/>
                <a:ea typeface="Times New Roman" pitchFamily="-65" charset="0"/>
                <a:cs typeface="Times New Roman" pitchFamily="-65" charset="0"/>
              </a:rPr>
              <a:t>+ </a:t>
            </a:r>
            <a:r>
              <a:rPr lang="en-US" sz="1400" b="1" dirty="0" smtClean="0">
                <a:latin typeface="Helvetica" pitchFamily="-65" charset="0"/>
                <a:ea typeface="Times New Roman" pitchFamily="-65" charset="0"/>
                <a:cs typeface="Times New Roman" pitchFamily="-65" charset="0"/>
              </a:rPr>
              <a:t>2</a:t>
            </a:r>
            <a:r>
              <a:rPr lang="en-US" b="1" baseline="20000" dirty="0">
                <a:latin typeface="Helvetica" pitchFamily="-65" charset="0"/>
                <a:ea typeface="Times New Roman" pitchFamily="-65" charset="0"/>
                <a:cs typeface="Times New Roman" pitchFamily="-65" charset="0"/>
              </a:rPr>
              <a:t>4</a:t>
            </a:r>
            <a:endParaRPr lang="en-US" sz="1400" b="1" dirty="0">
              <a:latin typeface="Helvetica" pitchFamily="-65" charset="0"/>
            </a:endParaRPr>
          </a:p>
        </p:txBody>
      </p:sp>
      <p:sp>
        <p:nvSpPr>
          <p:cNvPr id="30" name="Text Box 26"/>
          <p:cNvSpPr txBox="1">
            <a:spLocks noChangeArrowheads="1"/>
          </p:cNvSpPr>
          <p:nvPr/>
        </p:nvSpPr>
        <p:spPr bwMode="auto">
          <a:xfrm>
            <a:off x="1752600" y="3320990"/>
            <a:ext cx="800219" cy="40011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2000" dirty="0" smtClean="0">
                <a:solidFill>
                  <a:schemeClr val="accent2"/>
                </a:solidFill>
                <a:latin typeface="Helvetica" pitchFamily="-65" charset="0"/>
              </a:rPr>
              <a:t>N102</a:t>
            </a:r>
            <a:endParaRPr lang="en-US" sz="2000" dirty="0">
              <a:solidFill>
                <a:schemeClr val="accent2"/>
              </a:solidFill>
              <a:latin typeface="Helvetica" pitchFamily="-65" charset="0"/>
            </a:endParaRPr>
          </a:p>
        </p:txBody>
      </p:sp>
      <p:sp>
        <p:nvSpPr>
          <p:cNvPr id="31" name="Text Box 27"/>
          <p:cNvSpPr txBox="1">
            <a:spLocks noChangeArrowheads="1"/>
          </p:cNvSpPr>
          <p:nvPr/>
        </p:nvSpPr>
        <p:spPr bwMode="auto">
          <a:xfrm>
            <a:off x="6145555" y="2863790"/>
            <a:ext cx="659155" cy="40011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2000" dirty="0" smtClean="0">
                <a:solidFill>
                  <a:schemeClr val="accent2"/>
                </a:solidFill>
                <a:latin typeface="Helvetica" pitchFamily="-65" charset="0"/>
              </a:rPr>
              <a:t>N20</a:t>
            </a:r>
            <a:endParaRPr lang="en-US" sz="2000" dirty="0">
              <a:solidFill>
                <a:schemeClr val="accent2"/>
              </a:solidFill>
              <a:latin typeface="Helvetica" pitchFamily="-65" charset="0"/>
            </a:endParaRPr>
          </a:p>
        </p:txBody>
      </p:sp>
      <p:cxnSp>
        <p:nvCxnSpPr>
          <p:cNvPr id="34" name="Straight Arrow Connector 33"/>
          <p:cNvCxnSpPr>
            <a:stCxn id="6" idx="2"/>
          </p:cNvCxnSpPr>
          <p:nvPr/>
        </p:nvCxnSpPr>
        <p:spPr bwMode="auto">
          <a:xfrm rot="10800000" flipV="1">
            <a:off x="3352800" y="3201194"/>
            <a:ext cx="2514600" cy="2132806"/>
          </a:xfrm>
          <a:prstGeom prst="straightConnector1">
            <a:avLst/>
          </a:prstGeom>
          <a:solidFill>
            <a:schemeClr val="bg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5" name="Text Box 13"/>
          <p:cNvSpPr txBox="1">
            <a:spLocks noChangeArrowheads="1"/>
          </p:cNvSpPr>
          <p:nvPr/>
        </p:nvSpPr>
        <p:spPr bwMode="auto">
          <a:xfrm>
            <a:off x="2590800" y="5410200"/>
            <a:ext cx="764899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400" b="1" dirty="0">
                <a:latin typeface="Helvetica" pitchFamily="-65" charset="0"/>
                <a:ea typeface="Times New Roman" pitchFamily="-65" charset="0"/>
                <a:cs typeface="Times New Roman" pitchFamily="-65" charset="0"/>
              </a:rPr>
              <a:t>2</a:t>
            </a:r>
            <a:r>
              <a:rPr lang="en-US" sz="1400" b="1" dirty="0" smtClean="0">
                <a:latin typeface="Helvetica" pitchFamily="-65" charset="0"/>
                <a:ea typeface="Times New Roman" pitchFamily="-65" charset="0"/>
                <a:cs typeface="Times New Roman" pitchFamily="-65" charset="0"/>
              </a:rPr>
              <a:t>0 </a:t>
            </a:r>
            <a:r>
              <a:rPr lang="en-US" sz="1400" b="1" dirty="0">
                <a:latin typeface="Helvetica" pitchFamily="-65" charset="0"/>
                <a:ea typeface="Times New Roman" pitchFamily="-65" charset="0"/>
                <a:cs typeface="Times New Roman" pitchFamily="-65" charset="0"/>
              </a:rPr>
              <a:t>+ </a:t>
            </a:r>
            <a:r>
              <a:rPr lang="en-US" sz="1400" b="1" dirty="0" smtClean="0">
                <a:latin typeface="Helvetica" pitchFamily="-65" charset="0"/>
                <a:ea typeface="Times New Roman" pitchFamily="-65" charset="0"/>
                <a:cs typeface="Times New Roman" pitchFamily="-65" charset="0"/>
              </a:rPr>
              <a:t>2</a:t>
            </a:r>
            <a:r>
              <a:rPr lang="en-US" b="1" baseline="20000" dirty="0">
                <a:latin typeface="Helvetica" pitchFamily="-65" charset="0"/>
                <a:ea typeface="Times New Roman" pitchFamily="-65" charset="0"/>
                <a:cs typeface="Times New Roman" pitchFamily="-65" charset="0"/>
              </a:rPr>
              <a:t>6</a:t>
            </a:r>
            <a:endParaRPr lang="en-US" sz="1400" b="1" dirty="0">
              <a:latin typeface="Helvetica" pitchFamily="-65" charset="0"/>
            </a:endParaRPr>
          </a:p>
        </p:txBody>
      </p:sp>
      <p:sp>
        <p:nvSpPr>
          <p:cNvPr id="36" name="Multiply 35"/>
          <p:cNvSpPr/>
          <p:nvPr/>
        </p:nvSpPr>
        <p:spPr bwMode="auto">
          <a:xfrm>
            <a:off x="2667000" y="2971800"/>
            <a:ext cx="381000" cy="381000"/>
          </a:xfrm>
          <a:prstGeom prst="mathMultiply">
            <a:avLst/>
          </a:prstGeom>
          <a:solidFill>
            <a:srgbClr val="FF0000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sp>
        <p:nvSpPr>
          <p:cNvPr id="37" name="Freeform 36"/>
          <p:cNvSpPr/>
          <p:nvPr/>
        </p:nvSpPr>
        <p:spPr bwMode="auto">
          <a:xfrm>
            <a:off x="5806857" y="3234226"/>
            <a:ext cx="229132" cy="185500"/>
          </a:xfrm>
          <a:custGeom>
            <a:avLst/>
            <a:gdLst>
              <a:gd name="connsiteX0" fmla="*/ 111293 w 229132"/>
              <a:gd name="connsiteY0" fmla="*/ 0 h 185500"/>
              <a:gd name="connsiteX1" fmla="*/ 19640 w 229132"/>
              <a:gd name="connsiteY1" fmla="*/ 157129 h 185500"/>
              <a:gd name="connsiteX2" fmla="*/ 229132 w 229132"/>
              <a:gd name="connsiteY2" fmla="*/ 170223 h 185500"/>
              <a:gd name="connsiteX3" fmla="*/ 229132 w 229132"/>
              <a:gd name="connsiteY3" fmla="*/ 170223 h 185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29132" h="185500">
                <a:moveTo>
                  <a:pt x="111293" y="0"/>
                </a:moveTo>
                <a:cubicBezTo>
                  <a:pt x="55646" y="64379"/>
                  <a:pt x="0" y="128759"/>
                  <a:pt x="19640" y="157129"/>
                </a:cubicBezTo>
                <a:cubicBezTo>
                  <a:pt x="39280" y="185500"/>
                  <a:pt x="229132" y="170223"/>
                  <a:pt x="229132" y="170223"/>
                </a:cubicBezTo>
                <a:lnTo>
                  <a:pt x="229132" y="170223"/>
                </a:lnTo>
              </a:path>
            </a:pathLst>
          </a:cu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hlink"/>
              </a:solidFill>
              <a:effectLst/>
              <a:latin typeface="Arial" charset="0"/>
            </a:endParaRPr>
          </a:p>
        </p:txBody>
      </p:sp>
      <p:sp>
        <p:nvSpPr>
          <p:cNvPr id="39" name="Freeform 38"/>
          <p:cNvSpPr/>
          <p:nvPr/>
        </p:nvSpPr>
        <p:spPr bwMode="auto">
          <a:xfrm>
            <a:off x="5610459" y="3234226"/>
            <a:ext cx="477903" cy="386274"/>
          </a:xfrm>
          <a:custGeom>
            <a:avLst/>
            <a:gdLst>
              <a:gd name="connsiteX0" fmla="*/ 281504 w 477903"/>
              <a:gd name="connsiteY0" fmla="*/ 0 h 386274"/>
              <a:gd name="connsiteX1" fmla="*/ 32733 w 477903"/>
              <a:gd name="connsiteY1" fmla="*/ 327351 h 386274"/>
              <a:gd name="connsiteX2" fmla="*/ 477903 w 477903"/>
              <a:gd name="connsiteY2" fmla="*/ 353539 h 3862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477903" h="386274">
                <a:moveTo>
                  <a:pt x="281504" y="0"/>
                </a:moveTo>
                <a:cubicBezTo>
                  <a:pt x="140752" y="134214"/>
                  <a:pt x="0" y="268428"/>
                  <a:pt x="32733" y="327351"/>
                </a:cubicBezTo>
                <a:cubicBezTo>
                  <a:pt x="65466" y="386274"/>
                  <a:pt x="271684" y="369906"/>
                  <a:pt x="477903" y="353539"/>
                </a:cubicBezTo>
              </a:path>
            </a:pathLst>
          </a:cu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hlink"/>
              </a:solidFill>
              <a:effectLst/>
              <a:latin typeface="Arial" charset="0"/>
            </a:endParaRPr>
          </a:p>
        </p:txBody>
      </p:sp>
      <p:sp>
        <p:nvSpPr>
          <p:cNvPr id="40" name="Freeform 39"/>
          <p:cNvSpPr/>
          <p:nvPr/>
        </p:nvSpPr>
        <p:spPr bwMode="auto">
          <a:xfrm>
            <a:off x="5403149" y="3234226"/>
            <a:ext cx="737586" cy="785642"/>
          </a:xfrm>
          <a:custGeom>
            <a:avLst/>
            <a:gdLst>
              <a:gd name="connsiteX0" fmla="*/ 475721 w 737586"/>
              <a:gd name="connsiteY0" fmla="*/ 0 h 785642"/>
              <a:gd name="connsiteX1" fmla="*/ 43644 w 737586"/>
              <a:gd name="connsiteY1" fmla="*/ 510668 h 785642"/>
              <a:gd name="connsiteX2" fmla="*/ 737586 w 737586"/>
              <a:gd name="connsiteY2" fmla="*/ 785642 h 7856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37586" h="785642">
                <a:moveTo>
                  <a:pt x="475721" y="0"/>
                </a:moveTo>
                <a:cubicBezTo>
                  <a:pt x="237860" y="189864"/>
                  <a:pt x="0" y="379728"/>
                  <a:pt x="43644" y="510668"/>
                </a:cubicBezTo>
                <a:cubicBezTo>
                  <a:pt x="87288" y="641608"/>
                  <a:pt x="412437" y="713625"/>
                  <a:pt x="737586" y="785642"/>
                </a:cubicBezTo>
              </a:path>
            </a:pathLst>
          </a:cu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hlink"/>
              </a:solidFill>
              <a:effectLst/>
              <a:latin typeface="Arial" charset="0"/>
            </a:endParaRPr>
          </a:p>
        </p:txBody>
      </p:sp>
      <p:sp>
        <p:nvSpPr>
          <p:cNvPr id="41" name="Freeform 40"/>
          <p:cNvSpPr/>
          <p:nvPr/>
        </p:nvSpPr>
        <p:spPr bwMode="auto">
          <a:xfrm>
            <a:off x="5169653" y="3221132"/>
            <a:ext cx="735404" cy="1545096"/>
          </a:xfrm>
          <a:custGeom>
            <a:avLst/>
            <a:gdLst>
              <a:gd name="connsiteX0" fmla="*/ 735404 w 735404"/>
              <a:gd name="connsiteY0" fmla="*/ 0 h 1545096"/>
              <a:gd name="connsiteX1" fmla="*/ 2182 w 735404"/>
              <a:gd name="connsiteY1" fmla="*/ 759454 h 1545096"/>
              <a:gd name="connsiteX2" fmla="*/ 722310 w 735404"/>
              <a:gd name="connsiteY2" fmla="*/ 1545096 h 15450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35404" h="1545096">
                <a:moveTo>
                  <a:pt x="735404" y="0"/>
                </a:moveTo>
                <a:cubicBezTo>
                  <a:pt x="369884" y="250969"/>
                  <a:pt x="4364" y="501938"/>
                  <a:pt x="2182" y="759454"/>
                </a:cubicBezTo>
                <a:cubicBezTo>
                  <a:pt x="0" y="1016970"/>
                  <a:pt x="361155" y="1281033"/>
                  <a:pt x="722310" y="1545096"/>
                </a:cubicBezTo>
              </a:path>
            </a:pathLst>
          </a:cu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hlink"/>
              </a:solidFill>
              <a:effectLst/>
              <a:latin typeface="Arial" charset="0"/>
            </a:endParaRPr>
          </a:p>
        </p:txBody>
      </p:sp>
      <p:sp>
        <p:nvSpPr>
          <p:cNvPr id="42" name="Freeform 41"/>
          <p:cNvSpPr/>
          <p:nvPr/>
        </p:nvSpPr>
        <p:spPr bwMode="auto">
          <a:xfrm>
            <a:off x="4394968" y="3194944"/>
            <a:ext cx="1470809" cy="2265268"/>
          </a:xfrm>
          <a:custGeom>
            <a:avLst/>
            <a:gdLst>
              <a:gd name="connsiteX0" fmla="*/ 1470809 w 1470809"/>
              <a:gd name="connsiteY0" fmla="*/ 0 h 2265268"/>
              <a:gd name="connsiteX1" fmla="*/ 135297 w 1470809"/>
              <a:gd name="connsiteY1" fmla="*/ 1257027 h 2265268"/>
              <a:gd name="connsiteX2" fmla="*/ 659027 w 1470809"/>
              <a:gd name="connsiteY2" fmla="*/ 2265268 h 22652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470809" h="2265268">
                <a:moveTo>
                  <a:pt x="1470809" y="0"/>
                </a:moveTo>
                <a:cubicBezTo>
                  <a:pt x="870701" y="439741"/>
                  <a:pt x="270594" y="879482"/>
                  <a:pt x="135297" y="1257027"/>
                </a:cubicBezTo>
                <a:cubicBezTo>
                  <a:pt x="0" y="1634572"/>
                  <a:pt x="659027" y="2265268"/>
                  <a:pt x="659027" y="2265268"/>
                </a:cubicBezTo>
              </a:path>
            </a:pathLst>
          </a:cu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hlink"/>
              </a:solidFill>
              <a:effectLst/>
              <a:latin typeface="Arial" charset="0"/>
            </a:endParaRPr>
          </a:p>
        </p:txBody>
      </p:sp>
      <p:cxnSp>
        <p:nvCxnSpPr>
          <p:cNvPr id="45" name="Straight Arrow Connector 44"/>
          <p:cNvCxnSpPr>
            <a:stCxn id="6" idx="2"/>
            <a:endCxn id="10" idx="6"/>
          </p:cNvCxnSpPr>
          <p:nvPr/>
        </p:nvCxnSpPr>
        <p:spPr bwMode="auto">
          <a:xfrm rot="10800000" flipV="1">
            <a:off x="3124200" y="3201194"/>
            <a:ext cx="2743200" cy="1903412"/>
          </a:xfrm>
          <a:prstGeom prst="straightConnector1">
            <a:avLst/>
          </a:prstGeom>
          <a:solidFill>
            <a:schemeClr val="bg1"/>
          </a:solidFill>
          <a:ln w="635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 w="med" len="med"/>
          </a:ln>
          <a:effectLst/>
        </p:spPr>
      </p:cxnSp>
      <p:sp>
        <p:nvSpPr>
          <p:cNvPr id="46" name="Freeform 45"/>
          <p:cNvSpPr/>
          <p:nvPr/>
        </p:nvSpPr>
        <p:spPr bwMode="auto">
          <a:xfrm>
            <a:off x="2631744" y="3397902"/>
            <a:ext cx="1918161" cy="1682583"/>
          </a:xfrm>
          <a:custGeom>
            <a:avLst/>
            <a:gdLst>
              <a:gd name="connsiteX0" fmla="*/ 432077 w 1918161"/>
              <a:gd name="connsiteY0" fmla="*/ 1682583 h 1682583"/>
              <a:gd name="connsiteX1" fmla="*/ 1846148 w 1918161"/>
              <a:gd name="connsiteY1" fmla="*/ 202957 h 1682583"/>
              <a:gd name="connsiteX2" fmla="*/ 0 w 1918161"/>
              <a:gd name="connsiteY2" fmla="*/ 464838 h 16825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918161" h="1682583">
                <a:moveTo>
                  <a:pt x="432077" y="1682583"/>
                </a:moveTo>
                <a:cubicBezTo>
                  <a:pt x="1175119" y="1044249"/>
                  <a:pt x="1918161" y="405915"/>
                  <a:pt x="1846148" y="202957"/>
                </a:cubicBezTo>
                <a:cubicBezTo>
                  <a:pt x="1774135" y="0"/>
                  <a:pt x="887067" y="232419"/>
                  <a:pt x="0" y="464838"/>
                </a:cubicBezTo>
              </a:path>
            </a:pathLst>
          </a:custGeom>
          <a:noFill/>
          <a:ln w="635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hlink"/>
              </a:solidFill>
              <a:effectLst/>
              <a:latin typeface="Arial" charset="0"/>
            </a:endParaRPr>
          </a:p>
        </p:txBody>
      </p:sp>
      <p:sp>
        <p:nvSpPr>
          <p:cNvPr id="47" name="Freeform 46"/>
          <p:cNvSpPr/>
          <p:nvPr/>
        </p:nvSpPr>
        <p:spPr bwMode="auto">
          <a:xfrm>
            <a:off x="2657930" y="2658089"/>
            <a:ext cx="909981" cy="1204651"/>
          </a:xfrm>
          <a:custGeom>
            <a:avLst/>
            <a:gdLst>
              <a:gd name="connsiteX0" fmla="*/ 0 w 909981"/>
              <a:gd name="connsiteY0" fmla="*/ 1204651 h 1204651"/>
              <a:gd name="connsiteX1" fmla="*/ 772502 w 909981"/>
              <a:gd name="connsiteY1" fmla="*/ 733266 h 1204651"/>
              <a:gd name="connsiteX2" fmla="*/ 824875 w 909981"/>
              <a:gd name="connsiteY2" fmla="*/ 0 h 12046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909981" h="1204651">
                <a:moveTo>
                  <a:pt x="0" y="1204651"/>
                </a:moveTo>
                <a:cubicBezTo>
                  <a:pt x="317511" y="1069346"/>
                  <a:pt x="635023" y="934041"/>
                  <a:pt x="772502" y="733266"/>
                </a:cubicBezTo>
                <a:cubicBezTo>
                  <a:pt x="909981" y="532491"/>
                  <a:pt x="867428" y="266245"/>
                  <a:pt x="824875" y="0"/>
                </a:cubicBezTo>
              </a:path>
            </a:pathLst>
          </a:custGeom>
          <a:noFill/>
          <a:ln w="635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hlink"/>
              </a:solidFill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067402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3" grpId="1" animBg="1"/>
      <p:bldP spid="14" grpId="0" animBg="1"/>
      <p:bldP spid="14" grpId="1" animBg="1"/>
      <p:bldP spid="15" grpId="0" animBg="1"/>
      <p:bldP spid="15" grpId="1" animBg="1"/>
      <p:bldP spid="16" grpId="0" animBg="1"/>
      <p:bldP spid="16" grpId="1" animBg="1"/>
      <p:bldP spid="17" grpId="0" animBg="1"/>
      <p:bldP spid="17" grpId="1" animBg="1"/>
      <p:bldP spid="18" grpId="0" animBg="1"/>
      <p:bldP spid="18" grpId="1" animBg="1"/>
      <p:bldP spid="25" grpId="0"/>
      <p:bldP spid="35" grpId="0"/>
      <p:bldP spid="35" grpId="1"/>
      <p:bldP spid="37" grpId="0" animBg="1"/>
      <p:bldP spid="37" grpId="1" animBg="1"/>
      <p:bldP spid="39" grpId="0" animBg="1"/>
      <p:bldP spid="39" grpId="1" animBg="1"/>
      <p:bldP spid="40" grpId="0" animBg="1"/>
      <p:bldP spid="40" grpId="1" animBg="1"/>
      <p:bldP spid="41" grpId="0" animBg="1"/>
      <p:bldP spid="41" grpId="1" animBg="1"/>
      <p:bldP spid="42" grpId="0" animBg="1"/>
      <p:bldP spid="42" grpId="1" animBg="1"/>
      <p:bldP spid="46" grpId="0" animBg="1"/>
      <p:bldP spid="46" grpId="1" animBg="1"/>
      <p:bldP spid="47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State Valencies </a:t>
            </a:r>
            <a:endParaRPr lang="en-US"/>
          </a:p>
        </p:txBody>
      </p:sp>
      <p:sp>
        <p:nvSpPr>
          <p:cNvPr id="13619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Let </a:t>
            </a:r>
            <a:r>
              <a:rPr lang="en-US" dirty="0" err="1" smtClean="0"/>
              <a:t>config</a:t>
            </a:r>
            <a:r>
              <a:rPr lang="en-US" dirty="0" smtClean="0"/>
              <a:t>. C have a set of decision values V reachable from it</a:t>
            </a:r>
          </a:p>
          <a:p>
            <a:pPr lvl="1"/>
            <a:r>
              <a:rPr lang="en-US" dirty="0" smtClean="0"/>
              <a:t>If |V| = 2, </a:t>
            </a:r>
            <a:r>
              <a:rPr lang="en-US" dirty="0" err="1" smtClean="0"/>
              <a:t>config</a:t>
            </a:r>
            <a:r>
              <a:rPr lang="en-US" dirty="0" smtClean="0"/>
              <a:t>. C is bivalent</a:t>
            </a:r>
          </a:p>
          <a:p>
            <a:pPr lvl="1"/>
            <a:r>
              <a:rPr lang="en-US" dirty="0" smtClean="0"/>
              <a:t>If |V| = 1, </a:t>
            </a:r>
            <a:r>
              <a:rPr lang="en-US" dirty="0" err="1" smtClean="0"/>
              <a:t>config</a:t>
            </a:r>
            <a:r>
              <a:rPr lang="en-US" dirty="0" smtClean="0"/>
              <a:t>. C is said to be 0-valent or 1-valent, as is the case</a:t>
            </a:r>
          </a:p>
          <a:p>
            <a:r>
              <a:rPr lang="en-US" dirty="0" smtClean="0"/>
              <a:t>Bivalent means that </a:t>
            </a:r>
            <a:r>
              <a:rPr lang="en-US" dirty="0" smtClean="0">
                <a:solidFill>
                  <a:srgbClr val="FF0000"/>
                </a:solidFill>
              </a:rPr>
              <a:t>the outcome is unpredictable </a:t>
            </a:r>
            <a:r>
              <a:rPr lang="en-US" dirty="0" smtClean="0"/>
              <a:t>(but still doesn’t mean that consensus is not guaranteed). </a:t>
            </a:r>
            <a:r>
              <a:rPr lang="en-US" dirty="0" smtClean="0">
                <a:solidFill>
                  <a:srgbClr val="000000"/>
                </a:solidFill>
              </a:rPr>
              <a:t>Three possibilities:</a:t>
            </a:r>
          </a:p>
          <a:p>
            <a:pPr lvl="1"/>
            <a:r>
              <a:rPr lang="en-US" dirty="0" smtClean="0">
                <a:solidFill>
                  <a:srgbClr val="000000"/>
                </a:solidFill>
              </a:rPr>
              <a:t>Unanimous 0</a:t>
            </a:r>
          </a:p>
          <a:p>
            <a:pPr lvl="1"/>
            <a:r>
              <a:rPr lang="en-US" dirty="0" smtClean="0">
                <a:solidFill>
                  <a:srgbClr val="000000"/>
                </a:solidFill>
              </a:rPr>
              <a:t>Unanimous 1</a:t>
            </a:r>
          </a:p>
          <a:p>
            <a:pPr lvl="1"/>
            <a:r>
              <a:rPr lang="en-US" dirty="0" smtClean="0">
                <a:solidFill>
                  <a:srgbClr val="000000"/>
                </a:solidFill>
              </a:rPr>
              <a:t>0’s and 1’s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71363-D443-3042-8EA4-5E289CEBC6B0}" type="slidenum">
              <a:rPr lang="en-US" smtClean="0"/>
              <a:pPr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290284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1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1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Guaranteeing Consensus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If we want to say that a protocol guarantees consensus (with one faulty process &amp; arbitrary delays), we should be able to say the following:</a:t>
            </a:r>
          </a:p>
          <a:p>
            <a:r>
              <a:rPr lang="en-US" dirty="0" smtClean="0"/>
              <a:t>Consider all possible input sets (i.e., all initial configurations).</a:t>
            </a:r>
          </a:p>
          <a:p>
            <a:r>
              <a:rPr lang="en-US" dirty="0" smtClean="0"/>
              <a:t>For each input set (i.e., for each initial configuration), the protocol should produce either 0 or 1 even with one failure for all possible execution paths (runs).</a:t>
            </a:r>
          </a:p>
          <a:p>
            <a:pPr lvl="1"/>
            <a:r>
              <a:rPr lang="en-US" dirty="0" smtClean="0"/>
              <a:t>I.e., no “0’s and 1’s”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The impossibility result: We can’t do that.</a:t>
            </a:r>
          </a:p>
          <a:p>
            <a:pPr lvl="1"/>
            <a:r>
              <a:rPr lang="en-US" dirty="0" smtClean="0">
                <a:solidFill>
                  <a:srgbClr val="000000"/>
                </a:solidFill>
              </a:rPr>
              <a:t>I.e., there is always a run that will produce “0’s and 1’s”.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21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844413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Lemma 1</a:t>
            </a:r>
            <a:endParaRPr lang="en-US"/>
          </a:p>
        </p:txBody>
      </p:sp>
      <p:sp>
        <p:nvSpPr>
          <p:cNvPr id="132099" name="Oval 3"/>
          <p:cNvSpPr>
            <a:spLocks noChangeArrowheads="1"/>
          </p:cNvSpPr>
          <p:nvPr/>
        </p:nvSpPr>
        <p:spPr bwMode="auto">
          <a:xfrm>
            <a:off x="4114800" y="2209800"/>
            <a:ext cx="914400" cy="914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2400">
                <a:solidFill>
                  <a:schemeClr val="tx1"/>
                </a:solidFill>
                <a:latin typeface="Times New Roman" charset="0"/>
              </a:rPr>
              <a:t>C</a:t>
            </a:r>
          </a:p>
        </p:txBody>
      </p:sp>
      <p:sp>
        <p:nvSpPr>
          <p:cNvPr id="132100" name="Oval 4"/>
          <p:cNvSpPr>
            <a:spLocks noChangeArrowheads="1"/>
          </p:cNvSpPr>
          <p:nvPr/>
        </p:nvSpPr>
        <p:spPr bwMode="auto">
          <a:xfrm>
            <a:off x="2971800" y="3810000"/>
            <a:ext cx="914400" cy="914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2400">
                <a:solidFill>
                  <a:schemeClr val="tx1"/>
                </a:solidFill>
                <a:latin typeface="Times New Roman" charset="0"/>
              </a:rPr>
              <a:t>C</a:t>
            </a:r>
            <a:r>
              <a:rPr lang="ja-JP" altLang="en-US" sz="2400">
                <a:solidFill>
                  <a:schemeClr val="tx1"/>
                </a:solidFill>
                <a:latin typeface="Arial"/>
              </a:rPr>
              <a:t>’</a:t>
            </a:r>
            <a:endParaRPr lang="en-US" sz="240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132101" name="Oval 5"/>
          <p:cNvSpPr>
            <a:spLocks noChangeArrowheads="1"/>
          </p:cNvSpPr>
          <p:nvPr/>
        </p:nvSpPr>
        <p:spPr bwMode="auto">
          <a:xfrm>
            <a:off x="4114800" y="5486400"/>
            <a:ext cx="914400" cy="914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r>
              <a:rPr lang="en-US" sz="2400">
                <a:solidFill>
                  <a:schemeClr val="tx1"/>
                </a:solidFill>
                <a:latin typeface="Times New Roman" charset="0"/>
              </a:rPr>
              <a:t>C</a:t>
            </a:r>
            <a:r>
              <a:rPr lang="ja-JP" altLang="en-US" sz="2400">
                <a:solidFill>
                  <a:schemeClr val="tx1"/>
                </a:solidFill>
                <a:latin typeface="Arial"/>
              </a:rPr>
              <a:t>’’</a:t>
            </a:r>
            <a:endParaRPr lang="en-US" sz="240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132102" name="Line 6"/>
          <p:cNvSpPr>
            <a:spLocks noChangeShapeType="1"/>
          </p:cNvSpPr>
          <p:nvPr/>
        </p:nvSpPr>
        <p:spPr bwMode="auto">
          <a:xfrm flipH="1">
            <a:off x="3657600" y="3048000"/>
            <a:ext cx="609600" cy="83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2103" name="Line 7"/>
          <p:cNvSpPr>
            <a:spLocks noChangeShapeType="1"/>
          </p:cNvSpPr>
          <p:nvPr/>
        </p:nvSpPr>
        <p:spPr bwMode="auto">
          <a:xfrm>
            <a:off x="3657600" y="4648200"/>
            <a:ext cx="609600" cy="9144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2104" name="Text Box 8"/>
          <p:cNvSpPr txBox="1">
            <a:spLocks noChangeArrowheads="1"/>
          </p:cNvSpPr>
          <p:nvPr/>
        </p:nvSpPr>
        <p:spPr bwMode="auto">
          <a:xfrm>
            <a:off x="1965325" y="3013075"/>
            <a:ext cx="16478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>
              <a:lnSpc>
                <a:spcPct val="100000"/>
              </a:lnSpc>
            </a:pPr>
            <a:r>
              <a:rPr lang="en-US" sz="2400">
                <a:solidFill>
                  <a:schemeClr val="tx1"/>
                </a:solidFill>
                <a:latin typeface="Times New Roman" charset="0"/>
              </a:rPr>
              <a:t>Schedule s1</a:t>
            </a:r>
          </a:p>
        </p:txBody>
      </p:sp>
      <p:sp>
        <p:nvSpPr>
          <p:cNvPr id="132105" name="Text Box 9"/>
          <p:cNvSpPr txBox="1">
            <a:spLocks noChangeArrowheads="1"/>
          </p:cNvSpPr>
          <p:nvPr/>
        </p:nvSpPr>
        <p:spPr bwMode="auto">
          <a:xfrm>
            <a:off x="3276600" y="5257800"/>
            <a:ext cx="4556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>
              <a:lnSpc>
                <a:spcPct val="100000"/>
              </a:lnSpc>
            </a:pPr>
            <a:r>
              <a:rPr lang="en-US" sz="2400">
                <a:solidFill>
                  <a:schemeClr val="tx1"/>
                </a:solidFill>
                <a:latin typeface="Times New Roman" charset="0"/>
              </a:rPr>
              <a:t>s2</a:t>
            </a:r>
          </a:p>
        </p:txBody>
      </p:sp>
      <p:sp>
        <p:nvSpPr>
          <p:cNvPr id="132106" name="Oval 10"/>
          <p:cNvSpPr>
            <a:spLocks noChangeArrowheads="1"/>
          </p:cNvSpPr>
          <p:nvPr/>
        </p:nvSpPr>
        <p:spPr bwMode="auto">
          <a:xfrm>
            <a:off x="6934200" y="3733800"/>
            <a:ext cx="914400" cy="914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>
              <a:lnSpc>
                <a:spcPct val="100000"/>
              </a:lnSpc>
            </a:pPr>
            <a:endParaRPr lang="en-US" sz="240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132107" name="Line 11"/>
          <p:cNvSpPr>
            <a:spLocks noChangeShapeType="1"/>
          </p:cNvSpPr>
          <p:nvPr/>
        </p:nvSpPr>
        <p:spPr bwMode="auto">
          <a:xfrm>
            <a:off x="4953000" y="2895600"/>
            <a:ext cx="2057400" cy="990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2108" name="Line 12"/>
          <p:cNvSpPr>
            <a:spLocks noChangeShapeType="1"/>
          </p:cNvSpPr>
          <p:nvPr/>
        </p:nvSpPr>
        <p:spPr bwMode="auto">
          <a:xfrm flipH="1">
            <a:off x="5029200" y="4648200"/>
            <a:ext cx="2286000" cy="12192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2109" name="Text Box 13"/>
          <p:cNvSpPr txBox="1">
            <a:spLocks noChangeArrowheads="1"/>
          </p:cNvSpPr>
          <p:nvPr/>
        </p:nvSpPr>
        <p:spPr bwMode="auto">
          <a:xfrm>
            <a:off x="5927725" y="2860675"/>
            <a:ext cx="16478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>
              <a:lnSpc>
                <a:spcPct val="100000"/>
              </a:lnSpc>
            </a:pPr>
            <a:r>
              <a:rPr lang="en-US" sz="2400">
                <a:solidFill>
                  <a:schemeClr val="tx1"/>
                </a:solidFill>
                <a:latin typeface="Times New Roman" charset="0"/>
              </a:rPr>
              <a:t>Schedule s2</a:t>
            </a:r>
          </a:p>
        </p:txBody>
      </p:sp>
      <p:sp>
        <p:nvSpPr>
          <p:cNvPr id="132110" name="Text Box 14"/>
          <p:cNvSpPr txBox="1">
            <a:spLocks noChangeArrowheads="1"/>
          </p:cNvSpPr>
          <p:nvPr/>
        </p:nvSpPr>
        <p:spPr bwMode="auto">
          <a:xfrm>
            <a:off x="5927725" y="5375275"/>
            <a:ext cx="4556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>
              <a:lnSpc>
                <a:spcPct val="100000"/>
              </a:lnSpc>
            </a:pPr>
            <a:r>
              <a:rPr lang="en-US" sz="2400">
                <a:solidFill>
                  <a:schemeClr val="tx1"/>
                </a:solidFill>
                <a:latin typeface="Times New Roman" charset="0"/>
              </a:rPr>
              <a:t>s1</a:t>
            </a:r>
          </a:p>
        </p:txBody>
      </p:sp>
      <p:sp>
        <p:nvSpPr>
          <p:cNvPr id="132111" name="Text Box 15"/>
          <p:cNvSpPr txBox="1">
            <a:spLocks noChangeArrowheads="1"/>
          </p:cNvSpPr>
          <p:nvPr/>
        </p:nvSpPr>
        <p:spPr bwMode="auto">
          <a:xfrm>
            <a:off x="228600" y="3429000"/>
            <a:ext cx="2690813" cy="2292350"/>
          </a:xfrm>
          <a:prstGeom prst="rect">
            <a:avLst/>
          </a:prstGeom>
          <a:noFill/>
          <a:ln w="9525">
            <a:solidFill>
              <a:schemeClr val="tx1"/>
            </a:solidFill>
            <a:prstDash val="dash"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>
              <a:lnSpc>
                <a:spcPct val="100000"/>
              </a:lnSpc>
            </a:pPr>
            <a:r>
              <a:rPr lang="en-US" sz="2400" dirty="0">
                <a:solidFill>
                  <a:schemeClr val="tx1"/>
                </a:solidFill>
                <a:latin typeface="Times New Roman" charset="0"/>
              </a:rPr>
              <a:t>s1 and s2 </a:t>
            </a:r>
          </a:p>
          <a:p>
            <a:pPr eaLnBrk="1" hangingPunct="1">
              <a:lnSpc>
                <a:spcPct val="100000"/>
              </a:lnSpc>
              <a:buFontTx/>
              <a:buChar char="•"/>
            </a:pPr>
            <a:r>
              <a:rPr lang="en-US" sz="2400" dirty="0">
                <a:solidFill>
                  <a:schemeClr val="tx1"/>
                </a:solidFill>
                <a:latin typeface="Times New Roman" charset="0"/>
              </a:rPr>
              <a:t>can each be applied</a:t>
            </a:r>
          </a:p>
          <a:p>
            <a:pPr eaLnBrk="1" hangingPunct="1">
              <a:lnSpc>
                <a:spcPct val="100000"/>
              </a:lnSpc>
            </a:pPr>
            <a:r>
              <a:rPr lang="en-US" sz="2400" dirty="0">
                <a:solidFill>
                  <a:schemeClr val="tx1"/>
                </a:solidFill>
                <a:latin typeface="Times New Roman" charset="0"/>
              </a:rPr>
              <a:t>to C</a:t>
            </a:r>
          </a:p>
          <a:p>
            <a:pPr eaLnBrk="1" hangingPunct="1">
              <a:lnSpc>
                <a:spcPct val="100000"/>
              </a:lnSpc>
              <a:buFontTx/>
              <a:buChar char="•"/>
            </a:pPr>
            <a:r>
              <a:rPr lang="en-US" sz="2400" dirty="0">
                <a:solidFill>
                  <a:schemeClr val="tx1"/>
                </a:solidFill>
                <a:latin typeface="Times New Roman" charset="0"/>
              </a:rPr>
              <a:t>involve</a:t>
            </a:r>
          </a:p>
          <a:p>
            <a:pPr eaLnBrk="1" hangingPunct="1">
              <a:lnSpc>
                <a:spcPct val="100000"/>
              </a:lnSpc>
            </a:pPr>
            <a:r>
              <a:rPr lang="en-US" sz="2400" u="sng" dirty="0">
                <a:solidFill>
                  <a:schemeClr val="tx1"/>
                </a:solidFill>
                <a:latin typeface="Times New Roman" charset="0"/>
              </a:rPr>
              <a:t>disjoint</a:t>
            </a:r>
            <a:r>
              <a:rPr lang="en-US" sz="2400" dirty="0">
                <a:solidFill>
                  <a:schemeClr val="tx1"/>
                </a:solidFill>
                <a:latin typeface="Times New Roman" charset="0"/>
              </a:rPr>
              <a:t> sets of </a:t>
            </a:r>
          </a:p>
          <a:p>
            <a:pPr eaLnBrk="1" hangingPunct="1">
              <a:lnSpc>
                <a:spcPct val="100000"/>
              </a:lnSpc>
            </a:pPr>
            <a:r>
              <a:rPr lang="en-US" sz="2400" dirty="0">
                <a:solidFill>
                  <a:schemeClr val="tx1"/>
                </a:solidFill>
                <a:latin typeface="Times New Roman" charset="0"/>
              </a:rPr>
              <a:t>receiving processes</a:t>
            </a:r>
          </a:p>
        </p:txBody>
      </p:sp>
      <p:sp>
        <p:nvSpPr>
          <p:cNvPr id="132112" name="Rectangle 16"/>
          <p:cNvSpPr>
            <a:spLocks noChangeArrowheads="1"/>
          </p:cNvSpPr>
          <p:nvPr/>
        </p:nvSpPr>
        <p:spPr bwMode="auto">
          <a:xfrm>
            <a:off x="2743200" y="1524000"/>
            <a:ext cx="3810000" cy="609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 eaLnBrk="1" hangingPunct="1">
              <a:lnSpc>
                <a:spcPct val="100000"/>
              </a:lnSpc>
              <a:spcBef>
                <a:spcPct val="20000"/>
              </a:spcBef>
            </a:pPr>
            <a:r>
              <a:rPr lang="en-US" sz="2400" b="1">
                <a:latin typeface="Times New Roman" charset="0"/>
              </a:rPr>
              <a:t>Schedules are commutative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71363-D443-3042-8EA4-5E289CEBC6B0}" type="slidenum">
              <a:rPr lang="en-US" smtClean="0"/>
              <a:pPr/>
              <a:t>22</a:t>
            </a:fld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Theorem</a:t>
            </a:r>
            <a:endParaRPr lang="en-US" dirty="0"/>
          </a:p>
        </p:txBody>
      </p:sp>
      <p:sp>
        <p:nvSpPr>
          <p:cNvPr id="162819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Lemma 2: There exists an initial configuration that is bivalent</a:t>
            </a:r>
          </a:p>
          <a:p>
            <a:r>
              <a:rPr lang="en-US" dirty="0" smtClean="0"/>
              <a:t>Lemma 3: Starting from a bivalent </a:t>
            </a:r>
            <a:r>
              <a:rPr lang="en-US" dirty="0" err="1" smtClean="0"/>
              <a:t>config</a:t>
            </a:r>
            <a:r>
              <a:rPr lang="en-US" dirty="0" smtClean="0"/>
              <a:t>., there is always another bivalent </a:t>
            </a:r>
            <a:r>
              <a:rPr lang="en-US" dirty="0" err="1" smtClean="0"/>
              <a:t>config</a:t>
            </a:r>
            <a:r>
              <a:rPr lang="en-US" dirty="0" smtClean="0"/>
              <a:t>. that is reachable</a:t>
            </a:r>
          </a:p>
          <a:p>
            <a:r>
              <a:rPr lang="en-US" dirty="0" smtClean="0"/>
              <a:t>Insight: It is not possible to distinguish a faulty node from </a:t>
            </a:r>
            <a:r>
              <a:rPr lang="en-US" smtClean="0"/>
              <a:t>a slow node.</a:t>
            </a:r>
            <a:endParaRPr lang="en-US" dirty="0" smtClean="0"/>
          </a:p>
          <a:p>
            <a:r>
              <a:rPr lang="en-US" dirty="0" smtClean="0"/>
              <a:t>Theorem (Impossibility of Consensus): There is always a run of events in an asynchronous distributed system (given any algorithm) such that the group of processes never reaches consensus (i.e., always stays bivalent)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71363-D443-3042-8EA4-5E289CEBC6B0}" type="slidenum">
              <a:rPr lang="en-US" smtClean="0"/>
              <a:pPr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933995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FF"/>
                </a:solidFill>
              </a:rPr>
              <a:t>Consensus: </a:t>
            </a:r>
            <a:r>
              <a:rPr lang="en-US" dirty="0" smtClean="0"/>
              <a:t>reaching an agreement</a:t>
            </a:r>
          </a:p>
          <a:p>
            <a:r>
              <a:rPr lang="en-US" dirty="0" smtClean="0"/>
              <a:t>Possible in synchronous systems</a:t>
            </a:r>
          </a:p>
          <a:p>
            <a:r>
              <a:rPr lang="en-US" dirty="0" smtClean="0"/>
              <a:t>Asynchronous systems cannot guarantee.</a:t>
            </a:r>
          </a:p>
          <a:p>
            <a:pPr lvl="1"/>
            <a:r>
              <a:rPr lang="en-US" dirty="0" smtClean="0"/>
              <a:t>Asynchronous systems </a:t>
            </a:r>
            <a:r>
              <a:rPr lang="en-US" dirty="0" smtClean="0">
                <a:solidFill>
                  <a:srgbClr val="FF0000"/>
                </a:solidFill>
              </a:rPr>
              <a:t>cannot guarantee</a:t>
            </a:r>
            <a:r>
              <a:rPr lang="en-US" dirty="0" smtClean="0"/>
              <a:t> that they will reach consensus even with one faulty process.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24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888A9B7-E954-E041-8E9D-C26F0D6CC7B8}" type="slidenum">
              <a:rPr lang="en-US"/>
              <a:pPr/>
              <a:t>25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13414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Acknowledgements</a:t>
            </a:r>
          </a:p>
        </p:txBody>
      </p:sp>
      <p:sp>
        <p:nvSpPr>
          <p:cNvPr id="13415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These slides contain material developed and copyrighted by </a:t>
            </a:r>
            <a:r>
              <a:rPr lang="en-US" dirty="0" err="1" smtClean="0"/>
              <a:t>Indranil</a:t>
            </a:r>
            <a:r>
              <a:rPr lang="en-US" dirty="0" smtClean="0"/>
              <a:t> Gupta (UIUC).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Let’s Consider This…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3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6" name="Picture 5" descr="Screen Shot 2012-02-15 at 11.56.58 AM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1000" y="1143000"/>
            <a:ext cx="8378825" cy="6858000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 bwMode="auto">
          <a:xfrm>
            <a:off x="1066800" y="3657600"/>
            <a:ext cx="2819400" cy="304800"/>
          </a:xfrm>
          <a:prstGeom prst="rect">
            <a:avLst/>
          </a:prstGeom>
          <a:noFill/>
          <a:ln w="635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0424" y="381000"/>
            <a:ext cx="519176" cy="58997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One Reason: Impossibility of Consensus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Q: Should Steve give an A to everybody taking CSE 486/586?</a:t>
            </a:r>
          </a:p>
          <a:p>
            <a:r>
              <a:rPr lang="en-US" dirty="0" smtClean="0"/>
              <a:t>Input: everyone says either yes/no.</a:t>
            </a:r>
          </a:p>
          <a:p>
            <a:r>
              <a:rPr lang="en-US" dirty="0" smtClean="0"/>
              <a:t>Output: an agreement of yes or no.</a:t>
            </a:r>
          </a:p>
          <a:p>
            <a:r>
              <a:rPr lang="en-US" dirty="0" smtClean="0"/>
              <a:t>Bad news</a:t>
            </a:r>
          </a:p>
          <a:p>
            <a:pPr lvl="1"/>
            <a:r>
              <a:rPr lang="en-US" dirty="0" smtClean="0"/>
              <a:t>Asynchronous systems </a:t>
            </a:r>
            <a:r>
              <a:rPr lang="en-US" dirty="0" smtClean="0">
                <a:solidFill>
                  <a:srgbClr val="FF0000"/>
                </a:solidFill>
              </a:rPr>
              <a:t>cannot guarantee</a:t>
            </a:r>
            <a:r>
              <a:rPr lang="en-US" dirty="0" smtClean="0"/>
              <a:t> that they will reach consensus even with one faulty process.</a:t>
            </a:r>
          </a:p>
          <a:p>
            <a:r>
              <a:rPr lang="en-US" dirty="0" smtClean="0"/>
              <a:t>Many consensus problems</a:t>
            </a:r>
          </a:p>
          <a:p>
            <a:pPr lvl="1"/>
            <a:r>
              <a:rPr lang="en-US" dirty="0" smtClean="0"/>
              <a:t>Reliable, totally-ordered multicast (what we saw already)</a:t>
            </a:r>
          </a:p>
          <a:p>
            <a:pPr lvl="1"/>
            <a:r>
              <a:rPr lang="en-US" dirty="0" smtClean="0"/>
              <a:t>Mutual exclusion, leader election, etc. (what we will see)</a:t>
            </a:r>
          </a:p>
          <a:p>
            <a:pPr lvl="1"/>
            <a:r>
              <a:rPr lang="en-US" dirty="0" smtClean="0"/>
              <a:t>Cannot reach consensus.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4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Consensus Problem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 processes</a:t>
            </a:r>
          </a:p>
          <a:p>
            <a:r>
              <a:rPr lang="en-US" dirty="0" smtClean="0"/>
              <a:t>Each process </a:t>
            </a:r>
            <a:r>
              <a:rPr lang="en-US" dirty="0" err="1" smtClean="0"/>
              <a:t>p</a:t>
            </a:r>
            <a:r>
              <a:rPr lang="en-US" dirty="0" smtClean="0"/>
              <a:t> has </a:t>
            </a:r>
          </a:p>
          <a:p>
            <a:pPr lvl="1"/>
            <a:r>
              <a:rPr lang="en-US" dirty="0" smtClean="0"/>
              <a:t>input variable </a:t>
            </a:r>
            <a:r>
              <a:rPr lang="en-US" dirty="0" err="1" smtClean="0"/>
              <a:t>x</a:t>
            </a:r>
            <a:r>
              <a:rPr lang="en-US" baseline="-25000" dirty="0" err="1" smtClean="0"/>
              <a:t>p</a:t>
            </a:r>
            <a:r>
              <a:rPr lang="en-US" dirty="0" smtClean="0"/>
              <a:t> : initially either 0 or 1</a:t>
            </a:r>
          </a:p>
          <a:p>
            <a:pPr lvl="1"/>
            <a:r>
              <a:rPr lang="en-US" dirty="0" smtClean="0"/>
              <a:t>output variable </a:t>
            </a:r>
            <a:r>
              <a:rPr lang="en-US" dirty="0" err="1" smtClean="0"/>
              <a:t>y</a:t>
            </a:r>
            <a:r>
              <a:rPr lang="en-US" baseline="-25000" dirty="0" err="1" smtClean="0"/>
              <a:t>p</a:t>
            </a:r>
            <a:r>
              <a:rPr lang="en-US" dirty="0" smtClean="0"/>
              <a:t> : initially </a:t>
            </a:r>
            <a:r>
              <a:rPr lang="en-US" dirty="0" err="1" smtClean="0"/>
              <a:t>b</a:t>
            </a:r>
            <a:r>
              <a:rPr lang="en-US" dirty="0" smtClean="0"/>
              <a:t> (</a:t>
            </a:r>
            <a:r>
              <a:rPr lang="en-US" dirty="0" err="1" smtClean="0"/>
              <a:t>b</a:t>
            </a:r>
            <a:r>
              <a:rPr lang="en-US" dirty="0" smtClean="0"/>
              <a:t>=undecided) – can be changed only once</a:t>
            </a:r>
          </a:p>
          <a:p>
            <a:r>
              <a:rPr lang="en-US" dirty="0" smtClean="0"/>
              <a:t>Consensus problem: Design a protocol so that either</a:t>
            </a:r>
          </a:p>
          <a:p>
            <a:pPr lvl="1"/>
            <a:r>
              <a:rPr lang="en-US" dirty="0" smtClean="0"/>
              <a:t>all non-faulty processes set their output variables to 0 </a:t>
            </a:r>
          </a:p>
          <a:p>
            <a:pPr lvl="1"/>
            <a:r>
              <a:rPr lang="en-US" dirty="0" smtClean="0"/>
              <a:t>Or all non-faulty processes set their output variables to 1</a:t>
            </a:r>
          </a:p>
          <a:p>
            <a:pPr lvl="1"/>
            <a:r>
              <a:rPr lang="en-US" dirty="0" smtClean="0"/>
              <a:t>There is at least one initial state that leads to each outcomes 1 and 2 above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5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Assumptions (System Model)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Processes fail only by </a:t>
            </a:r>
            <a:r>
              <a:rPr lang="en-US" i="1" dirty="0" smtClean="0"/>
              <a:t>crash-stop</a:t>
            </a:r>
            <a:r>
              <a:rPr lang="en-US" dirty="0" smtClean="0"/>
              <a:t>ping</a:t>
            </a:r>
          </a:p>
          <a:p>
            <a:r>
              <a:rPr lang="en-US" dirty="0" smtClean="0"/>
              <a:t>Synchronous system: bounds on</a:t>
            </a:r>
          </a:p>
          <a:p>
            <a:pPr lvl="1"/>
            <a:r>
              <a:rPr lang="en-US" dirty="0" smtClean="0"/>
              <a:t>Message delays</a:t>
            </a:r>
          </a:p>
          <a:p>
            <a:pPr lvl="1"/>
            <a:r>
              <a:rPr lang="en-US" dirty="0" smtClean="0"/>
              <a:t>Max time for each process step</a:t>
            </a:r>
          </a:p>
          <a:p>
            <a:pPr lvl="1"/>
            <a:r>
              <a:rPr lang="en-US" dirty="0" smtClean="0"/>
              <a:t>e.g., multiprocessor (common clock across processors)</a:t>
            </a:r>
          </a:p>
          <a:p>
            <a:r>
              <a:rPr lang="en-US" dirty="0" smtClean="0"/>
              <a:t>Asynchronous system: no such bounds</a:t>
            </a:r>
          </a:p>
          <a:p>
            <a:pPr lvl="1"/>
            <a:r>
              <a:rPr lang="en-US" dirty="0" smtClean="0"/>
              <a:t>E.g., the Internet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6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Example: State Machine Replication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Run multiple copies of a state machine</a:t>
            </a:r>
          </a:p>
          <a:p>
            <a:r>
              <a:rPr lang="en-US" dirty="0" smtClean="0"/>
              <a:t>For what?</a:t>
            </a:r>
          </a:p>
          <a:p>
            <a:pPr lvl="1"/>
            <a:r>
              <a:rPr lang="en-US" dirty="0" smtClean="0"/>
              <a:t>Reliability</a:t>
            </a:r>
          </a:p>
          <a:p>
            <a:r>
              <a:rPr lang="en-US" dirty="0" smtClean="0"/>
              <a:t>All copies agree on the order of execution.</a:t>
            </a:r>
          </a:p>
          <a:p>
            <a:r>
              <a:rPr lang="en-US" dirty="0" smtClean="0"/>
              <a:t>Many mission-critical systems operate like this.</a:t>
            </a:r>
          </a:p>
          <a:p>
            <a:pPr lvl="1"/>
            <a:r>
              <a:rPr lang="en-US" dirty="0" smtClean="0"/>
              <a:t>Air traffic control systems, Warship control systems, etc.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7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392182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First: Synchronous Systems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Every process starts with </a:t>
            </a:r>
            <a:r>
              <a:rPr lang="en-US" dirty="0" smtClean="0">
                <a:solidFill>
                  <a:srgbClr val="0000FF"/>
                </a:solidFill>
              </a:rPr>
              <a:t>an initial input value (0 or 1)</a:t>
            </a:r>
            <a:r>
              <a:rPr lang="en-US" dirty="0" smtClean="0"/>
              <a:t>.</a:t>
            </a:r>
          </a:p>
          <a:p>
            <a:r>
              <a:rPr lang="en-US" dirty="0" smtClean="0"/>
              <a:t>Every process keeps </a:t>
            </a:r>
            <a:r>
              <a:rPr lang="en-US" dirty="0" smtClean="0">
                <a:solidFill>
                  <a:srgbClr val="0000FF"/>
                </a:solidFill>
              </a:rPr>
              <a:t>the history of values </a:t>
            </a:r>
            <a:r>
              <a:rPr lang="en-US" dirty="0" smtClean="0"/>
              <a:t>received so far.</a:t>
            </a:r>
          </a:p>
          <a:p>
            <a:r>
              <a:rPr lang="en-US" dirty="0" smtClean="0"/>
              <a:t>The protocol proceeds in </a:t>
            </a:r>
            <a:r>
              <a:rPr lang="en-US" i="1" dirty="0" smtClean="0">
                <a:solidFill>
                  <a:srgbClr val="0000FF"/>
                </a:solidFill>
              </a:rPr>
              <a:t>rounds</a:t>
            </a:r>
            <a:r>
              <a:rPr lang="en-US" dirty="0" smtClean="0"/>
              <a:t>.</a:t>
            </a:r>
          </a:p>
          <a:p>
            <a:r>
              <a:rPr lang="en-US" dirty="0" smtClean="0"/>
              <a:t>At each round, </a:t>
            </a:r>
            <a:r>
              <a:rPr lang="en-US" dirty="0" smtClean="0">
                <a:solidFill>
                  <a:srgbClr val="0000FF"/>
                </a:solidFill>
              </a:rPr>
              <a:t>everyone multicasts </a:t>
            </a:r>
            <a:r>
              <a:rPr lang="en-US" dirty="0" smtClean="0"/>
              <a:t>the history of values.</a:t>
            </a:r>
          </a:p>
          <a:p>
            <a:r>
              <a:rPr lang="en-US" dirty="0" smtClean="0"/>
              <a:t>After all the rounds are done, </a:t>
            </a:r>
            <a:r>
              <a:rPr lang="en-US" dirty="0" smtClean="0">
                <a:solidFill>
                  <a:srgbClr val="0000FF"/>
                </a:solidFill>
              </a:rPr>
              <a:t>pick the minimum</a:t>
            </a:r>
            <a:r>
              <a:rPr lang="en-US" dirty="0" smtClean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8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First: Synchronous Systems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For a system with at most </a:t>
            </a:r>
            <a:r>
              <a:rPr lang="en-US" dirty="0" err="1" smtClean="0"/>
              <a:t>f</a:t>
            </a:r>
            <a:r>
              <a:rPr lang="en-US" dirty="0" smtClean="0"/>
              <a:t> processes crashing, the algorithm proceeds in f+1 rounds (with timeout), using basic multicast (B-multicast). </a:t>
            </a:r>
          </a:p>
          <a:p>
            <a:r>
              <a:rPr lang="en-US" i="1" dirty="0" err="1" smtClean="0"/>
              <a:t>Values</a:t>
            </a:r>
            <a:r>
              <a:rPr lang="en-US" i="1" baseline="30000" dirty="0" err="1" smtClean="0"/>
              <a:t>r</a:t>
            </a:r>
            <a:r>
              <a:rPr lang="en-US" i="1" baseline="-25000" dirty="0" err="1" smtClean="0"/>
              <a:t>i</a:t>
            </a:r>
            <a:r>
              <a:rPr lang="en-US" dirty="0" smtClean="0"/>
              <a:t>: the set of proposed values known to process </a:t>
            </a:r>
            <a:r>
              <a:rPr lang="en-US" dirty="0" err="1" smtClean="0"/>
              <a:t>p</a:t>
            </a:r>
            <a:r>
              <a:rPr lang="en-US" dirty="0" smtClean="0"/>
              <a:t>=P</a:t>
            </a:r>
            <a:r>
              <a:rPr lang="en-US" baseline="-25000" dirty="0" smtClean="0"/>
              <a:t>i</a:t>
            </a:r>
            <a:r>
              <a:rPr lang="en-US" dirty="0" smtClean="0"/>
              <a:t> at the beginning of round </a:t>
            </a:r>
            <a:r>
              <a:rPr lang="en-US" dirty="0" err="1" smtClean="0"/>
              <a:t>r</a:t>
            </a:r>
            <a:r>
              <a:rPr lang="en-US" dirty="0" smtClean="0"/>
              <a:t>.</a:t>
            </a:r>
          </a:p>
          <a:p>
            <a:r>
              <a:rPr lang="en-US" dirty="0" smtClean="0"/>
              <a:t>Initially </a:t>
            </a:r>
            <a:r>
              <a:rPr lang="en-US" i="1" dirty="0" smtClean="0"/>
              <a:t>Values</a:t>
            </a:r>
            <a:r>
              <a:rPr lang="en-US" i="1" baseline="30000" dirty="0" smtClean="0"/>
              <a:t>0</a:t>
            </a:r>
            <a:r>
              <a:rPr lang="en-US" i="1" baseline="-25000" dirty="0" smtClean="0"/>
              <a:t>i</a:t>
            </a:r>
            <a:r>
              <a:rPr lang="en-US" i="1" dirty="0" smtClean="0"/>
              <a:t> </a:t>
            </a:r>
            <a:r>
              <a:rPr lang="en-US" dirty="0" smtClean="0"/>
              <a:t>= {} ; </a:t>
            </a:r>
            <a:r>
              <a:rPr lang="en-US" i="1" dirty="0" smtClean="0"/>
              <a:t>Values</a:t>
            </a:r>
            <a:r>
              <a:rPr lang="en-US" i="1" baseline="30000" dirty="0" smtClean="0"/>
              <a:t>1</a:t>
            </a:r>
            <a:r>
              <a:rPr lang="en-US" i="1" baseline="-25000" dirty="0" smtClean="0"/>
              <a:t>i</a:t>
            </a:r>
            <a:r>
              <a:rPr lang="en-US" dirty="0" smtClean="0"/>
              <a:t> = {</a:t>
            </a:r>
            <a:r>
              <a:rPr lang="en-US" i="1" dirty="0" smtClean="0"/>
              <a:t>v</a:t>
            </a:r>
            <a:r>
              <a:rPr lang="en-US" i="1" baseline="-25000" dirty="0" smtClean="0"/>
              <a:t>i</a:t>
            </a:r>
            <a:r>
              <a:rPr lang="en-US" dirty="0" smtClean="0"/>
              <a:t>=</a:t>
            </a:r>
            <a:r>
              <a:rPr lang="en-US" i="1" dirty="0" err="1" smtClean="0"/>
              <a:t>x</a:t>
            </a:r>
            <a:r>
              <a:rPr lang="en-US" i="1" baseline="-25000" dirty="0" err="1" smtClean="0"/>
              <a:t>p</a:t>
            </a:r>
            <a:r>
              <a:rPr lang="en-US" dirty="0" smtClean="0"/>
              <a:t>}</a:t>
            </a:r>
          </a:p>
          <a:p>
            <a:pPr marL="118872" indent="0">
              <a:buNone/>
            </a:pPr>
            <a:r>
              <a:rPr lang="en-US" sz="2000" dirty="0" smtClean="0"/>
              <a:t>	</a:t>
            </a:r>
            <a:r>
              <a:rPr lang="en-US" sz="2000" dirty="0" smtClean="0">
                <a:latin typeface="Monaco"/>
                <a:cs typeface="Monaco"/>
              </a:rPr>
              <a:t> for round </a:t>
            </a:r>
            <a:r>
              <a:rPr lang="en-US" sz="2000" i="1" dirty="0" err="1" smtClean="0">
                <a:latin typeface="Monaco"/>
                <a:cs typeface="Monaco"/>
              </a:rPr>
              <a:t>r</a:t>
            </a:r>
            <a:r>
              <a:rPr lang="en-US" sz="2000" dirty="0" smtClean="0">
                <a:latin typeface="Monaco"/>
                <a:cs typeface="Monaco"/>
              </a:rPr>
              <a:t> = 1 to f+1 do</a:t>
            </a:r>
          </a:p>
          <a:p>
            <a:pPr marL="118872" indent="0">
              <a:buNone/>
            </a:pPr>
            <a:r>
              <a:rPr lang="en-US" sz="2000" dirty="0" smtClean="0">
                <a:latin typeface="Monaco"/>
                <a:cs typeface="Monaco"/>
              </a:rPr>
              <a:t>		multicast (</a:t>
            </a:r>
            <a:r>
              <a:rPr lang="en-US" sz="2000" i="1" dirty="0" err="1" smtClean="0">
                <a:latin typeface="Monaco"/>
                <a:cs typeface="Monaco"/>
              </a:rPr>
              <a:t>Values</a:t>
            </a:r>
            <a:r>
              <a:rPr lang="en-US" sz="2000" i="1" baseline="30000" dirty="0" err="1" smtClean="0">
                <a:latin typeface="Monaco"/>
                <a:cs typeface="Monaco"/>
              </a:rPr>
              <a:t>r</a:t>
            </a:r>
            <a:r>
              <a:rPr lang="en-US" sz="2000" i="1" baseline="-25000" dirty="0" err="1" smtClean="0">
                <a:latin typeface="Monaco"/>
                <a:cs typeface="Monaco"/>
              </a:rPr>
              <a:t>i</a:t>
            </a:r>
            <a:r>
              <a:rPr lang="en-US" sz="2000" dirty="0" smtClean="0">
                <a:latin typeface="Monaco"/>
                <a:cs typeface="Monaco"/>
              </a:rPr>
              <a:t>)</a:t>
            </a:r>
          </a:p>
          <a:p>
            <a:pPr marL="118872" indent="0">
              <a:buNone/>
            </a:pPr>
            <a:r>
              <a:rPr lang="en-US" sz="2000" dirty="0" smtClean="0">
                <a:latin typeface="Monaco"/>
                <a:cs typeface="Monaco"/>
              </a:rPr>
              <a:t>		 </a:t>
            </a:r>
            <a:r>
              <a:rPr lang="en-US" sz="2000" i="1" dirty="0" smtClean="0">
                <a:latin typeface="Monaco"/>
                <a:cs typeface="Monaco"/>
              </a:rPr>
              <a:t>Values </a:t>
            </a:r>
            <a:r>
              <a:rPr lang="en-US" sz="2000" i="1" baseline="30000" dirty="0" smtClean="0">
                <a:latin typeface="Monaco"/>
                <a:cs typeface="Monaco"/>
              </a:rPr>
              <a:t>r+1</a:t>
            </a:r>
            <a:r>
              <a:rPr lang="en-US" sz="2000" i="1" baseline="-25000" dirty="0" smtClean="0">
                <a:latin typeface="Monaco"/>
                <a:cs typeface="Monaco"/>
              </a:rPr>
              <a:t>i</a:t>
            </a:r>
            <a:r>
              <a:rPr lang="en-US" sz="2000" i="1" dirty="0" smtClean="0">
                <a:latin typeface="Monaco"/>
                <a:cs typeface="Monaco"/>
              </a:rPr>
              <a:t> </a:t>
            </a:r>
            <a:r>
              <a:rPr lang="en-US" sz="2000" dirty="0" err="1" smtClean="0">
                <a:latin typeface="Monaco"/>
                <a:cs typeface="Monaco"/>
                <a:sym typeface="Wingdings" charset="0"/>
              </a:rPr>
              <a:t></a:t>
            </a:r>
            <a:r>
              <a:rPr lang="en-US" sz="2000" dirty="0" smtClean="0">
                <a:latin typeface="Monaco"/>
                <a:cs typeface="Monaco"/>
                <a:sym typeface="Wingdings" charset="0"/>
              </a:rPr>
              <a:t> </a:t>
            </a:r>
            <a:r>
              <a:rPr lang="en-US" sz="2000" i="1" dirty="0" err="1" smtClean="0">
                <a:latin typeface="Monaco"/>
                <a:cs typeface="Monaco"/>
              </a:rPr>
              <a:t>Values</a:t>
            </a:r>
            <a:r>
              <a:rPr lang="en-US" sz="2000" i="1" baseline="30000" dirty="0" err="1" smtClean="0">
                <a:latin typeface="Monaco"/>
                <a:cs typeface="Monaco"/>
              </a:rPr>
              <a:t>r</a:t>
            </a:r>
            <a:r>
              <a:rPr lang="en-US" sz="2000" i="1" baseline="-25000" dirty="0" err="1" smtClean="0">
                <a:latin typeface="Monaco"/>
                <a:cs typeface="Monaco"/>
              </a:rPr>
              <a:t>i</a:t>
            </a:r>
            <a:endParaRPr lang="en-US" sz="2000" i="1" baseline="-25000" dirty="0" smtClean="0">
              <a:latin typeface="Monaco"/>
              <a:cs typeface="Monaco"/>
            </a:endParaRPr>
          </a:p>
          <a:p>
            <a:pPr marL="118872" indent="0">
              <a:buNone/>
            </a:pPr>
            <a:r>
              <a:rPr lang="en-US" sz="2000" dirty="0" smtClean="0">
                <a:latin typeface="Monaco"/>
                <a:cs typeface="Monaco"/>
              </a:rPr>
              <a:t>		for each </a:t>
            </a:r>
            <a:r>
              <a:rPr lang="en-US" sz="2000" i="1" dirty="0" err="1" smtClean="0">
                <a:latin typeface="Monaco"/>
                <a:cs typeface="Monaco"/>
              </a:rPr>
              <a:t>V</a:t>
            </a:r>
            <a:r>
              <a:rPr lang="en-US" sz="2000" i="1" baseline="-25000" dirty="0" err="1" smtClean="0">
                <a:latin typeface="Monaco"/>
                <a:cs typeface="Monaco"/>
              </a:rPr>
              <a:t>j</a:t>
            </a:r>
            <a:r>
              <a:rPr lang="en-US" sz="2000" dirty="0" smtClean="0">
                <a:latin typeface="Monaco"/>
                <a:cs typeface="Monaco"/>
              </a:rPr>
              <a:t> received </a:t>
            </a:r>
          </a:p>
          <a:p>
            <a:pPr marL="118872" indent="0">
              <a:buNone/>
            </a:pPr>
            <a:r>
              <a:rPr lang="en-US" sz="2000" dirty="0" smtClean="0">
                <a:latin typeface="Monaco"/>
                <a:cs typeface="Monaco"/>
              </a:rPr>
              <a:t>		 </a:t>
            </a:r>
            <a:r>
              <a:rPr lang="en-US" sz="2000" i="1" dirty="0" smtClean="0">
                <a:latin typeface="Monaco"/>
                <a:cs typeface="Monaco"/>
              </a:rPr>
              <a:t>Values </a:t>
            </a:r>
            <a:r>
              <a:rPr lang="en-US" sz="2000" i="1" baseline="30000" dirty="0" smtClean="0">
                <a:latin typeface="Monaco"/>
                <a:cs typeface="Monaco"/>
              </a:rPr>
              <a:t>r+1</a:t>
            </a:r>
            <a:r>
              <a:rPr lang="en-US" sz="2000" i="1" baseline="-25000" dirty="0" smtClean="0">
                <a:latin typeface="Monaco"/>
                <a:cs typeface="Monaco"/>
              </a:rPr>
              <a:t>i</a:t>
            </a:r>
            <a:r>
              <a:rPr lang="en-US" sz="2000" i="1" dirty="0" smtClean="0">
                <a:latin typeface="Monaco"/>
                <a:cs typeface="Monaco"/>
              </a:rPr>
              <a:t> </a:t>
            </a:r>
            <a:r>
              <a:rPr lang="en-US" sz="2000" dirty="0" smtClean="0">
                <a:latin typeface="Monaco"/>
                <a:cs typeface="Monaco"/>
              </a:rPr>
              <a:t>= </a:t>
            </a:r>
            <a:r>
              <a:rPr lang="en-US" sz="2000" i="1" dirty="0" smtClean="0">
                <a:latin typeface="Monaco"/>
                <a:cs typeface="Monaco"/>
              </a:rPr>
              <a:t>Values</a:t>
            </a:r>
            <a:r>
              <a:rPr lang="en-US" sz="2000" i="1" baseline="30000" dirty="0" smtClean="0">
                <a:latin typeface="Monaco"/>
                <a:cs typeface="Monaco"/>
              </a:rPr>
              <a:t>r+1</a:t>
            </a:r>
            <a:r>
              <a:rPr lang="en-US" sz="2000" i="1" baseline="-25000" dirty="0" smtClean="0">
                <a:latin typeface="Monaco"/>
                <a:cs typeface="Monaco"/>
              </a:rPr>
              <a:t>i</a:t>
            </a:r>
            <a:r>
              <a:rPr lang="en-US" sz="2000" i="1" dirty="0" smtClean="0">
                <a:latin typeface="Monaco"/>
                <a:cs typeface="Monaco"/>
              </a:rPr>
              <a:t>  </a:t>
            </a:r>
            <a:r>
              <a:rPr lang="en-US" sz="2000" dirty="0" err="1" smtClean="0">
                <a:latin typeface="Monaco"/>
                <a:cs typeface="Monaco"/>
                <a:sym typeface="Symbol" charset="0"/>
              </a:rPr>
              <a:t></a:t>
            </a:r>
            <a:r>
              <a:rPr lang="en-US" sz="2000" dirty="0" smtClean="0">
                <a:latin typeface="Monaco"/>
                <a:cs typeface="Monaco"/>
                <a:sym typeface="Symbol" charset="0"/>
              </a:rPr>
              <a:t> </a:t>
            </a:r>
            <a:r>
              <a:rPr lang="en-US" sz="2000" i="1" dirty="0" err="1" smtClean="0">
                <a:latin typeface="Monaco"/>
                <a:cs typeface="Monaco"/>
              </a:rPr>
              <a:t>V</a:t>
            </a:r>
            <a:r>
              <a:rPr lang="en-US" sz="2000" i="1" baseline="-25000" dirty="0" err="1" smtClean="0">
                <a:latin typeface="Monaco"/>
                <a:cs typeface="Monaco"/>
              </a:rPr>
              <a:t>j</a:t>
            </a:r>
            <a:endParaRPr lang="en-US" sz="2000" i="1" baseline="-25000" dirty="0" smtClean="0">
              <a:latin typeface="Monaco"/>
              <a:cs typeface="Monaco"/>
            </a:endParaRPr>
          </a:p>
          <a:p>
            <a:pPr marL="118872" indent="0">
              <a:buNone/>
            </a:pPr>
            <a:r>
              <a:rPr lang="en-US" sz="2000" dirty="0" smtClean="0">
                <a:latin typeface="Monaco"/>
                <a:cs typeface="Monaco"/>
              </a:rPr>
              <a:t>		end</a:t>
            </a:r>
          </a:p>
          <a:p>
            <a:pPr marL="118872" indent="0">
              <a:buNone/>
            </a:pPr>
            <a:r>
              <a:rPr lang="en-US" sz="2000" dirty="0" smtClean="0">
                <a:latin typeface="Monaco"/>
                <a:cs typeface="Monaco"/>
              </a:rPr>
              <a:t>	 end</a:t>
            </a:r>
          </a:p>
          <a:p>
            <a:pPr marL="118872" indent="0">
              <a:buNone/>
            </a:pPr>
            <a:r>
              <a:rPr lang="en-US" sz="2000" dirty="0" smtClean="0">
                <a:latin typeface="Monaco"/>
                <a:cs typeface="Monaco"/>
              </a:rPr>
              <a:t>	 </a:t>
            </a:r>
            <a:r>
              <a:rPr lang="en-US" sz="2000" i="1" dirty="0" err="1" smtClean="0">
                <a:latin typeface="Monaco"/>
                <a:cs typeface="Monaco"/>
              </a:rPr>
              <a:t>y</a:t>
            </a:r>
            <a:r>
              <a:rPr lang="en-US" sz="2000" i="1" baseline="-25000" dirty="0" err="1" smtClean="0">
                <a:latin typeface="Monaco"/>
                <a:cs typeface="Monaco"/>
              </a:rPr>
              <a:t>p</a:t>
            </a:r>
            <a:r>
              <a:rPr lang="en-US" sz="2000" dirty="0" smtClean="0">
                <a:latin typeface="Monaco"/>
                <a:cs typeface="Monaco"/>
              </a:rPr>
              <a:t>=</a:t>
            </a:r>
            <a:r>
              <a:rPr lang="en-US" sz="2000" i="1" dirty="0" err="1" smtClean="0">
                <a:latin typeface="Monaco"/>
                <a:cs typeface="Monaco"/>
              </a:rPr>
              <a:t>d</a:t>
            </a:r>
            <a:r>
              <a:rPr lang="en-US" sz="2000" i="1" baseline="-25000" dirty="0" err="1" smtClean="0">
                <a:latin typeface="Monaco"/>
                <a:cs typeface="Monaco"/>
              </a:rPr>
              <a:t>i</a:t>
            </a:r>
            <a:r>
              <a:rPr lang="en-US" sz="2000" dirty="0" smtClean="0">
                <a:latin typeface="Monaco"/>
                <a:cs typeface="Monaco"/>
              </a:rPr>
              <a:t> = minimum(</a:t>
            </a:r>
            <a:r>
              <a:rPr lang="en-US" sz="2000" i="1" dirty="0" smtClean="0">
                <a:latin typeface="Monaco"/>
                <a:cs typeface="Monaco"/>
              </a:rPr>
              <a:t>Values</a:t>
            </a:r>
            <a:r>
              <a:rPr lang="en-US" sz="2000" i="1" baseline="30000" dirty="0" smtClean="0">
                <a:latin typeface="Monaco"/>
                <a:cs typeface="Monaco"/>
              </a:rPr>
              <a:t>f+1</a:t>
            </a:r>
            <a:r>
              <a:rPr lang="en-US" sz="2000" i="1" baseline="-25000" dirty="0" smtClean="0">
                <a:latin typeface="Monaco"/>
                <a:cs typeface="Monaco"/>
              </a:rPr>
              <a:t>i</a:t>
            </a:r>
            <a:r>
              <a:rPr lang="en-US" sz="2000" dirty="0" smtClean="0">
                <a:latin typeface="Monaco"/>
                <a:cs typeface="Monaco"/>
              </a:rPr>
              <a:t>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9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CS252-templat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CS252-templa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3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rtlCol="0" anchor="ctr" anchorCtr="0" compatLnSpc="1">
        <a:prstTxWarp prst="textNoShape">
          <a:avLst/>
        </a:prstTxWarp>
        <a:no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600" b="0" i="0" u="none" strike="noStrike" cap="none" normalizeH="0" baseline="0" dirty="0" smtClean="0">
            <a:ln>
              <a:noFill/>
            </a:ln>
            <a:solidFill>
              <a:schemeClr val="tx2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hlink"/>
            </a:solidFill>
            <a:effectLst/>
            <a:latin typeface="Arial" charset="0"/>
          </a:defRPr>
        </a:defPPr>
      </a:lstStyle>
    </a:lnDef>
    <a:txDef>
      <a:spPr>
        <a:noFill/>
      </a:spPr>
      <a:bodyPr wrap="none" rtlCol="0">
        <a:spAutoFit/>
      </a:bodyPr>
      <a:lstStyle>
        <a:defPPr>
          <a:defRPr dirty="0" smtClean="0">
            <a:solidFill>
              <a:srgbClr val="000000"/>
            </a:solidFill>
          </a:defRPr>
        </a:defPPr>
      </a:lstStyle>
    </a:txDef>
  </a:objectDefaults>
  <a:extraClrSchemeLst>
    <a:extraClrScheme>
      <a:clrScheme name="CS252-template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S252-template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CS252-template</Template>
  <TotalTime>21823</TotalTime>
  <Pages>12</Pages>
  <Words>1628</Words>
  <Application>Microsoft Macintosh PowerPoint</Application>
  <PresentationFormat>Letter Paper (8.5x11 in)</PresentationFormat>
  <Paragraphs>214</Paragraphs>
  <Slides>25</Slides>
  <Notes>9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25</vt:i4>
      </vt:variant>
    </vt:vector>
  </HeadingPairs>
  <TitlesOfParts>
    <vt:vector size="27" baseType="lpstr">
      <vt:lpstr>CS252-template</vt:lpstr>
      <vt:lpstr>Office Theme</vt:lpstr>
      <vt:lpstr>CSE 486/586 Distributed Systems Consensus</vt:lpstr>
      <vt:lpstr>Recap: Finger Table</vt:lpstr>
      <vt:lpstr>Let’s Consider This…</vt:lpstr>
      <vt:lpstr>One Reason: Impossibility of Consensus</vt:lpstr>
      <vt:lpstr>The Consensus Problem</vt:lpstr>
      <vt:lpstr>Assumptions (System Model)</vt:lpstr>
      <vt:lpstr>Example: State Machine Replication</vt:lpstr>
      <vt:lpstr>First: Synchronous Systems</vt:lpstr>
      <vt:lpstr>First: Synchronous Systems</vt:lpstr>
      <vt:lpstr>Why Does It Work?</vt:lpstr>
      <vt:lpstr>Second: Asynchronous Systems</vt:lpstr>
      <vt:lpstr>Are We Doomed?</vt:lpstr>
      <vt:lpstr>Techniques to Overcome Impossibility</vt:lpstr>
      <vt:lpstr>CSE 486/586 Administrivia</vt:lpstr>
      <vt:lpstr>Recall</vt:lpstr>
      <vt:lpstr>Proof of Impossibility: Reminder</vt:lpstr>
      <vt:lpstr>PowerPoint Presentation</vt:lpstr>
      <vt:lpstr>Different Definition of “State” </vt:lpstr>
      <vt:lpstr>PowerPoint Presentation</vt:lpstr>
      <vt:lpstr>State Valencies </vt:lpstr>
      <vt:lpstr>Guaranteeing Consensus</vt:lpstr>
      <vt:lpstr>Lemma 1</vt:lpstr>
      <vt:lpstr>The Theorem</vt:lpstr>
      <vt:lpstr>Summary</vt:lpstr>
      <vt:lpstr>Acknowledgements</vt:lpstr>
    </vt:vector>
  </TitlesOfParts>
  <Manager/>
  <Company>UC Berkeley-EECS</Company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EECS 152  Computer Architecture  and Engineering  Lec 01 - Introduction  </dc:title>
  <dc:subject/>
  <dc:creator> Krste Asanovic</dc:creator>
  <cp:keywords/>
  <dc:description/>
  <cp:lastModifiedBy>Steve Ko</cp:lastModifiedBy>
  <cp:revision>872</cp:revision>
  <cp:lastPrinted>2015-03-02T15:05:16Z</cp:lastPrinted>
  <dcterms:created xsi:type="dcterms:W3CDTF">2012-02-17T22:15:12Z</dcterms:created>
  <dcterms:modified xsi:type="dcterms:W3CDTF">2017-03-08T17:16:58Z</dcterms:modified>
  <cp:category/>
</cp:coreProperties>
</file>