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18" r:id="rId10"/>
    <p:sldId id="804" r:id="rId11"/>
    <p:sldId id="805" r:id="rId12"/>
    <p:sldId id="806" r:id="rId13"/>
    <p:sldId id="820" r:id="rId14"/>
    <p:sldId id="807" r:id="rId15"/>
    <p:sldId id="808" r:id="rId16"/>
    <p:sldId id="809" r:id="rId17"/>
    <p:sldId id="810" r:id="rId18"/>
    <p:sldId id="816" r:id="rId19"/>
    <p:sldId id="819" r:id="rId20"/>
    <p:sldId id="811" r:id="rId21"/>
    <p:sldId id="812" r:id="rId22"/>
    <p:sldId id="813" r:id="rId23"/>
    <p:sldId id="821" r:id="rId24"/>
    <p:sldId id="822" r:id="rId25"/>
    <p:sldId id="823" r:id="rId26"/>
    <p:sldId id="814" r:id="rId27"/>
    <p:sldId id="815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</a:t>
            </a:r>
          </a:p>
          <a:p>
            <a:pPr lvl="1"/>
            <a:r>
              <a:rPr lang="en-US" dirty="0"/>
              <a:t>Only a value that has been proposed can be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Only a single value is </a:t>
            </a:r>
            <a:r>
              <a:rPr lang="en-US" dirty="0" smtClean="0"/>
              <a:t>chosen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process never learns that a value has been </a:t>
            </a:r>
            <a:r>
              <a:rPr lang="en-US" dirty="0" smtClean="0"/>
              <a:t>chosen </a:t>
            </a:r>
            <a:r>
              <a:rPr lang="en-US" dirty="0"/>
              <a:t>unless it has </a:t>
            </a:r>
            <a:r>
              <a:rPr lang="en-US" dirty="0" smtClean="0"/>
              <a:t>been</a:t>
            </a:r>
          </a:p>
          <a:p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/>
              <a:t>Some proposed value is eventually </a:t>
            </a:r>
            <a:r>
              <a:rPr lang="en-US" dirty="0" smtClean="0"/>
              <a:t>chosen</a:t>
            </a:r>
            <a:endParaRPr lang="en-US" dirty="0"/>
          </a:p>
          <a:p>
            <a:pPr lvl="1"/>
            <a:r>
              <a:rPr lang="en-US" dirty="0"/>
              <a:t>If a value is chosen, a process eventually learns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roles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Proposers</a:t>
            </a:r>
            <a:r>
              <a:rPr lang="en-US" dirty="0" smtClean="0"/>
              <a:t>: processes that propose values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Acceptors</a:t>
            </a:r>
            <a:r>
              <a:rPr lang="en-US" dirty="0" smtClean="0"/>
              <a:t>: processes that accept (i.e., consider) values</a:t>
            </a:r>
          </a:p>
          <a:p>
            <a:pPr lvl="1"/>
            <a:r>
              <a:rPr lang="en-US" dirty="0" smtClean="0"/>
              <a:t>“Considering a value”: the value is a candidate for consensus.</a:t>
            </a:r>
          </a:p>
          <a:p>
            <a:pPr lvl="1"/>
            <a:r>
              <a:rPr lang="en-US" dirty="0" smtClean="0"/>
              <a:t>Majority acceptance </a:t>
            </a:r>
            <a:r>
              <a:rPr lang="en-US" dirty="0" smtClean="0">
                <a:sym typeface="Wingdings"/>
              </a:rPr>
              <a:t> choosing the value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Learners</a:t>
            </a:r>
            <a:r>
              <a:rPr lang="en-US" dirty="0" smtClean="0">
                <a:sym typeface="Wingdings"/>
              </a:rPr>
              <a:t>: processes that learn the outcome (i.e., chosen value)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63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/>
              </a:rPr>
              <a:t>In reality, a process can be any one, two, or all three.</a:t>
            </a:r>
          </a:p>
          <a:p>
            <a:r>
              <a:rPr lang="en-US" dirty="0" smtClean="0">
                <a:sym typeface="Wingdings"/>
              </a:rPr>
              <a:t>Important requirements</a:t>
            </a:r>
          </a:p>
          <a:p>
            <a:pPr lvl="1"/>
            <a:r>
              <a:rPr lang="en-US" dirty="0" smtClean="0"/>
              <a:t>The protocol should work under process failures and with delayed and lost messages.</a:t>
            </a:r>
          </a:p>
          <a:p>
            <a:pPr lvl="1"/>
            <a:r>
              <a:rPr lang="en-US" dirty="0" smtClean="0"/>
              <a:t>The consensus is reached via a majority (&gt; ½).</a:t>
            </a:r>
          </a:p>
          <a:p>
            <a:r>
              <a:rPr lang="en-US" dirty="0" smtClean="0"/>
              <a:t>Example: a replicated state machine</a:t>
            </a:r>
          </a:p>
          <a:p>
            <a:pPr lvl="1"/>
            <a:r>
              <a:rPr lang="en-US" dirty="0" smtClean="0"/>
              <a:t>All replicas agree on the order of execution for concurrent transactions</a:t>
            </a:r>
          </a:p>
          <a:p>
            <a:pPr lvl="1"/>
            <a:r>
              <a:rPr lang="en-US" dirty="0" smtClean="0"/>
              <a:t>All replica assume all roles, i.e., they can each propose, accept, and learn.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just have one acceptor, choose the first one that arrives, &amp;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</a:t>
            </a:r>
          </a:p>
          <a:p>
            <a:pPr lvl="1"/>
            <a:r>
              <a:rPr lang="en-US" dirty="0" smtClean="0"/>
              <a:t>Single point of failure!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cxnSp>
        <p:nvCxnSpPr>
          <p:cNvPr id="10" name="Straight Arrow Connector 9"/>
          <p:cNvCxnSpPr>
            <a:stCxn id="5" idx="6"/>
            <a:endCxn id="8" idx="1"/>
          </p:cNvCxnSpPr>
          <p:nvPr/>
        </p:nvCxnSpPr>
        <p:spPr bwMode="auto">
          <a:xfrm>
            <a:off x="2362200" y="2247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6" idx="6"/>
          </p:cNvCxnSpPr>
          <p:nvPr/>
        </p:nvCxnSpPr>
        <p:spPr bwMode="auto">
          <a:xfrm flipV="1">
            <a:off x="2362200" y="3657600"/>
            <a:ext cx="990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7" idx="6"/>
          </p:cNvCxnSpPr>
          <p:nvPr/>
        </p:nvCxnSpPr>
        <p:spPr bwMode="auto">
          <a:xfrm flipV="1">
            <a:off x="2362200" y="4876800"/>
            <a:ext cx="838200" cy="342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1447800" y="26670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47800" y="4038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47800" y="55626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10827"/>
            <a:ext cx="519176" cy="589973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 bwMode="auto">
          <a:xfrm>
            <a:off x="1524000" y="2667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15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acceptors; each accepts the first one; then all choose the majority and tell the proposers about the outcome.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What’s wrong? (</a:t>
            </a:r>
            <a:r>
              <a:rPr lang="en-US" dirty="0"/>
              <a:t>n</a:t>
            </a:r>
            <a:r>
              <a:rPr lang="en-US" dirty="0" smtClean="0"/>
              <a:t>ext slide)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172200"/>
            <a:ext cx="519176" cy="589973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1676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3733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10" name="Straight Arrow Connector 9"/>
          <p:cNvCxnSpPr>
            <a:stCxn id="6" idx="6"/>
            <a:endCxn id="9" idx="1"/>
          </p:cNvCxnSpPr>
          <p:nvPr/>
        </p:nvCxnSpPr>
        <p:spPr bwMode="auto">
          <a:xfrm>
            <a:off x="2362200" y="2628900"/>
            <a:ext cx="3605633" cy="1205333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>
            <a:off x="2362200" y="40767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8" idx="6"/>
          </p:cNvCxnSpPr>
          <p:nvPr/>
        </p:nvCxnSpPr>
        <p:spPr bwMode="auto">
          <a:xfrm flipV="1">
            <a:off x="2362200" y="5029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Oval 16"/>
          <p:cNvSpPr/>
          <p:nvPr/>
        </p:nvSpPr>
        <p:spPr bwMode="auto">
          <a:xfrm>
            <a:off x="5867400" y="2286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5867400" y="5257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9" name="Straight Arrow Connector 18"/>
          <p:cNvCxnSpPr>
            <a:stCxn id="6" idx="6"/>
            <a:endCxn id="18" idx="2"/>
          </p:cNvCxnSpPr>
          <p:nvPr/>
        </p:nvCxnSpPr>
        <p:spPr bwMode="auto">
          <a:xfrm>
            <a:off x="2362200" y="2628900"/>
            <a:ext cx="3505200" cy="29718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endCxn id="17" idx="2"/>
          </p:cNvCxnSpPr>
          <p:nvPr/>
        </p:nvCxnSpPr>
        <p:spPr bwMode="auto">
          <a:xfrm flipV="1">
            <a:off x="2362200" y="2628900"/>
            <a:ext cx="3505200" cy="14097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1447800" y="3028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47800" y="4400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47800" y="5924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2362200" y="2667000"/>
            <a:ext cx="20574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7" idx="6"/>
          </p:cNvCxnSpPr>
          <p:nvPr/>
        </p:nvCxnSpPr>
        <p:spPr bwMode="auto">
          <a:xfrm>
            <a:off x="2362200" y="4076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>
            <a:stCxn id="8" idx="6"/>
          </p:cNvCxnSpPr>
          <p:nvPr/>
        </p:nvCxnSpPr>
        <p:spPr bwMode="auto">
          <a:xfrm flipV="1">
            <a:off x="2362200" y="5562600"/>
            <a:ext cx="13716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stCxn id="8" idx="6"/>
          </p:cNvCxnSpPr>
          <p:nvPr/>
        </p:nvCxnSpPr>
        <p:spPr bwMode="auto">
          <a:xfrm flipV="1">
            <a:off x="2362200" y="4876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Rectangle 44"/>
          <p:cNvSpPr/>
          <p:nvPr/>
        </p:nvSpPr>
        <p:spPr bwMode="auto">
          <a:xfrm>
            <a:off x="1524000" y="3048000"/>
            <a:ext cx="914400" cy="3810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0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example, but many other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676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676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676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5867400" y="3352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A1</a:t>
            </a:r>
          </a:p>
        </p:txBody>
      </p:sp>
      <p:cxnSp>
        <p:nvCxnSpPr>
          <p:cNvPr id="9" name="Straight Arrow Connector 8"/>
          <p:cNvCxnSpPr>
            <a:stCxn id="5" idx="6"/>
          </p:cNvCxnSpPr>
          <p:nvPr/>
        </p:nvCxnSpPr>
        <p:spPr bwMode="auto">
          <a:xfrm>
            <a:off x="2362200" y="2247900"/>
            <a:ext cx="1447800" cy="4953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6" idx="6"/>
            <a:endCxn id="8" idx="2"/>
          </p:cNvCxnSpPr>
          <p:nvPr/>
        </p:nvCxnSpPr>
        <p:spPr bwMode="auto">
          <a:xfrm>
            <a:off x="2362200" y="3695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6"/>
          </p:cNvCxnSpPr>
          <p:nvPr/>
        </p:nvCxnSpPr>
        <p:spPr bwMode="auto">
          <a:xfrm flipV="1">
            <a:off x="2362200" y="4648200"/>
            <a:ext cx="15240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5867400" y="19050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867400" y="4876800"/>
            <a:ext cx="685800" cy="6858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A2</a:t>
            </a:r>
          </a:p>
        </p:txBody>
      </p:sp>
      <p:cxnSp>
        <p:nvCxnSpPr>
          <p:cNvPr id="14" name="Straight Arrow Connector 13"/>
          <p:cNvCxnSpPr>
            <a:stCxn id="5" idx="6"/>
          </p:cNvCxnSpPr>
          <p:nvPr/>
        </p:nvCxnSpPr>
        <p:spPr bwMode="auto">
          <a:xfrm>
            <a:off x="2362200" y="2247900"/>
            <a:ext cx="8382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V="1">
            <a:off x="2362200" y="3276600"/>
            <a:ext cx="990600" cy="381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1447800" y="26478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47800" y="4019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10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47800" y="55434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V: 3</a:t>
            </a:r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 bwMode="auto">
          <a:xfrm flipV="1">
            <a:off x="2362200" y="2247900"/>
            <a:ext cx="3505200" cy="381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6" idx="6"/>
          </p:cNvCxnSpPr>
          <p:nvPr/>
        </p:nvCxnSpPr>
        <p:spPr bwMode="auto">
          <a:xfrm>
            <a:off x="2362200" y="3695700"/>
            <a:ext cx="1295400" cy="5715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7" idx="6"/>
            <a:endCxn id="13" idx="2"/>
          </p:cNvCxnSpPr>
          <p:nvPr/>
        </p:nvCxnSpPr>
        <p:spPr bwMode="auto">
          <a:xfrm>
            <a:off x="2362200" y="5219700"/>
            <a:ext cx="3505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>
            <a:stCxn id="7" idx="6"/>
          </p:cNvCxnSpPr>
          <p:nvPr/>
        </p:nvCxnSpPr>
        <p:spPr bwMode="auto">
          <a:xfrm flipV="1">
            <a:off x="2362200" y="4495800"/>
            <a:ext cx="914400" cy="7239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8915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have multiple acceptors each accept (i.e., consider) </a:t>
            </a:r>
            <a:r>
              <a:rPr lang="en-US" i="1" dirty="0" smtClean="0">
                <a:solidFill>
                  <a:srgbClr val="FF0000"/>
                </a:solidFill>
              </a:rPr>
              <a:t>multiple proposals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acceptor accepting a proposal doesn’t mean it will be chosen. A majority should accept it.</a:t>
            </a:r>
          </a:p>
          <a:p>
            <a:pPr lvl="1"/>
            <a:r>
              <a:rPr lang="en-US" dirty="0" smtClean="0"/>
              <a:t>Make sure one of the multiple accepted proposals will have a vote from a majority (will get back to this later)</a:t>
            </a:r>
          </a:p>
          <a:p>
            <a:r>
              <a:rPr lang="en-US" dirty="0" err="1" smtClean="0"/>
              <a:t>Paxos</a:t>
            </a:r>
            <a:r>
              <a:rPr lang="en-US" dirty="0" smtClean="0"/>
              <a:t>: how do we select one value when there are multiple acceptors accepting multiple proposals?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4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proposal should have an ID (since there’s multiple).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proposal #, value) == (N, V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/>
              <a:t>The proposal # strictly increasing and globally unique across all </a:t>
            </a:r>
            <a:r>
              <a:rPr lang="en-US" dirty="0" smtClean="0"/>
              <a:t>proposers, i.e., there should be no tie.</a:t>
            </a:r>
          </a:p>
          <a:p>
            <a:pPr lvl="1"/>
            <a:r>
              <a:rPr lang="en-US" dirty="0"/>
              <a:t>E.g., (per-process number).(process id) == 3.1, 3.2, 4.1,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Prepare phase: a proposer learns </a:t>
            </a:r>
            <a:r>
              <a:rPr lang="en-US" dirty="0" smtClean="0"/>
              <a:t>the (logically) “latest” accepted proposal </a:t>
            </a:r>
            <a:r>
              <a:rPr lang="en-US" dirty="0" smtClean="0"/>
              <a:t>from </a:t>
            </a:r>
            <a:r>
              <a:rPr lang="en-US" dirty="0" smtClean="0"/>
              <a:t>each and every</a:t>
            </a:r>
            <a:r>
              <a:rPr lang="en-US" dirty="0" smtClean="0"/>
              <a:t> acceptor.</a:t>
            </a:r>
            <a:endParaRPr lang="en-US" dirty="0" smtClean="0"/>
          </a:p>
          <a:p>
            <a:pPr lvl="1"/>
            <a:r>
              <a:rPr lang="en-US" dirty="0" smtClean="0"/>
              <a:t>Propose phase: a proposer sends out a proposal.</a:t>
            </a:r>
          </a:p>
          <a:p>
            <a:pPr lvl="1"/>
            <a:r>
              <a:rPr lang="en-US" dirty="0" smtClean="0"/>
              <a:t>Learn phase: learners learn the outcome.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Protocol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Rough description of the </a:t>
            </a:r>
            <a:r>
              <a:rPr lang="en-US" dirty="0">
                <a:solidFill>
                  <a:srgbClr val="0000FF"/>
                </a:solidFill>
              </a:rPr>
              <a:t>proposers</a:t>
            </a:r>
          </a:p>
          <a:p>
            <a:pPr lvl="1"/>
            <a:r>
              <a:rPr lang="en-US" dirty="0"/>
              <a:t>Before a proposer proposes a value, it will </a:t>
            </a:r>
            <a:r>
              <a:rPr lang="en-US" dirty="0" smtClean="0"/>
              <a:t>ask acceptors </a:t>
            </a:r>
            <a:r>
              <a:rPr lang="en-US" dirty="0"/>
              <a:t>if there is any proposed value already.</a:t>
            </a:r>
          </a:p>
          <a:p>
            <a:pPr lvl="1"/>
            <a:r>
              <a:rPr lang="en-US" dirty="0"/>
              <a:t>If there is, the proposer will propose the same value, rather than proposing another value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with multiple proposals, the value will be the same.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The behavior is </a:t>
            </a:r>
            <a:r>
              <a:rPr lang="en-US" dirty="0">
                <a:solidFill>
                  <a:srgbClr val="FF0000"/>
                </a:solidFill>
              </a:rPr>
              <a:t>altruistic</a:t>
            </a:r>
            <a:r>
              <a:rPr lang="en-US" dirty="0"/>
              <a:t>: the goal is to reach a consensus, rather than making sure that </a:t>
            </a:r>
            <a:r>
              <a:rPr lang="en-US" dirty="0" smtClean="0"/>
              <a:t>“my value” </a:t>
            </a:r>
            <a:r>
              <a:rPr lang="en-US" dirty="0"/>
              <a:t>is chosen.</a:t>
            </a:r>
          </a:p>
          <a:p>
            <a:r>
              <a:rPr lang="en-US" dirty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acceptors</a:t>
            </a:r>
            <a:endParaRPr lang="en-US" dirty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The goal for acceptors is to accept the highest-numbered proposal coming from all proposers.</a:t>
            </a:r>
          </a:p>
          <a:p>
            <a:pPr lvl="1"/>
            <a:r>
              <a:rPr lang="en-US" dirty="0" smtClean="0"/>
              <a:t>An acceptor tries to </a:t>
            </a:r>
            <a:r>
              <a:rPr lang="en-US" dirty="0"/>
              <a:t>accept a value V with the highest proposal number 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Rough description of the </a:t>
            </a:r>
            <a:r>
              <a:rPr lang="en-US" dirty="0" smtClean="0">
                <a:solidFill>
                  <a:srgbClr val="0000FF"/>
                </a:solidFill>
              </a:rPr>
              <a:t>learners</a:t>
            </a:r>
          </a:p>
          <a:p>
            <a:pPr lvl="1"/>
            <a:r>
              <a:rPr lang="en-US" dirty="0" smtClean="0"/>
              <a:t>All learners are passive and wait for the outcome.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proposer chooses its proposal number N and sends a </a:t>
            </a:r>
            <a:r>
              <a:rPr lang="en-US" i="1" dirty="0" smtClean="0">
                <a:solidFill>
                  <a:srgbClr val="FF0000"/>
                </a:solidFill>
              </a:rPr>
              <a:t>prepare request</a:t>
            </a:r>
            <a:r>
              <a:rPr lang="en-US" dirty="0" smtClean="0"/>
              <a:t> to acceptors.</a:t>
            </a:r>
          </a:p>
          <a:p>
            <a:pPr lvl="1"/>
            <a:r>
              <a:rPr lang="en-US" dirty="0" smtClean="0"/>
              <a:t>“Hey, have you accepted any proposal yet?”</a:t>
            </a:r>
          </a:p>
          <a:p>
            <a:pPr lvl="1"/>
            <a:r>
              <a:rPr lang="en-US" dirty="0" smtClean="0"/>
              <a:t>Note: Acceptors keep the history of proposals.</a:t>
            </a:r>
          </a:p>
          <a:p>
            <a:r>
              <a:rPr lang="en-US" dirty="0" smtClean="0"/>
              <a:t>An acceptor needs to reply: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If </a:t>
            </a:r>
            <a:r>
              <a:rPr lang="en-US" dirty="0" smtClean="0">
                <a:solidFill>
                  <a:srgbClr val="0000FF"/>
                </a:solidFill>
              </a:rPr>
              <a:t>it accepted anything</a:t>
            </a:r>
            <a:r>
              <a:rPr lang="en-US" dirty="0" smtClean="0"/>
              <a:t>, </a:t>
            </a:r>
            <a:r>
              <a:rPr lang="en-US" dirty="0" smtClean="0"/>
              <a:t>the “latest” accepted proposal before N (</a:t>
            </a:r>
            <a:r>
              <a:rPr lang="en-US" dirty="0" smtClean="0"/>
              <a:t>the one with </a:t>
            </a: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highest </a:t>
            </a:r>
            <a:r>
              <a:rPr lang="en-US" dirty="0" smtClean="0">
                <a:solidFill>
                  <a:srgbClr val="FF0000"/>
                </a:solidFill>
              </a:rPr>
              <a:t>proposal number </a:t>
            </a:r>
            <a:r>
              <a:rPr lang="en-US" dirty="0">
                <a:solidFill>
                  <a:srgbClr val="FF0000"/>
                </a:solidFill>
              </a:rPr>
              <a:t>less than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Extra action: The acceptor stops accepting any proposal numbered </a:t>
            </a:r>
            <a:r>
              <a:rPr lang="en-US" dirty="0" smtClean="0">
                <a:solidFill>
                  <a:srgbClr val="FF0000"/>
                </a:solidFill>
              </a:rPr>
              <a:t>less than N </a:t>
            </a:r>
            <a:r>
              <a:rPr lang="en-US" dirty="0" smtClean="0"/>
              <a:t>any more (</a:t>
            </a:r>
            <a:r>
              <a:rPr lang="en-US" dirty="0" smtClean="0">
                <a:solidFill>
                  <a:srgbClr val="FF0000"/>
                </a:solidFill>
              </a:rPr>
              <a:t>to make sure that it doesn’t alter the result of the </a:t>
            </a:r>
            <a:r>
              <a:rPr lang="en-US" dirty="0" smtClean="0">
                <a:solidFill>
                  <a:srgbClr val="FF0000"/>
                </a:solidFill>
              </a:rPr>
              <a:t>reply, </a:t>
            </a:r>
            <a:r>
              <a:rPr lang="en-US" dirty="0" smtClean="0"/>
              <a:t>i.e., the “latest” should be same).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57200" y="4876800"/>
            <a:ext cx="2819400" cy="1752600"/>
            <a:chOff x="457200" y="4572000"/>
            <a:chExt cx="2819400" cy="1752600"/>
          </a:xfrm>
        </p:grpSpPr>
        <p:sp>
          <p:nvSpPr>
            <p:cNvPr id="5" name="Oval 4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5" idx="6"/>
              <a:endCxn id="11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Oval 10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5" name="Straight Arrow Connector 14"/>
            <p:cNvCxnSpPr>
              <a:stCxn id="5" idx="6"/>
              <a:endCxn id="12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0" y="48768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15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consensus algorithm</a:t>
            </a:r>
          </a:p>
          <a:p>
            <a:pPr lvl="1"/>
            <a:r>
              <a:rPr lang="en-US" dirty="0" smtClean="0"/>
              <a:t>Known as one of the most efficient &amp; elegant consensus algorithms</a:t>
            </a:r>
          </a:p>
          <a:p>
            <a:pPr lvl="1"/>
            <a:r>
              <a:rPr lang="en-US" dirty="0" smtClean="0"/>
              <a:t>If you stay close to the field of distributed systems, you’ll hear about this algorithm over and over.</a:t>
            </a:r>
          </a:p>
          <a:p>
            <a:r>
              <a:rPr lang="en-US" dirty="0" smtClean="0"/>
              <a:t>What? Consensus? What about FLP (the impossibility of consensus)?</a:t>
            </a:r>
          </a:p>
          <a:p>
            <a:pPr lvl="1"/>
            <a:r>
              <a:rPr lang="en-US" dirty="0" smtClean="0"/>
              <a:t>Obviously, it doesn’t solve FLP.</a:t>
            </a:r>
          </a:p>
          <a:p>
            <a:pPr lvl="1"/>
            <a:r>
              <a:rPr lang="en-US" dirty="0" smtClean="0"/>
              <a:t>It relies on failure detectors to get around it.</a:t>
            </a:r>
          </a:p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Brief history (with a lot of quotes)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protocol itself </a:t>
            </a:r>
          </a:p>
          <a:p>
            <a:pPr lvl="1"/>
            <a:r>
              <a:rPr lang="en-US" strike="sngStrike" dirty="0" smtClean="0"/>
              <a:t>How to “discover” the protocol</a:t>
            </a:r>
            <a:r>
              <a:rPr lang="en-US" dirty="0" smtClean="0"/>
              <a:t> (this is now optional in the schedule).</a:t>
            </a:r>
            <a:endParaRPr lang="en-US" strike="sngStrik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49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a proposer receives a reply from </a:t>
            </a:r>
            <a:r>
              <a:rPr lang="en-US" dirty="0">
                <a:solidFill>
                  <a:srgbClr val="0000FF"/>
                </a:solidFill>
              </a:rPr>
              <a:t>a majority</a:t>
            </a:r>
            <a:r>
              <a:rPr lang="en-US" dirty="0"/>
              <a:t>, it sends </a:t>
            </a:r>
            <a:r>
              <a:rPr lang="en-US" dirty="0" smtClean="0"/>
              <a:t>an </a:t>
            </a:r>
            <a:r>
              <a:rPr lang="en-US" i="1" dirty="0" smtClean="0">
                <a:solidFill>
                  <a:srgbClr val="FF0000"/>
                </a:solidFill>
              </a:rPr>
              <a:t>accept request</a:t>
            </a:r>
            <a:r>
              <a:rPr lang="en-US" dirty="0" smtClean="0"/>
              <a:t> with the </a:t>
            </a:r>
            <a:r>
              <a:rPr lang="en-US" dirty="0"/>
              <a:t>proposal (N, V).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: the value from </a:t>
            </a:r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dirty="0" smtClean="0">
                <a:solidFill>
                  <a:srgbClr val="FF0000"/>
                </a:solidFill>
              </a:rPr>
              <a:t>“latest”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proposal </a:t>
            </a:r>
            <a:r>
              <a:rPr lang="en-US" dirty="0" smtClean="0"/>
              <a:t>among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replies</a:t>
            </a:r>
            <a:endParaRPr lang="en-US" dirty="0"/>
          </a:p>
          <a:p>
            <a:pPr lvl="1"/>
            <a:r>
              <a:rPr lang="en-US" dirty="0"/>
              <a:t>Or, </a:t>
            </a:r>
            <a:r>
              <a:rPr lang="en-US" dirty="0">
                <a:solidFill>
                  <a:srgbClr val="FF0000"/>
                </a:solidFill>
              </a:rPr>
              <a:t>if no accepted proposal was returned in phase 1</a:t>
            </a:r>
            <a:r>
              <a:rPr lang="en-US" dirty="0"/>
              <a:t>, </a:t>
            </a:r>
            <a:r>
              <a:rPr lang="en-US" dirty="0" smtClean="0"/>
              <a:t>a new value to propose.</a:t>
            </a:r>
          </a:p>
          <a:p>
            <a:r>
              <a:rPr lang="en-US" dirty="0" smtClean="0"/>
              <a:t>Upon receiving (N, V), acceptors either: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Accept</a:t>
            </a:r>
            <a:r>
              <a:rPr lang="en-US" dirty="0" smtClean="0"/>
              <a:t> it</a:t>
            </a:r>
          </a:p>
          <a:p>
            <a:pPr lvl="1"/>
            <a:r>
              <a:rPr lang="en-US" dirty="0" smtClean="0"/>
              <a:t>Or, </a:t>
            </a:r>
            <a:r>
              <a:rPr lang="en-US" dirty="0" smtClean="0">
                <a:solidFill>
                  <a:srgbClr val="0000FF"/>
                </a:solidFill>
              </a:rPr>
              <a:t>reject</a:t>
            </a:r>
            <a:r>
              <a:rPr lang="en-US" dirty="0" smtClean="0"/>
              <a:t> it if there was another prepare request with N’ higher than N, and it replied to it (</a:t>
            </a:r>
            <a:r>
              <a:rPr lang="en-US" dirty="0" smtClean="0">
                <a:solidFill>
                  <a:srgbClr val="FF0000"/>
                </a:solidFill>
              </a:rPr>
              <a:t>due to the promise in phase 1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50292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" y="50292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1121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Phase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Learners need to know which value has been chosen.</a:t>
            </a:r>
          </a:p>
          <a:p>
            <a:r>
              <a:rPr lang="en-US" dirty="0" smtClean="0"/>
              <a:t>Many possibilities</a:t>
            </a:r>
          </a:p>
          <a:p>
            <a:r>
              <a:rPr lang="en-US" dirty="0" smtClean="0"/>
              <a:t>One way: have each acceptor respond to all learners, whenever it accepts a proposal.</a:t>
            </a:r>
          </a:p>
          <a:p>
            <a:pPr lvl="1"/>
            <a:r>
              <a:rPr lang="en-US" dirty="0" smtClean="0"/>
              <a:t>Learners will know if a majority has accepted a proposal.</a:t>
            </a:r>
          </a:p>
          <a:p>
            <a:pPr lvl="1"/>
            <a:r>
              <a:rPr lang="en-US" dirty="0" smtClean="0"/>
              <a:t>Might be effective, but expensive</a:t>
            </a:r>
          </a:p>
          <a:p>
            <a:r>
              <a:rPr lang="en-US" dirty="0" smtClean="0"/>
              <a:t>Another way: elect a “distinguished learner”</a:t>
            </a:r>
          </a:p>
          <a:p>
            <a:pPr lvl="1"/>
            <a:r>
              <a:rPr lang="en-US" dirty="0" smtClean="0"/>
              <a:t>Acceptors respond with their acceptances to this process</a:t>
            </a:r>
          </a:p>
          <a:p>
            <a:pPr lvl="1"/>
            <a:r>
              <a:rPr lang="en-US" dirty="0" smtClean="0"/>
              <a:t>This distinguished learner informs other learners.</a:t>
            </a:r>
          </a:p>
          <a:p>
            <a:pPr lvl="1"/>
            <a:r>
              <a:rPr lang="en-US" dirty="0" smtClean="0"/>
              <a:t>Failure-prone</a:t>
            </a:r>
          </a:p>
          <a:p>
            <a:r>
              <a:rPr lang="en-US" dirty="0" smtClean="0"/>
              <a:t>Mixing the two: a set of distinguished learners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41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905000"/>
            <a:ext cx="2819400" cy="1752600"/>
            <a:chOff x="457200" y="4572000"/>
            <a:chExt cx="2819400" cy="1752600"/>
          </a:xfrm>
        </p:grpSpPr>
        <p:sp>
          <p:nvSpPr>
            <p:cNvPr id="6" name="Oval 5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295400" y="5791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295400" y="46482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905000"/>
            <a:ext cx="2819400" cy="1752600"/>
            <a:chOff x="457200" y="4572000"/>
            <a:chExt cx="2819400" cy="1752600"/>
          </a:xfrm>
        </p:grpSpPr>
        <p:sp>
          <p:nvSpPr>
            <p:cNvPr id="14" name="Oval 13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3962400"/>
            <a:ext cx="2819400" cy="1752600"/>
            <a:chOff x="457200" y="4572000"/>
            <a:chExt cx="2819400" cy="1752600"/>
          </a:xfrm>
        </p:grpSpPr>
        <p:sp>
          <p:nvSpPr>
            <p:cNvPr id="22" name="Oval 21"/>
            <p:cNvSpPr/>
            <p:nvPr/>
          </p:nvSpPr>
          <p:spPr bwMode="auto">
            <a:xfrm>
              <a:off x="457200" y="50673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" y="5791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(4, 10)</a:t>
              </a:r>
            </a:p>
          </p:txBody>
        </p:sp>
        <p:cxnSp>
          <p:nvCxnSpPr>
            <p:cNvPr id="24" name="Straight Arrow Connector 23"/>
            <p:cNvCxnSpPr>
              <a:stCxn id="22" idx="6"/>
              <a:endCxn id="25" idx="2"/>
            </p:cNvCxnSpPr>
            <p:nvPr/>
          </p:nvCxnSpPr>
          <p:spPr bwMode="auto">
            <a:xfrm flipV="1">
              <a:off x="1143000" y="4914900"/>
              <a:ext cx="1447800" cy="4953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5" name="Oval 24"/>
            <p:cNvSpPr/>
            <p:nvPr/>
          </p:nvSpPr>
          <p:spPr bwMode="auto">
            <a:xfrm>
              <a:off x="2590800" y="4572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590800" y="5638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27" name="Straight Arrow Connector 26"/>
            <p:cNvCxnSpPr>
              <a:stCxn id="22" idx="6"/>
              <a:endCxn id="26" idx="2"/>
            </p:cNvCxnSpPr>
            <p:nvPr/>
          </p:nvCxnSpPr>
          <p:spPr bwMode="auto">
            <a:xfrm>
              <a:off x="1143000" y="5410200"/>
              <a:ext cx="1447800" cy="5715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8" name="TextBox 27"/>
            <p:cNvSpPr txBox="1"/>
            <p:nvPr/>
          </p:nvSpPr>
          <p:spPr>
            <a:xfrm>
              <a:off x="609600" y="46482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(N, V): </a:t>
              </a:r>
              <a:r>
                <a:rPr lang="en-US" sz="2000" dirty="0" smtClean="0">
                  <a:solidFill>
                    <a:srgbClr val="000000"/>
                  </a:solidFill>
                </a:rPr>
                <a:t>(4, </a:t>
              </a:r>
              <a:r>
                <a:rPr lang="en-US" sz="2000" dirty="0">
                  <a:solidFill>
                    <a:srgbClr val="000000"/>
                  </a:solidFill>
                </a:rPr>
                <a:t>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12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764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4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14" name="Oval 13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638800" y="2590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16" name="Straight Arrow Connector 15"/>
            <p:cNvCxnSpPr>
              <a:stCxn id="14" idx="6"/>
              <a:endCxn id="17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9" name="Straight Arrow Connector 18"/>
            <p:cNvCxnSpPr>
              <a:stCxn id="14" idx="6"/>
              <a:endCxn id="18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56388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38200" y="4267200"/>
            <a:ext cx="2819400" cy="1828800"/>
            <a:chOff x="838200" y="4267200"/>
            <a:chExt cx="2819400" cy="1828800"/>
          </a:xfrm>
        </p:grpSpPr>
        <p:sp>
          <p:nvSpPr>
            <p:cNvPr id="31" name="Oval 30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76400" y="56958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33" name="Straight Arrow Connector 32"/>
            <p:cNvCxnSpPr>
              <a:stCxn id="38" idx="6"/>
              <a:endCxn id="34" idx="2"/>
            </p:cNvCxnSpPr>
            <p:nvPr/>
          </p:nvCxnSpPr>
          <p:spPr bwMode="auto">
            <a:xfrm flipV="1"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" name="Oval 33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36" name="Straight Arrow Connector 35"/>
            <p:cNvCxnSpPr>
              <a:stCxn id="38" idx="6"/>
              <a:endCxn id="35" idx="2"/>
            </p:cNvCxnSpPr>
            <p:nvPr/>
          </p:nvCxnSpPr>
          <p:spPr bwMode="auto">
            <a:xfrm>
              <a:off x="15240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1676400" y="470529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5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41" name="Oval 40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43" name="Straight Arrow Connector 42"/>
            <p:cNvCxnSpPr>
              <a:stCxn id="48" idx="6"/>
              <a:endCxn id="44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4" name="Oval 43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46" name="Straight Arrow Connector 45"/>
            <p:cNvCxnSpPr>
              <a:stCxn id="48" idx="6"/>
              <a:endCxn id="45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47" name="TextBox 46"/>
            <p:cNvSpPr txBox="1"/>
            <p:nvPr/>
          </p:nvSpPr>
          <p:spPr>
            <a:xfrm>
              <a:off x="5638800" y="4933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705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problematic run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8200" y="1828800"/>
            <a:ext cx="2819400" cy="1828800"/>
            <a:chOff x="838200" y="1828800"/>
            <a:chExt cx="2819400" cy="1828800"/>
          </a:xfrm>
        </p:grpSpPr>
        <p:sp>
          <p:nvSpPr>
            <p:cNvPr id="6" name="Oval 5"/>
            <p:cNvSpPr/>
            <p:nvPr/>
          </p:nvSpPr>
          <p:spPr bwMode="auto">
            <a:xfrm>
              <a:off x="8382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8" name="Straight Arrow Connector 7"/>
            <p:cNvCxnSpPr>
              <a:stCxn id="6" idx="6"/>
              <a:endCxn id="9" idx="2"/>
            </p:cNvCxnSpPr>
            <p:nvPr/>
          </p:nvCxnSpPr>
          <p:spPr bwMode="auto">
            <a:xfrm>
              <a:off x="15240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Oval 8"/>
            <p:cNvSpPr/>
            <p:nvPr/>
          </p:nvSpPr>
          <p:spPr bwMode="auto">
            <a:xfrm>
              <a:off x="29718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29718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11" name="Straight Arrow Connector 10"/>
            <p:cNvCxnSpPr>
              <a:stCxn id="6" idx="6"/>
              <a:endCxn id="10" idx="2"/>
            </p:cNvCxnSpPr>
            <p:nvPr/>
          </p:nvCxnSpPr>
          <p:spPr bwMode="auto">
            <a:xfrm>
              <a:off x="15240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Oval 28"/>
            <p:cNvSpPr/>
            <p:nvPr/>
          </p:nvSpPr>
          <p:spPr bwMode="auto">
            <a:xfrm>
              <a:off x="8382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1600" y="18288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(4, 10)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371600" y="25146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(4, 10)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05400" y="1828800"/>
            <a:ext cx="2819400" cy="1828800"/>
            <a:chOff x="5105400" y="1828800"/>
            <a:chExt cx="2819400" cy="1828800"/>
          </a:xfrm>
        </p:grpSpPr>
        <p:sp>
          <p:nvSpPr>
            <p:cNvPr id="49" name="Oval 48"/>
            <p:cNvSpPr/>
            <p:nvPr/>
          </p:nvSpPr>
          <p:spPr bwMode="auto">
            <a:xfrm>
              <a:off x="51054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943600" y="28956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51" name="Straight Arrow Connector 50"/>
            <p:cNvCxnSpPr>
              <a:stCxn id="49" idx="6"/>
              <a:endCxn id="52" idx="2"/>
            </p:cNvCxnSpPr>
            <p:nvPr/>
          </p:nvCxnSpPr>
          <p:spPr bwMode="auto">
            <a:xfrm>
              <a:off x="5791200" y="2247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2" name="Oval 51"/>
            <p:cNvSpPr/>
            <p:nvPr/>
          </p:nvSpPr>
          <p:spPr bwMode="auto">
            <a:xfrm>
              <a:off x="7239000" y="1905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53" name="Oval 52"/>
            <p:cNvSpPr/>
            <p:nvPr/>
          </p:nvSpPr>
          <p:spPr bwMode="auto">
            <a:xfrm>
              <a:off x="72390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54" name="Straight Arrow Connector 53"/>
            <p:cNvCxnSpPr>
              <a:stCxn id="49" idx="6"/>
              <a:endCxn id="53" idx="2"/>
            </p:cNvCxnSpPr>
            <p:nvPr/>
          </p:nvCxnSpPr>
          <p:spPr bwMode="auto">
            <a:xfrm>
              <a:off x="5791200" y="22479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5" name="TextBox 54"/>
            <p:cNvSpPr txBox="1"/>
            <p:nvPr/>
          </p:nvSpPr>
          <p:spPr>
            <a:xfrm>
              <a:off x="5943600" y="1828800"/>
              <a:ext cx="1066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000000"/>
                  </a:solidFill>
                </a:rPr>
                <a:t>N</a:t>
              </a:r>
              <a:r>
                <a:rPr lang="en-US" sz="2000" dirty="0" smtClean="0">
                  <a:solidFill>
                    <a:srgbClr val="000000"/>
                  </a:solidFill>
                </a:rPr>
                <a:t>: </a:t>
              </a:r>
              <a:r>
                <a:rPr lang="en-US" sz="2000" dirty="0">
                  <a:solidFill>
                    <a:srgbClr val="000000"/>
                  </a:solidFill>
                </a:rPr>
                <a:t>6</a:t>
              </a:r>
              <a:endParaRPr lang="en-US" sz="2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56" name="Oval 55"/>
            <p:cNvSpPr/>
            <p:nvPr/>
          </p:nvSpPr>
          <p:spPr bwMode="auto">
            <a:xfrm>
              <a:off x="5105400" y="29718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838200" y="4191000"/>
            <a:ext cx="2819400" cy="1828800"/>
            <a:chOff x="838200" y="4191000"/>
            <a:chExt cx="2819400" cy="1828800"/>
          </a:xfrm>
        </p:grpSpPr>
        <p:sp>
          <p:nvSpPr>
            <p:cNvPr id="57" name="Oval 56"/>
            <p:cNvSpPr/>
            <p:nvPr/>
          </p:nvSpPr>
          <p:spPr bwMode="auto">
            <a:xfrm>
              <a:off x="8382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371600" y="4953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(2, 20)</a:t>
              </a:r>
            </a:p>
          </p:txBody>
        </p:sp>
        <p:cxnSp>
          <p:nvCxnSpPr>
            <p:cNvPr id="59" name="Straight Arrow Connector 58"/>
            <p:cNvCxnSpPr>
              <a:stCxn id="57" idx="6"/>
              <a:endCxn id="60" idx="2"/>
            </p:cNvCxnSpPr>
            <p:nvPr/>
          </p:nvCxnSpPr>
          <p:spPr bwMode="auto">
            <a:xfrm>
              <a:off x="1524000" y="46101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0" name="Oval 59"/>
            <p:cNvSpPr/>
            <p:nvPr/>
          </p:nvSpPr>
          <p:spPr bwMode="auto">
            <a:xfrm>
              <a:off x="29718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A0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61" name="Oval 60"/>
            <p:cNvSpPr/>
            <p:nvPr/>
          </p:nvSpPr>
          <p:spPr bwMode="auto">
            <a:xfrm>
              <a:off x="29718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62" name="Straight Arrow Connector 61"/>
            <p:cNvCxnSpPr>
              <a:stCxn id="57" idx="6"/>
              <a:endCxn id="61" idx="2"/>
            </p:cNvCxnSpPr>
            <p:nvPr/>
          </p:nvCxnSpPr>
          <p:spPr bwMode="auto">
            <a:xfrm>
              <a:off x="15240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none"/>
            </a:ln>
            <a:effectLst/>
          </p:spPr>
        </p:cxnSp>
        <p:sp>
          <p:nvSpPr>
            <p:cNvPr id="63" name="TextBox 62"/>
            <p:cNvSpPr txBox="1"/>
            <p:nvPr/>
          </p:nvSpPr>
          <p:spPr>
            <a:xfrm>
              <a:off x="1371600" y="419100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(3, 10)</a:t>
              </a:r>
            </a:p>
          </p:txBody>
        </p:sp>
        <p:sp>
          <p:nvSpPr>
            <p:cNvPr id="64" name="Oval 63"/>
            <p:cNvSpPr/>
            <p:nvPr/>
          </p:nvSpPr>
          <p:spPr bwMode="auto">
            <a:xfrm>
              <a:off x="8382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105400" y="4267200"/>
            <a:ext cx="2819400" cy="1828800"/>
            <a:chOff x="5105400" y="4267200"/>
            <a:chExt cx="2819400" cy="1828800"/>
          </a:xfrm>
        </p:grpSpPr>
        <p:sp>
          <p:nvSpPr>
            <p:cNvPr id="65" name="Oval 64"/>
            <p:cNvSpPr/>
            <p:nvPr/>
          </p:nvSpPr>
          <p:spPr bwMode="auto">
            <a:xfrm>
              <a:off x="51054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cxnSp>
          <p:nvCxnSpPr>
            <p:cNvPr id="67" name="Straight Arrow Connector 66"/>
            <p:cNvCxnSpPr>
              <a:stCxn id="72" idx="6"/>
              <a:endCxn id="68" idx="2"/>
            </p:cNvCxnSpPr>
            <p:nvPr/>
          </p:nvCxnSpPr>
          <p:spPr bwMode="auto">
            <a:xfrm flipV="1">
              <a:off x="5791200" y="4610100"/>
              <a:ext cx="1447800" cy="106680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68" name="Oval 67"/>
            <p:cNvSpPr/>
            <p:nvPr/>
          </p:nvSpPr>
          <p:spPr bwMode="auto">
            <a:xfrm>
              <a:off x="7239000" y="42672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2"/>
                  </a:solidFill>
                </a:rPr>
                <a:t>A</a:t>
              </a: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0</a:t>
              </a:r>
            </a:p>
          </p:txBody>
        </p:sp>
        <p:sp>
          <p:nvSpPr>
            <p:cNvPr id="69" name="Oval 68"/>
            <p:cNvSpPr/>
            <p:nvPr/>
          </p:nvSpPr>
          <p:spPr bwMode="auto">
            <a:xfrm>
              <a:off x="72390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solidFill>
                    <a:schemeClr val="tx2"/>
                  </a:solidFill>
                </a:rPr>
                <a:t>A</a:t>
              </a:r>
              <a:r>
                <a:rPr lang="en-US" dirty="0">
                  <a:solidFill>
                    <a:schemeClr val="tx2"/>
                  </a:solidFill>
                </a:rPr>
                <a:t>1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cxnSp>
          <p:nvCxnSpPr>
            <p:cNvPr id="70" name="Straight Arrow Connector 69"/>
            <p:cNvCxnSpPr>
              <a:stCxn id="72" idx="6"/>
              <a:endCxn id="69" idx="2"/>
            </p:cNvCxnSpPr>
            <p:nvPr/>
          </p:nvCxnSpPr>
          <p:spPr bwMode="auto">
            <a:xfrm>
              <a:off x="5791200" y="5676900"/>
              <a:ext cx="14478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2" name="Oval 71"/>
            <p:cNvSpPr/>
            <p:nvPr/>
          </p:nvSpPr>
          <p:spPr bwMode="auto">
            <a:xfrm>
              <a:off x="5105400" y="5334000"/>
              <a:ext cx="685800" cy="685800"/>
            </a:xfrm>
            <a:prstGeom prst="ellipse">
              <a:avLst/>
            </a:prstGeom>
            <a:solidFill>
              <a:schemeClr val="accent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67400" y="47814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(5, 10)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638800" y="5695890"/>
              <a:ext cx="1752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00"/>
                  </a:solidFill>
                </a:rPr>
                <a:t>(N, V): (5, 10)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89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Progress (</a:t>
            </a:r>
            <a:r>
              <a:rPr lang="en-US" dirty="0" err="1" smtClean="0"/>
              <a:t>Liveness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There’s a race condition for proposals.</a:t>
            </a:r>
          </a:p>
          <a:p>
            <a:r>
              <a:rPr lang="en-US" dirty="0" smtClean="0"/>
              <a:t>P0 completes phase 1 with a proposal number N0</a:t>
            </a:r>
          </a:p>
          <a:p>
            <a:r>
              <a:rPr lang="en-US" dirty="0" smtClean="0"/>
              <a:t>Before P0 starts phase 2, P1 starts and completes phase 1 with a proposal number N1 &gt; N0.</a:t>
            </a:r>
          </a:p>
          <a:p>
            <a:r>
              <a:rPr lang="en-US" dirty="0" smtClean="0"/>
              <a:t>P0 performs phase 2, acceptors reject.</a:t>
            </a:r>
          </a:p>
          <a:p>
            <a:r>
              <a:rPr lang="en-US" dirty="0" smtClean="0"/>
              <a:t>Before P1 starts phase 2, P0 restarts and completes phase 1 with a proposal number N2 &gt; N1.</a:t>
            </a:r>
          </a:p>
          <a:p>
            <a:r>
              <a:rPr lang="en-US" dirty="0" smtClean="0"/>
              <a:t>P1 performs phase 2, acceptors reject.</a:t>
            </a:r>
          </a:p>
          <a:p>
            <a:r>
              <a:rPr lang="en-US" dirty="0" smtClean="0"/>
              <a:t>…(this can go on forever)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18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</a:t>
            </a:r>
            <a:r>
              <a:rPr lang="en-US" dirty="0" err="1" smtClean="0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Solution: </a:t>
            </a:r>
            <a:r>
              <a:rPr lang="en-US" dirty="0" smtClean="0">
                <a:solidFill>
                  <a:srgbClr val="FF0000"/>
                </a:solidFill>
              </a:rPr>
              <a:t>elect a distinguished proposer</a:t>
            </a:r>
          </a:p>
          <a:p>
            <a:pPr lvl="1"/>
            <a:r>
              <a:rPr lang="en-US" dirty="0" smtClean="0"/>
              <a:t>I.e., have only one proposer</a:t>
            </a:r>
          </a:p>
          <a:p>
            <a:r>
              <a:rPr lang="en-US" dirty="0" smtClean="0"/>
              <a:t>If the distinguished proposer can successfully communicate with a majority, the protocol guarantees </a:t>
            </a:r>
            <a:r>
              <a:rPr lang="en-US" dirty="0" err="1" smtClean="0"/>
              <a:t>liveness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I.e., if a process plays all three roles, </a:t>
            </a:r>
            <a:r>
              <a:rPr lang="en-US" dirty="0" err="1" smtClean="0"/>
              <a:t>Paxos</a:t>
            </a:r>
            <a:r>
              <a:rPr lang="en-US" dirty="0" smtClean="0"/>
              <a:t> can tolerate failures </a:t>
            </a:r>
            <a:r>
              <a:rPr lang="en-US" i="1" dirty="0" smtClean="0"/>
              <a:t>f</a:t>
            </a:r>
            <a:r>
              <a:rPr lang="en-US" dirty="0" smtClean="0"/>
              <a:t> &lt; 1/2 * </a:t>
            </a:r>
            <a:r>
              <a:rPr lang="en-US" i="1" dirty="0" smtClean="0"/>
              <a:t>N</a:t>
            </a:r>
            <a:r>
              <a:rPr lang="en-US" i="1" dirty="0" smtClean="0"/>
              <a:t>.</a:t>
            </a:r>
          </a:p>
          <a:p>
            <a:pPr lvl="1"/>
            <a:r>
              <a:rPr lang="en-US" i="1" dirty="0" smtClean="0"/>
              <a:t>N = 2f + 1 (f is the maximum number of </a:t>
            </a:r>
            <a:r>
              <a:rPr lang="en-US" i="1" smtClean="0"/>
              <a:t>failed processes).</a:t>
            </a:r>
            <a:endParaRPr lang="en-US" i="1" dirty="0" smtClean="0"/>
          </a:p>
          <a:p>
            <a:r>
              <a:rPr lang="en-US" dirty="0" smtClean="0"/>
              <a:t>Still needs to get around FLP for the leader election, e.g., having a failure detector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88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A consensus algorithm</a:t>
            </a:r>
            <a:endParaRPr lang="en-US" dirty="0"/>
          </a:p>
          <a:p>
            <a:pPr lvl="1"/>
            <a:r>
              <a:rPr lang="en-US" dirty="0" smtClean="0"/>
              <a:t>Handles crash-stop failures (f &lt; 1/2 * N)</a:t>
            </a:r>
          </a:p>
          <a:p>
            <a:r>
              <a:rPr lang="en-US" dirty="0" smtClean="0"/>
              <a:t>Three phases</a:t>
            </a:r>
          </a:p>
          <a:p>
            <a:pPr lvl="1"/>
            <a:r>
              <a:rPr lang="en-US" dirty="0" smtClean="0"/>
              <a:t>Phase 1: prepare request/reply</a:t>
            </a:r>
          </a:p>
          <a:p>
            <a:pPr lvl="1"/>
            <a:r>
              <a:rPr lang="en-US" dirty="0" smtClean="0"/>
              <a:t>Phase 2: accept request/reply</a:t>
            </a:r>
          </a:p>
          <a:p>
            <a:pPr lvl="1"/>
            <a:r>
              <a:rPr lang="en-US" dirty="0" smtClean="0"/>
              <a:t>Phase 3: learning of the chosen value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by Leslie </a:t>
            </a:r>
            <a:r>
              <a:rPr lang="en-US" dirty="0" err="1" smtClean="0"/>
              <a:t>Lamport</a:t>
            </a:r>
            <a:r>
              <a:rPr lang="en-US" dirty="0" smtClean="0"/>
              <a:t> (from the </a:t>
            </a:r>
            <a:r>
              <a:rPr lang="en-US" dirty="0" err="1" smtClean="0"/>
              <a:t>Lamport</a:t>
            </a:r>
            <a:r>
              <a:rPr lang="en-US" dirty="0" smtClean="0"/>
              <a:t> clock)</a:t>
            </a:r>
          </a:p>
          <a:p>
            <a:r>
              <a:rPr lang="en-US" i="1" dirty="0"/>
              <a:t>“A fault-tolerant file system called Echo was built at SRC in the late 80s.  The builders claimed that it would maintain consistency despite any number of non-Byzantine faults, and would make progress if any majority of the processors were </a:t>
            </a:r>
            <a:r>
              <a:rPr lang="en-US" i="1" dirty="0" smtClean="0"/>
              <a:t>working.”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that what they were trying to do was impossible, and set out to prove it.  Instead, I discovered the </a:t>
            </a:r>
            <a:r>
              <a:rPr lang="en-US" i="1" dirty="0" err="1"/>
              <a:t>Paxos</a:t>
            </a:r>
            <a:r>
              <a:rPr lang="en-US" i="1" dirty="0"/>
              <a:t> </a:t>
            </a:r>
            <a:r>
              <a:rPr lang="en-US" i="1" dirty="0" smtClean="0"/>
              <a:t>algorithm.”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decided to cast the algorithm in terms of a parliament on an ancient Greek </a:t>
            </a:r>
            <a:r>
              <a:rPr lang="en-US" i="1" dirty="0" smtClean="0"/>
              <a:t>island</a:t>
            </a:r>
            <a:r>
              <a:rPr lang="en-US" i="1" dirty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Paxos</a:t>
            </a:r>
            <a:r>
              <a:rPr lang="en-US" i="1" dirty="0" smtClean="0"/>
              <a:t>).”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57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paper abstract:</a:t>
            </a:r>
          </a:p>
          <a:p>
            <a:pPr lvl="1"/>
            <a:r>
              <a:rPr lang="en-US" i="1" dirty="0"/>
              <a:t>“Recent archaeological discoveries on the island of </a:t>
            </a:r>
            <a:r>
              <a:rPr lang="en-US" i="1" dirty="0" err="1"/>
              <a:t>Paxos</a:t>
            </a:r>
            <a:r>
              <a:rPr lang="en-US" i="1" dirty="0"/>
              <a:t> reveal that the parliament functioned despite the peripatetic propensity of its part-time legislators. The legislators maintained consistent copies of the parliamentary record, despite their frequent forays from the chamber and the forgetfulness of their messengers. The </a:t>
            </a:r>
            <a:r>
              <a:rPr lang="en-US" i="1" dirty="0" err="1"/>
              <a:t>Paxon</a:t>
            </a:r>
            <a:r>
              <a:rPr lang="en-US" i="1" dirty="0"/>
              <a:t> parliament’s protocol provides a new way of implementing the state-machine approach to the design of distributed systems.</a:t>
            </a:r>
            <a:r>
              <a:rPr lang="en-US" i="1" dirty="0" smtClean="0"/>
              <a:t>”</a:t>
            </a:r>
          </a:p>
          <a:p>
            <a:r>
              <a:rPr lang="en-US" i="1" dirty="0" smtClean="0"/>
              <a:t>“I </a:t>
            </a:r>
            <a:r>
              <a:rPr lang="en-US" i="1" dirty="0"/>
              <a:t>gave a few lectures in the persona of an Indiana-Jones-style </a:t>
            </a:r>
            <a:r>
              <a:rPr lang="en-US" i="1" dirty="0" smtClean="0"/>
              <a:t>archaeologist.”</a:t>
            </a:r>
          </a:p>
          <a:p>
            <a:r>
              <a:rPr lang="en-US" i="1" dirty="0"/>
              <a:t>“My attempt at inserting some humor into the subject was a dismal failure.  People who attended my lecture remembered Indiana Jones, but not the algorithm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5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thought that </a:t>
            </a:r>
            <a:r>
              <a:rPr lang="en-US" dirty="0" err="1" smtClean="0"/>
              <a:t>Paxos</a:t>
            </a:r>
            <a:r>
              <a:rPr lang="en-US" dirty="0" smtClean="0"/>
              <a:t> was a joke.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finally published the paper 8 years later in 1998 after it was written in 1990.</a:t>
            </a:r>
          </a:p>
          <a:p>
            <a:pPr lvl="1"/>
            <a:r>
              <a:rPr lang="en-US" dirty="0" smtClean="0"/>
              <a:t>Title: “The Part-Time Parliament”</a:t>
            </a:r>
          </a:p>
          <a:p>
            <a:r>
              <a:rPr lang="en-US" dirty="0" smtClean="0"/>
              <a:t>People did not understand the paper.</a:t>
            </a:r>
          </a:p>
          <a:p>
            <a:r>
              <a:rPr lang="en-US" dirty="0" err="1" smtClean="0"/>
              <a:t>Lamport</a:t>
            </a:r>
            <a:r>
              <a:rPr lang="en-US" dirty="0" smtClean="0"/>
              <a:t> gave up and wrote another paper that explains </a:t>
            </a:r>
            <a:r>
              <a:rPr lang="en-US" dirty="0" err="1" smtClean="0"/>
              <a:t>Paxos</a:t>
            </a:r>
            <a:r>
              <a:rPr lang="en-US" dirty="0" smtClean="0"/>
              <a:t> in simple English.</a:t>
            </a:r>
          </a:p>
          <a:p>
            <a:pPr lvl="1"/>
            <a:r>
              <a:rPr lang="en-US" dirty="0" smtClean="0"/>
              <a:t>Title: “</a:t>
            </a:r>
            <a:r>
              <a:rPr lang="en-US" dirty="0" err="1" smtClean="0"/>
              <a:t>Paxos</a:t>
            </a:r>
            <a:r>
              <a:rPr lang="en-US" dirty="0" smtClean="0"/>
              <a:t> Made Simple”</a:t>
            </a:r>
          </a:p>
          <a:p>
            <a:pPr lvl="1"/>
            <a:r>
              <a:rPr lang="en-US" dirty="0"/>
              <a:t>Abstract: “The </a:t>
            </a:r>
            <a:r>
              <a:rPr lang="en-US" dirty="0" err="1"/>
              <a:t>Paxos</a:t>
            </a:r>
            <a:r>
              <a:rPr lang="en-US" dirty="0"/>
              <a:t> algorithm, when presented in plain English, is very simple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Still, it’s not the easiest algorithm to understand.</a:t>
            </a:r>
          </a:p>
          <a:p>
            <a:r>
              <a:rPr lang="en-US" dirty="0" smtClean="0"/>
              <a:t>So </a:t>
            </a:r>
            <a:r>
              <a:rPr lang="en-US" dirty="0"/>
              <a:t>people </a:t>
            </a:r>
            <a:r>
              <a:rPr lang="en-US" dirty="0" smtClean="0"/>
              <a:t>started to write papers and lecture notes to explain </a:t>
            </a:r>
            <a:r>
              <a:rPr lang="en-US" dirty="0"/>
              <a:t>“</a:t>
            </a:r>
            <a:r>
              <a:rPr lang="en-US" dirty="0" err="1"/>
              <a:t>Paxos</a:t>
            </a:r>
            <a:r>
              <a:rPr lang="en-US" dirty="0"/>
              <a:t> Made Simple.</a:t>
            </a:r>
            <a:r>
              <a:rPr lang="en-US" dirty="0" smtClean="0"/>
              <a:t>” (e.g., “</a:t>
            </a:r>
            <a:r>
              <a:rPr lang="en-US" dirty="0" err="1" smtClean="0"/>
              <a:t>Paxos</a:t>
            </a:r>
            <a:r>
              <a:rPr lang="en-US" dirty="0" smtClean="0"/>
              <a:t> Made Moderately Complex”, “</a:t>
            </a:r>
            <a:r>
              <a:rPr lang="en-US" dirty="0" err="1" smtClean="0"/>
              <a:t>Paxos</a:t>
            </a:r>
            <a:r>
              <a:rPr lang="en-US" dirty="0" smtClean="0"/>
              <a:t> Made Practical”,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06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people agree on something?</a:t>
            </a:r>
          </a:p>
          <a:p>
            <a:pPr lvl="1"/>
            <a:r>
              <a:rPr lang="en-US" dirty="0"/>
              <a:t>Q: should Steve give an A to everybody taking CSE 486/586?</a:t>
            </a:r>
          </a:p>
          <a:p>
            <a:pPr lvl="1"/>
            <a:r>
              <a:rPr lang="en-US" dirty="0"/>
              <a:t>Input: everyone says either yes/no.</a:t>
            </a:r>
          </a:p>
          <a:p>
            <a:pPr lvl="1"/>
            <a:r>
              <a:rPr lang="en-US" dirty="0"/>
              <a:t>Output: an agreement of yes or no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FLP: this is impossible even with one-faulty process and arbitrary delays.</a:t>
            </a:r>
          </a:p>
          <a:p>
            <a:r>
              <a:rPr lang="en-US" dirty="0"/>
              <a:t>Many distributed systems problems can cast into a consensus </a:t>
            </a:r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Mutual exclusion, leader election, total ordering, etc.</a:t>
            </a:r>
          </a:p>
          <a:p>
            <a:r>
              <a:rPr lang="en-US" dirty="0" err="1" smtClean="0"/>
              <a:t>Paxos</a:t>
            </a:r>
            <a:endParaRPr lang="en-US" dirty="0" smtClean="0"/>
          </a:p>
          <a:p>
            <a:pPr lvl="1"/>
            <a:r>
              <a:rPr lang="en-US" dirty="0" smtClean="0"/>
              <a:t>How do multiple processes agree on a value?</a:t>
            </a:r>
          </a:p>
          <a:p>
            <a:pPr lvl="1"/>
            <a:r>
              <a:rPr lang="en-US" dirty="0" smtClean="0"/>
              <a:t>Under failures, network partitions, message delays,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0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People care about this!</a:t>
            </a:r>
          </a:p>
          <a:p>
            <a:r>
              <a:rPr lang="en-US" dirty="0"/>
              <a:t>Real systems implement </a:t>
            </a:r>
            <a:r>
              <a:rPr lang="en-US" dirty="0" err="1"/>
              <a:t>Paxos</a:t>
            </a:r>
            <a:endParaRPr lang="en-US" dirty="0"/>
          </a:p>
          <a:p>
            <a:pPr lvl="1"/>
            <a:r>
              <a:rPr lang="en-US" dirty="0"/>
              <a:t>Google Chubby</a:t>
            </a:r>
          </a:p>
          <a:p>
            <a:pPr lvl="1"/>
            <a:r>
              <a:rPr lang="en-US" dirty="0"/>
              <a:t>MS Bing cluster management</a:t>
            </a:r>
          </a:p>
          <a:p>
            <a:pPr lvl="1"/>
            <a:r>
              <a:rPr lang="en-US" dirty="0"/>
              <a:t>Etc.</a:t>
            </a:r>
          </a:p>
          <a:p>
            <a:r>
              <a:rPr lang="en-US" dirty="0" smtClean="0"/>
              <a:t>Amazon CTO Werner </a:t>
            </a:r>
            <a:r>
              <a:rPr lang="en-US" dirty="0" err="1"/>
              <a:t>Vogels</a:t>
            </a:r>
            <a:r>
              <a:rPr lang="en-US" dirty="0"/>
              <a:t> (in his blog post “Job Openings in My Group”)</a:t>
            </a:r>
          </a:p>
          <a:p>
            <a:pPr lvl="1"/>
            <a:r>
              <a:rPr lang="en-US" i="1" dirty="0" smtClean="0"/>
              <a:t>“What </a:t>
            </a:r>
            <a:r>
              <a:rPr lang="en-US" i="1" dirty="0"/>
              <a:t>kind of things am I looking for in you</a:t>
            </a:r>
            <a:r>
              <a:rPr lang="en-US" i="1" dirty="0" smtClean="0"/>
              <a:t>?”</a:t>
            </a:r>
            <a:endParaRPr lang="en-US" i="1" dirty="0"/>
          </a:p>
          <a:p>
            <a:pPr lvl="1"/>
            <a:r>
              <a:rPr lang="en-US" i="1" dirty="0" smtClean="0"/>
              <a:t>“You </a:t>
            </a:r>
            <a:r>
              <a:rPr lang="en-US" i="1" dirty="0"/>
              <a:t>know your distributed systems theory: You know about logical time, snapshots, stability, message ordering, but also acid and multi-level transactions. You have heard about the FLP impossibility argument. You know why failure detectors can solve it (but you do not have to remember which one diamond-w was). </a:t>
            </a:r>
            <a:r>
              <a:rPr lang="en-US" i="1" dirty="0">
                <a:solidFill>
                  <a:srgbClr val="FF0000"/>
                </a:solidFill>
              </a:rPr>
              <a:t>You have at least once tried to understand </a:t>
            </a:r>
            <a:r>
              <a:rPr lang="en-US" i="1" dirty="0" err="1">
                <a:solidFill>
                  <a:srgbClr val="FF0000"/>
                </a:solidFill>
              </a:rPr>
              <a:t>Paxos</a:t>
            </a:r>
            <a:r>
              <a:rPr lang="en-US" i="1" dirty="0">
                <a:solidFill>
                  <a:srgbClr val="FF0000"/>
                </a:solidFill>
              </a:rPr>
              <a:t> by reading the original paper</a:t>
            </a:r>
            <a:r>
              <a:rPr lang="en-US" i="1" dirty="0" smtClean="0"/>
              <a:t>.”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Midterm grades will be posted soon.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6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Paxos</a:t>
            </a:r>
            <a:r>
              <a:rPr lang="en-US" dirty="0" smtClean="0"/>
              <a:t> Assumptions &amp;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network is </a:t>
            </a:r>
            <a:r>
              <a:rPr lang="en-US" i="1" dirty="0" smtClean="0">
                <a:solidFill>
                  <a:srgbClr val="0000FF"/>
                </a:solidFill>
              </a:rPr>
              <a:t>asynchronous</a:t>
            </a:r>
            <a:r>
              <a:rPr lang="en-US" dirty="0" smtClean="0"/>
              <a:t> with message delays.</a:t>
            </a:r>
          </a:p>
          <a:p>
            <a:r>
              <a:rPr lang="en-US" dirty="0" smtClean="0"/>
              <a:t>The network can </a:t>
            </a:r>
            <a:r>
              <a:rPr lang="en-US" i="1" dirty="0" smtClean="0">
                <a:solidFill>
                  <a:srgbClr val="0000FF"/>
                </a:solidFill>
              </a:rPr>
              <a:t>lose or duplicate</a:t>
            </a:r>
            <a:r>
              <a:rPr lang="en-US" dirty="0" smtClean="0"/>
              <a:t> messages, but </a:t>
            </a:r>
            <a:r>
              <a:rPr lang="en-US" i="1" dirty="0" smtClean="0">
                <a:solidFill>
                  <a:srgbClr val="0000FF"/>
                </a:solidFill>
              </a:rPr>
              <a:t>cannot corrupt </a:t>
            </a:r>
            <a:r>
              <a:rPr lang="en-US" dirty="0" smtClean="0"/>
              <a:t>them.</a:t>
            </a:r>
          </a:p>
          <a:p>
            <a:r>
              <a:rPr lang="en-US" dirty="0" smtClean="0"/>
              <a:t>Processes can </a:t>
            </a:r>
            <a:r>
              <a:rPr lang="en-US" i="1" dirty="0" smtClean="0">
                <a:solidFill>
                  <a:srgbClr val="0000FF"/>
                </a:solidFill>
              </a:rPr>
              <a:t>crash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are </a:t>
            </a:r>
            <a:r>
              <a:rPr lang="en-US" i="1" dirty="0" smtClean="0">
                <a:solidFill>
                  <a:srgbClr val="0000FF"/>
                </a:solidFill>
              </a:rPr>
              <a:t>non-Byzantine</a:t>
            </a:r>
            <a:r>
              <a:rPr lang="en-US" dirty="0" smtClean="0"/>
              <a:t> (only crash-stop).</a:t>
            </a:r>
          </a:p>
          <a:p>
            <a:r>
              <a:rPr lang="en-US" dirty="0" smtClean="0"/>
              <a:t>Processes have </a:t>
            </a:r>
            <a:r>
              <a:rPr lang="en-US" i="1" dirty="0" smtClean="0">
                <a:solidFill>
                  <a:srgbClr val="0000FF"/>
                </a:solidFill>
              </a:rPr>
              <a:t>permanent storage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Processes </a:t>
            </a:r>
            <a:r>
              <a:rPr lang="en-US" dirty="0"/>
              <a:t>can </a:t>
            </a:r>
            <a:r>
              <a:rPr lang="en-US" i="1" dirty="0">
                <a:solidFill>
                  <a:srgbClr val="0000FF"/>
                </a:solidFill>
              </a:rPr>
              <a:t>propose</a:t>
            </a:r>
            <a:r>
              <a:rPr lang="en-US" dirty="0"/>
              <a:t> values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The goal: every process agrees on a value out of the proposed values.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7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37062</TotalTime>
  <Pages>12</Pages>
  <Words>2191</Words>
  <Application>Microsoft Macintosh PowerPoint</Application>
  <PresentationFormat>Letter Paper (8.5x11 in)</PresentationFormat>
  <Paragraphs>333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Calibri</vt:lpstr>
      <vt:lpstr>ＭＳ Ｐゴシック</vt:lpstr>
      <vt:lpstr>Times New Roman</vt:lpstr>
      <vt:lpstr>Wingdings</vt:lpstr>
      <vt:lpstr>Arial</vt:lpstr>
      <vt:lpstr>CS252-template</vt:lpstr>
      <vt:lpstr>Office Theme</vt:lpstr>
      <vt:lpstr>CSE 486/586 Distributed Systems Paxos</vt:lpstr>
      <vt:lpstr>Paxos</vt:lpstr>
      <vt:lpstr>Brief History</vt:lpstr>
      <vt:lpstr>Brief History</vt:lpstr>
      <vt:lpstr>Brief History</vt:lpstr>
      <vt:lpstr>Review: Consensus</vt:lpstr>
      <vt:lpstr>Review: Consensus</vt:lpstr>
      <vt:lpstr>CSE 486/586 Administrivia</vt:lpstr>
      <vt:lpstr>Paxos Assumptions &amp; Goals</vt:lpstr>
      <vt:lpstr>Desired Properties</vt:lpstr>
      <vt:lpstr>Roles of a Process</vt:lpstr>
      <vt:lpstr>Roles of a Process</vt:lpstr>
      <vt:lpstr>First Attempt</vt:lpstr>
      <vt:lpstr>Second Attempt</vt:lpstr>
      <vt:lpstr>Second Attempt</vt:lpstr>
      <vt:lpstr>Paxos</vt:lpstr>
      <vt:lpstr>Paxos Protocol Overview</vt:lpstr>
      <vt:lpstr>Paxos Protocol Overview</vt:lpstr>
      <vt:lpstr>Paxos Phase 1</vt:lpstr>
      <vt:lpstr>Paxos Phase 2</vt:lpstr>
      <vt:lpstr>Paxos Phase 3</vt:lpstr>
      <vt:lpstr>Problem: Progress (Liveness)</vt:lpstr>
      <vt:lpstr>Problem: Progress (Liveness)</vt:lpstr>
      <vt:lpstr>Problem: Progress (Liveness)</vt:lpstr>
      <vt:lpstr>Problem: Progress (Liveness)</vt:lpstr>
      <vt:lpstr>Providing Liveness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1585</cp:revision>
  <cp:lastPrinted>2017-04-05T16:14:47Z</cp:lastPrinted>
  <dcterms:created xsi:type="dcterms:W3CDTF">2012-03-21T04:48:11Z</dcterms:created>
  <dcterms:modified xsi:type="dcterms:W3CDTF">2017-04-05T17:17:09Z</dcterms:modified>
  <cp:category/>
</cp:coreProperties>
</file>