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821" r:id="rId4"/>
    <p:sldId id="822" r:id="rId5"/>
    <p:sldId id="769" r:id="rId6"/>
    <p:sldId id="823" r:id="rId7"/>
    <p:sldId id="825" r:id="rId8"/>
    <p:sldId id="824" r:id="rId9"/>
    <p:sldId id="826" r:id="rId10"/>
    <p:sldId id="827" r:id="rId11"/>
    <p:sldId id="807" r:id="rId12"/>
    <p:sldId id="815" r:id="rId13"/>
    <p:sldId id="816" r:id="rId14"/>
    <p:sldId id="828" r:id="rId15"/>
    <p:sldId id="813" r:id="rId16"/>
    <p:sldId id="808" r:id="rId17"/>
    <p:sldId id="809" r:id="rId18"/>
    <p:sldId id="829" r:id="rId19"/>
    <p:sldId id="832" r:id="rId20"/>
    <p:sldId id="831" r:id="rId21"/>
    <p:sldId id="830" r:id="rId22"/>
    <p:sldId id="770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97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Three aspects</a:t>
            </a:r>
          </a:p>
          <a:p>
            <a:pPr lvl="1"/>
            <a:r>
              <a:rPr lang="en-US" dirty="0" smtClean="0"/>
              <a:t>A read operation returns the most recent write,</a:t>
            </a:r>
            <a:endParaRPr lang="en-US" dirty="0"/>
          </a:p>
          <a:p>
            <a:pPr lvl="1"/>
            <a:r>
              <a:rPr lang="en-US" dirty="0" smtClean="0"/>
              <a:t>…regardless of the clients,</a:t>
            </a:r>
          </a:p>
          <a:p>
            <a:pPr lvl="1"/>
            <a:r>
              <a:rPr lang="en-US" dirty="0" smtClean="0"/>
              <a:t>…according to the single actual-time ordering of requests.</a:t>
            </a:r>
          </a:p>
          <a:p>
            <a:r>
              <a:rPr lang="en-US" dirty="0" smtClean="0"/>
              <a:t>Or, put it differently, read/write should behave as if there were,</a:t>
            </a:r>
          </a:p>
          <a:p>
            <a:pPr lvl="1"/>
            <a:r>
              <a:rPr lang="en-US" dirty="0" smtClean="0"/>
              <a:t>…a single client making all the (combined) requests in their original actual-time order (i.e., with a </a:t>
            </a:r>
            <a:r>
              <a:rPr lang="en-US" dirty="0" smtClean="0">
                <a:solidFill>
                  <a:srgbClr val="FF0000"/>
                </a:solidFill>
              </a:rPr>
              <a:t>single stream of ops</a:t>
            </a:r>
            <a:r>
              <a:rPr lang="en-US" dirty="0" smtClean="0"/>
              <a:t>),</a:t>
            </a:r>
          </a:p>
          <a:p>
            <a:pPr lvl="1"/>
            <a:r>
              <a:rPr lang="en-US" dirty="0" smtClean="0"/>
              <a:t>…over a single copy.</a:t>
            </a:r>
          </a:p>
          <a:p>
            <a:r>
              <a:rPr lang="en-US" dirty="0" smtClean="0"/>
              <a:t>You can say that </a:t>
            </a:r>
            <a:r>
              <a:rPr lang="en-US" dirty="0" smtClean="0">
                <a:solidFill>
                  <a:srgbClr val="0000FF"/>
                </a:solidFill>
              </a:rPr>
              <a:t>your storage system guarantees 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dirty="0" err="1" smtClean="0">
                <a:solidFill>
                  <a:srgbClr val="0000FF"/>
                </a:solidFill>
              </a:rPr>
              <a:t>inearizability</a:t>
            </a:r>
            <a:r>
              <a:rPr lang="en-US" dirty="0" smtClean="0">
                <a:solidFill>
                  <a:srgbClr val="0000FF"/>
                </a:solidFill>
              </a:rPr>
              <a:t> when it provides </a:t>
            </a:r>
            <a:r>
              <a:rPr lang="en-US" dirty="0" smtClean="0">
                <a:solidFill>
                  <a:srgbClr val="FF0000"/>
                </a:solidFill>
              </a:rPr>
              <a:t>single-client, single-copy semantics where a read returns the most recent write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should </a:t>
            </a:r>
            <a:r>
              <a:rPr lang="en-US" i="1" dirty="0" smtClean="0">
                <a:solidFill>
                  <a:srgbClr val="FF0000"/>
                </a:solidFill>
              </a:rPr>
              <a:t>appear</a:t>
            </a:r>
            <a:r>
              <a:rPr lang="en-US" dirty="0" smtClean="0"/>
              <a:t> to all clients that there is </a:t>
            </a:r>
            <a:r>
              <a:rPr lang="en-US" i="1" dirty="0" smtClean="0">
                <a:solidFill>
                  <a:srgbClr val="FF0000"/>
                </a:solidFill>
              </a:rPr>
              <a:t>a single order (actual-time order) that your storage uses</a:t>
            </a:r>
            <a:r>
              <a:rPr lang="en-US" dirty="0" smtClean="0"/>
              <a:t> to process all requests.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that the following happened with object x over a </a:t>
            </a:r>
            <a:r>
              <a:rPr lang="en-US" dirty="0" err="1" smtClean="0"/>
              <a:t>linearizable</a:t>
            </a:r>
            <a:r>
              <a:rPr lang="en-US" dirty="0" smtClean="0"/>
              <a:t> storage.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1</a:t>
            </a:r>
            <a:r>
              <a:rPr lang="en-US" dirty="0"/>
              <a:t>: </a:t>
            </a:r>
            <a:r>
              <a:rPr lang="en-US" dirty="0" err="1" smtClean="0"/>
              <a:t>x.write</a:t>
            </a:r>
            <a:r>
              <a:rPr lang="en-US" dirty="0"/>
              <a:t>(</a:t>
            </a:r>
            <a:r>
              <a:rPr lang="en-US" dirty="0" smtClean="0"/>
              <a:t>A)</a:t>
            </a:r>
          </a:p>
          <a:p>
            <a:pPr lvl="1"/>
            <a:r>
              <a:rPr lang="en-US" dirty="0" smtClean="0"/>
              <a:t>C2: </a:t>
            </a:r>
            <a:r>
              <a:rPr lang="en-US" dirty="0" err="1" smtClean="0"/>
              <a:t>x.write</a:t>
            </a:r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C3: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B,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A</a:t>
            </a:r>
            <a:endParaRPr lang="en-US" dirty="0"/>
          </a:p>
          <a:p>
            <a:pPr lvl="1"/>
            <a:r>
              <a:rPr lang="en-US" dirty="0" smtClean="0"/>
              <a:t>C4: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B</a:t>
            </a:r>
            <a:r>
              <a:rPr lang="en-US" dirty="0" smtClean="0"/>
              <a:t>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</a:t>
            </a:r>
            <a:endParaRPr lang="en-US" dirty="0"/>
          </a:p>
          <a:p>
            <a:r>
              <a:rPr lang="en-US" dirty="0" smtClean="0"/>
              <a:t>What would be an actual-time ordering of the events?</a:t>
            </a:r>
          </a:p>
          <a:p>
            <a:pPr lvl="1"/>
            <a:r>
              <a:rPr lang="en-US" dirty="0" smtClean="0"/>
              <a:t>One possibility: C2 (write B) -&gt; C3 (read B) -&gt; C4 (read B) -&gt; C1 (write A) -&gt; C3 (read A) -&gt; C4 (read A)</a:t>
            </a:r>
          </a:p>
          <a:p>
            <a:r>
              <a:rPr lang="en-US" dirty="0" smtClean="0"/>
              <a:t>How about the following?</a:t>
            </a:r>
          </a:p>
          <a:p>
            <a:pPr lvl="1"/>
            <a:r>
              <a:rPr lang="en-US" dirty="0" smtClean="0"/>
              <a:t>C1</a:t>
            </a:r>
            <a:r>
              <a:rPr lang="en-US" dirty="0"/>
              <a:t>: </a:t>
            </a:r>
            <a:r>
              <a:rPr lang="en-US" dirty="0" err="1" smtClean="0"/>
              <a:t>x.write</a:t>
            </a:r>
            <a:r>
              <a:rPr lang="en-US" dirty="0" smtClean="0"/>
              <a:t>(A)</a:t>
            </a:r>
            <a:endParaRPr lang="en-US" dirty="0"/>
          </a:p>
          <a:p>
            <a:pPr lvl="1"/>
            <a:r>
              <a:rPr lang="en-US" dirty="0" smtClean="0"/>
              <a:t>C2: </a:t>
            </a:r>
            <a:r>
              <a:rPr lang="en-US" dirty="0" err="1" smtClean="0"/>
              <a:t>x.write</a:t>
            </a:r>
            <a:r>
              <a:rPr lang="en-US" dirty="0" smtClean="0"/>
              <a:t>(B)</a:t>
            </a:r>
            <a:endParaRPr lang="en-US" dirty="0"/>
          </a:p>
          <a:p>
            <a:pPr lvl="1"/>
            <a:r>
              <a:rPr lang="en-US" dirty="0" smtClean="0"/>
              <a:t>C3: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B,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</a:t>
            </a:r>
            <a:endParaRPr lang="en-US" dirty="0"/>
          </a:p>
          <a:p>
            <a:pPr lvl="1"/>
            <a:r>
              <a:rPr lang="en-US" dirty="0"/>
              <a:t>C</a:t>
            </a:r>
            <a:r>
              <a:rPr lang="en-US" dirty="0" smtClean="0"/>
              <a:t>4: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A, </a:t>
            </a:r>
            <a:r>
              <a:rPr lang="en-US" dirty="0" err="1" smtClean="0"/>
              <a:t>x.read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7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9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any problem with the representation?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93" name="Picture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96" name="Picture 9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97" name="Picture 9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North Carolina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California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2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read/write operation is never a dot!</a:t>
            </a:r>
          </a:p>
          <a:p>
            <a:pPr lvl="1"/>
            <a:r>
              <a:rPr lang="en-US" dirty="0" smtClean="0"/>
              <a:t>It takes time. Many things are involved, e.g., network, multiple disks, etc.</a:t>
            </a:r>
          </a:p>
          <a:p>
            <a:pPr lvl="1"/>
            <a:r>
              <a:rPr lang="en-US" dirty="0" smtClean="0"/>
              <a:t>Read/write latency: the time measured right before the call and right after the call from the client </a:t>
            </a:r>
            <a:r>
              <a:rPr lang="en-US" smtClean="0"/>
              <a:t>making the call.</a:t>
            </a:r>
            <a:endParaRPr lang="en-US" dirty="0" smtClean="0"/>
          </a:p>
          <a:p>
            <a:r>
              <a:rPr lang="en-US" dirty="0" smtClean="0"/>
              <a:t>Clear</a:t>
            </a:r>
            <a:r>
              <a:rPr lang="en-US" dirty="0"/>
              <a:t>-cut </a:t>
            </a:r>
            <a:r>
              <a:rPr lang="en-US" dirty="0" smtClean="0"/>
              <a:t>(e.g., black</a:t>
            </a:r>
            <a:r>
              <a:rPr lang="en-US" dirty="0"/>
              <a:t>---write &amp; </a:t>
            </a:r>
            <a:r>
              <a:rPr lang="en-US" dirty="0">
                <a:solidFill>
                  <a:srgbClr val="FF0000"/>
                </a:solidFill>
              </a:rPr>
              <a:t>red---read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Not-so-clear-cut (parallel)</a:t>
            </a:r>
          </a:p>
          <a:p>
            <a:pPr lvl="1"/>
            <a:r>
              <a:rPr lang="en-US" dirty="0" smtClean="0"/>
              <a:t>Case 1: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2: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Case 3: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3429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3886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276600" y="4800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657600" y="57912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3276600" y="5562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648200" y="5029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276600" y="6553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57600" y="6324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308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Subtleties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43000"/>
            <a:ext cx="7683500" cy="49784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With a single process and a single copy, can overlaps happen?</a:t>
            </a:r>
          </a:p>
          <a:p>
            <a:pPr lvl="1"/>
            <a:r>
              <a:rPr lang="en-US" dirty="0" smtClean="0"/>
              <a:t>No, </a:t>
            </a:r>
            <a:r>
              <a:rPr lang="en-US" dirty="0"/>
              <a:t>t</a:t>
            </a:r>
            <a:r>
              <a:rPr lang="en-US" dirty="0" smtClean="0"/>
              <a:t>hese are cases that do not arise with a single process and a single copy.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“Most recent write” becomes unclear</a:t>
            </a:r>
            <a:r>
              <a:rPr lang="en-US" dirty="0" smtClean="0"/>
              <a:t> when there are overlapping operations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 don’t necessarily have any “natural” expectation for this behavior.</a:t>
            </a:r>
            <a:endParaRPr lang="en-US" dirty="0" smtClean="0"/>
          </a:p>
          <a:p>
            <a:r>
              <a:rPr lang="en-US" dirty="0" smtClean="0"/>
              <a:t>Thus, </a:t>
            </a:r>
            <a:r>
              <a:rPr lang="en-US" dirty="0" err="1" smtClean="0"/>
              <a:t>linearizability</a:t>
            </a:r>
            <a:r>
              <a:rPr lang="en-US" dirty="0" smtClean="0"/>
              <a:t> defines a reasonable thing:</a:t>
            </a:r>
            <a:endParaRPr lang="en-US" dirty="0" smtClean="0"/>
          </a:p>
          <a:p>
            <a:pPr lvl="1"/>
            <a:r>
              <a:rPr lang="en-US" dirty="0" smtClean="0"/>
              <a:t>As long as it </a:t>
            </a:r>
            <a:r>
              <a:rPr lang="en-US" dirty="0" smtClean="0">
                <a:solidFill>
                  <a:srgbClr val="FF0000"/>
                </a:solidFill>
              </a:rPr>
              <a:t>appears to all clients</a:t>
            </a:r>
            <a:r>
              <a:rPr lang="en-US" dirty="0" smtClean="0"/>
              <a:t> that there is a </a:t>
            </a:r>
            <a:r>
              <a:rPr lang="en-US" dirty="0" smtClean="0">
                <a:solidFill>
                  <a:srgbClr val="FF0000"/>
                </a:solidFill>
              </a:rPr>
              <a:t>single, interleaved ordering for all (overlapping and non-overlapping) operations</a:t>
            </a:r>
            <a:r>
              <a:rPr lang="en-US" dirty="0" smtClean="0"/>
              <a:t> that your implementation uses to process all requests, it’s </a:t>
            </a:r>
            <a:r>
              <a:rPr lang="en-US" dirty="0" smtClean="0"/>
              <a:t>fine.</a:t>
            </a:r>
          </a:p>
          <a:p>
            <a:pPr lvl="1"/>
            <a:r>
              <a:rPr lang="en-US" dirty="0" smtClean="0"/>
              <a:t>You can pick an ordering for processing, and </a:t>
            </a:r>
            <a:r>
              <a:rPr lang="en-US" dirty="0" smtClean="0">
                <a:solidFill>
                  <a:srgbClr val="FF0000"/>
                </a:solidFill>
              </a:rPr>
              <a:t>there you need to show that you’re returning the most recent write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17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Definite guarantee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Relaxed guarantee when overlap</a:t>
            </a:r>
          </a:p>
          <a:p>
            <a:r>
              <a:rPr lang="en-US" dirty="0" smtClean="0"/>
              <a:t>Case 1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Case 2</a:t>
            </a:r>
          </a:p>
          <a:p>
            <a:endParaRPr lang="en-US" dirty="0"/>
          </a:p>
          <a:p>
            <a:r>
              <a:rPr lang="en-US" dirty="0" smtClean="0"/>
              <a:t>Case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1828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286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81200" y="3352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362200" y="45720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981200" y="4343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352800" y="3581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981200" y="5410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362200" y="5181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5179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if your system behaves this way</a:t>
            </a:r>
            <a:r>
              <a:rPr lang="is-IS" dirty="0" smtClean="0"/>
              <a:t>…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</a:t>
            </a:r>
            <a:r>
              <a:rPr lang="en-US" dirty="0"/>
              <a:t>2: </a:t>
            </a:r>
            <a:r>
              <a:rPr lang="en-US" dirty="0" smtClean="0"/>
              <a:t>if </a:t>
            </a:r>
            <a:r>
              <a:rPr lang="en-US" dirty="0"/>
              <a:t>your system behaves this way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would it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?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477000" y="5410200"/>
            <a:ext cx="1905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078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" grpId="0"/>
      <p:bldP spid="31" grpId="0"/>
      <p:bldP spid="33" grpId="0"/>
      <p:bldP spid="24" grpId="0"/>
      <p:bldP spid="16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example 2, what are </a:t>
            </a:r>
            <a:r>
              <a:rPr lang="en-US" smtClean="0"/>
              <a:t>the constraints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Constraints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0 happens before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x (you need to be able to explain why that happens that way).</a:t>
            </a:r>
          </a:p>
          <a:p>
            <a:pPr lvl="1"/>
            <a:r>
              <a:rPr lang="en-US" dirty="0" err="1">
                <a:sym typeface="Wingdings"/>
              </a:rPr>
              <a:t>a</a:t>
            </a:r>
            <a:r>
              <a:rPr lang="en-US" dirty="0" err="1" smtClean="0">
                <a:sym typeface="Wingdings"/>
              </a:rPr>
              <a:t>.read</a:t>
            </a:r>
            <a:r>
              <a:rPr lang="en-US" dirty="0" smtClean="0">
                <a:sym typeface="Wingdings"/>
              </a:rPr>
              <a:t>()  x happens before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x (you need to be able to explain why that happens that way).</a:t>
            </a:r>
          </a:p>
          <a:p>
            <a:pPr lvl="1"/>
            <a:r>
              <a:rPr lang="en-US" dirty="0" smtClean="0">
                <a:sym typeface="Wingdings"/>
              </a:rPr>
              <a:t>The rest are up for grabs.</a:t>
            </a:r>
          </a:p>
          <a:p>
            <a:r>
              <a:rPr lang="en-US" dirty="0" smtClean="0">
                <a:sym typeface="Wingdings"/>
              </a:rPr>
              <a:t>Scenario</a:t>
            </a:r>
          </a:p>
          <a:p>
            <a:pPr lvl="1"/>
            <a:r>
              <a:rPr lang="en-US" dirty="0" err="1" smtClean="0"/>
              <a:t>a.write</a:t>
            </a:r>
            <a:r>
              <a:rPr lang="en-US" dirty="0" smtClean="0"/>
              <a:t>(x) gets propagated to (last client’s) </a:t>
            </a:r>
            <a:r>
              <a:rPr lang="en-US" dirty="0" err="1" smtClean="0"/>
              <a:t>a.read</a:t>
            </a:r>
            <a:r>
              <a:rPr lang="en-US" dirty="0" smtClean="0"/>
              <a:t>() -&gt; x first.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.write</a:t>
            </a:r>
            <a:r>
              <a:rPr lang="en-US" dirty="0" smtClean="0"/>
              <a:t>(x) gets propagated to (the second process’s) </a:t>
            </a:r>
            <a:r>
              <a:rPr lang="en-US" dirty="0" err="1" smtClean="0"/>
              <a:t>a.read</a:t>
            </a:r>
            <a:r>
              <a:rPr lang="en-US" dirty="0" smtClean="0"/>
              <a:t>() -&gt; x, right after </a:t>
            </a:r>
            <a:r>
              <a:rPr lang="en-US" dirty="0" err="1" smtClean="0"/>
              <a:t>a.read</a:t>
            </a:r>
            <a:r>
              <a:rPr lang="en-US" dirty="0" smtClean="0"/>
              <a:t>() -&gt; 0 is done.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28956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381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20574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4954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381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20574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355942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example 2, why would </a:t>
            </a:r>
            <a:r>
              <a:rPr lang="en-US" dirty="0" err="1" smtClean="0"/>
              <a:t>a.read</a:t>
            </a:r>
            <a:r>
              <a:rPr lang="en-US" dirty="0" smtClean="0"/>
              <a:t>() return 0 and x when they’re overlapping?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assumes that there’s a particular storage system that shows this behavior.</a:t>
            </a:r>
          </a:p>
          <a:p>
            <a:r>
              <a:rPr lang="en-US" dirty="0" smtClean="0"/>
              <a:t>At some point between a read/write request sent and returned, the result becomes visible.</a:t>
            </a:r>
          </a:p>
          <a:p>
            <a:pPr lvl="1"/>
            <a:r>
              <a:rPr lang="en-US" dirty="0" smtClean="0"/>
              <a:t>E.g., you read a value from physical storage, </a:t>
            </a:r>
            <a:r>
              <a:rPr lang="en-US" i="1" dirty="0" smtClean="0">
                <a:solidFill>
                  <a:srgbClr val="FF0000"/>
                </a:solidFill>
              </a:rPr>
              <a:t>prepare it for return (e.g., putting it in a return packet, i.e., making it visible)</a:t>
            </a:r>
            <a:r>
              <a:rPr lang="en-US" dirty="0" smtClean="0"/>
              <a:t>, and actually return it.</a:t>
            </a:r>
          </a:p>
          <a:p>
            <a:pPr lvl="1"/>
            <a:r>
              <a:rPr lang="en-US" dirty="0" smtClean="0"/>
              <a:t>Or you </a:t>
            </a:r>
            <a:r>
              <a:rPr lang="en-US" i="1" dirty="0" smtClean="0">
                <a:solidFill>
                  <a:srgbClr val="FF0000"/>
                </a:solidFill>
              </a:rPr>
              <a:t>actually write a value to a physical disk, making it visible</a:t>
            </a:r>
            <a:r>
              <a:rPr lang="en-US" dirty="0" smtClean="0"/>
              <a:t> (out of multiple disks, which might actually write at different points).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2286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3124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981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2286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724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54873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Concurrency (Transactions)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First strategy: Complete serialization</a:t>
            </a:r>
          </a:p>
          <a:p>
            <a:pPr lvl="1"/>
            <a:r>
              <a:rPr lang="en-US" dirty="0" smtClean="0"/>
              <a:t>One transaction at a time with one big lock</a:t>
            </a:r>
          </a:p>
          <a:p>
            <a:pPr lvl="1"/>
            <a:r>
              <a:rPr lang="en-US" dirty="0" smtClean="0"/>
              <a:t>Correct, but at the cost of performance</a:t>
            </a:r>
          </a:p>
          <a:p>
            <a:r>
              <a:rPr lang="en-US" dirty="0" smtClean="0"/>
              <a:t>How to improve performance?</a:t>
            </a:r>
          </a:p>
          <a:p>
            <a:pPr lvl="1"/>
            <a:r>
              <a:rPr lang="en-US" dirty="0" smtClean="0"/>
              <a:t>Let’s see if we can interleave multiple transactions.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17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Constraints</a:t>
            </a:r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.read</a:t>
            </a:r>
            <a:r>
              <a:rPr lang="en-US" dirty="0" smtClean="0"/>
              <a:t>() </a:t>
            </a:r>
            <a:r>
              <a:rPr lang="en-US" dirty="0" smtClean="0">
                <a:sym typeface="Wingdings"/>
              </a:rPr>
              <a:t> x and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 x: we cannot change these.</a:t>
            </a:r>
          </a:p>
          <a:p>
            <a:pPr lvl="1"/>
            <a:r>
              <a:rPr lang="en-US" dirty="0" err="1">
                <a:sym typeface="Wingdings"/>
              </a:rPr>
              <a:t>a</a:t>
            </a:r>
            <a:r>
              <a:rPr lang="en-US" dirty="0" err="1" smtClean="0">
                <a:sym typeface="Wingdings"/>
              </a:rPr>
              <a:t>.read</a:t>
            </a:r>
            <a:r>
              <a:rPr lang="en-US" dirty="0" smtClean="0">
                <a:sym typeface="Wingdings"/>
              </a:rPr>
              <a:t>()  y and </a:t>
            </a:r>
            <a:r>
              <a:rPr lang="en-US" dirty="0" err="1" smtClean="0">
                <a:sym typeface="Wingdings"/>
              </a:rPr>
              <a:t>a.read</a:t>
            </a:r>
            <a:r>
              <a:rPr lang="en-US" dirty="0" smtClean="0">
                <a:sym typeface="Wingdings"/>
              </a:rPr>
              <a:t>()  x: we cannot change these.</a:t>
            </a:r>
          </a:p>
          <a:p>
            <a:pPr lvl="1"/>
            <a:r>
              <a:rPr lang="en-US" dirty="0" smtClean="0">
                <a:sym typeface="Wingdings"/>
              </a:rPr>
              <a:t>The rest is up for grabs.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40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r>
              <a:rPr lang="en-US" dirty="0"/>
              <a:t>(Textbook </a:t>
            </a:r>
            <a:r>
              <a:rPr lang="en-US" dirty="0" smtClean="0"/>
              <a:t>Definition</a:t>
            </a:r>
            <a:r>
              <a:rPr lang="en-US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the sequence of read and update operations that client </a:t>
            </a:r>
            <a:r>
              <a:rPr lang="en-US" dirty="0" err="1" smtClean="0"/>
              <a:t>i</a:t>
            </a:r>
            <a:r>
              <a:rPr lang="en-US" dirty="0" smtClean="0"/>
              <a:t> performs in some execution be oi1, oi2,….</a:t>
            </a:r>
          </a:p>
          <a:p>
            <a:pPr lvl="1"/>
            <a:r>
              <a:rPr lang="en-US" altLang="ja-JP" dirty="0" smtClean="0"/>
              <a:t>"</a:t>
            </a:r>
            <a:r>
              <a:rPr lang="en-US" dirty="0" smtClean="0"/>
              <a:t>Program order</a:t>
            </a:r>
            <a:r>
              <a:rPr lang="en-US" altLang="ja-JP" dirty="0" smtClean="0"/>
              <a:t>"</a:t>
            </a:r>
            <a:r>
              <a:rPr lang="en-US" dirty="0" smtClean="0"/>
              <a:t> for the client</a:t>
            </a:r>
          </a:p>
          <a:p>
            <a:r>
              <a:rPr lang="en-US" dirty="0" smtClean="0"/>
              <a:t>A replicated shared object service 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linearizable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 smtClean="0"/>
              <a:t> meets the specification of a single correct copy of objects</a:t>
            </a:r>
          </a:p>
          <a:p>
            <a:pPr lvl="1"/>
            <a:r>
              <a:rPr lang="en-US" dirty="0" smtClean="0"/>
              <a:t> is consistent with the actual times at which each operation occurred during the execution </a:t>
            </a:r>
          </a:p>
          <a:p>
            <a:r>
              <a:rPr lang="en-US" dirty="0" smtClean="0"/>
              <a:t>Main goal: any client will see (at any point of time) a copy of the object that is correct and consistent</a:t>
            </a:r>
          </a:p>
          <a:p>
            <a:r>
              <a:rPr lang="en-US" dirty="0" smtClean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Single-client, Single-copy semantics</a:t>
            </a:r>
          </a:p>
          <a:p>
            <a:r>
              <a:rPr lang="en-US" dirty="0" smtClean="0"/>
              <a:t>A </a:t>
            </a:r>
            <a:r>
              <a:rPr lang="en-US" dirty="0"/>
              <a:t>read operation returns </a:t>
            </a:r>
            <a:r>
              <a:rPr lang="en-US" i="1" dirty="0">
                <a:solidFill>
                  <a:srgbClr val="FF0000"/>
                </a:solidFill>
              </a:rPr>
              <a:t>the most recent</a:t>
            </a:r>
            <a:r>
              <a:rPr lang="en-US" dirty="0"/>
              <a:t> write, </a:t>
            </a:r>
            <a:r>
              <a:rPr lang="en-US" dirty="0">
                <a:solidFill>
                  <a:srgbClr val="0000FF"/>
                </a:solidFill>
              </a:rPr>
              <a:t>regardless of the </a:t>
            </a:r>
            <a:r>
              <a:rPr lang="en-US" dirty="0" smtClean="0">
                <a:solidFill>
                  <a:srgbClr val="0000FF"/>
                </a:solidFill>
              </a:rPr>
              <a:t>clients, according to their actual-time ordering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Concurrency (Transactions)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Problem: Not all </a:t>
            </a:r>
            <a:r>
              <a:rPr lang="en-US" dirty="0" err="1" smtClean="0"/>
              <a:t>interleavings</a:t>
            </a:r>
            <a:r>
              <a:rPr lang="en-US" dirty="0" smtClean="0"/>
              <a:t> </a:t>
            </a:r>
            <a:r>
              <a:rPr lang="en-US" dirty="0"/>
              <a:t>produce a correct outcome</a:t>
            </a:r>
          </a:p>
          <a:p>
            <a:pPr lvl="1"/>
            <a:r>
              <a:rPr lang="en-US" dirty="0"/>
              <a:t>Serial equivalence &amp; strict execution must be met.</a:t>
            </a:r>
          </a:p>
          <a:p>
            <a:r>
              <a:rPr lang="en-US" dirty="0"/>
              <a:t>How do we meet the requirements using locks?</a:t>
            </a:r>
          </a:p>
          <a:p>
            <a:pPr lvl="1"/>
            <a:r>
              <a:rPr lang="en-US" dirty="0"/>
              <a:t>Overall strategy: using more and more fine-grained locking</a:t>
            </a:r>
          </a:p>
          <a:p>
            <a:pPr lvl="1"/>
            <a:r>
              <a:rPr lang="en-US" dirty="0"/>
              <a:t>No silver bullet. Fine-grained locks have their own implications.</a:t>
            </a:r>
          </a:p>
          <a:p>
            <a:pPr lvl="1"/>
            <a:r>
              <a:rPr lang="en-US" dirty="0" smtClean="0"/>
              <a:t>Exclusive locks (</a:t>
            </a:r>
            <a:r>
              <a:rPr lang="en-US" dirty="0"/>
              <a:t>p</a:t>
            </a:r>
            <a:r>
              <a:rPr lang="en-US" dirty="0" smtClean="0"/>
              <a:t>er-object locks)</a:t>
            </a:r>
          </a:p>
          <a:p>
            <a:pPr lvl="1"/>
            <a:r>
              <a:rPr lang="en-US" dirty="0" smtClean="0"/>
              <a:t>Non-Exclusive locks (</a:t>
            </a:r>
            <a:r>
              <a:rPr lang="en-US" dirty="0"/>
              <a:t>r</a:t>
            </a:r>
            <a:r>
              <a:rPr lang="en-US" dirty="0" smtClean="0"/>
              <a:t>ead/write locks)</a:t>
            </a:r>
          </a:p>
          <a:p>
            <a:pPr lvl="1"/>
            <a:r>
              <a:rPr lang="en-US" dirty="0" smtClean="0"/>
              <a:t>Other finer-grained locks (e.g., two-version locking)</a:t>
            </a:r>
          </a:p>
          <a:p>
            <a:r>
              <a:rPr lang="en-US" dirty="0" smtClean="0"/>
              <a:t>Atomic commit problem</a:t>
            </a:r>
          </a:p>
          <a:p>
            <a:pPr lvl="1"/>
            <a:r>
              <a:rPr lang="en-US" dirty="0" smtClean="0"/>
              <a:t>Commit or abort (consensus)</a:t>
            </a:r>
          </a:p>
          <a:p>
            <a:pPr lvl="1"/>
            <a:r>
              <a:rPr lang="en-US" dirty="0" smtClean="0"/>
              <a:t>2PC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53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with Data Replicas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211262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3415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31289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414462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3255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4779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5287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516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5795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3796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1797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6811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3448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5066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21256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2780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3288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3034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2432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3956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4464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421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878262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693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4812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598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706562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455862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167062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490662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643062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795462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430462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417762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430462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3154362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332162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243262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5861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7860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4144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230562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6569427" y="885408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1033462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36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sz="2400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Consider that this is a distributed storage system that serves read/write requests.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Multiple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copies of a same object stored at different servers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  <a:defRPr/>
            </a:pPr>
            <a:r>
              <a:rPr lang="en-US" sz="2400" dirty="0"/>
              <a:t>Question: How to maintain consistency across different data replicas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replicate?</a:t>
            </a:r>
            <a:endParaRPr lang="en-US" dirty="0"/>
          </a:p>
          <a:p>
            <a:r>
              <a:rPr lang="en-US" dirty="0" smtClean="0"/>
              <a:t>Increased availability of service. When servers fail or when the network is partitioned.</a:t>
            </a:r>
          </a:p>
          <a:p>
            <a:pPr lvl="1"/>
            <a:r>
              <a:rPr lang="en-US" dirty="0" smtClean="0"/>
              <a:t>P:  probability that one server fails= 1 – P= availability of service. e.g. P = 5% =&gt; service is available 95% of the time.</a:t>
            </a:r>
          </a:p>
          <a:p>
            <a:pPr lvl="1"/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sz="2800" baseline="30000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:  probability that </a:t>
            </a:r>
            <a:r>
              <a:rPr lang="en-US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servers fail= 1 – </a:t>
            </a:r>
            <a:r>
              <a:rPr lang="en-US" dirty="0" err="1" smtClean="0">
                <a:solidFill>
                  <a:srgbClr val="000000"/>
                </a:solidFill>
              </a:rPr>
              <a:t>P</a:t>
            </a:r>
            <a:r>
              <a:rPr lang="en-US" sz="2800" baseline="30000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= availability of service. e.g. P = 5%, </a:t>
            </a:r>
            <a:r>
              <a:rPr lang="en-US" dirty="0" err="1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= 3 =&gt; service available 99.875% of the time</a:t>
            </a:r>
            <a:endParaRPr lang="en-US" dirty="0" smtClean="0"/>
          </a:p>
          <a:p>
            <a:r>
              <a:rPr lang="en-US" dirty="0" smtClean="0"/>
              <a:t>Fault tolerance</a:t>
            </a:r>
          </a:p>
          <a:p>
            <a:pPr lvl="1"/>
            <a:r>
              <a:rPr lang="en-US" dirty="0" smtClean="0"/>
              <a:t>Under the fail-stop model, if up to </a:t>
            </a:r>
            <a:r>
              <a:rPr lang="en-US" dirty="0" err="1" smtClean="0"/>
              <a:t>f</a:t>
            </a:r>
            <a:r>
              <a:rPr lang="en-US" dirty="0" smtClean="0"/>
              <a:t> of f+1 servers crash, at least one is alive.</a:t>
            </a:r>
          </a:p>
          <a:p>
            <a:r>
              <a:rPr lang="en-US" dirty="0" smtClean="0"/>
              <a:t>Load balancing</a:t>
            </a:r>
          </a:p>
          <a:p>
            <a:pPr lvl="1"/>
            <a:r>
              <a:rPr lang="en-US" dirty="0" smtClean="0"/>
              <a:t>One approach: Multiple server </a:t>
            </a:r>
            <a:r>
              <a:rPr lang="en-US" dirty="0" err="1" smtClean="0"/>
              <a:t>IPs</a:t>
            </a:r>
            <a:r>
              <a:rPr lang="en-US" dirty="0" smtClean="0"/>
              <a:t> can be assigned to the same name in DNS, which returns answers round-robin.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5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look at different consistency guarantees (models).</a:t>
            </a:r>
          </a:p>
          <a:p>
            <a:r>
              <a:rPr lang="en-US" dirty="0" smtClean="0"/>
              <a:t>We’ll start from the strongest guarantee, and gradually relax the guarantees.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 (or sometimes called strong consistency)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Eventual consistency</a:t>
            </a:r>
          </a:p>
          <a:p>
            <a:r>
              <a:rPr lang="en-US" dirty="0" smtClean="0"/>
              <a:t>Different applications need different consistency guarantees.</a:t>
            </a:r>
          </a:p>
          <a:p>
            <a:r>
              <a:rPr lang="en-US" dirty="0" smtClean="0"/>
              <a:t>This is all about client-side perception.</a:t>
            </a:r>
          </a:p>
          <a:p>
            <a:pPr lvl="1"/>
            <a:r>
              <a:rPr lang="en-US" dirty="0" smtClean="0"/>
              <a:t>When a read occurs, what do </a:t>
            </a:r>
            <a:r>
              <a:rPr lang="en-US" smtClean="0"/>
              <a:t>you return?</a:t>
            </a:r>
            <a:endParaRPr lang="en-US" dirty="0" smtClean="0"/>
          </a:p>
          <a:p>
            <a:r>
              <a:rPr lang="en-US" dirty="0" smtClean="0"/>
              <a:t>First</a:t>
            </a:r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inearizability</a:t>
            </a:r>
            <a:r>
              <a:rPr lang="en-US" dirty="0" smtClean="0"/>
              <a:t>: we’ll look at the concept first, then how to implement it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7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Expectation with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single process using a </a:t>
            </a:r>
            <a:r>
              <a:rPr lang="en-US" dirty="0" err="1" smtClean="0"/>
              <a:t>filesystem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What do you expect to read?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 smtClean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read operation returns the most recent </a:t>
            </a:r>
            <a:r>
              <a:rPr lang="en-US" sz="2000" dirty="0" smtClean="0">
                <a:solidFill>
                  <a:srgbClr val="FF0000"/>
                </a:solidFill>
              </a:rPr>
              <a:t>write.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This forms our basic expectation from any file or storage system.</a:t>
            </a:r>
          </a:p>
          <a:p>
            <a:pPr marL="285750" lvl="1" indent="-285750">
              <a:buFontTx/>
              <a:buChar char="•"/>
            </a:pPr>
            <a:r>
              <a:rPr lang="en-US" sz="2400" dirty="0" err="1" smtClean="0">
                <a:solidFill>
                  <a:srgbClr val="FF0000"/>
                </a:solidFill>
              </a:rPr>
              <a:t>Linearizability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meets this basic expectation.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But it extends the expectation to handle </a:t>
            </a:r>
            <a:r>
              <a:rPr lang="en-US" sz="2000" dirty="0" smtClean="0">
                <a:solidFill>
                  <a:srgbClr val="0000FF"/>
                </a:solidFill>
              </a:rPr>
              <a:t>multiple processes</a:t>
            </a:r>
            <a:r>
              <a:rPr lang="en-US" sz="2000" dirty="0" smtClean="0"/>
              <a:t>…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…and </a:t>
            </a:r>
            <a:r>
              <a:rPr lang="en-US" sz="2000" dirty="0" smtClean="0">
                <a:solidFill>
                  <a:srgbClr val="0000FF"/>
                </a:solidFill>
              </a:rPr>
              <a:t>multiple replicas.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The strongest consistency model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578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2362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594830" y="2500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6805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91000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42830" y="25071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7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 with Multiple Processes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expect to read?</a:t>
            </a:r>
          </a:p>
          <a:p>
            <a:pPr lvl="1"/>
            <a:r>
              <a:rPr lang="en-US" dirty="0" smtClean="0"/>
              <a:t>A single </a:t>
            </a:r>
            <a:r>
              <a:rPr lang="en-US" dirty="0" err="1" smtClean="0"/>
              <a:t>filesystem</a:t>
            </a:r>
            <a:r>
              <a:rPr lang="en-US" dirty="0" smtClean="0"/>
              <a:t> with multiple processes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</a:t>
            </a:r>
            <a:r>
              <a:rPr lang="en-US" sz="2000" dirty="0" smtClean="0"/>
              <a:t>write, </a:t>
            </a:r>
            <a:r>
              <a:rPr lang="en-US" sz="2000" dirty="0" smtClean="0">
                <a:solidFill>
                  <a:srgbClr val="FF0000"/>
                </a:solidFill>
              </a:rPr>
              <a:t>regardless of the clients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We expect that a read operation returns the most recent write </a:t>
            </a:r>
            <a:r>
              <a:rPr lang="en-US" sz="2000" dirty="0" smtClean="0">
                <a:solidFill>
                  <a:srgbClr val="FF0000"/>
                </a:solidFill>
              </a:rPr>
              <a:t>according to the single actual-time order.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In other words, read/write should behave </a:t>
            </a:r>
            <a:r>
              <a:rPr lang="en-US" sz="2000" dirty="0" smtClean="0">
                <a:solidFill>
                  <a:srgbClr val="FF0000"/>
                </a:solidFill>
              </a:rPr>
              <a:t>as if there were a single (combined) client making all the requests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It’s </a:t>
            </a:r>
            <a:r>
              <a:rPr lang="en-US" sz="2000" dirty="0">
                <a:solidFill>
                  <a:srgbClr val="FF0000"/>
                </a:solidFill>
              </a:rPr>
              <a:t>easiest to understand and program for a developer</a:t>
            </a:r>
            <a:r>
              <a:rPr lang="en-US" sz="2000" dirty="0"/>
              <a:t> if your storage appears to process </a:t>
            </a:r>
            <a:r>
              <a:rPr lang="en-US" sz="2000" dirty="0">
                <a:solidFill>
                  <a:srgbClr val="FF0000"/>
                </a:solidFill>
              </a:rPr>
              <a:t>one request at a </a:t>
            </a:r>
            <a:r>
              <a:rPr lang="en-US" sz="2000" dirty="0" smtClean="0">
                <a:solidFill>
                  <a:srgbClr val="FF0000"/>
                </a:solidFill>
              </a:rPr>
              <a:t>time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2197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1981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347430" y="2119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805595" y="2334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331146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6670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2594830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6805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91000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()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642830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 with Multiple Copies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expect to read?</a:t>
            </a:r>
          </a:p>
          <a:p>
            <a:pPr lvl="1"/>
            <a:r>
              <a:rPr lang="en-US" dirty="0" smtClean="0"/>
              <a:t>A single process with multiple servers with copies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</a:t>
            </a:r>
            <a:r>
              <a:rPr lang="en-US" sz="2000" dirty="0" smtClean="0"/>
              <a:t>write, </a:t>
            </a:r>
            <a:r>
              <a:rPr lang="en-US" sz="2000" dirty="0" smtClean="0">
                <a:solidFill>
                  <a:srgbClr val="FF0000"/>
                </a:solidFill>
              </a:rPr>
              <a:t>regardless of how many copies there are</a:t>
            </a:r>
            <a:r>
              <a:rPr lang="en-US" sz="2000" dirty="0" smtClean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 smtClean="0"/>
              <a:t>Read/write should behave </a:t>
            </a:r>
            <a:r>
              <a:rPr lang="en-US" sz="2000" dirty="0" smtClean="0">
                <a:solidFill>
                  <a:srgbClr val="FF0000"/>
                </a:solidFill>
              </a:rPr>
              <a:t>as if there were a single copy</a:t>
            </a:r>
            <a:r>
              <a:rPr lang="en-US" sz="20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331146" y="2358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2142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2594830" y="2280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56805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()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642830" y="22870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29314</TotalTime>
  <Pages>12</Pages>
  <Words>1710</Words>
  <Application>Microsoft Macintosh PowerPoint</Application>
  <PresentationFormat>Letter Paper (8.5x11 in)</PresentationFormat>
  <Paragraphs>274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Calibri</vt:lpstr>
      <vt:lpstr>Helvetica</vt:lpstr>
      <vt:lpstr>ＭＳ Ｐゴシック</vt:lpstr>
      <vt:lpstr>Times New Roman</vt:lpstr>
      <vt:lpstr>Wingdings</vt:lpstr>
      <vt:lpstr>Arial</vt:lpstr>
      <vt:lpstr>CS252-template</vt:lpstr>
      <vt:lpstr>Office Theme</vt:lpstr>
      <vt:lpstr>CSE 486/586 Distributed Systems Consistency --- 1</vt:lpstr>
      <vt:lpstr>Recap: Concurrency (Transactions)</vt:lpstr>
      <vt:lpstr>Recap: Concurrency (Transactions)</vt:lpstr>
      <vt:lpstr>Consistency with Data Replicas</vt:lpstr>
      <vt:lpstr>Consistency</vt:lpstr>
      <vt:lpstr>This Week</vt:lpstr>
      <vt:lpstr>Our Expectation with Data</vt:lpstr>
      <vt:lpstr>Expectation with Multiple Processes </vt:lpstr>
      <vt:lpstr>Expectation with Multiple Copies</vt:lpstr>
      <vt:lpstr>Linearizability</vt:lpstr>
      <vt:lpstr>Linearizability Exercise</vt:lpstr>
      <vt:lpstr>CSE 486/586 Administrivia</vt:lpstr>
      <vt:lpstr>Linearizability Subtleties</vt:lpstr>
      <vt:lpstr>Linearizability Subtleties</vt:lpstr>
      <vt:lpstr>Linearizability Subtleties</vt:lpstr>
      <vt:lpstr>Linearizability Subtleties</vt:lpstr>
      <vt:lpstr>Linearizability Examples</vt:lpstr>
      <vt:lpstr>Linearizability Examples</vt:lpstr>
      <vt:lpstr>Linearizability Examples</vt:lpstr>
      <vt:lpstr>Linearizability Examples</vt:lpstr>
      <vt:lpstr>Linearizability (Textbook Definition)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1428</cp:revision>
  <cp:lastPrinted>2017-04-20T18:47:04Z</cp:lastPrinted>
  <dcterms:created xsi:type="dcterms:W3CDTF">2012-03-21T04:48:11Z</dcterms:created>
  <dcterms:modified xsi:type="dcterms:W3CDTF">2017-04-21T14:36:25Z</dcterms:modified>
  <cp:category/>
</cp:coreProperties>
</file>