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2"/>
  </p:notesMasterIdLst>
  <p:handoutMasterIdLst>
    <p:handoutMasterId r:id="rId33"/>
  </p:handoutMasterIdLst>
  <p:sldIdLst>
    <p:sldId id="322" r:id="rId3"/>
    <p:sldId id="798" r:id="rId4"/>
    <p:sldId id="799" r:id="rId5"/>
    <p:sldId id="800" r:id="rId6"/>
    <p:sldId id="801" r:id="rId7"/>
    <p:sldId id="815" r:id="rId8"/>
    <p:sldId id="816" r:id="rId9"/>
    <p:sldId id="802" r:id="rId10"/>
    <p:sldId id="803" r:id="rId11"/>
    <p:sldId id="808" r:id="rId12"/>
    <p:sldId id="804" r:id="rId13"/>
    <p:sldId id="809" r:id="rId14"/>
    <p:sldId id="810" r:id="rId15"/>
    <p:sldId id="811" r:id="rId16"/>
    <p:sldId id="812" r:id="rId17"/>
    <p:sldId id="806" r:id="rId18"/>
    <p:sldId id="813" r:id="rId19"/>
    <p:sldId id="814" r:id="rId20"/>
    <p:sldId id="835" r:id="rId21"/>
    <p:sldId id="834" r:id="rId22"/>
    <p:sldId id="833" r:id="rId23"/>
    <p:sldId id="818" r:id="rId24"/>
    <p:sldId id="821" r:id="rId25"/>
    <p:sldId id="822" r:id="rId26"/>
    <p:sldId id="823" r:id="rId27"/>
    <p:sldId id="824" r:id="rId28"/>
    <p:sldId id="825" r:id="rId29"/>
    <p:sldId id="777" r:id="rId30"/>
    <p:sldId id="584" r:id="rId31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80082" autoAdjust="0"/>
  </p:normalViewPr>
  <p:slideViewPr>
    <p:cSldViewPr>
      <p:cViewPr varScale="1">
        <p:scale>
          <a:sx n="100" d="100"/>
          <a:sy n="100" d="100"/>
        </p:scale>
        <p:origin x="1944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handoutMaster" Target="handoutMasters/handout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E5CF24B-0C0D-7241-B9E7-F4D71DD732C8}" type="slidenum">
              <a:rPr lang="en-US"/>
              <a:pPr/>
              <a:t>19</a:t>
            </a:fld>
            <a:endParaRPr lang="en-US"/>
          </a:p>
        </p:txBody>
      </p:sp>
      <p:sp>
        <p:nvSpPr>
          <p:cNvPr id="5427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427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cr.sigcomm.org/online/files/p123.pdf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Distributed File Systems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Mount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698500" y="1270000"/>
            <a:ext cx="27686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84900" y="12446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70300" y="1257300"/>
            <a:ext cx="2336800" cy="3644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105400" y="3098800"/>
            <a:ext cx="7874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023100" y="30607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62100" y="30226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97300" y="3086100"/>
            <a:ext cx="939800" cy="317500"/>
          </a:xfrm>
          <a:prstGeom prst="rect">
            <a:avLst/>
          </a:prstGeom>
          <a:solidFill>
            <a:srgbClr val="FFFFB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0"/>
          <p:cNvSpPr txBox="1">
            <a:spLocks noChangeArrowheads="1"/>
          </p:cNvSpPr>
          <p:nvPr/>
        </p:nvSpPr>
        <p:spPr bwMode="auto">
          <a:xfrm>
            <a:off x="596900" y="876300"/>
            <a:ext cx="8001000" cy="529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Wingdings" charset="0"/>
              <a:buNone/>
            </a:pPr>
            <a:r>
              <a:rPr lang="en-US" sz="2800" smtClean="0">
                <a:latin typeface="Arial" charset="0"/>
                <a:ea typeface="ＭＳ Ｐゴシック" charset="0"/>
                <a:cs typeface="ＭＳ Ｐゴシック" charset="0"/>
              </a:rPr>
              <a:t>  </a:t>
            </a:r>
            <a:endParaRPr lang="en-US" sz="320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781300" y="3771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...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584700" y="1422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3505200" y="30607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student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648200" y="22606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usr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7988300" y="38354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…</a:t>
            </a:r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H="1">
            <a:off x="3860800" y="17399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>
            <a:off x="4902200" y="17653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>
            <a:off x="4978400" y="17526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>
            <a:off x="4953000" y="26162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 flipH="1">
            <a:off x="4229100" y="25908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029200" y="2616200"/>
            <a:ext cx="5207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7099300" y="13970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6794500" y="30226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users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7162800" y="2235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nfs</a:t>
            </a: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6235700" y="38862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pet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8326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jim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7493000" y="38608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30" name="Line 28"/>
          <p:cNvSpPr>
            <a:spLocks noChangeShapeType="1"/>
          </p:cNvSpPr>
          <p:nvPr/>
        </p:nvSpPr>
        <p:spPr bwMode="auto">
          <a:xfrm flipH="1">
            <a:off x="6375400" y="17145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 flipH="1">
            <a:off x="6985000" y="18034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>
            <a:off x="7416800" y="1739900"/>
            <a:ext cx="114300" cy="5080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>
            <a:off x="7493000" y="17272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Line 32"/>
          <p:cNvSpPr>
            <a:spLocks noChangeShapeType="1"/>
          </p:cNvSpPr>
          <p:nvPr/>
        </p:nvSpPr>
        <p:spPr bwMode="auto">
          <a:xfrm>
            <a:off x="7467600" y="25527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33"/>
          <p:cNvSpPr>
            <a:spLocks noChangeShapeType="1"/>
          </p:cNvSpPr>
          <p:nvPr/>
        </p:nvSpPr>
        <p:spPr bwMode="auto">
          <a:xfrm flipH="1">
            <a:off x="6946900" y="2565400"/>
            <a:ext cx="469900" cy="3429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34"/>
          <p:cNvSpPr>
            <a:spLocks noChangeShapeType="1"/>
          </p:cNvSpPr>
          <p:nvPr/>
        </p:nvSpPr>
        <p:spPr bwMode="auto">
          <a:xfrm>
            <a:off x="7505700" y="25527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35"/>
          <p:cNvSpPr>
            <a:spLocks noChangeShapeType="1"/>
          </p:cNvSpPr>
          <p:nvPr/>
        </p:nvSpPr>
        <p:spPr bwMode="auto">
          <a:xfrm flipH="1">
            <a:off x="6515100" y="33655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36"/>
          <p:cNvSpPr>
            <a:spLocks noChangeShapeType="1"/>
          </p:cNvSpPr>
          <p:nvPr/>
        </p:nvSpPr>
        <p:spPr bwMode="auto">
          <a:xfrm flipH="1">
            <a:off x="7302500" y="34163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37"/>
          <p:cNvSpPr>
            <a:spLocks noChangeShapeType="1"/>
          </p:cNvSpPr>
          <p:nvPr/>
        </p:nvSpPr>
        <p:spPr bwMode="auto">
          <a:xfrm>
            <a:off x="7518400" y="3416300"/>
            <a:ext cx="3810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4749800" y="30734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staff</a:t>
            </a:r>
          </a:p>
        </p:txBody>
      </p:sp>
      <p:sp>
        <p:nvSpPr>
          <p:cNvPr id="41" name="Line 39"/>
          <p:cNvSpPr>
            <a:spLocks noChangeShapeType="1"/>
          </p:cNvSpPr>
          <p:nvPr/>
        </p:nvSpPr>
        <p:spPr bwMode="auto">
          <a:xfrm>
            <a:off x="7632700" y="3403600"/>
            <a:ext cx="7239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1587500" y="13589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/</a:t>
            </a:r>
          </a:p>
        </p:txBody>
      </p:sp>
      <p:sp>
        <p:nvSpPr>
          <p:cNvPr id="43" name="Text Box 41"/>
          <p:cNvSpPr txBox="1">
            <a:spLocks noChangeArrowheads="1"/>
          </p:cNvSpPr>
          <p:nvPr/>
        </p:nvSpPr>
        <p:spPr bwMode="auto">
          <a:xfrm>
            <a:off x="1282700" y="2984500"/>
            <a:ext cx="1485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people</a:t>
            </a:r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1651000" y="2197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org</a:t>
            </a: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723900" y="38481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mth</a:t>
            </a:r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14732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john</a:t>
            </a:r>
          </a:p>
        </p:txBody>
      </p:sp>
      <p:sp>
        <p:nvSpPr>
          <p:cNvPr id="47" name="Text Box 45"/>
          <p:cNvSpPr txBox="1">
            <a:spLocks noChangeArrowheads="1"/>
          </p:cNvSpPr>
          <p:nvPr/>
        </p:nvSpPr>
        <p:spPr bwMode="auto">
          <a:xfrm>
            <a:off x="2209800" y="3822700"/>
            <a:ext cx="736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bob</a:t>
            </a:r>
          </a:p>
        </p:txBody>
      </p:sp>
      <p:sp>
        <p:nvSpPr>
          <p:cNvPr id="48" name="Line 46"/>
          <p:cNvSpPr>
            <a:spLocks noChangeShapeType="1"/>
          </p:cNvSpPr>
          <p:nvPr/>
        </p:nvSpPr>
        <p:spPr bwMode="auto">
          <a:xfrm flipH="1">
            <a:off x="863600" y="1676400"/>
            <a:ext cx="965200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47"/>
          <p:cNvSpPr>
            <a:spLocks noChangeShapeType="1"/>
          </p:cNvSpPr>
          <p:nvPr/>
        </p:nvSpPr>
        <p:spPr bwMode="auto">
          <a:xfrm flipH="1">
            <a:off x="1473200" y="1765300"/>
            <a:ext cx="3556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Line 48"/>
          <p:cNvSpPr>
            <a:spLocks noChangeShapeType="1"/>
          </p:cNvSpPr>
          <p:nvPr/>
        </p:nvSpPr>
        <p:spPr bwMode="auto">
          <a:xfrm>
            <a:off x="1905000" y="1701800"/>
            <a:ext cx="139700" cy="558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Line 49"/>
          <p:cNvSpPr>
            <a:spLocks noChangeShapeType="1"/>
          </p:cNvSpPr>
          <p:nvPr/>
        </p:nvSpPr>
        <p:spPr bwMode="auto">
          <a:xfrm>
            <a:off x="1981200" y="1689100"/>
            <a:ext cx="546100" cy="520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1955800" y="2514600"/>
            <a:ext cx="0" cy="4826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Line 51"/>
          <p:cNvSpPr>
            <a:spLocks noChangeShapeType="1"/>
          </p:cNvSpPr>
          <p:nvPr/>
        </p:nvSpPr>
        <p:spPr bwMode="auto">
          <a:xfrm flipH="1">
            <a:off x="1231900" y="2527300"/>
            <a:ext cx="673100" cy="4953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52"/>
          <p:cNvSpPr>
            <a:spLocks noChangeShapeType="1"/>
          </p:cNvSpPr>
          <p:nvPr/>
        </p:nvSpPr>
        <p:spPr bwMode="auto">
          <a:xfrm>
            <a:off x="1993900" y="2514600"/>
            <a:ext cx="520700" cy="444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Line 53"/>
          <p:cNvSpPr>
            <a:spLocks noChangeShapeType="1"/>
          </p:cNvSpPr>
          <p:nvPr/>
        </p:nvSpPr>
        <p:spPr bwMode="auto">
          <a:xfrm flipH="1">
            <a:off x="1003300" y="3327400"/>
            <a:ext cx="8255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 flipH="1">
            <a:off x="1790700" y="3378200"/>
            <a:ext cx="139700" cy="4318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>
            <a:off x="2019300" y="3378200"/>
            <a:ext cx="482600" cy="4572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56"/>
          <p:cNvSpPr>
            <a:spLocks noChangeShapeType="1"/>
          </p:cNvSpPr>
          <p:nvPr/>
        </p:nvSpPr>
        <p:spPr bwMode="auto">
          <a:xfrm>
            <a:off x="2171700" y="3352800"/>
            <a:ext cx="1054100" cy="5715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AutoShape 57"/>
          <p:cNvSpPr>
            <a:spLocks noChangeArrowheads="1"/>
          </p:cNvSpPr>
          <p:nvPr/>
        </p:nvSpPr>
        <p:spPr bwMode="auto">
          <a:xfrm rot="10800000">
            <a:off x="2552700" y="30099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AutoShape 58"/>
          <p:cNvSpPr>
            <a:spLocks noChangeArrowheads="1"/>
          </p:cNvSpPr>
          <p:nvPr/>
        </p:nvSpPr>
        <p:spPr bwMode="auto">
          <a:xfrm rot="34941">
            <a:off x="5829300" y="3048000"/>
            <a:ext cx="12192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AutoShape 59"/>
          <p:cNvSpPr>
            <a:spLocks noChangeArrowheads="1"/>
          </p:cNvSpPr>
          <p:nvPr/>
        </p:nvSpPr>
        <p:spPr bwMode="auto">
          <a:xfrm rot="34941">
            <a:off x="749300" y="5114925"/>
            <a:ext cx="850900" cy="4064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53391700 h 21600"/>
              <a:gd name="T4" fmla="*/ 2147483647 w 21600"/>
              <a:gd name="T5" fmla="*/ 2147483647 h 21600"/>
              <a:gd name="T6" fmla="*/ 2147483647 w 21600"/>
              <a:gd name="T7" fmla="*/ 13533917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 Box 60"/>
          <p:cNvSpPr txBox="1">
            <a:spLocks noChangeArrowheads="1"/>
          </p:cNvSpPr>
          <p:nvPr/>
        </p:nvSpPr>
        <p:spPr bwMode="auto">
          <a:xfrm>
            <a:off x="1765300" y="5080000"/>
            <a:ext cx="67183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Each server keeps a record of local files available for remote mounting.  Clients use a </a:t>
            </a:r>
            <a:r>
              <a:rPr lang="en-US" sz="2000" i="1">
                <a:solidFill>
                  <a:schemeClr val="tx1"/>
                </a:solidFill>
              </a:rPr>
              <a:t>mount</a:t>
            </a:r>
            <a:r>
              <a:rPr lang="en-US" sz="2000">
                <a:solidFill>
                  <a:schemeClr val="tx1"/>
                </a:solidFill>
              </a:rPr>
              <a:t> command for remote mounting, providing name mappings</a:t>
            </a:r>
          </a:p>
        </p:txBody>
      </p:sp>
      <p:sp>
        <p:nvSpPr>
          <p:cNvPr id="63" name="Text Box 61"/>
          <p:cNvSpPr txBox="1">
            <a:spLocks noChangeArrowheads="1"/>
          </p:cNvSpPr>
          <p:nvPr/>
        </p:nvSpPr>
        <p:spPr bwMode="auto">
          <a:xfrm>
            <a:off x="635000" y="5524500"/>
            <a:ext cx="10287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Remote Mount</a:t>
            </a: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1028700" y="44450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1</a:t>
            </a:r>
          </a:p>
        </p:txBody>
      </p:sp>
      <p:sp>
        <p:nvSpPr>
          <p:cNvPr id="65" name="Text Box 63"/>
          <p:cNvSpPr txBox="1">
            <a:spLocks noChangeArrowheads="1"/>
          </p:cNvSpPr>
          <p:nvPr/>
        </p:nvSpPr>
        <p:spPr bwMode="auto">
          <a:xfrm>
            <a:off x="39370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Client</a:t>
            </a:r>
          </a:p>
        </p:txBody>
      </p:sp>
      <p:sp>
        <p:nvSpPr>
          <p:cNvPr id="66" name="Text Box 64"/>
          <p:cNvSpPr txBox="1">
            <a:spLocks noChangeArrowheads="1"/>
          </p:cNvSpPr>
          <p:nvPr/>
        </p:nvSpPr>
        <p:spPr bwMode="auto">
          <a:xfrm>
            <a:off x="6438900" y="4470400"/>
            <a:ext cx="1790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</a:rPr>
              <a:t>Server 2</a:t>
            </a:r>
          </a:p>
        </p:txBody>
      </p:sp>
    </p:spTree>
    <p:extLst>
      <p:ext uri="{BB962C8B-B14F-4D97-AF65-F5344CB8AC3E}">
        <p14:creationId xmlns:p14="http://schemas.microsoft.com/office/powerpoint/2010/main" val="358453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Basic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Client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Transfers </a:t>
            </a:r>
            <a:r>
              <a:rPr lang="en-US" dirty="0">
                <a:latin typeface="Arial" charset="0"/>
                <a:ea typeface="ＭＳ Ｐゴシック" charset="0"/>
              </a:rPr>
              <a:t>blocks of files to and from server via </a:t>
            </a:r>
            <a:r>
              <a:rPr lang="en-US" dirty="0" smtClean="0">
                <a:latin typeface="Arial" charset="0"/>
                <a:ea typeface="ＭＳ Ｐゴシック" charset="0"/>
              </a:rPr>
              <a:t>RPC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Server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Provides a conventional RPC interface at a well-known port on each </a:t>
            </a:r>
            <a:r>
              <a:rPr lang="en-US" dirty="0" smtClean="0">
                <a:latin typeface="Arial" charset="0"/>
                <a:ea typeface="ＭＳ Ｐゴシック" charset="0"/>
              </a:rPr>
              <a:t>host</a:t>
            </a: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Stores files </a:t>
            </a:r>
            <a:r>
              <a:rPr lang="en-US" dirty="0">
                <a:latin typeface="Arial" charset="0"/>
                <a:ea typeface="ＭＳ Ｐゴシック" charset="0"/>
              </a:rPr>
              <a:t>and </a:t>
            </a:r>
            <a:r>
              <a:rPr lang="en-US" dirty="0" smtClean="0">
                <a:latin typeface="Arial" charset="0"/>
                <a:ea typeface="ＭＳ Ｐゴシック" charset="0"/>
              </a:rPr>
              <a:t>directories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Problems?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Performance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Failures</a:t>
            </a:r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34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cache!</a:t>
            </a:r>
          </a:p>
          <a:p>
            <a:r>
              <a:rPr lang="en-US" dirty="0" smtClean="0"/>
              <a:t>Server-side</a:t>
            </a:r>
          </a:p>
          <a:p>
            <a:pPr lvl="1"/>
            <a:r>
              <a:rPr lang="en-US" dirty="0" smtClean="0"/>
              <a:t>Typically done by OS &amp; disks anyway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disk usually has a cache built-in.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OS caches file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pages,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directories,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and file attributes that have been read from the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disk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in a </a:t>
            </a:r>
            <a:r>
              <a:rPr lang="en-US" i="1" dirty="0">
                <a:latin typeface="Arial" charset="0"/>
                <a:ea typeface="ＭＳ Ｐゴシック" charset="0"/>
                <a:cs typeface="ＭＳ Ｐゴシック" charset="0"/>
              </a:rPr>
              <a:t>main memory buffer cache</a:t>
            </a:r>
            <a:r>
              <a:rPr lang="en-US" i="1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Client-side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 accessing data, cache it locally.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What’s a typical problem with caching?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Consistency: cached data can become stale.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460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(General) Caching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Read-ahead (</a:t>
            </a:r>
            <a:r>
              <a:rPr lang="en-US" dirty="0" err="1" smtClean="0">
                <a:solidFill>
                  <a:srgbClr val="0000FF"/>
                </a:solidFill>
              </a:rPr>
              <a:t>prefetch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Read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Anticipates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read accesses and fetches the pages following those that have most recently been read.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Delayed-write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New writes stored locally.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Periodically or when another client accesses, send back the updates to the server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Write-through</a:t>
            </a:r>
            <a:endParaRPr lang="en-US" i="1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 strategy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Writes go all the way to the server’s disk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This is not an exhaustive list!</a:t>
            </a:r>
          </a:p>
          <a:p>
            <a:pPr lvl="1">
              <a:lnSpc>
                <a:spcPct val="80000"/>
              </a:lnSpc>
            </a:pPr>
            <a:endParaRPr lang="en-US" dirty="0">
              <a:latin typeface="Arial" charset="0"/>
              <a:ea typeface="ＭＳ Ｐゴシック" charset="0"/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57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Client-Side 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Write-through, but only at close()</a:t>
            </a:r>
          </a:p>
          <a:p>
            <a:pPr lvl="1"/>
            <a:r>
              <a:rPr lang="en-US" dirty="0" smtClean="0"/>
              <a:t>Not every single write</a:t>
            </a:r>
          </a:p>
          <a:p>
            <a:pPr lvl="1"/>
            <a:r>
              <a:rPr lang="en-US" dirty="0" smtClean="0"/>
              <a:t>Helps performance</a:t>
            </a:r>
          </a:p>
          <a:p>
            <a:r>
              <a:rPr lang="en-US" dirty="0" smtClean="0"/>
              <a:t>Other clients periodically check if there’s any new write (next slide).</a:t>
            </a:r>
          </a:p>
          <a:p>
            <a:r>
              <a:rPr lang="en-US" dirty="0" smtClean="0"/>
              <a:t>Multiple writers</a:t>
            </a:r>
          </a:p>
          <a:p>
            <a:pPr lvl="1"/>
            <a:r>
              <a:rPr lang="en-US" dirty="0" smtClean="0"/>
              <a:t>No guarantee</a:t>
            </a:r>
          </a:p>
          <a:p>
            <a:pPr lvl="1"/>
            <a:r>
              <a:rPr lang="en-US" dirty="0" smtClean="0"/>
              <a:t>Could be any combination of writes</a:t>
            </a:r>
          </a:p>
          <a:p>
            <a:r>
              <a:rPr lang="en-US" dirty="0"/>
              <a:t>Leads to </a:t>
            </a:r>
            <a:r>
              <a:rPr lang="en-US" dirty="0" smtClean="0"/>
              <a:t>inconsistency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9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client checks with the server about cached blocks.</a:t>
            </a:r>
          </a:p>
          <a:p>
            <a:r>
              <a:rPr lang="en-US" dirty="0" smtClean="0"/>
              <a:t>Each block has a timestamp.</a:t>
            </a:r>
          </a:p>
          <a:p>
            <a:pPr lvl="1"/>
            <a:r>
              <a:rPr lang="en-US" dirty="0" smtClean="0"/>
              <a:t>If the remote block is new, then the client invalidates the local cached block.</a:t>
            </a:r>
          </a:p>
          <a:p>
            <a:r>
              <a:rPr lang="en-US" dirty="0" smtClean="0"/>
              <a:t>Always invalidate after some period of time</a:t>
            </a:r>
          </a:p>
          <a:p>
            <a:pPr lvl="1"/>
            <a:r>
              <a:rPr lang="en-US" dirty="0" smtClean="0"/>
              <a:t>3 seconds for files</a:t>
            </a:r>
          </a:p>
          <a:p>
            <a:pPr lvl="1"/>
            <a:r>
              <a:rPr lang="en-US" dirty="0" smtClean="0"/>
              <a:t>30 seconds for directories</a:t>
            </a:r>
          </a:p>
          <a:p>
            <a:r>
              <a:rPr lang="en-US" dirty="0" smtClean="0"/>
              <a:t>Written blocks are marked as “dirty.”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13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design choices: </a:t>
            </a:r>
            <a:r>
              <a:rPr lang="en-US" dirty="0" err="1" smtClean="0"/>
              <a:t>stateful</a:t>
            </a:r>
            <a:r>
              <a:rPr lang="en-US" dirty="0" smtClean="0"/>
              <a:t> &amp; stateless</a:t>
            </a:r>
          </a:p>
          <a:p>
            <a:r>
              <a:rPr lang="en-US" dirty="0" err="1" smtClean="0"/>
              <a:t>Stateful</a:t>
            </a:r>
            <a:endParaRPr lang="en-US" dirty="0" smtClean="0"/>
          </a:p>
          <a:p>
            <a:pPr lvl="1"/>
            <a:r>
              <a:rPr lang="en-US" dirty="0" smtClean="0"/>
              <a:t>The server maintains all client information (which file, which block of the file, the offset within the block, file lock, etc.)</a:t>
            </a:r>
          </a:p>
          <a:p>
            <a:pPr lvl="1"/>
            <a:r>
              <a:rPr lang="en-US" dirty="0" smtClean="0"/>
              <a:t>Good for the client-side process (</a:t>
            </a:r>
            <a:r>
              <a:rPr lang="en-US" smtClean="0"/>
              <a:t>just send requests!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Becomes almost like a local file system (e.g., locking is easy to implement)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Server crash </a:t>
            </a:r>
            <a:r>
              <a:rPr lang="en-US" dirty="0" smtClean="0">
                <a:sym typeface="Wingdings"/>
              </a:rPr>
              <a:t> lose the client state</a:t>
            </a:r>
          </a:p>
          <a:p>
            <a:pPr lvl="1"/>
            <a:r>
              <a:rPr lang="en-US" dirty="0" smtClean="0">
                <a:sym typeface="Wingdings"/>
              </a:rPr>
              <a:t>Becomes complicated to deal with failures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20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Failures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Stateless</a:t>
            </a:r>
          </a:p>
          <a:p>
            <a:pPr lvl="1"/>
            <a:r>
              <a:rPr lang="en-US" dirty="0" smtClean="0"/>
              <a:t>Clients maintain their own information </a:t>
            </a:r>
            <a:r>
              <a:rPr lang="en-US" dirty="0"/>
              <a:t>(which file, which block of the file, the offset within the block, </a:t>
            </a:r>
            <a:r>
              <a:rPr lang="en-US" dirty="0" smtClean="0"/>
              <a:t>etc</a:t>
            </a:r>
            <a:r>
              <a:rPr lang="en-US" dirty="0"/>
              <a:t>.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The server does not know anything about what a client does.</a:t>
            </a:r>
          </a:p>
          <a:p>
            <a:pPr lvl="1"/>
            <a:r>
              <a:rPr lang="en-US" dirty="0" smtClean="0"/>
              <a:t>Each request contains complete information (file name, offset, etc.)</a:t>
            </a:r>
          </a:p>
          <a:p>
            <a:pPr lvl="1"/>
            <a:r>
              <a:rPr lang="en-US" dirty="0" smtClean="0"/>
              <a:t>Easier to deal with server crashes (nothing to lose!)</a:t>
            </a:r>
          </a:p>
          <a:p>
            <a:r>
              <a:rPr lang="en-US" dirty="0" smtClean="0"/>
              <a:t>NFS’s choice (till V3)</a:t>
            </a:r>
          </a:p>
          <a:p>
            <a:r>
              <a:rPr lang="en-US" dirty="0" smtClean="0"/>
              <a:t>Problem?</a:t>
            </a:r>
          </a:p>
          <a:p>
            <a:pPr lvl="1"/>
            <a:r>
              <a:rPr lang="en-US" dirty="0" smtClean="0"/>
              <a:t>Locking becomes difficult.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60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NFS V3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Client-side caching for improved performance</a:t>
            </a:r>
          </a:p>
          <a:p>
            <a:r>
              <a:rPr lang="en-US" dirty="0" smtClean="0"/>
              <a:t>Write-through at close()</a:t>
            </a:r>
          </a:p>
          <a:p>
            <a:pPr lvl="1"/>
            <a:r>
              <a:rPr lang="en-US" dirty="0" smtClean="0"/>
              <a:t>Consistency issue</a:t>
            </a:r>
          </a:p>
          <a:p>
            <a:r>
              <a:rPr lang="en-US" dirty="0" smtClean="0"/>
              <a:t>Stateless server</a:t>
            </a:r>
          </a:p>
          <a:p>
            <a:pPr lvl="1"/>
            <a:r>
              <a:rPr lang="en-US" dirty="0" smtClean="0"/>
              <a:t>Easier to deal with failures</a:t>
            </a:r>
          </a:p>
          <a:p>
            <a:pPr lvl="1"/>
            <a:r>
              <a:rPr lang="en-US" dirty="0" smtClean="0"/>
              <a:t>Locking is not supported (later versions of NFS support locking though)</a:t>
            </a:r>
          </a:p>
          <a:p>
            <a:r>
              <a:rPr lang="en-US" dirty="0" smtClean="0"/>
              <a:t>Simple design</a:t>
            </a:r>
          </a:p>
          <a:p>
            <a:pPr lvl="1"/>
            <a:r>
              <a:rPr lang="en-US" dirty="0" smtClean="0"/>
              <a:t>Led to simple implementation, acceptable performance, easier maintenance, etc.</a:t>
            </a:r>
          </a:p>
          <a:p>
            <a:pPr lvl="1"/>
            <a:r>
              <a:rPr lang="en-US" dirty="0" smtClean="0"/>
              <a:t>Ultimately led to its popularity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9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30200"/>
            <a:ext cx="7292975" cy="736600"/>
          </a:xfrm>
          <a:ln/>
          <a:extLst>
            <a:ext uri="{91240B29-F687-4f45-9708-019B960494DF}">
              <a14:hiddenLine xmlns:a14="http://schemas.microsoft.com/office/drawing/2010/main" xmlns="" w="9360" cap="flat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</a:tabLst>
            </a:pPr>
            <a:r>
              <a:rPr lang="en-US" sz="3200" b="1">
                <a:solidFill>
                  <a:srgbClr val="0332B7"/>
                </a:solidFill>
              </a:rPr>
              <a:t>NFS V4</a:t>
            </a:r>
          </a:p>
        </p:txBody>
      </p:sp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0" tIns="46080" rIns="92160" bIns="46080"/>
          <a:lstStyle>
            <a:lvl1pPr marL="285750" indent="-284163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 marL="863600" indent="-32385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Stateful system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New APIs: open() and close()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Locking is supported through lock(), lockt(), locku(), renew()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Supports read/write locks, call backs etc.</a:t>
            </a:r>
          </a:p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Effective use of client side caching</a:t>
            </a:r>
          </a:p>
          <a:p>
            <a:pPr>
              <a:lnSpc>
                <a:spcPct val="90000"/>
              </a:lnSpc>
              <a:spcBef>
                <a:spcPts val="725"/>
              </a:spcBef>
              <a:buFont typeface="Symbol" charset="0"/>
              <a:buChar char=""/>
            </a:pPr>
            <a:r>
              <a:rPr lang="en-US" sz="2400">
                <a:cs typeface="ＭＳ Ｐゴシック" charset="0"/>
              </a:rPr>
              <a:t>Version 4.1 (pNFS)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Parallel NFS supports parallel file I/O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File is striped and stored across multiple servers</a:t>
            </a:r>
          </a:p>
          <a:p>
            <a:pPr lvl="1">
              <a:lnSpc>
                <a:spcPct val="90000"/>
              </a:lnSpc>
              <a:spcBef>
                <a:spcPts val="1138"/>
              </a:spcBef>
              <a:buSzPct val="75000"/>
              <a:buFont typeface="Symbol" charset="0"/>
              <a:buChar char=""/>
            </a:pPr>
            <a:r>
              <a:rPr lang="en-US" sz="2400">
                <a:cs typeface="ＭＳ Ｐゴシック" charset="0"/>
              </a:rPr>
              <a:t>Metadata and data are separated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5pPr>
            <a:lvl6pPr marL="25146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6pPr>
            <a:lvl7pPr marL="29718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7pPr>
            <a:lvl8pPr marL="34290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8pPr>
            <a:lvl9pPr marL="3886200" indent="-22860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roid Sans Fallback" charset="0"/>
              </a:defRPr>
            </a:lvl9pPr>
          </a:lstStyle>
          <a:p>
            <a:pPr algn="r">
              <a:lnSpc>
                <a:spcPct val="100000"/>
              </a:lnSpc>
            </a:pPr>
            <a:fld id="{9D19B178-3223-3F47-8A83-454D169127E0}" type="slidenum">
              <a:rPr lang="en-US" sz="1400" b="1">
                <a:solidFill>
                  <a:srgbClr val="00AE00"/>
                </a:solidFill>
                <a:latin typeface="Times New Roman" charset="0"/>
                <a:cs typeface="DejaVu Sans" charset="0"/>
              </a:rPr>
              <a:pPr algn="r">
                <a:lnSpc>
                  <a:spcPct val="100000"/>
                </a:lnSpc>
              </a:pPr>
              <a:t>19</a:t>
            </a:fld>
            <a:endParaRPr lang="en-US" sz="1400" b="1">
              <a:solidFill>
                <a:srgbClr val="00AE00"/>
              </a:solidFill>
              <a:latin typeface="Times New Roman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1783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File systems provides file management.</a:t>
            </a:r>
          </a:p>
          <a:p>
            <a:pPr lvl="1"/>
            <a:r>
              <a:rPr lang="en-US" dirty="0" smtClean="0"/>
              <a:t>Name space</a:t>
            </a:r>
          </a:p>
          <a:p>
            <a:pPr lvl="1"/>
            <a:r>
              <a:rPr lang="en-US" dirty="0" smtClean="0"/>
              <a:t>API for file operations (create, delete, open, close, read, write, append, truncate, etc.)</a:t>
            </a:r>
          </a:p>
          <a:p>
            <a:pPr lvl="1"/>
            <a:r>
              <a:rPr lang="en-US" dirty="0" smtClean="0"/>
              <a:t>Physical storage management &amp; allocation (e.g., block storage)</a:t>
            </a:r>
          </a:p>
          <a:p>
            <a:pPr lvl="1"/>
            <a:r>
              <a:rPr lang="en-US" dirty="0" smtClean="0"/>
              <a:t>Security and protection (access control)</a:t>
            </a:r>
          </a:p>
          <a:p>
            <a:r>
              <a:rPr lang="en-US" dirty="0" smtClean="0"/>
              <a:t>Name space is usually hierarchical.</a:t>
            </a:r>
          </a:p>
          <a:p>
            <a:pPr lvl="1"/>
            <a:r>
              <a:rPr lang="en-US" dirty="0" smtClean="0"/>
              <a:t>Files and directories</a:t>
            </a:r>
          </a:p>
          <a:p>
            <a:r>
              <a:rPr lang="en-US" dirty="0" smtClean="0"/>
              <a:t>File systems are mounted.</a:t>
            </a:r>
          </a:p>
          <a:p>
            <a:pPr lvl="1"/>
            <a:r>
              <a:rPr lang="en-US" dirty="0" smtClean="0"/>
              <a:t>Different file systems can be in the same name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700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Survey!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43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Trends in Distributed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Geo-replication: replication with multiple data centers</a:t>
            </a:r>
          </a:p>
          <a:p>
            <a:pPr lvl="1"/>
            <a:r>
              <a:rPr lang="en-US" dirty="0" smtClean="0"/>
              <a:t>Latency: serving nearby clients</a:t>
            </a:r>
          </a:p>
          <a:p>
            <a:pPr lvl="1"/>
            <a:r>
              <a:rPr lang="en-US" dirty="0" smtClean="0"/>
              <a:t>Fault-tolerance: disaster recovery</a:t>
            </a:r>
          </a:p>
          <a:p>
            <a:r>
              <a:rPr lang="en-US" dirty="0" smtClean="0"/>
              <a:t>Power efficiency: power-efficient storage</a:t>
            </a:r>
          </a:p>
          <a:p>
            <a:pPr lvl="1"/>
            <a:r>
              <a:rPr lang="en-US" dirty="0" smtClean="0"/>
              <a:t>Going green!</a:t>
            </a:r>
          </a:p>
          <a:p>
            <a:pPr lvl="1"/>
            <a:r>
              <a:rPr lang="en-US" dirty="0" smtClean="0"/>
              <a:t>Data centers consume lots of power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85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Consumption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eBay: 16K servers, ~0.6 * 10^5 </a:t>
            </a:r>
            <a:r>
              <a:rPr lang="en-US" dirty="0" err="1" smtClean="0"/>
              <a:t>MWh</a:t>
            </a:r>
            <a:r>
              <a:rPr lang="en-US" dirty="0" smtClean="0"/>
              <a:t>, ~$3.7M</a:t>
            </a:r>
          </a:p>
          <a:p>
            <a:r>
              <a:rPr lang="en-US" dirty="0" smtClean="0"/>
              <a:t>Akamai: 40K servers, ~1.7 * 10^5 </a:t>
            </a:r>
            <a:r>
              <a:rPr lang="en-US" dirty="0" err="1" smtClean="0"/>
              <a:t>MWh</a:t>
            </a:r>
            <a:r>
              <a:rPr lang="en-US" dirty="0" smtClean="0"/>
              <a:t>, ~$10M</a:t>
            </a:r>
          </a:p>
          <a:p>
            <a:r>
              <a:rPr lang="en-US" dirty="0" smtClean="0"/>
              <a:t>Rackspace: 50K servers, ~2 * 10^5 </a:t>
            </a:r>
            <a:r>
              <a:rPr lang="en-US" dirty="0" err="1" smtClean="0"/>
              <a:t>MWh</a:t>
            </a:r>
            <a:r>
              <a:rPr lang="en-US" dirty="0" smtClean="0"/>
              <a:t>, ~$12M</a:t>
            </a:r>
          </a:p>
          <a:p>
            <a:r>
              <a:rPr lang="en-US" dirty="0" smtClean="0"/>
              <a:t>Microsoft: &gt; 200K servers, &gt; 6 * 10^5 </a:t>
            </a:r>
            <a:r>
              <a:rPr lang="en-US" dirty="0" err="1" smtClean="0"/>
              <a:t>MWh</a:t>
            </a:r>
            <a:r>
              <a:rPr lang="en-US" dirty="0" smtClean="0"/>
              <a:t>, &gt; $36M</a:t>
            </a:r>
          </a:p>
          <a:p>
            <a:r>
              <a:rPr lang="en-US" dirty="0" smtClean="0"/>
              <a:t>Google: &gt; 500K servers, &gt; 6.3 * 10^5 </a:t>
            </a:r>
            <a:r>
              <a:rPr lang="en-US" dirty="0" err="1" smtClean="0"/>
              <a:t>MWh</a:t>
            </a:r>
            <a:r>
              <a:rPr lang="en-US" dirty="0" smtClean="0"/>
              <a:t>, &gt; $38M</a:t>
            </a:r>
          </a:p>
          <a:p>
            <a:r>
              <a:rPr lang="en-US" dirty="0" smtClean="0"/>
              <a:t>USA (2006): 10.9M servers, 610 * 10^5 </a:t>
            </a:r>
            <a:r>
              <a:rPr lang="en-US" dirty="0" err="1" smtClean="0"/>
              <a:t>MWh</a:t>
            </a:r>
            <a:r>
              <a:rPr lang="en-US" dirty="0" smtClean="0"/>
              <a:t>, $4.5B</a:t>
            </a:r>
          </a:p>
          <a:p>
            <a:r>
              <a:rPr lang="en-US" dirty="0" smtClean="0"/>
              <a:t>Year-to-year: 1.7%~2.2% of total electricity use in US</a:t>
            </a:r>
          </a:p>
          <a:p>
            <a:r>
              <a:rPr lang="en-US" dirty="0">
                <a:hlinkClick r:id="rId2"/>
              </a:rPr>
              <a:t>http://ccr.sigcomm.org/online/files/p123.</a:t>
            </a:r>
            <a:r>
              <a:rPr lang="en-US" dirty="0" smtClean="0">
                <a:hlinkClick r:id="rId2"/>
              </a:rPr>
              <a:t>pdf</a:t>
            </a:r>
            <a:endParaRPr lang="en-US" dirty="0" smtClean="0"/>
          </a:p>
          <a:p>
            <a:r>
              <a:rPr lang="en-US" dirty="0" smtClean="0"/>
              <a:t>Question: can we reduce the energy footprint of a distributed storage while preserving performance?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475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</a:t>
            </a:r>
            <a:r>
              <a:rPr lang="en-US" dirty="0"/>
              <a:t> </a:t>
            </a:r>
            <a:r>
              <a:rPr lang="en-US" dirty="0" smtClean="0"/>
              <a:t>(Solid </a:t>
            </a:r>
            <a:r>
              <a:rPr lang="en-US" dirty="0"/>
              <a:t>State </a:t>
            </a:r>
            <a:r>
              <a:rPr lang="en-US" dirty="0" smtClean="0"/>
              <a:t>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Unlike magnetic disks, there’s no mechanical part</a:t>
            </a:r>
          </a:p>
          <a:p>
            <a:pPr lvl="1"/>
            <a:r>
              <a:rPr lang="en-US" dirty="0" smtClean="0"/>
              <a:t>Disks have motors that rotate disks &amp; arms that move and read.</a:t>
            </a:r>
          </a:p>
          <a:p>
            <a:r>
              <a:rPr lang="en-US" dirty="0"/>
              <a:t>Efficient I/O</a:t>
            </a:r>
          </a:p>
          <a:p>
            <a:pPr lvl="1"/>
            <a:r>
              <a:rPr lang="en-US" dirty="0"/>
              <a:t>Less than 1 Watt consumption</a:t>
            </a:r>
          </a:p>
          <a:p>
            <a:pPr lvl="1"/>
            <a:r>
              <a:rPr lang="en-US" dirty="0"/>
              <a:t>Magnetic disks over 10 Watt</a:t>
            </a:r>
          </a:p>
          <a:p>
            <a:r>
              <a:rPr lang="en-US" dirty="0" smtClean="0"/>
              <a:t>Fast </a:t>
            </a:r>
            <a:r>
              <a:rPr lang="en-US" dirty="0"/>
              <a:t>random reads</a:t>
            </a:r>
          </a:p>
          <a:p>
            <a:pPr lvl="1"/>
            <a:r>
              <a:rPr lang="en-US" dirty="0"/>
              <a:t>&lt;&lt; 1 </a:t>
            </a:r>
            <a:r>
              <a:rPr lang="en-US" dirty="0" err="1"/>
              <a:t>ms</a:t>
            </a:r>
            <a:endParaRPr lang="en-US" dirty="0"/>
          </a:p>
          <a:p>
            <a:pPr lvl="1"/>
            <a:r>
              <a:rPr lang="en-US" dirty="0"/>
              <a:t>Up to 175 times faster than random reads on magnetic </a:t>
            </a:r>
            <a:r>
              <a:rPr lang="en-US" dirty="0" smtClean="0"/>
              <a:t>disks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22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Flash (Solid State Disk)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smallest unit of operation (read/write) is a </a:t>
            </a:r>
            <a:r>
              <a:rPr lang="en-US" dirty="0">
                <a:solidFill>
                  <a:srgbClr val="0000FF"/>
                </a:solidFill>
              </a:rPr>
              <a:t>page</a:t>
            </a:r>
          </a:p>
          <a:p>
            <a:pPr lvl="1"/>
            <a:r>
              <a:rPr lang="en-US" dirty="0"/>
              <a:t>Typically </a:t>
            </a:r>
            <a:r>
              <a:rPr lang="en-US" dirty="0" smtClean="0"/>
              <a:t>8KB</a:t>
            </a:r>
            <a:endParaRPr lang="en-US" dirty="0"/>
          </a:p>
          <a:p>
            <a:pPr lvl="1"/>
            <a:r>
              <a:rPr lang="en-US" dirty="0"/>
              <a:t>Initially all 1</a:t>
            </a:r>
          </a:p>
          <a:p>
            <a:pPr lvl="1"/>
            <a:r>
              <a:rPr lang="en-US" dirty="0"/>
              <a:t>A write involves setting some bits to 0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 write is fundamentally constrained.</a:t>
            </a:r>
          </a:p>
          <a:p>
            <a:r>
              <a:rPr lang="en-US" dirty="0">
                <a:solidFill>
                  <a:srgbClr val="0000FF"/>
                </a:solidFill>
              </a:rPr>
              <a:t>Individual bits cannot be reset to 1.</a:t>
            </a:r>
          </a:p>
          <a:p>
            <a:pPr lvl="1"/>
            <a:r>
              <a:rPr lang="en-US" dirty="0"/>
              <a:t>Requires </a:t>
            </a:r>
            <a:r>
              <a:rPr lang="en-US" dirty="0">
                <a:solidFill>
                  <a:srgbClr val="0000FF"/>
                </a:solidFill>
              </a:rPr>
              <a:t>an erasure operation </a:t>
            </a:r>
            <a:r>
              <a:rPr lang="en-US" dirty="0"/>
              <a:t>that resets all bits to 1.</a:t>
            </a:r>
          </a:p>
          <a:p>
            <a:pPr lvl="1"/>
            <a:r>
              <a:rPr lang="en-US" dirty="0"/>
              <a:t>This erasure is done over a large block (e.g., </a:t>
            </a:r>
            <a:r>
              <a:rPr lang="en-US" dirty="0" smtClean="0"/>
              <a:t>2048KB</a:t>
            </a:r>
            <a:r>
              <a:rPr lang="en-US" dirty="0"/>
              <a:t>), i.e., over multiple pages together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Typical latency: 1.5 </a:t>
            </a:r>
            <a:r>
              <a:rPr lang="en-US" dirty="0" err="1" smtClean="0"/>
              <a:t>ms</a:t>
            </a:r>
            <a:endParaRPr lang="en-US" dirty="0"/>
          </a:p>
          <a:p>
            <a:r>
              <a:rPr lang="en-US" dirty="0">
                <a:solidFill>
                  <a:srgbClr val="0000FF"/>
                </a:solidFill>
              </a:rPr>
              <a:t>Blocks wear out for each erasure.</a:t>
            </a:r>
          </a:p>
          <a:p>
            <a:pPr lvl="1"/>
            <a:r>
              <a:rPr lang="pl-PL" dirty="0"/>
              <a:t>100K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or</a:t>
            </a:r>
            <a:r>
              <a:rPr lang="pl-PL" dirty="0"/>
              <a:t> 10K </a:t>
            </a:r>
            <a:r>
              <a:rPr lang="pl-PL" dirty="0" err="1"/>
              <a:t>cycles</a:t>
            </a:r>
            <a:r>
              <a:rPr lang="pl-PL" dirty="0"/>
              <a:t> </a:t>
            </a:r>
            <a:r>
              <a:rPr lang="pl-PL" dirty="0" err="1"/>
              <a:t>depending</a:t>
            </a:r>
            <a:r>
              <a:rPr lang="pl-PL" dirty="0"/>
              <a:t> on the </a:t>
            </a:r>
            <a:r>
              <a:rPr lang="pl-PL" dirty="0" err="1" smtClean="0"/>
              <a:t>technology</a:t>
            </a:r>
            <a:r>
              <a:rPr lang="pl-PL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09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Early </a:t>
            </a:r>
            <a:r>
              <a:rPr lang="en-US" dirty="0" smtClean="0"/>
              <a:t>design limitations</a:t>
            </a:r>
            <a:endParaRPr lang="en-US" dirty="0"/>
          </a:p>
          <a:p>
            <a:pPr lvl="1"/>
            <a:r>
              <a:rPr lang="en-US" dirty="0" smtClean="0"/>
              <a:t>Slow write: a write </a:t>
            </a:r>
            <a:r>
              <a:rPr lang="en-US" dirty="0"/>
              <a:t>to a </a:t>
            </a:r>
            <a:r>
              <a:rPr lang="en-US" dirty="0" smtClean="0"/>
              <a:t>random 4 </a:t>
            </a:r>
            <a:r>
              <a:rPr lang="en-US" dirty="0"/>
              <a:t>KB page </a:t>
            </a:r>
            <a:r>
              <a:rPr lang="en-US" dirty="0" smtClean="0">
                <a:sym typeface="Wingdings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the entire 128 KB erase block to be erased and </a:t>
            </a:r>
            <a:r>
              <a:rPr lang="en-US" dirty="0" smtClean="0"/>
              <a:t>rewritten </a:t>
            </a:r>
            <a:r>
              <a:rPr lang="en-US" dirty="0" smtClean="0">
                <a:sym typeface="Wingdings"/>
              </a:rPr>
              <a:t> write performance suffers</a:t>
            </a:r>
            <a:endParaRPr lang="en-US" dirty="0"/>
          </a:p>
          <a:p>
            <a:pPr lvl="1"/>
            <a:r>
              <a:rPr lang="en-US" dirty="0" smtClean="0"/>
              <a:t>Uneven wear: imbalanced writes result </a:t>
            </a:r>
            <a:r>
              <a:rPr lang="en-US" dirty="0"/>
              <a:t>in uneven wear across the device</a:t>
            </a:r>
          </a:p>
          <a:p>
            <a:r>
              <a:rPr lang="en-US" dirty="0" smtClean="0"/>
              <a:t>Any idea to solve this?</a:t>
            </a:r>
            <a:endParaRPr lang="en-US" dirty="0"/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8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Recent designs: log-based</a:t>
            </a:r>
          </a:p>
          <a:p>
            <a:r>
              <a:rPr lang="en-US" dirty="0" smtClean="0"/>
              <a:t>The disk exposes a logical structure of pages &amp; blocks (called </a:t>
            </a:r>
            <a:r>
              <a:rPr lang="en-US" i="1" dirty="0" smtClean="0">
                <a:solidFill>
                  <a:srgbClr val="0000FF"/>
                </a:solidFill>
              </a:rPr>
              <a:t>Flash Translation Layer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Internally maintains remapping of blocks.</a:t>
            </a:r>
          </a:p>
          <a:p>
            <a:r>
              <a:rPr lang="en-US" dirty="0" smtClean="0"/>
              <a:t>For rewrite of a random 4KB page:</a:t>
            </a:r>
          </a:p>
          <a:p>
            <a:pPr lvl="1"/>
            <a:r>
              <a:rPr lang="en-US" dirty="0" smtClean="0"/>
              <a:t>Read the surrounding entire 128KB erasure block into the disk’s internal buffer</a:t>
            </a:r>
          </a:p>
          <a:p>
            <a:pPr lvl="1"/>
            <a:r>
              <a:rPr lang="en-US" dirty="0" smtClean="0"/>
              <a:t>Update the 4KB page in the disk’s internal buffer</a:t>
            </a:r>
          </a:p>
          <a:p>
            <a:pPr lvl="1"/>
            <a:r>
              <a:rPr lang="en-US" dirty="0" smtClean="0"/>
              <a:t>Write the entire block to </a:t>
            </a:r>
            <a:r>
              <a:rPr lang="en-US" dirty="0" smtClean="0">
                <a:solidFill>
                  <a:srgbClr val="FF0000"/>
                </a:solidFill>
              </a:rPr>
              <a:t>a new or previously erased physical block</a:t>
            </a:r>
          </a:p>
          <a:p>
            <a:pPr lvl="1"/>
            <a:r>
              <a:rPr lang="en-US" dirty="0" smtClean="0"/>
              <a:t>Additionally, carefully choose this new physical block to minimize uneven wear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56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(Solid State Disk)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E.g. sequential write till block 2, then random read of a page in block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4060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4060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14060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53662" y="6172200"/>
            <a:ext cx="21092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Logical Structure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444662" y="2743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0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5444662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444662" y="4267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2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444662" y="5029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Block 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292262" y="6172200"/>
            <a:ext cx="22515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Physical Structure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158662" y="2743200"/>
            <a:ext cx="2286000" cy="381000"/>
            <a:chOff x="3200400" y="2133600"/>
            <a:chExt cx="2286000" cy="381000"/>
          </a:xfrm>
        </p:grpSpPr>
        <p:cxnSp>
          <p:nvCxnSpPr>
            <p:cNvPr id="17" name="Straight Arrow Connector 16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4462" y="2743200"/>
            <a:ext cx="1371600" cy="381000"/>
            <a:chOff x="3200400" y="2133600"/>
            <a:chExt cx="2286000" cy="381000"/>
          </a:xfrm>
        </p:grpSpPr>
        <p:cxnSp>
          <p:nvCxnSpPr>
            <p:cNvPr id="21" name="Straight Arrow Connector 2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158662" y="3505200"/>
            <a:ext cx="2286000" cy="381000"/>
            <a:chOff x="3200400" y="2133600"/>
            <a:chExt cx="2286000" cy="381000"/>
          </a:xfrm>
        </p:grpSpPr>
        <p:cxnSp>
          <p:nvCxnSpPr>
            <p:cNvPr id="25" name="Straight Arrow Connector 24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158662" y="4191000"/>
            <a:ext cx="2286000" cy="381000"/>
            <a:chOff x="3200400" y="2133600"/>
            <a:chExt cx="2286000" cy="381000"/>
          </a:xfrm>
        </p:grpSpPr>
        <p:cxnSp>
          <p:nvCxnSpPr>
            <p:cNvPr id="28" name="Straight Arrow Connector 27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9" name="TextBox 28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34462" y="3505200"/>
            <a:ext cx="1371600" cy="381000"/>
            <a:chOff x="3200400" y="2133600"/>
            <a:chExt cx="2286000" cy="381000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2" name="TextBox 31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4462" y="4267200"/>
            <a:ext cx="1371600" cy="381000"/>
            <a:chOff x="3200400" y="2133600"/>
            <a:chExt cx="2286000" cy="381000"/>
          </a:xfrm>
        </p:grpSpPr>
        <p:cxnSp>
          <p:nvCxnSpPr>
            <p:cNvPr id="34" name="Straight Arrow Connector 33"/>
            <p:cNvCxnSpPr/>
            <p:nvPr/>
          </p:nvCxnSpPr>
          <p:spPr bwMode="auto">
            <a:xfrm>
              <a:off x="3200400" y="2514600"/>
              <a:ext cx="2286000" cy="0"/>
            </a:xfrm>
            <a:prstGeom prst="straightConnector1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3733800" y="2133600"/>
              <a:ext cx="1295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FF"/>
                  </a:solidFill>
                </a:rPr>
                <a:t>Write</a:t>
              </a:r>
            </a:p>
          </p:txBody>
        </p:sp>
      </p:grpSp>
      <p:cxnSp>
        <p:nvCxnSpPr>
          <p:cNvPr id="44" name="Curved Connector 43"/>
          <p:cNvCxnSpPr>
            <a:stCxn id="12" idx="3"/>
            <a:endCxn id="14" idx="3"/>
          </p:cNvCxnSpPr>
          <p:nvPr/>
        </p:nvCxnSpPr>
        <p:spPr bwMode="auto">
          <a:xfrm>
            <a:off x="7197262" y="3886200"/>
            <a:ext cx="12700" cy="1524000"/>
          </a:xfrm>
          <a:prstGeom prst="curvedConnector3">
            <a:avLst>
              <a:gd name="adj1" fmla="val 5873724"/>
            </a:avLst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7772400" y="1447800"/>
            <a:ext cx="14478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1) Read to buffer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2) Update the page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3) Write to a different block location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4) Garbage collect the old block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439366" y="3505200"/>
            <a:ext cx="1752600" cy="7620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Free</a:t>
            </a:r>
          </a:p>
        </p:txBody>
      </p:sp>
      <p:cxnSp>
        <p:nvCxnSpPr>
          <p:cNvPr id="36" name="Straight Arrow Connector 35"/>
          <p:cNvCxnSpPr>
            <a:stCxn id="7" idx="3"/>
            <a:endCxn id="14" idx="1"/>
          </p:cNvCxnSpPr>
          <p:nvPr/>
        </p:nvCxnSpPr>
        <p:spPr bwMode="auto">
          <a:xfrm>
            <a:off x="3158662" y="3886200"/>
            <a:ext cx="2286000" cy="15240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3886200" y="4876800"/>
            <a:ext cx="1295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00FF"/>
                </a:solidFill>
              </a:rPr>
              <a:t>Write</a:t>
            </a:r>
          </a:p>
        </p:txBody>
      </p:sp>
    </p:spTree>
    <p:extLst>
      <p:ext uri="{BB962C8B-B14F-4D97-AF65-F5344CB8AC3E}">
        <p14:creationId xmlns:p14="http://schemas.microsoft.com/office/powerpoint/2010/main" val="208601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46" grpId="0"/>
      <p:bldP spid="47" grpId="0" animBg="1"/>
      <p:bldP spid="3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NSF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Caching with write-through policy at close()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Stateless server till V3</a:t>
            </a:r>
          </a:p>
          <a:p>
            <a:pPr lvl="1"/>
            <a:r>
              <a:rPr lang="en-US" dirty="0" err="1" smtClean="0">
                <a:solidFill>
                  <a:srgbClr val="000000"/>
                </a:solidFill>
              </a:rPr>
              <a:t>Stateful</a:t>
            </a:r>
            <a:r>
              <a:rPr lang="en-US" dirty="0" smtClean="0">
                <a:solidFill>
                  <a:srgbClr val="000000"/>
                </a:solidFill>
              </a:rPr>
              <a:t> from V4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4.1 supports parallel I</a:t>
            </a:r>
            <a:r>
              <a:rPr lang="en-US" smtClean="0">
                <a:solidFill>
                  <a:srgbClr val="000000"/>
                </a:solidFill>
              </a:rPr>
              <a:t>/O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/>
              <a:t>One power efficient </a:t>
            </a:r>
            <a:r>
              <a:rPr lang="en-US" dirty="0" smtClean="0"/>
              <a:t>design: </a:t>
            </a:r>
            <a:r>
              <a:rPr lang="en-US" dirty="0"/>
              <a:t>Flash </a:t>
            </a:r>
            <a:r>
              <a:rPr lang="en-US" dirty="0" smtClean="0"/>
              <a:t>storage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Distributed File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emulate local file system behaviors</a:t>
            </a:r>
          </a:p>
          <a:p>
            <a:pPr lvl="1"/>
            <a:r>
              <a:rPr lang="en-US" dirty="0" smtClean="0"/>
              <a:t>Files not replicated</a:t>
            </a:r>
          </a:p>
          <a:p>
            <a:pPr lvl="1"/>
            <a:r>
              <a:rPr lang="en-US" dirty="0" smtClean="0"/>
              <a:t>No hard performance guarantee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Files located remotely on servers</a:t>
            </a:r>
          </a:p>
          <a:p>
            <a:pPr lvl="1"/>
            <a:r>
              <a:rPr lang="en-US" dirty="0" smtClean="0"/>
              <a:t>Multiple clients access the servers</a:t>
            </a:r>
          </a:p>
          <a:p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Users with multiple machines</a:t>
            </a:r>
          </a:p>
          <a:p>
            <a:pPr lvl="1"/>
            <a:r>
              <a:rPr lang="en-US" dirty="0" smtClean="0"/>
              <a:t>Data sharing for multiple users</a:t>
            </a:r>
          </a:p>
          <a:p>
            <a:pPr lvl="1"/>
            <a:r>
              <a:rPr lang="en-US" dirty="0" smtClean="0"/>
              <a:t>Consolidated data management (e.g., in an enterprise)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Transparency</a:t>
            </a:r>
            <a:r>
              <a:rPr lang="en-US" dirty="0" smtClean="0"/>
              <a:t>: a distributed file system should appear as if it’s a local file system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Access transparency</a:t>
            </a:r>
            <a:r>
              <a:rPr lang="en-US" dirty="0" smtClean="0"/>
              <a:t>: it should support the same set of operations, i.e., a program that works for a local file system should work for a DFS.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(File) Location transparency</a:t>
            </a:r>
            <a:r>
              <a:rPr lang="en-US" dirty="0" smtClean="0"/>
              <a:t>: all clients should see the same name space.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Migration transparency</a:t>
            </a:r>
            <a:r>
              <a:rPr lang="en-US" dirty="0" smtClean="0"/>
              <a:t>: if files move to another server, it shouldn’t be visible to users.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Performance transparency</a:t>
            </a:r>
            <a:r>
              <a:rPr lang="en-US" dirty="0" smtClean="0"/>
              <a:t>: it should provide reasonably consistent performance.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Scaling transparency</a:t>
            </a:r>
            <a:r>
              <a:rPr lang="en-US" dirty="0" smtClean="0"/>
              <a:t>: it should be able to scale incrementally by adding more servers.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32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Concurrent updates</a:t>
            </a:r>
            <a:r>
              <a:rPr lang="en-US" dirty="0" smtClean="0"/>
              <a:t> should be supported.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Fault </a:t>
            </a:r>
            <a:r>
              <a:rPr lang="en-US" dirty="0">
                <a:solidFill>
                  <a:srgbClr val="FF0000"/>
                </a:solidFill>
              </a:rPr>
              <a:t>tolerance</a:t>
            </a:r>
            <a:r>
              <a:rPr lang="en-US" dirty="0"/>
              <a:t>: servers may crash, </a:t>
            </a:r>
            <a:r>
              <a:rPr lang="en-US" dirty="0" err="1"/>
              <a:t>msgs</a:t>
            </a:r>
            <a:r>
              <a:rPr lang="en-US" dirty="0"/>
              <a:t> can be lost, etc.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 needs to be maintained.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Security</a:t>
            </a:r>
            <a:r>
              <a:rPr lang="en-US" dirty="0" smtClean="0"/>
              <a:t>: access-control for files &amp; authentication of users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Server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873125" y="1746250"/>
            <a:ext cx="7432675" cy="3725863"/>
            <a:chOff x="596" y="1100"/>
            <a:chExt cx="5072" cy="234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850" y="1278"/>
              <a:ext cx="1802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850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96" y="1278"/>
              <a:ext cx="1803" cy="2154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96" y="1278"/>
              <a:ext cx="1818" cy="2169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88" y="2026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108" y="1100"/>
              <a:ext cx="89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4300" y="1100"/>
              <a:ext cx="947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Server computer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072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auto">
            <a:xfrm>
              <a:off x="5072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5072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auto">
            <a:xfrm>
              <a:off x="5072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5240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842" y="1324"/>
              <a:ext cx="580" cy="2047"/>
            </a:xfrm>
            <a:prstGeom prst="ellipse">
              <a:avLst/>
            </a:prstGeom>
            <a:solidFill>
              <a:srgbClr val="FFDC99"/>
            </a:solidFill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688" y="1339"/>
              <a:ext cx="768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29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797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549" y="1344"/>
              <a:ext cx="780" cy="64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612" y="1545"/>
              <a:ext cx="657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Application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1680" y="1682"/>
              <a:ext cx="50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program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1201" y="2583"/>
              <a:ext cx="794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charset="0"/>
                </a:rPr>
                <a:t>Client module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3942" y="1767"/>
              <a:ext cx="1634" cy="1329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4329" y="2324"/>
              <a:ext cx="871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Flat file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942" y="1339"/>
              <a:ext cx="1634" cy="38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4290" y="1499"/>
              <a:ext cx="962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rgbClr val="000000"/>
                  </a:solidFill>
                  <a:latin typeface="Arial" charset="0"/>
                </a:rPr>
                <a:t>Directory service</a:t>
              </a:r>
              <a:endParaRPr lang="en-GB" sz="2400" dirty="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2353" y="2271"/>
              <a:ext cx="1558" cy="153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Oval 29"/>
            <p:cNvSpPr>
              <a:spLocks noChangeArrowheads="1"/>
            </p:cNvSpPr>
            <p:nvPr/>
          </p:nvSpPr>
          <p:spPr bwMode="auto">
            <a:xfrm>
              <a:off x="4553" y="3310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4553" y="3279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Oval 31"/>
            <p:cNvSpPr>
              <a:spLocks noChangeArrowheads="1"/>
            </p:cNvSpPr>
            <p:nvPr/>
          </p:nvSpPr>
          <p:spPr bwMode="auto">
            <a:xfrm>
              <a:off x="4553" y="3248"/>
              <a:ext cx="412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Oval 32"/>
            <p:cNvSpPr>
              <a:spLocks noChangeArrowheads="1"/>
            </p:cNvSpPr>
            <p:nvPr/>
          </p:nvSpPr>
          <p:spPr bwMode="auto">
            <a:xfrm>
              <a:off x="4553" y="3203"/>
              <a:ext cx="412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721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Oval 34"/>
            <p:cNvSpPr>
              <a:spLocks noChangeArrowheads="1"/>
            </p:cNvSpPr>
            <p:nvPr/>
          </p:nvSpPr>
          <p:spPr bwMode="auto">
            <a:xfrm>
              <a:off x="4033" y="3310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auto">
            <a:xfrm>
              <a:off x="4033" y="3279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4033" y="3248"/>
              <a:ext cx="413" cy="62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auto">
            <a:xfrm>
              <a:off x="4033" y="3203"/>
              <a:ext cx="413" cy="76"/>
            </a:xfrm>
            <a:prstGeom prst="ellipse">
              <a:avLst/>
            </a:prstGeom>
            <a:solidFill>
              <a:srgbClr val="FFFFFF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217" y="2928"/>
              <a:ext cx="61" cy="305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64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Directory service</a:t>
            </a:r>
          </a:p>
          <a:p>
            <a:pPr lvl="1"/>
            <a:r>
              <a:rPr lang="en-US" dirty="0" smtClean="0"/>
              <a:t>Meta data management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Creates and updates directories (hierarchical file structures</a:t>
            </a:r>
            <a:r>
              <a:rPr lang="en-US" dirty="0" smtClean="0">
                <a:latin typeface="Arial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P</a:t>
            </a:r>
            <a:r>
              <a:rPr lang="en-US" dirty="0" smtClean="0">
                <a:latin typeface="Arial" charset="0"/>
                <a:ea typeface="ＭＳ Ｐゴシック" charset="0"/>
              </a:rPr>
              <a:t>rovides </a:t>
            </a:r>
            <a:r>
              <a:rPr lang="en-US" dirty="0">
                <a:latin typeface="Arial" charset="0"/>
                <a:ea typeface="ＭＳ Ｐゴシック" charset="0"/>
              </a:rPr>
              <a:t>mappings between user names of files and the unique file ids in the flat file structure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Flat file service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Actual data management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File operations (create, delete, read, write, access control, etc.)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These can be independently distributed.</a:t>
            </a:r>
          </a:p>
          <a:p>
            <a:pPr lvl="1"/>
            <a:r>
              <a:rPr lang="en-US" dirty="0" smtClean="0"/>
              <a:t>E.g., centralized directory service &amp; distributed flat file service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26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Sun NFS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5397500" y="1447800"/>
            <a:ext cx="29591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825500" y="1422400"/>
            <a:ext cx="3683000" cy="4356100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50000">
                <a:srgbClr val="67F7F0"/>
              </a:gs>
              <a:gs pos="100000">
                <a:srgbClr val="618FF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901700" y="2781300"/>
            <a:ext cx="35179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906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654300" y="1841500"/>
            <a:ext cx="1435100" cy="7080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 Application Program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15748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213100" y="2552700"/>
            <a:ext cx="330200" cy="419100"/>
          </a:xfrm>
          <a:prstGeom prst="downArrow">
            <a:avLst>
              <a:gd name="adj1" fmla="val 50000"/>
              <a:gd name="adj2" fmla="val 31731"/>
            </a:avLst>
          </a:prstGeom>
          <a:solidFill>
            <a:srgbClr val="037C03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1066800" y="2971800"/>
            <a:ext cx="30226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10033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UNIX File System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21209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Other File System</a:t>
            </a:r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1054100" y="50800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3251200" y="37084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Client System</a:t>
            </a:r>
          </a:p>
        </p:txBody>
      </p:sp>
      <p:sp>
        <p:nvSpPr>
          <p:cNvPr id="17" name="Oval 13"/>
          <p:cNvSpPr>
            <a:spLocks noChangeArrowheads="1"/>
          </p:cNvSpPr>
          <p:nvPr/>
        </p:nvSpPr>
        <p:spPr bwMode="auto">
          <a:xfrm>
            <a:off x="1054100" y="4965700"/>
            <a:ext cx="8509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12"/>
          <p:cNvSpPr>
            <a:spLocks noChangeArrowheads="1"/>
          </p:cNvSpPr>
          <p:nvPr/>
        </p:nvSpPr>
        <p:spPr bwMode="auto">
          <a:xfrm>
            <a:off x="1066800" y="4864100"/>
            <a:ext cx="850900" cy="292100"/>
          </a:xfrm>
          <a:prstGeom prst="ellipse">
            <a:avLst/>
          </a:prstGeom>
          <a:solidFill>
            <a:srgbClr val="808080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H="1">
            <a:off x="1473200" y="32893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6"/>
          <p:cNvSpPr>
            <a:spLocks noChangeShapeType="1"/>
          </p:cNvSpPr>
          <p:nvPr/>
        </p:nvSpPr>
        <p:spPr bwMode="auto">
          <a:xfrm flipH="1">
            <a:off x="25654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H="1">
            <a:off x="3619500" y="33274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498600" y="45466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295400" y="10033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Client Computer</a:t>
            </a:r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5461000" y="2832100"/>
            <a:ext cx="2806700" cy="2781300"/>
          </a:xfrm>
          <a:prstGeom prst="rect">
            <a:avLst/>
          </a:prstGeom>
          <a:gradFill rotWithShape="0">
            <a:gsLst>
              <a:gs pos="0">
                <a:srgbClr val="C073FA"/>
              </a:gs>
              <a:gs pos="50000">
                <a:srgbClr val="FFFFFF"/>
              </a:gs>
              <a:gs pos="100000">
                <a:srgbClr val="C073FA"/>
              </a:gs>
            </a:gsLst>
            <a:lin ang="189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5626100" y="3022600"/>
            <a:ext cx="2400300" cy="3524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Virtual File System</a:t>
            </a:r>
          </a:p>
        </p:txBody>
      </p:sp>
      <p:sp>
        <p:nvSpPr>
          <p:cNvPr id="26" name="Text Box 27"/>
          <p:cNvSpPr txBox="1">
            <a:spLocks noChangeArrowheads="1"/>
          </p:cNvSpPr>
          <p:nvPr/>
        </p:nvSpPr>
        <p:spPr bwMode="auto">
          <a:xfrm>
            <a:off x="5588000" y="3733800"/>
            <a:ext cx="1016000" cy="847725"/>
          </a:xfrm>
          <a:prstGeom prst="rect">
            <a:avLst/>
          </a:prstGeom>
          <a:solidFill>
            <a:srgbClr val="FFFFB7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NFS Server System</a:t>
            </a: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 rot="10695840" flipH="1">
            <a:off x="6032500" y="3327400"/>
            <a:ext cx="1588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34"/>
          <p:cNvGrpSpPr>
            <a:grpSpLocks/>
          </p:cNvGrpSpPr>
          <p:nvPr/>
        </p:nvGrpSpPr>
        <p:grpSpPr bwMode="auto">
          <a:xfrm>
            <a:off x="6883400" y="3733800"/>
            <a:ext cx="1016000" cy="1663700"/>
            <a:chOff x="3920" y="672"/>
            <a:chExt cx="640" cy="1048"/>
          </a:xfrm>
        </p:grpSpPr>
        <p:sp>
          <p:nvSpPr>
            <p:cNvPr id="29" name="Text Box 24"/>
            <p:cNvSpPr txBox="1">
              <a:spLocks noChangeArrowheads="1"/>
            </p:cNvSpPr>
            <p:nvPr/>
          </p:nvSpPr>
          <p:spPr bwMode="auto">
            <a:xfrm>
              <a:off x="3920" y="672"/>
              <a:ext cx="640" cy="534"/>
            </a:xfrm>
            <a:prstGeom prst="rect">
              <a:avLst/>
            </a:prstGeom>
            <a:solidFill>
              <a:srgbClr val="FFFFB7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med" len="lg"/>
            </a:ln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chemeClr val="tx1"/>
                  </a:solidFill>
                </a:rPr>
                <a:t>UNIX File System</a:t>
              </a:r>
            </a:p>
          </p:txBody>
        </p:sp>
        <p:sp>
          <p:nvSpPr>
            <p:cNvPr id="30" name="Oval 26"/>
            <p:cNvSpPr>
              <a:spLocks noChangeArrowheads="1"/>
            </p:cNvSpPr>
            <p:nvPr/>
          </p:nvSpPr>
          <p:spPr bwMode="auto">
            <a:xfrm>
              <a:off x="3952" y="1536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>
              <a:off x="3952" y="1464"/>
              <a:ext cx="536" cy="184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29"/>
            <p:cNvSpPr>
              <a:spLocks noChangeArrowheads="1"/>
            </p:cNvSpPr>
            <p:nvPr/>
          </p:nvSpPr>
          <p:spPr bwMode="auto">
            <a:xfrm>
              <a:off x="3960" y="1400"/>
              <a:ext cx="536" cy="184"/>
            </a:xfrm>
            <a:prstGeom prst="ellipse">
              <a:avLst/>
            </a:prstGeom>
            <a:solidFill>
              <a:srgbClr val="808080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Line 33"/>
            <p:cNvSpPr>
              <a:spLocks noChangeShapeType="1"/>
            </p:cNvSpPr>
            <p:nvPr/>
          </p:nvSpPr>
          <p:spPr bwMode="auto">
            <a:xfrm flipH="1">
              <a:off x="4232" y="1200"/>
              <a:ext cx="0" cy="26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Line 35"/>
          <p:cNvSpPr>
            <a:spLocks noChangeShapeType="1"/>
          </p:cNvSpPr>
          <p:nvPr/>
        </p:nvSpPr>
        <p:spPr bwMode="auto">
          <a:xfrm flipH="1">
            <a:off x="7366000" y="3352800"/>
            <a:ext cx="0" cy="419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 Box 39"/>
          <p:cNvSpPr txBox="1">
            <a:spLocks noChangeArrowheads="1"/>
          </p:cNvSpPr>
          <p:nvPr/>
        </p:nvSpPr>
        <p:spPr bwMode="auto">
          <a:xfrm>
            <a:off x="5829300" y="1054100"/>
            <a:ext cx="2133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chemeClr val="hlink"/>
                </a:solidFill>
              </a:rPr>
              <a:t>Server Computer</a:t>
            </a:r>
          </a:p>
        </p:txBody>
      </p:sp>
      <p:sp>
        <p:nvSpPr>
          <p:cNvPr id="36" name="AutoShape 40"/>
          <p:cNvSpPr>
            <a:spLocks noChangeArrowheads="1"/>
          </p:cNvSpPr>
          <p:nvPr/>
        </p:nvSpPr>
        <p:spPr bwMode="auto">
          <a:xfrm>
            <a:off x="4267200" y="3721100"/>
            <a:ext cx="1333500" cy="876300"/>
          </a:xfrm>
          <a:prstGeom prst="leftRightArrow">
            <a:avLst>
              <a:gd name="adj1" fmla="val 52898"/>
              <a:gd name="adj2" fmla="val 37684"/>
            </a:avLst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37"/>
          <p:cNvSpPr txBox="1">
            <a:spLocks noChangeArrowheads="1"/>
          </p:cNvSpPr>
          <p:nvPr/>
        </p:nvSpPr>
        <p:spPr bwMode="auto">
          <a:xfrm>
            <a:off x="4368800" y="3898900"/>
            <a:ext cx="1117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</a:rPr>
              <a:t>NFS Protocol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4597400" y="2019300"/>
            <a:ext cx="736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chemeClr val="tx1"/>
                </a:solidFill>
              </a:rPr>
              <a:t>UNIX Kernel</a:t>
            </a:r>
          </a:p>
        </p:txBody>
      </p:sp>
      <p:sp>
        <p:nvSpPr>
          <p:cNvPr id="39" name="Line 42"/>
          <p:cNvSpPr>
            <a:spLocks noChangeShapeType="1"/>
          </p:cNvSpPr>
          <p:nvPr/>
        </p:nvSpPr>
        <p:spPr bwMode="auto">
          <a:xfrm flipH="1">
            <a:off x="4191000" y="2463800"/>
            <a:ext cx="520700" cy="330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43"/>
          <p:cNvSpPr>
            <a:spLocks noChangeShapeType="1"/>
          </p:cNvSpPr>
          <p:nvPr/>
        </p:nvSpPr>
        <p:spPr bwMode="auto">
          <a:xfrm>
            <a:off x="5181600" y="2438400"/>
            <a:ext cx="482600" cy="39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422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A translation layer </a:t>
            </a:r>
            <a:r>
              <a:rPr lang="en-US" dirty="0" smtClean="0">
                <a:latin typeface="Arial" charset="0"/>
                <a:ea typeface="ＭＳ Ｐゴシック" charset="0"/>
              </a:rPr>
              <a:t>that makes file systems pluggable &amp; co-exist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</a:rPr>
              <a:t>E.g., NFS, EXT2, EXT3, ZFS, etc.</a:t>
            </a: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Keeps </a:t>
            </a:r>
            <a:r>
              <a:rPr lang="en-US" dirty="0">
                <a:latin typeface="Arial" charset="0"/>
                <a:ea typeface="ＭＳ Ｐゴシック" charset="0"/>
              </a:rPr>
              <a:t>track of </a:t>
            </a:r>
            <a:r>
              <a:rPr lang="en-US" dirty="0" smtClean="0">
                <a:latin typeface="Arial" charset="0"/>
                <a:ea typeface="ＭＳ Ｐゴシック" charset="0"/>
              </a:rPr>
              <a:t>file systems </a:t>
            </a:r>
            <a:r>
              <a:rPr lang="en-US" dirty="0">
                <a:latin typeface="Arial" charset="0"/>
                <a:ea typeface="ＭＳ Ｐゴシック" charset="0"/>
              </a:rPr>
              <a:t>that are available locally and remotely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  <a:p>
            <a:r>
              <a:rPr lang="en-US" dirty="0">
                <a:latin typeface="Arial" charset="0"/>
                <a:ea typeface="ＭＳ Ｐゴシック" charset="0"/>
              </a:rPr>
              <a:t>Passes requests to appropriate local or remote file </a:t>
            </a:r>
            <a:r>
              <a:rPr lang="en-US" dirty="0" smtClean="0">
                <a:latin typeface="Arial" charset="0"/>
                <a:ea typeface="ＭＳ Ｐゴシック" charset="0"/>
              </a:rPr>
              <a:t>systems</a:t>
            </a:r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 smtClean="0">
                <a:latin typeface="Arial" charset="0"/>
                <a:ea typeface="ＭＳ Ｐゴシック" charset="0"/>
              </a:rPr>
              <a:t>Distinguishes </a:t>
            </a:r>
            <a:r>
              <a:rPr lang="en-US" dirty="0">
                <a:latin typeface="Arial" charset="0"/>
                <a:ea typeface="ＭＳ Ｐゴシック" charset="0"/>
              </a:rPr>
              <a:t>between local and remote files</a:t>
            </a:r>
            <a:r>
              <a:rPr lang="en-US" dirty="0" smtClean="0">
                <a:latin typeface="Arial" charset="0"/>
                <a:ea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18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28691</TotalTime>
  <Pages>12</Pages>
  <Words>1637</Words>
  <Application>Microsoft Macintosh PowerPoint</Application>
  <PresentationFormat>Letter Paper (8.5x11 in)</PresentationFormat>
  <Paragraphs>305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40" baseType="lpstr">
      <vt:lpstr>Arial</vt:lpstr>
      <vt:lpstr>Calibri</vt:lpstr>
      <vt:lpstr>DejaVu Sans</vt:lpstr>
      <vt:lpstr>Helvetica</vt:lpstr>
      <vt:lpstr>ＭＳ Ｐゴシック</vt:lpstr>
      <vt:lpstr>Symbol</vt:lpstr>
      <vt:lpstr>Times</vt:lpstr>
      <vt:lpstr>Times New Roman</vt:lpstr>
      <vt:lpstr>Wingdings</vt:lpstr>
      <vt:lpstr>CS252-template</vt:lpstr>
      <vt:lpstr>Office Theme</vt:lpstr>
      <vt:lpstr>CSE 486/586 Distributed Systems Distributed File Systems</vt:lpstr>
      <vt:lpstr>Local File Systems</vt:lpstr>
      <vt:lpstr>Traditional Distributed File Systems</vt:lpstr>
      <vt:lpstr>Requirements</vt:lpstr>
      <vt:lpstr>Requirements</vt:lpstr>
      <vt:lpstr>File Server Architecture</vt:lpstr>
      <vt:lpstr>Components</vt:lpstr>
      <vt:lpstr>Sun NFS</vt:lpstr>
      <vt:lpstr>VFS</vt:lpstr>
      <vt:lpstr>NFS Mount Service</vt:lpstr>
      <vt:lpstr>NFS Basic Operations</vt:lpstr>
      <vt:lpstr>Improving Performance</vt:lpstr>
      <vt:lpstr>(General) Caching Strategies</vt:lpstr>
      <vt:lpstr>NFS Client-Side Caching</vt:lpstr>
      <vt:lpstr>Validation</vt:lpstr>
      <vt:lpstr>Failures</vt:lpstr>
      <vt:lpstr>Failures</vt:lpstr>
      <vt:lpstr>NFS V3</vt:lpstr>
      <vt:lpstr>NFS V4</vt:lpstr>
      <vt:lpstr>CSE 486/586 Administrivia</vt:lpstr>
      <vt:lpstr>New Trends in Distributed Storage</vt:lpstr>
      <vt:lpstr>Power Consumption</vt:lpstr>
      <vt:lpstr>Flash (Solid State Disk)</vt:lpstr>
      <vt:lpstr>Flash (Solid State Disk)</vt:lpstr>
      <vt:lpstr>Flash (Solid State Disk)</vt:lpstr>
      <vt:lpstr>Flash (Solid State Disk)</vt:lpstr>
      <vt:lpstr>Flash (Solid State Disk)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1301</cp:revision>
  <cp:lastPrinted>2015-04-10T14:09:36Z</cp:lastPrinted>
  <dcterms:created xsi:type="dcterms:W3CDTF">2012-03-21T04:48:11Z</dcterms:created>
  <dcterms:modified xsi:type="dcterms:W3CDTF">2017-04-04T21:12:11Z</dcterms:modified>
  <cp:category/>
</cp:coreProperties>
</file>