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50" r:id="rId10"/>
    <p:sldId id="851" r:id="rId11"/>
    <p:sldId id="852" r:id="rId12"/>
    <p:sldId id="840" r:id="rId13"/>
    <p:sldId id="841" r:id="rId14"/>
    <p:sldId id="842" r:id="rId15"/>
    <p:sldId id="843" r:id="rId16"/>
    <p:sldId id="844" r:id="rId17"/>
    <p:sldId id="845" r:id="rId18"/>
    <p:sldId id="846" r:id="rId19"/>
    <p:sldId id="847" r:id="rId20"/>
    <p:sldId id="848" r:id="rId21"/>
    <p:sldId id="849" r:id="rId22"/>
    <p:sldId id="777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093771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11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CSE 486/586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traitor makes it impossible with three generals.</a:t>
            </a:r>
          </a:p>
          <a:p>
            <a:r>
              <a:rPr lang="en-US" dirty="0" smtClean="0"/>
              <a:t>Or more generally, when </a:t>
            </a:r>
            <a:r>
              <a:rPr lang="en-US" i="1" dirty="0"/>
              <a:t>f</a:t>
            </a:r>
            <a:r>
              <a:rPr lang="en-US" dirty="0"/>
              <a:t> nodes </a:t>
            </a:r>
            <a:r>
              <a:rPr lang="en-US" dirty="0" smtClean="0"/>
              <a:t>can behave arbitrarily (Byzantine), </a:t>
            </a:r>
            <a:r>
              <a:rPr lang="en-US" i="1" dirty="0">
                <a:solidFill>
                  <a:srgbClr val="FF0000"/>
                </a:solidFill>
              </a:rPr>
              <a:t>2f + </a:t>
            </a:r>
            <a:r>
              <a:rPr lang="en-US" i="1" dirty="0" smtClean="0">
                <a:solidFill>
                  <a:srgbClr val="FF0000"/>
                </a:solidFill>
              </a:rPr>
              <a:t>1 </a:t>
            </a:r>
            <a:r>
              <a:rPr lang="en-US" dirty="0" smtClean="0">
                <a:solidFill>
                  <a:srgbClr val="FF0000"/>
                </a:solidFill>
              </a:rPr>
              <a:t>nodes are not enough</a:t>
            </a:r>
            <a:r>
              <a:rPr lang="en-US" dirty="0" smtClean="0"/>
              <a:t> to tolerate it.</a:t>
            </a:r>
          </a:p>
          <a:p>
            <a:pPr lvl="1"/>
            <a:r>
              <a:rPr lang="en-US" dirty="0" smtClean="0"/>
              <a:t>This is unlike </a:t>
            </a:r>
            <a:r>
              <a:rPr lang="en-US" dirty="0" err="1" smtClean="0"/>
              <a:t>Paxos</a:t>
            </a:r>
            <a:r>
              <a:rPr lang="en-US" dirty="0" smtClean="0"/>
              <a:t> (tolerating non-Byzantine failures).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6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– 8 pm, Knox 110</a:t>
            </a:r>
          </a:p>
          <a:p>
            <a:r>
              <a:rPr lang="en-US" dirty="0"/>
              <a:t>PA4 due on 5/12/2017 at 12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Replicated Web servers</a:t>
            </a:r>
          </a:p>
          <a:p>
            <a:pPr lvl="1"/>
            <a:r>
              <a:rPr lang="en-US" dirty="0" smtClean="0"/>
              <a:t>Multiple servers running the same state machine.</a:t>
            </a:r>
          </a:p>
          <a:p>
            <a:pPr lvl="1"/>
            <a:r>
              <a:rPr lang="en-US" dirty="0" smtClean="0"/>
              <a:t>For example, a client asks a question and each server replies with an answer (yes/no).</a:t>
            </a:r>
          </a:p>
          <a:p>
            <a:pPr lvl="1"/>
            <a:r>
              <a:rPr lang="en-US" dirty="0" smtClean="0"/>
              <a:t>The client determines what the correct answer is based on the replies.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</a:t>
            </a:r>
            <a:r>
              <a:rPr lang="en-US" dirty="0" smtClean="0"/>
              <a:t> Byzantine failures</a:t>
            </a:r>
          </a:p>
          <a:p>
            <a:pPr lvl="1"/>
            <a:r>
              <a:rPr lang="en-US" dirty="0" smtClean="0"/>
              <a:t>At any point of time, there can be up to </a:t>
            </a:r>
            <a:r>
              <a:rPr lang="en-US" i="1" dirty="0" smtClean="0"/>
              <a:t>f</a:t>
            </a:r>
            <a:r>
              <a:rPr lang="en-US" dirty="0" smtClean="0"/>
              <a:t> failures.</a:t>
            </a:r>
          </a:p>
          <a:p>
            <a:r>
              <a:rPr lang="en-US" dirty="0" smtClean="0"/>
              <a:t>Many possibilities for a failure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crashed process,</a:t>
            </a:r>
            <a:r>
              <a:rPr lang="en-US" dirty="0"/>
              <a:t> </a:t>
            </a:r>
            <a:r>
              <a:rPr lang="en-US" dirty="0" smtClean="0"/>
              <a:t>a message loss, malicious behavior (e.g., a lie), etc., </a:t>
            </a:r>
            <a:r>
              <a:rPr lang="en-US" dirty="0" smtClean="0">
                <a:solidFill>
                  <a:srgbClr val="FF0000"/>
                </a:solidFill>
              </a:rPr>
              <a:t>but a client cannot tell which one it is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in total, the maximum # of failures is bounded by </a:t>
            </a:r>
            <a:r>
              <a:rPr lang="en-US" i="1" dirty="0" smtClean="0"/>
              <a:t>f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n-US" i="1" dirty="0" smtClean="0"/>
              <a:t>f</a:t>
            </a:r>
            <a:r>
              <a:rPr lang="en-US" dirty="0" smtClean="0"/>
              <a:t>, how many nodes do we need to tolerate </a:t>
            </a:r>
            <a:r>
              <a:rPr lang="en-US" i="1" dirty="0" smtClean="0"/>
              <a:t>f</a:t>
            </a:r>
            <a:r>
              <a:rPr lang="en-US" dirty="0" smtClean="0"/>
              <a:t> Byzantine failures?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 failures can be any mix of malicious servers, crashed servers, message losses, etc.</a:t>
            </a:r>
          </a:p>
          <a:p>
            <a:pPr lvl="1"/>
            <a:r>
              <a:rPr lang="en-US" dirty="0" smtClean="0"/>
              <a:t>Malicious servers can do anything, e.g., they can lie (if yes, say no, if no, say yes).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we have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servers</a:t>
            </a:r>
            <a:r>
              <a:rPr lang="en-US" dirty="0" smtClean="0"/>
              <a:t>, and maximum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Byzantine failures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the minimum # of replies that you are </a:t>
            </a:r>
            <a:r>
              <a:rPr lang="en-US" i="1" dirty="0" smtClean="0">
                <a:solidFill>
                  <a:srgbClr val="0000FF"/>
                </a:solidFill>
              </a:rPr>
              <a:t>always</a:t>
            </a:r>
            <a:r>
              <a:rPr lang="en-US" dirty="0" smtClean="0"/>
              <a:t> guaranteed to get?</a:t>
            </a:r>
          </a:p>
          <a:p>
            <a:pPr lvl="1"/>
            <a:r>
              <a:rPr lang="en-US" i="1" dirty="0"/>
              <a:t>n</a:t>
            </a:r>
            <a:r>
              <a:rPr lang="en-US" i="1" dirty="0" smtClean="0"/>
              <a:t> - f</a:t>
            </a:r>
          </a:p>
          <a:p>
            <a:pPr lvl="1"/>
            <a:r>
              <a:rPr lang="en-US" dirty="0" smtClean="0"/>
              <a:t>Why? </a:t>
            </a:r>
            <a:r>
              <a:rPr lang="en-US" i="1" dirty="0" smtClean="0"/>
              <a:t>f</a:t>
            </a:r>
            <a:r>
              <a:rPr lang="en-US" dirty="0" smtClean="0"/>
              <a:t> maximum failures can all be crashed processes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73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that a client does not know what kinds those </a:t>
            </a:r>
            <a:r>
              <a:rPr lang="en-US" i="1" dirty="0" smtClean="0"/>
              <a:t>f</a:t>
            </a:r>
            <a:r>
              <a:rPr lang="en-US" dirty="0" smtClean="0"/>
              <a:t> failures are.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– f</a:t>
            </a:r>
            <a:r>
              <a:rPr lang="en-US" dirty="0" smtClean="0"/>
              <a:t> replies (guaranteed), can the client tell if the rest of the replies will come?</a:t>
            </a:r>
          </a:p>
          <a:p>
            <a:pPr lvl="1"/>
            <a:r>
              <a:rPr lang="en-US" dirty="0" smtClean="0"/>
              <a:t>No, </a:t>
            </a:r>
            <a:r>
              <a:rPr lang="en-US" i="1" dirty="0" smtClean="0"/>
              <a:t>f</a:t>
            </a:r>
            <a:r>
              <a:rPr lang="en-US" dirty="0" smtClean="0"/>
              <a:t> faults might all be crashed processes. </a:t>
            </a:r>
            <a:r>
              <a:rPr lang="en-US" dirty="0" smtClean="0">
                <a:solidFill>
                  <a:srgbClr val="0000FF"/>
                </a:solidFill>
              </a:rPr>
              <a:t>But what does this mean?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2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 if a client receives </a:t>
            </a:r>
            <a:r>
              <a:rPr lang="en-US" i="1" dirty="0"/>
              <a:t>n – f</a:t>
            </a:r>
            <a:r>
              <a:rPr lang="en-US" dirty="0"/>
              <a:t> </a:t>
            </a:r>
            <a:r>
              <a:rPr lang="en-US" dirty="0" smtClean="0"/>
              <a:t>replies, </a:t>
            </a:r>
            <a:r>
              <a:rPr lang="en-US" dirty="0" smtClean="0">
                <a:solidFill>
                  <a:srgbClr val="0000FF"/>
                </a:solidFill>
              </a:rPr>
              <a:t>the client needs to determine what the correct answer is at that time</a:t>
            </a:r>
            <a:r>
              <a:rPr lang="en-US" dirty="0" smtClean="0"/>
              <a:t>. The rest of the replies might never come.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</a:t>
            </a:r>
            <a:r>
              <a:rPr lang="en-US" i="1" dirty="0"/>
              <a:t>– f</a:t>
            </a:r>
            <a:r>
              <a:rPr lang="en-US" dirty="0"/>
              <a:t> </a:t>
            </a:r>
            <a:r>
              <a:rPr lang="en-US" dirty="0" smtClean="0"/>
              <a:t>replies, how many replies can come from malicious servers (i.e., lies)?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Still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, since some servers can just be really slow.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09800"/>
            <a:ext cx="519176" cy="589973"/>
          </a:xfrm>
          <a:prstGeom prst="rect">
            <a:avLst/>
          </a:prstGeom>
        </p:spPr>
      </p:pic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2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  <p:bldP spid="15" grpId="0" animBg="1"/>
      <p:bldP spid="17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be the minimum </a:t>
            </a:r>
            <a:r>
              <a:rPr lang="en-US" i="1" dirty="0" smtClean="0"/>
              <a:t>n </a:t>
            </a:r>
            <a:r>
              <a:rPr lang="en-US" dirty="0" smtClean="0"/>
              <a:t>to determine the correct answer? What if </a:t>
            </a:r>
            <a:r>
              <a:rPr lang="en-US" i="1" dirty="0"/>
              <a:t>n == 2f + 1</a:t>
            </a:r>
            <a:r>
              <a:rPr lang="en-US" dirty="0" smtClean="0"/>
              <a:t>?</a:t>
            </a:r>
          </a:p>
          <a:p>
            <a:r>
              <a:rPr lang="en-US" dirty="0" smtClean="0"/>
              <a:t>It doesn’t work.</a:t>
            </a:r>
          </a:p>
          <a:p>
            <a:r>
              <a:rPr lang="en-US" dirty="0" smtClean="0"/>
              <a:t>How can we make it work?</a:t>
            </a:r>
          </a:p>
          <a:p>
            <a:pPr lvl="1"/>
            <a:r>
              <a:rPr lang="en-US" dirty="0"/>
              <a:t>If we make sure that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always contain more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from honest nodes than Byzantine nodes, we’re safe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2305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make sure that </a:t>
            </a:r>
            <a:r>
              <a:rPr lang="en-US" i="1" dirty="0"/>
              <a:t>n – f</a:t>
            </a:r>
            <a:r>
              <a:rPr lang="en-US" dirty="0"/>
              <a:t> replies always contain more replies from honest nodes than Byzantine nodes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We set n == 3f + 1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always obtain </a:t>
            </a:r>
            <a:r>
              <a:rPr lang="en-US" i="1" dirty="0"/>
              <a:t>n – f</a:t>
            </a:r>
            <a:r>
              <a:rPr lang="en-US" dirty="0"/>
              <a:t>, i.e.,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votes. Then we have at least </a:t>
            </a:r>
            <a:r>
              <a:rPr lang="en-US" i="1" dirty="0">
                <a:solidFill>
                  <a:srgbClr val="FF0000"/>
                </a:solidFill>
              </a:rPr>
              <a:t>f + 1 votes from honest nodes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one more</a:t>
            </a:r>
            <a:r>
              <a:rPr lang="en-US" dirty="0"/>
              <a:t> than the number of potential faulty nodes.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3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Write/Read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client writes to X.</a:t>
            </a:r>
          </a:p>
          <a:p>
            <a:r>
              <a:rPr lang="en-US" dirty="0" smtClean="0"/>
              <a:t>A malicious node omits it.</a:t>
            </a:r>
          </a:p>
          <a:p>
            <a:r>
              <a:rPr lang="en-US" dirty="0" smtClean="0"/>
              <a:t>Another client reads X.</a:t>
            </a:r>
          </a:p>
          <a:p>
            <a:r>
              <a:rPr lang="en-US" dirty="0" smtClean="0"/>
              <a:t>It can still get the latest write.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524000" y="4724398"/>
            <a:ext cx="5486399" cy="1219202"/>
            <a:chOff x="1524000" y="4724398"/>
            <a:chExt cx="5486399" cy="1219202"/>
          </a:xfrm>
        </p:grpSpPr>
        <p:sp>
          <p:nvSpPr>
            <p:cNvPr id="14" name="Line 44"/>
            <p:cNvSpPr>
              <a:spLocks noChangeShapeType="1"/>
            </p:cNvSpPr>
            <p:nvPr/>
          </p:nvSpPr>
          <p:spPr bwMode="auto">
            <a:xfrm flipH="1" flipV="1">
              <a:off x="3810000" y="4724398"/>
              <a:ext cx="0" cy="6858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 flipV="1">
              <a:off x="2557463" y="4767262"/>
              <a:ext cx="900112" cy="10096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 flipV="1">
              <a:off x="4273551" y="4724400"/>
              <a:ext cx="1060450" cy="1066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V="1">
              <a:off x="4425950" y="4724400"/>
              <a:ext cx="2584449" cy="1219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3058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Write to X</a:t>
              </a:r>
              <a:endParaRPr lang="en-US" sz="2000" b="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6999" y="4648200"/>
            <a:ext cx="5459745" cy="1143000"/>
            <a:chOff x="2666999" y="4648200"/>
            <a:chExt cx="5459745" cy="1143000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 flipH="1" flipV="1">
              <a:off x="2666999" y="4648200"/>
              <a:ext cx="3124200" cy="1143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799" y="4724400"/>
              <a:ext cx="1828799" cy="838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H="1" flipV="1">
              <a:off x="5714998" y="4724400"/>
              <a:ext cx="533401" cy="685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44"/>
            <p:cNvSpPr>
              <a:spLocks noChangeShapeType="1"/>
            </p:cNvSpPr>
            <p:nvPr/>
          </p:nvSpPr>
          <p:spPr bwMode="auto">
            <a:xfrm flipV="1">
              <a:off x="6705600" y="4876800"/>
              <a:ext cx="457199" cy="609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7086600" y="5105400"/>
              <a:ext cx="1040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Read X</a:t>
              </a:r>
              <a:endParaRPr lang="en-US" sz="2000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496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Processes can crash, messages can be lost, etc.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/>
              <a:t> </a:t>
            </a:r>
            <a:r>
              <a:rPr lang="en-US" dirty="0" smtClean="0"/>
              <a:t>(i.e., we need a correct majority.)</a:t>
            </a:r>
          </a:p>
          <a:p>
            <a:pPr lvl="1"/>
            <a:r>
              <a:rPr lang="en-US" dirty="0" smtClean="0"/>
              <a:t>Having </a:t>
            </a:r>
            <a:r>
              <a:rPr lang="en-US" i="1" dirty="0" smtClean="0"/>
              <a:t>f</a:t>
            </a:r>
            <a:r>
              <a:rPr lang="en-US" dirty="0" smtClean="0"/>
              <a:t> faulty nodes means that as long as </a:t>
            </a:r>
            <a:r>
              <a:rPr lang="en-US" i="1" dirty="0" smtClean="0"/>
              <a:t>f</a:t>
            </a:r>
            <a:r>
              <a:rPr lang="en-US" dirty="0" smtClean="0"/>
              <a:t> + 1 nodes are reachable, </a:t>
            </a:r>
            <a:r>
              <a:rPr lang="en-US" dirty="0" err="1" smtClean="0"/>
              <a:t>Paxos</a:t>
            </a:r>
            <a:r>
              <a:rPr lang="en-US" dirty="0" smtClean="0"/>
              <a:t> can guarantee an agreement.</a:t>
            </a:r>
          </a:p>
          <a:p>
            <a:pPr lvl="1"/>
            <a:r>
              <a:rPr lang="en-US" dirty="0" smtClean="0"/>
              <a:t>This is the known lower bound for consensus with non-</a:t>
            </a:r>
            <a:r>
              <a:rPr lang="en-US" dirty="0"/>
              <a:t>B</a:t>
            </a:r>
            <a:r>
              <a:rPr lang="en-US" dirty="0" smtClean="0"/>
              <a:t>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a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Quick example to demonstrate the problem:</a:t>
            </a:r>
          </a:p>
          <a:p>
            <a:pPr lvl="1"/>
            <a:r>
              <a:rPr lang="en-US" dirty="0" smtClean="0"/>
              <a:t>One commander and two lieutenants</a:t>
            </a:r>
          </a:p>
          <a:p>
            <a:pPr lvl="1"/>
            <a:r>
              <a:rPr lang="en-US" dirty="0" smtClean="0"/>
              <a:t>With one traitor, can non-traitors decide on a common plan?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9808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01089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35663</TotalTime>
  <Pages>12</Pages>
  <Words>1163</Words>
  <Application>Microsoft Macintosh PowerPoint</Application>
  <PresentationFormat>Letter Paper (8.5x11 in)</PresentationFormat>
  <Paragraphs>188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ＭＳ Ｐゴシック</vt:lpstr>
      <vt:lpstr>Times New Roman</vt:lpstr>
      <vt:lpstr>Arial</vt:lpstr>
      <vt:lpstr>CS252-template</vt:lpstr>
      <vt:lpstr>Office Theme</vt:lpstr>
      <vt:lpstr>CSE 486/586 Distributed Systems Byzantine Fault Tolerance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Understanding the Problem</vt:lpstr>
      <vt:lpstr>Understanding the Problem</vt:lpstr>
      <vt:lpstr>Understanding the Problem</vt:lpstr>
      <vt:lpstr>CSE 486/586 Administrivia</vt:lpstr>
      <vt:lpstr>More Practical Setting</vt:lpstr>
      <vt:lpstr>More Practical Setting</vt:lpstr>
      <vt:lpstr>BFT Question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Write/Read Example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1890</cp:revision>
  <cp:lastPrinted>2015-05-01T16:41:37Z</cp:lastPrinted>
  <dcterms:created xsi:type="dcterms:W3CDTF">2012-03-21T04:48:11Z</dcterms:created>
  <dcterms:modified xsi:type="dcterms:W3CDTF">2017-05-08T18:17:14Z</dcterms:modified>
  <cp:category/>
</cp:coreProperties>
</file>