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  <p:sldMasterId id="2147483682" r:id="rId2"/>
  </p:sldMasterIdLst>
  <p:notesMasterIdLst>
    <p:notesMasterId r:id="rId23"/>
  </p:notesMasterIdLst>
  <p:handoutMasterIdLst>
    <p:handoutMasterId r:id="rId24"/>
  </p:handoutMasterIdLst>
  <p:sldIdLst>
    <p:sldId id="322" r:id="rId3"/>
    <p:sldId id="862" r:id="rId4"/>
    <p:sldId id="844" r:id="rId5"/>
    <p:sldId id="859" r:id="rId6"/>
    <p:sldId id="860" r:id="rId7"/>
    <p:sldId id="861" r:id="rId8"/>
    <p:sldId id="845" r:id="rId9"/>
    <p:sldId id="847" r:id="rId10"/>
    <p:sldId id="848" r:id="rId11"/>
    <p:sldId id="849" r:id="rId12"/>
    <p:sldId id="850" r:id="rId13"/>
    <p:sldId id="851" r:id="rId14"/>
    <p:sldId id="852" r:id="rId15"/>
    <p:sldId id="853" r:id="rId16"/>
    <p:sldId id="854" r:id="rId17"/>
    <p:sldId id="855" r:id="rId18"/>
    <p:sldId id="856" r:id="rId19"/>
    <p:sldId id="857" r:id="rId20"/>
    <p:sldId id="858" r:id="rId21"/>
    <p:sldId id="584" r:id="rId22"/>
  </p:sldIdLst>
  <p:sldSz cx="9144000" cy="6858000" type="letter"/>
  <p:notesSz cx="7315200" cy="9601200"/>
  <p:defaultTextStyle>
    <a:defPPr>
      <a:defRPr lang="en-US"/>
    </a:defPPr>
    <a:lvl1pPr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scaleToFitPaper="1" frameSlides="1"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55FC02"/>
    <a:srgbClr val="FBBA03"/>
    <a:srgbClr val="0332B7"/>
    <a:srgbClr val="000000"/>
    <a:srgbClr val="114FFB"/>
    <a:srgbClr val="7B00E4"/>
    <a:srgbClr val="EFFB03"/>
    <a:srgbClr val="F905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9" autoAdjust="0"/>
    <p:restoredTop sz="80102" autoAdjust="0"/>
  </p:normalViewPr>
  <p:slideViewPr>
    <p:cSldViewPr>
      <p:cViewPr varScale="1">
        <p:scale>
          <a:sx n="80" d="100"/>
          <a:sy n="80" d="100"/>
        </p:scale>
        <p:origin x="-179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4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12" d="100"/>
          <a:sy n="112" d="100"/>
        </p:scale>
        <p:origin x="-3904" y="-10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23813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62425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23813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i="1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C</a:t>
            </a: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62425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FF668F6-92AF-F14F-959F-F8E6BDC559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62769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23813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i="1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62425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23813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i="1" smtClean="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r>
              <a:rPr lang="en-US" smtClean="0"/>
              <a:t>C</a:t>
            </a: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62425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903442F8-CACF-AA42-83D4-E0A09A06F5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3254375" y="9148763"/>
            <a:ext cx="808038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3016" tIns="46508" rIns="93016" bIns="46508">
            <a:prstTxWarp prst="textNoShape">
              <a:avLst/>
            </a:prstTxWarp>
            <a:spAutoFit/>
          </a:bodyPr>
          <a:lstStyle/>
          <a:p>
            <a:pPr algn="ctr" defTabSz="919163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1300">
                <a:solidFill>
                  <a:schemeClr val="tx1"/>
                </a:solidFill>
              </a:rPr>
              <a:t>Page </a:t>
            </a:r>
            <a:fld id="{ACFFB53C-1439-6C41-A2C3-1FF6E096BBD2}" type="slidenum">
              <a:rPr lang="en-US" sz="1300">
                <a:solidFill>
                  <a:schemeClr val="tx1"/>
                </a:solidFill>
              </a:rPr>
              <a:pPr algn="ctr" defTabSz="919163">
                <a:lnSpc>
                  <a:spcPct val="90000"/>
                </a:lnSpc>
                <a:spcBef>
                  <a:spcPct val="0"/>
                </a:spcBef>
                <a:defRPr/>
              </a:pPr>
              <a:t>‹#›</a:t>
            </a:fld>
            <a:endParaRPr lang="en-US" sz="1300">
              <a:solidFill>
                <a:schemeClr val="tx1"/>
              </a:solidFill>
            </a:endParaRPr>
          </a:p>
        </p:txBody>
      </p:sp>
      <p:sp>
        <p:nvSpPr>
          <p:cNvPr id="14343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527175" y="923925"/>
            <a:ext cx="4260850" cy="31956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6" name="Rectangle 8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17" tIns="48008" rIns="97517" bIns="480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Body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163460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249C3F-1F0D-0245-BD8E-6D134CBB21A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553200"/>
            <a:ext cx="1905000" cy="2794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78600"/>
            <a:ext cx="2895600" cy="2794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A5CA2DB-8A6E-354A-84FE-C390361DC987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330200"/>
            <a:ext cx="19240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30200"/>
            <a:ext cx="56197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750E79-2683-6848-A4D7-CDA40719EAAA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C89C21-81C6-1849-AF7F-456E69B3BB35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B3DFB28-5B5B-074C-B4E8-618C4BF2D1F1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45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607546-6874-DF43-9D9F-828C20612237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E0868A1-DE77-A845-97F5-165FD4D75CF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C2A54D-D38A-6449-A27D-1BD4A1440DD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4E79977-8762-624D-9D2F-4FE156E28C29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C4F458F-5213-914F-94F8-6B10C77F9790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553200"/>
            <a:ext cx="1905000" cy="2794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578600"/>
            <a:ext cx="2895600" cy="2794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4C4F620-2FEB-0043-9943-F8C545420FE9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65900"/>
            <a:ext cx="19050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1">
                <a:solidFill>
                  <a:schemeClr val="accent2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F543C2CE-5AF7-8143-8A0A-0153F98C0316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FBBA03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30200"/>
            <a:ext cx="7292975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0" y="1193800"/>
            <a:ext cx="7683500" cy="492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3048000" y="6519446"/>
            <a:ext cx="304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CSE 486/586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>
          <a:solidFill>
            <a:schemeClr val="tx1"/>
          </a:solidFill>
          <a:latin typeface="+mn-lt"/>
          <a:ea typeface="ＭＳ Ｐゴシック" charset="-128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  <a:ea typeface="ＭＳ Ｐゴシック" charset="-128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6050" y="1898650"/>
            <a:ext cx="8834438" cy="1666875"/>
          </a:xfrm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en-US" dirty="0" smtClean="0"/>
              <a:t>CSE 486/586 Distributed Systems</a:t>
            </a:r>
            <a:br>
              <a:rPr lang="en-US" dirty="0" smtClean="0"/>
            </a:br>
            <a:r>
              <a:rPr lang="en-US" dirty="0" smtClean="0"/>
              <a:t>Wrap-up</a:t>
            </a:r>
            <a:endParaRPr 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71575" y="4289425"/>
            <a:ext cx="6900863" cy="12954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dirty="0" smtClean="0"/>
              <a:t>Steve Ko</a:t>
            </a:r>
          </a:p>
          <a:p>
            <a:pPr>
              <a:lnSpc>
                <a:spcPct val="70000"/>
              </a:lnSpc>
            </a:pPr>
            <a:r>
              <a:rPr lang="en-US" sz="2000" dirty="0" smtClean="0"/>
              <a:t>Computer Sciences and Engineering</a:t>
            </a:r>
          </a:p>
          <a:p>
            <a:pPr>
              <a:lnSpc>
                <a:spcPct val="70000"/>
              </a:lnSpc>
            </a:pPr>
            <a:r>
              <a:rPr lang="en-US" sz="2000" dirty="0" smtClean="0"/>
              <a:t>University at Buffalo</a:t>
            </a:r>
          </a:p>
          <a:p>
            <a:pPr>
              <a:lnSpc>
                <a:spcPct val="70000"/>
              </a:lnSpc>
            </a:pPr>
            <a:endParaRPr lang="en-US" sz="2000" dirty="0" smtClean="0"/>
          </a:p>
          <a:p>
            <a:pPr>
              <a:lnSpc>
                <a:spcPct val="70000"/>
              </a:lnSpc>
            </a:pPr>
            <a:endParaRPr lang="en-US" sz="2000" dirty="0" smtClean="0"/>
          </a:p>
          <a:p>
            <a:pPr>
              <a:lnSpc>
                <a:spcPct val="70000"/>
              </a:lnSpc>
            </a:pPr>
            <a:endParaRPr lang="en-US" sz="2000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Theme 2: Hint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10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905000"/>
            <a:ext cx="4442680" cy="4559300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 bwMode="auto">
          <a:xfrm>
            <a:off x="2362200" y="1524000"/>
            <a:ext cx="3124200" cy="1219200"/>
          </a:xfrm>
          <a:prstGeom prst="wedgeEllipseCallout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tx2"/>
                </a:solidFill>
              </a:rPr>
              <a:t>I’m shaking my tail.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7" name="Oval Callout 6"/>
          <p:cNvSpPr/>
          <p:nvPr/>
        </p:nvSpPr>
        <p:spPr bwMode="auto">
          <a:xfrm>
            <a:off x="4724400" y="2438400"/>
            <a:ext cx="3505200" cy="841248"/>
          </a:xfrm>
          <a:prstGeom prst="wedgeEllipseCallout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tx2"/>
                </a:solidFill>
              </a:rPr>
              <a:t>What? I’m doing it too!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8" name="Oval Callout 7"/>
          <p:cNvSpPr/>
          <p:nvPr/>
        </p:nvSpPr>
        <p:spPr bwMode="auto">
          <a:xfrm>
            <a:off x="4800600" y="1143000"/>
            <a:ext cx="3048000" cy="1066800"/>
          </a:xfrm>
          <a:prstGeom prst="wedgeEllipseCallout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I thought I was doing it…</a:t>
            </a:r>
          </a:p>
        </p:txBody>
      </p:sp>
    </p:spTree>
    <p:extLst>
      <p:ext uri="{BB962C8B-B14F-4D97-AF65-F5344CB8AC3E}">
        <p14:creationId xmlns:p14="http://schemas.microsoft.com/office/powerpoint/2010/main" val="3942108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Theme 2: Concurrency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Q4: </a:t>
            </a:r>
            <a:r>
              <a:rPr lang="en-US" dirty="0" smtClean="0">
                <a:solidFill>
                  <a:srgbClr val="0000FF"/>
                </a:solidFill>
              </a:rPr>
              <a:t>how do you control access to shared resources?</a:t>
            </a:r>
          </a:p>
          <a:p>
            <a:pPr lvl="1"/>
            <a:r>
              <a:rPr lang="en-US" dirty="0" smtClean="0"/>
              <a:t>A: Distributed mutual exclusion, leader election, etc.</a:t>
            </a:r>
          </a:p>
          <a:p>
            <a:pPr lvl="1"/>
            <a:r>
              <a:rPr lang="en-US" dirty="0" smtClean="0"/>
              <a:t>Ring election? Modified ring election? Bully algorithm?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11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133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Theme 3: Hint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12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905000"/>
            <a:ext cx="4442680" cy="4559300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 bwMode="auto">
          <a:xfrm>
            <a:off x="2362200" y="1524000"/>
            <a:ext cx="3124200" cy="1219200"/>
          </a:xfrm>
          <a:prstGeom prst="wedgeEllipseCallout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tx2"/>
                </a:solidFill>
              </a:rPr>
              <a:t>I want to shake my tail.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7" name="Oval Callout 6"/>
          <p:cNvSpPr/>
          <p:nvPr/>
        </p:nvSpPr>
        <p:spPr bwMode="auto">
          <a:xfrm>
            <a:off x="4724400" y="2438400"/>
            <a:ext cx="4114800" cy="841248"/>
          </a:xfrm>
          <a:prstGeom prst="wedgeEllipseCallout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tx2"/>
                </a:solidFill>
              </a:rPr>
              <a:t>No, I don’t want to.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8" name="Oval Callout 7"/>
          <p:cNvSpPr/>
          <p:nvPr/>
        </p:nvSpPr>
        <p:spPr bwMode="auto">
          <a:xfrm>
            <a:off x="3657600" y="2514600"/>
            <a:ext cx="1219200" cy="762000"/>
          </a:xfrm>
          <a:prstGeom prst="wedgeEllipseCallout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OK</a:t>
            </a:r>
          </a:p>
        </p:txBody>
      </p:sp>
      <p:sp>
        <p:nvSpPr>
          <p:cNvPr id="9" name="Oval Callout 8"/>
          <p:cNvSpPr/>
          <p:nvPr/>
        </p:nvSpPr>
        <p:spPr bwMode="auto">
          <a:xfrm>
            <a:off x="5257800" y="3733800"/>
            <a:ext cx="1981200" cy="762000"/>
          </a:xfrm>
          <a:prstGeom prst="wedgeEllipseCallout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No way!</a:t>
            </a:r>
          </a:p>
        </p:txBody>
      </p:sp>
    </p:spTree>
    <p:extLst>
      <p:ext uri="{BB962C8B-B14F-4D97-AF65-F5344CB8AC3E}">
        <p14:creationId xmlns:p14="http://schemas.microsoft.com/office/powerpoint/2010/main" val="1801263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Theme 3: Consensus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Q5: </a:t>
            </a:r>
            <a:r>
              <a:rPr lang="en-US" dirty="0" smtClean="0">
                <a:solidFill>
                  <a:srgbClr val="0000FF"/>
                </a:solidFill>
              </a:rPr>
              <a:t>how do multiple machines reach an agreement?</a:t>
            </a:r>
          </a:p>
          <a:p>
            <a:pPr lvl="1"/>
            <a:r>
              <a:rPr lang="en-US" dirty="0" smtClean="0"/>
              <a:t>A: it’s impossible! (the FLT result), but algorithms do exist that get around the impossibility (</a:t>
            </a:r>
            <a:r>
              <a:rPr lang="en-US" dirty="0" err="1" smtClean="0"/>
              <a:t>Paxos</a:t>
            </a:r>
            <a:r>
              <a:rPr lang="en-US" dirty="0" smtClean="0"/>
              <a:t>, BFT, etc.)</a:t>
            </a:r>
          </a:p>
          <a:p>
            <a:pPr lvl="1"/>
            <a:r>
              <a:rPr lang="en-US" dirty="0" smtClean="0"/>
              <a:t>What are the phases for </a:t>
            </a:r>
            <a:r>
              <a:rPr lang="en-US" dirty="0" err="1" smtClean="0"/>
              <a:t>Paxos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13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760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Theme 4: Hint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14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905000"/>
            <a:ext cx="4442680" cy="4559300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 bwMode="auto">
          <a:xfrm>
            <a:off x="2362200" y="1524000"/>
            <a:ext cx="3124200" cy="1219200"/>
          </a:xfrm>
          <a:prstGeom prst="wedgeEllipseCallout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tx2"/>
                </a:solidFill>
              </a:rPr>
              <a:t>Who has a brain?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8" name="Oval Callout 7"/>
          <p:cNvSpPr/>
          <p:nvPr/>
        </p:nvSpPr>
        <p:spPr bwMode="auto">
          <a:xfrm>
            <a:off x="3657600" y="2514600"/>
            <a:ext cx="1219200" cy="762000"/>
          </a:xfrm>
          <a:prstGeom prst="wedgeEllipseCallout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I do.</a:t>
            </a:r>
          </a:p>
        </p:txBody>
      </p:sp>
      <p:sp>
        <p:nvSpPr>
          <p:cNvPr id="10" name="Oval Callout 9"/>
          <p:cNvSpPr/>
          <p:nvPr/>
        </p:nvSpPr>
        <p:spPr bwMode="auto">
          <a:xfrm>
            <a:off x="2667000" y="4267200"/>
            <a:ext cx="1676400" cy="685800"/>
          </a:xfrm>
          <a:prstGeom prst="wedgeEllipseCallout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I don’t.</a:t>
            </a:r>
          </a:p>
        </p:txBody>
      </p:sp>
    </p:spTree>
    <p:extLst>
      <p:ext uri="{BB962C8B-B14F-4D97-AF65-F5344CB8AC3E}">
        <p14:creationId xmlns:p14="http://schemas.microsoft.com/office/powerpoint/2010/main" val="1506768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Theme 4: Storage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Q6: </a:t>
            </a:r>
            <a:r>
              <a:rPr lang="en-US" dirty="0" smtClean="0">
                <a:solidFill>
                  <a:srgbClr val="0000FF"/>
                </a:solidFill>
              </a:rPr>
              <a:t>how do you locate where things are and access them? </a:t>
            </a:r>
          </a:p>
          <a:p>
            <a:pPr lvl="1"/>
            <a:r>
              <a:rPr lang="en-US" dirty="0" smtClean="0"/>
              <a:t>A: DHT,</a:t>
            </a:r>
            <a:r>
              <a:rPr lang="en-US" dirty="0"/>
              <a:t> </a:t>
            </a:r>
            <a:r>
              <a:rPr lang="en-US" dirty="0" smtClean="0"/>
              <a:t>distributed file systems, etc.</a:t>
            </a:r>
          </a:p>
          <a:p>
            <a:pPr lvl="1"/>
            <a:r>
              <a:rPr lang="en-US" dirty="0" smtClean="0"/>
              <a:t>Consistent hashing?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15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087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Theme 5: Hint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16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905000"/>
            <a:ext cx="4442680" cy="4559300"/>
          </a:xfrm>
          <a:prstGeom prst="rect">
            <a:avLst/>
          </a:prstGeom>
        </p:spPr>
      </p:pic>
      <p:sp>
        <p:nvSpPr>
          <p:cNvPr id="10" name="Oval Callout 9"/>
          <p:cNvSpPr/>
          <p:nvPr/>
        </p:nvSpPr>
        <p:spPr bwMode="auto">
          <a:xfrm>
            <a:off x="2667000" y="4267200"/>
            <a:ext cx="1676400" cy="685800"/>
          </a:xfrm>
          <a:prstGeom prst="wedgeEllipseCallout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zzz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…</a:t>
            </a:r>
          </a:p>
        </p:txBody>
      </p:sp>
      <p:sp>
        <p:nvSpPr>
          <p:cNvPr id="9" name="Oval Callout 8"/>
          <p:cNvSpPr/>
          <p:nvPr/>
        </p:nvSpPr>
        <p:spPr bwMode="auto">
          <a:xfrm>
            <a:off x="2286000" y="1295400"/>
            <a:ext cx="3505200" cy="1371600"/>
          </a:xfrm>
          <a:prstGeom prst="wedgeEllipseCallout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I have a feeling that something went wrong…</a:t>
            </a:r>
          </a:p>
        </p:txBody>
      </p:sp>
    </p:spTree>
    <p:extLst>
      <p:ext uri="{BB962C8B-B14F-4D97-AF65-F5344CB8AC3E}">
        <p14:creationId xmlns:p14="http://schemas.microsoft.com/office/powerpoint/2010/main" val="1137342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Theme 5: Non-Byzantine Failures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Q7: </a:t>
            </a:r>
            <a:r>
              <a:rPr lang="en-US" dirty="0" smtClean="0">
                <a:solidFill>
                  <a:srgbClr val="0000FF"/>
                </a:solidFill>
              </a:rPr>
              <a:t>how do you know if a machine has failed?</a:t>
            </a:r>
          </a:p>
          <a:p>
            <a:pPr lvl="1"/>
            <a:r>
              <a:rPr lang="en-US" dirty="0" smtClean="0"/>
              <a:t>A: Failure detection</a:t>
            </a:r>
          </a:p>
          <a:p>
            <a:pPr lvl="1"/>
            <a:r>
              <a:rPr lang="en-US" dirty="0" smtClean="0"/>
              <a:t>What is the fundamental limit of a failure detector?</a:t>
            </a:r>
          </a:p>
          <a:p>
            <a:r>
              <a:rPr lang="en-US" dirty="0" smtClean="0"/>
              <a:t>Q8: </a:t>
            </a:r>
            <a:r>
              <a:rPr lang="en-US" dirty="0" smtClean="0">
                <a:solidFill>
                  <a:srgbClr val="0000FF"/>
                </a:solidFill>
              </a:rPr>
              <a:t>how do you program your system to operate continually even under failures?</a:t>
            </a:r>
          </a:p>
          <a:p>
            <a:pPr lvl="1"/>
            <a:r>
              <a:rPr lang="en-US" dirty="0" smtClean="0"/>
              <a:t>A: Replication, gossiping</a:t>
            </a:r>
          </a:p>
          <a:p>
            <a:pPr lvl="1"/>
            <a:r>
              <a:rPr lang="en-US" dirty="0" err="1" smtClean="0"/>
              <a:t>Linearizability</a:t>
            </a:r>
            <a:r>
              <a:rPr lang="en-US" dirty="0"/>
              <a:t>? Sequential consistency? One-copy </a:t>
            </a:r>
            <a:r>
              <a:rPr lang="en-US" dirty="0" err="1"/>
              <a:t>seriarizability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17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943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Theme 6: Hint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18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905000"/>
            <a:ext cx="4442680" cy="4559300"/>
          </a:xfrm>
          <a:prstGeom prst="rect">
            <a:avLst/>
          </a:prstGeom>
        </p:spPr>
      </p:pic>
      <p:sp>
        <p:nvSpPr>
          <p:cNvPr id="9" name="Oval Callout 8"/>
          <p:cNvSpPr/>
          <p:nvPr/>
        </p:nvSpPr>
        <p:spPr bwMode="auto">
          <a:xfrm>
            <a:off x="1371600" y="1295400"/>
            <a:ext cx="3505200" cy="1371600"/>
          </a:xfrm>
          <a:prstGeom prst="wedgeEllipseCallout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tx2"/>
                </a:solidFill>
              </a:rPr>
              <a:t>We’re under attack!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3048000"/>
            <a:ext cx="212309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008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Theme 6: Byzantine Failures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Q9: </a:t>
            </a:r>
            <a:r>
              <a:rPr lang="en-US" dirty="0" smtClean="0">
                <a:solidFill>
                  <a:srgbClr val="0000FF"/>
                </a:solidFill>
              </a:rPr>
              <a:t>how do you deal with attackers?</a:t>
            </a:r>
          </a:p>
          <a:p>
            <a:pPr lvl="1"/>
            <a:r>
              <a:rPr lang="en-US" dirty="0" smtClean="0"/>
              <a:t>A: Security</a:t>
            </a:r>
          </a:p>
          <a:p>
            <a:pPr lvl="1"/>
            <a:r>
              <a:rPr lang="en-US" dirty="0" smtClean="0"/>
              <a:t>What is a digital certificate?</a:t>
            </a:r>
          </a:p>
          <a:p>
            <a:r>
              <a:rPr lang="en-US" dirty="0" smtClean="0"/>
              <a:t>Q10: </a:t>
            </a:r>
            <a:r>
              <a:rPr lang="en-US" dirty="0" smtClean="0">
                <a:solidFill>
                  <a:srgbClr val="0000FF"/>
                </a:solidFill>
              </a:rPr>
              <a:t>what if some machines malfunction?</a:t>
            </a:r>
          </a:p>
          <a:p>
            <a:pPr lvl="1"/>
            <a:r>
              <a:rPr lang="en-US" dirty="0" smtClean="0"/>
              <a:t>A: Byzantine fault tolerance</a:t>
            </a:r>
          </a:p>
          <a:p>
            <a:pPr lvl="1"/>
            <a:r>
              <a:rPr lang="en-US" dirty="0" smtClean="0"/>
              <a:t>To tolerate </a:t>
            </a:r>
            <a:r>
              <a:rPr lang="en-US" i="1" dirty="0" smtClean="0"/>
              <a:t>f</a:t>
            </a:r>
            <a:r>
              <a:rPr lang="en-US" dirty="0" smtClean="0"/>
              <a:t> faulty nodes, how many nodes do we need in total?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19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827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CSE 486/586 </a:t>
            </a:r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PA4 due this </a:t>
            </a:r>
            <a:r>
              <a:rPr lang="en-US" dirty="0" smtClean="0"/>
              <a:t>Friday (5</a:t>
            </a:r>
            <a:r>
              <a:rPr lang="en-US" dirty="0" smtClean="0"/>
              <a:t>/6) </a:t>
            </a:r>
            <a:r>
              <a:rPr lang="en-US" dirty="0"/>
              <a:t>@ </a:t>
            </a:r>
            <a:r>
              <a:rPr lang="en-US" dirty="0" smtClean="0"/>
              <a:t>11:59am</a:t>
            </a:r>
            <a:endParaRPr lang="en-US" dirty="0"/>
          </a:p>
          <a:p>
            <a:r>
              <a:rPr lang="en-US" dirty="0"/>
              <a:t>Final: 5/</a:t>
            </a:r>
            <a:r>
              <a:rPr lang="en-US" dirty="0" smtClean="0"/>
              <a:t>12, </a:t>
            </a:r>
            <a:r>
              <a:rPr lang="en-US" dirty="0" smtClean="0"/>
              <a:t>Thurs</a:t>
            </a:r>
            <a:r>
              <a:rPr lang="en-US" dirty="0" smtClean="0"/>
              <a:t>day</a:t>
            </a:r>
            <a:r>
              <a:rPr lang="en-US" dirty="0" smtClean="0"/>
              <a:t>, </a:t>
            </a:r>
            <a:r>
              <a:rPr lang="en-US" dirty="0" smtClean="0"/>
              <a:t>8am </a:t>
            </a:r>
            <a:r>
              <a:rPr lang="en-US" dirty="0"/>
              <a:t>– </a:t>
            </a:r>
            <a:r>
              <a:rPr lang="en-US" dirty="0" smtClean="0"/>
              <a:t>11am</a:t>
            </a:r>
            <a:endParaRPr lang="en-US" dirty="0"/>
          </a:p>
          <a:p>
            <a:pPr lvl="1"/>
            <a:r>
              <a:rPr lang="en-US" dirty="0" smtClean="0"/>
              <a:t>Knox 20</a:t>
            </a:r>
            <a:endParaRPr lang="en-US" dirty="0"/>
          </a:p>
          <a:p>
            <a:pPr lvl="1"/>
            <a:r>
              <a:rPr lang="en-US" dirty="0" smtClean="0"/>
              <a:t>Everything, 1-page letter-sized cheat sheet allowed</a:t>
            </a:r>
            <a:endParaRPr lang="en-US" dirty="0"/>
          </a:p>
          <a:p>
            <a:pPr lvl="1"/>
            <a:r>
              <a:rPr lang="en-US" dirty="0">
                <a:solidFill>
                  <a:srgbClr val="FF0000"/>
                </a:solidFill>
              </a:rPr>
              <a:t>No restroom use</a:t>
            </a:r>
            <a:r>
              <a:rPr lang="en-US" dirty="0"/>
              <a:t> (this quickly becomes chaotic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Multiple choices</a:t>
            </a:r>
          </a:p>
          <a:p>
            <a:r>
              <a:rPr lang="en-US" dirty="0" smtClean="0"/>
              <a:t>Important things about the final week</a:t>
            </a:r>
          </a:p>
          <a:p>
            <a:pPr lvl="1"/>
            <a:r>
              <a:rPr lang="en-US" dirty="0" smtClean="0"/>
              <a:t>PA4 </a:t>
            </a:r>
            <a:r>
              <a:rPr lang="en-US" dirty="0"/>
              <a:t>scores </a:t>
            </a:r>
            <a:r>
              <a:rPr lang="en-US" smtClean="0"/>
              <a:t>will hopefully </a:t>
            </a:r>
            <a:r>
              <a:rPr lang="en-US" dirty="0"/>
              <a:t>be </a:t>
            </a:r>
            <a:r>
              <a:rPr lang="en-US" dirty="0" smtClean="0"/>
              <a:t>posted before the final.</a:t>
            </a:r>
            <a:endParaRPr lang="en-US" dirty="0"/>
          </a:p>
          <a:p>
            <a:pPr lvl="1"/>
            <a:r>
              <a:rPr lang="en-US" dirty="0" smtClean="0"/>
              <a:t>No office </a:t>
            </a:r>
            <a:r>
              <a:rPr lang="en-US" dirty="0"/>
              <a:t>hours </a:t>
            </a:r>
            <a:r>
              <a:rPr lang="en-US" dirty="0" smtClean="0"/>
              <a:t>next week</a:t>
            </a:r>
          </a:p>
          <a:p>
            <a:r>
              <a:rPr lang="en-US" dirty="0" smtClean="0"/>
              <a:t>Final grading</a:t>
            </a:r>
          </a:p>
          <a:p>
            <a:pPr lvl="1"/>
            <a:r>
              <a:rPr lang="en-US" dirty="0" smtClean="0"/>
              <a:t>I’m </a:t>
            </a:r>
            <a:r>
              <a:rPr lang="en-US" dirty="0" smtClean="0"/>
              <a:t>shooting for Wednesday (5</a:t>
            </a:r>
            <a:r>
              <a:rPr lang="en-US" dirty="0" smtClean="0"/>
              <a:t>/</a:t>
            </a:r>
            <a:r>
              <a:rPr lang="en-US" dirty="0" smtClean="0"/>
              <a:t>18</a:t>
            </a:r>
            <a:r>
              <a:rPr lang="en-US" dirty="0" smtClean="0"/>
              <a:t>) </a:t>
            </a:r>
            <a:r>
              <a:rPr lang="en-US" dirty="0" smtClean="0"/>
              <a:t>for posting, Thursday (5</a:t>
            </a:r>
            <a:r>
              <a:rPr lang="en-US" dirty="0" smtClean="0"/>
              <a:t>/</a:t>
            </a:r>
            <a:r>
              <a:rPr lang="en-US" dirty="0" smtClean="0"/>
              <a:t>19</a:t>
            </a:r>
            <a:r>
              <a:rPr lang="en-US" dirty="0" smtClean="0"/>
              <a:t>) </a:t>
            </a:r>
            <a:r>
              <a:rPr lang="en-US" dirty="0" smtClean="0"/>
              <a:t>for reviewing, and Friday for finalizing.</a:t>
            </a:r>
          </a:p>
          <a:p>
            <a:pPr lvl="1"/>
            <a:r>
              <a:rPr lang="en-US" dirty="0" smtClean="0"/>
              <a:t>This will change if there’s any delay in grading at the scoring center.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892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888A9B7-E954-E041-8E9D-C26F0D6CC7B8}" type="slidenum">
              <a:rPr lang="en-US"/>
              <a:pPr/>
              <a:t>20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34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Acknowledgements</a:t>
            </a:r>
          </a:p>
        </p:txBody>
      </p:sp>
      <p:sp>
        <p:nvSpPr>
          <p:cNvPr id="1341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slides contain material developed and copyrighted by </a:t>
            </a:r>
            <a:r>
              <a:rPr lang="en-US" dirty="0" err="1" smtClean="0"/>
              <a:t>Indranil</a:t>
            </a:r>
            <a:r>
              <a:rPr lang="en-US" dirty="0" smtClean="0"/>
              <a:t> Gupta (UIUC).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a Distributed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i="1" dirty="0" smtClean="0"/>
          </a:p>
          <a:p>
            <a:r>
              <a:rPr lang="en-US" i="1" dirty="0" smtClean="0"/>
              <a:t>“The number of people who know how to build really solid distributed systems…is about ten”</a:t>
            </a:r>
          </a:p>
          <a:p>
            <a:pPr lvl="1"/>
            <a:r>
              <a:rPr lang="en-US" dirty="0" smtClean="0"/>
              <a:t>Scott </a:t>
            </a:r>
            <a:r>
              <a:rPr lang="en-US" dirty="0" err="1" smtClean="0"/>
              <a:t>Shenker</a:t>
            </a:r>
            <a:r>
              <a:rPr lang="en-US" dirty="0" smtClean="0"/>
              <a:t>, Professor at UC Berkeley</a:t>
            </a:r>
          </a:p>
          <a:p>
            <a:endParaRPr lang="en-US" dirty="0" smtClean="0"/>
          </a:p>
          <a:p>
            <a:r>
              <a:rPr lang="en-US" dirty="0" smtClean="0"/>
              <a:t>Are you confident now?</a:t>
            </a:r>
          </a:p>
          <a:p>
            <a:endParaRPr lang="en-US" dirty="0"/>
          </a:p>
          <a:p>
            <a:r>
              <a:rPr lang="en-US" dirty="0" smtClean="0"/>
              <a:t>What were the most interesting topic to you?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3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842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We Discussed (Midterm)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Networking basics (feat. </a:t>
            </a:r>
            <a:r>
              <a:rPr lang="en-US" dirty="0"/>
              <a:t>t</a:t>
            </a:r>
            <a:r>
              <a:rPr lang="en-US" dirty="0" smtClean="0"/>
              <a:t>he Internet)</a:t>
            </a:r>
          </a:p>
          <a:p>
            <a:r>
              <a:rPr lang="en-US" dirty="0" smtClean="0"/>
              <a:t>Failure detection</a:t>
            </a:r>
          </a:p>
          <a:p>
            <a:r>
              <a:rPr lang="en-US" dirty="0" smtClean="0"/>
              <a:t>Time synchronization</a:t>
            </a:r>
          </a:p>
          <a:p>
            <a:r>
              <a:rPr lang="en-US" dirty="0" smtClean="0"/>
              <a:t>Logical time &amp; global states</a:t>
            </a:r>
          </a:p>
          <a:p>
            <a:r>
              <a:rPr lang="en-US" dirty="0" smtClean="0"/>
              <a:t>P2P &amp; DHT</a:t>
            </a:r>
          </a:p>
          <a:p>
            <a:r>
              <a:rPr lang="en-US" dirty="0" smtClean="0"/>
              <a:t>Reliable multicast</a:t>
            </a:r>
          </a:p>
          <a:p>
            <a:r>
              <a:rPr lang="en-US" dirty="0" smtClean="0"/>
              <a:t>Consensus basics</a:t>
            </a:r>
          </a:p>
          <a:p>
            <a:r>
              <a:rPr lang="en-US" dirty="0" smtClean="0"/>
              <a:t>Mutual exclusion &amp; leader election</a:t>
            </a:r>
          </a:p>
          <a:p>
            <a:r>
              <a:rPr lang="en-US" dirty="0" smtClean="0"/>
              <a:t>RPC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4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172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We Discussed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Transactions &amp; concurrency control</a:t>
            </a:r>
          </a:p>
          <a:p>
            <a:r>
              <a:rPr lang="en-US" dirty="0" smtClean="0"/>
              <a:t>Replication</a:t>
            </a:r>
          </a:p>
          <a:p>
            <a:r>
              <a:rPr lang="en-US" dirty="0" smtClean="0"/>
              <a:t>Gossiping</a:t>
            </a:r>
          </a:p>
          <a:p>
            <a:r>
              <a:rPr lang="en-US" dirty="0" smtClean="0"/>
              <a:t>Distributed file systems</a:t>
            </a:r>
          </a:p>
          <a:p>
            <a:r>
              <a:rPr lang="en-US" dirty="0" err="1" smtClean="0"/>
              <a:t>Paxos</a:t>
            </a:r>
            <a:endParaRPr lang="en-US" dirty="0" smtClean="0"/>
          </a:p>
          <a:p>
            <a:r>
              <a:rPr lang="en-US" dirty="0" smtClean="0"/>
              <a:t>BFT</a:t>
            </a:r>
          </a:p>
          <a:p>
            <a:r>
              <a:rPr lang="en-US" dirty="0" smtClean="0"/>
              <a:t>Security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5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166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Way I See 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We’ve learned some of the building blocks &amp; fundamental results…</a:t>
            </a:r>
          </a:p>
          <a:p>
            <a:pPr lvl="1"/>
            <a:r>
              <a:rPr lang="en-US" dirty="0"/>
              <a:t>Networking </a:t>
            </a:r>
            <a:r>
              <a:rPr lang="en-US" dirty="0" smtClean="0"/>
              <a:t>basics, failure detection, logical time, reliable multicast, mutual exclusion, leader election, transactions, concurrency control, replication, gossiping, </a:t>
            </a:r>
            <a:r>
              <a:rPr lang="en-US" dirty="0" err="1" smtClean="0"/>
              <a:t>Paxos</a:t>
            </a:r>
            <a:r>
              <a:rPr lang="en-US" dirty="0" smtClean="0"/>
              <a:t>, BFT, …</a:t>
            </a:r>
            <a:endParaRPr lang="en-US" dirty="0"/>
          </a:p>
          <a:p>
            <a:r>
              <a:rPr lang="en-US" dirty="0" smtClean="0"/>
              <a:t>…and how real systems get built using those…</a:t>
            </a:r>
            <a:endParaRPr lang="en-US" dirty="0"/>
          </a:p>
          <a:p>
            <a:pPr lvl="1"/>
            <a:r>
              <a:rPr lang="en-US" dirty="0" smtClean="0"/>
              <a:t>P2P, DHT, Dynamo, …</a:t>
            </a:r>
          </a:p>
          <a:p>
            <a:r>
              <a:rPr lang="en-US" dirty="0" smtClean="0"/>
              <a:t>…and also got some experience in building/using the fundamental building blocks…</a:t>
            </a:r>
          </a:p>
          <a:p>
            <a:pPr lvl="1"/>
            <a:r>
              <a:rPr lang="en-US" dirty="0" smtClean="0"/>
              <a:t>Ordered multicast for messaging, a DHT, and a replicated key-value storage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6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054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Systems 10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Course goal: answering </a:t>
            </a:r>
            <a:r>
              <a:rPr lang="en-US" dirty="0" smtClean="0">
                <a:solidFill>
                  <a:srgbClr val="FF0000"/>
                </a:solidFill>
              </a:rPr>
              <a:t>10 questions on distributed systems</a:t>
            </a:r>
          </a:p>
          <a:p>
            <a:pPr lvl="1"/>
            <a:r>
              <a:rPr lang="en-US" dirty="0" smtClean="0"/>
              <a:t>At the end of the semester, if you can answer only 10 questions about distributed systems, you’ll probably get an A.</a:t>
            </a:r>
          </a:p>
          <a:p>
            <a:pPr lvl="1"/>
            <a:r>
              <a:rPr lang="en-US" dirty="0" smtClean="0"/>
              <a:t>Easy enough!</a:t>
            </a:r>
          </a:p>
          <a:p>
            <a:r>
              <a:rPr lang="en-US" dirty="0" smtClean="0"/>
              <a:t>What are those questions?</a:t>
            </a:r>
          </a:p>
          <a:p>
            <a:pPr lvl="1"/>
            <a:r>
              <a:rPr lang="en-US" dirty="0" smtClean="0"/>
              <a:t>Organized in 6 themes</a:t>
            </a:r>
          </a:p>
          <a:p>
            <a:pPr lvl="1"/>
            <a:r>
              <a:rPr lang="en-US" dirty="0" smtClean="0"/>
              <a:t>1~2 questions in each theme</a:t>
            </a:r>
          </a:p>
          <a:p>
            <a:pPr lvl="1"/>
            <a:r>
              <a:rPr lang="en-US" dirty="0" smtClean="0"/>
              <a:t>A few (or several) lectures to answer each question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7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193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Theme 1: Hint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8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905000"/>
            <a:ext cx="4442680" cy="4559300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 bwMode="auto">
          <a:xfrm>
            <a:off x="2743200" y="1524000"/>
            <a:ext cx="1676400" cy="1219200"/>
          </a:xfrm>
          <a:prstGeom prst="wedgeEllipseCallout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What’s up?</a:t>
            </a:r>
          </a:p>
        </p:txBody>
      </p:sp>
      <p:sp>
        <p:nvSpPr>
          <p:cNvPr id="7" name="Oval Callout 6"/>
          <p:cNvSpPr/>
          <p:nvPr/>
        </p:nvSpPr>
        <p:spPr bwMode="auto">
          <a:xfrm>
            <a:off x="4038600" y="2514600"/>
            <a:ext cx="1371600" cy="841248"/>
          </a:xfrm>
          <a:prstGeom prst="wedgeEllipseCallout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Hey!</a:t>
            </a:r>
          </a:p>
        </p:txBody>
      </p:sp>
    </p:spTree>
    <p:extLst>
      <p:ext uri="{BB962C8B-B14F-4D97-AF65-F5344CB8AC3E}">
        <p14:creationId xmlns:p14="http://schemas.microsoft.com/office/powerpoint/2010/main" val="2938063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Theme 1: Communications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Q1: </a:t>
            </a:r>
            <a:r>
              <a:rPr lang="en-US" dirty="0" smtClean="0">
                <a:solidFill>
                  <a:srgbClr val="0000FF"/>
                </a:solidFill>
              </a:rPr>
              <a:t>how do you talk to another machine?</a:t>
            </a:r>
          </a:p>
          <a:p>
            <a:pPr lvl="1"/>
            <a:r>
              <a:rPr lang="en-US" dirty="0" smtClean="0"/>
              <a:t>A: Networking basics</a:t>
            </a:r>
          </a:p>
          <a:p>
            <a:pPr lvl="1"/>
            <a:r>
              <a:rPr lang="en-US" dirty="0" smtClean="0"/>
              <a:t>Know how to use socket now?</a:t>
            </a:r>
          </a:p>
          <a:p>
            <a:r>
              <a:rPr lang="en-US" dirty="0" smtClean="0"/>
              <a:t>Q2: </a:t>
            </a:r>
            <a:r>
              <a:rPr lang="en-US" dirty="0" smtClean="0">
                <a:solidFill>
                  <a:srgbClr val="0000FF"/>
                </a:solidFill>
              </a:rPr>
              <a:t>how do you talk to multiple machines at once?</a:t>
            </a:r>
          </a:p>
          <a:p>
            <a:pPr lvl="1"/>
            <a:r>
              <a:rPr lang="en-US" dirty="0" smtClean="0"/>
              <a:t>A: Multicast</a:t>
            </a:r>
          </a:p>
          <a:p>
            <a:pPr lvl="1"/>
            <a:r>
              <a:rPr lang="en-US" dirty="0" smtClean="0"/>
              <a:t>What is “reliable multicast”?</a:t>
            </a:r>
          </a:p>
          <a:p>
            <a:pPr lvl="1"/>
            <a:r>
              <a:rPr lang="en-US" dirty="0" smtClean="0"/>
              <a:t>What orderings are there for ordered multicast?</a:t>
            </a:r>
          </a:p>
          <a:p>
            <a:r>
              <a:rPr lang="en-US" dirty="0" smtClean="0"/>
              <a:t>Q3: </a:t>
            </a:r>
            <a:r>
              <a:rPr lang="en-US" dirty="0" smtClean="0">
                <a:solidFill>
                  <a:srgbClr val="0000FF"/>
                </a:solidFill>
              </a:rPr>
              <a:t>can you call a function/method/procedure running in another machine?</a:t>
            </a:r>
          </a:p>
          <a:p>
            <a:pPr lvl="1"/>
            <a:r>
              <a:rPr lang="en-US" dirty="0" smtClean="0"/>
              <a:t>A: RPC</a:t>
            </a:r>
          </a:p>
          <a:p>
            <a:pPr lvl="1"/>
            <a:r>
              <a:rPr lang="en-US" dirty="0" smtClean="0"/>
              <a:t>What is a stub compiler (generator)?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9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466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CS252-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CS252-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3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dirty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solidFill>
              <a:srgbClr val="000000"/>
            </a:solidFill>
          </a:defRPr>
        </a:defPPr>
      </a:lstStyle>
    </a:txDef>
  </a:objectDefaults>
  <a:extraClrSchemeLst>
    <a:extraClrScheme>
      <a:clrScheme name="CS252-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252-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CS252-template</Template>
  <TotalTime>36191</TotalTime>
  <Pages>12</Pages>
  <Words>827</Words>
  <Application>Microsoft Macintosh PowerPoint</Application>
  <PresentationFormat>Letter Paper (8.5x11 in)</PresentationFormat>
  <Paragraphs>156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CS252-template</vt:lpstr>
      <vt:lpstr>Office Theme</vt:lpstr>
      <vt:lpstr>CSE 486/586 Distributed Systems Wrap-up</vt:lpstr>
      <vt:lpstr>CSE 486/586 Administrivia</vt:lpstr>
      <vt:lpstr>Building a Distributed System</vt:lpstr>
      <vt:lpstr>Things We Discussed (Midterm)</vt:lpstr>
      <vt:lpstr>Things We Discussed</vt:lpstr>
      <vt:lpstr>The Way I See It</vt:lpstr>
      <vt:lpstr>Distributed Systems 10 Questions</vt:lpstr>
      <vt:lpstr>Theme 1: Hint</vt:lpstr>
      <vt:lpstr>Theme 1: Communications</vt:lpstr>
      <vt:lpstr>Theme 2: Hint</vt:lpstr>
      <vt:lpstr>Theme 2: Concurrency</vt:lpstr>
      <vt:lpstr>Theme 3: Hint</vt:lpstr>
      <vt:lpstr>Theme 3: Consensus</vt:lpstr>
      <vt:lpstr>Theme 4: Hint</vt:lpstr>
      <vt:lpstr>Theme 4: Storage Management</vt:lpstr>
      <vt:lpstr>Theme 5: Hint</vt:lpstr>
      <vt:lpstr>Theme 5: Non-Byzantine Failures</vt:lpstr>
      <vt:lpstr>Theme 6: Hint</vt:lpstr>
      <vt:lpstr>Theme 6: Byzantine Failures</vt:lpstr>
      <vt:lpstr>Acknowledgements</vt:lpstr>
    </vt:vector>
  </TitlesOfParts>
  <Manager/>
  <Company>UC Berkeley-EECS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EECS 152  Computer Architecture  and Engineering  Lec 01 - Introduction  </dc:title>
  <dc:subject/>
  <dc:creator> Krste Asanovic</dc:creator>
  <cp:keywords/>
  <dc:description/>
  <cp:lastModifiedBy>Steve Ko</cp:lastModifiedBy>
  <cp:revision>1715</cp:revision>
  <cp:lastPrinted>2016-05-04T15:38:58Z</cp:lastPrinted>
  <dcterms:created xsi:type="dcterms:W3CDTF">2012-03-21T04:48:11Z</dcterms:created>
  <dcterms:modified xsi:type="dcterms:W3CDTF">2016-05-04T16:19:49Z</dcterms:modified>
  <cp:category/>
</cp:coreProperties>
</file>