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31" r:id="rId4"/>
    <p:sldId id="732" r:id="rId5"/>
    <p:sldId id="733" r:id="rId6"/>
    <p:sldId id="734" r:id="rId7"/>
    <p:sldId id="735" r:id="rId8"/>
    <p:sldId id="737" r:id="rId9"/>
    <p:sldId id="738" r:id="rId10"/>
    <p:sldId id="739" r:id="rId11"/>
    <p:sldId id="740" r:id="rId12"/>
    <p:sldId id="741" r:id="rId13"/>
    <p:sldId id="758" r:id="rId14"/>
    <p:sldId id="742" r:id="rId15"/>
    <p:sldId id="743" r:id="rId16"/>
    <p:sldId id="744" r:id="rId17"/>
    <p:sldId id="745" r:id="rId18"/>
    <p:sldId id="746" r:id="rId19"/>
    <p:sldId id="747" r:id="rId20"/>
    <p:sldId id="543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F7BD2-9512-FB43-A139-951E6FED5BBF}" type="slidenum">
              <a:rPr lang="en-US"/>
              <a:pPr/>
              <a:t>10</a:t>
            </a:fld>
            <a:endParaRPr lang="en-US"/>
          </a:p>
        </p:txBody>
      </p:sp>
      <p:sp>
        <p:nvSpPr>
          <p:cNvPr id="165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3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E7AFFB-D553-8147-952D-B138D63073B1}" type="slidenum">
              <a:rPr lang="en-US"/>
              <a:pPr/>
              <a:t>11</a:t>
            </a:fld>
            <a:endParaRPr lang="en-US"/>
          </a:p>
        </p:txBody>
      </p:sp>
      <p:sp>
        <p:nvSpPr>
          <p:cNvPr id="160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4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7430A-9942-634D-ADCB-383ADCE55D87}" type="slidenum">
              <a:rPr lang="en-US"/>
              <a:pPr/>
              <a:t>13</a:t>
            </a:fld>
            <a:endParaRPr lang="en-US"/>
          </a:p>
        </p:txBody>
      </p:sp>
      <p:sp>
        <p:nvSpPr>
          <p:cNvPr id="160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6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4F8007-BEC9-D94F-A945-B9D02FC18961}" type="slidenum">
              <a:rPr lang="en-US"/>
              <a:pPr/>
              <a:t>14</a:t>
            </a:fld>
            <a:endParaRPr lang="en-US"/>
          </a:p>
        </p:txBody>
      </p:sp>
      <p:sp>
        <p:nvSpPr>
          <p:cNvPr id="165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5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British Firm Ferranti, did Mercury and then Atlas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Method 1 too difficult for users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Method 2 too slow.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2D6F9-BD87-C64A-ABC7-B58786228444}" type="slidenum">
              <a:rPr lang="en-US"/>
              <a:pPr/>
              <a:t>15</a:t>
            </a:fld>
            <a:endParaRPr lang="en-US"/>
          </a:p>
        </p:txBody>
      </p:sp>
      <p:sp>
        <p:nvSpPr>
          <p:cNvPr id="161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0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Single-level Store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CD2E4D-D41E-5B4D-B421-EDA43215B74E}" type="slidenum">
              <a:rPr lang="en-US"/>
              <a:pPr/>
              <a:t>16</a:t>
            </a:fld>
            <a:endParaRPr lang="en-US"/>
          </a:p>
        </p:txBody>
      </p:sp>
      <p:sp>
        <p:nvSpPr>
          <p:cNvPr id="161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2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굴림" charset="-127"/>
              <a:cs typeface="굴림" charset="-127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FB35E-1776-5144-A94E-56BD02B37DD7}" type="slidenum">
              <a:rPr lang="en-US"/>
              <a:pPr/>
              <a:t>17</a:t>
            </a:fld>
            <a:endParaRPr lang="en-US"/>
          </a:p>
        </p:txBody>
      </p:sp>
      <p:sp>
        <p:nvSpPr>
          <p:cNvPr id="161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4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BDCBB-A062-4242-B11F-BB90851F960A}" type="slidenum">
              <a:rPr lang="en-US"/>
              <a:pPr/>
              <a:t>18</a:t>
            </a:fld>
            <a:endParaRPr lang="en-US"/>
          </a:p>
        </p:txBody>
      </p:sp>
      <p:sp>
        <p:nvSpPr>
          <p:cNvPr id="161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6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14873-704D-D944-B4D4-AB2358E8E32D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D0EDAF-B7B3-8648-82A2-E4C6B0152BE8}" type="slidenum">
              <a:rPr lang="en-US"/>
              <a:pPr/>
              <a:t>3</a:t>
            </a:fld>
            <a:endParaRPr lang="en-US"/>
          </a:p>
        </p:txBody>
      </p:sp>
      <p:sp>
        <p:nvSpPr>
          <p:cNvPr id="16455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5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AE89D8-B077-D248-9270-0214275F7911}" type="slidenum">
              <a:rPr lang="en-US"/>
              <a:pPr/>
              <a:t>4</a:t>
            </a:fld>
            <a:endParaRPr lang="en-US"/>
          </a:p>
        </p:txBody>
      </p:sp>
      <p:sp>
        <p:nvSpPr>
          <p:cNvPr id="164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 dirty="0">
              <a:ea typeface="굴림" charset="-127"/>
              <a:cs typeface="굴림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90B9CC-F342-E34A-A311-6830038DD696}" type="slidenum">
              <a:rPr lang="en-US"/>
              <a:pPr/>
              <a:t>5</a:t>
            </a:fld>
            <a:endParaRPr lang="en-US"/>
          </a:p>
        </p:txBody>
      </p:sp>
      <p:sp>
        <p:nvSpPr>
          <p:cNvPr id="164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9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Example: 10K Instructions between I/O – 100K Instructions during I/O.</a:t>
            </a:r>
          </a:p>
          <a:p>
            <a:endParaRPr lang="ko-KR" altLang="en-US">
              <a:ea typeface="굴림" charset="-127"/>
              <a:cs typeface="굴림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CD725-72A8-EE40-A308-1AD18FA6A453}" type="slidenum">
              <a:rPr lang="en-US"/>
              <a:pPr/>
              <a:t>6</a:t>
            </a:fld>
            <a:endParaRPr lang="en-US"/>
          </a:p>
        </p:txBody>
      </p:sp>
      <p:sp>
        <p:nvSpPr>
          <p:cNvPr id="159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2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C15E8-B496-BA4B-B12F-E1D84853A2C3}" type="slidenum">
              <a:rPr lang="en-US"/>
              <a:pPr/>
              <a:t>7</a:t>
            </a:fld>
            <a:endParaRPr lang="en-US"/>
          </a:p>
        </p:txBody>
      </p:sp>
      <p:sp>
        <p:nvSpPr>
          <p:cNvPr id="159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6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Called Burping the memory.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C196B9-8D1A-9D48-8B02-CB59335ADCBC}" type="slidenum">
              <a:rPr lang="en-US"/>
              <a:pPr/>
              <a:t>8</a:t>
            </a:fld>
            <a:endParaRPr lang="en-US"/>
          </a:p>
        </p:txBody>
      </p:sp>
      <p:sp>
        <p:nvSpPr>
          <p:cNvPr id="165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1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Relaxes the contiguous allocation requirement.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5940C0-2163-554D-A025-836E80DCE361}" type="slidenum">
              <a:rPr lang="en-US"/>
              <a:pPr/>
              <a:t>9</a:t>
            </a:fld>
            <a:endParaRPr lang="en-US"/>
          </a:p>
        </p:txBody>
      </p:sp>
      <p:sp>
        <p:nvSpPr>
          <p:cNvPr id="160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0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OS ensures that the page tables are disjoint.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Address </a:t>
            </a:r>
            <a:r>
              <a:rPr lang="en-US" dirty="0" smtClean="0"/>
              <a:t>Translation </a:t>
            </a:r>
            <a:r>
              <a:rPr lang="en-US" smtClean="0"/>
              <a:t>and </a:t>
            </a:r>
            <a:r>
              <a:rPr lang="en-US" smtClean="0"/>
              <a:t>Protection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A37E-7454-1E43-91F3-29AB02F9CCE3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5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Where Should Page Tables Reside?</a:t>
            </a:r>
          </a:p>
        </p:txBody>
      </p:sp>
      <p:sp>
        <p:nvSpPr>
          <p:cNvPr id="165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894263"/>
          </a:xfrm>
        </p:spPr>
        <p:txBody>
          <a:bodyPr/>
          <a:lstStyle/>
          <a:p>
            <a:pPr marL="342900" indent="-342900"/>
            <a:r>
              <a:rPr lang="en-US" altLang="ko-KR" sz="2800" dirty="0">
                <a:ea typeface="굴림" charset="-127"/>
                <a:cs typeface="굴림" charset="-127"/>
              </a:rPr>
              <a:t>Space required by the page tables (PT) is proportional to the address space, number of users, ...</a:t>
            </a:r>
          </a:p>
          <a:p>
            <a:pPr marL="342900" indent="-342900">
              <a:buFontTx/>
              <a:buNone/>
            </a:pPr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      </a:t>
            </a:r>
            <a:r>
              <a:rPr lang="en-US" altLang="ko-KR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</a:t>
            </a:r>
            <a:r>
              <a:rPr lang="en-US" altLang="ko-KR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Space requirement is large </a:t>
            </a:r>
          </a:p>
          <a:p>
            <a:pPr marL="342900" indent="-342900">
              <a:buFontTx/>
              <a:buNone/>
            </a:pPr>
            <a:r>
              <a:rPr lang="en-US" altLang="ko-KR" i="1" dirty="0">
                <a:solidFill>
                  <a:srgbClr val="56127A"/>
                </a:solidFill>
                <a:ea typeface="굴림" charset="-127"/>
                <a:cs typeface="굴림" charset="-127"/>
              </a:rPr>
              <a:t>   </a:t>
            </a:r>
            <a:r>
              <a:rPr lang="en-US" altLang="ko-KR" i="1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  </a:t>
            </a:r>
            <a:r>
              <a:rPr lang="en-US" altLang="ko-KR" dirty="0" err="1" smtClean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</a:t>
            </a:r>
            <a:r>
              <a:rPr lang="en-US" altLang="ko-KR" dirty="0" err="1" smtClean="0">
                <a:solidFill>
                  <a:srgbClr val="56127A"/>
                </a:solidFill>
                <a:ea typeface="굴림" charset="-127"/>
                <a:cs typeface="굴림" charset="-127"/>
              </a:rPr>
              <a:t>Too</a:t>
            </a:r>
            <a:r>
              <a:rPr lang="en-US" altLang="ko-KR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 </a:t>
            </a:r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expensive to keep in registers</a:t>
            </a:r>
          </a:p>
          <a:p>
            <a:pPr marL="342900" indent="-342900">
              <a:buFontTx/>
              <a:buNone/>
            </a:pPr>
            <a:endParaRPr lang="en-US" altLang="ko-KR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pPr marL="342900" indent="-342900"/>
            <a:r>
              <a:rPr lang="en-US" altLang="ko-KR" sz="2800" dirty="0">
                <a:ea typeface="굴림" charset="-127"/>
                <a:cs typeface="굴림" charset="-127"/>
              </a:rPr>
              <a:t>Idea: Keep </a:t>
            </a:r>
            <a:r>
              <a:rPr lang="en-US" altLang="ko-KR" sz="2800" dirty="0" err="1">
                <a:ea typeface="굴림" charset="-127"/>
                <a:cs typeface="굴림" charset="-127"/>
              </a:rPr>
              <a:t>PTs</a:t>
            </a:r>
            <a:r>
              <a:rPr lang="en-US" altLang="ko-KR" sz="2800" dirty="0">
                <a:ea typeface="굴림" charset="-127"/>
                <a:cs typeface="굴림" charset="-127"/>
              </a:rPr>
              <a:t> in the main memory</a:t>
            </a:r>
          </a:p>
          <a:p>
            <a:pPr marL="742950" lvl="1" indent="-285750"/>
            <a:r>
              <a:rPr lang="en-US" altLang="ko-KR" sz="2400" dirty="0">
                <a:ea typeface="굴림" charset="-127"/>
                <a:cs typeface="굴림" charset="-127"/>
              </a:rPr>
              <a:t>needs one reference to retrieve the page base address and another to access the data word</a:t>
            </a:r>
          </a:p>
          <a:p>
            <a:pPr marL="742950" lvl="1" indent="-285750">
              <a:buFontTx/>
              <a:buNone/>
            </a:pPr>
            <a:r>
              <a:rPr lang="en-US" altLang="ko-KR" sz="2400" dirty="0">
                <a:ea typeface="굴림" charset="-127"/>
                <a:cs typeface="굴림" charset="-127"/>
              </a:rPr>
              <a:t>			</a:t>
            </a:r>
            <a:r>
              <a:rPr lang="en-US" altLang="ko-KR" sz="2400" dirty="0" err="1"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400" dirty="0">
                <a:ea typeface="굴림" charset="-127"/>
                <a:cs typeface="굴림" charset="-127"/>
              </a:rPr>
              <a:t> </a:t>
            </a:r>
            <a:r>
              <a:rPr lang="en-US" altLang="ko-KR" sz="2400" i="1" dirty="0">
                <a:ea typeface="굴림" charset="-127"/>
                <a:cs typeface="굴림" charset="-127"/>
              </a:rPr>
              <a:t>doubles the number of memory references!</a:t>
            </a:r>
            <a:endParaRPr lang="en-US" altLang="ko-KR" sz="2400" dirty="0"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0E94-9524-7646-98F2-B9A4E6AA31B5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0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039100" cy="9017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Page Tables in Physical Memory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1143000"/>
            <a:ext cx="7491413" cy="5270500"/>
            <a:chOff x="632" y="848"/>
            <a:chExt cx="4719" cy="332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" y="1352"/>
              <a:ext cx="1536" cy="2580"/>
              <a:chOff x="632" y="1352"/>
              <a:chExt cx="1536" cy="2580"/>
            </a:xfrm>
          </p:grpSpPr>
          <p:sp>
            <p:nvSpPr>
              <p:cNvPr id="1603589" name="Rectangle 5"/>
              <p:cNvSpPr>
                <a:spLocks noChangeArrowheads="1"/>
              </p:cNvSpPr>
              <p:nvPr/>
            </p:nvSpPr>
            <p:spPr bwMode="auto">
              <a:xfrm>
                <a:off x="632" y="1568"/>
                <a:ext cx="704" cy="216"/>
              </a:xfrm>
              <a:prstGeom prst="rect">
                <a:avLst/>
              </a:prstGeom>
              <a:solidFill>
                <a:schemeClr val="folHlink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3590" name="Rectangle 6" descr="90%"/>
              <p:cNvSpPr>
                <a:spLocks noChangeArrowheads="1"/>
              </p:cNvSpPr>
              <p:nvPr/>
            </p:nvSpPr>
            <p:spPr bwMode="auto">
              <a:xfrm>
                <a:off x="632" y="1352"/>
                <a:ext cx="704" cy="656"/>
              </a:xfrm>
              <a:prstGeom prst="rect">
                <a:avLst/>
              </a:prstGeom>
              <a:pattFill prst="pct90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3591" name="Line 7"/>
              <p:cNvSpPr>
                <a:spLocks noChangeShapeType="1"/>
              </p:cNvSpPr>
              <p:nvPr/>
            </p:nvSpPr>
            <p:spPr bwMode="auto">
              <a:xfrm>
                <a:off x="632" y="1567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3592" name="Line 8"/>
              <p:cNvSpPr>
                <a:spLocks noChangeShapeType="1"/>
              </p:cNvSpPr>
              <p:nvPr/>
            </p:nvSpPr>
            <p:spPr bwMode="auto">
              <a:xfrm>
                <a:off x="632" y="1789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3593" name="Rectangle 9"/>
              <p:cNvSpPr>
                <a:spLocks noChangeArrowheads="1"/>
              </p:cNvSpPr>
              <p:nvPr/>
            </p:nvSpPr>
            <p:spPr bwMode="auto">
              <a:xfrm>
                <a:off x="783" y="1568"/>
                <a:ext cx="402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latin typeface="Verdana" charset="0"/>
                    <a:ea typeface="굴림" charset="-127"/>
                    <a:cs typeface="굴림" charset="-127"/>
                  </a:rPr>
                  <a:t>VA1</a:t>
                </a:r>
              </a:p>
            </p:txBody>
          </p:sp>
          <p:sp>
            <p:nvSpPr>
              <p:cNvPr id="1603594" name="Rectangle 10"/>
              <p:cNvSpPr>
                <a:spLocks noChangeArrowheads="1"/>
              </p:cNvSpPr>
              <p:nvPr/>
            </p:nvSpPr>
            <p:spPr bwMode="auto">
              <a:xfrm>
                <a:off x="667" y="2016"/>
                <a:ext cx="1501" cy="44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2000" dirty="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User </a:t>
                </a:r>
                <a:r>
                  <a:rPr lang="en-US" altLang="ko-KR" sz="2000" dirty="0" smtClean="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1 Virtual Address Space</a:t>
                </a:r>
                <a:endParaRPr lang="en-US" altLang="ko-KR" sz="2000" dirty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43" name="Rectangle 10"/>
              <p:cNvSpPr>
                <a:spLocks noChangeArrowheads="1"/>
              </p:cNvSpPr>
              <p:nvPr/>
            </p:nvSpPr>
            <p:spPr bwMode="auto">
              <a:xfrm>
                <a:off x="632" y="3488"/>
                <a:ext cx="1501" cy="44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2000" dirty="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User</a:t>
                </a:r>
                <a:r>
                  <a:rPr lang="en-US" altLang="ko-KR" sz="2000" dirty="0" smtClean="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 2 Virtual Address Space</a:t>
                </a:r>
                <a:endParaRPr lang="en-US" altLang="ko-KR" sz="2000" dirty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endParaRPr>
              </a:p>
            </p:txBody>
          </p:sp>
        </p:grpSp>
        <p:sp>
          <p:nvSpPr>
            <p:cNvPr id="1603595" name="Line 11"/>
            <p:cNvSpPr>
              <a:spLocks noChangeShapeType="1"/>
            </p:cNvSpPr>
            <p:nvPr/>
          </p:nvSpPr>
          <p:spPr bwMode="auto">
            <a:xfrm flipV="1">
              <a:off x="1296" y="1240"/>
              <a:ext cx="2648" cy="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596" name="Line 12"/>
            <p:cNvSpPr>
              <a:spLocks noChangeShapeType="1"/>
            </p:cNvSpPr>
            <p:nvPr/>
          </p:nvSpPr>
          <p:spPr bwMode="auto">
            <a:xfrm>
              <a:off x="3936" y="856"/>
              <a:ext cx="0" cy="33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597" name="Rectangle 13" descr="Dark upward diagonal"/>
            <p:cNvSpPr>
              <a:spLocks noChangeArrowheads="1"/>
            </p:cNvSpPr>
            <p:nvPr/>
          </p:nvSpPr>
          <p:spPr bwMode="auto">
            <a:xfrm>
              <a:off x="3936" y="3928"/>
              <a:ext cx="768" cy="192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598" name="Rectangle 14" descr="Dark upward diagonal"/>
            <p:cNvSpPr>
              <a:spLocks noChangeArrowheads="1"/>
            </p:cNvSpPr>
            <p:nvPr/>
          </p:nvSpPr>
          <p:spPr bwMode="auto">
            <a:xfrm>
              <a:off x="3936" y="3728"/>
              <a:ext cx="768" cy="192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599" name="Rectangle 15" descr="90%"/>
            <p:cNvSpPr>
              <a:spLocks noChangeArrowheads="1"/>
            </p:cNvSpPr>
            <p:nvPr/>
          </p:nvSpPr>
          <p:spPr bwMode="auto">
            <a:xfrm>
              <a:off x="3936" y="3536"/>
              <a:ext cx="768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0" name="Rectangle 16" descr="Dark upward diagonal"/>
            <p:cNvSpPr>
              <a:spLocks noChangeArrowheads="1"/>
            </p:cNvSpPr>
            <p:nvPr/>
          </p:nvSpPr>
          <p:spPr bwMode="auto">
            <a:xfrm>
              <a:off x="3936" y="3344"/>
              <a:ext cx="768" cy="192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1" name="Rectangle 17" descr="90%"/>
            <p:cNvSpPr>
              <a:spLocks noChangeArrowheads="1"/>
            </p:cNvSpPr>
            <p:nvPr/>
          </p:nvSpPr>
          <p:spPr bwMode="auto">
            <a:xfrm>
              <a:off x="3936" y="3152"/>
              <a:ext cx="768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2" name="Rectangle 18" descr="90%"/>
            <p:cNvSpPr>
              <a:spLocks noChangeArrowheads="1"/>
            </p:cNvSpPr>
            <p:nvPr/>
          </p:nvSpPr>
          <p:spPr bwMode="auto">
            <a:xfrm>
              <a:off x="3936" y="2960"/>
              <a:ext cx="768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3" name="Line 19"/>
            <p:cNvSpPr>
              <a:spLocks noChangeShapeType="1"/>
            </p:cNvSpPr>
            <p:nvPr/>
          </p:nvSpPr>
          <p:spPr bwMode="auto">
            <a:xfrm>
              <a:off x="4704" y="848"/>
              <a:ext cx="0" cy="33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4" name="Rectangle 20" descr="90%"/>
            <p:cNvSpPr>
              <a:spLocks noChangeArrowheads="1"/>
            </p:cNvSpPr>
            <p:nvPr/>
          </p:nvSpPr>
          <p:spPr bwMode="auto">
            <a:xfrm>
              <a:off x="3936" y="1336"/>
              <a:ext cx="768" cy="192"/>
            </a:xfrm>
            <a:prstGeom prst="rect">
              <a:avLst/>
            </a:prstGeom>
            <a:pattFill prst="pct90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5" name="Rectangle 21" descr="90%"/>
            <p:cNvSpPr>
              <a:spLocks noChangeArrowheads="1"/>
            </p:cNvSpPr>
            <p:nvPr/>
          </p:nvSpPr>
          <p:spPr bwMode="auto">
            <a:xfrm>
              <a:off x="3936" y="1144"/>
              <a:ext cx="768" cy="192"/>
            </a:xfrm>
            <a:prstGeom prst="rect">
              <a:avLst/>
            </a:prstGeom>
            <a:pattFill prst="pct90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6" name="Rectangle 22" descr="90%"/>
            <p:cNvSpPr>
              <a:spLocks noChangeArrowheads="1"/>
            </p:cNvSpPr>
            <p:nvPr/>
          </p:nvSpPr>
          <p:spPr bwMode="auto">
            <a:xfrm>
              <a:off x="3936" y="952"/>
              <a:ext cx="768" cy="192"/>
            </a:xfrm>
            <a:prstGeom prst="rect">
              <a:avLst/>
            </a:prstGeom>
            <a:pattFill prst="pct90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07" name="Rectangle 23"/>
            <p:cNvSpPr>
              <a:spLocks noChangeArrowheads="1"/>
            </p:cNvSpPr>
            <p:nvPr/>
          </p:nvSpPr>
          <p:spPr bwMode="auto">
            <a:xfrm>
              <a:off x="3944" y="944"/>
              <a:ext cx="566" cy="5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 dirty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PT User 1 </a:t>
              </a:r>
            </a:p>
          </p:txBody>
        </p:sp>
        <p:sp>
          <p:nvSpPr>
            <p:cNvPr id="1603608" name="Rectangle 24"/>
            <p:cNvSpPr>
              <a:spLocks noChangeArrowheads="1"/>
            </p:cNvSpPr>
            <p:nvPr/>
          </p:nvSpPr>
          <p:spPr bwMode="auto">
            <a:xfrm>
              <a:off x="3936" y="1528"/>
              <a:ext cx="768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ko-KR" altLang="en-US" sz="2400" b="1">
                <a:ea typeface="굴림" charset="-127"/>
                <a:cs typeface="굴림" charset="-127"/>
              </a:endParaRPr>
            </a:p>
          </p:txBody>
        </p:sp>
        <p:sp>
          <p:nvSpPr>
            <p:cNvPr id="1603609" name="Rectangle 25" descr="Dark upward diagonal"/>
            <p:cNvSpPr>
              <a:spLocks noChangeArrowheads="1"/>
            </p:cNvSpPr>
            <p:nvPr/>
          </p:nvSpPr>
          <p:spPr bwMode="auto">
            <a:xfrm>
              <a:off x="3936" y="2104"/>
              <a:ext cx="768" cy="192"/>
            </a:xfrm>
            <a:prstGeom prst="rect">
              <a:avLst/>
            </a:prstGeom>
            <a:pattFill prst="dkUpDiag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0" name="Rectangle 26" descr="Dark upward diagonal"/>
            <p:cNvSpPr>
              <a:spLocks noChangeArrowheads="1"/>
            </p:cNvSpPr>
            <p:nvPr/>
          </p:nvSpPr>
          <p:spPr bwMode="auto">
            <a:xfrm>
              <a:off x="3936" y="1912"/>
              <a:ext cx="768" cy="192"/>
            </a:xfrm>
            <a:prstGeom prst="rect">
              <a:avLst/>
            </a:prstGeom>
            <a:pattFill prst="dkUpDiag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1" name="Rectangle 27" descr="Dark upward diagonal"/>
            <p:cNvSpPr>
              <a:spLocks noChangeArrowheads="1"/>
            </p:cNvSpPr>
            <p:nvPr/>
          </p:nvSpPr>
          <p:spPr bwMode="auto">
            <a:xfrm>
              <a:off x="3936" y="1720"/>
              <a:ext cx="768" cy="192"/>
            </a:xfrm>
            <a:prstGeom prst="rect">
              <a:avLst/>
            </a:prstGeom>
            <a:pattFill prst="dkUpDiag">
              <a:fgClr>
                <a:srgbClr val="FFA74F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2" name="Rectangle 28"/>
            <p:cNvSpPr>
              <a:spLocks noChangeArrowheads="1"/>
            </p:cNvSpPr>
            <p:nvPr/>
          </p:nvSpPr>
          <p:spPr bwMode="auto">
            <a:xfrm>
              <a:off x="3944" y="1712"/>
              <a:ext cx="576" cy="5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 dirty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PT User 2 </a:t>
              </a:r>
            </a:p>
          </p:txBody>
        </p:sp>
        <p:sp>
          <p:nvSpPr>
            <p:cNvPr id="1603613" name="Freeform 29"/>
            <p:cNvSpPr>
              <a:spLocks/>
            </p:cNvSpPr>
            <p:nvPr/>
          </p:nvSpPr>
          <p:spPr bwMode="auto">
            <a:xfrm>
              <a:off x="3147" y="1004"/>
              <a:ext cx="914" cy="2225"/>
            </a:xfrm>
            <a:custGeom>
              <a:avLst/>
              <a:gdLst/>
              <a:ahLst/>
              <a:cxnLst>
                <a:cxn ang="0">
                  <a:pos x="914" y="34"/>
                </a:cxn>
                <a:cxn ang="0">
                  <a:pos x="294" y="65"/>
                </a:cxn>
                <a:cxn ang="0">
                  <a:pos x="119" y="240"/>
                </a:cxn>
                <a:cxn ang="0">
                  <a:pos x="0" y="891"/>
                </a:cxn>
                <a:cxn ang="0">
                  <a:pos x="150" y="1467"/>
                </a:cxn>
                <a:cxn ang="0">
                  <a:pos x="301" y="1668"/>
                </a:cxn>
                <a:cxn ang="0">
                  <a:pos x="426" y="1855"/>
                </a:cxn>
                <a:cxn ang="0">
                  <a:pos x="651" y="2106"/>
                </a:cxn>
                <a:cxn ang="0">
                  <a:pos x="733" y="2175"/>
                </a:cxn>
                <a:cxn ang="0">
                  <a:pos x="789" y="2225"/>
                </a:cxn>
              </a:cxnLst>
              <a:rect l="0" t="0" r="r" b="b"/>
              <a:pathLst>
                <a:path w="914" h="2225">
                  <a:moveTo>
                    <a:pt x="914" y="34"/>
                  </a:moveTo>
                  <a:cubicBezTo>
                    <a:pt x="704" y="0"/>
                    <a:pt x="502" y="36"/>
                    <a:pt x="294" y="65"/>
                  </a:cubicBezTo>
                  <a:cubicBezTo>
                    <a:pt x="236" y="123"/>
                    <a:pt x="157" y="167"/>
                    <a:pt x="119" y="240"/>
                  </a:cubicBezTo>
                  <a:cubicBezTo>
                    <a:pt x="6" y="456"/>
                    <a:pt x="15" y="660"/>
                    <a:pt x="0" y="891"/>
                  </a:cubicBezTo>
                  <a:cubicBezTo>
                    <a:pt x="37" y="1096"/>
                    <a:pt x="47" y="1283"/>
                    <a:pt x="150" y="1467"/>
                  </a:cubicBezTo>
                  <a:cubicBezTo>
                    <a:pt x="191" y="1540"/>
                    <a:pt x="252" y="1600"/>
                    <a:pt x="301" y="1668"/>
                  </a:cubicBezTo>
                  <a:cubicBezTo>
                    <a:pt x="344" y="1729"/>
                    <a:pt x="381" y="1795"/>
                    <a:pt x="426" y="1855"/>
                  </a:cubicBezTo>
                  <a:cubicBezTo>
                    <a:pt x="635" y="2133"/>
                    <a:pt x="523" y="2001"/>
                    <a:pt x="651" y="2106"/>
                  </a:cubicBezTo>
                  <a:cubicBezTo>
                    <a:pt x="679" y="2129"/>
                    <a:pt x="706" y="2151"/>
                    <a:pt x="733" y="2175"/>
                  </a:cubicBezTo>
                  <a:cubicBezTo>
                    <a:pt x="752" y="2192"/>
                    <a:pt x="789" y="2225"/>
                    <a:pt x="789" y="2225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4" name="Freeform 30"/>
            <p:cNvSpPr>
              <a:spLocks/>
            </p:cNvSpPr>
            <p:nvPr/>
          </p:nvSpPr>
          <p:spPr bwMode="auto">
            <a:xfrm>
              <a:off x="3600" y="1419"/>
              <a:ext cx="384" cy="1597"/>
            </a:xfrm>
            <a:custGeom>
              <a:avLst/>
              <a:gdLst/>
              <a:ahLst/>
              <a:cxnLst>
                <a:cxn ang="0">
                  <a:pos x="474" y="0"/>
                </a:cxn>
                <a:cxn ang="0">
                  <a:pos x="242" y="276"/>
                </a:cxn>
                <a:cxn ang="0">
                  <a:pos x="30" y="940"/>
                </a:cxn>
                <a:cxn ang="0">
                  <a:pos x="55" y="1353"/>
                </a:cxn>
                <a:cxn ang="0">
                  <a:pos x="161" y="1553"/>
                </a:cxn>
                <a:cxn ang="0">
                  <a:pos x="336" y="1616"/>
                </a:cxn>
                <a:cxn ang="0">
                  <a:pos x="393" y="1641"/>
                </a:cxn>
              </a:cxnLst>
              <a:rect l="0" t="0" r="r" b="b"/>
              <a:pathLst>
                <a:path w="474" h="1641">
                  <a:moveTo>
                    <a:pt x="474" y="0"/>
                  </a:moveTo>
                  <a:cubicBezTo>
                    <a:pt x="397" y="92"/>
                    <a:pt x="308" y="175"/>
                    <a:pt x="242" y="276"/>
                  </a:cubicBezTo>
                  <a:cubicBezTo>
                    <a:pt x="82" y="521"/>
                    <a:pt x="88" y="650"/>
                    <a:pt x="30" y="940"/>
                  </a:cubicBezTo>
                  <a:cubicBezTo>
                    <a:pt x="16" y="1182"/>
                    <a:pt x="0" y="1131"/>
                    <a:pt x="55" y="1353"/>
                  </a:cubicBezTo>
                  <a:cubicBezTo>
                    <a:pt x="70" y="1411"/>
                    <a:pt x="98" y="1518"/>
                    <a:pt x="161" y="1553"/>
                  </a:cubicBezTo>
                  <a:cubicBezTo>
                    <a:pt x="210" y="1580"/>
                    <a:pt x="280" y="1605"/>
                    <a:pt x="336" y="1616"/>
                  </a:cubicBezTo>
                  <a:cubicBezTo>
                    <a:pt x="355" y="1625"/>
                    <a:pt x="374" y="1632"/>
                    <a:pt x="393" y="1641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5" name="Line 31"/>
            <p:cNvSpPr>
              <a:spLocks noChangeShapeType="1"/>
            </p:cNvSpPr>
            <p:nvPr/>
          </p:nvSpPr>
          <p:spPr bwMode="auto">
            <a:xfrm flipV="1">
              <a:off x="1312" y="2016"/>
              <a:ext cx="2616" cy="11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6" name="Freeform 32"/>
            <p:cNvSpPr>
              <a:spLocks/>
            </p:cNvSpPr>
            <p:nvPr/>
          </p:nvSpPr>
          <p:spPr bwMode="auto">
            <a:xfrm>
              <a:off x="4631" y="2021"/>
              <a:ext cx="657" cy="20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4" y="1064"/>
                </a:cxn>
                <a:cxn ang="0">
                  <a:pos x="588" y="1640"/>
                </a:cxn>
                <a:cxn ang="0">
                  <a:pos x="463" y="1828"/>
                </a:cxn>
                <a:cxn ang="0">
                  <a:pos x="275" y="1990"/>
                </a:cxn>
                <a:cxn ang="0">
                  <a:pos x="207" y="2053"/>
                </a:cxn>
                <a:cxn ang="0">
                  <a:pos x="113" y="2116"/>
                </a:cxn>
                <a:cxn ang="0">
                  <a:pos x="75" y="2141"/>
                </a:cxn>
              </a:cxnLst>
              <a:rect l="0" t="0" r="r" b="b"/>
              <a:pathLst>
                <a:path w="657" h="2141">
                  <a:moveTo>
                    <a:pt x="0" y="0"/>
                  </a:moveTo>
                  <a:cubicBezTo>
                    <a:pt x="430" y="296"/>
                    <a:pt x="491" y="592"/>
                    <a:pt x="614" y="1064"/>
                  </a:cubicBezTo>
                  <a:cubicBezTo>
                    <a:pt x="633" y="1260"/>
                    <a:pt x="657" y="1450"/>
                    <a:pt x="588" y="1640"/>
                  </a:cubicBezTo>
                  <a:cubicBezTo>
                    <a:pt x="569" y="1692"/>
                    <a:pt x="494" y="1790"/>
                    <a:pt x="463" y="1828"/>
                  </a:cubicBezTo>
                  <a:cubicBezTo>
                    <a:pt x="410" y="1891"/>
                    <a:pt x="340" y="1941"/>
                    <a:pt x="275" y="1990"/>
                  </a:cubicBezTo>
                  <a:cubicBezTo>
                    <a:pt x="250" y="2009"/>
                    <a:pt x="232" y="2034"/>
                    <a:pt x="207" y="2053"/>
                  </a:cubicBezTo>
                  <a:cubicBezTo>
                    <a:pt x="177" y="2076"/>
                    <a:pt x="143" y="2093"/>
                    <a:pt x="113" y="2116"/>
                  </a:cubicBezTo>
                  <a:cubicBezTo>
                    <a:pt x="101" y="2125"/>
                    <a:pt x="75" y="2141"/>
                    <a:pt x="75" y="2141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7" name="Freeform 33"/>
            <p:cNvSpPr>
              <a:spLocks/>
            </p:cNvSpPr>
            <p:nvPr/>
          </p:nvSpPr>
          <p:spPr bwMode="auto">
            <a:xfrm>
              <a:off x="4631" y="1801"/>
              <a:ext cx="720" cy="16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6" y="282"/>
                </a:cxn>
                <a:cxn ang="0">
                  <a:pos x="651" y="1021"/>
                </a:cxn>
                <a:cxn ang="0">
                  <a:pos x="513" y="1321"/>
                </a:cxn>
                <a:cxn ang="0">
                  <a:pos x="288" y="1459"/>
                </a:cxn>
                <a:cxn ang="0">
                  <a:pos x="182" y="1534"/>
                </a:cxn>
                <a:cxn ang="0">
                  <a:pos x="75" y="1603"/>
                </a:cxn>
              </a:cxnLst>
              <a:rect l="0" t="0" r="r" b="b"/>
              <a:pathLst>
                <a:path w="720" h="1603">
                  <a:moveTo>
                    <a:pt x="0" y="0"/>
                  </a:moveTo>
                  <a:cubicBezTo>
                    <a:pt x="338" y="84"/>
                    <a:pt x="406" y="62"/>
                    <a:pt x="626" y="282"/>
                  </a:cubicBezTo>
                  <a:cubicBezTo>
                    <a:pt x="720" y="524"/>
                    <a:pt x="706" y="768"/>
                    <a:pt x="651" y="1021"/>
                  </a:cubicBezTo>
                  <a:cubicBezTo>
                    <a:pt x="628" y="1128"/>
                    <a:pt x="595" y="1243"/>
                    <a:pt x="513" y="1321"/>
                  </a:cubicBezTo>
                  <a:cubicBezTo>
                    <a:pt x="472" y="1360"/>
                    <a:pt x="294" y="1456"/>
                    <a:pt x="288" y="1459"/>
                  </a:cubicBezTo>
                  <a:cubicBezTo>
                    <a:pt x="250" y="1482"/>
                    <a:pt x="220" y="1511"/>
                    <a:pt x="182" y="1534"/>
                  </a:cubicBezTo>
                  <a:cubicBezTo>
                    <a:pt x="149" y="1554"/>
                    <a:pt x="103" y="1575"/>
                    <a:pt x="75" y="1603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8" name="Freeform 34"/>
            <p:cNvSpPr>
              <a:spLocks/>
            </p:cNvSpPr>
            <p:nvPr/>
          </p:nvSpPr>
          <p:spPr bwMode="auto">
            <a:xfrm>
              <a:off x="4600" y="2196"/>
              <a:ext cx="464" cy="1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0" y="1002"/>
                </a:cxn>
                <a:cxn ang="0">
                  <a:pos x="400" y="1365"/>
                </a:cxn>
                <a:cxn ang="0">
                  <a:pos x="269" y="1471"/>
                </a:cxn>
                <a:cxn ang="0">
                  <a:pos x="87" y="1609"/>
                </a:cxn>
              </a:cxnLst>
              <a:rect l="0" t="0" r="r" b="b"/>
              <a:pathLst>
                <a:path w="464" h="1609">
                  <a:moveTo>
                    <a:pt x="0" y="0"/>
                  </a:moveTo>
                  <a:cubicBezTo>
                    <a:pt x="301" y="304"/>
                    <a:pt x="396" y="596"/>
                    <a:pt x="450" y="1002"/>
                  </a:cubicBezTo>
                  <a:cubicBezTo>
                    <a:pt x="457" y="1118"/>
                    <a:pt x="464" y="1260"/>
                    <a:pt x="400" y="1365"/>
                  </a:cubicBezTo>
                  <a:cubicBezTo>
                    <a:pt x="379" y="1399"/>
                    <a:pt x="301" y="1446"/>
                    <a:pt x="269" y="1471"/>
                  </a:cubicBezTo>
                  <a:cubicBezTo>
                    <a:pt x="209" y="1517"/>
                    <a:pt x="143" y="1561"/>
                    <a:pt x="87" y="1609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19" name="Freeform 35"/>
            <p:cNvSpPr>
              <a:spLocks/>
            </p:cNvSpPr>
            <p:nvPr/>
          </p:nvSpPr>
          <p:spPr bwMode="auto">
            <a:xfrm>
              <a:off x="3303" y="1250"/>
              <a:ext cx="683" cy="2355"/>
            </a:xfrm>
            <a:custGeom>
              <a:avLst/>
              <a:gdLst/>
              <a:ahLst/>
              <a:cxnLst>
                <a:cxn ang="0">
                  <a:pos x="683" y="0"/>
                </a:cxn>
                <a:cxn ang="0">
                  <a:pos x="276" y="457"/>
                </a:cxn>
                <a:cxn ang="0">
                  <a:pos x="138" y="745"/>
                </a:cxn>
                <a:cxn ang="0">
                  <a:pos x="207" y="2048"/>
                </a:cxn>
                <a:cxn ang="0">
                  <a:pos x="527" y="2286"/>
                </a:cxn>
                <a:cxn ang="0">
                  <a:pos x="608" y="2336"/>
                </a:cxn>
                <a:cxn ang="0">
                  <a:pos x="639" y="2355"/>
                </a:cxn>
              </a:cxnLst>
              <a:rect l="0" t="0" r="r" b="b"/>
              <a:pathLst>
                <a:path w="683" h="2355">
                  <a:moveTo>
                    <a:pt x="683" y="0"/>
                  </a:moveTo>
                  <a:cubicBezTo>
                    <a:pt x="601" y="87"/>
                    <a:pt x="344" y="349"/>
                    <a:pt x="276" y="457"/>
                  </a:cubicBezTo>
                  <a:cubicBezTo>
                    <a:pt x="219" y="547"/>
                    <a:pt x="184" y="649"/>
                    <a:pt x="138" y="745"/>
                  </a:cubicBezTo>
                  <a:cubicBezTo>
                    <a:pt x="73" y="1165"/>
                    <a:pt x="0" y="1652"/>
                    <a:pt x="207" y="2048"/>
                  </a:cubicBezTo>
                  <a:cubicBezTo>
                    <a:pt x="271" y="2171"/>
                    <a:pt x="417" y="2215"/>
                    <a:pt x="527" y="2286"/>
                  </a:cubicBezTo>
                  <a:cubicBezTo>
                    <a:pt x="555" y="2304"/>
                    <a:pt x="579" y="2321"/>
                    <a:pt x="608" y="2336"/>
                  </a:cubicBezTo>
                  <a:cubicBezTo>
                    <a:pt x="619" y="2342"/>
                    <a:pt x="639" y="2355"/>
                    <a:pt x="639" y="2355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20" name="Rectangle 36" descr="Dark upward diagonal"/>
            <p:cNvSpPr>
              <a:spLocks noChangeArrowheads="1"/>
            </p:cNvSpPr>
            <p:nvPr/>
          </p:nvSpPr>
          <p:spPr bwMode="auto">
            <a:xfrm>
              <a:off x="640" y="3000"/>
              <a:ext cx="704" cy="216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21" name="Rectangle 37" descr="Dark upward diagonal"/>
            <p:cNvSpPr>
              <a:spLocks noChangeArrowheads="1"/>
            </p:cNvSpPr>
            <p:nvPr/>
          </p:nvSpPr>
          <p:spPr bwMode="auto">
            <a:xfrm>
              <a:off x="640" y="2784"/>
              <a:ext cx="704" cy="656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22" name="Line 38" descr="Dark upward diagonal"/>
            <p:cNvSpPr>
              <a:spLocks noChangeShapeType="1"/>
            </p:cNvSpPr>
            <p:nvPr/>
          </p:nvSpPr>
          <p:spPr bwMode="auto">
            <a:xfrm>
              <a:off x="640" y="2999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23" name="Line 39" descr="Dark upward diagonal"/>
            <p:cNvSpPr>
              <a:spLocks noChangeShapeType="1"/>
            </p:cNvSpPr>
            <p:nvPr/>
          </p:nvSpPr>
          <p:spPr bwMode="auto">
            <a:xfrm>
              <a:off x="640" y="3221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624" name="Rectangle 40"/>
            <p:cNvSpPr>
              <a:spLocks noChangeArrowheads="1"/>
            </p:cNvSpPr>
            <p:nvPr/>
          </p:nvSpPr>
          <p:spPr bwMode="auto">
            <a:xfrm>
              <a:off x="791" y="3000"/>
              <a:ext cx="4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VA1</a:t>
              </a:r>
            </a:p>
          </p:txBody>
        </p:sp>
      </p:grpSp>
      <p:sp>
        <p:nvSpPr>
          <p:cNvPr id="45" name="Rectangle 46"/>
          <p:cNvSpPr>
            <a:spLocks noChangeArrowheads="1"/>
          </p:cNvSpPr>
          <p:nvPr/>
        </p:nvSpPr>
        <p:spPr bwMode="auto">
          <a:xfrm rot="16200000">
            <a:off x="7404100" y="3263900"/>
            <a:ext cx="23225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Memory</a:t>
            </a:r>
            <a:endParaRPr lang="en-US" altLang="ko-KR" sz="18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/>
              <a:t>Project 2 list will be up soon</a:t>
            </a:r>
          </a:p>
          <a:p>
            <a:r>
              <a:rPr lang="en-US" dirty="0" smtClean="0"/>
              <a:t>Guest lectures possibly this month</a:t>
            </a:r>
          </a:p>
          <a:p>
            <a:r>
              <a:rPr lang="en-US" dirty="0" smtClean="0"/>
              <a:t>Quiz will be distributed Monday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3A784-13AC-F34A-8DAA-8660867687B3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0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A Problem in the Early Sixties</a:t>
            </a:r>
          </a:p>
        </p:txBody>
      </p:sp>
      <p:sp>
        <p:nvSpPr>
          <p:cNvPr id="160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707312" cy="46783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z="2800" dirty="0">
                <a:ea typeface="굴림" charset="-127"/>
                <a:cs typeface="굴림" charset="-127"/>
              </a:rPr>
              <a:t>There were many applications whose data could not fit in the main memory, e.g., payroll</a:t>
            </a:r>
          </a:p>
          <a:p>
            <a:pPr lvl="1">
              <a:lnSpc>
                <a:spcPct val="80000"/>
              </a:lnSpc>
            </a:pPr>
            <a:r>
              <a:rPr lang="en-US" altLang="ko-KR" sz="2400" i="1" dirty="0">
                <a:ea typeface="굴림" charset="-127"/>
                <a:cs typeface="굴림" charset="-127"/>
              </a:rPr>
              <a:t>Paged memory system reduced fragmentation but still required the whole program to be resident in the main memory</a:t>
            </a:r>
          </a:p>
          <a:p>
            <a:pPr>
              <a:lnSpc>
                <a:spcPct val="80000"/>
              </a:lnSpc>
            </a:pPr>
            <a:endParaRPr lang="en-US" altLang="ko-KR" sz="2800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pPr>
              <a:lnSpc>
                <a:spcPct val="80000"/>
              </a:lnSpc>
            </a:pPr>
            <a:r>
              <a:rPr lang="en-US" altLang="ko-KR" sz="2800" dirty="0">
                <a:ea typeface="굴림" charset="-127"/>
                <a:cs typeface="굴림" charset="-127"/>
              </a:rPr>
              <a:t>Programmers moved the data back and forth from the secondary store by </a:t>
            </a:r>
            <a:r>
              <a:rPr lang="en-US" altLang="ko-KR" sz="2800" i="1" dirty="0">
                <a:ea typeface="굴림" charset="-127"/>
                <a:cs typeface="굴림" charset="-127"/>
              </a:rPr>
              <a:t>overlaying</a:t>
            </a:r>
            <a:r>
              <a:rPr lang="en-US" altLang="ko-KR" sz="2800" dirty="0">
                <a:ea typeface="굴림" charset="-127"/>
                <a:cs typeface="굴림" charset="-127"/>
              </a:rPr>
              <a:t> it repeatedly on the primary store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800" dirty="0">
                <a:solidFill>
                  <a:srgbClr val="56127A"/>
                </a:solidFill>
                <a:ea typeface="굴림" charset="-127"/>
                <a:cs typeface="굴림" charset="-127"/>
              </a:rPr>
              <a:t>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800" dirty="0">
                <a:solidFill>
                  <a:srgbClr val="56127A"/>
                </a:solidFill>
                <a:ea typeface="굴림" charset="-127"/>
                <a:cs typeface="굴림" charset="-127"/>
              </a:rPr>
              <a:t>					</a:t>
            </a:r>
            <a:r>
              <a:rPr lang="en-US" altLang="ko-KR" sz="2800" i="1" dirty="0">
                <a:solidFill>
                  <a:srgbClr val="56127A"/>
                </a:solidFill>
                <a:ea typeface="굴림" charset="-127"/>
                <a:cs typeface="굴림" charset="-127"/>
              </a:rPr>
              <a:t>tricky programming!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3468-04AB-8F44-B916-86F96C5153B8}" type="slidenum">
              <a:rPr lang="en-US"/>
              <a:pPr/>
              <a:t>14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6547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Manual Overlays</a:t>
            </a:r>
            <a:r>
              <a:rPr lang="en-US" altLang="ko-KR" i="1">
                <a:ea typeface="굴림" charset="-127"/>
                <a:cs typeface="굴림" charset="-127"/>
              </a:rPr>
              <a:t> </a:t>
            </a:r>
          </a:p>
        </p:txBody>
      </p:sp>
      <p:sp>
        <p:nvSpPr>
          <p:cNvPr id="1654787" name="Rectangle 3"/>
          <p:cNvSpPr>
            <a:spLocks noChangeArrowheads="1"/>
          </p:cNvSpPr>
          <p:nvPr/>
        </p:nvSpPr>
        <p:spPr bwMode="auto">
          <a:xfrm>
            <a:off x="2384425" y="1347788"/>
            <a:ext cx="717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4788" name="Rectangle 4"/>
          <p:cNvSpPr>
            <a:spLocks noChangeArrowheads="1"/>
          </p:cNvSpPr>
          <p:nvPr/>
        </p:nvSpPr>
        <p:spPr bwMode="auto">
          <a:xfrm>
            <a:off x="6386513" y="4292600"/>
            <a:ext cx="229235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Ferranti Mercury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1956</a:t>
            </a:r>
          </a:p>
        </p:txBody>
      </p:sp>
      <p:sp>
        <p:nvSpPr>
          <p:cNvPr id="1654789" name="Rectangle 5"/>
          <p:cNvSpPr>
            <a:spLocks noChangeArrowheads="1"/>
          </p:cNvSpPr>
          <p:nvPr/>
        </p:nvSpPr>
        <p:spPr bwMode="auto">
          <a:xfrm>
            <a:off x="6926263" y="1819275"/>
            <a:ext cx="1216025" cy="711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40k bits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main</a:t>
            </a:r>
          </a:p>
        </p:txBody>
      </p:sp>
      <p:sp>
        <p:nvSpPr>
          <p:cNvPr id="1654790" name="Rectangle 6"/>
          <p:cNvSpPr>
            <a:spLocks noChangeArrowheads="1"/>
          </p:cNvSpPr>
          <p:nvPr/>
        </p:nvSpPr>
        <p:spPr bwMode="auto">
          <a:xfrm>
            <a:off x="6845300" y="3101975"/>
            <a:ext cx="1377950" cy="711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640k bits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drum</a:t>
            </a:r>
          </a:p>
        </p:txBody>
      </p:sp>
      <p:sp>
        <p:nvSpPr>
          <p:cNvPr id="1654791" name="Line 7"/>
          <p:cNvSpPr>
            <a:spLocks noChangeShapeType="1"/>
          </p:cNvSpPr>
          <p:nvPr/>
        </p:nvSpPr>
        <p:spPr bwMode="auto">
          <a:xfrm>
            <a:off x="7534275" y="2552700"/>
            <a:ext cx="0" cy="482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4792" name="Rectangle 8"/>
          <p:cNvSpPr>
            <a:spLocks noChangeArrowheads="1"/>
          </p:cNvSpPr>
          <p:nvPr/>
        </p:nvSpPr>
        <p:spPr bwMode="auto">
          <a:xfrm>
            <a:off x="6381750" y="1708150"/>
            <a:ext cx="2305050" cy="24257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4793" name="Rectangle 9"/>
          <p:cNvSpPr>
            <a:spLocks noChangeArrowheads="1"/>
          </p:cNvSpPr>
          <p:nvPr/>
        </p:nvSpPr>
        <p:spPr bwMode="auto">
          <a:xfrm>
            <a:off x="6656388" y="3784600"/>
            <a:ext cx="194151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Central Store</a:t>
            </a:r>
          </a:p>
        </p:txBody>
      </p:sp>
      <p:sp>
        <p:nvSpPr>
          <p:cNvPr id="165479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6096000" cy="4411663"/>
          </a:xfrm>
          <a:noFill/>
          <a:ln/>
        </p:spPr>
        <p:txBody>
          <a:bodyPr/>
          <a:lstStyle/>
          <a:p>
            <a:pPr marL="288925" indent="-288925"/>
            <a:r>
              <a:rPr lang="en-US" altLang="ko-KR" dirty="0">
                <a:ea typeface="굴림" charset="-127"/>
                <a:cs typeface="굴림" charset="-127"/>
              </a:rPr>
              <a:t>Assume an instruction can address all the storage on the drum</a:t>
            </a:r>
          </a:p>
          <a:p>
            <a:pPr marL="288925" indent="-288925"/>
            <a:endParaRPr lang="en-US" altLang="ko-KR" dirty="0">
              <a:ea typeface="굴림" charset="-127"/>
              <a:cs typeface="굴림" charset="-127"/>
            </a:endParaRPr>
          </a:p>
          <a:p>
            <a:pPr marL="288925" indent="-288925"/>
            <a:r>
              <a:rPr lang="en-US" altLang="ko-KR" i="1" dirty="0">
                <a:ea typeface="굴림" charset="-127"/>
                <a:cs typeface="굴림" charset="-127"/>
              </a:rPr>
              <a:t>Method 1: </a:t>
            </a:r>
            <a:r>
              <a:rPr lang="en-US" altLang="ko-KR" dirty="0">
                <a:ea typeface="굴림" charset="-127"/>
                <a:cs typeface="굴림" charset="-127"/>
              </a:rPr>
              <a:t>programmer keeps track of addresses in the main memory and initiates an I/O transfer when </a:t>
            </a:r>
            <a:r>
              <a:rPr lang="en-US" altLang="ko-KR" dirty="0" smtClean="0">
                <a:ea typeface="굴림" charset="-127"/>
                <a:cs typeface="굴림" charset="-127"/>
              </a:rPr>
              <a:t>required</a:t>
            </a:r>
          </a:p>
          <a:p>
            <a:pPr marL="688975" lvl="1" indent="-288925"/>
            <a:r>
              <a:rPr lang="en-US" altLang="ko-KR" sz="2400" i="1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Difficult, error-prone!</a:t>
            </a:r>
          </a:p>
          <a:p>
            <a:pPr marL="288925" indent="-288925"/>
            <a:r>
              <a:rPr lang="en-US" altLang="ko-KR" i="1" dirty="0">
                <a:ea typeface="굴림" charset="-127"/>
                <a:cs typeface="굴림" charset="-127"/>
              </a:rPr>
              <a:t>Method 2: </a:t>
            </a:r>
            <a:r>
              <a:rPr lang="en-US" altLang="ko-KR" dirty="0">
                <a:ea typeface="굴림" charset="-127"/>
                <a:cs typeface="굴림" charset="-127"/>
              </a:rPr>
              <a:t>automatic initiation of I/O transfers by software address </a:t>
            </a:r>
            <a:r>
              <a:rPr lang="en-US" altLang="ko-KR" dirty="0" smtClean="0">
                <a:ea typeface="굴림" charset="-127"/>
                <a:cs typeface="굴림" charset="-127"/>
              </a:rPr>
              <a:t>translation</a:t>
            </a:r>
          </a:p>
          <a:p>
            <a:pPr marL="688975" lvl="1" indent="-288925"/>
            <a:r>
              <a:rPr lang="en-US" altLang="ko-KR" sz="2400" i="1" dirty="0" err="1" smtClean="0">
                <a:solidFill>
                  <a:srgbClr val="56127A"/>
                </a:solidFill>
                <a:ea typeface="굴림" charset="-127"/>
                <a:cs typeface="굴림" charset="-127"/>
              </a:rPr>
              <a:t>Brooker’s</a:t>
            </a:r>
            <a:r>
              <a:rPr lang="en-US" altLang="ko-KR" sz="2400" i="1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 </a:t>
            </a:r>
            <a:r>
              <a:rPr lang="en-US" altLang="ko-KR" sz="2400" i="1" dirty="0">
                <a:solidFill>
                  <a:srgbClr val="56127A"/>
                </a:solidFill>
                <a:ea typeface="굴림" charset="-127"/>
                <a:cs typeface="굴림" charset="-127"/>
              </a:rPr>
              <a:t>interpretive coding, </a:t>
            </a:r>
            <a:r>
              <a:rPr lang="en-US" altLang="ko-KR" sz="2400" i="1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1960</a:t>
            </a:r>
          </a:p>
          <a:p>
            <a:pPr marL="688975" lvl="1" indent="-288925"/>
            <a:r>
              <a:rPr lang="en-US" altLang="ko-KR" sz="2400" i="1" dirty="0" smtClean="0">
                <a:solidFill>
                  <a:srgbClr val="56127A"/>
                </a:solidFill>
                <a:ea typeface="굴림" charset="-127"/>
                <a:cs typeface="굴림" charset="-127"/>
              </a:rPr>
              <a:t>Inefficient!</a:t>
            </a:r>
            <a:endParaRPr lang="en-US" altLang="ko-KR" sz="2400" i="1" dirty="0">
              <a:solidFill>
                <a:srgbClr val="56127A"/>
              </a:solidFill>
              <a:ea typeface="굴림" charset="-127"/>
              <a:cs typeface="굴림" charset="-127"/>
            </a:endParaRPr>
          </a:p>
        </p:txBody>
      </p:sp>
      <p:sp>
        <p:nvSpPr>
          <p:cNvPr id="1654795" name="Text Box 11"/>
          <p:cNvSpPr txBox="1">
            <a:spLocks noChangeArrowheads="1"/>
          </p:cNvSpPr>
          <p:nvPr/>
        </p:nvSpPr>
        <p:spPr bwMode="auto">
          <a:xfrm>
            <a:off x="695325" y="54800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ko-KR" altLang="en-US" sz="2000"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54797" name="Text Box 13"/>
          <p:cNvSpPr txBox="1">
            <a:spLocks noChangeArrowheads="1"/>
          </p:cNvSpPr>
          <p:nvPr/>
        </p:nvSpPr>
        <p:spPr bwMode="auto">
          <a:xfrm>
            <a:off x="304800" y="5518665"/>
            <a:ext cx="853440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400" i="1" dirty="0"/>
              <a:t>Not just an ancient black art, e.g., IBM Cell microprocessor</a:t>
            </a:r>
            <a:r>
              <a:rPr lang="en-US" sz="2400" i="1" dirty="0" smtClean="0"/>
              <a:t> used in Playstation-3 has explicitly </a:t>
            </a:r>
            <a:r>
              <a:rPr lang="en-US" sz="2400" i="1" dirty="0"/>
              <a:t>managed local </a:t>
            </a:r>
            <a:r>
              <a:rPr lang="en-US" sz="2400" i="1" dirty="0" smtClean="0"/>
              <a:t>store!</a:t>
            </a:r>
            <a:endParaRPr lang="en-US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4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4794" grpId="0" build="p"/>
      <p:bldP spid="165479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B1344-FAE5-7845-8357-6B9686E8973E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09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Demand Paging in Atlas (1962)</a:t>
            </a:r>
            <a:endParaRPr lang="en-US" altLang="ko-KR" sz="2000" i="1">
              <a:ea typeface="굴림" charset="-127"/>
              <a:cs typeface="굴림" charset="-127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802188" y="1460500"/>
            <a:ext cx="3898900" cy="4013200"/>
            <a:chOff x="417" y="920"/>
            <a:chExt cx="2456" cy="2528"/>
          </a:xfrm>
        </p:grpSpPr>
        <p:sp>
          <p:nvSpPr>
            <p:cNvPr id="1609732" name="Rectangle 4"/>
            <p:cNvSpPr>
              <a:spLocks noChangeArrowheads="1"/>
            </p:cNvSpPr>
            <p:nvPr/>
          </p:nvSpPr>
          <p:spPr bwMode="auto">
            <a:xfrm>
              <a:off x="440" y="920"/>
              <a:ext cx="2432" cy="252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9733" name="Rectangle 5"/>
            <p:cNvSpPr>
              <a:spLocks noChangeArrowheads="1"/>
            </p:cNvSpPr>
            <p:nvPr/>
          </p:nvSpPr>
          <p:spPr bwMode="auto">
            <a:xfrm>
              <a:off x="1922" y="2784"/>
              <a:ext cx="951" cy="5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Secondary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(Drum)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32x6 pages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976" y="1016"/>
              <a:ext cx="704" cy="1720"/>
              <a:chOff x="1976" y="1016"/>
              <a:chExt cx="704" cy="1720"/>
            </a:xfrm>
          </p:grpSpPr>
          <p:sp>
            <p:nvSpPr>
              <p:cNvPr id="1609735" name="Rectangle 7"/>
              <p:cNvSpPr>
                <a:spLocks noChangeArrowheads="1"/>
              </p:cNvSpPr>
              <p:nvPr/>
            </p:nvSpPr>
            <p:spPr bwMode="auto">
              <a:xfrm>
                <a:off x="1976" y="1016"/>
                <a:ext cx="704" cy="1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36" name="Line 8"/>
              <p:cNvSpPr>
                <a:spLocks noChangeShapeType="1"/>
              </p:cNvSpPr>
              <p:nvPr/>
            </p:nvSpPr>
            <p:spPr bwMode="auto">
              <a:xfrm>
                <a:off x="1976" y="1200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37" name="Line 9"/>
              <p:cNvSpPr>
                <a:spLocks noChangeShapeType="1"/>
              </p:cNvSpPr>
              <p:nvPr/>
            </p:nvSpPr>
            <p:spPr bwMode="auto">
              <a:xfrm>
                <a:off x="1976" y="1392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38" name="Line 10"/>
              <p:cNvSpPr>
                <a:spLocks noChangeShapeType="1"/>
              </p:cNvSpPr>
              <p:nvPr/>
            </p:nvSpPr>
            <p:spPr bwMode="auto">
              <a:xfrm>
                <a:off x="1976" y="1584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39" name="Line 11"/>
              <p:cNvSpPr>
                <a:spLocks noChangeShapeType="1"/>
              </p:cNvSpPr>
              <p:nvPr/>
            </p:nvSpPr>
            <p:spPr bwMode="auto">
              <a:xfrm>
                <a:off x="1976" y="1776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0" name="Line 12"/>
              <p:cNvSpPr>
                <a:spLocks noChangeShapeType="1"/>
              </p:cNvSpPr>
              <p:nvPr/>
            </p:nvSpPr>
            <p:spPr bwMode="auto">
              <a:xfrm>
                <a:off x="1976" y="1968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1" name="Line 13"/>
              <p:cNvSpPr>
                <a:spLocks noChangeShapeType="1"/>
              </p:cNvSpPr>
              <p:nvPr/>
            </p:nvSpPr>
            <p:spPr bwMode="auto">
              <a:xfrm>
                <a:off x="1976" y="2160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2" name="Line 14"/>
              <p:cNvSpPr>
                <a:spLocks noChangeShapeType="1"/>
              </p:cNvSpPr>
              <p:nvPr/>
            </p:nvSpPr>
            <p:spPr bwMode="auto">
              <a:xfrm>
                <a:off x="1976" y="2352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3" name="Line 15"/>
              <p:cNvSpPr>
                <a:spLocks noChangeShapeType="1"/>
              </p:cNvSpPr>
              <p:nvPr/>
            </p:nvSpPr>
            <p:spPr bwMode="auto">
              <a:xfrm>
                <a:off x="1976" y="2544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680" y="1064"/>
              <a:ext cx="704" cy="752"/>
              <a:chOff x="680" y="1064"/>
              <a:chExt cx="704" cy="752"/>
            </a:xfrm>
          </p:grpSpPr>
          <p:sp>
            <p:nvSpPr>
              <p:cNvPr id="1609745" name="Rectangle 17"/>
              <p:cNvSpPr>
                <a:spLocks noChangeArrowheads="1"/>
              </p:cNvSpPr>
              <p:nvPr/>
            </p:nvSpPr>
            <p:spPr bwMode="auto">
              <a:xfrm>
                <a:off x="680" y="1064"/>
                <a:ext cx="704" cy="75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6" name="Line 18"/>
              <p:cNvSpPr>
                <a:spLocks noChangeShapeType="1"/>
              </p:cNvSpPr>
              <p:nvPr/>
            </p:nvSpPr>
            <p:spPr bwMode="auto">
              <a:xfrm>
                <a:off x="680" y="1248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7" name="Line 19"/>
              <p:cNvSpPr>
                <a:spLocks noChangeShapeType="1"/>
              </p:cNvSpPr>
              <p:nvPr/>
            </p:nvSpPr>
            <p:spPr bwMode="auto">
              <a:xfrm>
                <a:off x="680" y="1440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748" name="Line 20"/>
              <p:cNvSpPr>
                <a:spLocks noChangeShapeType="1"/>
              </p:cNvSpPr>
              <p:nvPr/>
            </p:nvSpPr>
            <p:spPr bwMode="auto">
              <a:xfrm>
                <a:off x="680" y="1632"/>
                <a:ext cx="70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09749" name="Rectangle 21"/>
            <p:cNvSpPr>
              <a:spLocks noChangeArrowheads="1"/>
            </p:cNvSpPr>
            <p:nvPr/>
          </p:nvSpPr>
          <p:spPr bwMode="auto">
            <a:xfrm>
              <a:off x="417" y="1872"/>
              <a:ext cx="1288" cy="5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Primary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32 Pages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512 words/page</a:t>
              </a:r>
            </a:p>
          </p:txBody>
        </p:sp>
        <p:sp>
          <p:nvSpPr>
            <p:cNvPr id="1609750" name="Rectangle 22"/>
            <p:cNvSpPr>
              <a:spLocks noChangeArrowheads="1"/>
            </p:cNvSpPr>
            <p:nvPr/>
          </p:nvSpPr>
          <p:spPr bwMode="auto">
            <a:xfrm>
              <a:off x="451" y="2919"/>
              <a:ext cx="889" cy="5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2400">
                  <a:latin typeface="Verdana" charset="0"/>
                  <a:ea typeface="굴림" charset="-127"/>
                  <a:cs typeface="굴림" charset="-127"/>
                </a:rPr>
                <a:t>Central </a:t>
              </a:r>
            </a:p>
            <a:p>
              <a:pPr>
                <a:spcBef>
                  <a:spcPct val="0"/>
                </a:spcBef>
              </a:pPr>
              <a:r>
                <a:rPr lang="en-US" altLang="ko-KR" sz="2400">
                  <a:latin typeface="Verdana" charset="0"/>
                  <a:ea typeface="굴림" charset="-127"/>
                  <a:cs typeface="굴림" charset="-127"/>
                </a:rPr>
                <a:t>Memory</a:t>
              </a:r>
            </a:p>
          </p:txBody>
        </p:sp>
      </p:grpSp>
      <p:sp>
        <p:nvSpPr>
          <p:cNvPr id="1609751" name="Rectangle 23"/>
          <p:cNvSpPr>
            <a:spLocks noChangeArrowheads="1"/>
          </p:cNvSpPr>
          <p:nvPr/>
        </p:nvSpPr>
        <p:spPr bwMode="auto">
          <a:xfrm>
            <a:off x="481013" y="4951413"/>
            <a:ext cx="398145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User sees 32 x 6 x 512 words</a:t>
            </a:r>
          </a:p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 storage</a:t>
            </a:r>
          </a:p>
        </p:txBody>
      </p:sp>
      <p:sp>
        <p:nvSpPr>
          <p:cNvPr id="1609752" name="Rectangle 24"/>
          <p:cNvSpPr>
            <a:spLocks noChangeArrowheads="1"/>
          </p:cNvSpPr>
          <p:nvPr/>
        </p:nvSpPr>
        <p:spPr bwMode="auto">
          <a:xfrm>
            <a:off x="481013" y="1497013"/>
            <a:ext cx="3589337" cy="224420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ko-KR" altLang="en-US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“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 page from secondary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storage is brought into the primary storage whenever it is (implicitly) demanded by the processor.”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Tom </a:t>
            </a:r>
            <a:r>
              <a:rPr lang="en-US" altLang="ko-KR" sz="2000" i="1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Kilburn</a:t>
            </a:r>
            <a:endParaRPr lang="en-US" altLang="ko-KR" sz="20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09753" name="Text Box 25"/>
          <p:cNvSpPr txBox="1">
            <a:spLocks noChangeArrowheads="1"/>
          </p:cNvSpPr>
          <p:nvPr/>
        </p:nvSpPr>
        <p:spPr bwMode="auto">
          <a:xfrm>
            <a:off x="481013" y="4014788"/>
            <a:ext cx="3756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Primary memory as a </a:t>
            </a:r>
            <a:r>
              <a:rPr lang="en-US" altLang="ko-KR" sz="20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for secondary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9751" grpId="0"/>
      <p:bldP spid="160975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53C3-006B-A34D-A0E3-47B21F446B4D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17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Hardware Organization of Atlas </a:t>
            </a:r>
          </a:p>
        </p:txBody>
      </p:sp>
      <p:sp>
        <p:nvSpPr>
          <p:cNvPr id="1611780" name="Rectangle 4"/>
          <p:cNvSpPr>
            <a:spLocks noChangeArrowheads="1"/>
          </p:cNvSpPr>
          <p:nvPr/>
        </p:nvSpPr>
        <p:spPr bwMode="auto">
          <a:xfrm>
            <a:off x="1366838" y="1611313"/>
            <a:ext cx="1004887" cy="841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138" tIns="41275" rIns="84138" bIns="41275">
            <a:prstTxWarp prst="textNoShape">
              <a:avLst/>
            </a:prstTxWarp>
            <a:spAutoFit/>
          </a:bodyPr>
          <a:lstStyle/>
          <a:p>
            <a:pPr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Initial</a:t>
            </a:r>
          </a:p>
          <a:p>
            <a:pPr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Address</a:t>
            </a:r>
          </a:p>
          <a:p>
            <a:pPr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Decode</a:t>
            </a:r>
          </a:p>
        </p:txBody>
      </p:sp>
      <p:sp>
        <p:nvSpPr>
          <p:cNvPr id="1611781" name="Rectangle 5"/>
          <p:cNvSpPr>
            <a:spLocks noChangeArrowheads="1"/>
          </p:cNvSpPr>
          <p:nvPr/>
        </p:nvSpPr>
        <p:spPr bwMode="auto">
          <a:xfrm>
            <a:off x="4978400" y="1311275"/>
            <a:ext cx="2089150" cy="584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84138" tIns="41275" rIns="84138" bIns="41275">
            <a:prstTxWarp prst="textNoShape">
              <a:avLst/>
            </a:prstTxWarp>
            <a:spAutoFit/>
          </a:bodyPr>
          <a:lstStyle/>
          <a:p>
            <a:pPr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16 ROM pages</a:t>
            </a:r>
          </a:p>
          <a:p>
            <a:pPr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0.4 ~1 </a:t>
            </a:r>
            <a:r>
              <a:rPr lang="en-US" altLang="ko-KR">
                <a:latin typeface="Symbol" charset="2"/>
                <a:ea typeface="굴림" charset="-127"/>
                <a:cs typeface="굴림" charset="-127"/>
              </a:rPr>
              <a:t></a:t>
            </a: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sec</a:t>
            </a:r>
          </a:p>
        </p:txBody>
      </p:sp>
      <p:sp>
        <p:nvSpPr>
          <p:cNvPr id="1611782" name="Rectangle 6"/>
          <p:cNvSpPr>
            <a:spLocks noChangeArrowheads="1"/>
          </p:cNvSpPr>
          <p:nvPr/>
        </p:nvSpPr>
        <p:spPr bwMode="auto">
          <a:xfrm>
            <a:off x="4983163" y="2014538"/>
            <a:ext cx="2089150" cy="584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84138" tIns="41275" rIns="84138" bIns="41275">
            <a:prstTxWarp prst="textNoShape">
              <a:avLst/>
            </a:prstTxWarp>
            <a:spAutoFit/>
          </a:bodyPr>
          <a:lstStyle/>
          <a:p>
            <a:pPr algn="l"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2 subsidiary pages</a:t>
            </a:r>
          </a:p>
          <a:p>
            <a:pPr algn="l"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       1.4 </a:t>
            </a:r>
            <a:r>
              <a:rPr lang="en-US" altLang="ko-KR">
                <a:latin typeface="Symbol" charset="2"/>
                <a:ea typeface="굴림" charset="-127"/>
                <a:cs typeface="굴림" charset="-127"/>
              </a:rPr>
              <a:t></a:t>
            </a: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sec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186238" y="2749550"/>
            <a:ext cx="3086100" cy="977900"/>
            <a:chOff x="2917" y="1964"/>
            <a:chExt cx="1944" cy="616"/>
          </a:xfrm>
        </p:grpSpPr>
        <p:sp>
          <p:nvSpPr>
            <p:cNvPr id="1611784" name="Rectangle 8"/>
            <p:cNvSpPr>
              <a:spLocks noChangeArrowheads="1"/>
            </p:cNvSpPr>
            <p:nvPr/>
          </p:nvSpPr>
          <p:spPr bwMode="auto">
            <a:xfrm>
              <a:off x="2917" y="1964"/>
              <a:ext cx="1944" cy="616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85" name="Rectangle 9"/>
            <p:cNvSpPr>
              <a:spLocks noChangeArrowheads="1"/>
            </p:cNvSpPr>
            <p:nvPr/>
          </p:nvSpPr>
          <p:spPr bwMode="auto">
            <a:xfrm>
              <a:off x="3000" y="2010"/>
              <a:ext cx="791" cy="52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84138" tIns="41275" rIns="84138" bIns="41275">
              <a:prstTxWarp prst="textNoShape">
                <a:avLst/>
              </a:prstTxWarp>
              <a:spAutoFit/>
            </a:bodyPr>
            <a:lstStyle/>
            <a:p>
              <a:pPr algn="l" defTabSz="774700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Main</a:t>
              </a:r>
            </a:p>
            <a:p>
              <a:pPr algn="l" defTabSz="774700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  32 pages</a:t>
              </a:r>
            </a:p>
            <a:p>
              <a:pPr algn="l" defTabSz="774700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  1.4 </a:t>
              </a:r>
              <a:r>
                <a:rPr lang="en-US" altLang="ko-KR">
                  <a:latin typeface="Symbol" charset="2"/>
                  <a:ea typeface="굴림" charset="-127"/>
                  <a:cs typeface="굴림" charset="-127"/>
                </a:rPr>
                <a:t></a:t>
              </a: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sec</a:t>
              </a:r>
            </a:p>
          </p:txBody>
        </p:sp>
        <p:sp>
          <p:nvSpPr>
            <p:cNvPr id="1611786" name="Rectangle 10"/>
            <p:cNvSpPr>
              <a:spLocks noChangeArrowheads="1"/>
            </p:cNvSpPr>
            <p:nvPr/>
          </p:nvSpPr>
          <p:spPr bwMode="auto">
            <a:xfrm>
              <a:off x="3878" y="2010"/>
              <a:ext cx="917" cy="52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84138" tIns="41275" rIns="84138" bIns="41275">
              <a:prstTxWarp prst="textNoShape">
                <a:avLst/>
              </a:prstTxWarp>
              <a:spAutoFit/>
            </a:bodyPr>
            <a:lstStyle/>
            <a:p>
              <a:pPr algn="l" defTabSz="774700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Drum (4)</a:t>
              </a:r>
            </a:p>
            <a:p>
              <a:pPr algn="l" defTabSz="774700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   192 pages</a:t>
              </a:r>
            </a:p>
            <a:p>
              <a:pPr algn="l" defTabSz="774700">
                <a:spcBef>
                  <a:spcPct val="0"/>
                </a:spcBef>
              </a:pPr>
              <a:endParaRPr lang="ko-KR" altLang="en-US">
                <a:latin typeface="Verdana" charset="0"/>
                <a:ea typeface="굴림" charset="-127"/>
                <a:cs typeface="굴림" charset="-127"/>
              </a:endParaRPr>
            </a:p>
          </p:txBody>
        </p:sp>
      </p:grpSp>
      <p:sp>
        <p:nvSpPr>
          <p:cNvPr id="1611787" name="Rectangle 11"/>
          <p:cNvSpPr>
            <a:spLocks noChangeArrowheads="1"/>
          </p:cNvSpPr>
          <p:nvPr/>
        </p:nvSpPr>
        <p:spPr bwMode="auto">
          <a:xfrm>
            <a:off x="7388225" y="2952750"/>
            <a:ext cx="1577975" cy="5969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84138" tIns="41275" rIns="84138" bIns="41275">
            <a:prstTxWarp prst="textNoShape">
              <a:avLst/>
            </a:prstTxWarp>
            <a:spAutoFit/>
          </a:bodyPr>
          <a:lstStyle/>
          <a:p>
            <a:pPr algn="l" defTabSz="774700">
              <a:spcBef>
                <a:spcPct val="0"/>
              </a:spcBef>
            </a:pPr>
            <a:r>
              <a:rPr lang="en-US" altLang="ko-KR" b="1">
                <a:latin typeface="Verdana" charset="0"/>
                <a:ea typeface="굴림" charset="-127"/>
                <a:cs typeface="굴림" charset="-127"/>
              </a:rPr>
              <a:t>8 </a:t>
            </a: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Tape decks</a:t>
            </a:r>
          </a:p>
          <a:p>
            <a:pPr algn="l" defTabSz="774700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88 sec/word</a:t>
            </a:r>
          </a:p>
        </p:txBody>
      </p:sp>
      <p:sp>
        <p:nvSpPr>
          <p:cNvPr id="1611788" name="Rectangle 12"/>
          <p:cNvSpPr>
            <a:spLocks noChangeArrowheads="1"/>
          </p:cNvSpPr>
          <p:nvPr/>
        </p:nvSpPr>
        <p:spPr bwMode="auto">
          <a:xfrm>
            <a:off x="165100" y="2574925"/>
            <a:ext cx="2141538" cy="1790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84138" tIns="41275" rIns="84138" bIns="41275">
            <a:prstTxWarp prst="textNoShape">
              <a:avLst/>
            </a:prstTxWarp>
            <a:spAutoFit/>
          </a:bodyPr>
          <a:lstStyle/>
          <a:p>
            <a:pPr algn="l" defTabSz="774700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48-bit words</a:t>
            </a:r>
          </a:p>
          <a:p>
            <a:pPr algn="l" defTabSz="774700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512-word pages</a:t>
            </a:r>
          </a:p>
          <a:p>
            <a:pPr algn="l" defTabSz="774700">
              <a:spcBef>
                <a:spcPct val="0"/>
              </a:spcBef>
            </a:pPr>
            <a:endParaRPr lang="en-US" altLang="ko-KR" sz="1800">
              <a:latin typeface="Verdana" charset="0"/>
              <a:ea typeface="굴림" charset="-127"/>
              <a:cs typeface="굴림" charset="-127"/>
            </a:endParaRPr>
          </a:p>
          <a:p>
            <a:pPr algn="l" defTabSz="774700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1 </a:t>
            </a: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Page Address Register </a:t>
            </a: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(PAR) per page frame</a:t>
            </a:r>
          </a:p>
        </p:txBody>
      </p:sp>
      <p:sp>
        <p:nvSpPr>
          <p:cNvPr id="1611789" name="Rectangle 13"/>
          <p:cNvSpPr>
            <a:spLocks noChangeArrowheads="1"/>
          </p:cNvSpPr>
          <p:nvPr/>
        </p:nvSpPr>
        <p:spPr bwMode="auto">
          <a:xfrm>
            <a:off x="495300" y="4686300"/>
            <a:ext cx="8383588" cy="161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Compare the effective page address against all 32 </a:t>
            </a:r>
            <a:r>
              <a:rPr lang="en-US" altLang="ko-KR" sz="2000" dirty="0" err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PARs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match 	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normal access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no match 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fault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	     save the state of the partially executed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	     instruction</a:t>
            </a:r>
          </a:p>
        </p:txBody>
      </p:sp>
      <p:sp>
        <p:nvSpPr>
          <p:cNvPr id="1611790" name="Line 14"/>
          <p:cNvSpPr>
            <a:spLocks noChangeShapeType="1"/>
          </p:cNvSpPr>
          <p:nvPr/>
        </p:nvSpPr>
        <p:spPr bwMode="auto">
          <a:xfrm>
            <a:off x="496888" y="2017713"/>
            <a:ext cx="892175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1791" name="Rectangle 15"/>
          <p:cNvSpPr>
            <a:spLocks noChangeArrowheads="1"/>
          </p:cNvSpPr>
          <p:nvPr/>
        </p:nvSpPr>
        <p:spPr bwMode="auto">
          <a:xfrm>
            <a:off x="254000" y="1377950"/>
            <a:ext cx="116522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Effective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Address</a:t>
            </a:r>
          </a:p>
        </p:txBody>
      </p:sp>
      <p:sp>
        <p:nvSpPr>
          <p:cNvPr id="1611792" name="Rectangle 16"/>
          <p:cNvSpPr>
            <a:spLocks noChangeArrowheads="1"/>
          </p:cNvSpPr>
          <p:nvPr/>
        </p:nvSpPr>
        <p:spPr bwMode="auto">
          <a:xfrm>
            <a:off x="7123113" y="1308100"/>
            <a:ext cx="1665287" cy="13096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system code</a:t>
            </a:r>
          </a:p>
          <a:p>
            <a:pPr algn="l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(not swapped)</a:t>
            </a:r>
          </a:p>
          <a:p>
            <a:pPr algn="l">
              <a:spcBef>
                <a:spcPct val="0"/>
              </a:spcBef>
            </a:pPr>
            <a:endParaRPr lang="en-US" altLang="ko-KR" sz="1200"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system data</a:t>
            </a:r>
          </a:p>
          <a:p>
            <a:pPr algn="l"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(not swapped)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003550" y="2609850"/>
            <a:ext cx="806450" cy="1238250"/>
            <a:chOff x="2324" y="1744"/>
            <a:chExt cx="686" cy="780"/>
          </a:xfrm>
        </p:grpSpPr>
        <p:sp>
          <p:nvSpPr>
            <p:cNvPr id="1611794" name="Rectangle 18"/>
            <p:cNvSpPr>
              <a:spLocks noChangeArrowheads="1"/>
            </p:cNvSpPr>
            <p:nvPr/>
          </p:nvSpPr>
          <p:spPr bwMode="auto">
            <a:xfrm>
              <a:off x="2324" y="1744"/>
              <a:ext cx="686" cy="7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95" name="Line 19"/>
            <p:cNvSpPr>
              <a:spLocks noChangeShapeType="1"/>
            </p:cNvSpPr>
            <p:nvPr/>
          </p:nvSpPr>
          <p:spPr bwMode="auto">
            <a:xfrm>
              <a:off x="2324" y="1835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96" name="Line 20"/>
            <p:cNvSpPr>
              <a:spLocks noChangeShapeType="1"/>
            </p:cNvSpPr>
            <p:nvPr/>
          </p:nvSpPr>
          <p:spPr bwMode="auto">
            <a:xfrm>
              <a:off x="2324" y="1935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97" name="Line 21"/>
            <p:cNvSpPr>
              <a:spLocks noChangeShapeType="1"/>
            </p:cNvSpPr>
            <p:nvPr/>
          </p:nvSpPr>
          <p:spPr bwMode="auto">
            <a:xfrm>
              <a:off x="2324" y="2034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98" name="Line 22"/>
            <p:cNvSpPr>
              <a:spLocks noChangeShapeType="1"/>
            </p:cNvSpPr>
            <p:nvPr/>
          </p:nvSpPr>
          <p:spPr bwMode="auto">
            <a:xfrm>
              <a:off x="2324" y="2134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799" name="Line 23"/>
            <p:cNvSpPr>
              <a:spLocks noChangeShapeType="1"/>
            </p:cNvSpPr>
            <p:nvPr/>
          </p:nvSpPr>
          <p:spPr bwMode="auto">
            <a:xfrm>
              <a:off x="2324" y="2332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800" name="Line 24"/>
            <p:cNvSpPr>
              <a:spLocks noChangeShapeType="1"/>
            </p:cNvSpPr>
            <p:nvPr/>
          </p:nvSpPr>
          <p:spPr bwMode="auto">
            <a:xfrm>
              <a:off x="2324" y="2432"/>
              <a:ext cx="68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1801" name="Rectangle 25"/>
          <p:cNvSpPr>
            <a:spLocks noChangeArrowheads="1"/>
          </p:cNvSpPr>
          <p:nvPr/>
        </p:nvSpPr>
        <p:spPr bwMode="auto">
          <a:xfrm>
            <a:off x="2747963" y="2552700"/>
            <a:ext cx="2778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200">
                <a:latin typeface="Verdana" charset="0"/>
                <a:ea typeface="굴림" charset="-127"/>
                <a:cs typeface="굴림" charset="-127"/>
              </a:rPr>
              <a:t>0</a:t>
            </a:r>
          </a:p>
        </p:txBody>
      </p:sp>
      <p:sp>
        <p:nvSpPr>
          <p:cNvPr id="1611802" name="Rectangle 26"/>
          <p:cNvSpPr>
            <a:spLocks noChangeArrowheads="1"/>
          </p:cNvSpPr>
          <p:nvPr/>
        </p:nvSpPr>
        <p:spPr bwMode="auto">
          <a:xfrm>
            <a:off x="2651125" y="3646488"/>
            <a:ext cx="374650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200">
                <a:latin typeface="Verdana" charset="0"/>
                <a:ea typeface="굴림" charset="-127"/>
                <a:cs typeface="굴림" charset="-127"/>
              </a:rPr>
              <a:t>31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389313" y="3268663"/>
            <a:ext cx="12700" cy="171450"/>
            <a:chOff x="2375" y="2283"/>
            <a:chExt cx="8" cy="108"/>
          </a:xfrm>
        </p:grpSpPr>
        <p:sp>
          <p:nvSpPr>
            <p:cNvPr id="1611804" name="Oval 28"/>
            <p:cNvSpPr>
              <a:spLocks noChangeArrowheads="1"/>
            </p:cNvSpPr>
            <p:nvPr/>
          </p:nvSpPr>
          <p:spPr bwMode="auto">
            <a:xfrm>
              <a:off x="2375" y="2283"/>
              <a:ext cx="8" cy="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805" name="Oval 29"/>
            <p:cNvSpPr>
              <a:spLocks noChangeArrowheads="1"/>
            </p:cNvSpPr>
            <p:nvPr/>
          </p:nvSpPr>
          <p:spPr bwMode="auto">
            <a:xfrm>
              <a:off x="2375" y="2332"/>
              <a:ext cx="8" cy="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806" name="Oval 30"/>
            <p:cNvSpPr>
              <a:spLocks noChangeArrowheads="1"/>
            </p:cNvSpPr>
            <p:nvPr/>
          </p:nvSpPr>
          <p:spPr bwMode="auto">
            <a:xfrm>
              <a:off x="2375" y="2382"/>
              <a:ext cx="8" cy="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1807" name="Rectangle 31"/>
          <p:cNvSpPr>
            <a:spLocks noChangeArrowheads="1"/>
          </p:cNvSpPr>
          <p:nvPr/>
        </p:nvSpPr>
        <p:spPr bwMode="auto">
          <a:xfrm>
            <a:off x="3055938" y="2228850"/>
            <a:ext cx="68897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PARs</a:t>
            </a:r>
          </a:p>
        </p:txBody>
      </p:sp>
      <p:sp>
        <p:nvSpPr>
          <p:cNvPr id="1611808" name="Freeform 32"/>
          <p:cNvSpPr>
            <a:spLocks/>
          </p:cNvSpPr>
          <p:nvPr/>
        </p:nvSpPr>
        <p:spPr bwMode="auto">
          <a:xfrm>
            <a:off x="2387600" y="1644650"/>
            <a:ext cx="2617788" cy="192088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93" y="232"/>
              </a:cxn>
              <a:cxn ang="0">
                <a:pos x="93" y="0"/>
              </a:cxn>
              <a:cxn ang="0">
                <a:pos x="1448" y="0"/>
              </a:cxn>
            </a:cxnLst>
            <a:rect l="0" t="0" r="r" b="b"/>
            <a:pathLst>
              <a:path w="1449" h="233">
                <a:moveTo>
                  <a:pt x="0" y="232"/>
                </a:moveTo>
                <a:lnTo>
                  <a:pt x="93" y="232"/>
                </a:lnTo>
                <a:lnTo>
                  <a:pt x="93" y="0"/>
                </a:lnTo>
                <a:lnTo>
                  <a:pt x="1448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1809" name="Freeform 33"/>
          <p:cNvSpPr>
            <a:spLocks/>
          </p:cNvSpPr>
          <p:nvPr/>
        </p:nvSpPr>
        <p:spPr bwMode="auto">
          <a:xfrm>
            <a:off x="2374900" y="2305050"/>
            <a:ext cx="623888" cy="10937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2" y="0"/>
              </a:cxn>
              <a:cxn ang="0">
                <a:pos x="182" y="712"/>
              </a:cxn>
              <a:cxn ang="0">
                <a:pos x="592" y="712"/>
              </a:cxn>
            </a:cxnLst>
            <a:rect l="0" t="0" r="r" b="b"/>
            <a:pathLst>
              <a:path w="593" h="713">
                <a:moveTo>
                  <a:pt x="0" y="0"/>
                </a:moveTo>
                <a:lnTo>
                  <a:pt x="182" y="0"/>
                </a:lnTo>
                <a:lnTo>
                  <a:pt x="182" y="712"/>
                </a:lnTo>
                <a:lnTo>
                  <a:pt x="592" y="71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1810" name="Rectangle 34"/>
          <p:cNvSpPr>
            <a:spLocks noChangeArrowheads="1"/>
          </p:cNvSpPr>
          <p:nvPr/>
        </p:nvSpPr>
        <p:spPr bwMode="auto">
          <a:xfrm>
            <a:off x="2120900" y="3895725"/>
            <a:ext cx="256698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i="1">
                <a:latin typeface="Verdana" charset="0"/>
                <a:ea typeface="굴림" charset="-127"/>
                <a:cs typeface="굴림" charset="-127"/>
              </a:rPr>
              <a:t>&lt;effective PN , status&gt;</a:t>
            </a:r>
          </a:p>
        </p:txBody>
      </p:sp>
      <p:sp>
        <p:nvSpPr>
          <p:cNvPr id="1611811" name="Line 35"/>
          <p:cNvSpPr>
            <a:spLocks noChangeShapeType="1"/>
          </p:cNvSpPr>
          <p:nvPr/>
        </p:nvSpPr>
        <p:spPr bwMode="auto">
          <a:xfrm flipV="1">
            <a:off x="2387600" y="2089150"/>
            <a:ext cx="256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1812" name="Rectangle 36"/>
          <p:cNvSpPr>
            <a:spLocks noChangeArrowheads="1"/>
          </p:cNvSpPr>
          <p:nvPr/>
        </p:nvSpPr>
        <p:spPr bwMode="auto">
          <a:xfrm>
            <a:off x="393700" y="6350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17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0DF89-859C-C141-8BCD-92BB396B1E89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Atlas Demand Paging Scheme</a:t>
            </a:r>
          </a:p>
        </p:txBody>
      </p:sp>
      <p:sp>
        <p:nvSpPr>
          <p:cNvPr id="161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013" y="1428750"/>
            <a:ext cx="7748587" cy="48958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sz="3200">
                <a:ea typeface="굴림" charset="-127"/>
                <a:cs typeface="굴림" charset="-127"/>
              </a:rPr>
              <a:t>On a page fault: 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Input transfer into a free page is initiated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The Page Address Register (PAR) is updated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If no free page is left, a </a:t>
            </a:r>
            <a:r>
              <a:rPr lang="en-US" altLang="ko-KR" sz="2400" i="1">
                <a:ea typeface="굴림" charset="-127"/>
                <a:cs typeface="굴림" charset="-127"/>
              </a:rPr>
              <a:t>page is</a:t>
            </a:r>
            <a:r>
              <a:rPr lang="en-US" altLang="ko-KR" sz="2400">
                <a:ea typeface="굴림" charset="-127"/>
                <a:cs typeface="굴림" charset="-127"/>
              </a:rPr>
              <a:t> </a:t>
            </a:r>
            <a:r>
              <a:rPr lang="en-US" altLang="ko-KR" sz="2400" i="1">
                <a:ea typeface="굴림" charset="-127"/>
                <a:cs typeface="굴림" charset="-127"/>
              </a:rPr>
              <a:t>selected to be replaced </a:t>
            </a:r>
            <a:r>
              <a:rPr lang="en-US" altLang="ko-KR" sz="2400">
                <a:ea typeface="굴림" charset="-127"/>
                <a:cs typeface="굴림" charset="-127"/>
              </a:rPr>
              <a:t>(based on usage)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The replaced page is written on the drum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to minimize drum latency effect, the first empty page on the drum was selected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>
                <a:ea typeface="굴림" charset="-127"/>
                <a:cs typeface="굴림" charset="-127"/>
              </a:rPr>
              <a:t>The </a:t>
            </a:r>
            <a:r>
              <a:rPr lang="en-US" altLang="ko-KR" sz="2400" i="1">
                <a:ea typeface="굴림" charset="-127"/>
                <a:cs typeface="굴림" charset="-127"/>
              </a:rPr>
              <a:t>page table is updated</a:t>
            </a:r>
            <a:r>
              <a:rPr lang="en-US" altLang="ko-KR" sz="2400">
                <a:ea typeface="굴림" charset="-127"/>
                <a:cs typeface="굴림" charset="-127"/>
              </a:rPr>
              <a:t> to point to the new location of the page on the drum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B787-953E-CB44-A01E-5FE23BF0F50F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330200"/>
            <a:ext cx="7162800" cy="9017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Caching vs. Demand Paging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45400" y="2146300"/>
            <a:ext cx="889000" cy="584200"/>
            <a:chOff x="5048" y="1256"/>
            <a:chExt cx="560" cy="368"/>
          </a:xfrm>
        </p:grpSpPr>
        <p:sp>
          <p:nvSpPr>
            <p:cNvPr id="1615876" name="Oval 4" descr="90%"/>
            <p:cNvSpPr>
              <a:spLocks noChangeArrowheads="1"/>
            </p:cNvSpPr>
            <p:nvPr/>
          </p:nvSpPr>
          <p:spPr bwMode="auto">
            <a:xfrm>
              <a:off x="5048" y="1496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77" name="Oval 5" descr="90%"/>
            <p:cNvSpPr>
              <a:spLocks noChangeArrowheads="1"/>
            </p:cNvSpPr>
            <p:nvPr/>
          </p:nvSpPr>
          <p:spPr bwMode="auto">
            <a:xfrm>
              <a:off x="5048" y="1448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78" name="Oval 6" descr="90%"/>
            <p:cNvSpPr>
              <a:spLocks noChangeArrowheads="1"/>
            </p:cNvSpPr>
            <p:nvPr/>
          </p:nvSpPr>
          <p:spPr bwMode="auto">
            <a:xfrm>
              <a:off x="5048" y="1400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79" name="Oval 7" descr="90%"/>
            <p:cNvSpPr>
              <a:spLocks noChangeArrowheads="1"/>
            </p:cNvSpPr>
            <p:nvPr/>
          </p:nvSpPr>
          <p:spPr bwMode="auto">
            <a:xfrm>
              <a:off x="5048" y="1352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80" name="Oval 8" descr="90%"/>
            <p:cNvSpPr>
              <a:spLocks noChangeArrowheads="1"/>
            </p:cNvSpPr>
            <p:nvPr/>
          </p:nvSpPr>
          <p:spPr bwMode="auto">
            <a:xfrm>
              <a:off x="5048" y="1304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81" name="Oval 9" descr="90%"/>
            <p:cNvSpPr>
              <a:spLocks noChangeArrowheads="1"/>
            </p:cNvSpPr>
            <p:nvPr/>
          </p:nvSpPr>
          <p:spPr bwMode="auto">
            <a:xfrm>
              <a:off x="5048" y="1256"/>
              <a:ext cx="560" cy="128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82" name="Oval 10" descr="90%"/>
            <p:cNvSpPr>
              <a:spLocks noChangeArrowheads="1"/>
            </p:cNvSpPr>
            <p:nvPr/>
          </p:nvSpPr>
          <p:spPr bwMode="auto">
            <a:xfrm>
              <a:off x="5240" y="1304"/>
              <a:ext cx="176" cy="32"/>
            </a:xfrm>
            <a:prstGeom prst="ellipse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5883" name="Line 11"/>
          <p:cNvSpPr>
            <a:spLocks noChangeShapeType="1"/>
          </p:cNvSpPr>
          <p:nvPr/>
        </p:nvSpPr>
        <p:spPr bwMode="auto">
          <a:xfrm>
            <a:off x="1168400" y="2438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5884" name="Line 12"/>
          <p:cNvSpPr>
            <a:spLocks noChangeShapeType="1"/>
          </p:cNvSpPr>
          <p:nvPr/>
        </p:nvSpPr>
        <p:spPr bwMode="auto">
          <a:xfrm>
            <a:off x="2501900" y="2438400"/>
            <a:ext cx="55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5885" name="Line 13"/>
          <p:cNvSpPr>
            <a:spLocks noChangeShapeType="1"/>
          </p:cNvSpPr>
          <p:nvPr/>
        </p:nvSpPr>
        <p:spPr bwMode="auto">
          <a:xfrm>
            <a:off x="5359400" y="2438400"/>
            <a:ext cx="66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5886" name="Line 14"/>
          <p:cNvSpPr>
            <a:spLocks noChangeShapeType="1"/>
          </p:cNvSpPr>
          <p:nvPr/>
        </p:nvSpPr>
        <p:spPr bwMode="auto">
          <a:xfrm>
            <a:off x="7035800" y="2438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5887" name="Rectangle 15"/>
          <p:cNvSpPr>
            <a:spLocks noChangeArrowheads="1"/>
          </p:cNvSpPr>
          <p:nvPr/>
        </p:nvSpPr>
        <p:spPr bwMode="auto">
          <a:xfrm>
            <a:off x="392113" y="2225675"/>
            <a:ext cx="722312" cy="419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CPU</a:t>
            </a:r>
          </a:p>
        </p:txBody>
      </p:sp>
      <p:sp>
        <p:nvSpPr>
          <p:cNvPr id="1615888" name="Rectangle 16"/>
          <p:cNvSpPr>
            <a:spLocks noChangeArrowheads="1"/>
          </p:cNvSpPr>
          <p:nvPr/>
        </p:nvSpPr>
        <p:spPr bwMode="auto">
          <a:xfrm>
            <a:off x="1674813" y="2263775"/>
            <a:ext cx="849312" cy="3762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cache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981700" y="1549400"/>
            <a:ext cx="1133475" cy="1752600"/>
            <a:chOff x="3768" y="960"/>
            <a:chExt cx="714" cy="1104"/>
          </a:xfrm>
        </p:grpSpPr>
        <p:sp>
          <p:nvSpPr>
            <p:cNvPr id="1615890" name="Rectangle 18"/>
            <p:cNvSpPr>
              <a:spLocks noChangeArrowheads="1"/>
            </p:cNvSpPr>
            <p:nvPr/>
          </p:nvSpPr>
          <p:spPr bwMode="auto">
            <a:xfrm>
              <a:off x="3792" y="960"/>
              <a:ext cx="672" cy="11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91" name="Rectangle 19"/>
            <p:cNvSpPr>
              <a:spLocks noChangeArrowheads="1"/>
            </p:cNvSpPr>
            <p:nvPr/>
          </p:nvSpPr>
          <p:spPr bwMode="auto">
            <a:xfrm>
              <a:off x="3768" y="1314"/>
              <a:ext cx="714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primary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memory</a:t>
              </a:r>
            </a:p>
          </p:txBody>
        </p:sp>
      </p:grpSp>
      <p:sp>
        <p:nvSpPr>
          <p:cNvPr id="1615892" name="Rectangle 20"/>
          <p:cNvSpPr>
            <a:spLocks noChangeArrowheads="1"/>
          </p:cNvSpPr>
          <p:nvPr/>
        </p:nvSpPr>
        <p:spPr bwMode="auto">
          <a:xfrm>
            <a:off x="7466013" y="1349375"/>
            <a:ext cx="1350962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secondary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memory</a:t>
            </a:r>
          </a:p>
        </p:txBody>
      </p:sp>
      <p:sp>
        <p:nvSpPr>
          <p:cNvPr id="1615893" name="Rectangle 21"/>
          <p:cNvSpPr>
            <a:spLocks noChangeArrowheads="1"/>
          </p:cNvSpPr>
          <p:nvPr/>
        </p:nvSpPr>
        <p:spPr bwMode="auto">
          <a:xfrm>
            <a:off x="546100" y="3581400"/>
            <a:ext cx="8185150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Caching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	       </a:t>
            </a:r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Demand paging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entry			page frame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block (~32 bytes)		page (~4K bytes)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miss rate (1% to 20%)	page miss rate (&lt;0.001%)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hit (~1 cycle)		page hit (~100 cycles)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miss (~100 cycles)	page miss (~5M cycles)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 miss is handled 	          a miss is handled 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    in </a:t>
            </a:r>
            <a:r>
              <a:rPr lang="en-US" altLang="ko-KR" sz="20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hardware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               mostly in </a:t>
            </a:r>
            <a:r>
              <a:rPr lang="en-US" altLang="ko-KR" sz="20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software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3009900" y="1549400"/>
            <a:ext cx="1133475" cy="1752600"/>
            <a:chOff x="1896" y="976"/>
            <a:chExt cx="714" cy="1104"/>
          </a:xfrm>
        </p:grpSpPr>
        <p:sp>
          <p:nvSpPr>
            <p:cNvPr id="1615895" name="Rectangle 23" descr="90%"/>
            <p:cNvSpPr>
              <a:spLocks noChangeArrowheads="1"/>
            </p:cNvSpPr>
            <p:nvPr/>
          </p:nvSpPr>
          <p:spPr bwMode="auto">
            <a:xfrm>
              <a:off x="1920" y="976"/>
              <a:ext cx="672" cy="1104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896" name="Rectangle 24" descr="90%"/>
            <p:cNvSpPr>
              <a:spLocks noChangeArrowheads="1"/>
            </p:cNvSpPr>
            <p:nvPr/>
          </p:nvSpPr>
          <p:spPr bwMode="auto">
            <a:xfrm>
              <a:off x="1896" y="1330"/>
              <a:ext cx="714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primary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memory</a:t>
              </a:r>
            </a:p>
          </p:txBody>
        </p:sp>
      </p:grpSp>
      <p:sp>
        <p:nvSpPr>
          <p:cNvPr id="1615897" name="Rectangle 25"/>
          <p:cNvSpPr>
            <a:spLocks noChangeArrowheads="1"/>
          </p:cNvSpPr>
          <p:nvPr/>
        </p:nvSpPr>
        <p:spPr bwMode="auto">
          <a:xfrm>
            <a:off x="4608513" y="2200275"/>
            <a:ext cx="722312" cy="419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CPU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E2E1-F3E4-A14C-AA4F-55A5FB46BF03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207000"/>
          </a:xfrm>
        </p:spPr>
        <p:txBody>
          <a:bodyPr/>
          <a:lstStyle/>
          <a:p>
            <a:r>
              <a:rPr lang="en-US" sz="2600" dirty="0" err="1" smtClean="0"/>
              <a:t>Prefetching</a:t>
            </a:r>
            <a:endParaRPr lang="en-US" sz="2600" dirty="0" smtClean="0"/>
          </a:p>
          <a:p>
            <a:pPr lvl="1"/>
            <a:r>
              <a:rPr lang="en-US" sz="2000" dirty="0" smtClean="0"/>
              <a:t>Speculate future I &amp; </a:t>
            </a:r>
            <a:r>
              <a:rPr lang="en-US" sz="2000" dirty="0" err="1" smtClean="0"/>
              <a:t>d</a:t>
            </a:r>
            <a:r>
              <a:rPr lang="en-US" sz="2000" dirty="0" smtClean="0"/>
              <a:t> accesses and fetch them into caches</a:t>
            </a:r>
          </a:p>
          <a:p>
            <a:r>
              <a:rPr lang="en-US" sz="2600" dirty="0" smtClean="0"/>
              <a:t>Hardware techniques</a:t>
            </a:r>
          </a:p>
          <a:p>
            <a:pPr lvl="1"/>
            <a:r>
              <a:rPr lang="en-US" sz="2000" dirty="0" smtClean="0"/>
              <a:t>Stream buffer</a:t>
            </a:r>
          </a:p>
          <a:p>
            <a:pPr lvl="1"/>
            <a:r>
              <a:rPr lang="en-US" sz="2000" dirty="0" err="1" smtClean="0"/>
              <a:t>Prefetch</a:t>
            </a:r>
            <a:r>
              <a:rPr lang="en-US" sz="2000" dirty="0" smtClean="0"/>
              <a:t>-on-miss</a:t>
            </a:r>
          </a:p>
          <a:p>
            <a:pPr lvl="1"/>
            <a:r>
              <a:rPr lang="en-US" sz="2000" dirty="0" smtClean="0"/>
              <a:t>One Block </a:t>
            </a:r>
            <a:r>
              <a:rPr lang="en-US" sz="2000" dirty="0" err="1" smtClean="0"/>
              <a:t>Lookahead</a:t>
            </a:r>
            <a:endParaRPr lang="en-US" sz="2000" dirty="0" smtClean="0"/>
          </a:p>
          <a:p>
            <a:pPr lvl="1"/>
            <a:r>
              <a:rPr lang="en-US" sz="2000" dirty="0" err="1" smtClean="0"/>
              <a:t>Strided</a:t>
            </a:r>
            <a:r>
              <a:rPr lang="en-US" sz="2000" dirty="0" smtClean="0"/>
              <a:t> </a:t>
            </a:r>
          </a:p>
          <a:p>
            <a:r>
              <a:rPr lang="en-US" sz="2600" dirty="0" smtClean="0"/>
              <a:t>Software techniques</a:t>
            </a:r>
          </a:p>
          <a:p>
            <a:pPr lvl="1"/>
            <a:r>
              <a:rPr lang="en-US" sz="2000" dirty="0" err="1" smtClean="0"/>
              <a:t>Prefetch</a:t>
            </a:r>
            <a:r>
              <a:rPr lang="en-US" sz="2000" dirty="0" smtClean="0"/>
              <a:t> instruction</a:t>
            </a:r>
          </a:p>
          <a:p>
            <a:pPr lvl="1"/>
            <a:r>
              <a:rPr lang="en-US" sz="2000" dirty="0" smtClean="0"/>
              <a:t>Loop interchange</a:t>
            </a:r>
          </a:p>
          <a:p>
            <a:pPr lvl="1"/>
            <a:r>
              <a:rPr lang="en-US" sz="2000" dirty="0" smtClean="0"/>
              <a:t>Loop fusion</a:t>
            </a:r>
          </a:p>
          <a:p>
            <a:pPr lvl="1"/>
            <a:r>
              <a:rPr lang="en-US" sz="2000" dirty="0" smtClean="0"/>
              <a:t>Cache tiling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B837-DC1F-5E49-BE61-C4D698C5E35E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4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Management</a:t>
            </a:r>
          </a:p>
        </p:txBody>
      </p:sp>
      <p:sp>
        <p:nvSpPr>
          <p:cNvPr id="164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From early absolute addressing schemes, to modern virtual memory systems with support for virtual machine monitors</a:t>
            </a:r>
          </a:p>
          <a:p>
            <a:endParaRPr lang="en-US"/>
          </a:p>
          <a:p>
            <a:r>
              <a:rPr lang="en-US"/>
              <a:t>Can separate into orthogonal functions:</a:t>
            </a:r>
          </a:p>
          <a:p>
            <a:pPr lvl="1"/>
            <a:r>
              <a:rPr lang="en-US" sz="2000"/>
              <a:t>Translation (mapping of virtual address to physical address)</a:t>
            </a:r>
          </a:p>
          <a:p>
            <a:pPr lvl="1"/>
            <a:r>
              <a:rPr lang="en-US" sz="2000"/>
              <a:t>Protection (permission to access word in memory)</a:t>
            </a:r>
          </a:p>
          <a:p>
            <a:pPr lvl="1"/>
            <a:r>
              <a:rPr lang="en-US" sz="2000"/>
              <a:t>Virtual memory (transparent extension of memory space using slower disk storage)</a:t>
            </a:r>
          </a:p>
          <a:p>
            <a:r>
              <a:rPr lang="en-US"/>
              <a:t>But most modern systems provide support for all the above functions with a single page-based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720A-5439-604E-9D72-B585F9F3E15C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4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Absolute Addresses</a:t>
            </a:r>
          </a:p>
        </p:txBody>
      </p:sp>
      <p:sp>
        <p:nvSpPr>
          <p:cNvPr id="164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59050"/>
            <a:ext cx="7696200" cy="2825750"/>
          </a:xfrm>
        </p:spPr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Only one program ran at a time, with unrestricted access to entire machine (RAM + I/O devices)</a:t>
            </a:r>
          </a:p>
          <a:p>
            <a:r>
              <a:rPr lang="en-US" altLang="ko-KR" dirty="0">
                <a:ea typeface="굴림" charset="-127"/>
                <a:cs typeface="굴림" charset="-127"/>
              </a:rPr>
              <a:t>Addresses in a program depended upon where the program was to be loaded in </a:t>
            </a:r>
            <a:r>
              <a:rPr lang="en-US" altLang="ko-KR" dirty="0" smtClean="0">
                <a:ea typeface="굴림" charset="-127"/>
                <a:cs typeface="굴림" charset="-127"/>
              </a:rPr>
              <a:t>memory</a:t>
            </a:r>
          </a:p>
          <a:p>
            <a:r>
              <a:rPr lang="en-US" altLang="ko-KR" dirty="0" smtClean="0">
                <a:ea typeface="굴림" charset="-127"/>
                <a:cs typeface="굴림" charset="-127"/>
              </a:rPr>
              <a:t>Problems?</a:t>
            </a:r>
            <a:endParaRPr lang="en-US" altLang="ko-KR" dirty="0">
              <a:ea typeface="굴림" charset="-127"/>
              <a:cs typeface="굴림" charset="-127"/>
            </a:endParaRPr>
          </a:p>
        </p:txBody>
      </p:sp>
      <p:sp>
        <p:nvSpPr>
          <p:cNvPr id="1646596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3341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ko-KR" sz="24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EDSAC, early 50’s</a:t>
            </a:r>
            <a:endParaRPr lang="en-US" altLang="ko-KR" sz="2400" dirty="0"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5961-5CA6-CE41-B1FD-151766DC89AE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4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Dynamic Address Translation</a:t>
            </a:r>
          </a:p>
        </p:txBody>
      </p:sp>
      <p:sp>
        <p:nvSpPr>
          <p:cNvPr id="1648643" name="Rectangle 3"/>
          <p:cNvSpPr>
            <a:spLocks noChangeArrowheads="1"/>
          </p:cNvSpPr>
          <p:nvPr/>
        </p:nvSpPr>
        <p:spPr bwMode="auto">
          <a:xfrm>
            <a:off x="304800" y="1117600"/>
            <a:ext cx="7162800" cy="4824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latin typeface="Verdana" charset="0"/>
                <a:ea typeface="굴림" charset="-127"/>
                <a:cs typeface="굴림" charset="-127"/>
              </a:rPr>
              <a:t>Motivation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In the early machines, I/O operations were slow and each word transferred involved the CPU </a:t>
            </a:r>
          </a:p>
          <a:p>
            <a:pPr algn="l">
              <a:spcBef>
                <a:spcPct val="0"/>
              </a:spcBef>
            </a:pPr>
            <a:endParaRPr lang="en-US" altLang="ko-KR" sz="9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Higher throughput if CPU and I/O of 2 or more programs were overlapped.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</a:t>
            </a:r>
            <a:r>
              <a:rPr lang="en-US" altLang="ko-KR" sz="2000" i="1" dirty="0" err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How?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i="1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</a:t>
            </a:r>
            <a:r>
              <a:rPr lang="en-US" altLang="ko-KR" sz="2000" i="1" dirty="0" err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multiprogramming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endParaRPr lang="en-US" altLang="ko-KR" sz="14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latin typeface="Verdana" charset="0"/>
                <a:ea typeface="굴림" charset="-127"/>
                <a:cs typeface="굴림" charset="-127"/>
              </a:rPr>
              <a:t>Location-independent programs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Programming and storage management ease	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need for a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base register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endParaRPr lang="en-US" altLang="ko-KR" sz="12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latin typeface="Verdana" charset="0"/>
                <a:ea typeface="굴림" charset="-127"/>
                <a:cs typeface="굴림" charset="-127"/>
              </a:rPr>
              <a:t>Protection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Independent programs should not affect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each other inadvertently</a:t>
            </a: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need for a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bound register</a:t>
            </a: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</a:t>
            </a:r>
          </a:p>
        </p:txBody>
      </p:sp>
      <p:sp>
        <p:nvSpPr>
          <p:cNvPr id="1648644" name="Rectangle 4"/>
          <p:cNvSpPr>
            <a:spLocks noChangeArrowheads="1"/>
          </p:cNvSpPr>
          <p:nvPr/>
        </p:nvSpPr>
        <p:spPr bwMode="auto">
          <a:xfrm>
            <a:off x="7467600" y="4518025"/>
            <a:ext cx="838200" cy="5842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z="2000"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48645" name="Rectangle 5"/>
          <p:cNvSpPr>
            <a:spLocks noChangeArrowheads="1"/>
          </p:cNvSpPr>
          <p:nvPr/>
        </p:nvSpPr>
        <p:spPr bwMode="auto">
          <a:xfrm>
            <a:off x="7467600" y="2357438"/>
            <a:ext cx="838200" cy="893762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67600" y="1955800"/>
            <a:ext cx="838200" cy="3479800"/>
            <a:chOff x="4704" y="1344"/>
            <a:chExt cx="528" cy="2192"/>
          </a:xfrm>
        </p:grpSpPr>
        <p:sp>
          <p:nvSpPr>
            <p:cNvPr id="1648647" name="Rectangle 7"/>
            <p:cNvSpPr>
              <a:spLocks noChangeArrowheads="1"/>
            </p:cNvSpPr>
            <p:nvPr/>
          </p:nvSpPr>
          <p:spPr bwMode="auto">
            <a:xfrm>
              <a:off x="4704" y="1344"/>
              <a:ext cx="528" cy="219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648" name="Line 8"/>
            <p:cNvSpPr>
              <a:spLocks noChangeShapeType="1"/>
            </p:cNvSpPr>
            <p:nvPr/>
          </p:nvSpPr>
          <p:spPr bwMode="auto">
            <a:xfrm>
              <a:off x="4711" y="1609"/>
              <a:ext cx="5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649" name="Line 9"/>
            <p:cNvSpPr>
              <a:spLocks noChangeShapeType="1"/>
            </p:cNvSpPr>
            <p:nvPr/>
          </p:nvSpPr>
          <p:spPr bwMode="auto">
            <a:xfrm>
              <a:off x="4711" y="2160"/>
              <a:ext cx="5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650" name="Line 10"/>
            <p:cNvSpPr>
              <a:spLocks noChangeShapeType="1"/>
            </p:cNvSpPr>
            <p:nvPr/>
          </p:nvSpPr>
          <p:spPr bwMode="auto">
            <a:xfrm>
              <a:off x="4711" y="2954"/>
              <a:ext cx="5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651" name="Line 11"/>
            <p:cNvSpPr>
              <a:spLocks noChangeShapeType="1"/>
            </p:cNvSpPr>
            <p:nvPr/>
          </p:nvSpPr>
          <p:spPr bwMode="auto">
            <a:xfrm>
              <a:off x="4711" y="3324"/>
              <a:ext cx="5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48652" name="Rectangle 12"/>
          <p:cNvSpPr>
            <a:spLocks noChangeArrowheads="1"/>
          </p:cNvSpPr>
          <p:nvPr/>
        </p:nvSpPr>
        <p:spPr bwMode="auto">
          <a:xfrm>
            <a:off x="7488238" y="2614613"/>
            <a:ext cx="84772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prog1</a:t>
            </a:r>
          </a:p>
        </p:txBody>
      </p:sp>
      <p:sp>
        <p:nvSpPr>
          <p:cNvPr id="1648653" name="Rectangle 13"/>
          <p:cNvSpPr>
            <a:spLocks noChangeArrowheads="1"/>
          </p:cNvSpPr>
          <p:nvPr/>
        </p:nvSpPr>
        <p:spPr bwMode="auto">
          <a:xfrm>
            <a:off x="7475538" y="4616450"/>
            <a:ext cx="8477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prog2</a:t>
            </a:r>
          </a:p>
        </p:txBody>
      </p:sp>
      <p:sp>
        <p:nvSpPr>
          <p:cNvPr id="1648654" name="Text Box 14"/>
          <p:cNvSpPr txBox="1">
            <a:spLocks noChangeArrowheads="1"/>
          </p:cNvSpPr>
          <p:nvPr/>
        </p:nvSpPr>
        <p:spPr bwMode="auto">
          <a:xfrm rot="-5400000">
            <a:off x="7243762" y="3211513"/>
            <a:ext cx="27463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Physical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6DB4-BDF0-6648-9566-36DDF6884643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1298" name="Rectangle 2"/>
          <p:cNvSpPr>
            <a:spLocks noChangeArrowheads="1"/>
          </p:cNvSpPr>
          <p:nvPr/>
        </p:nvSpPr>
        <p:spPr bwMode="auto">
          <a:xfrm>
            <a:off x="7294562" y="1335087"/>
            <a:ext cx="1133475" cy="32131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299" name="Freeform 3"/>
          <p:cNvSpPr>
            <a:spLocks/>
          </p:cNvSpPr>
          <p:nvPr/>
        </p:nvSpPr>
        <p:spPr bwMode="auto">
          <a:xfrm>
            <a:off x="3636962" y="1868487"/>
            <a:ext cx="9144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52" y="0"/>
              </a:cxn>
            </a:cxnLst>
            <a:rect l="0" t="0" r="r" b="b"/>
            <a:pathLst>
              <a:path w="653" h="1">
                <a:moveTo>
                  <a:pt x="0" y="0"/>
                </a:moveTo>
                <a:lnTo>
                  <a:pt x="65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0" name="Freeform 4"/>
          <p:cNvSpPr>
            <a:spLocks/>
          </p:cNvSpPr>
          <p:nvPr/>
        </p:nvSpPr>
        <p:spPr bwMode="auto">
          <a:xfrm>
            <a:off x="3713162" y="3316287"/>
            <a:ext cx="9144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32" y="432"/>
              </a:cxn>
              <a:cxn ang="0">
                <a:pos x="816" y="0"/>
              </a:cxn>
            </a:cxnLst>
            <a:rect l="0" t="0" r="r" b="b"/>
            <a:pathLst>
              <a:path w="816" h="432">
                <a:moveTo>
                  <a:pt x="0" y="432"/>
                </a:moveTo>
                <a:lnTo>
                  <a:pt x="432" y="432"/>
                </a:lnTo>
                <a:lnTo>
                  <a:pt x="816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1" name="Freeform 5"/>
          <p:cNvSpPr>
            <a:spLocks/>
          </p:cNvSpPr>
          <p:nvPr/>
        </p:nvSpPr>
        <p:spPr bwMode="auto">
          <a:xfrm>
            <a:off x="3560762" y="4306887"/>
            <a:ext cx="3733800" cy="22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"/>
              </a:cxn>
              <a:cxn ang="0">
                <a:pos x="2352" y="144"/>
              </a:cxn>
            </a:cxnLst>
            <a:rect l="0" t="0" r="r" b="b"/>
            <a:pathLst>
              <a:path w="2352" h="144">
                <a:moveTo>
                  <a:pt x="0" y="0"/>
                </a:moveTo>
                <a:lnTo>
                  <a:pt x="0" y="144"/>
                </a:lnTo>
                <a:lnTo>
                  <a:pt x="2352" y="144"/>
                </a:ln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2" name="Rectangle 6"/>
          <p:cNvSpPr>
            <a:spLocks noGrp="1" noChangeArrowheads="1"/>
          </p:cNvSpPr>
          <p:nvPr>
            <p:ph type="title"/>
          </p:nvPr>
        </p:nvSpPr>
        <p:spPr>
          <a:xfrm>
            <a:off x="407987" y="152400"/>
            <a:ext cx="8583613" cy="83185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Simple Base and Bound Translation</a:t>
            </a:r>
          </a:p>
        </p:txBody>
      </p:sp>
      <p:sp>
        <p:nvSpPr>
          <p:cNvPr id="1591303" name="Rectangle 7"/>
          <p:cNvSpPr>
            <a:spLocks noChangeArrowheads="1"/>
          </p:cNvSpPr>
          <p:nvPr/>
        </p:nvSpPr>
        <p:spPr bwMode="auto">
          <a:xfrm>
            <a:off x="360362" y="2859087"/>
            <a:ext cx="928688" cy="347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Load X</a:t>
            </a:r>
          </a:p>
        </p:txBody>
      </p:sp>
      <p:sp>
        <p:nvSpPr>
          <p:cNvPr id="1591304" name="Rectangle 8"/>
          <p:cNvSpPr>
            <a:spLocks noChangeArrowheads="1"/>
          </p:cNvSpPr>
          <p:nvPr/>
        </p:nvSpPr>
        <p:spPr bwMode="auto">
          <a:xfrm>
            <a:off x="290512" y="4476750"/>
            <a:ext cx="1119188" cy="8969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Program</a:t>
            </a:r>
          </a:p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</a:t>
            </a:r>
          </a:p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Space</a:t>
            </a:r>
          </a:p>
        </p:txBody>
      </p:sp>
      <p:sp>
        <p:nvSpPr>
          <p:cNvPr id="1591305" name="Rectangle 9"/>
          <p:cNvSpPr>
            <a:spLocks noChangeArrowheads="1"/>
          </p:cNvSpPr>
          <p:nvPr/>
        </p:nvSpPr>
        <p:spPr bwMode="auto">
          <a:xfrm>
            <a:off x="2178050" y="1538287"/>
            <a:ext cx="1590675" cy="53181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6" name="Rectangle 10"/>
          <p:cNvSpPr>
            <a:spLocks noChangeArrowheads="1"/>
          </p:cNvSpPr>
          <p:nvPr/>
        </p:nvSpPr>
        <p:spPr bwMode="auto">
          <a:xfrm>
            <a:off x="2292350" y="1589087"/>
            <a:ext cx="958850" cy="5603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7" name="Rectangle 11"/>
          <p:cNvSpPr>
            <a:spLocks noChangeArrowheads="1"/>
          </p:cNvSpPr>
          <p:nvPr/>
        </p:nvSpPr>
        <p:spPr bwMode="auto">
          <a:xfrm>
            <a:off x="2447925" y="1474787"/>
            <a:ext cx="1089025" cy="622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Bound</a:t>
            </a:r>
          </a:p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Register</a:t>
            </a:r>
          </a:p>
        </p:txBody>
      </p:sp>
      <p:sp>
        <p:nvSpPr>
          <p:cNvPr id="1591308" name="Rectangle 12"/>
          <p:cNvSpPr>
            <a:spLocks noChangeArrowheads="1"/>
          </p:cNvSpPr>
          <p:nvPr/>
        </p:nvSpPr>
        <p:spPr bwMode="auto">
          <a:xfrm>
            <a:off x="284162" y="1335087"/>
            <a:ext cx="1143000" cy="3200400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09" name="Oval 13"/>
          <p:cNvSpPr>
            <a:spLocks noChangeArrowheads="1"/>
          </p:cNvSpPr>
          <p:nvPr/>
        </p:nvSpPr>
        <p:spPr bwMode="auto">
          <a:xfrm>
            <a:off x="4570412" y="1600200"/>
            <a:ext cx="463550" cy="46196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ko-KR" altLang="en-US" sz="24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  <a:sym typeface="Symbol" charset="2"/>
              </a:rPr>
              <a:t></a:t>
            </a:r>
            <a:endParaRPr lang="ko-KR" altLang="en-US" sz="24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  <a:sym typeface="Symbol" charset="2"/>
            </a:endParaRPr>
          </a:p>
        </p:txBody>
      </p:sp>
      <p:sp>
        <p:nvSpPr>
          <p:cNvPr id="1591310" name="Freeform 14"/>
          <p:cNvSpPr>
            <a:spLocks/>
          </p:cNvSpPr>
          <p:nvPr/>
        </p:nvSpPr>
        <p:spPr bwMode="auto">
          <a:xfrm>
            <a:off x="5027612" y="1828800"/>
            <a:ext cx="31750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43" y="0"/>
              </a:cxn>
            </a:cxnLst>
            <a:rect l="0" t="0" r="r" b="b"/>
            <a:pathLst>
              <a:path w="344" h="1">
                <a:moveTo>
                  <a:pt x="0" y="0"/>
                </a:moveTo>
                <a:lnTo>
                  <a:pt x="343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1" name="Rectangle 15"/>
          <p:cNvSpPr>
            <a:spLocks noChangeArrowheads="1"/>
          </p:cNvSpPr>
          <p:nvPr/>
        </p:nvSpPr>
        <p:spPr bwMode="auto">
          <a:xfrm>
            <a:off x="5313362" y="1487487"/>
            <a:ext cx="1265238" cy="622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Bounds</a:t>
            </a:r>
          </a:p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Violation?</a:t>
            </a:r>
          </a:p>
        </p:txBody>
      </p:sp>
      <p:sp>
        <p:nvSpPr>
          <p:cNvPr id="1591312" name="Rectangle 16"/>
          <p:cNvSpPr>
            <a:spLocks noChangeArrowheads="1"/>
          </p:cNvSpPr>
          <p:nvPr/>
        </p:nvSpPr>
        <p:spPr bwMode="auto">
          <a:xfrm rot="16200000">
            <a:off x="7643526" y="2682132"/>
            <a:ext cx="2088137" cy="35073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algn="l" defTabSz="585788">
              <a:spcBef>
                <a:spcPct val="0"/>
              </a:spcBef>
            </a:pPr>
            <a:r>
              <a:rPr lang="en-US" altLang="ko-KR" sz="18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Memory</a:t>
            </a:r>
            <a:endParaRPr lang="en-US" altLang="ko-KR" sz="18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591313" name="Line 17"/>
          <p:cNvSpPr>
            <a:spLocks noChangeShapeType="1"/>
          </p:cNvSpPr>
          <p:nvPr/>
        </p:nvSpPr>
        <p:spPr bwMode="auto">
          <a:xfrm>
            <a:off x="7294562" y="922337"/>
            <a:ext cx="0" cy="4222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4" name="Line 18"/>
          <p:cNvSpPr>
            <a:spLocks noChangeShapeType="1"/>
          </p:cNvSpPr>
          <p:nvPr/>
        </p:nvSpPr>
        <p:spPr bwMode="auto">
          <a:xfrm>
            <a:off x="8437562" y="865187"/>
            <a:ext cx="0" cy="405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5" name="Line 19"/>
          <p:cNvSpPr>
            <a:spLocks noChangeShapeType="1"/>
          </p:cNvSpPr>
          <p:nvPr/>
        </p:nvSpPr>
        <p:spPr bwMode="auto">
          <a:xfrm>
            <a:off x="7307262" y="1335087"/>
            <a:ext cx="111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6" name="Line 20"/>
          <p:cNvSpPr>
            <a:spLocks noChangeShapeType="1"/>
          </p:cNvSpPr>
          <p:nvPr/>
        </p:nvSpPr>
        <p:spPr bwMode="auto">
          <a:xfrm>
            <a:off x="7292975" y="4549775"/>
            <a:ext cx="111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7" name="Rectangle 21"/>
          <p:cNvSpPr>
            <a:spLocks noChangeArrowheads="1"/>
          </p:cNvSpPr>
          <p:nvPr/>
        </p:nvSpPr>
        <p:spPr bwMode="auto">
          <a:xfrm>
            <a:off x="7277100" y="2509837"/>
            <a:ext cx="11715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current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segment</a:t>
            </a:r>
          </a:p>
        </p:txBody>
      </p:sp>
      <p:sp>
        <p:nvSpPr>
          <p:cNvPr id="1591318" name="Rectangle 22"/>
          <p:cNvSpPr>
            <a:spLocks noChangeArrowheads="1"/>
          </p:cNvSpPr>
          <p:nvPr/>
        </p:nvSpPr>
        <p:spPr bwMode="auto">
          <a:xfrm>
            <a:off x="2168525" y="3787775"/>
            <a:ext cx="1590675" cy="53181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19" name="Rectangle 23"/>
          <p:cNvSpPr>
            <a:spLocks noChangeArrowheads="1"/>
          </p:cNvSpPr>
          <p:nvPr/>
        </p:nvSpPr>
        <p:spPr bwMode="auto">
          <a:xfrm>
            <a:off x="2282825" y="3838575"/>
            <a:ext cx="958850" cy="5603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0" name="Rectangle 24"/>
          <p:cNvSpPr>
            <a:spLocks noChangeArrowheads="1"/>
          </p:cNvSpPr>
          <p:nvPr/>
        </p:nvSpPr>
        <p:spPr bwMode="auto">
          <a:xfrm>
            <a:off x="2371725" y="3697287"/>
            <a:ext cx="1089025" cy="622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Base</a:t>
            </a:r>
          </a:p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Register</a:t>
            </a:r>
          </a:p>
        </p:txBody>
      </p:sp>
      <p:sp>
        <p:nvSpPr>
          <p:cNvPr id="1591321" name="Oval 25"/>
          <p:cNvSpPr>
            <a:spLocks noChangeArrowheads="1"/>
          </p:cNvSpPr>
          <p:nvPr/>
        </p:nvSpPr>
        <p:spPr bwMode="auto">
          <a:xfrm>
            <a:off x="4551362" y="2935287"/>
            <a:ext cx="463550" cy="461963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+</a:t>
            </a:r>
          </a:p>
        </p:txBody>
      </p:sp>
      <p:sp>
        <p:nvSpPr>
          <p:cNvPr id="1591322" name="Rectangle 26"/>
          <p:cNvSpPr>
            <a:spLocks noChangeArrowheads="1"/>
          </p:cNvSpPr>
          <p:nvPr/>
        </p:nvSpPr>
        <p:spPr bwMode="auto">
          <a:xfrm>
            <a:off x="2182812" y="2827337"/>
            <a:ext cx="1590675" cy="5318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3" name="Rectangle 27"/>
          <p:cNvSpPr>
            <a:spLocks noChangeArrowheads="1"/>
          </p:cNvSpPr>
          <p:nvPr/>
        </p:nvSpPr>
        <p:spPr bwMode="auto">
          <a:xfrm>
            <a:off x="2311400" y="2878137"/>
            <a:ext cx="958850" cy="5603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4" name="Freeform 28"/>
          <p:cNvSpPr>
            <a:spLocks/>
          </p:cNvSpPr>
          <p:nvPr/>
        </p:nvSpPr>
        <p:spPr bwMode="auto">
          <a:xfrm flipV="1">
            <a:off x="5008562" y="3087687"/>
            <a:ext cx="2298700" cy="74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55" y="0"/>
              </a:cxn>
            </a:cxnLst>
            <a:rect l="0" t="0" r="r" b="b"/>
            <a:pathLst>
              <a:path w="1256" h="1">
                <a:moveTo>
                  <a:pt x="0" y="0"/>
                </a:moveTo>
                <a:lnTo>
                  <a:pt x="1255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5" name="Rectangle 29"/>
          <p:cNvSpPr>
            <a:spLocks noChangeArrowheads="1"/>
          </p:cNvSpPr>
          <p:nvPr/>
        </p:nvSpPr>
        <p:spPr bwMode="auto">
          <a:xfrm>
            <a:off x="5008562" y="2478087"/>
            <a:ext cx="1065213" cy="622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</a:t>
            </a:r>
          </a:p>
          <a:p>
            <a:pPr algn="l" defTabSz="585788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</a:t>
            </a:r>
          </a:p>
        </p:txBody>
      </p:sp>
      <p:sp>
        <p:nvSpPr>
          <p:cNvPr id="1591326" name="Line 30"/>
          <p:cNvSpPr>
            <a:spLocks noChangeShapeType="1"/>
          </p:cNvSpPr>
          <p:nvPr/>
        </p:nvSpPr>
        <p:spPr bwMode="auto">
          <a:xfrm>
            <a:off x="1423987" y="3078162"/>
            <a:ext cx="766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7" name="Freeform 31"/>
          <p:cNvSpPr>
            <a:spLocks/>
          </p:cNvSpPr>
          <p:nvPr/>
        </p:nvSpPr>
        <p:spPr bwMode="auto">
          <a:xfrm>
            <a:off x="3786187" y="3011487"/>
            <a:ext cx="841375" cy="968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52" y="0"/>
              </a:cxn>
            </a:cxnLst>
            <a:rect l="0" t="0" r="r" b="b"/>
            <a:pathLst>
              <a:path w="653" h="1">
                <a:moveTo>
                  <a:pt x="0" y="0"/>
                </a:moveTo>
                <a:lnTo>
                  <a:pt x="65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28" name="Rectangle 32"/>
          <p:cNvSpPr>
            <a:spLocks noChangeArrowheads="1"/>
          </p:cNvSpPr>
          <p:nvPr/>
        </p:nvSpPr>
        <p:spPr bwMode="auto">
          <a:xfrm>
            <a:off x="2428875" y="2782887"/>
            <a:ext cx="1130300" cy="622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prstTxWarp prst="textNoShape">
              <a:avLst/>
            </a:prstTxWarp>
            <a:spAutoFit/>
          </a:bodyPr>
          <a:lstStyle/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Effective</a:t>
            </a:r>
          </a:p>
          <a:p>
            <a:pPr defTabSz="5857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Address</a:t>
            </a:r>
          </a:p>
        </p:txBody>
      </p:sp>
      <p:sp>
        <p:nvSpPr>
          <p:cNvPr id="1591329" name="Freeform 33"/>
          <p:cNvSpPr>
            <a:spLocks/>
          </p:cNvSpPr>
          <p:nvPr/>
        </p:nvSpPr>
        <p:spPr bwMode="auto">
          <a:xfrm flipH="1">
            <a:off x="4170362" y="2020887"/>
            <a:ext cx="457200" cy="990600"/>
          </a:xfrm>
          <a:custGeom>
            <a:avLst/>
            <a:gdLst/>
            <a:ahLst/>
            <a:cxnLst>
              <a:cxn ang="0">
                <a:pos x="192" y="672"/>
              </a:cxn>
              <a:cxn ang="0">
                <a:pos x="192" y="336"/>
              </a:cxn>
              <a:cxn ang="0">
                <a:pos x="0" y="0"/>
              </a:cxn>
            </a:cxnLst>
            <a:rect l="0" t="0" r="r" b="b"/>
            <a:pathLst>
              <a:path w="192" h="672">
                <a:moveTo>
                  <a:pt x="192" y="672"/>
                </a:moveTo>
                <a:lnTo>
                  <a:pt x="192" y="336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30" name="Text Box 34"/>
          <p:cNvSpPr txBox="1">
            <a:spLocks noChangeArrowheads="1"/>
          </p:cNvSpPr>
          <p:nvPr/>
        </p:nvSpPr>
        <p:spPr bwMode="auto">
          <a:xfrm>
            <a:off x="284162" y="5449887"/>
            <a:ext cx="8686800" cy="822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Base and bounds registers are visible/accessible only when processor is running in the </a:t>
            </a:r>
            <a:r>
              <a:rPr lang="en-US" altLang="ko-KR" sz="24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supervisor mode</a:t>
            </a:r>
            <a:endParaRPr lang="en-US" altLang="ko-KR" sz="24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591331" name="Line 35"/>
          <p:cNvSpPr>
            <a:spLocks noChangeShapeType="1"/>
          </p:cNvSpPr>
          <p:nvPr/>
        </p:nvSpPr>
        <p:spPr bwMode="auto">
          <a:xfrm flipV="1">
            <a:off x="6989762" y="1335087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32" name="Text Box 36"/>
          <p:cNvSpPr txBox="1">
            <a:spLocks noChangeArrowheads="1"/>
          </p:cNvSpPr>
          <p:nvPr/>
        </p:nvSpPr>
        <p:spPr bwMode="auto">
          <a:xfrm>
            <a:off x="4170362" y="4230687"/>
            <a:ext cx="297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Base Physical Address</a:t>
            </a:r>
          </a:p>
        </p:txBody>
      </p:sp>
      <p:sp>
        <p:nvSpPr>
          <p:cNvPr id="1591333" name="Freeform 37"/>
          <p:cNvSpPr>
            <a:spLocks/>
          </p:cNvSpPr>
          <p:nvPr/>
        </p:nvSpPr>
        <p:spPr bwMode="auto">
          <a:xfrm>
            <a:off x="4094162" y="1411287"/>
            <a:ext cx="2895600" cy="1219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1584" y="0"/>
              </a:cxn>
              <a:cxn ang="0">
                <a:pos x="1584" y="768"/>
              </a:cxn>
              <a:cxn ang="0">
                <a:pos x="1728" y="768"/>
              </a:cxn>
            </a:cxnLst>
            <a:rect l="0" t="0" r="r" b="b"/>
            <a:pathLst>
              <a:path w="1728" h="768">
                <a:moveTo>
                  <a:pt x="0" y="288"/>
                </a:moveTo>
                <a:lnTo>
                  <a:pt x="0" y="0"/>
                </a:lnTo>
                <a:lnTo>
                  <a:pt x="1584" y="0"/>
                </a:lnTo>
                <a:lnTo>
                  <a:pt x="1584" y="768"/>
                </a:lnTo>
                <a:lnTo>
                  <a:pt x="1728" y="768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334" name="Text Box 38"/>
          <p:cNvSpPr txBox="1">
            <a:spLocks noChangeArrowheads="1"/>
          </p:cNvSpPr>
          <p:nvPr/>
        </p:nvSpPr>
        <p:spPr bwMode="auto">
          <a:xfrm>
            <a:off x="4170362" y="1062037"/>
            <a:ext cx="2209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Segment Length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13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9A7D7-0D29-4449-A22C-3A60592C7225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76200"/>
            <a:ext cx="7292975" cy="7366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Memory Fragmentation</a:t>
            </a:r>
          </a:p>
        </p:txBody>
      </p:sp>
      <p:sp>
        <p:nvSpPr>
          <p:cNvPr id="1595395" name="Rectangle 3"/>
          <p:cNvSpPr>
            <a:spLocks noChangeArrowheads="1"/>
          </p:cNvSpPr>
          <p:nvPr/>
        </p:nvSpPr>
        <p:spPr bwMode="auto">
          <a:xfrm>
            <a:off x="315913" y="4989513"/>
            <a:ext cx="8710612" cy="1184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ko-KR" altLang="en-US" sz="2400" b="1">
                <a:ea typeface="굴림" charset="-127"/>
                <a:cs typeface="굴림" charset="-127"/>
              </a:rPr>
              <a:t>  </a:t>
            </a: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As users come and go, the storage is “fragmented”. </a:t>
            </a:r>
          </a:p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 Therefore, at some stage programs have to be moved</a:t>
            </a:r>
          </a:p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 around to compact the storage.</a:t>
            </a:r>
            <a:r>
              <a:rPr lang="en-US" altLang="ko-KR" sz="2400" b="1">
                <a:ea typeface="굴림" charset="-127"/>
                <a:cs typeface="굴림" charset="-127"/>
              </a:rPr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498600"/>
            <a:ext cx="1944688" cy="3384550"/>
            <a:chOff x="176" y="1104"/>
            <a:chExt cx="1225" cy="2132"/>
          </a:xfrm>
        </p:grpSpPr>
        <p:sp>
          <p:nvSpPr>
            <p:cNvPr id="1595397" name="Rectangle 5" descr="90%"/>
            <p:cNvSpPr>
              <a:spLocks noChangeArrowheads="1"/>
            </p:cNvSpPr>
            <p:nvPr/>
          </p:nvSpPr>
          <p:spPr bwMode="auto">
            <a:xfrm>
              <a:off x="672" y="1576"/>
              <a:ext cx="720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398" name="Rectangle 6" descr="Dark downward diagonal"/>
            <p:cNvSpPr>
              <a:spLocks noChangeArrowheads="1"/>
            </p:cNvSpPr>
            <p:nvPr/>
          </p:nvSpPr>
          <p:spPr bwMode="auto">
            <a:xfrm>
              <a:off x="672" y="2352"/>
              <a:ext cx="720" cy="384"/>
            </a:xfrm>
            <a:prstGeom prst="rect">
              <a:avLst/>
            </a:prstGeom>
            <a:pattFill prst="dkDnDiag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399" name="Rectangle 7" descr="Dark upward diagonal"/>
            <p:cNvSpPr>
              <a:spLocks noChangeArrowheads="1"/>
            </p:cNvSpPr>
            <p:nvPr/>
          </p:nvSpPr>
          <p:spPr bwMode="auto">
            <a:xfrm>
              <a:off x="672" y="1776"/>
              <a:ext cx="720" cy="288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0" name="Rectangle 8" descr="20%"/>
            <p:cNvSpPr>
              <a:spLocks noChangeArrowheads="1"/>
            </p:cNvSpPr>
            <p:nvPr/>
          </p:nvSpPr>
          <p:spPr bwMode="auto">
            <a:xfrm>
              <a:off x="679" y="2044"/>
              <a:ext cx="720" cy="288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1" name="Rectangle 9" descr="20%"/>
            <p:cNvSpPr>
              <a:spLocks noChangeArrowheads="1"/>
            </p:cNvSpPr>
            <p:nvPr/>
          </p:nvSpPr>
          <p:spPr bwMode="auto">
            <a:xfrm>
              <a:off x="679" y="2716"/>
              <a:ext cx="720" cy="288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2" name="Line 10"/>
            <p:cNvSpPr>
              <a:spLocks noChangeShapeType="1"/>
            </p:cNvSpPr>
            <p:nvPr/>
          </p:nvSpPr>
          <p:spPr bwMode="auto">
            <a:xfrm>
              <a:off x="679" y="1188"/>
              <a:ext cx="2" cy="20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3" name="Line 11"/>
            <p:cNvSpPr>
              <a:spLocks noChangeShapeType="1"/>
            </p:cNvSpPr>
            <p:nvPr/>
          </p:nvSpPr>
          <p:spPr bwMode="auto">
            <a:xfrm>
              <a:off x="687" y="1564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4" name="Rectangle 12"/>
            <p:cNvSpPr>
              <a:spLocks noChangeArrowheads="1"/>
            </p:cNvSpPr>
            <p:nvPr/>
          </p:nvSpPr>
          <p:spPr bwMode="auto">
            <a:xfrm>
              <a:off x="739" y="1104"/>
              <a:ext cx="549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OS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Space</a:t>
              </a:r>
            </a:p>
          </p:txBody>
        </p:sp>
        <p:sp>
          <p:nvSpPr>
            <p:cNvPr id="1595405" name="Line 13"/>
            <p:cNvSpPr>
              <a:spLocks noChangeShapeType="1"/>
            </p:cNvSpPr>
            <p:nvPr/>
          </p:nvSpPr>
          <p:spPr bwMode="auto">
            <a:xfrm>
              <a:off x="687" y="1756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6" name="Line 14" descr="40%"/>
            <p:cNvSpPr>
              <a:spLocks noChangeShapeType="1"/>
            </p:cNvSpPr>
            <p:nvPr/>
          </p:nvSpPr>
          <p:spPr bwMode="auto">
            <a:xfrm>
              <a:off x="687" y="2044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7" name="Line 15" descr="40%"/>
            <p:cNvSpPr>
              <a:spLocks noChangeShapeType="1"/>
            </p:cNvSpPr>
            <p:nvPr/>
          </p:nvSpPr>
          <p:spPr bwMode="auto">
            <a:xfrm>
              <a:off x="687" y="233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8" name="Line 16" descr="40%"/>
            <p:cNvSpPr>
              <a:spLocks noChangeShapeType="1"/>
            </p:cNvSpPr>
            <p:nvPr/>
          </p:nvSpPr>
          <p:spPr bwMode="auto">
            <a:xfrm>
              <a:off x="687" y="2716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09" name="Line 17" descr="40%"/>
            <p:cNvSpPr>
              <a:spLocks noChangeShapeType="1"/>
            </p:cNvSpPr>
            <p:nvPr/>
          </p:nvSpPr>
          <p:spPr bwMode="auto">
            <a:xfrm>
              <a:off x="687" y="3004"/>
              <a:ext cx="70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10" name="Rectangle 18"/>
            <p:cNvSpPr>
              <a:spLocks noChangeArrowheads="1"/>
            </p:cNvSpPr>
            <p:nvPr/>
          </p:nvSpPr>
          <p:spPr bwMode="auto">
            <a:xfrm>
              <a:off x="816" y="1536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16K</a:t>
              </a:r>
            </a:p>
          </p:txBody>
        </p:sp>
        <p:sp>
          <p:nvSpPr>
            <p:cNvPr id="1595411" name="Rectangle 19"/>
            <p:cNvSpPr>
              <a:spLocks noChangeArrowheads="1"/>
            </p:cNvSpPr>
            <p:nvPr/>
          </p:nvSpPr>
          <p:spPr bwMode="auto">
            <a:xfrm>
              <a:off x="816" y="1776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12" name="Rectangle 20"/>
            <p:cNvSpPr>
              <a:spLocks noChangeArrowheads="1"/>
            </p:cNvSpPr>
            <p:nvPr/>
          </p:nvSpPr>
          <p:spPr bwMode="auto">
            <a:xfrm>
              <a:off x="816" y="2064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13" name="Rectangle 21"/>
            <p:cNvSpPr>
              <a:spLocks noChangeArrowheads="1"/>
            </p:cNvSpPr>
            <p:nvPr/>
          </p:nvSpPr>
          <p:spPr bwMode="auto">
            <a:xfrm>
              <a:off x="816" y="2400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32K</a:t>
              </a:r>
            </a:p>
          </p:txBody>
        </p:sp>
        <p:sp>
          <p:nvSpPr>
            <p:cNvPr id="1595414" name="Rectangle 22"/>
            <p:cNvSpPr>
              <a:spLocks noChangeArrowheads="1"/>
            </p:cNvSpPr>
            <p:nvPr/>
          </p:nvSpPr>
          <p:spPr bwMode="auto">
            <a:xfrm>
              <a:off x="816" y="2736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15" name="Rectangle 23"/>
            <p:cNvSpPr>
              <a:spLocks noChangeArrowheads="1"/>
            </p:cNvSpPr>
            <p:nvPr/>
          </p:nvSpPr>
          <p:spPr bwMode="auto">
            <a:xfrm>
              <a:off x="176" y="1550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1</a:t>
              </a:r>
            </a:p>
          </p:txBody>
        </p:sp>
        <p:sp>
          <p:nvSpPr>
            <p:cNvPr id="1595416" name="Rectangle 24"/>
            <p:cNvSpPr>
              <a:spLocks noChangeArrowheads="1"/>
            </p:cNvSpPr>
            <p:nvPr/>
          </p:nvSpPr>
          <p:spPr bwMode="auto">
            <a:xfrm>
              <a:off x="176" y="1790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2</a:t>
              </a:r>
            </a:p>
          </p:txBody>
        </p:sp>
        <p:sp>
          <p:nvSpPr>
            <p:cNvPr id="1595417" name="Rectangle 25"/>
            <p:cNvSpPr>
              <a:spLocks noChangeArrowheads="1"/>
            </p:cNvSpPr>
            <p:nvPr/>
          </p:nvSpPr>
          <p:spPr bwMode="auto">
            <a:xfrm>
              <a:off x="187" y="2414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3</a:t>
              </a:r>
            </a:p>
          </p:txBody>
        </p:sp>
        <p:sp>
          <p:nvSpPr>
            <p:cNvPr id="1595418" name="Line 26"/>
            <p:cNvSpPr>
              <a:spLocks noChangeShapeType="1"/>
            </p:cNvSpPr>
            <p:nvPr/>
          </p:nvSpPr>
          <p:spPr bwMode="auto">
            <a:xfrm>
              <a:off x="1401" y="1188"/>
              <a:ext cx="0" cy="20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403600" y="1476375"/>
            <a:ext cx="1970088" cy="3384550"/>
            <a:chOff x="2128" y="1090"/>
            <a:chExt cx="1241" cy="2132"/>
          </a:xfrm>
        </p:grpSpPr>
        <p:sp>
          <p:nvSpPr>
            <p:cNvPr id="1595420" name="Rectangle 28" descr="75%"/>
            <p:cNvSpPr>
              <a:spLocks noChangeArrowheads="1"/>
            </p:cNvSpPr>
            <p:nvPr/>
          </p:nvSpPr>
          <p:spPr bwMode="auto">
            <a:xfrm>
              <a:off x="2640" y="2024"/>
              <a:ext cx="720" cy="192"/>
            </a:xfrm>
            <a:prstGeom prst="rect">
              <a:avLst/>
            </a:prstGeom>
            <a:pattFill prst="pct75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21" name="Rectangle 29" descr="90%"/>
            <p:cNvSpPr>
              <a:spLocks noChangeArrowheads="1"/>
            </p:cNvSpPr>
            <p:nvPr/>
          </p:nvSpPr>
          <p:spPr bwMode="auto">
            <a:xfrm>
              <a:off x="2640" y="1552"/>
              <a:ext cx="720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22" name="Rectangle 30" descr="Dark downward diagonal"/>
            <p:cNvSpPr>
              <a:spLocks noChangeArrowheads="1"/>
            </p:cNvSpPr>
            <p:nvPr/>
          </p:nvSpPr>
          <p:spPr bwMode="auto">
            <a:xfrm>
              <a:off x="2640" y="2352"/>
              <a:ext cx="720" cy="336"/>
            </a:xfrm>
            <a:prstGeom prst="rect">
              <a:avLst/>
            </a:prstGeom>
            <a:pattFill prst="dkDnDiag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23" name="Rectangle 31" descr="Dark upward diagonal"/>
            <p:cNvSpPr>
              <a:spLocks noChangeArrowheads="1"/>
            </p:cNvSpPr>
            <p:nvPr/>
          </p:nvSpPr>
          <p:spPr bwMode="auto">
            <a:xfrm>
              <a:off x="2640" y="1728"/>
              <a:ext cx="720" cy="288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4" name="Rectangle 32" descr="Dark vertical"/>
            <p:cNvSpPr>
              <a:spLocks noChangeArrowheads="1"/>
            </p:cNvSpPr>
            <p:nvPr/>
          </p:nvSpPr>
          <p:spPr bwMode="auto">
            <a:xfrm>
              <a:off x="2640" y="2688"/>
              <a:ext cx="720" cy="288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5" name="Rectangle 33" descr="20%"/>
            <p:cNvSpPr>
              <a:spLocks noChangeArrowheads="1"/>
            </p:cNvSpPr>
            <p:nvPr/>
          </p:nvSpPr>
          <p:spPr bwMode="auto">
            <a:xfrm>
              <a:off x="2640" y="2222"/>
              <a:ext cx="720" cy="130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6" name="Line 34" descr="40%"/>
            <p:cNvSpPr>
              <a:spLocks noChangeShapeType="1"/>
            </p:cNvSpPr>
            <p:nvPr/>
          </p:nvSpPr>
          <p:spPr bwMode="auto">
            <a:xfrm>
              <a:off x="2656" y="235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7" name="Line 35" descr="40%"/>
            <p:cNvSpPr>
              <a:spLocks noChangeShapeType="1"/>
            </p:cNvSpPr>
            <p:nvPr/>
          </p:nvSpPr>
          <p:spPr bwMode="auto">
            <a:xfrm>
              <a:off x="2656" y="222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8" name="Line 36"/>
            <p:cNvSpPr>
              <a:spLocks noChangeShapeType="1"/>
            </p:cNvSpPr>
            <p:nvPr/>
          </p:nvSpPr>
          <p:spPr bwMode="auto">
            <a:xfrm>
              <a:off x="2640" y="1174"/>
              <a:ext cx="2" cy="20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29" name="Line 37"/>
            <p:cNvSpPr>
              <a:spLocks noChangeShapeType="1"/>
            </p:cNvSpPr>
            <p:nvPr/>
          </p:nvSpPr>
          <p:spPr bwMode="auto">
            <a:xfrm>
              <a:off x="3369" y="1174"/>
              <a:ext cx="0" cy="20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0" name="Line 38"/>
            <p:cNvSpPr>
              <a:spLocks noChangeShapeType="1"/>
            </p:cNvSpPr>
            <p:nvPr/>
          </p:nvSpPr>
          <p:spPr bwMode="auto">
            <a:xfrm>
              <a:off x="2656" y="155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1" name="Rectangle 39"/>
            <p:cNvSpPr>
              <a:spLocks noChangeArrowheads="1"/>
            </p:cNvSpPr>
            <p:nvPr/>
          </p:nvSpPr>
          <p:spPr bwMode="auto">
            <a:xfrm>
              <a:off x="2731" y="1090"/>
              <a:ext cx="549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OS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Space</a:t>
              </a:r>
            </a:p>
          </p:txBody>
        </p:sp>
        <p:sp>
          <p:nvSpPr>
            <p:cNvPr id="1595432" name="Line 40"/>
            <p:cNvSpPr>
              <a:spLocks noChangeShapeType="1"/>
            </p:cNvSpPr>
            <p:nvPr/>
          </p:nvSpPr>
          <p:spPr bwMode="auto">
            <a:xfrm>
              <a:off x="2656" y="174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3" name="Line 41"/>
            <p:cNvSpPr>
              <a:spLocks noChangeShapeType="1"/>
            </p:cNvSpPr>
            <p:nvPr/>
          </p:nvSpPr>
          <p:spPr bwMode="auto">
            <a:xfrm>
              <a:off x="2656" y="203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4" name="Line 42"/>
            <p:cNvSpPr>
              <a:spLocks noChangeShapeType="1"/>
            </p:cNvSpPr>
            <p:nvPr/>
          </p:nvSpPr>
          <p:spPr bwMode="auto">
            <a:xfrm>
              <a:off x="2656" y="270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5" name="Line 43"/>
            <p:cNvSpPr>
              <a:spLocks noChangeShapeType="1"/>
            </p:cNvSpPr>
            <p:nvPr/>
          </p:nvSpPr>
          <p:spPr bwMode="auto">
            <a:xfrm>
              <a:off x="2656" y="299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36" name="Rectangle 44"/>
            <p:cNvSpPr>
              <a:spLocks noChangeArrowheads="1"/>
            </p:cNvSpPr>
            <p:nvPr/>
          </p:nvSpPr>
          <p:spPr bwMode="auto">
            <a:xfrm>
              <a:off x="2808" y="1522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16K</a:t>
              </a:r>
            </a:p>
          </p:txBody>
        </p:sp>
        <p:sp>
          <p:nvSpPr>
            <p:cNvPr id="1595437" name="Rectangle 45"/>
            <p:cNvSpPr>
              <a:spLocks noChangeArrowheads="1"/>
            </p:cNvSpPr>
            <p:nvPr/>
          </p:nvSpPr>
          <p:spPr bwMode="auto">
            <a:xfrm>
              <a:off x="2808" y="1762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38" name="Rectangle 46"/>
            <p:cNvSpPr>
              <a:spLocks noChangeArrowheads="1"/>
            </p:cNvSpPr>
            <p:nvPr/>
          </p:nvSpPr>
          <p:spPr bwMode="auto">
            <a:xfrm>
              <a:off x="2808" y="2002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16K</a:t>
              </a:r>
            </a:p>
          </p:txBody>
        </p:sp>
        <p:sp>
          <p:nvSpPr>
            <p:cNvPr id="1595439" name="Rectangle 47"/>
            <p:cNvSpPr>
              <a:spLocks noChangeArrowheads="1"/>
            </p:cNvSpPr>
            <p:nvPr/>
          </p:nvSpPr>
          <p:spPr bwMode="auto">
            <a:xfrm>
              <a:off x="2808" y="2386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32K</a:t>
              </a:r>
            </a:p>
          </p:txBody>
        </p:sp>
        <p:sp>
          <p:nvSpPr>
            <p:cNvPr id="1595440" name="Rectangle 48"/>
            <p:cNvSpPr>
              <a:spLocks noChangeArrowheads="1"/>
            </p:cNvSpPr>
            <p:nvPr/>
          </p:nvSpPr>
          <p:spPr bwMode="auto">
            <a:xfrm>
              <a:off x="2808" y="2722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41" name="Rectangle 49"/>
            <p:cNvSpPr>
              <a:spLocks noChangeArrowheads="1"/>
            </p:cNvSpPr>
            <p:nvPr/>
          </p:nvSpPr>
          <p:spPr bwMode="auto">
            <a:xfrm>
              <a:off x="2128" y="1536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1</a:t>
              </a:r>
            </a:p>
          </p:txBody>
        </p:sp>
        <p:sp>
          <p:nvSpPr>
            <p:cNvPr id="1595442" name="Rectangle 50"/>
            <p:cNvSpPr>
              <a:spLocks noChangeArrowheads="1"/>
            </p:cNvSpPr>
            <p:nvPr/>
          </p:nvSpPr>
          <p:spPr bwMode="auto">
            <a:xfrm>
              <a:off x="2128" y="1776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2</a:t>
              </a:r>
            </a:p>
          </p:txBody>
        </p:sp>
        <p:sp>
          <p:nvSpPr>
            <p:cNvPr id="1595443" name="Rectangle 51"/>
            <p:cNvSpPr>
              <a:spLocks noChangeArrowheads="1"/>
            </p:cNvSpPr>
            <p:nvPr/>
          </p:nvSpPr>
          <p:spPr bwMode="auto">
            <a:xfrm>
              <a:off x="2128" y="2400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3</a:t>
              </a:r>
            </a:p>
          </p:txBody>
        </p:sp>
        <p:sp>
          <p:nvSpPr>
            <p:cNvPr id="1595444" name="Rectangle 52"/>
            <p:cNvSpPr>
              <a:spLocks noChangeArrowheads="1"/>
            </p:cNvSpPr>
            <p:nvPr/>
          </p:nvSpPr>
          <p:spPr bwMode="auto">
            <a:xfrm>
              <a:off x="2128" y="2736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5</a:t>
              </a:r>
            </a:p>
          </p:txBody>
        </p:sp>
        <p:sp>
          <p:nvSpPr>
            <p:cNvPr id="1595445" name="Rectangle 53"/>
            <p:cNvSpPr>
              <a:spLocks noChangeArrowheads="1"/>
            </p:cNvSpPr>
            <p:nvPr/>
          </p:nvSpPr>
          <p:spPr bwMode="auto">
            <a:xfrm>
              <a:off x="2128" y="1968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4</a:t>
              </a:r>
            </a:p>
          </p:txBody>
        </p:sp>
        <p:sp>
          <p:nvSpPr>
            <p:cNvPr id="1595446" name="Rectangle 54"/>
            <p:cNvSpPr>
              <a:spLocks noChangeArrowheads="1"/>
            </p:cNvSpPr>
            <p:nvPr/>
          </p:nvSpPr>
          <p:spPr bwMode="auto">
            <a:xfrm>
              <a:off x="2856" y="2171"/>
              <a:ext cx="452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8K</a:t>
              </a: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2487613" y="1193800"/>
            <a:ext cx="1441450" cy="1066800"/>
            <a:chOff x="1551" y="912"/>
            <a:chExt cx="908" cy="672"/>
          </a:xfrm>
        </p:grpSpPr>
        <p:sp>
          <p:nvSpPr>
            <p:cNvPr id="1595448" name="Rectangle 56"/>
            <p:cNvSpPr>
              <a:spLocks noChangeArrowheads="1"/>
            </p:cNvSpPr>
            <p:nvPr/>
          </p:nvSpPr>
          <p:spPr bwMode="auto">
            <a:xfrm>
              <a:off x="1551" y="912"/>
              <a:ext cx="908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Users 4 &amp; 5 </a:t>
              </a:r>
            </a:p>
            <a:p>
              <a:pPr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arrive</a:t>
              </a:r>
            </a:p>
          </p:txBody>
        </p:sp>
        <p:sp>
          <p:nvSpPr>
            <p:cNvPr id="1595449" name="AutoShape 57"/>
            <p:cNvSpPr>
              <a:spLocks noChangeArrowheads="1"/>
            </p:cNvSpPr>
            <p:nvPr/>
          </p:nvSpPr>
          <p:spPr bwMode="auto">
            <a:xfrm>
              <a:off x="1728" y="1344"/>
              <a:ext cx="576" cy="240"/>
            </a:xfrm>
            <a:prstGeom prst="rightArrow">
              <a:avLst>
                <a:gd name="adj1" fmla="val 50000"/>
                <a:gd name="adj2" fmla="val 60000"/>
              </a:avLst>
            </a:prstGeom>
            <a:solidFill>
              <a:srgbClr val="FFCC66"/>
            </a:solidFill>
            <a:ln w="127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5729288" y="1193800"/>
            <a:ext cx="1370012" cy="1066800"/>
            <a:chOff x="3473" y="912"/>
            <a:chExt cx="863" cy="672"/>
          </a:xfrm>
        </p:grpSpPr>
        <p:sp>
          <p:nvSpPr>
            <p:cNvPr id="1595451" name="Rectangle 59"/>
            <p:cNvSpPr>
              <a:spLocks noChangeArrowheads="1"/>
            </p:cNvSpPr>
            <p:nvPr/>
          </p:nvSpPr>
          <p:spPr bwMode="auto">
            <a:xfrm>
              <a:off x="3473" y="912"/>
              <a:ext cx="863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Users 2 &amp; 5</a:t>
              </a:r>
            </a:p>
            <a:p>
              <a:pPr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leave</a:t>
              </a:r>
            </a:p>
          </p:txBody>
        </p:sp>
        <p:sp>
          <p:nvSpPr>
            <p:cNvPr id="1595452" name="AutoShape 60"/>
            <p:cNvSpPr>
              <a:spLocks noChangeArrowheads="1"/>
            </p:cNvSpPr>
            <p:nvPr/>
          </p:nvSpPr>
          <p:spPr bwMode="auto">
            <a:xfrm>
              <a:off x="3648" y="1344"/>
              <a:ext cx="576" cy="240"/>
            </a:xfrm>
            <a:prstGeom prst="rightArrow">
              <a:avLst>
                <a:gd name="adj1" fmla="val 50000"/>
                <a:gd name="adj2" fmla="val 60000"/>
              </a:avLst>
            </a:prstGeom>
            <a:solidFill>
              <a:srgbClr val="FFCC66"/>
            </a:solidFill>
            <a:ln w="127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6616700" y="1574800"/>
            <a:ext cx="1957388" cy="3200400"/>
            <a:chOff x="4152" y="1152"/>
            <a:chExt cx="1233" cy="2016"/>
          </a:xfrm>
        </p:grpSpPr>
        <p:sp>
          <p:nvSpPr>
            <p:cNvPr id="1595454" name="Rectangle 62" descr="75%"/>
            <p:cNvSpPr>
              <a:spLocks noChangeArrowheads="1"/>
            </p:cNvSpPr>
            <p:nvPr/>
          </p:nvSpPr>
          <p:spPr bwMode="auto">
            <a:xfrm>
              <a:off x="4656" y="2096"/>
              <a:ext cx="720" cy="192"/>
            </a:xfrm>
            <a:prstGeom prst="rect">
              <a:avLst/>
            </a:prstGeom>
            <a:pattFill prst="pct75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55" name="Rectangle 63" descr="90%"/>
            <p:cNvSpPr>
              <a:spLocks noChangeArrowheads="1"/>
            </p:cNvSpPr>
            <p:nvPr/>
          </p:nvSpPr>
          <p:spPr bwMode="auto">
            <a:xfrm>
              <a:off x="4656" y="1616"/>
              <a:ext cx="720" cy="192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56" name="Rectangle 64" descr="Dark downward diagonal"/>
            <p:cNvSpPr>
              <a:spLocks noChangeArrowheads="1"/>
            </p:cNvSpPr>
            <p:nvPr/>
          </p:nvSpPr>
          <p:spPr bwMode="auto">
            <a:xfrm>
              <a:off x="4656" y="2400"/>
              <a:ext cx="720" cy="384"/>
            </a:xfrm>
            <a:prstGeom prst="rect">
              <a:avLst/>
            </a:prstGeom>
            <a:pattFill prst="dkDnDiag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595457" name="Rectangle 65" descr="20%"/>
            <p:cNvSpPr>
              <a:spLocks noChangeArrowheads="1"/>
            </p:cNvSpPr>
            <p:nvPr/>
          </p:nvSpPr>
          <p:spPr bwMode="auto">
            <a:xfrm>
              <a:off x="4657" y="2770"/>
              <a:ext cx="720" cy="288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58" name="Rectangle 66" descr="20%"/>
            <p:cNvSpPr>
              <a:spLocks noChangeArrowheads="1"/>
            </p:cNvSpPr>
            <p:nvPr/>
          </p:nvSpPr>
          <p:spPr bwMode="auto">
            <a:xfrm>
              <a:off x="4663" y="2294"/>
              <a:ext cx="720" cy="130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59" name="Rectangle 67" descr="20%"/>
            <p:cNvSpPr>
              <a:spLocks noChangeArrowheads="1"/>
            </p:cNvSpPr>
            <p:nvPr/>
          </p:nvSpPr>
          <p:spPr bwMode="auto">
            <a:xfrm>
              <a:off x="4663" y="1804"/>
              <a:ext cx="720" cy="288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0" name="Rectangle 68"/>
            <p:cNvSpPr>
              <a:spLocks noChangeArrowheads="1"/>
            </p:cNvSpPr>
            <p:nvPr/>
          </p:nvSpPr>
          <p:spPr bwMode="auto">
            <a:xfrm>
              <a:off x="4663" y="2400"/>
              <a:ext cx="720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1" name="Line 69"/>
            <p:cNvSpPr>
              <a:spLocks noChangeShapeType="1"/>
            </p:cNvSpPr>
            <p:nvPr/>
          </p:nvSpPr>
          <p:spPr bwMode="auto">
            <a:xfrm>
              <a:off x="4663" y="1236"/>
              <a:ext cx="2" cy="19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2" name="Line 70"/>
            <p:cNvSpPr>
              <a:spLocks noChangeShapeType="1"/>
            </p:cNvSpPr>
            <p:nvPr/>
          </p:nvSpPr>
          <p:spPr bwMode="auto">
            <a:xfrm>
              <a:off x="5385" y="1236"/>
              <a:ext cx="0" cy="19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3" name="Line 71"/>
            <p:cNvSpPr>
              <a:spLocks noChangeShapeType="1"/>
            </p:cNvSpPr>
            <p:nvPr/>
          </p:nvSpPr>
          <p:spPr bwMode="auto">
            <a:xfrm>
              <a:off x="4671" y="161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4" name="Rectangle 72"/>
            <p:cNvSpPr>
              <a:spLocks noChangeArrowheads="1"/>
            </p:cNvSpPr>
            <p:nvPr/>
          </p:nvSpPr>
          <p:spPr bwMode="auto">
            <a:xfrm>
              <a:off x="4723" y="1152"/>
              <a:ext cx="549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OS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Space</a:t>
              </a:r>
            </a:p>
          </p:txBody>
        </p:sp>
        <p:sp>
          <p:nvSpPr>
            <p:cNvPr id="1595465" name="Line 73" descr="40%"/>
            <p:cNvSpPr>
              <a:spLocks noChangeShapeType="1"/>
            </p:cNvSpPr>
            <p:nvPr/>
          </p:nvSpPr>
          <p:spPr bwMode="auto">
            <a:xfrm>
              <a:off x="4671" y="1804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6" name="Line 74" descr="40%"/>
            <p:cNvSpPr>
              <a:spLocks noChangeShapeType="1"/>
            </p:cNvSpPr>
            <p:nvPr/>
          </p:nvSpPr>
          <p:spPr bwMode="auto">
            <a:xfrm>
              <a:off x="4671" y="209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7" name="Line 75"/>
            <p:cNvSpPr>
              <a:spLocks noChangeShapeType="1"/>
            </p:cNvSpPr>
            <p:nvPr/>
          </p:nvSpPr>
          <p:spPr bwMode="auto">
            <a:xfrm>
              <a:off x="4671" y="2764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8" name="Line 76"/>
            <p:cNvSpPr>
              <a:spLocks noChangeShapeType="1"/>
            </p:cNvSpPr>
            <p:nvPr/>
          </p:nvSpPr>
          <p:spPr bwMode="auto">
            <a:xfrm>
              <a:off x="4671" y="3052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69" name="Rectangle 77"/>
            <p:cNvSpPr>
              <a:spLocks noChangeArrowheads="1"/>
            </p:cNvSpPr>
            <p:nvPr/>
          </p:nvSpPr>
          <p:spPr bwMode="auto">
            <a:xfrm>
              <a:off x="4848" y="1584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16K</a:t>
              </a:r>
            </a:p>
          </p:txBody>
        </p:sp>
        <p:sp>
          <p:nvSpPr>
            <p:cNvPr id="1595470" name="Rectangle 78"/>
            <p:cNvSpPr>
              <a:spLocks noChangeArrowheads="1"/>
            </p:cNvSpPr>
            <p:nvPr/>
          </p:nvSpPr>
          <p:spPr bwMode="auto">
            <a:xfrm>
              <a:off x="4848" y="1824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71" name="Rectangle 79"/>
            <p:cNvSpPr>
              <a:spLocks noChangeArrowheads="1"/>
            </p:cNvSpPr>
            <p:nvPr/>
          </p:nvSpPr>
          <p:spPr bwMode="auto">
            <a:xfrm>
              <a:off x="4848" y="2064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16K</a:t>
              </a:r>
            </a:p>
          </p:txBody>
        </p:sp>
        <p:sp>
          <p:nvSpPr>
            <p:cNvPr id="1595472" name="Rectangle 80"/>
            <p:cNvSpPr>
              <a:spLocks noChangeArrowheads="1"/>
            </p:cNvSpPr>
            <p:nvPr/>
          </p:nvSpPr>
          <p:spPr bwMode="auto">
            <a:xfrm>
              <a:off x="4848" y="2460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32K</a:t>
              </a:r>
            </a:p>
          </p:txBody>
        </p:sp>
        <p:sp>
          <p:nvSpPr>
            <p:cNvPr id="1595473" name="Rectangle 81"/>
            <p:cNvSpPr>
              <a:spLocks noChangeArrowheads="1"/>
            </p:cNvSpPr>
            <p:nvPr/>
          </p:nvSpPr>
          <p:spPr bwMode="auto">
            <a:xfrm>
              <a:off x="4848" y="2784"/>
              <a:ext cx="365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24K</a:t>
              </a:r>
            </a:p>
          </p:txBody>
        </p:sp>
        <p:sp>
          <p:nvSpPr>
            <p:cNvPr id="1595474" name="Rectangle 82"/>
            <p:cNvSpPr>
              <a:spLocks noChangeArrowheads="1"/>
            </p:cNvSpPr>
            <p:nvPr/>
          </p:nvSpPr>
          <p:spPr bwMode="auto">
            <a:xfrm>
              <a:off x="4152" y="1598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1</a:t>
              </a:r>
            </a:p>
          </p:txBody>
        </p:sp>
        <p:sp>
          <p:nvSpPr>
            <p:cNvPr id="1595475" name="Line 83" descr="40%"/>
            <p:cNvSpPr>
              <a:spLocks noChangeShapeType="1"/>
            </p:cNvSpPr>
            <p:nvPr/>
          </p:nvSpPr>
          <p:spPr bwMode="auto">
            <a:xfrm>
              <a:off x="4671" y="2284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76" name="Rectangle 84"/>
            <p:cNvSpPr>
              <a:spLocks noChangeArrowheads="1"/>
            </p:cNvSpPr>
            <p:nvPr/>
          </p:nvSpPr>
          <p:spPr bwMode="auto">
            <a:xfrm>
              <a:off x="4152" y="2078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4</a:t>
              </a:r>
            </a:p>
          </p:txBody>
        </p:sp>
        <p:sp>
          <p:nvSpPr>
            <p:cNvPr id="1595477" name="Line 85" descr="40%"/>
            <p:cNvSpPr>
              <a:spLocks noChangeShapeType="1"/>
            </p:cNvSpPr>
            <p:nvPr/>
          </p:nvSpPr>
          <p:spPr bwMode="auto">
            <a:xfrm>
              <a:off x="4654" y="2418"/>
              <a:ext cx="72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478" name="Rectangle 86"/>
            <p:cNvSpPr>
              <a:spLocks noChangeArrowheads="1"/>
            </p:cNvSpPr>
            <p:nvPr/>
          </p:nvSpPr>
          <p:spPr bwMode="auto">
            <a:xfrm>
              <a:off x="4821" y="2235"/>
              <a:ext cx="452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8K</a:t>
              </a:r>
            </a:p>
          </p:txBody>
        </p:sp>
        <p:sp>
          <p:nvSpPr>
            <p:cNvPr id="1595479" name="Rectangle 87"/>
            <p:cNvSpPr>
              <a:spLocks noChangeArrowheads="1"/>
            </p:cNvSpPr>
            <p:nvPr/>
          </p:nvSpPr>
          <p:spPr bwMode="auto">
            <a:xfrm>
              <a:off x="4152" y="2448"/>
              <a:ext cx="51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3</a:t>
              </a:r>
            </a:p>
          </p:txBody>
        </p:sp>
      </p:grpSp>
      <p:sp>
        <p:nvSpPr>
          <p:cNvPr id="1595480" name="Rectangle 88" descr="20%"/>
          <p:cNvSpPr>
            <a:spLocks noChangeArrowheads="1"/>
          </p:cNvSpPr>
          <p:nvPr/>
        </p:nvSpPr>
        <p:spPr bwMode="auto">
          <a:xfrm>
            <a:off x="7783513" y="1035050"/>
            <a:ext cx="1143000" cy="457200"/>
          </a:xfrm>
          <a:prstGeom prst="rect">
            <a:avLst/>
          </a:prstGeom>
          <a:pattFill prst="pct20">
            <a:fgClr>
              <a:schemeClr val="accent1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5481" name="Text Box 89"/>
          <p:cNvSpPr txBox="1">
            <a:spLocks noChangeArrowheads="1"/>
          </p:cNvSpPr>
          <p:nvPr/>
        </p:nvSpPr>
        <p:spPr bwMode="auto">
          <a:xfrm>
            <a:off x="8016875" y="1047750"/>
            <a:ext cx="684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free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53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2453-03A2-454C-A9B7-50DA4B18F7D7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506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7620000" cy="533400"/>
          </a:xfrm>
          <a:noFill/>
          <a:ln/>
        </p:spPr>
        <p:txBody>
          <a:bodyPr/>
          <a:lstStyle/>
          <a:p>
            <a:r>
              <a:rPr lang="en-US" altLang="ko-KR" dirty="0" smtClean="0">
                <a:ea typeface="굴림" charset="-127"/>
                <a:cs typeface="굴림" charset="-127"/>
              </a:rPr>
              <a:t>Processor-generated </a:t>
            </a:r>
            <a:r>
              <a:rPr lang="en-US" altLang="ko-KR" dirty="0">
                <a:ea typeface="굴림" charset="-127"/>
                <a:cs typeface="굴림" charset="-127"/>
              </a:rPr>
              <a:t>address</a:t>
            </a:r>
            <a:r>
              <a:rPr lang="en-US" altLang="ko-KR" dirty="0" smtClean="0">
                <a:ea typeface="굴림" charset="-127"/>
                <a:cs typeface="굴림" charset="-127"/>
              </a:rPr>
              <a:t> can be split into:</a:t>
            </a:r>
          </a:p>
          <a:p>
            <a:pPr>
              <a:buNone/>
            </a:pPr>
            <a:endParaRPr lang="en-US" altLang="ko-KR" dirty="0" smtClean="0">
              <a:ea typeface="굴림" charset="-127"/>
              <a:cs typeface="굴림" charset="-127"/>
            </a:endParaRPr>
          </a:p>
        </p:txBody>
      </p:sp>
      <p:sp>
        <p:nvSpPr>
          <p:cNvPr id="1650691" name="Rectangle 3"/>
          <p:cNvSpPr>
            <a:spLocks noGrp="1" noChangeArrowheads="1"/>
          </p:cNvSpPr>
          <p:nvPr>
            <p:ph type="title"/>
          </p:nvPr>
        </p:nvSpPr>
        <p:spPr>
          <a:xfrm>
            <a:off x="598487" y="152400"/>
            <a:ext cx="7292975" cy="7366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 dirty="0">
                <a:ea typeface="굴림" charset="-127"/>
                <a:cs typeface="굴림" charset="-127"/>
              </a:rPr>
              <a:t>Paged Memory Systems</a:t>
            </a:r>
            <a:endParaRPr lang="en-US" altLang="ko-KR" sz="2000" i="1" dirty="0">
              <a:ea typeface="굴림" charset="-127"/>
              <a:cs typeface="굴림" charset="-127"/>
            </a:endParaRPr>
          </a:p>
        </p:txBody>
      </p:sp>
      <p:sp>
        <p:nvSpPr>
          <p:cNvPr id="1650692" name="Rectangle 4"/>
          <p:cNvSpPr>
            <a:spLocks noChangeArrowheads="1"/>
          </p:cNvSpPr>
          <p:nvPr/>
        </p:nvSpPr>
        <p:spPr bwMode="auto">
          <a:xfrm>
            <a:off x="1131887" y="5232400"/>
            <a:ext cx="6915150" cy="83185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tables make it possible to store the pages of a program non-contiguously.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20775" y="3136900"/>
            <a:ext cx="1117600" cy="1193800"/>
            <a:chOff x="396" y="2208"/>
            <a:chExt cx="704" cy="944"/>
          </a:xfrm>
        </p:grpSpPr>
        <p:sp>
          <p:nvSpPr>
            <p:cNvPr id="1650694" name="Rectangle 6"/>
            <p:cNvSpPr>
              <a:spLocks noChangeArrowheads="1"/>
            </p:cNvSpPr>
            <p:nvPr/>
          </p:nvSpPr>
          <p:spPr bwMode="auto">
            <a:xfrm>
              <a:off x="396" y="2208"/>
              <a:ext cx="704" cy="9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695" name="Line 7"/>
            <p:cNvSpPr>
              <a:spLocks noChangeShapeType="1"/>
            </p:cNvSpPr>
            <p:nvPr/>
          </p:nvSpPr>
          <p:spPr bwMode="auto">
            <a:xfrm>
              <a:off x="396" y="244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696" name="Line 8"/>
            <p:cNvSpPr>
              <a:spLocks noChangeShapeType="1"/>
            </p:cNvSpPr>
            <p:nvPr/>
          </p:nvSpPr>
          <p:spPr bwMode="auto">
            <a:xfrm>
              <a:off x="396" y="268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697" name="Line 9"/>
            <p:cNvSpPr>
              <a:spLocks noChangeShapeType="1"/>
            </p:cNvSpPr>
            <p:nvPr/>
          </p:nvSpPr>
          <p:spPr bwMode="auto">
            <a:xfrm>
              <a:off x="396" y="2920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50698" name="Rectangle 10"/>
          <p:cNvSpPr>
            <a:spLocks noChangeArrowheads="1"/>
          </p:cNvSpPr>
          <p:nvPr/>
        </p:nvSpPr>
        <p:spPr bwMode="auto">
          <a:xfrm>
            <a:off x="3267075" y="3086100"/>
            <a:ext cx="1117600" cy="11938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699" name="Line 11"/>
          <p:cNvSpPr>
            <a:spLocks noChangeShapeType="1"/>
          </p:cNvSpPr>
          <p:nvPr/>
        </p:nvSpPr>
        <p:spPr bwMode="auto">
          <a:xfrm>
            <a:off x="3267075" y="3378200"/>
            <a:ext cx="1117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00" name="Line 12"/>
          <p:cNvSpPr>
            <a:spLocks noChangeShapeType="1"/>
          </p:cNvSpPr>
          <p:nvPr/>
        </p:nvSpPr>
        <p:spPr bwMode="auto">
          <a:xfrm>
            <a:off x="3267075" y="3683000"/>
            <a:ext cx="1117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01" name="Line 13"/>
          <p:cNvSpPr>
            <a:spLocks noChangeShapeType="1"/>
          </p:cNvSpPr>
          <p:nvPr/>
        </p:nvSpPr>
        <p:spPr bwMode="auto">
          <a:xfrm>
            <a:off x="3267075" y="3987800"/>
            <a:ext cx="1117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02" name="Rectangle 14"/>
          <p:cNvSpPr>
            <a:spLocks noChangeArrowheads="1"/>
          </p:cNvSpPr>
          <p:nvPr/>
        </p:nvSpPr>
        <p:spPr bwMode="auto">
          <a:xfrm>
            <a:off x="2935287" y="3054350"/>
            <a:ext cx="3270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0</a:t>
            </a:r>
          </a:p>
        </p:txBody>
      </p:sp>
      <p:sp>
        <p:nvSpPr>
          <p:cNvPr id="1650703" name="Rectangle 15"/>
          <p:cNvSpPr>
            <a:spLocks noChangeArrowheads="1"/>
          </p:cNvSpPr>
          <p:nvPr/>
        </p:nvSpPr>
        <p:spPr bwMode="auto">
          <a:xfrm>
            <a:off x="2935287" y="3359150"/>
            <a:ext cx="3270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</a:t>
            </a:r>
          </a:p>
        </p:txBody>
      </p:sp>
      <p:sp>
        <p:nvSpPr>
          <p:cNvPr id="1650704" name="Rectangle 16"/>
          <p:cNvSpPr>
            <a:spLocks noChangeArrowheads="1"/>
          </p:cNvSpPr>
          <p:nvPr/>
        </p:nvSpPr>
        <p:spPr bwMode="auto">
          <a:xfrm>
            <a:off x="2935287" y="3663950"/>
            <a:ext cx="3270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2</a:t>
            </a:r>
          </a:p>
        </p:txBody>
      </p:sp>
      <p:sp>
        <p:nvSpPr>
          <p:cNvPr id="1650705" name="Rectangle 17"/>
          <p:cNvSpPr>
            <a:spLocks noChangeArrowheads="1"/>
          </p:cNvSpPr>
          <p:nvPr/>
        </p:nvSpPr>
        <p:spPr bwMode="auto">
          <a:xfrm>
            <a:off x="2935287" y="3968750"/>
            <a:ext cx="3270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3</a:t>
            </a:r>
          </a:p>
        </p:txBody>
      </p:sp>
      <p:sp>
        <p:nvSpPr>
          <p:cNvPr id="1650706" name="Rectangle 18"/>
          <p:cNvSpPr>
            <a:spLocks noChangeArrowheads="1"/>
          </p:cNvSpPr>
          <p:nvPr/>
        </p:nvSpPr>
        <p:spPr bwMode="auto">
          <a:xfrm>
            <a:off x="1493837" y="3098800"/>
            <a:ext cx="3079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ea typeface="굴림" charset="-127"/>
                <a:cs typeface="굴림" charset="-127"/>
              </a:rPr>
              <a:t>0</a:t>
            </a:r>
          </a:p>
        </p:txBody>
      </p:sp>
      <p:sp>
        <p:nvSpPr>
          <p:cNvPr id="1650707" name="Rectangle 19"/>
          <p:cNvSpPr>
            <a:spLocks noChangeArrowheads="1"/>
          </p:cNvSpPr>
          <p:nvPr/>
        </p:nvSpPr>
        <p:spPr bwMode="auto">
          <a:xfrm>
            <a:off x="1493837" y="3390900"/>
            <a:ext cx="3079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ea typeface="굴림" charset="-127"/>
                <a:cs typeface="굴림" charset="-127"/>
              </a:rPr>
              <a:t>1</a:t>
            </a:r>
          </a:p>
        </p:txBody>
      </p:sp>
      <p:sp>
        <p:nvSpPr>
          <p:cNvPr id="1650708" name="Rectangle 20"/>
          <p:cNvSpPr>
            <a:spLocks noChangeArrowheads="1"/>
          </p:cNvSpPr>
          <p:nvPr/>
        </p:nvSpPr>
        <p:spPr bwMode="auto">
          <a:xfrm>
            <a:off x="1493837" y="3721100"/>
            <a:ext cx="3079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ea typeface="굴림" charset="-127"/>
                <a:cs typeface="굴림" charset="-127"/>
              </a:rPr>
              <a:t>2</a:t>
            </a:r>
          </a:p>
        </p:txBody>
      </p:sp>
      <p:sp>
        <p:nvSpPr>
          <p:cNvPr id="1650709" name="Rectangle 21"/>
          <p:cNvSpPr>
            <a:spLocks noChangeArrowheads="1"/>
          </p:cNvSpPr>
          <p:nvPr/>
        </p:nvSpPr>
        <p:spPr bwMode="auto">
          <a:xfrm>
            <a:off x="1493837" y="4000500"/>
            <a:ext cx="3079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ea typeface="굴림" charset="-127"/>
                <a:cs typeface="굴림" charset="-127"/>
              </a:rPr>
              <a:t>3</a:t>
            </a:r>
          </a:p>
        </p:txBody>
      </p:sp>
      <p:sp>
        <p:nvSpPr>
          <p:cNvPr id="1650710" name="Rectangle 22"/>
          <p:cNvSpPr>
            <a:spLocks noChangeArrowheads="1"/>
          </p:cNvSpPr>
          <p:nvPr/>
        </p:nvSpPr>
        <p:spPr bwMode="auto">
          <a:xfrm>
            <a:off x="750887" y="4413250"/>
            <a:ext cx="1865313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 Space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 User-1</a:t>
            </a:r>
          </a:p>
        </p:txBody>
      </p:sp>
      <p:sp>
        <p:nvSpPr>
          <p:cNvPr id="1650711" name="Rectangle 23"/>
          <p:cNvSpPr>
            <a:spLocks noChangeArrowheads="1"/>
          </p:cNvSpPr>
          <p:nvPr/>
        </p:nvSpPr>
        <p:spPr bwMode="auto">
          <a:xfrm>
            <a:off x="3089275" y="4476750"/>
            <a:ext cx="15144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 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 User-1</a:t>
            </a:r>
          </a:p>
        </p:txBody>
      </p:sp>
      <p:sp>
        <p:nvSpPr>
          <p:cNvPr id="1650712" name="Line 24"/>
          <p:cNvSpPr>
            <a:spLocks noChangeShapeType="1"/>
          </p:cNvSpPr>
          <p:nvPr/>
        </p:nvSpPr>
        <p:spPr bwMode="auto">
          <a:xfrm>
            <a:off x="4429125" y="3848100"/>
            <a:ext cx="2019300" cy="1079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13" name="Line 25"/>
          <p:cNvSpPr>
            <a:spLocks noChangeShapeType="1"/>
          </p:cNvSpPr>
          <p:nvPr/>
        </p:nvSpPr>
        <p:spPr bwMode="auto">
          <a:xfrm flipV="1">
            <a:off x="4418012" y="3111500"/>
            <a:ext cx="2055813" cy="4318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14" name="Line 26"/>
          <p:cNvSpPr>
            <a:spLocks noChangeShapeType="1"/>
          </p:cNvSpPr>
          <p:nvPr/>
        </p:nvSpPr>
        <p:spPr bwMode="auto">
          <a:xfrm>
            <a:off x="4418012" y="3225800"/>
            <a:ext cx="2068513" cy="1762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715" name="Line 27"/>
          <p:cNvSpPr>
            <a:spLocks noChangeShapeType="1"/>
          </p:cNvSpPr>
          <p:nvPr/>
        </p:nvSpPr>
        <p:spPr bwMode="auto">
          <a:xfrm>
            <a:off x="4418012" y="4152900"/>
            <a:ext cx="2055813" cy="198438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473825" y="2565400"/>
            <a:ext cx="1143000" cy="2540000"/>
            <a:chOff x="4240" y="1976"/>
            <a:chExt cx="720" cy="1600"/>
          </a:xfrm>
        </p:grpSpPr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4240" y="1976"/>
              <a:ext cx="720" cy="1600"/>
              <a:chOff x="4240" y="1976"/>
              <a:chExt cx="720" cy="1600"/>
            </a:xfrm>
          </p:grpSpPr>
          <p:sp>
            <p:nvSpPr>
              <p:cNvPr id="1650718" name="Line 30"/>
              <p:cNvSpPr>
                <a:spLocks noChangeShapeType="1"/>
              </p:cNvSpPr>
              <p:nvPr/>
            </p:nvSpPr>
            <p:spPr bwMode="auto">
              <a:xfrm>
                <a:off x="4240" y="1976"/>
                <a:ext cx="0" cy="1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19" name="Line 31"/>
              <p:cNvSpPr>
                <a:spLocks noChangeShapeType="1"/>
              </p:cNvSpPr>
              <p:nvPr/>
            </p:nvSpPr>
            <p:spPr bwMode="auto">
              <a:xfrm>
                <a:off x="4960" y="1976"/>
                <a:ext cx="0" cy="1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0" name="Line 32"/>
              <p:cNvSpPr>
                <a:spLocks noChangeShapeType="1"/>
              </p:cNvSpPr>
              <p:nvPr/>
            </p:nvSpPr>
            <p:spPr bwMode="auto">
              <a:xfrm>
                <a:off x="4248" y="2126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1" name="Line 33"/>
              <p:cNvSpPr>
                <a:spLocks noChangeShapeType="1"/>
              </p:cNvSpPr>
              <p:nvPr/>
            </p:nvSpPr>
            <p:spPr bwMode="auto">
              <a:xfrm>
                <a:off x="4248" y="232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2" name="Line 34"/>
              <p:cNvSpPr>
                <a:spLocks noChangeShapeType="1"/>
              </p:cNvSpPr>
              <p:nvPr/>
            </p:nvSpPr>
            <p:spPr bwMode="auto">
              <a:xfrm>
                <a:off x="4248" y="2516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3" name="Line 35"/>
              <p:cNvSpPr>
                <a:spLocks noChangeShapeType="1"/>
              </p:cNvSpPr>
              <p:nvPr/>
            </p:nvSpPr>
            <p:spPr bwMode="auto">
              <a:xfrm>
                <a:off x="4248" y="271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4" name="Line 36"/>
              <p:cNvSpPr>
                <a:spLocks noChangeShapeType="1"/>
              </p:cNvSpPr>
              <p:nvPr/>
            </p:nvSpPr>
            <p:spPr bwMode="auto">
              <a:xfrm>
                <a:off x="4248" y="2906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5" name="Line 37"/>
              <p:cNvSpPr>
                <a:spLocks noChangeShapeType="1"/>
              </p:cNvSpPr>
              <p:nvPr/>
            </p:nvSpPr>
            <p:spPr bwMode="auto">
              <a:xfrm>
                <a:off x="4248" y="310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6" name="Line 38"/>
              <p:cNvSpPr>
                <a:spLocks noChangeShapeType="1"/>
              </p:cNvSpPr>
              <p:nvPr/>
            </p:nvSpPr>
            <p:spPr bwMode="auto">
              <a:xfrm>
                <a:off x="4248" y="3296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727" name="Line 39"/>
              <p:cNvSpPr>
                <a:spLocks noChangeShapeType="1"/>
              </p:cNvSpPr>
              <p:nvPr/>
            </p:nvSpPr>
            <p:spPr bwMode="auto">
              <a:xfrm>
                <a:off x="4248" y="349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4475" y="2103"/>
              <a:ext cx="206" cy="1406"/>
              <a:chOff x="4523" y="2119"/>
              <a:chExt cx="206" cy="1406"/>
            </a:xfrm>
          </p:grpSpPr>
          <p:sp>
            <p:nvSpPr>
              <p:cNvPr id="1650729" name="Rectangle 41"/>
              <p:cNvSpPr>
                <a:spLocks noChangeArrowheads="1"/>
              </p:cNvSpPr>
              <p:nvPr/>
            </p:nvSpPr>
            <p:spPr bwMode="auto">
              <a:xfrm>
                <a:off x="4523" y="2119"/>
                <a:ext cx="206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1</a:t>
                </a:r>
              </a:p>
            </p:txBody>
          </p:sp>
          <p:sp>
            <p:nvSpPr>
              <p:cNvPr id="1650730" name="Rectangle 42"/>
              <p:cNvSpPr>
                <a:spLocks noChangeArrowheads="1"/>
              </p:cNvSpPr>
              <p:nvPr/>
            </p:nvSpPr>
            <p:spPr bwMode="auto">
              <a:xfrm>
                <a:off x="4523" y="2327"/>
                <a:ext cx="206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0</a:t>
                </a:r>
              </a:p>
            </p:txBody>
          </p:sp>
          <p:sp>
            <p:nvSpPr>
              <p:cNvPr id="1650731" name="Rectangle 43"/>
              <p:cNvSpPr>
                <a:spLocks noChangeArrowheads="1"/>
              </p:cNvSpPr>
              <p:nvPr/>
            </p:nvSpPr>
            <p:spPr bwMode="auto">
              <a:xfrm>
                <a:off x="4523" y="3296"/>
                <a:ext cx="206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2</a:t>
                </a:r>
              </a:p>
            </p:txBody>
          </p:sp>
          <p:sp>
            <p:nvSpPr>
              <p:cNvPr id="1650732" name="Rectangle 44"/>
              <p:cNvSpPr>
                <a:spLocks noChangeArrowheads="1"/>
              </p:cNvSpPr>
              <p:nvPr/>
            </p:nvSpPr>
            <p:spPr bwMode="auto">
              <a:xfrm>
                <a:off x="4523" y="2906"/>
                <a:ext cx="206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3</a:t>
                </a:r>
              </a:p>
            </p:txBody>
          </p:sp>
        </p:grp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3048000" y="1371600"/>
            <a:ext cx="2919413" cy="412750"/>
            <a:chOff x="1654" y="1312"/>
            <a:chExt cx="1839" cy="260"/>
          </a:xfrm>
        </p:grpSpPr>
        <p:sp>
          <p:nvSpPr>
            <p:cNvPr id="1650734" name="Rectangle 46"/>
            <p:cNvSpPr>
              <a:spLocks noChangeArrowheads="1"/>
            </p:cNvSpPr>
            <p:nvPr/>
          </p:nvSpPr>
          <p:spPr bwMode="auto">
            <a:xfrm>
              <a:off x="1654" y="1316"/>
              <a:ext cx="1839" cy="256"/>
            </a:xfrm>
            <a:prstGeom prst="rect">
              <a:avLst/>
            </a:prstGeom>
            <a:solidFill>
              <a:srgbClr val="FFCC66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page number      </a:t>
              </a:r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offset</a:t>
              </a:r>
              <a:endParaRPr lang="en-US" altLang="ko-KR" sz="1800"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650735" name="Line 47"/>
            <p:cNvSpPr>
              <a:spLocks noChangeShapeType="1"/>
            </p:cNvSpPr>
            <p:nvPr/>
          </p:nvSpPr>
          <p:spPr bwMode="auto">
            <a:xfrm>
              <a:off x="2856" y="1312"/>
              <a:ext cx="0" cy="25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49" name="Rectangle 2"/>
          <p:cNvSpPr txBox="1">
            <a:spLocks noChangeArrowheads="1"/>
          </p:cNvSpPr>
          <p:nvPr/>
        </p:nvSpPr>
        <p:spPr bwMode="auto">
          <a:xfrm>
            <a:off x="304800" y="19812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굴림" charset="-127"/>
              </a:rPr>
              <a:t>A page table contains the physical address of the base of each page:</a:t>
            </a: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굴림" charset="-127"/>
            </a:endParaRP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7509211" y="3352800"/>
            <a:ext cx="1634789" cy="6437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Memory</a:t>
            </a:r>
            <a:endParaRPr lang="en-US" altLang="ko-KR" sz="18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EAA8-CAA0-EF4B-B3C1-ABB37D263657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177800"/>
            <a:ext cx="7292975" cy="7366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 dirty="0">
                <a:ea typeface="굴림" charset="-127"/>
                <a:cs typeface="굴림" charset="-127"/>
              </a:rPr>
              <a:t>Private Address Space per User</a:t>
            </a:r>
          </a:p>
        </p:txBody>
      </p:sp>
      <p:sp>
        <p:nvSpPr>
          <p:cNvPr id="1599491" name="Rectangle 3"/>
          <p:cNvSpPr>
            <a:spLocks noChangeArrowheads="1"/>
          </p:cNvSpPr>
          <p:nvPr/>
        </p:nvSpPr>
        <p:spPr bwMode="auto">
          <a:xfrm>
            <a:off x="304800" y="5524500"/>
            <a:ext cx="6783388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ko-KR" altLang="en-US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Each user has a page table 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Page table contains an entry for each user page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7500" y="1092200"/>
            <a:ext cx="8532813" cy="5029200"/>
            <a:chOff x="88" y="856"/>
            <a:chExt cx="5375" cy="3168"/>
          </a:xfrm>
        </p:grpSpPr>
        <p:sp>
          <p:nvSpPr>
            <p:cNvPr id="1599493" name="Rectangle 5"/>
            <p:cNvSpPr>
              <a:spLocks noChangeArrowheads="1"/>
            </p:cNvSpPr>
            <p:nvPr/>
          </p:nvSpPr>
          <p:spPr bwMode="auto">
            <a:xfrm>
              <a:off x="672" y="2704"/>
              <a:ext cx="704" cy="216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4" name="Rectangle 6"/>
            <p:cNvSpPr>
              <a:spLocks noChangeArrowheads="1"/>
            </p:cNvSpPr>
            <p:nvPr/>
          </p:nvSpPr>
          <p:spPr bwMode="auto">
            <a:xfrm>
              <a:off x="672" y="1936"/>
              <a:ext cx="704" cy="216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5" name="Rectangle 7"/>
            <p:cNvSpPr>
              <a:spLocks noChangeArrowheads="1"/>
            </p:cNvSpPr>
            <p:nvPr/>
          </p:nvSpPr>
          <p:spPr bwMode="auto">
            <a:xfrm>
              <a:off x="672" y="1104"/>
              <a:ext cx="704" cy="216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6" name="Rectangle 8" descr="90%"/>
            <p:cNvSpPr>
              <a:spLocks noChangeArrowheads="1"/>
            </p:cNvSpPr>
            <p:nvPr/>
          </p:nvSpPr>
          <p:spPr bwMode="auto">
            <a:xfrm>
              <a:off x="672" y="888"/>
              <a:ext cx="704" cy="656"/>
            </a:xfrm>
            <a:prstGeom prst="rect">
              <a:avLst/>
            </a:prstGeom>
            <a:pattFill prst="pct9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7" name="Line 9"/>
            <p:cNvSpPr>
              <a:spLocks noChangeShapeType="1"/>
            </p:cNvSpPr>
            <p:nvPr/>
          </p:nvSpPr>
          <p:spPr bwMode="auto">
            <a:xfrm>
              <a:off x="672" y="1103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8" name="Line 10"/>
            <p:cNvSpPr>
              <a:spLocks noChangeShapeType="1"/>
            </p:cNvSpPr>
            <p:nvPr/>
          </p:nvSpPr>
          <p:spPr bwMode="auto">
            <a:xfrm>
              <a:off x="672" y="1325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499" name="Rectangle 11"/>
            <p:cNvSpPr>
              <a:spLocks noChangeArrowheads="1"/>
            </p:cNvSpPr>
            <p:nvPr/>
          </p:nvSpPr>
          <p:spPr bwMode="auto">
            <a:xfrm>
              <a:off x="848" y="1112"/>
              <a:ext cx="4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VA1</a:t>
              </a:r>
            </a:p>
          </p:txBody>
        </p:sp>
        <p:sp>
          <p:nvSpPr>
            <p:cNvPr id="1599500" name="Rectangle 12"/>
            <p:cNvSpPr>
              <a:spLocks noChangeArrowheads="1"/>
            </p:cNvSpPr>
            <p:nvPr/>
          </p:nvSpPr>
          <p:spPr bwMode="auto">
            <a:xfrm>
              <a:off x="88" y="1080"/>
              <a:ext cx="58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1</a:t>
              </a:r>
            </a:p>
          </p:txBody>
        </p:sp>
        <p:sp>
          <p:nvSpPr>
            <p:cNvPr id="1599501" name="Rectangle 13"/>
            <p:cNvSpPr>
              <a:spLocks noChangeArrowheads="1"/>
            </p:cNvSpPr>
            <p:nvPr/>
          </p:nvSpPr>
          <p:spPr bwMode="auto">
            <a:xfrm>
              <a:off x="1911" y="1424"/>
              <a:ext cx="95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Page Table </a:t>
              </a: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1976" y="889"/>
              <a:ext cx="704" cy="519"/>
              <a:chOff x="1976" y="889"/>
              <a:chExt cx="704" cy="519"/>
            </a:xfrm>
          </p:grpSpPr>
          <p:sp>
            <p:nvSpPr>
              <p:cNvPr id="1599503" name="Rectangle 15"/>
              <p:cNvSpPr>
                <a:spLocks noChangeArrowheads="1"/>
              </p:cNvSpPr>
              <p:nvPr/>
            </p:nvSpPr>
            <p:spPr bwMode="auto">
              <a:xfrm>
                <a:off x="1976" y="889"/>
                <a:ext cx="704" cy="519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04" name="Line 16"/>
              <p:cNvSpPr>
                <a:spLocks noChangeShapeType="1"/>
              </p:cNvSpPr>
              <p:nvPr/>
            </p:nvSpPr>
            <p:spPr bwMode="auto">
              <a:xfrm>
                <a:off x="1976" y="1059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05" name="Line 17"/>
              <p:cNvSpPr>
                <a:spLocks noChangeShapeType="1"/>
              </p:cNvSpPr>
              <p:nvPr/>
            </p:nvSpPr>
            <p:spPr bwMode="auto">
              <a:xfrm>
                <a:off x="1976" y="1235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99506" name="Rectangle 18" descr="Dark upward diagonal"/>
            <p:cNvSpPr>
              <a:spLocks noChangeArrowheads="1"/>
            </p:cNvSpPr>
            <p:nvPr/>
          </p:nvSpPr>
          <p:spPr bwMode="auto">
            <a:xfrm>
              <a:off x="672" y="1712"/>
              <a:ext cx="704" cy="656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07" name="Line 19"/>
            <p:cNvSpPr>
              <a:spLocks noChangeShapeType="1"/>
            </p:cNvSpPr>
            <p:nvPr/>
          </p:nvSpPr>
          <p:spPr bwMode="auto">
            <a:xfrm>
              <a:off x="672" y="1927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08" name="Line 20"/>
            <p:cNvSpPr>
              <a:spLocks noChangeShapeType="1"/>
            </p:cNvSpPr>
            <p:nvPr/>
          </p:nvSpPr>
          <p:spPr bwMode="auto">
            <a:xfrm>
              <a:off x="672" y="2149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09" name="Rectangle 21"/>
            <p:cNvSpPr>
              <a:spLocks noChangeArrowheads="1"/>
            </p:cNvSpPr>
            <p:nvPr/>
          </p:nvSpPr>
          <p:spPr bwMode="auto">
            <a:xfrm>
              <a:off x="800" y="1928"/>
              <a:ext cx="4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VA1</a:t>
              </a:r>
            </a:p>
          </p:txBody>
        </p:sp>
        <p:sp>
          <p:nvSpPr>
            <p:cNvPr id="1599510" name="Rectangle 22"/>
            <p:cNvSpPr>
              <a:spLocks noChangeArrowheads="1"/>
            </p:cNvSpPr>
            <p:nvPr/>
          </p:nvSpPr>
          <p:spPr bwMode="auto">
            <a:xfrm>
              <a:off x="88" y="1896"/>
              <a:ext cx="58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2</a:t>
              </a:r>
            </a:p>
          </p:txBody>
        </p:sp>
        <p:sp>
          <p:nvSpPr>
            <p:cNvPr id="1599511" name="Rectangle 23"/>
            <p:cNvSpPr>
              <a:spLocks noChangeArrowheads="1"/>
            </p:cNvSpPr>
            <p:nvPr/>
          </p:nvSpPr>
          <p:spPr bwMode="auto">
            <a:xfrm>
              <a:off x="1911" y="2288"/>
              <a:ext cx="95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Page Table</a:t>
              </a: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 </a:t>
              </a:r>
            </a:p>
          </p:txBody>
        </p:sp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976" y="1801"/>
              <a:ext cx="704" cy="519"/>
              <a:chOff x="1976" y="1801"/>
              <a:chExt cx="704" cy="519"/>
            </a:xfrm>
          </p:grpSpPr>
          <p:sp>
            <p:nvSpPr>
              <p:cNvPr id="1599513" name="Rectangle 25"/>
              <p:cNvSpPr>
                <a:spLocks noChangeArrowheads="1"/>
              </p:cNvSpPr>
              <p:nvPr/>
            </p:nvSpPr>
            <p:spPr bwMode="auto">
              <a:xfrm>
                <a:off x="1976" y="1801"/>
                <a:ext cx="704" cy="519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14" name="Line 26"/>
              <p:cNvSpPr>
                <a:spLocks noChangeShapeType="1"/>
              </p:cNvSpPr>
              <p:nvPr/>
            </p:nvSpPr>
            <p:spPr bwMode="auto">
              <a:xfrm>
                <a:off x="1976" y="197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15" name="Line 27"/>
              <p:cNvSpPr>
                <a:spLocks noChangeShapeType="1"/>
              </p:cNvSpPr>
              <p:nvPr/>
            </p:nvSpPr>
            <p:spPr bwMode="auto">
              <a:xfrm>
                <a:off x="1976" y="2147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99516" name="Rectangle 28"/>
            <p:cNvSpPr>
              <a:spLocks noChangeArrowheads="1"/>
            </p:cNvSpPr>
            <p:nvPr/>
          </p:nvSpPr>
          <p:spPr bwMode="auto">
            <a:xfrm>
              <a:off x="672" y="2488"/>
              <a:ext cx="704" cy="872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17" name="Line 29"/>
            <p:cNvSpPr>
              <a:spLocks noChangeShapeType="1"/>
            </p:cNvSpPr>
            <p:nvPr/>
          </p:nvSpPr>
          <p:spPr bwMode="auto">
            <a:xfrm>
              <a:off x="672" y="2919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18" name="Line 30"/>
            <p:cNvSpPr>
              <a:spLocks noChangeShapeType="1"/>
            </p:cNvSpPr>
            <p:nvPr/>
          </p:nvSpPr>
          <p:spPr bwMode="auto">
            <a:xfrm>
              <a:off x="672" y="3141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19" name="Rectangle 31"/>
            <p:cNvSpPr>
              <a:spLocks noChangeArrowheads="1"/>
            </p:cNvSpPr>
            <p:nvPr/>
          </p:nvSpPr>
          <p:spPr bwMode="auto">
            <a:xfrm>
              <a:off x="800" y="2696"/>
              <a:ext cx="4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VA1</a:t>
              </a:r>
            </a:p>
          </p:txBody>
        </p:sp>
        <p:sp>
          <p:nvSpPr>
            <p:cNvPr id="1599520" name="Rectangle 32"/>
            <p:cNvSpPr>
              <a:spLocks noChangeArrowheads="1"/>
            </p:cNvSpPr>
            <p:nvPr/>
          </p:nvSpPr>
          <p:spPr bwMode="auto">
            <a:xfrm>
              <a:off x="88" y="2760"/>
              <a:ext cx="58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 3</a:t>
              </a:r>
            </a:p>
          </p:txBody>
        </p:sp>
        <p:sp>
          <p:nvSpPr>
            <p:cNvPr id="1599521" name="Rectangle 33"/>
            <p:cNvSpPr>
              <a:spLocks noChangeArrowheads="1"/>
            </p:cNvSpPr>
            <p:nvPr/>
          </p:nvSpPr>
          <p:spPr bwMode="auto">
            <a:xfrm>
              <a:off x="1903" y="3280"/>
              <a:ext cx="953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Page Table</a:t>
              </a:r>
              <a:r>
                <a:rPr lang="en-US" altLang="ko-KR" sz="1800" b="1">
                  <a:latin typeface="Verdana" charset="0"/>
                  <a:ea typeface="굴림" charset="-127"/>
                  <a:cs typeface="굴림" charset="-127"/>
                </a:rPr>
                <a:t> </a:t>
              </a:r>
            </a:p>
          </p:txBody>
        </p:sp>
        <p:sp>
          <p:nvSpPr>
            <p:cNvPr id="1599522" name="Line 34"/>
            <p:cNvSpPr>
              <a:spLocks noChangeShapeType="1"/>
            </p:cNvSpPr>
            <p:nvPr/>
          </p:nvSpPr>
          <p:spPr bwMode="auto">
            <a:xfrm flipV="1">
              <a:off x="1392" y="1120"/>
              <a:ext cx="568" cy="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3" name="Line 35"/>
            <p:cNvSpPr>
              <a:spLocks noChangeShapeType="1"/>
            </p:cNvSpPr>
            <p:nvPr/>
          </p:nvSpPr>
          <p:spPr bwMode="auto">
            <a:xfrm>
              <a:off x="1392" y="2040"/>
              <a:ext cx="5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4" name="Line 36"/>
            <p:cNvSpPr>
              <a:spLocks noChangeShapeType="1"/>
            </p:cNvSpPr>
            <p:nvPr/>
          </p:nvSpPr>
          <p:spPr bwMode="auto">
            <a:xfrm>
              <a:off x="1392" y="2808"/>
              <a:ext cx="5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5" name="Line 37" descr="Dark upward diagonal"/>
            <p:cNvSpPr>
              <a:spLocks noChangeShapeType="1"/>
            </p:cNvSpPr>
            <p:nvPr/>
          </p:nvSpPr>
          <p:spPr bwMode="auto">
            <a:xfrm>
              <a:off x="2688" y="984"/>
              <a:ext cx="1672" cy="11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6" name="Line 38"/>
            <p:cNvSpPr>
              <a:spLocks noChangeShapeType="1"/>
            </p:cNvSpPr>
            <p:nvPr/>
          </p:nvSpPr>
          <p:spPr bwMode="auto">
            <a:xfrm>
              <a:off x="2688" y="1176"/>
              <a:ext cx="1680" cy="120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7" name="Line 39"/>
            <p:cNvSpPr>
              <a:spLocks noChangeShapeType="1"/>
            </p:cNvSpPr>
            <p:nvPr/>
          </p:nvSpPr>
          <p:spPr bwMode="auto">
            <a:xfrm>
              <a:off x="2688" y="1320"/>
              <a:ext cx="1680" cy="182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8" name="Line 40"/>
            <p:cNvSpPr>
              <a:spLocks noChangeShapeType="1"/>
            </p:cNvSpPr>
            <p:nvPr/>
          </p:nvSpPr>
          <p:spPr bwMode="auto">
            <a:xfrm>
              <a:off x="2688" y="1896"/>
              <a:ext cx="1680" cy="67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29" name="Line 41"/>
            <p:cNvSpPr>
              <a:spLocks noChangeShapeType="1"/>
            </p:cNvSpPr>
            <p:nvPr/>
          </p:nvSpPr>
          <p:spPr bwMode="auto">
            <a:xfrm>
              <a:off x="2688" y="2088"/>
              <a:ext cx="1680" cy="163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30" name="Line 42"/>
            <p:cNvSpPr>
              <a:spLocks noChangeShapeType="1"/>
            </p:cNvSpPr>
            <p:nvPr/>
          </p:nvSpPr>
          <p:spPr bwMode="auto">
            <a:xfrm>
              <a:off x="2688" y="2232"/>
              <a:ext cx="1680" cy="1104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31" name="Line 43"/>
            <p:cNvSpPr>
              <a:spLocks noChangeShapeType="1"/>
            </p:cNvSpPr>
            <p:nvPr/>
          </p:nvSpPr>
          <p:spPr bwMode="auto">
            <a:xfrm flipV="1">
              <a:off x="2680" y="1968"/>
              <a:ext cx="1704" cy="65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32" name="Line 44"/>
            <p:cNvSpPr>
              <a:spLocks noChangeShapeType="1"/>
            </p:cNvSpPr>
            <p:nvPr/>
          </p:nvSpPr>
          <p:spPr bwMode="auto">
            <a:xfrm flipV="1">
              <a:off x="2688" y="2952"/>
              <a:ext cx="1680" cy="4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33" name="Line 45"/>
            <p:cNvSpPr>
              <a:spLocks noChangeShapeType="1"/>
            </p:cNvSpPr>
            <p:nvPr/>
          </p:nvSpPr>
          <p:spPr bwMode="auto">
            <a:xfrm>
              <a:off x="2688" y="3192"/>
              <a:ext cx="1680" cy="72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534" name="Rectangle 46"/>
            <p:cNvSpPr>
              <a:spLocks noChangeArrowheads="1"/>
            </p:cNvSpPr>
            <p:nvPr/>
          </p:nvSpPr>
          <p:spPr bwMode="auto">
            <a:xfrm rot="16200000">
              <a:off x="4616" y="2368"/>
              <a:ext cx="1463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 dirty="0" smtClean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Physical Memory</a:t>
              </a:r>
              <a:endParaRPr lang="en-US" altLang="ko-KR" sz="18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599535" name="Line 47"/>
            <p:cNvSpPr>
              <a:spLocks noChangeShapeType="1"/>
            </p:cNvSpPr>
            <p:nvPr/>
          </p:nvSpPr>
          <p:spPr bwMode="auto">
            <a:xfrm>
              <a:off x="672" y="2695"/>
              <a:ext cx="7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1968" y="2536"/>
              <a:ext cx="704" cy="752"/>
              <a:chOff x="1968" y="2512"/>
              <a:chExt cx="704" cy="752"/>
            </a:xfrm>
          </p:grpSpPr>
          <p:sp>
            <p:nvSpPr>
              <p:cNvPr id="1599537" name="Rectangle 49"/>
              <p:cNvSpPr>
                <a:spLocks noChangeArrowheads="1"/>
              </p:cNvSpPr>
              <p:nvPr/>
            </p:nvSpPr>
            <p:spPr bwMode="auto">
              <a:xfrm>
                <a:off x="1968" y="2512"/>
                <a:ext cx="704" cy="7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38" name="Line 50"/>
              <p:cNvSpPr>
                <a:spLocks noChangeShapeType="1"/>
              </p:cNvSpPr>
              <p:nvPr/>
            </p:nvSpPr>
            <p:spPr bwMode="auto">
              <a:xfrm>
                <a:off x="1968" y="2899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39" name="Line 51"/>
              <p:cNvSpPr>
                <a:spLocks noChangeShapeType="1"/>
              </p:cNvSpPr>
              <p:nvPr/>
            </p:nvSpPr>
            <p:spPr bwMode="auto">
              <a:xfrm>
                <a:off x="1968" y="3091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0" name="Line 52"/>
              <p:cNvSpPr>
                <a:spLocks noChangeShapeType="1"/>
              </p:cNvSpPr>
              <p:nvPr/>
            </p:nvSpPr>
            <p:spPr bwMode="auto">
              <a:xfrm>
                <a:off x="1968" y="2707"/>
                <a:ext cx="7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99541" name="Line 53"/>
            <p:cNvSpPr>
              <a:spLocks noChangeShapeType="1"/>
            </p:cNvSpPr>
            <p:nvPr/>
          </p:nvSpPr>
          <p:spPr bwMode="auto">
            <a:xfrm flipV="1">
              <a:off x="2680" y="2752"/>
              <a:ext cx="1688" cy="6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4368" y="856"/>
              <a:ext cx="768" cy="3168"/>
              <a:chOff x="4368" y="856"/>
              <a:chExt cx="768" cy="3168"/>
            </a:xfrm>
          </p:grpSpPr>
          <p:sp>
            <p:nvSpPr>
              <p:cNvPr id="1599543" name="Rectangle 55"/>
              <p:cNvSpPr>
                <a:spLocks noChangeArrowheads="1"/>
              </p:cNvSpPr>
              <p:nvPr/>
            </p:nvSpPr>
            <p:spPr bwMode="auto">
              <a:xfrm>
                <a:off x="4368" y="1416"/>
                <a:ext cx="768" cy="192"/>
              </a:xfrm>
              <a:prstGeom prst="rect">
                <a:avLst/>
              </a:prstGeom>
              <a:solidFill>
                <a:srgbClr val="FFCC6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4" name="Rectangle 56"/>
              <p:cNvSpPr>
                <a:spLocks noChangeArrowheads="1"/>
              </p:cNvSpPr>
              <p:nvPr/>
            </p:nvSpPr>
            <p:spPr bwMode="auto">
              <a:xfrm>
                <a:off x="4368" y="1224"/>
                <a:ext cx="768" cy="192"/>
              </a:xfrm>
              <a:prstGeom prst="rect">
                <a:avLst/>
              </a:prstGeom>
              <a:solidFill>
                <a:srgbClr val="FFCC6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5" name="Line 57"/>
              <p:cNvSpPr>
                <a:spLocks noChangeShapeType="1"/>
              </p:cNvSpPr>
              <p:nvPr/>
            </p:nvSpPr>
            <p:spPr bwMode="auto">
              <a:xfrm>
                <a:off x="4368" y="856"/>
                <a:ext cx="0" cy="31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6" name="Oval 58"/>
              <p:cNvSpPr>
                <a:spLocks noChangeArrowheads="1"/>
              </p:cNvSpPr>
              <p:nvPr/>
            </p:nvSpPr>
            <p:spPr bwMode="auto">
              <a:xfrm rot="2700000">
                <a:off x="4763" y="1851"/>
                <a:ext cx="42" cy="4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7" name="Rectangle 59"/>
              <p:cNvSpPr>
                <a:spLocks noChangeArrowheads="1"/>
              </p:cNvSpPr>
              <p:nvPr/>
            </p:nvSpPr>
            <p:spPr bwMode="auto">
              <a:xfrm>
                <a:off x="4368" y="3720"/>
                <a:ext cx="768" cy="192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8" name="Rectangle 60" descr="Dark upward diagonal"/>
              <p:cNvSpPr>
                <a:spLocks noChangeArrowheads="1"/>
              </p:cNvSpPr>
              <p:nvPr/>
            </p:nvSpPr>
            <p:spPr bwMode="auto">
              <a:xfrm>
                <a:off x="4368" y="3528"/>
                <a:ext cx="768" cy="192"/>
              </a:xfrm>
              <a:prstGeom prst="rect">
                <a:avLst/>
              </a:prstGeom>
              <a:pattFill prst="dkUpDiag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49" name="Rectangle 61" descr="40%"/>
              <p:cNvSpPr>
                <a:spLocks noChangeArrowheads="1"/>
              </p:cNvSpPr>
              <p:nvPr/>
            </p:nvSpPr>
            <p:spPr bwMode="auto">
              <a:xfrm>
                <a:off x="4368" y="3336"/>
                <a:ext cx="768" cy="192"/>
              </a:xfrm>
              <a:prstGeom prst="rect">
                <a:avLst/>
              </a:prstGeom>
              <a:pattFill prst="pct40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altLang="ko-KR" sz="1800">
                    <a:latin typeface="Verdana" charset="0"/>
                    <a:ea typeface="굴림" charset="-127"/>
                    <a:cs typeface="굴림" charset="-127"/>
                  </a:rPr>
                  <a:t>free</a:t>
                </a:r>
              </a:p>
            </p:txBody>
          </p:sp>
          <p:sp>
            <p:nvSpPr>
              <p:cNvPr id="1599550" name="Rectangle 62" descr="Dark upward diagonal"/>
              <p:cNvSpPr>
                <a:spLocks noChangeArrowheads="1"/>
              </p:cNvSpPr>
              <p:nvPr/>
            </p:nvSpPr>
            <p:spPr bwMode="auto">
              <a:xfrm>
                <a:off x="4368" y="3144"/>
                <a:ext cx="768" cy="192"/>
              </a:xfrm>
              <a:prstGeom prst="rect">
                <a:avLst/>
              </a:prstGeom>
              <a:pattFill prst="dkUpDiag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1" name="Rectangle 63" descr="90%"/>
              <p:cNvSpPr>
                <a:spLocks noChangeArrowheads="1"/>
              </p:cNvSpPr>
              <p:nvPr/>
            </p:nvSpPr>
            <p:spPr bwMode="auto">
              <a:xfrm>
                <a:off x="4368" y="2952"/>
                <a:ext cx="768" cy="192"/>
              </a:xfrm>
              <a:prstGeom prst="rect">
                <a:avLst/>
              </a:prstGeom>
              <a:pattFill prst="pct90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2" name="Rectangle 64"/>
              <p:cNvSpPr>
                <a:spLocks noChangeArrowheads="1"/>
              </p:cNvSpPr>
              <p:nvPr/>
            </p:nvSpPr>
            <p:spPr bwMode="auto">
              <a:xfrm>
                <a:off x="4368" y="2760"/>
                <a:ext cx="768" cy="192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3" name="Rectangle 65"/>
              <p:cNvSpPr>
                <a:spLocks noChangeArrowheads="1"/>
              </p:cNvSpPr>
              <p:nvPr/>
            </p:nvSpPr>
            <p:spPr bwMode="auto">
              <a:xfrm>
                <a:off x="4368" y="2568"/>
                <a:ext cx="768" cy="192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4" name="Rectangle 66" descr="Dark upward diagonal"/>
              <p:cNvSpPr>
                <a:spLocks noChangeArrowheads="1"/>
              </p:cNvSpPr>
              <p:nvPr/>
            </p:nvSpPr>
            <p:spPr bwMode="auto">
              <a:xfrm>
                <a:off x="4368" y="2376"/>
                <a:ext cx="768" cy="192"/>
              </a:xfrm>
              <a:prstGeom prst="rect">
                <a:avLst/>
              </a:prstGeom>
              <a:pattFill prst="dkUpDiag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5" name="Rectangle 67" descr="90%"/>
              <p:cNvSpPr>
                <a:spLocks noChangeArrowheads="1"/>
              </p:cNvSpPr>
              <p:nvPr/>
            </p:nvSpPr>
            <p:spPr bwMode="auto">
              <a:xfrm>
                <a:off x="4368" y="2184"/>
                <a:ext cx="768" cy="192"/>
              </a:xfrm>
              <a:prstGeom prst="rect">
                <a:avLst/>
              </a:prstGeom>
              <a:pattFill prst="pct90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6" name="Rectangle 68" descr="90%"/>
              <p:cNvSpPr>
                <a:spLocks noChangeArrowheads="1"/>
              </p:cNvSpPr>
              <p:nvPr/>
            </p:nvSpPr>
            <p:spPr bwMode="auto">
              <a:xfrm>
                <a:off x="4368" y="1992"/>
                <a:ext cx="768" cy="192"/>
              </a:xfrm>
              <a:prstGeom prst="rect">
                <a:avLst/>
              </a:prstGeom>
              <a:pattFill prst="pct90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7" name="Rectangle 69"/>
              <p:cNvSpPr>
                <a:spLocks noChangeArrowheads="1"/>
              </p:cNvSpPr>
              <p:nvPr/>
            </p:nvSpPr>
            <p:spPr bwMode="auto">
              <a:xfrm>
                <a:off x="4368" y="1032"/>
                <a:ext cx="768" cy="192"/>
              </a:xfrm>
              <a:prstGeom prst="rect">
                <a:avLst/>
              </a:prstGeom>
              <a:solidFill>
                <a:srgbClr val="FFCC6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58" name="Rectangle 70"/>
              <p:cNvSpPr>
                <a:spLocks noChangeArrowheads="1"/>
              </p:cNvSpPr>
              <p:nvPr/>
            </p:nvSpPr>
            <p:spPr bwMode="auto">
              <a:xfrm>
                <a:off x="4483" y="1000"/>
                <a:ext cx="541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FF0000"/>
                    </a:solidFill>
                    <a:latin typeface="Verdana" charset="0"/>
                    <a:ea typeface="굴림" charset="-127"/>
                    <a:cs typeface="굴림" charset="-127"/>
                  </a:rPr>
                  <a:t>OS</a:t>
                </a:r>
              </a:p>
              <a:p>
                <a:pPr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FF0000"/>
                    </a:solidFill>
                    <a:latin typeface="Verdana" charset="0"/>
                    <a:ea typeface="굴림" charset="-127"/>
                    <a:cs typeface="굴림" charset="-127"/>
                  </a:rPr>
                  <a:t>pages</a:t>
                </a:r>
              </a:p>
            </p:txBody>
          </p:sp>
          <p:sp>
            <p:nvSpPr>
              <p:cNvPr id="1599559" name="Line 71"/>
              <p:cNvSpPr>
                <a:spLocks noChangeShapeType="1"/>
              </p:cNvSpPr>
              <p:nvPr/>
            </p:nvSpPr>
            <p:spPr bwMode="auto">
              <a:xfrm>
                <a:off x="5136" y="856"/>
                <a:ext cx="0" cy="31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560" name="Rectangle 72"/>
              <p:cNvSpPr>
                <a:spLocks noChangeArrowheads="1"/>
              </p:cNvSpPr>
              <p:nvPr/>
            </p:nvSpPr>
            <p:spPr bwMode="auto">
              <a:xfrm>
                <a:off x="4368" y="1800"/>
                <a:ext cx="768" cy="192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73"/>
              <p:cNvGrpSpPr>
                <a:grpSpLocks/>
              </p:cNvGrpSpPr>
              <p:nvPr/>
            </p:nvGrpSpPr>
            <p:grpSpPr bwMode="auto">
              <a:xfrm>
                <a:off x="4624" y="1675"/>
                <a:ext cx="319" cy="42"/>
                <a:chOff x="4760" y="1675"/>
                <a:chExt cx="319" cy="42"/>
              </a:xfrm>
            </p:grpSpPr>
            <p:sp>
              <p:nvSpPr>
                <p:cNvPr id="1599562" name="Oval 74"/>
                <p:cNvSpPr>
                  <a:spLocks noChangeArrowheads="1"/>
                </p:cNvSpPr>
                <p:nvPr/>
              </p:nvSpPr>
              <p:spPr bwMode="auto">
                <a:xfrm rot="2700000">
                  <a:off x="4763" y="1672"/>
                  <a:ext cx="42" cy="47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9563" name="Oval 75"/>
                <p:cNvSpPr>
                  <a:spLocks noChangeArrowheads="1"/>
                </p:cNvSpPr>
                <p:nvPr/>
              </p:nvSpPr>
              <p:spPr bwMode="auto">
                <a:xfrm rot="2700000">
                  <a:off x="4899" y="1672"/>
                  <a:ext cx="42" cy="47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9564" name="Oval 76"/>
                <p:cNvSpPr>
                  <a:spLocks noChangeArrowheads="1"/>
                </p:cNvSpPr>
                <p:nvPr/>
              </p:nvSpPr>
              <p:spPr bwMode="auto">
                <a:xfrm rot="2700000">
                  <a:off x="5035" y="1672"/>
                  <a:ext cx="42" cy="47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5410</TotalTime>
  <Pages>12</Pages>
  <Words>1400</Words>
  <Application>Microsoft Macintosh PowerPoint</Application>
  <PresentationFormat>Letter Paper (8.5x11 in)</PresentationFormat>
  <Paragraphs>345</Paragraphs>
  <Slides>19</Slides>
  <Notes>19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490/590 Computer Architecture  Address Translation and Protection</vt:lpstr>
      <vt:lpstr>Last time…</vt:lpstr>
      <vt:lpstr>Memory Management</vt:lpstr>
      <vt:lpstr>Absolute Addresses</vt:lpstr>
      <vt:lpstr>Dynamic Address Translation</vt:lpstr>
      <vt:lpstr>Simple Base and Bound Translation</vt:lpstr>
      <vt:lpstr>Memory Fragmentation</vt:lpstr>
      <vt:lpstr>Paged Memory Systems</vt:lpstr>
      <vt:lpstr>Private Address Space per User</vt:lpstr>
      <vt:lpstr>Where Should Page Tables Reside?</vt:lpstr>
      <vt:lpstr>Page Tables in Physical Memory</vt:lpstr>
      <vt:lpstr>CSE 490/590 Administrivia</vt:lpstr>
      <vt:lpstr>A Problem in the Early Sixties</vt:lpstr>
      <vt:lpstr>Manual Overlays </vt:lpstr>
      <vt:lpstr>Demand Paging in Atlas (1962)</vt:lpstr>
      <vt:lpstr>Hardware Organization of Atlas </vt:lpstr>
      <vt:lpstr>Atlas Demand Paging Scheme</vt:lpstr>
      <vt:lpstr>Caching vs. Demand Paging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349</cp:revision>
  <cp:lastPrinted>2011-02-18T14:38:55Z</cp:lastPrinted>
  <dcterms:created xsi:type="dcterms:W3CDTF">2011-02-18T20:01:21Z</dcterms:created>
  <dcterms:modified xsi:type="dcterms:W3CDTF">2011-02-18T20:01:30Z</dcterms:modified>
  <cp:category/>
</cp:coreProperties>
</file>