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12" r:id="rId4"/>
    <p:sldId id="731" r:id="rId5"/>
    <p:sldId id="713" r:id="rId6"/>
    <p:sldId id="714" r:id="rId7"/>
    <p:sldId id="715" r:id="rId8"/>
    <p:sldId id="716" r:id="rId9"/>
    <p:sldId id="717" r:id="rId10"/>
    <p:sldId id="718" r:id="rId11"/>
    <p:sldId id="719" r:id="rId12"/>
    <p:sldId id="720" r:id="rId13"/>
    <p:sldId id="721" r:id="rId14"/>
    <p:sldId id="730" r:id="rId15"/>
    <p:sldId id="543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79CAB-0025-594F-A5CE-91DD953A6AA4}" type="slidenum">
              <a:rPr lang="en-US"/>
              <a:pPr/>
              <a:t>10</a:t>
            </a:fld>
            <a:endParaRPr lang="en-US"/>
          </a:p>
        </p:txBody>
      </p:sp>
      <p:sp>
        <p:nvSpPr>
          <p:cNvPr id="148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How are writes to istream handled?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00DFD0-9B15-5D41-B709-180819A9C591}" type="slidenum">
              <a:rPr lang="en-US"/>
              <a:pPr/>
              <a:t>11</a:t>
            </a:fld>
            <a:endParaRPr lang="en-US"/>
          </a:p>
        </p:txBody>
      </p:sp>
      <p:sp>
        <p:nvSpPr>
          <p:cNvPr id="148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3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 dirty="0"/>
              <a:t>Design the largest primary cache without slowing down the clock</a:t>
            </a:r>
          </a:p>
          <a:p>
            <a:r>
              <a:rPr lang="en-US" dirty="0"/>
              <a:t>Or adding pipeline stages.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F9CE97-CB9D-C746-B214-C0239D00167B}" type="slidenum">
              <a:rPr lang="en-US"/>
              <a:pPr/>
              <a:t>12</a:t>
            </a:fld>
            <a:endParaRPr lang="en-US"/>
          </a:p>
        </p:txBody>
      </p:sp>
      <p:sp>
        <p:nvSpPr>
          <p:cNvPr id="149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9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08464A-7152-A545-983D-9A2D6980091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the difference between 32-bit and 64-bit architectures?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2D4D2-7AAA-694D-89DE-FAFFD65B2245}" type="slidenum">
              <a:rPr lang="en-US"/>
              <a:pPr/>
              <a:t>4</a:t>
            </a:fld>
            <a:endParaRPr lang="en-US"/>
          </a:p>
        </p:txBody>
      </p:sp>
      <p:sp>
        <p:nvSpPr>
          <p:cNvPr id="143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5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dirty="0"/>
              <a:t>Simplest scheme is to extract bits from ‘block number’ to determine ‘set’ (</a:t>
            </a:r>
            <a:r>
              <a:rPr lang="en-US" dirty="0" err="1"/>
              <a:t>jse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All we need is basically a mapping function.</a:t>
            </a:r>
          </a:p>
          <a:p>
            <a:r>
              <a:rPr lang="en-US" dirty="0"/>
              <a:t>More sophisticated schemes will hash the block number ---- why could that be good/bad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Why do we want fully associate or direct mapped or something else? What’s the problem?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ADAD7F-7728-C84A-9347-85ED0635BB3C}" type="slidenum">
              <a:rPr lang="en-US"/>
              <a:pPr/>
              <a:t>5</a:t>
            </a:fld>
            <a:endParaRPr lang="en-US"/>
          </a:p>
        </p:txBody>
      </p:sp>
      <p:sp>
        <p:nvSpPr>
          <p:cNvPr id="143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13C46-2981-F246-9B0D-B2126EA77BF2}" type="slidenum">
              <a:rPr lang="en-US"/>
              <a:pPr/>
              <a:t>6</a:t>
            </a:fld>
            <a:endParaRPr lang="en-US"/>
          </a:p>
        </p:txBody>
      </p:sp>
      <p:sp>
        <p:nvSpPr>
          <p:cNvPr id="144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1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Compare latency to direct mapped case? (jse)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3DE18F-8CCE-DD48-B39A-29B67167513C}" type="slidenum">
              <a:rPr lang="en-US"/>
              <a:pPr/>
              <a:t>7</a:t>
            </a:fld>
            <a:endParaRPr lang="en-US"/>
          </a:p>
        </p:txBody>
      </p:sp>
      <p:sp>
        <p:nvSpPr>
          <p:cNvPr id="146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90813-FC34-1B47-93CD-BC4E0B8741B3}" type="slidenum">
              <a:rPr lang="en-US"/>
              <a:pPr/>
              <a:t>8</a:t>
            </a:fld>
            <a:endParaRPr lang="en-US"/>
          </a:p>
        </p:txBody>
      </p:sp>
      <p:sp>
        <p:nvSpPr>
          <p:cNvPr id="144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NLRU used in Alpha TLBs (jse)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39CF5-26BC-BF46-BA15-28D61FCE3EDB}" type="slidenum">
              <a:rPr lang="en-US"/>
              <a:pPr/>
              <a:t>9</a:t>
            </a:fld>
            <a:endParaRPr lang="en-US"/>
          </a:p>
        </p:txBody>
      </p:sp>
      <p:sp>
        <p:nvSpPr>
          <p:cNvPr id="144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/>
              <a:t>Larger block size will reduce compulsory misses (first miss to a block).</a:t>
            </a:r>
          </a:p>
          <a:p>
            <a:r>
              <a:rPr lang="en-US"/>
              <a:t>Larger blocks may increase conflict misses since the number of blocks</a:t>
            </a:r>
          </a:p>
          <a:p>
            <a:r>
              <a:rPr lang="en-US"/>
              <a:t>is smaller.</a:t>
            </a:r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Cache </a:t>
            </a:r>
            <a:r>
              <a:rPr lang="en-US" dirty="0" smtClean="0"/>
              <a:t>II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64EC8-B90F-E840-AD44-EB1EBCB3AC8B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0706" name="Line 2"/>
          <p:cNvSpPr>
            <a:spLocks noChangeShapeType="1"/>
          </p:cNvSpPr>
          <p:nvPr/>
        </p:nvSpPr>
        <p:spPr bwMode="auto">
          <a:xfrm>
            <a:off x="4953000" y="3505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07" name="Line 3"/>
          <p:cNvSpPr>
            <a:spLocks noChangeShapeType="1"/>
          </p:cNvSpPr>
          <p:nvPr/>
        </p:nvSpPr>
        <p:spPr bwMode="auto">
          <a:xfrm>
            <a:off x="5867400" y="2667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08" name="Line 4"/>
          <p:cNvSpPr>
            <a:spLocks noChangeShapeType="1"/>
          </p:cNvSpPr>
          <p:nvPr/>
        </p:nvSpPr>
        <p:spPr bwMode="auto">
          <a:xfrm>
            <a:off x="4800600" y="2462213"/>
            <a:ext cx="695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09" name="Rectangle 5"/>
          <p:cNvSpPr>
            <a:spLocks noGrp="1" noChangeArrowheads="1"/>
          </p:cNvSpPr>
          <p:nvPr>
            <p:ph type="title"/>
          </p:nvPr>
        </p:nvSpPr>
        <p:spPr>
          <a:xfrm>
            <a:off x="279400" y="0"/>
            <a:ext cx="7162800" cy="1143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CPU-Cache Interaction</a:t>
            </a:r>
            <a:br>
              <a:rPr lang="en-US" altLang="ko-KR">
                <a:ea typeface="굴림" charset="-127"/>
                <a:cs typeface="굴림" charset="-127"/>
              </a:rPr>
            </a:br>
            <a:r>
              <a:rPr lang="en-US" altLang="ko-KR" sz="2400">
                <a:ea typeface="굴림" charset="-127"/>
                <a:cs typeface="굴림" charset="-127"/>
              </a:rPr>
              <a:t>(5-stage pipeline)</a:t>
            </a:r>
            <a:endParaRPr lang="en-US" altLang="ko-KR" sz="2800">
              <a:ea typeface="굴림" charset="-127"/>
              <a:cs typeface="굴림" charset="-127"/>
              <a:hlinkClick r:id="" action="ppaction://hlinkpres?slideindex=1&amp;slidetitle="/>
            </a:endParaRPr>
          </a:p>
        </p:txBody>
      </p:sp>
      <p:sp>
        <p:nvSpPr>
          <p:cNvPr id="1480710" name="Freeform 6"/>
          <p:cNvSpPr>
            <a:spLocks/>
          </p:cNvSpPr>
          <p:nvPr/>
        </p:nvSpPr>
        <p:spPr bwMode="auto">
          <a:xfrm>
            <a:off x="1168400" y="2259013"/>
            <a:ext cx="344488" cy="1004887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0" y="56"/>
              </a:cxn>
              <a:cxn ang="0">
                <a:pos x="0" y="0"/>
              </a:cxn>
              <a:cxn ang="0">
                <a:pos x="216" y="0"/>
              </a:cxn>
            </a:cxnLst>
            <a:rect l="0" t="0" r="r" b="b"/>
            <a:pathLst>
              <a:path w="21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11" name="Freeform 7"/>
          <p:cNvSpPr>
            <a:spLocks/>
          </p:cNvSpPr>
          <p:nvPr/>
        </p:nvSpPr>
        <p:spPr bwMode="auto">
          <a:xfrm>
            <a:off x="1130300" y="3262313"/>
            <a:ext cx="306388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92" y="0"/>
              </a:cxn>
            </a:cxnLst>
            <a:rect l="0" t="0" r="r" b="b"/>
            <a:pathLst>
              <a:path w="193" h="1">
                <a:moveTo>
                  <a:pt x="0" y="0"/>
                </a:moveTo>
                <a:lnTo>
                  <a:pt x="144" y="0"/>
                </a:lnTo>
                <a:lnTo>
                  <a:pt x="19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12" name="Rectangle 8"/>
          <p:cNvSpPr>
            <a:spLocks noChangeArrowheads="1"/>
          </p:cNvSpPr>
          <p:nvPr/>
        </p:nvSpPr>
        <p:spPr bwMode="auto">
          <a:xfrm>
            <a:off x="914400" y="2970213"/>
            <a:ext cx="203200" cy="5842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13" name="Line 9"/>
          <p:cNvSpPr>
            <a:spLocks noChangeShapeType="1"/>
          </p:cNvSpPr>
          <p:nvPr/>
        </p:nvSpPr>
        <p:spPr bwMode="auto">
          <a:xfrm>
            <a:off x="1143000" y="3262313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14" name="Rectangle 10"/>
          <p:cNvSpPr>
            <a:spLocks noChangeArrowheads="1"/>
          </p:cNvSpPr>
          <p:nvPr/>
        </p:nvSpPr>
        <p:spPr bwMode="auto">
          <a:xfrm>
            <a:off x="836613" y="3167063"/>
            <a:ext cx="379412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PC</a:t>
            </a:r>
          </a:p>
        </p:txBody>
      </p:sp>
      <p:sp>
        <p:nvSpPr>
          <p:cNvPr id="1480715" name="Freeform 11"/>
          <p:cNvSpPr>
            <a:spLocks/>
          </p:cNvSpPr>
          <p:nvPr/>
        </p:nvSpPr>
        <p:spPr bwMode="auto">
          <a:xfrm>
            <a:off x="977900" y="3478213"/>
            <a:ext cx="77788" cy="77787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16" name="Rectangle 12"/>
          <p:cNvSpPr>
            <a:spLocks noChangeArrowheads="1"/>
          </p:cNvSpPr>
          <p:nvPr/>
        </p:nvSpPr>
        <p:spPr bwMode="auto">
          <a:xfrm>
            <a:off x="1446213" y="3108325"/>
            <a:ext cx="1068387" cy="12350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000">
              <a:latin typeface="Verdana" charset="0"/>
            </a:endParaRPr>
          </a:p>
        </p:txBody>
      </p:sp>
      <p:sp>
        <p:nvSpPr>
          <p:cNvPr id="1480717" name="Rectangle 13"/>
          <p:cNvSpPr>
            <a:spLocks noChangeArrowheads="1"/>
          </p:cNvSpPr>
          <p:nvPr/>
        </p:nvSpPr>
        <p:spPr bwMode="auto">
          <a:xfrm>
            <a:off x="1393825" y="3105150"/>
            <a:ext cx="5270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addr</a:t>
            </a:r>
          </a:p>
        </p:txBody>
      </p:sp>
      <p:sp>
        <p:nvSpPr>
          <p:cNvPr id="1480718" name="Rectangle 14"/>
          <p:cNvSpPr>
            <a:spLocks noChangeArrowheads="1"/>
          </p:cNvSpPr>
          <p:nvPr/>
        </p:nvSpPr>
        <p:spPr bwMode="auto">
          <a:xfrm>
            <a:off x="2052638" y="3133725"/>
            <a:ext cx="45878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inst</a:t>
            </a:r>
          </a:p>
        </p:txBody>
      </p:sp>
      <p:sp>
        <p:nvSpPr>
          <p:cNvPr id="1480719" name="Rectangle 15"/>
          <p:cNvSpPr>
            <a:spLocks noChangeArrowheads="1"/>
          </p:cNvSpPr>
          <p:nvPr/>
        </p:nvSpPr>
        <p:spPr bwMode="auto">
          <a:xfrm>
            <a:off x="1404938" y="3587750"/>
            <a:ext cx="1012825" cy="6365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Primary</a:t>
            </a:r>
          </a:p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Instruction</a:t>
            </a:r>
          </a:p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Cache</a:t>
            </a:r>
          </a:p>
        </p:txBody>
      </p:sp>
      <p:sp>
        <p:nvSpPr>
          <p:cNvPr id="1480720" name="Rectangle 16"/>
          <p:cNvSpPr>
            <a:spLocks noChangeArrowheads="1"/>
          </p:cNvSpPr>
          <p:nvPr/>
        </p:nvSpPr>
        <p:spPr bwMode="auto">
          <a:xfrm>
            <a:off x="987425" y="1682750"/>
            <a:ext cx="4651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0x4</a:t>
            </a:r>
          </a:p>
        </p:txBody>
      </p:sp>
      <p:sp>
        <p:nvSpPr>
          <p:cNvPr id="1480721" name="Freeform 17"/>
          <p:cNvSpPr>
            <a:spLocks/>
          </p:cNvSpPr>
          <p:nvPr/>
        </p:nvSpPr>
        <p:spPr bwMode="auto">
          <a:xfrm>
            <a:off x="1522413" y="1724025"/>
            <a:ext cx="382587" cy="611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48" y="192"/>
              </a:cxn>
              <a:cxn ang="0">
                <a:pos x="0" y="224"/>
              </a:cxn>
              <a:cxn ang="0">
                <a:pos x="0" y="384"/>
              </a:cxn>
              <a:cxn ang="0">
                <a:pos x="240" y="288"/>
              </a:cxn>
              <a:cxn ang="0">
                <a:pos x="240" y="96"/>
              </a:cxn>
              <a:cxn ang="0">
                <a:pos x="0" y="0"/>
              </a:cxn>
            </a:cxnLst>
            <a:rect l="0" t="0" r="r" b="b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22" name="Line 18"/>
          <p:cNvSpPr>
            <a:spLocks noChangeShapeType="1"/>
          </p:cNvSpPr>
          <p:nvPr/>
        </p:nvSpPr>
        <p:spPr bwMode="auto">
          <a:xfrm>
            <a:off x="1452563" y="1800225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23" name="Rectangle 19"/>
          <p:cNvSpPr>
            <a:spLocks noChangeArrowheads="1"/>
          </p:cNvSpPr>
          <p:nvPr/>
        </p:nvSpPr>
        <p:spPr bwMode="auto">
          <a:xfrm>
            <a:off x="1506538" y="1911350"/>
            <a:ext cx="4254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000">
                <a:latin typeface="Verdana" charset="0"/>
              </a:rPr>
              <a:t>Add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275013" y="2701925"/>
            <a:ext cx="350837" cy="485775"/>
            <a:chOff x="2063" y="1846"/>
            <a:chExt cx="221" cy="306"/>
          </a:xfrm>
        </p:grpSpPr>
        <p:sp>
          <p:nvSpPr>
            <p:cNvPr id="1480725" name="Rectangle 21"/>
            <p:cNvSpPr>
              <a:spLocks noChangeArrowheads="1"/>
            </p:cNvSpPr>
            <p:nvPr/>
          </p:nvSpPr>
          <p:spPr bwMode="auto">
            <a:xfrm>
              <a:off x="2102" y="1846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26" name="Freeform 22"/>
            <p:cNvSpPr>
              <a:spLocks/>
            </p:cNvSpPr>
            <p:nvPr/>
          </p:nvSpPr>
          <p:spPr bwMode="auto">
            <a:xfrm>
              <a:off x="2135" y="2108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27" name="Rectangle 23"/>
            <p:cNvSpPr>
              <a:spLocks noChangeArrowheads="1"/>
            </p:cNvSpPr>
            <p:nvPr/>
          </p:nvSpPr>
          <p:spPr bwMode="auto">
            <a:xfrm>
              <a:off x="2063" y="1913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IR</a:t>
              </a:r>
            </a:p>
          </p:txBody>
        </p:sp>
      </p:grpSp>
      <p:sp>
        <p:nvSpPr>
          <p:cNvPr id="1480728" name="Freeform 24"/>
          <p:cNvSpPr>
            <a:spLocks/>
          </p:cNvSpPr>
          <p:nvPr/>
        </p:nvSpPr>
        <p:spPr bwMode="auto">
          <a:xfrm>
            <a:off x="609600" y="1371600"/>
            <a:ext cx="1452563" cy="1897063"/>
          </a:xfrm>
          <a:custGeom>
            <a:avLst/>
            <a:gdLst/>
            <a:ahLst/>
            <a:cxnLst>
              <a:cxn ang="0">
                <a:pos x="822" y="429"/>
              </a:cxn>
              <a:cxn ang="0">
                <a:pos x="915" y="429"/>
              </a:cxn>
              <a:cxn ang="0">
                <a:pos x="915" y="0"/>
              </a:cxn>
              <a:cxn ang="0">
                <a:pos x="0" y="1"/>
              </a:cxn>
              <a:cxn ang="0">
                <a:pos x="0" y="1195"/>
              </a:cxn>
              <a:cxn ang="0">
                <a:pos x="212" y="1195"/>
              </a:cxn>
            </a:cxnLst>
            <a:rect l="0" t="0" r="r" b="b"/>
            <a:pathLst>
              <a:path w="915" h="1195">
                <a:moveTo>
                  <a:pt x="822" y="429"/>
                </a:moveTo>
                <a:lnTo>
                  <a:pt x="915" y="429"/>
                </a:lnTo>
                <a:lnTo>
                  <a:pt x="915" y="0"/>
                </a:lnTo>
                <a:lnTo>
                  <a:pt x="0" y="1"/>
                </a:lnTo>
                <a:lnTo>
                  <a:pt x="0" y="1195"/>
                </a:lnTo>
                <a:lnTo>
                  <a:pt x="212" y="1195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29" name="Text Box 25"/>
          <p:cNvSpPr txBox="1">
            <a:spLocks noChangeArrowheads="1"/>
          </p:cNvSpPr>
          <p:nvPr/>
        </p:nvSpPr>
        <p:spPr bwMode="auto">
          <a:xfrm>
            <a:off x="3276600" y="3198813"/>
            <a:ext cx="301625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 i="1">
                <a:latin typeface="Verdana" charset="0"/>
              </a:rPr>
              <a:t>D</a:t>
            </a:r>
          </a:p>
        </p:txBody>
      </p:sp>
      <p:sp>
        <p:nvSpPr>
          <p:cNvPr id="1480730" name="Freeform 26"/>
          <p:cNvSpPr>
            <a:spLocks/>
          </p:cNvSpPr>
          <p:nvPr/>
        </p:nvSpPr>
        <p:spPr bwMode="auto">
          <a:xfrm>
            <a:off x="2771775" y="2732088"/>
            <a:ext cx="230188" cy="458787"/>
          </a:xfrm>
          <a:custGeom>
            <a:avLst/>
            <a:gdLst/>
            <a:ahLst/>
            <a:cxnLst>
              <a:cxn ang="0">
                <a:pos x="144" y="48"/>
              </a:cxn>
              <a:cxn ang="0">
                <a:pos x="144" y="240"/>
              </a:cxn>
              <a:cxn ang="0">
                <a:pos x="0" y="288"/>
              </a:cxn>
              <a:cxn ang="0">
                <a:pos x="0" y="0"/>
              </a:cxn>
              <a:cxn ang="0">
                <a:pos x="144" y="48"/>
              </a:cxn>
            </a:cxnLst>
            <a:rect l="0" t="0" r="r" b="b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1" name="Rectangle 27"/>
          <p:cNvSpPr>
            <a:spLocks noChangeArrowheads="1"/>
          </p:cNvSpPr>
          <p:nvPr/>
        </p:nvSpPr>
        <p:spPr bwMode="auto">
          <a:xfrm>
            <a:off x="2133600" y="2667000"/>
            <a:ext cx="512763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nop</a:t>
            </a:r>
          </a:p>
        </p:txBody>
      </p:sp>
      <p:sp>
        <p:nvSpPr>
          <p:cNvPr id="1480732" name="Line 28"/>
          <p:cNvSpPr>
            <a:spLocks noChangeShapeType="1"/>
          </p:cNvSpPr>
          <p:nvPr/>
        </p:nvSpPr>
        <p:spPr bwMode="auto">
          <a:xfrm>
            <a:off x="3003550" y="2947988"/>
            <a:ext cx="317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3" name="Line 29"/>
          <p:cNvSpPr>
            <a:spLocks noChangeShapeType="1"/>
          </p:cNvSpPr>
          <p:nvPr/>
        </p:nvSpPr>
        <p:spPr bwMode="auto">
          <a:xfrm flipV="1">
            <a:off x="2590800" y="2819400"/>
            <a:ext cx="1841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4" name="Freeform 30"/>
          <p:cNvSpPr>
            <a:spLocks/>
          </p:cNvSpPr>
          <p:nvPr/>
        </p:nvSpPr>
        <p:spPr bwMode="auto">
          <a:xfrm>
            <a:off x="2509838" y="3032125"/>
            <a:ext cx="252412" cy="242888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87" y="153"/>
              </a:cxn>
              <a:cxn ang="0">
                <a:pos x="87" y="0"/>
              </a:cxn>
              <a:cxn ang="0">
                <a:pos x="159" y="0"/>
              </a:cxn>
            </a:cxnLst>
            <a:rect l="0" t="0" r="r" b="b"/>
            <a:pathLst>
              <a:path w="159" h="153">
                <a:moveTo>
                  <a:pt x="0" y="153"/>
                </a:moveTo>
                <a:lnTo>
                  <a:pt x="87" y="153"/>
                </a:lnTo>
                <a:lnTo>
                  <a:pt x="87" y="0"/>
                </a:lnTo>
                <a:lnTo>
                  <a:pt x="159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5" name="Text Box 31"/>
          <p:cNvSpPr txBox="1">
            <a:spLocks noChangeArrowheads="1"/>
          </p:cNvSpPr>
          <p:nvPr/>
        </p:nvSpPr>
        <p:spPr bwMode="auto">
          <a:xfrm>
            <a:off x="2082800" y="3386138"/>
            <a:ext cx="45243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latin typeface="Verdana" charset="0"/>
              </a:rPr>
              <a:t>hit</a:t>
            </a:r>
            <a:r>
              <a:rPr lang="en-US" sz="1000">
                <a:latin typeface="Verdana" charset="0"/>
              </a:rPr>
              <a:t>?</a:t>
            </a:r>
            <a:endParaRPr lang="en-US" sz="2000">
              <a:latin typeface="Verdana" charset="0"/>
            </a:endParaRPr>
          </a:p>
        </p:txBody>
      </p:sp>
      <p:sp>
        <p:nvSpPr>
          <p:cNvPr id="1480736" name="Freeform 32"/>
          <p:cNvSpPr>
            <a:spLocks/>
          </p:cNvSpPr>
          <p:nvPr/>
        </p:nvSpPr>
        <p:spPr bwMode="auto">
          <a:xfrm>
            <a:off x="2514600" y="3124200"/>
            <a:ext cx="381000" cy="381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240" y="240"/>
              </a:cxn>
              <a:cxn ang="0">
                <a:pos x="240" y="0"/>
              </a:cxn>
            </a:cxnLst>
            <a:rect l="0" t="0" r="r" b="b"/>
            <a:pathLst>
              <a:path w="240" h="240">
                <a:moveTo>
                  <a:pt x="0" y="240"/>
                </a:moveTo>
                <a:lnTo>
                  <a:pt x="240" y="240"/>
                </a:lnTo>
                <a:lnTo>
                  <a:pt x="240" y="0"/>
                </a:ln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7" name="Freeform 33"/>
          <p:cNvSpPr>
            <a:spLocks/>
          </p:cNvSpPr>
          <p:nvPr/>
        </p:nvSpPr>
        <p:spPr bwMode="auto">
          <a:xfrm>
            <a:off x="1066800" y="3505200"/>
            <a:ext cx="1828800" cy="1143000"/>
          </a:xfrm>
          <a:custGeom>
            <a:avLst/>
            <a:gdLst/>
            <a:ahLst/>
            <a:cxnLst>
              <a:cxn ang="0">
                <a:pos x="1152" y="0"/>
              </a:cxn>
              <a:cxn ang="0">
                <a:pos x="1148" y="635"/>
              </a:cxn>
              <a:cxn ang="0">
                <a:pos x="1" y="635"/>
              </a:cxn>
              <a:cxn ang="0">
                <a:pos x="0" y="48"/>
              </a:cxn>
            </a:cxnLst>
            <a:rect l="0" t="0" r="r" b="b"/>
            <a:pathLst>
              <a:path w="1152" h="635">
                <a:moveTo>
                  <a:pt x="1152" y="0"/>
                </a:moveTo>
                <a:lnTo>
                  <a:pt x="1148" y="635"/>
                </a:lnTo>
                <a:lnTo>
                  <a:pt x="1" y="635"/>
                </a:lnTo>
                <a:lnTo>
                  <a:pt x="0" y="48"/>
                </a:ln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8" name="Line 34"/>
          <p:cNvSpPr>
            <a:spLocks noChangeShapeType="1"/>
          </p:cNvSpPr>
          <p:nvPr/>
        </p:nvSpPr>
        <p:spPr bwMode="auto">
          <a:xfrm>
            <a:off x="2895600" y="4495800"/>
            <a:ext cx="0" cy="533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39" name="Text Box 35"/>
          <p:cNvSpPr txBox="1">
            <a:spLocks noChangeArrowheads="1"/>
          </p:cNvSpPr>
          <p:nvPr/>
        </p:nvSpPr>
        <p:spPr bwMode="auto">
          <a:xfrm>
            <a:off x="0" y="3632200"/>
            <a:ext cx="1206500" cy="30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lvl="1"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PCen</a:t>
            </a:r>
          </a:p>
        </p:txBody>
      </p:sp>
      <p:sp>
        <p:nvSpPr>
          <p:cNvPr id="1480740" name="Rectangle 36"/>
          <p:cNvSpPr>
            <a:spLocks noChangeArrowheads="1"/>
          </p:cNvSpPr>
          <p:nvPr/>
        </p:nvSpPr>
        <p:spPr bwMode="auto">
          <a:xfrm>
            <a:off x="3810000" y="2133600"/>
            <a:ext cx="990600" cy="1676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Decode,</a:t>
            </a:r>
          </a:p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Register</a:t>
            </a:r>
          </a:p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Fetch</a:t>
            </a:r>
          </a:p>
        </p:txBody>
      </p:sp>
      <p:sp>
        <p:nvSpPr>
          <p:cNvPr id="1480741" name="Line 37"/>
          <p:cNvSpPr>
            <a:spLocks noChangeShapeType="1"/>
          </p:cNvSpPr>
          <p:nvPr/>
        </p:nvSpPr>
        <p:spPr bwMode="auto">
          <a:xfrm>
            <a:off x="3505200" y="2971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42" name="Freeform 38"/>
          <p:cNvSpPr>
            <a:spLocks/>
          </p:cNvSpPr>
          <p:nvPr/>
        </p:nvSpPr>
        <p:spPr bwMode="auto">
          <a:xfrm flipV="1">
            <a:off x="7772400" y="2919413"/>
            <a:ext cx="376238" cy="128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0"/>
              </a:cxn>
            </a:cxnLst>
            <a:rect l="0" t="0" r="r" b="b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43" name="Freeform 39"/>
          <p:cNvSpPr>
            <a:spLocks/>
          </p:cNvSpPr>
          <p:nvPr/>
        </p:nvSpPr>
        <p:spPr bwMode="auto">
          <a:xfrm>
            <a:off x="6400800" y="2667000"/>
            <a:ext cx="1746250" cy="1155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28"/>
              </a:cxn>
              <a:cxn ang="0">
                <a:pos x="843" y="728"/>
              </a:cxn>
              <a:cxn ang="0">
                <a:pos x="986" y="728"/>
              </a:cxn>
              <a:cxn ang="0">
                <a:pos x="984" y="404"/>
              </a:cxn>
              <a:cxn ang="0">
                <a:pos x="1100" y="399"/>
              </a:cxn>
            </a:cxnLst>
            <a:rect l="0" t="0" r="r" b="b"/>
            <a:pathLst>
              <a:path w="1100" h="728">
                <a:moveTo>
                  <a:pt x="0" y="0"/>
                </a:moveTo>
                <a:lnTo>
                  <a:pt x="0" y="728"/>
                </a:lnTo>
                <a:lnTo>
                  <a:pt x="843" y="728"/>
                </a:lnTo>
                <a:lnTo>
                  <a:pt x="986" y="728"/>
                </a:lnTo>
                <a:lnTo>
                  <a:pt x="984" y="404"/>
                </a:lnTo>
                <a:lnTo>
                  <a:pt x="1100" y="399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44" name="Oval 40"/>
          <p:cNvSpPr>
            <a:spLocks noChangeArrowheads="1"/>
          </p:cNvSpPr>
          <p:nvPr/>
        </p:nvSpPr>
        <p:spPr bwMode="auto">
          <a:xfrm>
            <a:off x="6362700" y="2627313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45" name="Rectangle 41"/>
          <p:cNvSpPr>
            <a:spLocks noChangeArrowheads="1"/>
          </p:cNvSpPr>
          <p:nvPr/>
        </p:nvSpPr>
        <p:spPr bwMode="auto">
          <a:xfrm>
            <a:off x="6726238" y="3340100"/>
            <a:ext cx="528637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900">
                <a:latin typeface="Verdana" charset="0"/>
              </a:rPr>
              <a:t>wdata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8359775" y="3008313"/>
            <a:ext cx="304800" cy="485775"/>
            <a:chOff x="5420" y="2656"/>
            <a:chExt cx="192" cy="306"/>
          </a:xfrm>
        </p:grpSpPr>
        <p:sp>
          <p:nvSpPr>
            <p:cNvPr id="1480747" name="Line 43"/>
            <p:cNvSpPr>
              <a:spLocks noChangeShapeType="1"/>
            </p:cNvSpPr>
            <p:nvPr/>
          </p:nvSpPr>
          <p:spPr bwMode="auto">
            <a:xfrm flipH="1">
              <a:off x="5420" y="2800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48" name="Rectangle 44"/>
            <p:cNvSpPr>
              <a:spLocks noChangeArrowheads="1"/>
            </p:cNvSpPr>
            <p:nvPr/>
          </p:nvSpPr>
          <p:spPr bwMode="auto">
            <a:xfrm>
              <a:off x="5471" y="2656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49" name="Freeform 45"/>
            <p:cNvSpPr>
              <a:spLocks/>
            </p:cNvSpPr>
            <p:nvPr/>
          </p:nvSpPr>
          <p:spPr bwMode="auto">
            <a:xfrm>
              <a:off x="5504" y="2918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50" name="Rectangle 46"/>
            <p:cNvSpPr>
              <a:spLocks noChangeArrowheads="1"/>
            </p:cNvSpPr>
            <p:nvPr/>
          </p:nvSpPr>
          <p:spPr bwMode="auto">
            <a:xfrm>
              <a:off x="5431" y="2723"/>
              <a:ext cx="18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R</a:t>
              </a:r>
            </a:p>
          </p:txBody>
        </p:sp>
      </p:grpSp>
      <p:sp>
        <p:nvSpPr>
          <p:cNvPr id="1480751" name="Rectangle 47"/>
          <p:cNvSpPr>
            <a:spLocks noChangeArrowheads="1"/>
          </p:cNvSpPr>
          <p:nvPr/>
        </p:nvSpPr>
        <p:spPr bwMode="auto">
          <a:xfrm>
            <a:off x="6791325" y="2449513"/>
            <a:ext cx="981075" cy="1193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52" name="Rectangle 48"/>
          <p:cNvSpPr>
            <a:spLocks noChangeArrowheads="1"/>
          </p:cNvSpPr>
          <p:nvPr/>
        </p:nvSpPr>
        <p:spPr bwMode="auto">
          <a:xfrm>
            <a:off x="6751638" y="2522538"/>
            <a:ext cx="52705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addr</a:t>
            </a:r>
          </a:p>
        </p:txBody>
      </p:sp>
      <p:sp>
        <p:nvSpPr>
          <p:cNvPr id="1480753" name="Rectangle 49"/>
          <p:cNvSpPr>
            <a:spLocks noChangeArrowheads="1"/>
          </p:cNvSpPr>
          <p:nvPr/>
        </p:nvSpPr>
        <p:spPr bwMode="auto">
          <a:xfrm>
            <a:off x="6751638" y="3362325"/>
            <a:ext cx="64452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wdata</a:t>
            </a:r>
          </a:p>
        </p:txBody>
      </p:sp>
      <p:sp>
        <p:nvSpPr>
          <p:cNvPr id="1480754" name="Rectangle 50"/>
          <p:cNvSpPr>
            <a:spLocks noChangeArrowheads="1"/>
          </p:cNvSpPr>
          <p:nvPr/>
        </p:nvSpPr>
        <p:spPr bwMode="auto">
          <a:xfrm>
            <a:off x="7251700" y="2908300"/>
            <a:ext cx="5842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rdata</a:t>
            </a:r>
          </a:p>
        </p:txBody>
      </p:sp>
      <p:sp>
        <p:nvSpPr>
          <p:cNvPr id="1480755" name="Rectangle 51"/>
          <p:cNvSpPr>
            <a:spLocks noChangeArrowheads="1"/>
          </p:cNvSpPr>
          <p:nvPr/>
        </p:nvSpPr>
        <p:spPr bwMode="auto">
          <a:xfrm>
            <a:off x="6724650" y="2778125"/>
            <a:ext cx="774700" cy="555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latin typeface="Verdana" charset="0"/>
              </a:rPr>
              <a:t>Primary</a:t>
            </a:r>
          </a:p>
          <a:p>
            <a:pPr algn="l"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latin typeface="Verdana" charset="0"/>
              </a:rPr>
              <a:t>Data </a:t>
            </a:r>
          </a:p>
          <a:p>
            <a:pPr algn="l"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latin typeface="Verdana" charset="0"/>
              </a:rPr>
              <a:t>Cache</a:t>
            </a:r>
          </a:p>
        </p:txBody>
      </p:sp>
      <p:sp>
        <p:nvSpPr>
          <p:cNvPr id="1480756" name="Rectangle 52"/>
          <p:cNvSpPr>
            <a:spLocks noChangeArrowheads="1"/>
          </p:cNvSpPr>
          <p:nvPr/>
        </p:nvSpPr>
        <p:spPr bwMode="auto">
          <a:xfrm>
            <a:off x="6942138" y="2370138"/>
            <a:ext cx="3968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we</a:t>
            </a:r>
          </a:p>
        </p:txBody>
      </p:sp>
      <p:sp>
        <p:nvSpPr>
          <p:cNvPr id="1480757" name="Freeform 53"/>
          <p:cNvSpPr>
            <a:spLocks/>
          </p:cNvSpPr>
          <p:nvPr/>
        </p:nvSpPr>
        <p:spPr bwMode="auto">
          <a:xfrm>
            <a:off x="8137525" y="2908300"/>
            <a:ext cx="230188" cy="517525"/>
          </a:xfrm>
          <a:custGeom>
            <a:avLst/>
            <a:gdLst/>
            <a:ahLst/>
            <a:cxnLst>
              <a:cxn ang="0">
                <a:pos x="144" y="41"/>
              </a:cxn>
              <a:cxn ang="0">
                <a:pos x="144" y="284"/>
              </a:cxn>
              <a:cxn ang="0">
                <a:pos x="0" y="325"/>
              </a:cxn>
              <a:cxn ang="0">
                <a:pos x="0" y="0"/>
              </a:cxn>
              <a:cxn ang="0">
                <a:pos x="144" y="41"/>
              </a:cxn>
            </a:cxnLst>
            <a:rect l="0" t="0" r="r" b="b"/>
            <a:pathLst>
              <a:path w="145" h="326">
                <a:moveTo>
                  <a:pt x="144" y="41"/>
                </a:moveTo>
                <a:lnTo>
                  <a:pt x="144" y="284"/>
                </a:lnTo>
                <a:lnTo>
                  <a:pt x="0" y="325"/>
                </a:lnTo>
                <a:lnTo>
                  <a:pt x="0" y="0"/>
                </a:lnTo>
                <a:lnTo>
                  <a:pt x="144" y="41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58" name="Freeform 54"/>
          <p:cNvSpPr>
            <a:spLocks/>
          </p:cNvSpPr>
          <p:nvPr/>
        </p:nvSpPr>
        <p:spPr bwMode="auto">
          <a:xfrm flipV="1">
            <a:off x="6848475" y="2463800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59" name="Line 55"/>
          <p:cNvSpPr>
            <a:spLocks noChangeShapeType="1"/>
          </p:cNvSpPr>
          <p:nvPr/>
        </p:nvSpPr>
        <p:spPr bwMode="auto">
          <a:xfrm>
            <a:off x="4800600" y="2906713"/>
            <a:ext cx="695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60" name="Oval 56"/>
          <p:cNvSpPr>
            <a:spLocks noChangeArrowheads="1"/>
          </p:cNvSpPr>
          <p:nvPr/>
        </p:nvSpPr>
        <p:spPr bwMode="auto">
          <a:xfrm>
            <a:off x="6362700" y="2627313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043488" y="2157413"/>
            <a:ext cx="285750" cy="485775"/>
            <a:chOff x="3311" y="2120"/>
            <a:chExt cx="180" cy="306"/>
          </a:xfrm>
        </p:grpSpPr>
        <p:sp>
          <p:nvSpPr>
            <p:cNvPr id="1480762" name="Rectangle 58"/>
            <p:cNvSpPr>
              <a:spLocks noChangeArrowheads="1"/>
            </p:cNvSpPr>
            <p:nvPr/>
          </p:nvSpPr>
          <p:spPr bwMode="auto">
            <a:xfrm>
              <a:off x="3335" y="2120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63" name="Freeform 59"/>
            <p:cNvSpPr>
              <a:spLocks/>
            </p:cNvSpPr>
            <p:nvPr/>
          </p:nvSpPr>
          <p:spPr bwMode="auto">
            <a:xfrm>
              <a:off x="3368" y="2382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64" name="Rectangle 60"/>
            <p:cNvSpPr>
              <a:spLocks noChangeArrowheads="1"/>
            </p:cNvSpPr>
            <p:nvPr/>
          </p:nvSpPr>
          <p:spPr bwMode="auto">
            <a:xfrm>
              <a:off x="3311" y="2195"/>
              <a:ext cx="18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A</a:t>
              </a:r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5018088" y="2690813"/>
            <a:ext cx="285750" cy="485775"/>
            <a:chOff x="3295" y="2456"/>
            <a:chExt cx="180" cy="306"/>
          </a:xfrm>
        </p:grpSpPr>
        <p:sp>
          <p:nvSpPr>
            <p:cNvPr id="1480766" name="Rectangle 62"/>
            <p:cNvSpPr>
              <a:spLocks noChangeArrowheads="1"/>
            </p:cNvSpPr>
            <p:nvPr/>
          </p:nvSpPr>
          <p:spPr bwMode="auto">
            <a:xfrm>
              <a:off x="3335" y="2456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67" name="Freeform 63"/>
            <p:cNvSpPr>
              <a:spLocks/>
            </p:cNvSpPr>
            <p:nvPr/>
          </p:nvSpPr>
          <p:spPr bwMode="auto">
            <a:xfrm>
              <a:off x="3368" y="2718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68" name="Rectangle 64"/>
            <p:cNvSpPr>
              <a:spLocks noChangeArrowheads="1"/>
            </p:cNvSpPr>
            <p:nvPr/>
          </p:nvSpPr>
          <p:spPr bwMode="auto">
            <a:xfrm>
              <a:off x="3295" y="2539"/>
              <a:ext cx="18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B</a:t>
              </a:r>
            </a:p>
          </p:txBody>
        </p:sp>
      </p:grp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6019800" y="2438400"/>
            <a:ext cx="274638" cy="485775"/>
            <a:chOff x="3781" y="1671"/>
            <a:chExt cx="173" cy="306"/>
          </a:xfrm>
        </p:grpSpPr>
        <p:sp>
          <p:nvSpPr>
            <p:cNvPr id="1480770" name="Rectangle 66"/>
            <p:cNvSpPr>
              <a:spLocks noChangeArrowheads="1"/>
            </p:cNvSpPr>
            <p:nvPr/>
          </p:nvSpPr>
          <p:spPr bwMode="auto">
            <a:xfrm>
              <a:off x="3805" y="1671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71" name="Freeform 67"/>
            <p:cNvSpPr>
              <a:spLocks/>
            </p:cNvSpPr>
            <p:nvPr/>
          </p:nvSpPr>
          <p:spPr bwMode="auto">
            <a:xfrm>
              <a:off x="3838" y="1933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72" name="Rectangle 68"/>
            <p:cNvSpPr>
              <a:spLocks noChangeArrowheads="1"/>
            </p:cNvSpPr>
            <p:nvPr/>
          </p:nvSpPr>
          <p:spPr bwMode="auto">
            <a:xfrm>
              <a:off x="3781" y="1746"/>
              <a:ext cx="1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Y</a:t>
              </a:r>
            </a:p>
          </p:txBody>
        </p:sp>
        <p:sp>
          <p:nvSpPr>
            <p:cNvPr id="1480773" name="Rectangle 69"/>
            <p:cNvSpPr>
              <a:spLocks noChangeArrowheads="1"/>
            </p:cNvSpPr>
            <p:nvPr/>
          </p:nvSpPr>
          <p:spPr bwMode="auto">
            <a:xfrm>
              <a:off x="3805" y="1671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74" name="Freeform 70"/>
            <p:cNvSpPr>
              <a:spLocks/>
            </p:cNvSpPr>
            <p:nvPr/>
          </p:nvSpPr>
          <p:spPr bwMode="auto">
            <a:xfrm>
              <a:off x="3838" y="1933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75" name="Rectangle 71"/>
            <p:cNvSpPr>
              <a:spLocks noChangeArrowheads="1"/>
            </p:cNvSpPr>
            <p:nvPr/>
          </p:nvSpPr>
          <p:spPr bwMode="auto">
            <a:xfrm>
              <a:off x="3781" y="1746"/>
              <a:ext cx="1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Y</a:t>
              </a:r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5487988" y="2384425"/>
            <a:ext cx="431800" cy="611188"/>
            <a:chOff x="3611" y="2263"/>
            <a:chExt cx="272" cy="385"/>
          </a:xfrm>
        </p:grpSpPr>
        <p:sp>
          <p:nvSpPr>
            <p:cNvPr id="1480777" name="Freeform 73"/>
            <p:cNvSpPr>
              <a:spLocks/>
            </p:cNvSpPr>
            <p:nvPr/>
          </p:nvSpPr>
          <p:spPr bwMode="auto">
            <a:xfrm>
              <a:off x="3619" y="2263"/>
              <a:ext cx="250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50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9" y="288"/>
                </a:cxn>
                <a:cxn ang="0">
                  <a:pos x="249" y="96"/>
                </a:cxn>
                <a:cxn ang="0">
                  <a:pos x="0" y="0"/>
                </a:cxn>
              </a:cxnLst>
              <a:rect l="0" t="0" r="r" b="b"/>
              <a:pathLst>
                <a:path w="250" h="385">
                  <a:moveTo>
                    <a:pt x="0" y="0"/>
                  </a:moveTo>
                  <a:lnTo>
                    <a:pt x="0" y="160"/>
                  </a:lnTo>
                  <a:lnTo>
                    <a:pt x="50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9" y="288"/>
                  </a:lnTo>
                  <a:lnTo>
                    <a:pt x="249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78" name="Rectangle 74"/>
            <p:cNvSpPr>
              <a:spLocks noChangeArrowheads="1"/>
            </p:cNvSpPr>
            <p:nvPr/>
          </p:nvSpPr>
          <p:spPr bwMode="auto">
            <a:xfrm>
              <a:off x="3611" y="2373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Verdana" charset="0"/>
                </a:rPr>
                <a:t>ALU</a:t>
              </a:r>
            </a:p>
          </p:txBody>
        </p:sp>
      </p:grpSp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5105400" y="3276600"/>
            <a:ext cx="173038" cy="485775"/>
            <a:chOff x="3335" y="2792"/>
            <a:chExt cx="109" cy="306"/>
          </a:xfrm>
        </p:grpSpPr>
        <p:sp>
          <p:nvSpPr>
            <p:cNvPr id="1480780" name="Rectangle 76"/>
            <p:cNvSpPr>
              <a:spLocks noChangeArrowheads="1"/>
            </p:cNvSpPr>
            <p:nvPr/>
          </p:nvSpPr>
          <p:spPr bwMode="auto">
            <a:xfrm>
              <a:off x="3335" y="2792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81" name="Freeform 77"/>
            <p:cNvSpPr>
              <a:spLocks/>
            </p:cNvSpPr>
            <p:nvPr/>
          </p:nvSpPr>
          <p:spPr bwMode="auto">
            <a:xfrm>
              <a:off x="3368" y="3054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78"/>
          <p:cNvGrpSpPr>
            <a:grpSpLocks/>
          </p:cNvGrpSpPr>
          <p:nvPr/>
        </p:nvGrpSpPr>
        <p:grpSpPr bwMode="auto">
          <a:xfrm>
            <a:off x="6073775" y="3276600"/>
            <a:ext cx="173038" cy="485775"/>
            <a:chOff x="3951" y="2792"/>
            <a:chExt cx="109" cy="306"/>
          </a:xfrm>
        </p:grpSpPr>
        <p:sp>
          <p:nvSpPr>
            <p:cNvPr id="1480783" name="Rectangle 79"/>
            <p:cNvSpPr>
              <a:spLocks noChangeArrowheads="1"/>
            </p:cNvSpPr>
            <p:nvPr/>
          </p:nvSpPr>
          <p:spPr bwMode="auto">
            <a:xfrm>
              <a:off x="3951" y="2792"/>
              <a:ext cx="109" cy="3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84" name="Freeform 80"/>
            <p:cNvSpPr>
              <a:spLocks/>
            </p:cNvSpPr>
            <p:nvPr/>
          </p:nvSpPr>
          <p:spPr bwMode="auto">
            <a:xfrm>
              <a:off x="3984" y="3054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80785" name="Line 81"/>
          <p:cNvSpPr>
            <a:spLocks noChangeShapeType="1"/>
          </p:cNvSpPr>
          <p:nvPr/>
        </p:nvSpPr>
        <p:spPr bwMode="auto">
          <a:xfrm>
            <a:off x="6400800" y="2667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86" name="Rectangle 82"/>
          <p:cNvSpPr>
            <a:spLocks noChangeArrowheads="1"/>
          </p:cNvSpPr>
          <p:nvPr/>
        </p:nvSpPr>
        <p:spPr bwMode="auto">
          <a:xfrm>
            <a:off x="4953000" y="3810000"/>
            <a:ext cx="523875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MD1</a:t>
            </a:r>
          </a:p>
        </p:txBody>
      </p:sp>
      <p:sp>
        <p:nvSpPr>
          <p:cNvPr id="1480787" name="Rectangle 83"/>
          <p:cNvSpPr>
            <a:spLocks noChangeArrowheads="1"/>
          </p:cNvSpPr>
          <p:nvPr/>
        </p:nvSpPr>
        <p:spPr bwMode="auto">
          <a:xfrm>
            <a:off x="5854700" y="3822700"/>
            <a:ext cx="523875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>
                <a:latin typeface="Verdana" charset="0"/>
              </a:rPr>
              <a:t>MD2</a:t>
            </a:r>
          </a:p>
        </p:txBody>
      </p:sp>
      <p:sp>
        <p:nvSpPr>
          <p:cNvPr id="1480788" name="Freeform 84"/>
          <p:cNvSpPr>
            <a:spLocks/>
          </p:cNvSpPr>
          <p:nvPr/>
        </p:nvSpPr>
        <p:spPr bwMode="auto">
          <a:xfrm>
            <a:off x="2057400" y="4343400"/>
            <a:ext cx="2514600" cy="1362075"/>
          </a:xfrm>
          <a:custGeom>
            <a:avLst/>
            <a:gdLst/>
            <a:ahLst/>
            <a:cxnLst>
              <a:cxn ang="0">
                <a:pos x="1584" y="858"/>
              </a:cxn>
              <a:cxn ang="0">
                <a:pos x="1584" y="665"/>
              </a:cxn>
              <a:cxn ang="0">
                <a:pos x="0" y="665"/>
              </a:cxn>
              <a:cxn ang="0">
                <a:pos x="0" y="0"/>
              </a:cxn>
            </a:cxnLst>
            <a:rect l="0" t="0" r="r" b="b"/>
            <a:pathLst>
              <a:path w="1584" h="858">
                <a:moveTo>
                  <a:pt x="1584" y="858"/>
                </a:moveTo>
                <a:lnTo>
                  <a:pt x="1584" y="665"/>
                </a:lnTo>
                <a:lnTo>
                  <a:pt x="0" y="665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89" name="Freeform 85"/>
          <p:cNvSpPr>
            <a:spLocks/>
          </p:cNvSpPr>
          <p:nvPr/>
        </p:nvSpPr>
        <p:spPr bwMode="auto">
          <a:xfrm>
            <a:off x="4572000" y="3657600"/>
            <a:ext cx="2743200" cy="1752600"/>
          </a:xfrm>
          <a:custGeom>
            <a:avLst/>
            <a:gdLst/>
            <a:ahLst/>
            <a:cxnLst>
              <a:cxn ang="0">
                <a:pos x="0" y="1296"/>
              </a:cxn>
              <a:cxn ang="0">
                <a:pos x="1728" y="1296"/>
              </a:cxn>
              <a:cxn ang="0">
                <a:pos x="1728" y="0"/>
              </a:cxn>
            </a:cxnLst>
            <a:rect l="0" t="0" r="r" b="b"/>
            <a:pathLst>
              <a:path w="1728" h="1296">
                <a:moveTo>
                  <a:pt x="0" y="1296"/>
                </a:moveTo>
                <a:lnTo>
                  <a:pt x="1728" y="1296"/>
                </a:lnTo>
                <a:lnTo>
                  <a:pt x="1728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790" name="Text Box 86"/>
          <p:cNvSpPr txBox="1">
            <a:spLocks noChangeArrowheads="1"/>
          </p:cNvSpPr>
          <p:nvPr/>
        </p:nvSpPr>
        <p:spPr bwMode="auto">
          <a:xfrm>
            <a:off x="4419600" y="5556250"/>
            <a:ext cx="3810000" cy="517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Cache Refill Data from Lower Levels of Memory Hierarchy</a:t>
            </a:r>
          </a:p>
        </p:txBody>
      </p:sp>
      <p:sp>
        <p:nvSpPr>
          <p:cNvPr id="1480791" name="Text Box 87"/>
          <p:cNvSpPr txBox="1">
            <a:spLocks noChangeArrowheads="1"/>
          </p:cNvSpPr>
          <p:nvPr/>
        </p:nvSpPr>
        <p:spPr bwMode="auto">
          <a:xfrm>
            <a:off x="7313613" y="3276600"/>
            <a:ext cx="45243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latin typeface="Verdana" charset="0"/>
              </a:rPr>
              <a:t>hit</a:t>
            </a:r>
            <a:r>
              <a:rPr lang="en-US" sz="1000">
                <a:latin typeface="Verdana" charset="0"/>
              </a:rPr>
              <a:t>?</a:t>
            </a:r>
            <a:endParaRPr lang="en-US" sz="2000">
              <a:latin typeface="Verdana" charset="0"/>
            </a:endParaRPr>
          </a:p>
        </p:txBody>
      </p:sp>
      <p:sp>
        <p:nvSpPr>
          <p:cNvPr id="1480792" name="Freeform 88"/>
          <p:cNvSpPr>
            <a:spLocks/>
          </p:cNvSpPr>
          <p:nvPr/>
        </p:nvSpPr>
        <p:spPr bwMode="auto">
          <a:xfrm>
            <a:off x="7772400" y="3429000"/>
            <a:ext cx="762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0"/>
              </a:cxn>
              <a:cxn ang="0">
                <a:pos x="48" y="480"/>
              </a:cxn>
              <a:cxn ang="0">
                <a:pos x="48" y="528"/>
              </a:cxn>
            </a:cxnLst>
            <a:rect l="0" t="0" r="r" b="b"/>
            <a:pathLst>
              <a:path w="48" h="528">
                <a:moveTo>
                  <a:pt x="0" y="0"/>
                </a:moveTo>
                <a:lnTo>
                  <a:pt x="48" y="0"/>
                </a:lnTo>
                <a:lnTo>
                  <a:pt x="48" y="480"/>
                </a:lnTo>
                <a:lnTo>
                  <a:pt x="48" y="528"/>
                </a:ln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9"/>
          <p:cNvGrpSpPr>
            <a:grpSpLocks/>
          </p:cNvGrpSpPr>
          <p:nvPr/>
        </p:nvGrpSpPr>
        <p:grpSpPr bwMode="auto">
          <a:xfrm>
            <a:off x="7620000" y="4953000"/>
            <a:ext cx="1066800" cy="609600"/>
            <a:chOff x="4704" y="3120"/>
            <a:chExt cx="672" cy="384"/>
          </a:xfrm>
        </p:grpSpPr>
        <p:sp>
          <p:nvSpPr>
            <p:cNvPr id="1480794" name="Line 90"/>
            <p:cNvSpPr>
              <a:spLocks noChangeShapeType="1"/>
            </p:cNvSpPr>
            <p:nvPr/>
          </p:nvSpPr>
          <p:spPr bwMode="auto">
            <a:xfrm flipH="1">
              <a:off x="4704" y="3168"/>
              <a:ext cx="192" cy="19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95" name="Line 91"/>
            <p:cNvSpPr>
              <a:spLocks noChangeShapeType="1"/>
            </p:cNvSpPr>
            <p:nvPr/>
          </p:nvSpPr>
          <p:spPr bwMode="auto">
            <a:xfrm flipH="1">
              <a:off x="4896" y="3168"/>
              <a:ext cx="48" cy="336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96" name="Line 92"/>
            <p:cNvSpPr>
              <a:spLocks noChangeShapeType="1"/>
            </p:cNvSpPr>
            <p:nvPr/>
          </p:nvSpPr>
          <p:spPr bwMode="auto">
            <a:xfrm>
              <a:off x="5040" y="3168"/>
              <a:ext cx="144" cy="288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797" name="Line 93"/>
            <p:cNvSpPr>
              <a:spLocks noChangeShapeType="1"/>
            </p:cNvSpPr>
            <p:nvPr/>
          </p:nvSpPr>
          <p:spPr bwMode="auto">
            <a:xfrm>
              <a:off x="5136" y="3120"/>
              <a:ext cx="240" cy="144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80798" name="Text Box 94"/>
          <p:cNvSpPr txBox="1">
            <a:spLocks noChangeArrowheads="1"/>
          </p:cNvSpPr>
          <p:nvPr/>
        </p:nvSpPr>
        <p:spPr bwMode="auto">
          <a:xfrm>
            <a:off x="7239000" y="4238625"/>
            <a:ext cx="141605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Stall entire CPU on data cache miss</a:t>
            </a:r>
          </a:p>
        </p:txBody>
      </p:sp>
      <p:sp>
        <p:nvSpPr>
          <p:cNvPr id="1480799" name="Freeform 95"/>
          <p:cNvSpPr>
            <a:spLocks/>
          </p:cNvSpPr>
          <p:nvPr/>
        </p:nvSpPr>
        <p:spPr bwMode="auto">
          <a:xfrm>
            <a:off x="3124200" y="3962400"/>
            <a:ext cx="4724400" cy="1066800"/>
          </a:xfrm>
          <a:custGeom>
            <a:avLst/>
            <a:gdLst/>
            <a:ahLst/>
            <a:cxnLst>
              <a:cxn ang="0">
                <a:pos x="2784" y="0"/>
              </a:cxn>
              <a:cxn ang="0">
                <a:pos x="2160" y="0"/>
              </a:cxn>
              <a:cxn ang="0">
                <a:pos x="2160" y="432"/>
              </a:cxn>
              <a:cxn ang="0">
                <a:pos x="0" y="432"/>
              </a:cxn>
              <a:cxn ang="0">
                <a:pos x="0" y="672"/>
              </a:cxn>
            </a:cxnLst>
            <a:rect l="0" t="0" r="r" b="b"/>
            <a:pathLst>
              <a:path w="2784" h="672">
                <a:moveTo>
                  <a:pt x="2784" y="0"/>
                </a:moveTo>
                <a:lnTo>
                  <a:pt x="2160" y="0"/>
                </a:lnTo>
                <a:lnTo>
                  <a:pt x="2160" y="432"/>
                </a:lnTo>
                <a:lnTo>
                  <a:pt x="0" y="432"/>
                </a:lnTo>
                <a:lnTo>
                  <a:pt x="0" y="672"/>
                </a:ln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0800" name="Text Box 96"/>
          <p:cNvSpPr txBox="1">
            <a:spLocks noChangeArrowheads="1"/>
          </p:cNvSpPr>
          <p:nvPr/>
        </p:nvSpPr>
        <p:spPr bwMode="auto">
          <a:xfrm>
            <a:off x="2362200" y="5045075"/>
            <a:ext cx="2286000" cy="30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latin typeface="Verdana" charset="0"/>
              </a:rPr>
              <a:t>To Memory Control</a:t>
            </a:r>
          </a:p>
        </p:txBody>
      </p:sp>
      <p:sp>
        <p:nvSpPr>
          <p:cNvPr id="1480801" name="Text Box 97"/>
          <p:cNvSpPr txBox="1">
            <a:spLocks noChangeArrowheads="1"/>
          </p:cNvSpPr>
          <p:nvPr/>
        </p:nvSpPr>
        <p:spPr bwMode="auto">
          <a:xfrm>
            <a:off x="6019800" y="2055813"/>
            <a:ext cx="31273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 i="1">
                <a:latin typeface="Verdana" charset="0"/>
              </a:rPr>
              <a:t>M</a:t>
            </a:r>
          </a:p>
        </p:txBody>
      </p:sp>
      <p:sp>
        <p:nvSpPr>
          <p:cNvPr id="1480802" name="Text Box 98"/>
          <p:cNvSpPr txBox="1">
            <a:spLocks noChangeArrowheads="1"/>
          </p:cNvSpPr>
          <p:nvPr/>
        </p:nvSpPr>
        <p:spPr bwMode="auto">
          <a:xfrm>
            <a:off x="5029200" y="1827213"/>
            <a:ext cx="28098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200" i="1">
                <a:latin typeface="Verdana" charset="0"/>
              </a:rPr>
              <a:t>E</a:t>
            </a:r>
          </a:p>
        </p:txBody>
      </p:sp>
      <p:sp>
        <p:nvSpPr>
          <p:cNvPr id="1480803" name="Line 99"/>
          <p:cNvSpPr>
            <a:spLocks noChangeShapeType="1"/>
          </p:cNvSpPr>
          <p:nvPr/>
        </p:nvSpPr>
        <p:spPr bwMode="auto">
          <a:xfrm>
            <a:off x="4953000" y="2895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EF281-0756-D640-ACA3-C1478A739BEF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0"/>
            <a:ext cx="71628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Improving Cache Performance</a:t>
            </a:r>
          </a:p>
        </p:txBody>
      </p:sp>
      <p:sp>
        <p:nvSpPr>
          <p:cNvPr id="1482755" name="Rectangle 3"/>
          <p:cNvSpPr>
            <a:spLocks noChangeArrowheads="1"/>
          </p:cNvSpPr>
          <p:nvPr/>
        </p:nvSpPr>
        <p:spPr bwMode="auto">
          <a:xfrm>
            <a:off x="714375" y="1143000"/>
            <a:ext cx="7715250" cy="3375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Average memory access time =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	Hit time + Miss rate x Miss penalty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To improve performance:</a:t>
            </a:r>
          </a:p>
          <a:p>
            <a:pPr marL="625475" lvl="1" indent="-282575" algn="l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reduce the hit time</a:t>
            </a:r>
          </a:p>
          <a:p>
            <a:pPr marL="625475" lvl="1" indent="-282575" algn="l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reduce the miss rate</a:t>
            </a:r>
          </a:p>
          <a:p>
            <a:pPr marL="625475" lvl="1" indent="-282575" algn="l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reduce the miss penalty</a:t>
            </a:r>
          </a:p>
          <a:p>
            <a:pPr algn="l">
              <a:spcBef>
                <a:spcPct val="0"/>
              </a:spcBef>
            </a:pPr>
            <a:endParaRPr lang="en-US" sz="24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chemeClr val="tx2"/>
                </a:solidFill>
                <a:latin typeface="Verdana" charset="0"/>
              </a:rPr>
              <a:t>What is the simplest design strategy?</a:t>
            </a:r>
          </a:p>
        </p:txBody>
      </p:sp>
      <p:sp>
        <p:nvSpPr>
          <p:cNvPr id="1482756" name="Text Box 4"/>
          <p:cNvSpPr txBox="1">
            <a:spLocks noChangeArrowheads="1"/>
          </p:cNvSpPr>
          <p:nvPr/>
        </p:nvSpPr>
        <p:spPr bwMode="auto">
          <a:xfrm>
            <a:off x="346075" y="4876800"/>
            <a:ext cx="84518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400" i="1">
                <a:solidFill>
                  <a:srgbClr val="FF0000"/>
                </a:solidFill>
              </a:rPr>
              <a:t>Biggest cache that doesn’t increase hit time past 1-2 cycles (approx 8-32KB in modern technology)</a:t>
            </a:r>
          </a:p>
          <a:p>
            <a:pPr>
              <a:spcBef>
                <a:spcPct val="20000"/>
              </a:spcBef>
            </a:pPr>
            <a:r>
              <a:rPr lang="en-US" sz="2000" i="1">
                <a:solidFill>
                  <a:srgbClr val="FF0000"/>
                </a:solidFill>
              </a:rPr>
              <a:t>[ design issues more complex with out-of-order superscalar processors 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275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0"/>
            <a:ext cx="7162800" cy="1143000"/>
          </a:xfrm>
          <a:noFill/>
          <a:ln/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Serial-versus-Parallel Cache and Memory access</a:t>
            </a:r>
          </a:p>
        </p:txBody>
      </p:sp>
      <p:sp>
        <p:nvSpPr>
          <p:cNvPr id="149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17600"/>
            <a:ext cx="7543800" cy="7620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altLang="ko-KR" sz="20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a</a:t>
            </a:r>
            <a:r>
              <a:rPr lang="en-US" altLang="ko-KR" sz="2000">
                <a:solidFill>
                  <a:srgbClr val="56127A"/>
                </a:solidFill>
                <a:ea typeface="굴림" charset="-127"/>
                <a:cs typeface="굴림" charset="-127"/>
              </a:rPr>
              <a:t> is HIT RATIO:</a:t>
            </a:r>
            <a:r>
              <a:rPr lang="en-US" altLang="ko-KR" sz="2000">
                <a:ea typeface="굴림" charset="-127"/>
                <a:cs typeface="굴림" charset="-127"/>
              </a:rPr>
              <a:t> Fraction of references in cache</a:t>
            </a:r>
          </a:p>
          <a:p>
            <a:pPr marL="0" indent="0">
              <a:buFontTx/>
              <a:buNone/>
            </a:pPr>
            <a:r>
              <a:rPr lang="en-US" altLang="ko-KR" sz="2000">
                <a:solidFill>
                  <a:srgbClr val="56127A"/>
                </a:solidFill>
                <a:ea typeface="굴림" charset="-127"/>
                <a:cs typeface="굴림" charset="-127"/>
              </a:rPr>
              <a:t>1 - </a:t>
            </a:r>
            <a:r>
              <a:rPr lang="en-US" altLang="ko-KR" sz="20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a</a:t>
            </a:r>
            <a:r>
              <a:rPr lang="en-US" altLang="ko-KR" sz="2000">
                <a:solidFill>
                  <a:srgbClr val="56127A"/>
                </a:solidFill>
                <a:ea typeface="굴림" charset="-127"/>
                <a:cs typeface="굴림" charset="-127"/>
              </a:rPr>
              <a:t> is MISS RATIO:</a:t>
            </a:r>
            <a:r>
              <a:rPr lang="en-US" altLang="ko-KR" sz="2000">
                <a:ea typeface="굴림" charset="-127"/>
                <a:cs typeface="굴림" charset="-127"/>
              </a:rPr>
              <a:t> Remaining references</a:t>
            </a:r>
            <a:endParaRPr lang="en-US" altLang="ko-KR" sz="2000" i="1">
              <a:solidFill>
                <a:schemeClr val="tx2"/>
              </a:solidFill>
              <a:ea typeface="굴림" charset="-127"/>
              <a:cs typeface="굴림" charset="-127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0838" y="2032000"/>
            <a:ext cx="8442325" cy="1449388"/>
            <a:chOff x="221" y="1392"/>
            <a:chExt cx="5318" cy="913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234" y="1392"/>
              <a:ext cx="3292" cy="644"/>
              <a:chOff x="518" y="1801"/>
              <a:chExt cx="3292" cy="644"/>
            </a:xfrm>
          </p:grpSpPr>
          <p:sp>
            <p:nvSpPr>
              <p:cNvPr id="1498118" name="Rectangle 6"/>
              <p:cNvSpPr>
                <a:spLocks noChangeArrowheads="1"/>
              </p:cNvSpPr>
              <p:nvPr/>
            </p:nvSpPr>
            <p:spPr bwMode="auto">
              <a:xfrm>
                <a:off x="1832" y="1954"/>
                <a:ext cx="752" cy="3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19" name="Rectangle 7"/>
              <p:cNvSpPr>
                <a:spLocks noChangeArrowheads="1"/>
              </p:cNvSpPr>
              <p:nvPr/>
            </p:nvSpPr>
            <p:spPr bwMode="auto">
              <a:xfrm>
                <a:off x="1862" y="2013"/>
                <a:ext cx="67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20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CACHE</a:t>
                </a:r>
              </a:p>
            </p:txBody>
          </p:sp>
          <p:sp>
            <p:nvSpPr>
              <p:cNvPr id="1498120" name="Rectangle 8"/>
              <p:cNvSpPr>
                <a:spLocks noChangeArrowheads="1"/>
              </p:cNvSpPr>
              <p:nvPr/>
            </p:nvSpPr>
            <p:spPr bwMode="auto">
              <a:xfrm>
                <a:off x="518" y="2027"/>
                <a:ext cx="86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Processor </a:t>
                </a:r>
              </a:p>
            </p:txBody>
          </p:sp>
          <p:sp>
            <p:nvSpPr>
              <p:cNvPr id="1498121" name="Line 9"/>
              <p:cNvSpPr>
                <a:spLocks noChangeShapeType="1"/>
              </p:cNvSpPr>
              <p:nvPr/>
            </p:nvSpPr>
            <p:spPr bwMode="auto">
              <a:xfrm>
                <a:off x="528" y="1898"/>
                <a:ext cx="81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2" name="Line 10"/>
              <p:cNvSpPr>
                <a:spLocks noChangeShapeType="1"/>
              </p:cNvSpPr>
              <p:nvPr/>
            </p:nvSpPr>
            <p:spPr bwMode="auto">
              <a:xfrm>
                <a:off x="528" y="2378"/>
                <a:ext cx="81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3" name="Line 11"/>
              <p:cNvSpPr>
                <a:spLocks noChangeShapeType="1"/>
              </p:cNvSpPr>
              <p:nvPr/>
            </p:nvSpPr>
            <p:spPr bwMode="auto">
              <a:xfrm>
                <a:off x="3072" y="1898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4" name="Line 12"/>
              <p:cNvSpPr>
                <a:spLocks noChangeShapeType="1"/>
              </p:cNvSpPr>
              <p:nvPr/>
            </p:nvSpPr>
            <p:spPr bwMode="auto">
              <a:xfrm>
                <a:off x="3072" y="1898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5" name="Line 13"/>
              <p:cNvSpPr>
                <a:spLocks noChangeShapeType="1"/>
              </p:cNvSpPr>
              <p:nvPr/>
            </p:nvSpPr>
            <p:spPr bwMode="auto">
              <a:xfrm>
                <a:off x="3072" y="2378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6" name="Rectangle 14"/>
              <p:cNvSpPr>
                <a:spLocks noChangeArrowheads="1"/>
              </p:cNvSpPr>
              <p:nvPr/>
            </p:nvSpPr>
            <p:spPr bwMode="auto">
              <a:xfrm>
                <a:off x="3062" y="1931"/>
                <a:ext cx="74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Main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Memory </a:t>
                </a:r>
              </a:p>
            </p:txBody>
          </p:sp>
          <p:sp>
            <p:nvSpPr>
              <p:cNvPr id="1498127" name="Line 15"/>
              <p:cNvSpPr>
                <a:spLocks noChangeShapeType="1"/>
              </p:cNvSpPr>
              <p:nvPr/>
            </p:nvSpPr>
            <p:spPr bwMode="auto">
              <a:xfrm>
                <a:off x="2592" y="2042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8" name="Line 16"/>
              <p:cNvSpPr>
                <a:spLocks noChangeShapeType="1"/>
              </p:cNvSpPr>
              <p:nvPr/>
            </p:nvSpPr>
            <p:spPr bwMode="auto">
              <a:xfrm>
                <a:off x="2592" y="2186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29" name="Rectangle 17"/>
              <p:cNvSpPr>
                <a:spLocks noChangeArrowheads="1"/>
              </p:cNvSpPr>
              <p:nvPr/>
            </p:nvSpPr>
            <p:spPr bwMode="auto">
              <a:xfrm>
                <a:off x="1334" y="1801"/>
                <a:ext cx="41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Addr</a:t>
                </a:r>
              </a:p>
            </p:txBody>
          </p:sp>
          <p:sp>
            <p:nvSpPr>
              <p:cNvPr id="1498130" name="Rectangle 18"/>
              <p:cNvSpPr>
                <a:spLocks noChangeArrowheads="1"/>
              </p:cNvSpPr>
              <p:nvPr/>
            </p:nvSpPr>
            <p:spPr bwMode="auto">
              <a:xfrm>
                <a:off x="2582" y="1801"/>
                <a:ext cx="41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Addr</a:t>
                </a:r>
              </a:p>
            </p:txBody>
          </p:sp>
          <p:sp>
            <p:nvSpPr>
              <p:cNvPr id="1498131" name="Rectangle 19"/>
              <p:cNvSpPr>
                <a:spLocks noChangeArrowheads="1"/>
              </p:cNvSpPr>
              <p:nvPr/>
            </p:nvSpPr>
            <p:spPr bwMode="auto">
              <a:xfrm>
                <a:off x="2630" y="2233"/>
                <a:ext cx="41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Data</a:t>
                </a:r>
              </a:p>
            </p:txBody>
          </p:sp>
          <p:sp>
            <p:nvSpPr>
              <p:cNvPr id="1498132" name="Rectangle 20"/>
              <p:cNvSpPr>
                <a:spLocks noChangeArrowheads="1"/>
              </p:cNvSpPr>
              <p:nvPr/>
            </p:nvSpPr>
            <p:spPr bwMode="auto">
              <a:xfrm>
                <a:off x="1382" y="2233"/>
                <a:ext cx="41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Data</a:t>
                </a:r>
              </a:p>
            </p:txBody>
          </p:sp>
          <p:sp>
            <p:nvSpPr>
              <p:cNvPr id="1498133" name="Line 21"/>
              <p:cNvSpPr>
                <a:spLocks noChangeShapeType="1"/>
              </p:cNvSpPr>
              <p:nvPr/>
            </p:nvSpPr>
            <p:spPr bwMode="auto">
              <a:xfrm>
                <a:off x="1344" y="1898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34" name="Line 22"/>
              <p:cNvSpPr>
                <a:spLocks noChangeShapeType="1"/>
              </p:cNvSpPr>
              <p:nvPr/>
            </p:nvSpPr>
            <p:spPr bwMode="auto">
              <a:xfrm>
                <a:off x="1344" y="2042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35" name="Line 23"/>
              <p:cNvSpPr>
                <a:spLocks noChangeShapeType="1"/>
              </p:cNvSpPr>
              <p:nvPr/>
            </p:nvSpPr>
            <p:spPr bwMode="auto">
              <a:xfrm>
                <a:off x="1344" y="2186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98136" name="Text Box 24"/>
            <p:cNvSpPr txBox="1">
              <a:spLocks noChangeArrowheads="1"/>
            </p:cNvSpPr>
            <p:nvPr/>
          </p:nvSpPr>
          <p:spPr bwMode="auto">
            <a:xfrm>
              <a:off x="221" y="2014"/>
              <a:ext cx="5318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Average access time for serial search:     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t</a:t>
              </a:r>
              <a:r>
                <a:rPr lang="en-US" altLang="ko-KR" sz="2400" baseline="-25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cache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 + (1 - </a:t>
              </a:r>
              <a:r>
                <a:rPr lang="en-US" altLang="ko-KR" sz="2400">
                  <a:solidFill>
                    <a:srgbClr val="56127A"/>
                  </a:solidFill>
                  <a:latin typeface="Symbol" charset="2"/>
                  <a:ea typeface="굴림" charset="-127"/>
                  <a:cs typeface="굴림" charset="-127"/>
                </a:rPr>
                <a:t>a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) t</a:t>
              </a:r>
              <a:r>
                <a:rPr lang="en-US" altLang="ko-KR" sz="2400" baseline="-25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mem</a:t>
              </a:r>
              <a:endParaRPr lang="en-US" sz="1800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96850" y="3556000"/>
            <a:ext cx="8750300" cy="1524000"/>
            <a:chOff x="124" y="2352"/>
            <a:chExt cx="5512" cy="960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1152" y="2352"/>
              <a:ext cx="3292" cy="644"/>
              <a:chOff x="550" y="2847"/>
              <a:chExt cx="3292" cy="644"/>
            </a:xfrm>
          </p:grpSpPr>
          <p:sp>
            <p:nvSpPr>
              <p:cNvPr id="1498139" name="Rectangle 27"/>
              <p:cNvSpPr>
                <a:spLocks noChangeArrowheads="1"/>
              </p:cNvSpPr>
              <p:nvPr/>
            </p:nvSpPr>
            <p:spPr bwMode="auto">
              <a:xfrm>
                <a:off x="1960" y="3000"/>
                <a:ext cx="752" cy="3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0" name="Rectangle 28"/>
              <p:cNvSpPr>
                <a:spLocks noChangeArrowheads="1"/>
              </p:cNvSpPr>
              <p:nvPr/>
            </p:nvSpPr>
            <p:spPr bwMode="auto">
              <a:xfrm>
                <a:off x="1990" y="3059"/>
                <a:ext cx="67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20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CACHE</a:t>
                </a:r>
              </a:p>
            </p:txBody>
          </p:sp>
          <p:sp>
            <p:nvSpPr>
              <p:cNvPr id="1498141" name="Rectangle 29"/>
              <p:cNvSpPr>
                <a:spLocks noChangeArrowheads="1"/>
              </p:cNvSpPr>
              <p:nvPr/>
            </p:nvSpPr>
            <p:spPr bwMode="auto">
              <a:xfrm>
                <a:off x="550" y="3073"/>
                <a:ext cx="86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Processor </a:t>
                </a:r>
              </a:p>
            </p:txBody>
          </p:sp>
          <p:sp>
            <p:nvSpPr>
              <p:cNvPr id="1498142" name="Line 30"/>
              <p:cNvSpPr>
                <a:spLocks noChangeShapeType="1"/>
              </p:cNvSpPr>
              <p:nvPr/>
            </p:nvSpPr>
            <p:spPr bwMode="auto">
              <a:xfrm>
                <a:off x="560" y="2944"/>
                <a:ext cx="81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3" name="Line 31"/>
              <p:cNvSpPr>
                <a:spLocks noChangeShapeType="1"/>
              </p:cNvSpPr>
              <p:nvPr/>
            </p:nvSpPr>
            <p:spPr bwMode="auto">
              <a:xfrm>
                <a:off x="560" y="3424"/>
                <a:ext cx="81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4" name="Line 32"/>
              <p:cNvSpPr>
                <a:spLocks noChangeShapeType="1"/>
              </p:cNvSpPr>
              <p:nvPr/>
            </p:nvSpPr>
            <p:spPr bwMode="auto">
              <a:xfrm>
                <a:off x="3104" y="2944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5" name="Line 33"/>
              <p:cNvSpPr>
                <a:spLocks noChangeShapeType="1"/>
              </p:cNvSpPr>
              <p:nvPr/>
            </p:nvSpPr>
            <p:spPr bwMode="auto">
              <a:xfrm>
                <a:off x="3104" y="2944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6" name="Line 34"/>
              <p:cNvSpPr>
                <a:spLocks noChangeShapeType="1"/>
              </p:cNvSpPr>
              <p:nvPr/>
            </p:nvSpPr>
            <p:spPr bwMode="auto">
              <a:xfrm>
                <a:off x="3104" y="3424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7" name="Rectangle 35"/>
              <p:cNvSpPr>
                <a:spLocks noChangeArrowheads="1"/>
              </p:cNvSpPr>
              <p:nvPr/>
            </p:nvSpPr>
            <p:spPr bwMode="auto">
              <a:xfrm>
                <a:off x="3094" y="2977"/>
                <a:ext cx="74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Main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altLang="ko-KR" sz="1800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Memory </a:t>
                </a:r>
              </a:p>
            </p:txBody>
          </p:sp>
          <p:sp>
            <p:nvSpPr>
              <p:cNvPr id="1498148" name="Line 36"/>
              <p:cNvSpPr>
                <a:spLocks noChangeShapeType="1"/>
              </p:cNvSpPr>
              <p:nvPr/>
            </p:nvSpPr>
            <p:spPr bwMode="auto">
              <a:xfrm>
                <a:off x="2864" y="308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49" name="Line 37"/>
              <p:cNvSpPr>
                <a:spLocks noChangeShapeType="1"/>
              </p:cNvSpPr>
              <p:nvPr/>
            </p:nvSpPr>
            <p:spPr bwMode="auto">
              <a:xfrm>
                <a:off x="2720" y="3232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0" name="Rectangle 38"/>
              <p:cNvSpPr>
                <a:spLocks noChangeArrowheads="1"/>
              </p:cNvSpPr>
              <p:nvPr/>
            </p:nvSpPr>
            <p:spPr bwMode="auto">
              <a:xfrm>
                <a:off x="1366" y="2847"/>
                <a:ext cx="41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Addr</a:t>
                </a:r>
              </a:p>
            </p:txBody>
          </p:sp>
          <p:sp>
            <p:nvSpPr>
              <p:cNvPr id="1498151" name="Rectangle 39"/>
              <p:cNvSpPr>
                <a:spLocks noChangeArrowheads="1"/>
              </p:cNvSpPr>
              <p:nvPr/>
            </p:nvSpPr>
            <p:spPr bwMode="auto">
              <a:xfrm>
                <a:off x="2710" y="3279"/>
                <a:ext cx="41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Data</a:t>
                </a:r>
              </a:p>
            </p:txBody>
          </p:sp>
          <p:sp>
            <p:nvSpPr>
              <p:cNvPr id="1498152" name="Rectangle 40"/>
              <p:cNvSpPr>
                <a:spLocks noChangeArrowheads="1"/>
              </p:cNvSpPr>
              <p:nvPr/>
            </p:nvSpPr>
            <p:spPr bwMode="auto">
              <a:xfrm>
                <a:off x="1510" y="3279"/>
                <a:ext cx="41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altLang="ko-KR">
                    <a:solidFill>
                      <a:srgbClr val="56127A"/>
                    </a:solidFill>
                    <a:latin typeface="Verdana" charset="0"/>
                    <a:ea typeface="굴림" charset="-127"/>
                    <a:cs typeface="굴림" charset="-127"/>
                  </a:rPr>
                  <a:t>Data</a:t>
                </a:r>
              </a:p>
            </p:txBody>
          </p:sp>
          <p:sp>
            <p:nvSpPr>
              <p:cNvPr id="1498153" name="Line 41"/>
              <p:cNvSpPr>
                <a:spLocks noChangeShapeType="1"/>
              </p:cNvSpPr>
              <p:nvPr/>
            </p:nvSpPr>
            <p:spPr bwMode="auto">
              <a:xfrm>
                <a:off x="1376" y="2944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4" name="Line 42"/>
              <p:cNvSpPr>
                <a:spLocks noChangeShapeType="1"/>
              </p:cNvSpPr>
              <p:nvPr/>
            </p:nvSpPr>
            <p:spPr bwMode="auto">
              <a:xfrm>
                <a:off x="1376" y="3088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5" name="Line 43"/>
              <p:cNvSpPr>
                <a:spLocks noChangeShapeType="1"/>
              </p:cNvSpPr>
              <p:nvPr/>
            </p:nvSpPr>
            <p:spPr bwMode="auto">
              <a:xfrm>
                <a:off x="1376" y="3232"/>
                <a:ext cx="57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6" name="Line 44"/>
              <p:cNvSpPr>
                <a:spLocks noChangeShapeType="1"/>
              </p:cNvSpPr>
              <p:nvPr/>
            </p:nvSpPr>
            <p:spPr bwMode="auto">
              <a:xfrm flipV="1">
                <a:off x="1760" y="2848"/>
                <a:ext cx="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7" name="Line 45"/>
              <p:cNvSpPr>
                <a:spLocks noChangeShapeType="1"/>
              </p:cNvSpPr>
              <p:nvPr/>
            </p:nvSpPr>
            <p:spPr bwMode="auto">
              <a:xfrm>
                <a:off x="1760" y="2848"/>
                <a:ext cx="11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158" name="Line 46"/>
              <p:cNvSpPr>
                <a:spLocks noChangeShapeType="1"/>
              </p:cNvSpPr>
              <p:nvPr/>
            </p:nvSpPr>
            <p:spPr bwMode="auto">
              <a:xfrm>
                <a:off x="2864" y="2848"/>
                <a:ext cx="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98159" name="Text Box 47"/>
            <p:cNvSpPr txBox="1">
              <a:spLocks noChangeArrowheads="1"/>
            </p:cNvSpPr>
            <p:nvPr/>
          </p:nvSpPr>
          <p:spPr bwMode="auto">
            <a:xfrm>
              <a:off x="124" y="3024"/>
              <a:ext cx="5512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50000"/>
                </a:lnSpc>
                <a:spcBef>
                  <a:spcPct val="20000"/>
                </a:spcBef>
              </a:pPr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Average access time for parallel search:  </a:t>
              </a:r>
              <a:r>
                <a:rPr lang="en-US" altLang="ko-KR" sz="2400">
                  <a:solidFill>
                    <a:srgbClr val="56127A"/>
                  </a:solidFill>
                  <a:latin typeface="Symbol" charset="2"/>
                  <a:ea typeface="굴림" charset="-127"/>
                  <a:cs typeface="굴림" charset="-127"/>
                </a:rPr>
                <a:t>a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 t</a:t>
              </a:r>
              <a:r>
                <a:rPr lang="en-US" altLang="ko-KR" sz="2400" baseline="-25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cache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 + (1 - </a:t>
              </a:r>
              <a:r>
                <a:rPr lang="en-US" altLang="ko-KR" sz="2400">
                  <a:solidFill>
                    <a:srgbClr val="56127A"/>
                  </a:solidFill>
                  <a:latin typeface="Symbol" charset="2"/>
                  <a:ea typeface="굴림" charset="-127"/>
                  <a:cs typeface="굴림" charset="-127"/>
                </a:rPr>
                <a:t>a</a:t>
              </a:r>
              <a:r>
                <a:rPr lang="en-US" altLang="ko-KR" sz="24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) t</a:t>
              </a:r>
              <a:r>
                <a:rPr lang="en-US" altLang="ko-KR" sz="2400" baseline="-25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mem</a:t>
              </a:r>
              <a:endParaRPr lang="en-US"/>
            </a:p>
          </p:txBody>
        </p:sp>
      </p:grpSp>
      <p:sp>
        <p:nvSpPr>
          <p:cNvPr id="1498160" name="Text Box 48"/>
          <p:cNvSpPr txBox="1">
            <a:spLocks noChangeArrowheads="1"/>
          </p:cNvSpPr>
          <p:nvPr/>
        </p:nvSpPr>
        <p:spPr bwMode="auto">
          <a:xfrm>
            <a:off x="838200" y="5080000"/>
            <a:ext cx="7772400" cy="1143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30188" indent="-230188" algn="l" eaLnBrk="1" hangingPunct="1">
              <a:spcBef>
                <a:spcPct val="20000"/>
              </a:spcBef>
              <a:buFontTx/>
              <a:buChar char="•"/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Savings are usually small,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</a:t>
            </a:r>
            <a:r>
              <a:rPr lang="en-US" altLang="ko-KR" sz="2000" baseline="-25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mem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&gt;&gt;</a:t>
            </a:r>
            <a:r>
              <a:rPr lang="en-US" altLang="ko-KR" sz="2000" baseline="-25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</a:t>
            </a:r>
            <a:r>
              <a:rPr lang="en-US" altLang="ko-KR" sz="2000" baseline="-25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</a:t>
            </a: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, hit ratio </a:t>
            </a:r>
            <a:r>
              <a:rPr lang="en-US" altLang="ko-KR" sz="24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a </a:t>
            </a: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high</a:t>
            </a:r>
          </a:p>
          <a:p>
            <a:pPr marL="230188" indent="-230188" algn="l" eaLnBrk="1" hangingPunct="1">
              <a:spcBef>
                <a:spcPct val="20000"/>
              </a:spcBef>
              <a:buFontTx/>
              <a:buChar char="•"/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High bandwidth required for memory path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</a:t>
            </a:r>
            <a:endParaRPr lang="en-US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marL="230188" indent="-230188" algn="l" eaLnBrk="1" hangingPunct="1">
              <a:spcBef>
                <a:spcPct val="20000"/>
              </a:spcBef>
              <a:buFontTx/>
              <a:buChar char="•"/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Complexity of handling parallel paths can slow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</a:t>
            </a:r>
            <a:r>
              <a:rPr lang="en-US" altLang="ko-KR" sz="2000" baseline="-25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</a:t>
            </a:r>
            <a:r>
              <a:rPr lang="en-US" altLang="ko-KR" sz="2000" baseline="-25000">
                <a:latin typeface="Verdana" charset="0"/>
                <a:ea typeface="굴림" charset="-127"/>
                <a:cs typeface="굴림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8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8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8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816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on lectures</a:t>
            </a:r>
          </a:p>
          <a:p>
            <a:pPr lvl="1"/>
            <a:r>
              <a:rPr lang="en-US" dirty="0" smtClean="0"/>
              <a:t>If you have any feedback/concern, please send it along to me</a:t>
            </a:r>
          </a:p>
          <a:p>
            <a:pPr lvl="1"/>
            <a:r>
              <a:rPr lang="en-US" dirty="0" smtClean="0"/>
              <a:t>Thanks to those who already did</a:t>
            </a:r>
          </a:p>
          <a:p>
            <a:pPr lvl="1"/>
            <a:r>
              <a:rPr lang="en-US" dirty="0" smtClean="0"/>
              <a:t>Please ask questions if things are not clear</a:t>
            </a:r>
          </a:p>
          <a:p>
            <a:pPr lvl="1"/>
            <a:r>
              <a:rPr lang="en-US" dirty="0" smtClean="0"/>
              <a:t>Or you can simply scream, “TOO FAST!”</a:t>
            </a:r>
          </a:p>
          <a:p>
            <a:pPr lvl="1"/>
            <a:r>
              <a:rPr lang="en-US" dirty="0" smtClean="0"/>
              <a:t>Please utilize my office hours (I will change to sometime in the afternoon)</a:t>
            </a:r>
          </a:p>
          <a:p>
            <a:r>
              <a:rPr lang="en-US" dirty="0" smtClean="0"/>
              <a:t>Very important to attend</a:t>
            </a:r>
          </a:p>
          <a:p>
            <a:pPr lvl="1"/>
            <a:r>
              <a:rPr lang="en-US" dirty="0" smtClean="0"/>
              <a:t>Recitations this week &amp; next week</a:t>
            </a:r>
          </a:p>
          <a:p>
            <a:r>
              <a:rPr lang="en-US" dirty="0" smtClean="0"/>
              <a:t>Quiz 1</a:t>
            </a:r>
          </a:p>
          <a:p>
            <a:pPr lvl="1"/>
            <a:r>
              <a:rPr lang="en-US" dirty="0" smtClean="0"/>
              <a:t>Fri, 2/11</a:t>
            </a:r>
          </a:p>
          <a:p>
            <a:pPr lvl="1"/>
            <a:r>
              <a:rPr lang="en-US" dirty="0" smtClean="0"/>
              <a:t>Closed book, in-class</a:t>
            </a:r>
          </a:p>
          <a:p>
            <a:pPr lvl="1"/>
            <a:r>
              <a:rPr lang="en-US" dirty="0" smtClean="0"/>
              <a:t>Includes lectures until last Monday (1/31)</a:t>
            </a:r>
          </a:p>
          <a:p>
            <a:pPr lvl="1"/>
            <a:r>
              <a:rPr lang="en-US" dirty="0" smtClean="0"/>
              <a:t>Review: Wed (2/9)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7848-939E-7E43-907B-1F30974904B2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98500" y="1193800"/>
            <a:ext cx="7683500" cy="5207000"/>
          </a:xfrm>
        </p:spPr>
        <p:txBody>
          <a:bodyPr/>
          <a:lstStyle/>
          <a:p>
            <a:r>
              <a:rPr lang="en-US" dirty="0"/>
              <a:t>Dynamic RAM (DRAM) is main form of main memory storage in use today</a:t>
            </a:r>
          </a:p>
          <a:p>
            <a:pPr lvl="1"/>
            <a:r>
              <a:rPr lang="en-US" dirty="0"/>
              <a:t>Holds values on small capacitors, need refreshing (hence dynamic)</a:t>
            </a:r>
          </a:p>
          <a:p>
            <a:pPr lvl="1"/>
            <a:r>
              <a:rPr lang="en-US" dirty="0"/>
              <a:t>Slow multi-step access: </a:t>
            </a:r>
            <a:r>
              <a:rPr lang="en-US" dirty="0" err="1"/>
              <a:t>precharge</a:t>
            </a:r>
            <a:r>
              <a:rPr lang="en-US" dirty="0"/>
              <a:t>, read row, read column</a:t>
            </a:r>
          </a:p>
          <a:p>
            <a:r>
              <a:rPr lang="en-US" dirty="0"/>
              <a:t>Static RAM (SRAM) is faster but more expensive</a:t>
            </a:r>
          </a:p>
          <a:p>
            <a:pPr lvl="1"/>
            <a:r>
              <a:rPr lang="en-US" dirty="0"/>
              <a:t>Used to build on-chip memory for caches</a:t>
            </a:r>
            <a:endParaRPr lang="en-US" dirty="0" smtClean="0"/>
          </a:p>
          <a:p>
            <a:r>
              <a:rPr lang="en-US" dirty="0" smtClean="0"/>
              <a:t>Cache holds small set of values in fast memory (SRAM) close to processor</a:t>
            </a:r>
          </a:p>
          <a:p>
            <a:pPr lvl="1"/>
            <a:r>
              <a:rPr lang="en-US" dirty="0" smtClean="0"/>
              <a:t>Need to develop search scheme to find values in cache, and replacement policy to make space for newly accessed locations</a:t>
            </a:r>
          </a:p>
          <a:p>
            <a:r>
              <a:rPr lang="en-US" dirty="0" smtClean="0"/>
              <a:t>Caches </a:t>
            </a:r>
            <a:r>
              <a:rPr lang="en-US" dirty="0"/>
              <a:t>exploit two forms of predictability in memory reference streams</a:t>
            </a:r>
          </a:p>
          <a:p>
            <a:pPr lvl="1"/>
            <a:r>
              <a:rPr lang="en-US" dirty="0"/>
              <a:t>Temporal locality, same location likely to be accessed again soon</a:t>
            </a:r>
          </a:p>
          <a:p>
            <a:pPr lvl="1"/>
            <a:r>
              <a:rPr lang="en-US" dirty="0"/>
              <a:t>Spatial locality, neighboring location likely to be accessed </a:t>
            </a:r>
            <a:r>
              <a:rPr lang="en-US" dirty="0" smtClean="0"/>
              <a:t>soon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Basics (Again)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Block: the unit of access/storage in cache</a:t>
            </a:r>
          </a:p>
          <a:p>
            <a:r>
              <a:rPr lang="en-US" dirty="0" smtClean="0"/>
              <a:t>Word: the unit of access by CPU</a:t>
            </a:r>
          </a:p>
          <a:p>
            <a:r>
              <a:rPr lang="en-US" dirty="0" smtClean="0"/>
              <a:t>A block contains multiple words.</a:t>
            </a:r>
          </a:p>
          <a:p>
            <a:pPr lvl="1"/>
            <a:r>
              <a:rPr lang="en-US" dirty="0" smtClean="0"/>
              <a:t>Why multiple words?</a:t>
            </a:r>
          </a:p>
          <a:p>
            <a:r>
              <a:rPr lang="en-US" dirty="0" smtClean="0"/>
              <a:t>On cache miss,</a:t>
            </a:r>
          </a:p>
          <a:p>
            <a:pPr lvl="1"/>
            <a:r>
              <a:rPr lang="en-US" dirty="0" smtClean="0"/>
              <a:t>Memory access</a:t>
            </a:r>
          </a:p>
          <a:p>
            <a:pPr lvl="1"/>
            <a:r>
              <a:rPr lang="en-US" dirty="0" smtClean="0"/>
              <a:t>Cache block (</a:t>
            </a:r>
            <a:r>
              <a:rPr lang="en-US" dirty="0" err="1" smtClean="0"/>
              <a:t>re)placement</a:t>
            </a:r>
            <a:endParaRPr lang="en-US" dirty="0" smtClean="0"/>
          </a:p>
          <a:p>
            <a:pPr lvl="1"/>
            <a:r>
              <a:rPr lang="en-US" dirty="0" smtClean="0"/>
              <a:t>Why keep it?</a:t>
            </a:r>
          </a:p>
          <a:p>
            <a:r>
              <a:rPr lang="en-US" dirty="0" smtClean="0"/>
              <a:t>Five things to decide</a:t>
            </a:r>
          </a:p>
          <a:p>
            <a:pPr lvl="1"/>
            <a:r>
              <a:rPr lang="en-US" dirty="0" smtClean="0"/>
              <a:t>After fetching a block from the memory, where do we place it inside the cache?</a:t>
            </a:r>
          </a:p>
          <a:p>
            <a:pPr lvl="1"/>
            <a:r>
              <a:rPr lang="en-US" dirty="0" smtClean="0"/>
              <a:t>If the line is taken or the cache is full already, which block to evict?</a:t>
            </a:r>
          </a:p>
          <a:p>
            <a:pPr lvl="1"/>
            <a:r>
              <a:rPr lang="en-US" dirty="0" smtClean="0"/>
              <a:t>How many words per block?</a:t>
            </a:r>
          </a:p>
          <a:p>
            <a:pPr lvl="1"/>
            <a:r>
              <a:rPr lang="en-US" dirty="0" smtClean="0"/>
              <a:t>How big?</a:t>
            </a:r>
          </a:p>
          <a:p>
            <a:pPr lvl="1"/>
            <a:r>
              <a:rPr lang="en-US" dirty="0" smtClean="0"/>
              <a:t>What happens on write?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1C80-15F3-914A-AFA7-E7955616659B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3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0"/>
            <a:ext cx="71628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Placement Policy</a:t>
            </a:r>
          </a:p>
        </p:txBody>
      </p:sp>
      <p:sp>
        <p:nvSpPr>
          <p:cNvPr id="1434627" name="Rectangle 3"/>
          <p:cNvSpPr>
            <a:spLocks noChangeArrowheads="1"/>
          </p:cNvSpPr>
          <p:nvPr/>
        </p:nvSpPr>
        <p:spPr bwMode="auto">
          <a:xfrm>
            <a:off x="2647950" y="3322637"/>
            <a:ext cx="1219200" cy="1066800"/>
          </a:xfrm>
          <a:prstGeom prst="rect">
            <a:avLst/>
          </a:prstGeom>
          <a:solidFill>
            <a:schemeClr val="bg2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0650" y="3328987"/>
            <a:ext cx="1193800" cy="1054100"/>
            <a:chOff x="1749" y="2308"/>
            <a:chExt cx="752" cy="664"/>
          </a:xfrm>
        </p:grpSpPr>
        <p:sp>
          <p:nvSpPr>
            <p:cNvPr id="1434629" name="Rectangle 5"/>
            <p:cNvSpPr>
              <a:spLocks noChangeArrowheads="1"/>
            </p:cNvSpPr>
            <p:nvPr/>
          </p:nvSpPr>
          <p:spPr bwMode="auto">
            <a:xfrm>
              <a:off x="1749" y="2312"/>
              <a:ext cx="752" cy="6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0" name="Line 6"/>
            <p:cNvSpPr>
              <a:spLocks noChangeShapeType="1"/>
            </p:cNvSpPr>
            <p:nvPr/>
          </p:nvSpPr>
          <p:spPr bwMode="auto">
            <a:xfrm>
              <a:off x="1837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1" name="Line 7"/>
            <p:cNvSpPr>
              <a:spLocks noChangeShapeType="1"/>
            </p:cNvSpPr>
            <p:nvPr/>
          </p:nvSpPr>
          <p:spPr bwMode="auto">
            <a:xfrm>
              <a:off x="1933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2" name="Line 8"/>
            <p:cNvSpPr>
              <a:spLocks noChangeShapeType="1"/>
            </p:cNvSpPr>
            <p:nvPr/>
          </p:nvSpPr>
          <p:spPr bwMode="auto">
            <a:xfrm>
              <a:off x="2029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3" name="Line 9"/>
            <p:cNvSpPr>
              <a:spLocks noChangeShapeType="1"/>
            </p:cNvSpPr>
            <p:nvPr/>
          </p:nvSpPr>
          <p:spPr bwMode="auto">
            <a:xfrm>
              <a:off x="2125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4" name="Line 10"/>
            <p:cNvSpPr>
              <a:spLocks noChangeShapeType="1"/>
            </p:cNvSpPr>
            <p:nvPr/>
          </p:nvSpPr>
          <p:spPr bwMode="auto">
            <a:xfrm>
              <a:off x="2221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5" name="Line 11"/>
            <p:cNvSpPr>
              <a:spLocks noChangeShapeType="1"/>
            </p:cNvSpPr>
            <p:nvPr/>
          </p:nvSpPr>
          <p:spPr bwMode="auto">
            <a:xfrm>
              <a:off x="2317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36" name="Line 12"/>
            <p:cNvSpPr>
              <a:spLocks noChangeShapeType="1"/>
            </p:cNvSpPr>
            <p:nvPr/>
          </p:nvSpPr>
          <p:spPr bwMode="auto">
            <a:xfrm>
              <a:off x="2413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34637" name="Rectangle 13"/>
          <p:cNvSpPr>
            <a:spLocks noChangeArrowheads="1"/>
          </p:cNvSpPr>
          <p:nvPr/>
        </p:nvSpPr>
        <p:spPr bwMode="auto">
          <a:xfrm>
            <a:off x="7067550" y="3322637"/>
            <a:ext cx="152400" cy="10668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470650" y="3328987"/>
            <a:ext cx="1193800" cy="1054100"/>
            <a:chOff x="4149" y="2308"/>
            <a:chExt cx="752" cy="664"/>
          </a:xfrm>
        </p:grpSpPr>
        <p:sp>
          <p:nvSpPr>
            <p:cNvPr id="1434639" name="Rectangle 15"/>
            <p:cNvSpPr>
              <a:spLocks noChangeArrowheads="1"/>
            </p:cNvSpPr>
            <p:nvPr/>
          </p:nvSpPr>
          <p:spPr bwMode="auto">
            <a:xfrm>
              <a:off x="4149" y="2312"/>
              <a:ext cx="752" cy="6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0" name="Line 16"/>
            <p:cNvSpPr>
              <a:spLocks noChangeShapeType="1"/>
            </p:cNvSpPr>
            <p:nvPr/>
          </p:nvSpPr>
          <p:spPr bwMode="auto">
            <a:xfrm>
              <a:off x="4237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1" name="Line 17"/>
            <p:cNvSpPr>
              <a:spLocks noChangeShapeType="1"/>
            </p:cNvSpPr>
            <p:nvPr/>
          </p:nvSpPr>
          <p:spPr bwMode="auto">
            <a:xfrm>
              <a:off x="4333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2" name="Line 18"/>
            <p:cNvSpPr>
              <a:spLocks noChangeShapeType="1"/>
            </p:cNvSpPr>
            <p:nvPr/>
          </p:nvSpPr>
          <p:spPr bwMode="auto">
            <a:xfrm>
              <a:off x="4429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3" name="Line 19"/>
            <p:cNvSpPr>
              <a:spLocks noChangeShapeType="1"/>
            </p:cNvSpPr>
            <p:nvPr/>
          </p:nvSpPr>
          <p:spPr bwMode="auto">
            <a:xfrm>
              <a:off x="4525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4" name="Line 20"/>
            <p:cNvSpPr>
              <a:spLocks noChangeShapeType="1"/>
            </p:cNvSpPr>
            <p:nvPr/>
          </p:nvSpPr>
          <p:spPr bwMode="auto">
            <a:xfrm>
              <a:off x="4621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5" name="Line 21"/>
            <p:cNvSpPr>
              <a:spLocks noChangeShapeType="1"/>
            </p:cNvSpPr>
            <p:nvPr/>
          </p:nvSpPr>
          <p:spPr bwMode="auto">
            <a:xfrm>
              <a:off x="4717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646" name="Line 22"/>
            <p:cNvSpPr>
              <a:spLocks noChangeShapeType="1"/>
            </p:cNvSpPr>
            <p:nvPr/>
          </p:nvSpPr>
          <p:spPr bwMode="auto">
            <a:xfrm>
              <a:off x="4813" y="2308"/>
              <a:ext cx="0" cy="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34647" name="Rectangle 23"/>
          <p:cNvSpPr>
            <a:spLocks noChangeArrowheads="1"/>
          </p:cNvSpPr>
          <p:nvPr/>
        </p:nvSpPr>
        <p:spPr bwMode="auto">
          <a:xfrm>
            <a:off x="6394450" y="3057525"/>
            <a:ext cx="152082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 defTabSz="911225">
              <a:spcBef>
                <a:spcPct val="0"/>
              </a:spcBef>
            </a:pPr>
            <a:r>
              <a:rPr lang="en-US" sz="1200">
                <a:latin typeface="Verdana" charset="0"/>
              </a:rPr>
              <a:t>0 1 2 3 4 5 6 7</a:t>
            </a:r>
          </a:p>
        </p:txBody>
      </p:sp>
      <p:sp>
        <p:nvSpPr>
          <p:cNvPr id="1434648" name="Rectangle 24"/>
          <p:cNvSpPr>
            <a:spLocks noChangeArrowheads="1"/>
          </p:cNvSpPr>
          <p:nvPr/>
        </p:nvSpPr>
        <p:spPr bwMode="auto">
          <a:xfrm>
            <a:off x="4413250" y="3070225"/>
            <a:ext cx="1458912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 defTabSz="911225">
              <a:spcBef>
                <a:spcPct val="0"/>
              </a:spcBef>
            </a:pPr>
            <a:r>
              <a:rPr lang="en-US" sz="1200">
                <a:latin typeface="Verdana" charset="0"/>
              </a:rPr>
              <a:t>0     1      2     3</a:t>
            </a:r>
          </a:p>
        </p:txBody>
      </p:sp>
      <p:sp>
        <p:nvSpPr>
          <p:cNvPr id="1434649" name="Rectangle 25"/>
          <p:cNvSpPr>
            <a:spLocks noChangeArrowheads="1"/>
          </p:cNvSpPr>
          <p:nvPr/>
        </p:nvSpPr>
        <p:spPr bwMode="auto">
          <a:xfrm>
            <a:off x="4400550" y="3322637"/>
            <a:ext cx="304800" cy="10668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0" name="Rectangle 26"/>
          <p:cNvSpPr>
            <a:spLocks noChangeArrowheads="1"/>
          </p:cNvSpPr>
          <p:nvPr/>
        </p:nvSpPr>
        <p:spPr bwMode="auto">
          <a:xfrm>
            <a:off x="4413250" y="3335337"/>
            <a:ext cx="2794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1" name="Line 27"/>
          <p:cNvSpPr>
            <a:spLocks noChangeShapeType="1"/>
          </p:cNvSpPr>
          <p:nvPr/>
        </p:nvSpPr>
        <p:spPr bwMode="auto">
          <a:xfrm>
            <a:off x="4552950" y="33289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2" name="Rectangle 28"/>
          <p:cNvSpPr>
            <a:spLocks noChangeArrowheads="1"/>
          </p:cNvSpPr>
          <p:nvPr/>
        </p:nvSpPr>
        <p:spPr bwMode="auto">
          <a:xfrm>
            <a:off x="4794250" y="3335337"/>
            <a:ext cx="2794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3" name="Line 29"/>
          <p:cNvSpPr>
            <a:spLocks noChangeShapeType="1"/>
          </p:cNvSpPr>
          <p:nvPr/>
        </p:nvSpPr>
        <p:spPr bwMode="auto">
          <a:xfrm>
            <a:off x="4933950" y="33289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4" name="Rectangle 30"/>
          <p:cNvSpPr>
            <a:spLocks noChangeArrowheads="1"/>
          </p:cNvSpPr>
          <p:nvPr/>
        </p:nvSpPr>
        <p:spPr bwMode="auto">
          <a:xfrm>
            <a:off x="5175250" y="3335337"/>
            <a:ext cx="2794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5" name="Line 31"/>
          <p:cNvSpPr>
            <a:spLocks noChangeShapeType="1"/>
          </p:cNvSpPr>
          <p:nvPr/>
        </p:nvSpPr>
        <p:spPr bwMode="auto">
          <a:xfrm>
            <a:off x="5314950" y="33289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6" name="Rectangle 32"/>
          <p:cNvSpPr>
            <a:spLocks noChangeArrowheads="1"/>
          </p:cNvSpPr>
          <p:nvPr/>
        </p:nvSpPr>
        <p:spPr bwMode="auto">
          <a:xfrm>
            <a:off x="5556250" y="3335337"/>
            <a:ext cx="2794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7" name="Line 33"/>
          <p:cNvSpPr>
            <a:spLocks noChangeShapeType="1"/>
          </p:cNvSpPr>
          <p:nvPr/>
        </p:nvSpPr>
        <p:spPr bwMode="auto">
          <a:xfrm>
            <a:off x="5695950" y="33289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58" name="Rectangle 34"/>
          <p:cNvSpPr>
            <a:spLocks noChangeArrowheads="1"/>
          </p:cNvSpPr>
          <p:nvPr/>
        </p:nvSpPr>
        <p:spPr bwMode="auto">
          <a:xfrm>
            <a:off x="1058862" y="3057525"/>
            <a:ext cx="140493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Set Number</a:t>
            </a:r>
          </a:p>
        </p:txBody>
      </p:sp>
      <p:sp>
        <p:nvSpPr>
          <p:cNvPr id="1434659" name="Rectangle 35"/>
          <p:cNvSpPr>
            <a:spLocks noChangeArrowheads="1"/>
          </p:cNvSpPr>
          <p:nvPr/>
        </p:nvSpPr>
        <p:spPr bwMode="auto">
          <a:xfrm>
            <a:off x="1033462" y="3613150"/>
            <a:ext cx="110966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Cache</a:t>
            </a:r>
          </a:p>
        </p:txBody>
      </p:sp>
      <p:sp>
        <p:nvSpPr>
          <p:cNvPr id="1434660" name="Rectangle 36"/>
          <p:cNvSpPr>
            <a:spLocks noChangeArrowheads="1"/>
          </p:cNvSpPr>
          <p:nvPr/>
        </p:nvSpPr>
        <p:spPr bwMode="auto">
          <a:xfrm>
            <a:off x="2562225" y="4460875"/>
            <a:ext cx="5667375" cy="161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  Fully	 (2-way) Set        Direct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Associative	Associative         Mapped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anywhere	anywhere in          only into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      set 0                block 4	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     		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(12 mod 4)	   (12 mod 8)</a:t>
            </a:r>
          </a:p>
        </p:txBody>
      </p:sp>
      <p:sp>
        <p:nvSpPr>
          <p:cNvPr id="1434661" name="Rectangle 37"/>
          <p:cNvSpPr>
            <a:spLocks noChangeArrowheads="1"/>
          </p:cNvSpPr>
          <p:nvPr/>
        </p:nvSpPr>
        <p:spPr bwMode="auto">
          <a:xfrm>
            <a:off x="4484687" y="1455737"/>
            <a:ext cx="152400" cy="10668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2" name="Rectangle 38"/>
          <p:cNvSpPr>
            <a:spLocks noChangeArrowheads="1"/>
          </p:cNvSpPr>
          <p:nvPr/>
        </p:nvSpPr>
        <p:spPr bwMode="auto">
          <a:xfrm>
            <a:off x="2668587" y="1468437"/>
            <a:ext cx="48514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3" name="Line 39"/>
          <p:cNvSpPr>
            <a:spLocks noChangeShapeType="1"/>
          </p:cNvSpPr>
          <p:nvPr/>
        </p:nvSpPr>
        <p:spPr bwMode="auto">
          <a:xfrm>
            <a:off x="2808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4" name="Line 40"/>
          <p:cNvSpPr>
            <a:spLocks noChangeShapeType="1"/>
          </p:cNvSpPr>
          <p:nvPr/>
        </p:nvSpPr>
        <p:spPr bwMode="auto">
          <a:xfrm>
            <a:off x="2960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5" name="Line 41"/>
          <p:cNvSpPr>
            <a:spLocks noChangeShapeType="1"/>
          </p:cNvSpPr>
          <p:nvPr/>
        </p:nvSpPr>
        <p:spPr bwMode="auto">
          <a:xfrm>
            <a:off x="3113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6" name="Line 42"/>
          <p:cNvSpPr>
            <a:spLocks noChangeShapeType="1"/>
          </p:cNvSpPr>
          <p:nvPr/>
        </p:nvSpPr>
        <p:spPr bwMode="auto">
          <a:xfrm>
            <a:off x="3265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7" name="Line 43"/>
          <p:cNvSpPr>
            <a:spLocks noChangeShapeType="1"/>
          </p:cNvSpPr>
          <p:nvPr/>
        </p:nvSpPr>
        <p:spPr bwMode="auto">
          <a:xfrm>
            <a:off x="3417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8" name="Line 44"/>
          <p:cNvSpPr>
            <a:spLocks noChangeShapeType="1"/>
          </p:cNvSpPr>
          <p:nvPr/>
        </p:nvSpPr>
        <p:spPr bwMode="auto">
          <a:xfrm>
            <a:off x="3570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69" name="Line 45"/>
          <p:cNvSpPr>
            <a:spLocks noChangeShapeType="1"/>
          </p:cNvSpPr>
          <p:nvPr/>
        </p:nvSpPr>
        <p:spPr bwMode="auto">
          <a:xfrm>
            <a:off x="3722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0" name="Line 46"/>
          <p:cNvSpPr>
            <a:spLocks noChangeShapeType="1"/>
          </p:cNvSpPr>
          <p:nvPr/>
        </p:nvSpPr>
        <p:spPr bwMode="auto">
          <a:xfrm>
            <a:off x="3875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1" name="Line 47"/>
          <p:cNvSpPr>
            <a:spLocks noChangeShapeType="1"/>
          </p:cNvSpPr>
          <p:nvPr/>
        </p:nvSpPr>
        <p:spPr bwMode="auto">
          <a:xfrm>
            <a:off x="4027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2" name="Line 48"/>
          <p:cNvSpPr>
            <a:spLocks noChangeShapeType="1"/>
          </p:cNvSpPr>
          <p:nvPr/>
        </p:nvSpPr>
        <p:spPr bwMode="auto">
          <a:xfrm>
            <a:off x="4179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3" name="Line 49"/>
          <p:cNvSpPr>
            <a:spLocks noChangeShapeType="1"/>
          </p:cNvSpPr>
          <p:nvPr/>
        </p:nvSpPr>
        <p:spPr bwMode="auto">
          <a:xfrm>
            <a:off x="4332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4" name="Line 50"/>
          <p:cNvSpPr>
            <a:spLocks noChangeShapeType="1"/>
          </p:cNvSpPr>
          <p:nvPr/>
        </p:nvSpPr>
        <p:spPr bwMode="auto">
          <a:xfrm>
            <a:off x="4484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5" name="Line 51"/>
          <p:cNvSpPr>
            <a:spLocks noChangeShapeType="1"/>
          </p:cNvSpPr>
          <p:nvPr/>
        </p:nvSpPr>
        <p:spPr bwMode="auto">
          <a:xfrm>
            <a:off x="4637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6" name="Line 52"/>
          <p:cNvSpPr>
            <a:spLocks noChangeShapeType="1"/>
          </p:cNvSpPr>
          <p:nvPr/>
        </p:nvSpPr>
        <p:spPr bwMode="auto">
          <a:xfrm>
            <a:off x="4789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7" name="Line 53"/>
          <p:cNvSpPr>
            <a:spLocks noChangeShapeType="1"/>
          </p:cNvSpPr>
          <p:nvPr/>
        </p:nvSpPr>
        <p:spPr bwMode="auto">
          <a:xfrm>
            <a:off x="4941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8" name="Line 54"/>
          <p:cNvSpPr>
            <a:spLocks noChangeShapeType="1"/>
          </p:cNvSpPr>
          <p:nvPr/>
        </p:nvSpPr>
        <p:spPr bwMode="auto">
          <a:xfrm>
            <a:off x="5094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79" name="Line 55"/>
          <p:cNvSpPr>
            <a:spLocks noChangeShapeType="1"/>
          </p:cNvSpPr>
          <p:nvPr/>
        </p:nvSpPr>
        <p:spPr bwMode="auto">
          <a:xfrm>
            <a:off x="5246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0" name="Line 56"/>
          <p:cNvSpPr>
            <a:spLocks noChangeShapeType="1"/>
          </p:cNvSpPr>
          <p:nvPr/>
        </p:nvSpPr>
        <p:spPr bwMode="auto">
          <a:xfrm>
            <a:off x="5399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1" name="Line 57"/>
          <p:cNvSpPr>
            <a:spLocks noChangeShapeType="1"/>
          </p:cNvSpPr>
          <p:nvPr/>
        </p:nvSpPr>
        <p:spPr bwMode="auto">
          <a:xfrm>
            <a:off x="5551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2" name="Line 58"/>
          <p:cNvSpPr>
            <a:spLocks noChangeShapeType="1"/>
          </p:cNvSpPr>
          <p:nvPr/>
        </p:nvSpPr>
        <p:spPr bwMode="auto">
          <a:xfrm>
            <a:off x="5703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3" name="Line 59"/>
          <p:cNvSpPr>
            <a:spLocks noChangeShapeType="1"/>
          </p:cNvSpPr>
          <p:nvPr/>
        </p:nvSpPr>
        <p:spPr bwMode="auto">
          <a:xfrm>
            <a:off x="5856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4" name="Line 60"/>
          <p:cNvSpPr>
            <a:spLocks noChangeShapeType="1"/>
          </p:cNvSpPr>
          <p:nvPr/>
        </p:nvSpPr>
        <p:spPr bwMode="auto">
          <a:xfrm>
            <a:off x="6008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5" name="Line 61"/>
          <p:cNvSpPr>
            <a:spLocks noChangeShapeType="1"/>
          </p:cNvSpPr>
          <p:nvPr/>
        </p:nvSpPr>
        <p:spPr bwMode="auto">
          <a:xfrm>
            <a:off x="6161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6" name="Line 62"/>
          <p:cNvSpPr>
            <a:spLocks noChangeShapeType="1"/>
          </p:cNvSpPr>
          <p:nvPr/>
        </p:nvSpPr>
        <p:spPr bwMode="auto">
          <a:xfrm>
            <a:off x="6313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7" name="Line 63"/>
          <p:cNvSpPr>
            <a:spLocks noChangeShapeType="1"/>
          </p:cNvSpPr>
          <p:nvPr/>
        </p:nvSpPr>
        <p:spPr bwMode="auto">
          <a:xfrm>
            <a:off x="6465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8" name="Line 64"/>
          <p:cNvSpPr>
            <a:spLocks noChangeShapeType="1"/>
          </p:cNvSpPr>
          <p:nvPr/>
        </p:nvSpPr>
        <p:spPr bwMode="auto">
          <a:xfrm>
            <a:off x="6618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89" name="Line 65"/>
          <p:cNvSpPr>
            <a:spLocks noChangeShapeType="1"/>
          </p:cNvSpPr>
          <p:nvPr/>
        </p:nvSpPr>
        <p:spPr bwMode="auto">
          <a:xfrm>
            <a:off x="67706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90" name="Line 66"/>
          <p:cNvSpPr>
            <a:spLocks noChangeShapeType="1"/>
          </p:cNvSpPr>
          <p:nvPr/>
        </p:nvSpPr>
        <p:spPr bwMode="auto">
          <a:xfrm>
            <a:off x="69230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91" name="Line 67"/>
          <p:cNvSpPr>
            <a:spLocks noChangeShapeType="1"/>
          </p:cNvSpPr>
          <p:nvPr/>
        </p:nvSpPr>
        <p:spPr bwMode="auto">
          <a:xfrm>
            <a:off x="70754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92" name="Line 68"/>
          <p:cNvSpPr>
            <a:spLocks noChangeShapeType="1"/>
          </p:cNvSpPr>
          <p:nvPr/>
        </p:nvSpPr>
        <p:spPr bwMode="auto">
          <a:xfrm>
            <a:off x="72278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93" name="Line 69"/>
          <p:cNvSpPr>
            <a:spLocks noChangeShapeType="1"/>
          </p:cNvSpPr>
          <p:nvPr/>
        </p:nvSpPr>
        <p:spPr bwMode="auto">
          <a:xfrm>
            <a:off x="7380287" y="1462087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94" name="Rectangle 70"/>
          <p:cNvSpPr>
            <a:spLocks noChangeArrowheads="1"/>
          </p:cNvSpPr>
          <p:nvPr/>
        </p:nvSpPr>
        <p:spPr bwMode="auto">
          <a:xfrm>
            <a:off x="2617787" y="1203325"/>
            <a:ext cx="1712913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 defTabSz="911225">
              <a:spcBef>
                <a:spcPct val="0"/>
              </a:spcBef>
            </a:pPr>
            <a:r>
              <a:rPr lang="en-US" sz="1200">
                <a:latin typeface="Verdana" charset="0"/>
              </a:rPr>
              <a:t>0 1 2 3 4 5 6 7 8 9</a:t>
            </a:r>
          </a:p>
        </p:txBody>
      </p:sp>
      <p:sp>
        <p:nvSpPr>
          <p:cNvPr id="1434695" name="Rectangle 71"/>
          <p:cNvSpPr>
            <a:spLocks noChangeArrowheads="1"/>
          </p:cNvSpPr>
          <p:nvPr/>
        </p:nvSpPr>
        <p:spPr bwMode="auto">
          <a:xfrm>
            <a:off x="4141787" y="990600"/>
            <a:ext cx="171291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 defTabSz="911225">
              <a:spcBef>
                <a:spcPct val="0"/>
              </a:spcBef>
            </a:pPr>
            <a:r>
              <a:rPr lang="en-US" sz="1200">
                <a:latin typeface="Verdana" charset="0"/>
              </a:rPr>
              <a:t>1 1 1 1 1 1 1 1 1 1 0 1 2 3 4 5 6 7 8 9</a:t>
            </a:r>
          </a:p>
        </p:txBody>
      </p:sp>
      <p:sp>
        <p:nvSpPr>
          <p:cNvPr id="1434696" name="Rectangle 72"/>
          <p:cNvSpPr>
            <a:spLocks noChangeArrowheads="1"/>
          </p:cNvSpPr>
          <p:nvPr/>
        </p:nvSpPr>
        <p:spPr bwMode="auto">
          <a:xfrm>
            <a:off x="5640387" y="990600"/>
            <a:ext cx="171291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defTabSz="911225">
              <a:spcBef>
                <a:spcPct val="0"/>
              </a:spcBef>
            </a:pPr>
            <a:r>
              <a:rPr lang="en-US" sz="1200">
                <a:latin typeface="Verdana" charset="0"/>
              </a:rPr>
              <a:t>2 2 2 2 2 2 2 2 2 2 0 1 2 3 4 5 6 7 8 9</a:t>
            </a:r>
          </a:p>
        </p:txBody>
      </p:sp>
      <p:sp>
        <p:nvSpPr>
          <p:cNvPr id="1434697" name="Rectangle 73"/>
          <p:cNvSpPr>
            <a:spLocks noChangeArrowheads="1"/>
          </p:cNvSpPr>
          <p:nvPr/>
        </p:nvSpPr>
        <p:spPr bwMode="auto">
          <a:xfrm>
            <a:off x="7162800" y="990600"/>
            <a:ext cx="81121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defTabSz="911225">
              <a:spcBef>
                <a:spcPct val="0"/>
              </a:spcBef>
            </a:pPr>
            <a:r>
              <a:rPr lang="en-US" sz="1200" dirty="0">
                <a:latin typeface="Verdana" charset="0"/>
              </a:rPr>
              <a:t>3 3</a:t>
            </a:r>
          </a:p>
          <a:p>
            <a:pPr defTabSz="911225">
              <a:spcBef>
                <a:spcPct val="0"/>
              </a:spcBef>
            </a:pPr>
            <a:r>
              <a:rPr lang="en-US" sz="1200" dirty="0">
                <a:latin typeface="Verdana" charset="0"/>
              </a:rPr>
              <a:t>0 1</a:t>
            </a:r>
          </a:p>
        </p:txBody>
      </p:sp>
      <p:sp>
        <p:nvSpPr>
          <p:cNvPr id="1434698" name="Rectangle 74"/>
          <p:cNvSpPr>
            <a:spLocks noChangeArrowheads="1"/>
          </p:cNvSpPr>
          <p:nvPr/>
        </p:nvSpPr>
        <p:spPr bwMode="auto">
          <a:xfrm>
            <a:off x="982662" y="1670050"/>
            <a:ext cx="1411288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Memory</a:t>
            </a:r>
          </a:p>
        </p:txBody>
      </p:sp>
      <p:sp>
        <p:nvSpPr>
          <p:cNvPr id="1434699" name="Rectangle 75"/>
          <p:cNvSpPr>
            <a:spLocks noChangeArrowheads="1"/>
          </p:cNvSpPr>
          <p:nvPr/>
        </p:nvSpPr>
        <p:spPr bwMode="auto">
          <a:xfrm>
            <a:off x="982662" y="1074737"/>
            <a:ext cx="160972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Block Number</a:t>
            </a:r>
          </a:p>
        </p:txBody>
      </p:sp>
      <p:sp>
        <p:nvSpPr>
          <p:cNvPr id="1434700" name="Rectangle 76"/>
          <p:cNvSpPr>
            <a:spLocks noChangeArrowheads="1"/>
          </p:cNvSpPr>
          <p:nvPr/>
        </p:nvSpPr>
        <p:spPr bwMode="auto">
          <a:xfrm>
            <a:off x="493712" y="5227637"/>
            <a:ext cx="176212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block 12 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can be placed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Line 2"/>
          <p:cNvSpPr>
            <a:spLocks noChangeShapeType="1"/>
          </p:cNvSpPr>
          <p:nvPr/>
        </p:nvSpPr>
        <p:spPr bwMode="auto">
          <a:xfrm>
            <a:off x="2438400" y="495458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75" name="Rectangle 3" descr="Large confetti"/>
          <p:cNvSpPr>
            <a:spLocks noChangeArrowheads="1"/>
          </p:cNvSpPr>
          <p:nvPr/>
        </p:nvSpPr>
        <p:spPr bwMode="auto">
          <a:xfrm>
            <a:off x="1758950" y="3360737"/>
            <a:ext cx="4864100" cy="3683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76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162800" cy="1143000"/>
          </a:xfrm>
          <a:noFill/>
          <a:ln/>
        </p:spPr>
        <p:txBody>
          <a:bodyPr/>
          <a:lstStyle/>
          <a:p>
            <a:r>
              <a:rPr lang="en-US"/>
              <a:t>Direct-Mapped Cache</a:t>
            </a:r>
          </a:p>
        </p:txBody>
      </p:sp>
      <p:sp>
        <p:nvSpPr>
          <p:cNvPr id="1436677" name="Rectangle 5"/>
          <p:cNvSpPr>
            <a:spLocks noChangeArrowheads="1"/>
          </p:cNvSpPr>
          <p:nvPr/>
        </p:nvSpPr>
        <p:spPr bwMode="auto">
          <a:xfrm>
            <a:off x="1765300" y="2605087"/>
            <a:ext cx="4851400" cy="149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78" name="Line 6"/>
          <p:cNvSpPr>
            <a:spLocks noChangeShapeType="1"/>
          </p:cNvSpPr>
          <p:nvPr/>
        </p:nvSpPr>
        <p:spPr bwMode="auto">
          <a:xfrm>
            <a:off x="1752600" y="2973387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79" name="Line 7"/>
          <p:cNvSpPr>
            <a:spLocks noChangeShapeType="1"/>
          </p:cNvSpPr>
          <p:nvPr/>
        </p:nvSpPr>
        <p:spPr bwMode="auto">
          <a:xfrm>
            <a:off x="1752600" y="3354387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0" name="Line 8"/>
          <p:cNvSpPr>
            <a:spLocks noChangeShapeType="1"/>
          </p:cNvSpPr>
          <p:nvPr/>
        </p:nvSpPr>
        <p:spPr bwMode="auto">
          <a:xfrm>
            <a:off x="1752600" y="3735387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1" name="Line 9"/>
          <p:cNvSpPr>
            <a:spLocks noChangeShapeType="1"/>
          </p:cNvSpPr>
          <p:nvPr/>
        </p:nvSpPr>
        <p:spPr bwMode="auto">
          <a:xfrm>
            <a:off x="2971800" y="243998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2" name="Line 10"/>
          <p:cNvSpPr>
            <a:spLocks noChangeShapeType="1"/>
          </p:cNvSpPr>
          <p:nvPr/>
        </p:nvSpPr>
        <p:spPr bwMode="auto">
          <a:xfrm>
            <a:off x="3886200" y="259238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3" name="Line 11"/>
          <p:cNvSpPr>
            <a:spLocks noChangeShapeType="1"/>
          </p:cNvSpPr>
          <p:nvPr/>
        </p:nvSpPr>
        <p:spPr bwMode="auto">
          <a:xfrm>
            <a:off x="2057400" y="243998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4" name="Rectangle 12"/>
          <p:cNvSpPr>
            <a:spLocks noChangeArrowheads="1"/>
          </p:cNvSpPr>
          <p:nvPr/>
        </p:nvSpPr>
        <p:spPr bwMode="auto">
          <a:xfrm>
            <a:off x="2041525" y="2241550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36685" name="Rectangle 13"/>
          <p:cNvSpPr>
            <a:spLocks noChangeArrowheads="1"/>
          </p:cNvSpPr>
          <p:nvPr/>
        </p:nvSpPr>
        <p:spPr bwMode="auto">
          <a:xfrm>
            <a:off x="4098925" y="2241550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 Block</a:t>
            </a:r>
          </a:p>
        </p:txBody>
      </p:sp>
      <p:sp>
        <p:nvSpPr>
          <p:cNvPr id="1436686" name="Rectangle 14"/>
          <p:cNvSpPr>
            <a:spLocks noChangeArrowheads="1"/>
          </p:cNvSpPr>
          <p:nvPr/>
        </p:nvSpPr>
        <p:spPr bwMode="auto">
          <a:xfrm>
            <a:off x="1584325" y="224155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V</a:t>
            </a:r>
          </a:p>
        </p:txBody>
      </p:sp>
      <p:sp>
        <p:nvSpPr>
          <p:cNvPr id="1436687" name="Line 15"/>
          <p:cNvSpPr>
            <a:spLocks noChangeShapeType="1"/>
          </p:cNvSpPr>
          <p:nvPr/>
        </p:nvSpPr>
        <p:spPr bwMode="auto">
          <a:xfrm>
            <a:off x="4800600" y="259238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8" name="Line 16"/>
          <p:cNvSpPr>
            <a:spLocks noChangeShapeType="1"/>
          </p:cNvSpPr>
          <p:nvPr/>
        </p:nvSpPr>
        <p:spPr bwMode="auto">
          <a:xfrm>
            <a:off x="5715000" y="259238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89" name="Rectangle 17"/>
          <p:cNvSpPr>
            <a:spLocks noChangeArrowheads="1"/>
          </p:cNvSpPr>
          <p:nvPr/>
        </p:nvSpPr>
        <p:spPr bwMode="auto">
          <a:xfrm>
            <a:off x="1079500" y="1157287"/>
            <a:ext cx="43180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827213" y="5268912"/>
            <a:ext cx="325437" cy="473075"/>
            <a:chOff x="1151" y="3414"/>
            <a:chExt cx="205" cy="298"/>
          </a:xfrm>
        </p:grpSpPr>
        <p:sp>
          <p:nvSpPr>
            <p:cNvPr id="1436691" name="Line 19"/>
            <p:cNvSpPr>
              <a:spLocks noChangeShapeType="1"/>
            </p:cNvSpPr>
            <p:nvPr/>
          </p:nvSpPr>
          <p:spPr bwMode="auto">
            <a:xfrm>
              <a:off x="1354" y="3414"/>
              <a:ext cx="0" cy="2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692" name="Line 20"/>
            <p:cNvSpPr>
              <a:spLocks noChangeShapeType="1"/>
            </p:cNvSpPr>
            <p:nvPr/>
          </p:nvSpPr>
          <p:spPr bwMode="auto">
            <a:xfrm>
              <a:off x="1152" y="3414"/>
              <a:ext cx="0" cy="2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693" name="Line 21"/>
            <p:cNvSpPr>
              <a:spLocks noChangeShapeType="1"/>
            </p:cNvSpPr>
            <p:nvPr/>
          </p:nvSpPr>
          <p:spPr bwMode="auto">
            <a:xfrm flipH="1">
              <a:off x="1153" y="3416"/>
              <a:ext cx="20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694" name="Arc 22"/>
            <p:cNvSpPr>
              <a:spLocks/>
            </p:cNvSpPr>
            <p:nvPr/>
          </p:nvSpPr>
          <p:spPr bwMode="auto">
            <a:xfrm>
              <a:off x="1249" y="3617"/>
              <a:ext cx="107" cy="94"/>
            </a:xfrm>
            <a:custGeom>
              <a:avLst/>
              <a:gdLst>
                <a:gd name="G0" fmla="+- 205 0 0"/>
                <a:gd name="G1" fmla="+- 0 0 0"/>
                <a:gd name="G2" fmla="+- 21600 0 0"/>
                <a:gd name="T0" fmla="*/ 21805 w 21805"/>
                <a:gd name="T1" fmla="*/ 0 h 21600"/>
                <a:gd name="T2" fmla="*/ 0 w 21805"/>
                <a:gd name="T3" fmla="*/ 21599 h 21600"/>
                <a:gd name="T4" fmla="*/ 205 w 2180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805" h="21600" fill="none" extrusionOk="0">
                  <a:moveTo>
                    <a:pt x="21805" y="0"/>
                  </a:moveTo>
                  <a:cubicBezTo>
                    <a:pt x="21805" y="11929"/>
                    <a:pt x="12134" y="21600"/>
                    <a:pt x="205" y="21600"/>
                  </a:cubicBezTo>
                  <a:cubicBezTo>
                    <a:pt x="136" y="21599"/>
                    <a:pt x="68" y="21599"/>
                    <a:pt x="-1" y="21599"/>
                  </a:cubicBezTo>
                </a:path>
                <a:path w="21805" h="21600" stroke="0" extrusionOk="0">
                  <a:moveTo>
                    <a:pt x="21805" y="0"/>
                  </a:moveTo>
                  <a:cubicBezTo>
                    <a:pt x="21805" y="11929"/>
                    <a:pt x="12134" y="21600"/>
                    <a:pt x="205" y="21600"/>
                  </a:cubicBezTo>
                  <a:cubicBezTo>
                    <a:pt x="136" y="21599"/>
                    <a:pt x="68" y="21599"/>
                    <a:pt x="-1" y="21599"/>
                  </a:cubicBezTo>
                  <a:lnTo>
                    <a:pt x="205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695" name="Arc 23"/>
            <p:cNvSpPr>
              <a:spLocks/>
            </p:cNvSpPr>
            <p:nvPr/>
          </p:nvSpPr>
          <p:spPr bwMode="auto">
            <a:xfrm>
              <a:off x="1151" y="3618"/>
              <a:ext cx="106" cy="9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395 w 21600"/>
                <a:gd name="T1" fmla="*/ 21599 h 21599"/>
                <a:gd name="T2" fmla="*/ 0 w 21600"/>
                <a:gd name="T3" fmla="*/ 0 h 21599"/>
                <a:gd name="T4" fmla="*/ 21600 w 21600"/>
                <a:gd name="T5" fmla="*/ 0 h 2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94" y="21599"/>
                  </a:moveTo>
                  <a:cubicBezTo>
                    <a:pt x="9546" y="21486"/>
                    <a:pt x="-1" y="11849"/>
                    <a:pt x="-1" y="-1"/>
                  </a:cubicBezTo>
                </a:path>
                <a:path w="21600" h="21599" stroke="0" extrusionOk="0">
                  <a:moveTo>
                    <a:pt x="21394" y="21599"/>
                  </a:moveTo>
                  <a:cubicBezTo>
                    <a:pt x="9546" y="21486"/>
                    <a:pt x="-1" y="11849"/>
                    <a:pt x="-1" y="-1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36696" name="AutoShape 24"/>
          <p:cNvSpPr>
            <a:spLocks noChangeArrowheads="1"/>
          </p:cNvSpPr>
          <p:nvPr/>
        </p:nvSpPr>
        <p:spPr bwMode="auto">
          <a:xfrm rot="10800000" flipH="1" flipV="1">
            <a:off x="4279900" y="5426075"/>
            <a:ext cx="1117600" cy="277812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97" name="Oval 25"/>
          <p:cNvSpPr>
            <a:spLocks noChangeArrowheads="1"/>
          </p:cNvSpPr>
          <p:nvPr/>
        </p:nvSpPr>
        <p:spPr bwMode="auto">
          <a:xfrm>
            <a:off x="2173288" y="4510087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98" name="Rectangle 26"/>
          <p:cNvSpPr>
            <a:spLocks noChangeArrowheads="1"/>
          </p:cNvSpPr>
          <p:nvPr/>
        </p:nvSpPr>
        <p:spPr bwMode="auto">
          <a:xfrm>
            <a:off x="2206625" y="456565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36699" name="Rectangle 27"/>
          <p:cNvSpPr>
            <a:spLocks noChangeArrowheads="1"/>
          </p:cNvSpPr>
          <p:nvPr/>
        </p:nvSpPr>
        <p:spPr bwMode="auto">
          <a:xfrm>
            <a:off x="4632325" y="1143000"/>
            <a:ext cx="793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Block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Offset</a:t>
            </a:r>
          </a:p>
        </p:txBody>
      </p:sp>
      <p:sp>
        <p:nvSpPr>
          <p:cNvPr id="1436700" name="Line 28"/>
          <p:cNvSpPr>
            <a:spLocks noChangeShapeType="1"/>
          </p:cNvSpPr>
          <p:nvPr/>
        </p:nvSpPr>
        <p:spPr bwMode="auto">
          <a:xfrm>
            <a:off x="4648200" y="114458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1" name="Line 29"/>
          <p:cNvSpPr>
            <a:spLocks noChangeShapeType="1"/>
          </p:cNvSpPr>
          <p:nvPr/>
        </p:nvSpPr>
        <p:spPr bwMode="auto">
          <a:xfrm>
            <a:off x="2514600" y="114458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2" name="Rectangle 30"/>
          <p:cNvSpPr>
            <a:spLocks noChangeArrowheads="1"/>
          </p:cNvSpPr>
          <p:nvPr/>
        </p:nvSpPr>
        <p:spPr bwMode="auto">
          <a:xfrm>
            <a:off x="1355725" y="1187450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36703" name="Rectangle 31"/>
          <p:cNvSpPr>
            <a:spLocks noChangeArrowheads="1"/>
          </p:cNvSpPr>
          <p:nvPr/>
        </p:nvSpPr>
        <p:spPr bwMode="auto">
          <a:xfrm>
            <a:off x="3057525" y="1187450"/>
            <a:ext cx="91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Index</a:t>
            </a:r>
          </a:p>
        </p:txBody>
      </p:sp>
      <p:sp>
        <p:nvSpPr>
          <p:cNvPr id="1436704" name="Line 32"/>
          <p:cNvSpPr>
            <a:spLocks noChangeShapeType="1"/>
          </p:cNvSpPr>
          <p:nvPr/>
        </p:nvSpPr>
        <p:spPr bwMode="auto">
          <a:xfrm>
            <a:off x="1905000" y="358298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5" name="Line 33"/>
          <p:cNvSpPr>
            <a:spLocks noChangeShapeType="1"/>
          </p:cNvSpPr>
          <p:nvPr/>
        </p:nvSpPr>
        <p:spPr bwMode="auto">
          <a:xfrm>
            <a:off x="2438400" y="3582987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6" name="Line 34"/>
          <p:cNvSpPr>
            <a:spLocks noChangeShapeType="1"/>
          </p:cNvSpPr>
          <p:nvPr/>
        </p:nvSpPr>
        <p:spPr bwMode="auto">
          <a:xfrm>
            <a:off x="1981200" y="571658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7" name="Line 35"/>
          <p:cNvSpPr>
            <a:spLocks noChangeShapeType="1"/>
          </p:cNvSpPr>
          <p:nvPr/>
        </p:nvSpPr>
        <p:spPr bwMode="auto">
          <a:xfrm flipH="1">
            <a:off x="1447800" y="5868987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8" name="Line 36"/>
          <p:cNvSpPr>
            <a:spLocks noChangeShapeType="1"/>
          </p:cNvSpPr>
          <p:nvPr/>
        </p:nvSpPr>
        <p:spPr bwMode="auto">
          <a:xfrm flipH="1">
            <a:off x="2057400" y="5106987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09" name="Line 37"/>
          <p:cNvSpPr>
            <a:spLocks noChangeShapeType="1"/>
          </p:cNvSpPr>
          <p:nvPr/>
        </p:nvSpPr>
        <p:spPr bwMode="auto">
          <a:xfrm>
            <a:off x="2057400" y="510698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0" name="Line 38"/>
          <p:cNvSpPr>
            <a:spLocks noChangeShapeType="1"/>
          </p:cNvSpPr>
          <p:nvPr/>
        </p:nvSpPr>
        <p:spPr bwMode="auto">
          <a:xfrm>
            <a:off x="3440113" y="3582987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1" name="Line 39"/>
          <p:cNvSpPr>
            <a:spLocks noChangeShapeType="1"/>
          </p:cNvSpPr>
          <p:nvPr/>
        </p:nvSpPr>
        <p:spPr bwMode="auto">
          <a:xfrm flipH="1">
            <a:off x="3429000" y="4954587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2" name="Line 40"/>
          <p:cNvSpPr>
            <a:spLocks noChangeShapeType="1"/>
          </p:cNvSpPr>
          <p:nvPr/>
        </p:nvSpPr>
        <p:spPr bwMode="auto">
          <a:xfrm>
            <a:off x="4343400" y="495458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3" name="Line 41"/>
          <p:cNvSpPr>
            <a:spLocks noChangeShapeType="1"/>
          </p:cNvSpPr>
          <p:nvPr/>
        </p:nvSpPr>
        <p:spPr bwMode="auto">
          <a:xfrm>
            <a:off x="4327525" y="3582987"/>
            <a:ext cx="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4" name="Line 42"/>
          <p:cNvSpPr>
            <a:spLocks noChangeShapeType="1"/>
          </p:cNvSpPr>
          <p:nvPr/>
        </p:nvSpPr>
        <p:spPr bwMode="auto">
          <a:xfrm flipH="1">
            <a:off x="4343400" y="47259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5" name="Line 43"/>
          <p:cNvSpPr>
            <a:spLocks noChangeShapeType="1"/>
          </p:cNvSpPr>
          <p:nvPr/>
        </p:nvSpPr>
        <p:spPr bwMode="auto">
          <a:xfrm>
            <a:off x="4648200" y="4725987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6" name="Line 44"/>
          <p:cNvSpPr>
            <a:spLocks noChangeShapeType="1"/>
          </p:cNvSpPr>
          <p:nvPr/>
        </p:nvSpPr>
        <p:spPr bwMode="auto">
          <a:xfrm>
            <a:off x="5029200" y="4725987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7" name="Line 45"/>
          <p:cNvSpPr>
            <a:spLocks noChangeShapeType="1"/>
          </p:cNvSpPr>
          <p:nvPr/>
        </p:nvSpPr>
        <p:spPr bwMode="auto">
          <a:xfrm>
            <a:off x="5334000" y="495458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8" name="Line 46"/>
          <p:cNvSpPr>
            <a:spLocks noChangeShapeType="1"/>
          </p:cNvSpPr>
          <p:nvPr/>
        </p:nvSpPr>
        <p:spPr bwMode="auto">
          <a:xfrm flipH="1">
            <a:off x="5029200" y="47259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19" name="Line 47"/>
          <p:cNvSpPr>
            <a:spLocks noChangeShapeType="1"/>
          </p:cNvSpPr>
          <p:nvPr/>
        </p:nvSpPr>
        <p:spPr bwMode="auto">
          <a:xfrm flipH="1">
            <a:off x="5334000" y="4954587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0" name="Line 48"/>
          <p:cNvSpPr>
            <a:spLocks noChangeShapeType="1"/>
          </p:cNvSpPr>
          <p:nvPr/>
        </p:nvSpPr>
        <p:spPr bwMode="auto">
          <a:xfrm>
            <a:off x="5357813" y="3582987"/>
            <a:ext cx="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1" name="Line 49"/>
          <p:cNvSpPr>
            <a:spLocks noChangeShapeType="1"/>
          </p:cNvSpPr>
          <p:nvPr/>
        </p:nvSpPr>
        <p:spPr bwMode="auto">
          <a:xfrm>
            <a:off x="6178550" y="3582987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2" name="Line 50"/>
          <p:cNvSpPr>
            <a:spLocks noChangeShapeType="1"/>
          </p:cNvSpPr>
          <p:nvPr/>
        </p:nvSpPr>
        <p:spPr bwMode="auto">
          <a:xfrm>
            <a:off x="4876800" y="57165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3" name="Line 51"/>
          <p:cNvSpPr>
            <a:spLocks noChangeShapeType="1"/>
          </p:cNvSpPr>
          <p:nvPr/>
        </p:nvSpPr>
        <p:spPr bwMode="auto">
          <a:xfrm flipH="1">
            <a:off x="4876800" y="5945187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4" name="Line 52"/>
          <p:cNvSpPr>
            <a:spLocks noChangeShapeType="1"/>
          </p:cNvSpPr>
          <p:nvPr/>
        </p:nvSpPr>
        <p:spPr bwMode="auto">
          <a:xfrm>
            <a:off x="3581400" y="1677987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5" name="Line 53"/>
          <p:cNvSpPr>
            <a:spLocks noChangeShapeType="1"/>
          </p:cNvSpPr>
          <p:nvPr/>
        </p:nvSpPr>
        <p:spPr bwMode="auto">
          <a:xfrm flipH="1">
            <a:off x="1524000" y="1982787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6" name="Line 54"/>
          <p:cNvSpPr>
            <a:spLocks noChangeShapeType="1"/>
          </p:cNvSpPr>
          <p:nvPr/>
        </p:nvSpPr>
        <p:spPr bwMode="auto">
          <a:xfrm>
            <a:off x="1752600" y="167798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7" name="Line 55"/>
          <p:cNvSpPr>
            <a:spLocks noChangeShapeType="1"/>
          </p:cNvSpPr>
          <p:nvPr/>
        </p:nvSpPr>
        <p:spPr bwMode="auto">
          <a:xfrm>
            <a:off x="1524000" y="198278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8" name="Line 56"/>
          <p:cNvSpPr>
            <a:spLocks noChangeShapeType="1"/>
          </p:cNvSpPr>
          <p:nvPr/>
        </p:nvSpPr>
        <p:spPr bwMode="auto">
          <a:xfrm flipH="1">
            <a:off x="1524000" y="35067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29" name="Line 57"/>
          <p:cNvSpPr>
            <a:spLocks noChangeShapeType="1"/>
          </p:cNvSpPr>
          <p:nvPr/>
        </p:nvSpPr>
        <p:spPr bwMode="auto">
          <a:xfrm flipH="1">
            <a:off x="1066800" y="1830387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0" name="Line 58"/>
          <p:cNvSpPr>
            <a:spLocks noChangeShapeType="1"/>
          </p:cNvSpPr>
          <p:nvPr/>
        </p:nvSpPr>
        <p:spPr bwMode="auto">
          <a:xfrm>
            <a:off x="1066800" y="1830387"/>
            <a:ext cx="0" cy="2895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1" name="Line 59"/>
          <p:cNvSpPr>
            <a:spLocks noChangeShapeType="1"/>
          </p:cNvSpPr>
          <p:nvPr/>
        </p:nvSpPr>
        <p:spPr bwMode="auto">
          <a:xfrm flipH="1">
            <a:off x="1066800" y="4725987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2" name="Line 60"/>
          <p:cNvSpPr>
            <a:spLocks noChangeShapeType="1"/>
          </p:cNvSpPr>
          <p:nvPr/>
        </p:nvSpPr>
        <p:spPr bwMode="auto">
          <a:xfrm flipH="1">
            <a:off x="1752600" y="4725987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3" name="Oval 61"/>
          <p:cNvSpPr>
            <a:spLocks noChangeArrowheads="1"/>
          </p:cNvSpPr>
          <p:nvPr/>
        </p:nvSpPr>
        <p:spPr bwMode="auto">
          <a:xfrm>
            <a:off x="1874838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4" name="Oval 62"/>
          <p:cNvSpPr>
            <a:spLocks noChangeArrowheads="1"/>
          </p:cNvSpPr>
          <p:nvPr/>
        </p:nvSpPr>
        <p:spPr bwMode="auto">
          <a:xfrm>
            <a:off x="2403475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5" name="Oval 63"/>
          <p:cNvSpPr>
            <a:spLocks noChangeArrowheads="1"/>
          </p:cNvSpPr>
          <p:nvPr/>
        </p:nvSpPr>
        <p:spPr bwMode="auto">
          <a:xfrm>
            <a:off x="3408363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6" name="Oval 64"/>
          <p:cNvSpPr>
            <a:spLocks noChangeArrowheads="1"/>
          </p:cNvSpPr>
          <p:nvPr/>
        </p:nvSpPr>
        <p:spPr bwMode="auto">
          <a:xfrm>
            <a:off x="4295775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7" name="Oval 65"/>
          <p:cNvSpPr>
            <a:spLocks noChangeArrowheads="1"/>
          </p:cNvSpPr>
          <p:nvPr/>
        </p:nvSpPr>
        <p:spPr bwMode="auto">
          <a:xfrm>
            <a:off x="5326063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8" name="Oval 66"/>
          <p:cNvSpPr>
            <a:spLocks noChangeArrowheads="1"/>
          </p:cNvSpPr>
          <p:nvPr/>
        </p:nvSpPr>
        <p:spPr bwMode="auto">
          <a:xfrm>
            <a:off x="6146800" y="35194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39" name="Line 67"/>
          <p:cNvSpPr>
            <a:spLocks noChangeShapeType="1"/>
          </p:cNvSpPr>
          <p:nvPr/>
        </p:nvSpPr>
        <p:spPr bwMode="auto">
          <a:xfrm>
            <a:off x="1905000" y="480218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0" name="Line 68"/>
          <p:cNvSpPr>
            <a:spLocks noChangeShapeType="1"/>
          </p:cNvSpPr>
          <p:nvPr/>
        </p:nvSpPr>
        <p:spPr bwMode="auto">
          <a:xfrm>
            <a:off x="5029200" y="1677987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1" name="Line 69"/>
          <p:cNvSpPr>
            <a:spLocks noChangeShapeType="1"/>
          </p:cNvSpPr>
          <p:nvPr/>
        </p:nvSpPr>
        <p:spPr bwMode="auto">
          <a:xfrm flipH="1">
            <a:off x="5029200" y="1982787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2" name="Line 70"/>
          <p:cNvSpPr>
            <a:spLocks noChangeShapeType="1"/>
          </p:cNvSpPr>
          <p:nvPr/>
        </p:nvSpPr>
        <p:spPr bwMode="auto">
          <a:xfrm>
            <a:off x="7620000" y="1982787"/>
            <a:ext cx="0" cy="358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3" name="Line 71"/>
          <p:cNvSpPr>
            <a:spLocks noChangeShapeType="1"/>
          </p:cNvSpPr>
          <p:nvPr/>
        </p:nvSpPr>
        <p:spPr bwMode="auto">
          <a:xfrm flipH="1">
            <a:off x="5257800" y="5564187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4" name="Line 72"/>
          <p:cNvSpPr>
            <a:spLocks noChangeShapeType="1"/>
          </p:cNvSpPr>
          <p:nvPr/>
        </p:nvSpPr>
        <p:spPr bwMode="auto">
          <a:xfrm flipH="1">
            <a:off x="1143000" y="175418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5" name="Line 73"/>
          <p:cNvSpPr>
            <a:spLocks noChangeShapeType="1"/>
          </p:cNvSpPr>
          <p:nvPr/>
        </p:nvSpPr>
        <p:spPr bwMode="auto">
          <a:xfrm flipH="1">
            <a:off x="3200400" y="190658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6" name="Line 74"/>
          <p:cNvSpPr>
            <a:spLocks noChangeShapeType="1"/>
          </p:cNvSpPr>
          <p:nvPr/>
        </p:nvSpPr>
        <p:spPr bwMode="auto">
          <a:xfrm flipH="1">
            <a:off x="5715000" y="190658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7" name="Line 75"/>
          <p:cNvSpPr>
            <a:spLocks noChangeShapeType="1"/>
          </p:cNvSpPr>
          <p:nvPr/>
        </p:nvSpPr>
        <p:spPr bwMode="auto">
          <a:xfrm flipH="1">
            <a:off x="2362200" y="419258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48" name="Rectangle 76"/>
          <p:cNvSpPr>
            <a:spLocks noChangeArrowheads="1"/>
          </p:cNvSpPr>
          <p:nvPr/>
        </p:nvSpPr>
        <p:spPr bwMode="auto">
          <a:xfrm>
            <a:off x="1050925" y="1860550"/>
            <a:ext cx="373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  <p:sp>
        <p:nvSpPr>
          <p:cNvPr id="1436749" name="Rectangle 77"/>
          <p:cNvSpPr>
            <a:spLocks noChangeArrowheads="1"/>
          </p:cNvSpPr>
          <p:nvPr/>
        </p:nvSpPr>
        <p:spPr bwMode="auto">
          <a:xfrm>
            <a:off x="3108325" y="2012950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k</a:t>
            </a:r>
          </a:p>
        </p:txBody>
      </p:sp>
      <p:sp>
        <p:nvSpPr>
          <p:cNvPr id="1436750" name="Rectangle 78"/>
          <p:cNvSpPr>
            <a:spLocks noChangeArrowheads="1"/>
          </p:cNvSpPr>
          <p:nvPr/>
        </p:nvSpPr>
        <p:spPr bwMode="auto">
          <a:xfrm>
            <a:off x="5622925" y="201295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b</a:t>
            </a:r>
          </a:p>
        </p:txBody>
      </p:sp>
      <p:sp>
        <p:nvSpPr>
          <p:cNvPr id="1436751" name="Rectangle 79"/>
          <p:cNvSpPr>
            <a:spLocks noChangeArrowheads="1"/>
          </p:cNvSpPr>
          <p:nvPr/>
        </p:nvSpPr>
        <p:spPr bwMode="auto">
          <a:xfrm>
            <a:off x="2498725" y="4146550"/>
            <a:ext cx="373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  <p:sp>
        <p:nvSpPr>
          <p:cNvPr id="1436752" name="Rectangle 80"/>
          <p:cNvSpPr>
            <a:spLocks noChangeArrowheads="1"/>
          </p:cNvSpPr>
          <p:nvPr/>
        </p:nvSpPr>
        <p:spPr bwMode="auto">
          <a:xfrm>
            <a:off x="898525" y="5670550"/>
            <a:ext cx="63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HIT</a:t>
            </a:r>
          </a:p>
        </p:txBody>
      </p:sp>
      <p:sp>
        <p:nvSpPr>
          <p:cNvPr id="1436753" name="Rectangle 81"/>
          <p:cNvSpPr>
            <a:spLocks noChangeArrowheads="1"/>
          </p:cNvSpPr>
          <p:nvPr/>
        </p:nvSpPr>
        <p:spPr bwMode="auto">
          <a:xfrm>
            <a:off x="5851525" y="5746750"/>
            <a:ext cx="2563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 Word or Byte</a:t>
            </a:r>
          </a:p>
        </p:txBody>
      </p:sp>
      <p:sp>
        <p:nvSpPr>
          <p:cNvPr id="1436754" name="Line 82"/>
          <p:cNvSpPr>
            <a:spLocks noChangeShapeType="1"/>
          </p:cNvSpPr>
          <p:nvPr/>
        </p:nvSpPr>
        <p:spPr bwMode="auto">
          <a:xfrm>
            <a:off x="6781800" y="2592387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55" name="Rectangle 83"/>
          <p:cNvSpPr>
            <a:spLocks noChangeArrowheads="1"/>
          </p:cNvSpPr>
          <p:nvPr/>
        </p:nvSpPr>
        <p:spPr bwMode="auto">
          <a:xfrm>
            <a:off x="6765925" y="3155950"/>
            <a:ext cx="768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2</a:t>
            </a:r>
            <a:r>
              <a:rPr lang="en-US" sz="2000" baseline="30000">
                <a:latin typeface="Verdana" charset="0"/>
              </a:rPr>
              <a:t>k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3" y="152400"/>
            <a:ext cx="8624887" cy="862013"/>
          </a:xfrm>
          <a:noFill/>
          <a:ln/>
        </p:spPr>
        <p:txBody>
          <a:bodyPr/>
          <a:lstStyle/>
          <a:p>
            <a:r>
              <a:rPr lang="en-US"/>
              <a:t>2-Way Set-Associative Cache</a:t>
            </a:r>
          </a:p>
        </p:txBody>
      </p:sp>
      <p:sp>
        <p:nvSpPr>
          <p:cNvPr id="1440771" name="Line 3"/>
          <p:cNvSpPr>
            <a:spLocks noChangeShapeType="1"/>
          </p:cNvSpPr>
          <p:nvPr/>
        </p:nvSpPr>
        <p:spPr bwMode="auto">
          <a:xfrm>
            <a:off x="6324600" y="46101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2" name="Line 4"/>
          <p:cNvSpPr>
            <a:spLocks noChangeShapeType="1"/>
          </p:cNvSpPr>
          <p:nvPr/>
        </p:nvSpPr>
        <p:spPr bwMode="auto">
          <a:xfrm>
            <a:off x="6324600" y="48387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3" name="Line 5"/>
          <p:cNvSpPr>
            <a:spLocks noChangeShapeType="1"/>
          </p:cNvSpPr>
          <p:nvPr/>
        </p:nvSpPr>
        <p:spPr bwMode="auto">
          <a:xfrm>
            <a:off x="6324600" y="50673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4" name="Line 6"/>
          <p:cNvSpPr>
            <a:spLocks noChangeShapeType="1"/>
          </p:cNvSpPr>
          <p:nvPr/>
        </p:nvSpPr>
        <p:spPr bwMode="auto">
          <a:xfrm>
            <a:off x="6324600" y="52959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5" name="Line 7"/>
          <p:cNvSpPr>
            <a:spLocks noChangeShapeType="1"/>
          </p:cNvSpPr>
          <p:nvPr/>
        </p:nvSpPr>
        <p:spPr bwMode="auto">
          <a:xfrm>
            <a:off x="2286000" y="49911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6" name="Line 8"/>
          <p:cNvSpPr>
            <a:spLocks noChangeShapeType="1"/>
          </p:cNvSpPr>
          <p:nvPr/>
        </p:nvSpPr>
        <p:spPr bwMode="auto">
          <a:xfrm flipH="1">
            <a:off x="6934200" y="49149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7" name="Rectangle 9" descr="Large confetti"/>
          <p:cNvSpPr>
            <a:spLocks noChangeArrowheads="1"/>
          </p:cNvSpPr>
          <p:nvPr/>
        </p:nvSpPr>
        <p:spPr bwMode="auto">
          <a:xfrm>
            <a:off x="1606550" y="3244850"/>
            <a:ext cx="2349500" cy="2921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8" name="Rectangle 10"/>
          <p:cNvSpPr>
            <a:spLocks noChangeArrowheads="1"/>
          </p:cNvSpPr>
          <p:nvPr/>
        </p:nvSpPr>
        <p:spPr bwMode="auto">
          <a:xfrm>
            <a:off x="1612900" y="2641600"/>
            <a:ext cx="2336800" cy="1193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79" name="Line 11"/>
          <p:cNvSpPr>
            <a:spLocks noChangeShapeType="1"/>
          </p:cNvSpPr>
          <p:nvPr/>
        </p:nvSpPr>
        <p:spPr bwMode="auto">
          <a:xfrm>
            <a:off x="1600200" y="29337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80" name="Line 12"/>
          <p:cNvSpPr>
            <a:spLocks noChangeShapeType="1"/>
          </p:cNvSpPr>
          <p:nvPr/>
        </p:nvSpPr>
        <p:spPr bwMode="auto">
          <a:xfrm>
            <a:off x="1600200" y="32385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81" name="Line 13"/>
          <p:cNvSpPr>
            <a:spLocks noChangeShapeType="1"/>
          </p:cNvSpPr>
          <p:nvPr/>
        </p:nvSpPr>
        <p:spPr bwMode="auto">
          <a:xfrm>
            <a:off x="1600200" y="35433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82" name="Line 14"/>
          <p:cNvSpPr>
            <a:spLocks noChangeShapeType="1"/>
          </p:cNvSpPr>
          <p:nvPr/>
        </p:nvSpPr>
        <p:spPr bwMode="auto">
          <a:xfrm>
            <a:off x="2590800" y="24765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83" name="Line 15"/>
          <p:cNvSpPr>
            <a:spLocks noChangeShapeType="1"/>
          </p:cNvSpPr>
          <p:nvPr/>
        </p:nvSpPr>
        <p:spPr bwMode="auto">
          <a:xfrm>
            <a:off x="1905000" y="24765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84" name="Rectangle 16"/>
          <p:cNvSpPr>
            <a:spLocks noChangeArrowheads="1"/>
          </p:cNvSpPr>
          <p:nvPr/>
        </p:nvSpPr>
        <p:spPr bwMode="auto">
          <a:xfrm>
            <a:off x="1736725" y="2278063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40785" name="Rectangle 17"/>
          <p:cNvSpPr>
            <a:spLocks noChangeArrowheads="1"/>
          </p:cNvSpPr>
          <p:nvPr/>
        </p:nvSpPr>
        <p:spPr bwMode="auto">
          <a:xfrm>
            <a:off x="2574925" y="2278063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 Block</a:t>
            </a:r>
          </a:p>
        </p:txBody>
      </p:sp>
      <p:sp>
        <p:nvSpPr>
          <p:cNvPr id="1440786" name="Rectangle 18"/>
          <p:cNvSpPr>
            <a:spLocks noChangeArrowheads="1"/>
          </p:cNvSpPr>
          <p:nvPr/>
        </p:nvSpPr>
        <p:spPr bwMode="auto">
          <a:xfrm>
            <a:off x="1431925" y="2278063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V</a:t>
            </a:r>
          </a:p>
        </p:txBody>
      </p:sp>
      <p:sp>
        <p:nvSpPr>
          <p:cNvPr id="1440787" name="Rectangle 19"/>
          <p:cNvSpPr>
            <a:spLocks noChangeArrowheads="1"/>
          </p:cNvSpPr>
          <p:nvPr/>
        </p:nvSpPr>
        <p:spPr bwMode="auto">
          <a:xfrm>
            <a:off x="1003300" y="1117600"/>
            <a:ext cx="42418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36813" y="5226050"/>
            <a:ext cx="473075" cy="327025"/>
            <a:chOff x="1535" y="3412"/>
            <a:chExt cx="298" cy="206"/>
          </a:xfrm>
        </p:grpSpPr>
        <p:sp>
          <p:nvSpPr>
            <p:cNvPr id="1440789" name="Line 21"/>
            <p:cNvSpPr>
              <a:spLocks noChangeShapeType="1"/>
            </p:cNvSpPr>
            <p:nvPr/>
          </p:nvSpPr>
          <p:spPr bwMode="auto">
            <a:xfrm>
              <a:off x="153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790" name="Line 22"/>
            <p:cNvSpPr>
              <a:spLocks noChangeShapeType="1"/>
            </p:cNvSpPr>
            <p:nvPr/>
          </p:nvSpPr>
          <p:spPr bwMode="auto">
            <a:xfrm>
              <a:off x="153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791" name="Line 23"/>
            <p:cNvSpPr>
              <a:spLocks noChangeShapeType="1"/>
            </p:cNvSpPr>
            <p:nvPr/>
          </p:nvSpPr>
          <p:spPr bwMode="auto">
            <a:xfrm>
              <a:off x="153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792" name="Arc 24"/>
            <p:cNvSpPr>
              <a:spLocks/>
            </p:cNvSpPr>
            <p:nvPr/>
          </p:nvSpPr>
          <p:spPr bwMode="auto">
            <a:xfrm>
              <a:off x="1738" y="3413"/>
              <a:ext cx="94" cy="10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95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793" name="Arc 25"/>
            <p:cNvSpPr>
              <a:spLocks/>
            </p:cNvSpPr>
            <p:nvPr/>
          </p:nvSpPr>
          <p:spPr bwMode="auto">
            <a:xfrm>
              <a:off x="1739" y="3511"/>
              <a:ext cx="94" cy="107"/>
            </a:xfrm>
            <a:custGeom>
              <a:avLst/>
              <a:gdLst>
                <a:gd name="G0" fmla="+- 0 0 0"/>
                <a:gd name="G1" fmla="+- 205 0 0"/>
                <a:gd name="G2" fmla="+- 21600 0 0"/>
                <a:gd name="T0" fmla="*/ 21599 w 21600"/>
                <a:gd name="T1" fmla="*/ 0 h 21805"/>
                <a:gd name="T2" fmla="*/ 0 w 21600"/>
                <a:gd name="T3" fmla="*/ 21805 h 21805"/>
                <a:gd name="T4" fmla="*/ 0 w 21600"/>
                <a:gd name="T5" fmla="*/ 205 h 21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0794" name="Oval 26"/>
          <p:cNvSpPr>
            <a:spLocks noChangeArrowheads="1"/>
          </p:cNvSpPr>
          <p:nvPr/>
        </p:nvSpPr>
        <p:spPr bwMode="auto">
          <a:xfrm>
            <a:off x="2020888" y="45466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95" name="Rectangle 27"/>
          <p:cNvSpPr>
            <a:spLocks noChangeArrowheads="1"/>
          </p:cNvSpPr>
          <p:nvPr/>
        </p:nvSpPr>
        <p:spPr bwMode="auto">
          <a:xfrm>
            <a:off x="2054225" y="4602163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40796" name="Rectangle 28"/>
          <p:cNvSpPr>
            <a:spLocks noChangeArrowheads="1"/>
          </p:cNvSpPr>
          <p:nvPr/>
        </p:nvSpPr>
        <p:spPr bwMode="auto">
          <a:xfrm>
            <a:off x="4479925" y="1103313"/>
            <a:ext cx="793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Block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Offset</a:t>
            </a:r>
          </a:p>
        </p:txBody>
      </p:sp>
      <p:sp>
        <p:nvSpPr>
          <p:cNvPr id="1440797" name="Line 29"/>
          <p:cNvSpPr>
            <a:spLocks noChangeShapeType="1"/>
          </p:cNvSpPr>
          <p:nvPr/>
        </p:nvSpPr>
        <p:spPr bwMode="auto">
          <a:xfrm>
            <a:off x="4495800" y="11049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98" name="Line 30"/>
          <p:cNvSpPr>
            <a:spLocks noChangeShapeType="1"/>
          </p:cNvSpPr>
          <p:nvPr/>
        </p:nvSpPr>
        <p:spPr bwMode="auto">
          <a:xfrm>
            <a:off x="2362200" y="11049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99" name="Rectangle 31"/>
          <p:cNvSpPr>
            <a:spLocks noChangeArrowheads="1"/>
          </p:cNvSpPr>
          <p:nvPr/>
        </p:nvSpPr>
        <p:spPr bwMode="auto">
          <a:xfrm>
            <a:off x="1127125" y="1135063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40800" name="Rectangle 32"/>
          <p:cNvSpPr>
            <a:spLocks noChangeArrowheads="1"/>
          </p:cNvSpPr>
          <p:nvPr/>
        </p:nvSpPr>
        <p:spPr bwMode="auto">
          <a:xfrm>
            <a:off x="2955925" y="1135063"/>
            <a:ext cx="91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Index</a:t>
            </a:r>
          </a:p>
        </p:txBody>
      </p:sp>
      <p:sp>
        <p:nvSpPr>
          <p:cNvPr id="1440801" name="Line 33"/>
          <p:cNvSpPr>
            <a:spLocks noChangeShapeType="1"/>
          </p:cNvSpPr>
          <p:nvPr/>
        </p:nvSpPr>
        <p:spPr bwMode="auto">
          <a:xfrm>
            <a:off x="1752600" y="33909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2" name="Line 34"/>
          <p:cNvSpPr>
            <a:spLocks noChangeShapeType="1"/>
          </p:cNvSpPr>
          <p:nvPr/>
        </p:nvSpPr>
        <p:spPr bwMode="auto">
          <a:xfrm>
            <a:off x="2286000" y="33909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3" name="Line 35"/>
          <p:cNvSpPr>
            <a:spLocks noChangeShapeType="1"/>
          </p:cNvSpPr>
          <p:nvPr/>
        </p:nvSpPr>
        <p:spPr bwMode="auto">
          <a:xfrm>
            <a:off x="3252788" y="54371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4" name="Line 36"/>
          <p:cNvSpPr>
            <a:spLocks noChangeShapeType="1"/>
          </p:cNvSpPr>
          <p:nvPr/>
        </p:nvSpPr>
        <p:spPr bwMode="auto">
          <a:xfrm flipH="1">
            <a:off x="1752600" y="54483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5" name="Line 37"/>
          <p:cNvSpPr>
            <a:spLocks noChangeShapeType="1"/>
          </p:cNvSpPr>
          <p:nvPr/>
        </p:nvSpPr>
        <p:spPr bwMode="auto">
          <a:xfrm>
            <a:off x="3429000" y="16383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6" name="Line 38"/>
          <p:cNvSpPr>
            <a:spLocks noChangeShapeType="1"/>
          </p:cNvSpPr>
          <p:nvPr/>
        </p:nvSpPr>
        <p:spPr bwMode="auto">
          <a:xfrm flipH="1">
            <a:off x="1371600" y="19431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7" name="Line 39"/>
          <p:cNvSpPr>
            <a:spLocks noChangeShapeType="1"/>
          </p:cNvSpPr>
          <p:nvPr/>
        </p:nvSpPr>
        <p:spPr bwMode="auto">
          <a:xfrm>
            <a:off x="1600200" y="16383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8" name="Line 40"/>
          <p:cNvSpPr>
            <a:spLocks noChangeShapeType="1"/>
          </p:cNvSpPr>
          <p:nvPr/>
        </p:nvSpPr>
        <p:spPr bwMode="auto">
          <a:xfrm>
            <a:off x="1371600" y="19431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09" name="Line 41"/>
          <p:cNvSpPr>
            <a:spLocks noChangeShapeType="1"/>
          </p:cNvSpPr>
          <p:nvPr/>
        </p:nvSpPr>
        <p:spPr bwMode="auto">
          <a:xfrm flipH="1">
            <a:off x="1371600" y="33909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0" name="Line 42"/>
          <p:cNvSpPr>
            <a:spLocks noChangeShapeType="1"/>
          </p:cNvSpPr>
          <p:nvPr/>
        </p:nvSpPr>
        <p:spPr bwMode="auto">
          <a:xfrm flipH="1">
            <a:off x="990600" y="17907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1" name="Line 43"/>
          <p:cNvSpPr>
            <a:spLocks noChangeShapeType="1"/>
          </p:cNvSpPr>
          <p:nvPr/>
        </p:nvSpPr>
        <p:spPr bwMode="auto">
          <a:xfrm>
            <a:off x="990600" y="179070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2" name="Line 44"/>
          <p:cNvSpPr>
            <a:spLocks noChangeShapeType="1"/>
          </p:cNvSpPr>
          <p:nvPr/>
        </p:nvSpPr>
        <p:spPr bwMode="auto">
          <a:xfrm flipH="1">
            <a:off x="990600" y="47625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3" name="Line 45"/>
          <p:cNvSpPr>
            <a:spLocks noChangeShapeType="1"/>
          </p:cNvSpPr>
          <p:nvPr/>
        </p:nvSpPr>
        <p:spPr bwMode="auto">
          <a:xfrm flipH="1">
            <a:off x="1600200" y="47625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4" name="Oval 46"/>
          <p:cNvSpPr>
            <a:spLocks noChangeArrowheads="1"/>
          </p:cNvSpPr>
          <p:nvPr/>
        </p:nvSpPr>
        <p:spPr bwMode="auto">
          <a:xfrm>
            <a:off x="1722438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5" name="Oval 47"/>
          <p:cNvSpPr>
            <a:spLocks noChangeArrowheads="1"/>
          </p:cNvSpPr>
          <p:nvPr/>
        </p:nvSpPr>
        <p:spPr bwMode="auto">
          <a:xfrm>
            <a:off x="2257425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6" name="Oval 48"/>
          <p:cNvSpPr>
            <a:spLocks noChangeArrowheads="1"/>
          </p:cNvSpPr>
          <p:nvPr/>
        </p:nvSpPr>
        <p:spPr bwMode="auto">
          <a:xfrm>
            <a:off x="3241675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7" name="Line 49"/>
          <p:cNvSpPr>
            <a:spLocks noChangeShapeType="1"/>
          </p:cNvSpPr>
          <p:nvPr/>
        </p:nvSpPr>
        <p:spPr bwMode="auto">
          <a:xfrm>
            <a:off x="1752600" y="48387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8" name="Line 50"/>
          <p:cNvSpPr>
            <a:spLocks noChangeShapeType="1"/>
          </p:cNvSpPr>
          <p:nvPr/>
        </p:nvSpPr>
        <p:spPr bwMode="auto">
          <a:xfrm flipH="1">
            <a:off x="5257800" y="1333500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19" name="Line 51"/>
          <p:cNvSpPr>
            <a:spLocks noChangeShapeType="1"/>
          </p:cNvSpPr>
          <p:nvPr/>
        </p:nvSpPr>
        <p:spPr bwMode="auto">
          <a:xfrm flipH="1">
            <a:off x="1066800" y="17145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0" name="Line 52"/>
          <p:cNvSpPr>
            <a:spLocks noChangeShapeType="1"/>
          </p:cNvSpPr>
          <p:nvPr/>
        </p:nvSpPr>
        <p:spPr bwMode="auto">
          <a:xfrm flipH="1">
            <a:off x="2590800" y="18669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1" name="Line 53"/>
          <p:cNvSpPr>
            <a:spLocks noChangeShapeType="1"/>
          </p:cNvSpPr>
          <p:nvPr/>
        </p:nvSpPr>
        <p:spPr bwMode="auto">
          <a:xfrm flipH="1">
            <a:off x="5562600" y="12573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2" name="Rectangle 54"/>
          <p:cNvSpPr>
            <a:spLocks noChangeArrowheads="1"/>
          </p:cNvSpPr>
          <p:nvPr/>
        </p:nvSpPr>
        <p:spPr bwMode="auto">
          <a:xfrm>
            <a:off x="974725" y="1820863"/>
            <a:ext cx="373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  <p:sp>
        <p:nvSpPr>
          <p:cNvPr id="1440823" name="Rectangle 55"/>
          <p:cNvSpPr>
            <a:spLocks noChangeArrowheads="1"/>
          </p:cNvSpPr>
          <p:nvPr/>
        </p:nvSpPr>
        <p:spPr bwMode="auto">
          <a:xfrm>
            <a:off x="2574925" y="1973263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k</a:t>
            </a:r>
          </a:p>
        </p:txBody>
      </p:sp>
      <p:sp>
        <p:nvSpPr>
          <p:cNvPr id="1440824" name="Rectangle 56"/>
          <p:cNvSpPr>
            <a:spLocks noChangeArrowheads="1"/>
          </p:cNvSpPr>
          <p:nvPr/>
        </p:nvSpPr>
        <p:spPr bwMode="auto">
          <a:xfrm>
            <a:off x="5470525" y="1363663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b</a:t>
            </a:r>
          </a:p>
        </p:txBody>
      </p:sp>
      <p:sp>
        <p:nvSpPr>
          <p:cNvPr id="1440825" name="Rectangle 57"/>
          <p:cNvSpPr>
            <a:spLocks noChangeArrowheads="1"/>
          </p:cNvSpPr>
          <p:nvPr/>
        </p:nvSpPr>
        <p:spPr bwMode="auto">
          <a:xfrm>
            <a:off x="7615238" y="5859463"/>
            <a:ext cx="63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HIT</a:t>
            </a:r>
          </a:p>
        </p:txBody>
      </p:sp>
      <p:sp>
        <p:nvSpPr>
          <p:cNvPr id="1440826" name="Line 58"/>
          <p:cNvSpPr>
            <a:spLocks noChangeShapeType="1"/>
          </p:cNvSpPr>
          <p:nvPr/>
        </p:nvSpPr>
        <p:spPr bwMode="auto">
          <a:xfrm flipH="1">
            <a:off x="990600" y="4305300"/>
            <a:ext cx="312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7" name="Line 59"/>
          <p:cNvSpPr>
            <a:spLocks noChangeShapeType="1"/>
          </p:cNvSpPr>
          <p:nvPr/>
        </p:nvSpPr>
        <p:spPr bwMode="auto">
          <a:xfrm>
            <a:off x="4114800" y="43053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8" name="Rectangle 60" descr="Large confetti"/>
          <p:cNvSpPr>
            <a:spLocks noChangeArrowheads="1"/>
          </p:cNvSpPr>
          <p:nvPr/>
        </p:nvSpPr>
        <p:spPr bwMode="auto">
          <a:xfrm>
            <a:off x="4273550" y="3244850"/>
            <a:ext cx="2349500" cy="2921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29" name="Rectangle 61"/>
          <p:cNvSpPr>
            <a:spLocks noChangeArrowheads="1"/>
          </p:cNvSpPr>
          <p:nvPr/>
        </p:nvSpPr>
        <p:spPr bwMode="auto">
          <a:xfrm>
            <a:off x="4279900" y="2641600"/>
            <a:ext cx="2336800" cy="1193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0" name="Line 62"/>
          <p:cNvSpPr>
            <a:spLocks noChangeShapeType="1"/>
          </p:cNvSpPr>
          <p:nvPr/>
        </p:nvSpPr>
        <p:spPr bwMode="auto">
          <a:xfrm>
            <a:off x="4267200" y="29337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1" name="Line 63"/>
          <p:cNvSpPr>
            <a:spLocks noChangeShapeType="1"/>
          </p:cNvSpPr>
          <p:nvPr/>
        </p:nvSpPr>
        <p:spPr bwMode="auto">
          <a:xfrm>
            <a:off x="4267200" y="32385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2" name="Line 64"/>
          <p:cNvSpPr>
            <a:spLocks noChangeShapeType="1"/>
          </p:cNvSpPr>
          <p:nvPr/>
        </p:nvSpPr>
        <p:spPr bwMode="auto">
          <a:xfrm>
            <a:off x="4267200" y="35433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3" name="Line 65"/>
          <p:cNvSpPr>
            <a:spLocks noChangeShapeType="1"/>
          </p:cNvSpPr>
          <p:nvPr/>
        </p:nvSpPr>
        <p:spPr bwMode="auto">
          <a:xfrm>
            <a:off x="5257800" y="24765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4" name="Rectangle 66"/>
          <p:cNvSpPr>
            <a:spLocks noChangeArrowheads="1"/>
          </p:cNvSpPr>
          <p:nvPr/>
        </p:nvSpPr>
        <p:spPr bwMode="auto">
          <a:xfrm>
            <a:off x="4708525" y="3160713"/>
            <a:ext cx="255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 </a:t>
            </a:r>
          </a:p>
        </p:txBody>
      </p:sp>
      <p:sp>
        <p:nvSpPr>
          <p:cNvPr id="1440835" name="Line 67"/>
          <p:cNvSpPr>
            <a:spLocks noChangeShapeType="1"/>
          </p:cNvSpPr>
          <p:nvPr/>
        </p:nvSpPr>
        <p:spPr bwMode="auto">
          <a:xfrm>
            <a:off x="4572000" y="24765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6" name="Rectangle 68"/>
          <p:cNvSpPr>
            <a:spLocks noChangeArrowheads="1"/>
          </p:cNvSpPr>
          <p:nvPr/>
        </p:nvSpPr>
        <p:spPr bwMode="auto">
          <a:xfrm>
            <a:off x="4403725" y="2278063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40837" name="Rectangle 69"/>
          <p:cNvSpPr>
            <a:spLocks noChangeArrowheads="1"/>
          </p:cNvSpPr>
          <p:nvPr/>
        </p:nvSpPr>
        <p:spPr bwMode="auto">
          <a:xfrm>
            <a:off x="5241925" y="2278063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 Block</a:t>
            </a:r>
          </a:p>
        </p:txBody>
      </p:sp>
      <p:sp>
        <p:nvSpPr>
          <p:cNvPr id="1440838" name="Oval 70"/>
          <p:cNvSpPr>
            <a:spLocks noChangeArrowheads="1"/>
          </p:cNvSpPr>
          <p:nvPr/>
        </p:nvSpPr>
        <p:spPr bwMode="auto">
          <a:xfrm>
            <a:off x="4389438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39" name="Oval 71"/>
          <p:cNvSpPr>
            <a:spLocks noChangeArrowheads="1"/>
          </p:cNvSpPr>
          <p:nvPr/>
        </p:nvSpPr>
        <p:spPr bwMode="auto">
          <a:xfrm>
            <a:off x="4911725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0" name="Oval 72"/>
          <p:cNvSpPr>
            <a:spLocks noChangeArrowheads="1"/>
          </p:cNvSpPr>
          <p:nvPr/>
        </p:nvSpPr>
        <p:spPr bwMode="auto">
          <a:xfrm>
            <a:off x="5905500" y="33575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1" name="Rectangle 73"/>
          <p:cNvSpPr>
            <a:spLocks noChangeArrowheads="1"/>
          </p:cNvSpPr>
          <p:nvPr/>
        </p:nvSpPr>
        <p:spPr bwMode="auto">
          <a:xfrm>
            <a:off x="4098925" y="2278063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V</a:t>
            </a:r>
          </a:p>
        </p:txBody>
      </p:sp>
      <p:sp>
        <p:nvSpPr>
          <p:cNvPr id="1440842" name="Line 74"/>
          <p:cNvSpPr>
            <a:spLocks noChangeShapeType="1"/>
          </p:cNvSpPr>
          <p:nvPr/>
        </p:nvSpPr>
        <p:spPr bwMode="auto">
          <a:xfrm>
            <a:off x="4419600" y="33909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3" name="Line 75"/>
          <p:cNvSpPr>
            <a:spLocks noChangeShapeType="1"/>
          </p:cNvSpPr>
          <p:nvPr/>
        </p:nvSpPr>
        <p:spPr bwMode="auto">
          <a:xfrm>
            <a:off x="4953000" y="33909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4" name="Line 76"/>
          <p:cNvSpPr>
            <a:spLocks noChangeShapeType="1"/>
          </p:cNvSpPr>
          <p:nvPr/>
        </p:nvSpPr>
        <p:spPr bwMode="auto">
          <a:xfrm>
            <a:off x="3276600" y="33909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5" name="Line 77"/>
          <p:cNvSpPr>
            <a:spLocks noChangeShapeType="1"/>
          </p:cNvSpPr>
          <p:nvPr/>
        </p:nvSpPr>
        <p:spPr bwMode="auto">
          <a:xfrm>
            <a:off x="5943600" y="33909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6" name="Line 78"/>
          <p:cNvSpPr>
            <a:spLocks noChangeShapeType="1"/>
          </p:cNvSpPr>
          <p:nvPr/>
        </p:nvSpPr>
        <p:spPr bwMode="auto">
          <a:xfrm flipH="1">
            <a:off x="3124200" y="5753100"/>
            <a:ext cx="320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7" name="AutoShape 79"/>
          <p:cNvSpPr>
            <a:spLocks noChangeArrowheads="1"/>
          </p:cNvSpPr>
          <p:nvPr/>
        </p:nvSpPr>
        <p:spPr bwMode="auto">
          <a:xfrm rot="5400000" flipV="1">
            <a:off x="6261101" y="4776787"/>
            <a:ext cx="1117600" cy="2762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8" name="Line 80"/>
          <p:cNvSpPr>
            <a:spLocks noChangeShapeType="1"/>
          </p:cNvSpPr>
          <p:nvPr/>
        </p:nvSpPr>
        <p:spPr bwMode="auto">
          <a:xfrm>
            <a:off x="6858000" y="1333500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49" name="Rectangle 81"/>
          <p:cNvSpPr>
            <a:spLocks noChangeArrowheads="1"/>
          </p:cNvSpPr>
          <p:nvPr/>
        </p:nvSpPr>
        <p:spPr bwMode="auto">
          <a:xfrm>
            <a:off x="7299325" y="4487863"/>
            <a:ext cx="1111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Word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or Byte</a:t>
            </a:r>
          </a:p>
        </p:txBody>
      </p:sp>
      <p:sp>
        <p:nvSpPr>
          <p:cNvPr id="1440850" name="Line 82"/>
          <p:cNvSpPr>
            <a:spLocks noChangeShapeType="1"/>
          </p:cNvSpPr>
          <p:nvPr/>
        </p:nvSpPr>
        <p:spPr bwMode="auto">
          <a:xfrm>
            <a:off x="1752600" y="43815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51" name="Line 83"/>
          <p:cNvSpPr>
            <a:spLocks noChangeShapeType="1"/>
          </p:cNvSpPr>
          <p:nvPr/>
        </p:nvSpPr>
        <p:spPr bwMode="auto">
          <a:xfrm>
            <a:off x="2286000" y="43815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52" name="Line 84"/>
          <p:cNvSpPr>
            <a:spLocks noChangeShapeType="1"/>
          </p:cNvSpPr>
          <p:nvPr/>
        </p:nvSpPr>
        <p:spPr bwMode="auto">
          <a:xfrm>
            <a:off x="4419600" y="40005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53" name="Line 85"/>
          <p:cNvSpPr>
            <a:spLocks noChangeShapeType="1"/>
          </p:cNvSpPr>
          <p:nvPr/>
        </p:nvSpPr>
        <p:spPr bwMode="auto">
          <a:xfrm>
            <a:off x="4953000" y="40767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3100388" y="5243513"/>
            <a:ext cx="279400" cy="215900"/>
            <a:chOff x="1953" y="3423"/>
            <a:chExt cx="176" cy="136"/>
          </a:xfrm>
        </p:grpSpPr>
        <p:sp>
          <p:nvSpPr>
            <p:cNvPr id="1440855" name="Line 87"/>
            <p:cNvSpPr>
              <a:spLocks noChangeShapeType="1"/>
            </p:cNvSpPr>
            <p:nvPr/>
          </p:nvSpPr>
          <p:spPr bwMode="auto">
            <a:xfrm flipH="1">
              <a:off x="203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56" name="Line 88"/>
            <p:cNvSpPr>
              <a:spLocks noChangeShapeType="1"/>
            </p:cNvSpPr>
            <p:nvPr/>
          </p:nvSpPr>
          <p:spPr bwMode="auto">
            <a:xfrm>
              <a:off x="195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57" name="Line 89"/>
            <p:cNvSpPr>
              <a:spLocks noChangeShapeType="1"/>
            </p:cNvSpPr>
            <p:nvPr/>
          </p:nvSpPr>
          <p:spPr bwMode="auto">
            <a:xfrm flipH="1">
              <a:off x="195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0858" name="Line 90"/>
          <p:cNvSpPr>
            <a:spLocks noChangeShapeType="1"/>
          </p:cNvSpPr>
          <p:nvPr/>
        </p:nvSpPr>
        <p:spPr bwMode="auto">
          <a:xfrm flipH="1">
            <a:off x="2286000" y="52959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59" name="Line 91"/>
          <p:cNvSpPr>
            <a:spLocks noChangeShapeType="1"/>
          </p:cNvSpPr>
          <p:nvPr/>
        </p:nvSpPr>
        <p:spPr bwMode="auto">
          <a:xfrm flipH="1">
            <a:off x="2895600" y="53721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60" name="Line 92"/>
          <p:cNvSpPr>
            <a:spLocks noChangeShapeType="1"/>
          </p:cNvSpPr>
          <p:nvPr/>
        </p:nvSpPr>
        <p:spPr bwMode="auto">
          <a:xfrm>
            <a:off x="4953000" y="49911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93"/>
          <p:cNvGrpSpPr>
            <a:grpSpLocks/>
          </p:cNvGrpSpPr>
          <p:nvPr/>
        </p:nvGrpSpPr>
        <p:grpSpPr bwMode="auto">
          <a:xfrm>
            <a:off x="5103813" y="5226050"/>
            <a:ext cx="473075" cy="327025"/>
            <a:chOff x="3215" y="3412"/>
            <a:chExt cx="298" cy="206"/>
          </a:xfrm>
        </p:grpSpPr>
        <p:sp>
          <p:nvSpPr>
            <p:cNvPr id="1440862" name="Line 94"/>
            <p:cNvSpPr>
              <a:spLocks noChangeShapeType="1"/>
            </p:cNvSpPr>
            <p:nvPr/>
          </p:nvSpPr>
          <p:spPr bwMode="auto">
            <a:xfrm>
              <a:off x="321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63" name="Line 95"/>
            <p:cNvSpPr>
              <a:spLocks noChangeShapeType="1"/>
            </p:cNvSpPr>
            <p:nvPr/>
          </p:nvSpPr>
          <p:spPr bwMode="auto">
            <a:xfrm>
              <a:off x="321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64" name="Line 96"/>
            <p:cNvSpPr>
              <a:spLocks noChangeShapeType="1"/>
            </p:cNvSpPr>
            <p:nvPr/>
          </p:nvSpPr>
          <p:spPr bwMode="auto">
            <a:xfrm>
              <a:off x="321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65" name="Arc 97"/>
            <p:cNvSpPr>
              <a:spLocks/>
            </p:cNvSpPr>
            <p:nvPr/>
          </p:nvSpPr>
          <p:spPr bwMode="auto">
            <a:xfrm>
              <a:off x="3418" y="3413"/>
              <a:ext cx="94" cy="10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95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66" name="Arc 98"/>
            <p:cNvSpPr>
              <a:spLocks/>
            </p:cNvSpPr>
            <p:nvPr/>
          </p:nvSpPr>
          <p:spPr bwMode="auto">
            <a:xfrm>
              <a:off x="3419" y="3511"/>
              <a:ext cx="94" cy="107"/>
            </a:xfrm>
            <a:custGeom>
              <a:avLst/>
              <a:gdLst>
                <a:gd name="G0" fmla="+- 0 0 0"/>
                <a:gd name="G1" fmla="+- 205 0 0"/>
                <a:gd name="G2" fmla="+- 21600 0 0"/>
                <a:gd name="T0" fmla="*/ 21599 w 21600"/>
                <a:gd name="T1" fmla="*/ 0 h 21805"/>
                <a:gd name="T2" fmla="*/ 0 w 21600"/>
                <a:gd name="T3" fmla="*/ 21805 h 21805"/>
                <a:gd name="T4" fmla="*/ 0 w 21600"/>
                <a:gd name="T5" fmla="*/ 205 h 21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0867" name="Oval 99"/>
          <p:cNvSpPr>
            <a:spLocks noChangeArrowheads="1"/>
          </p:cNvSpPr>
          <p:nvPr/>
        </p:nvSpPr>
        <p:spPr bwMode="auto">
          <a:xfrm>
            <a:off x="4687888" y="45466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68" name="Rectangle 100"/>
          <p:cNvSpPr>
            <a:spLocks noChangeArrowheads="1"/>
          </p:cNvSpPr>
          <p:nvPr/>
        </p:nvSpPr>
        <p:spPr bwMode="auto">
          <a:xfrm>
            <a:off x="4721225" y="4602163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40869" name="Line 101"/>
          <p:cNvSpPr>
            <a:spLocks noChangeShapeType="1"/>
          </p:cNvSpPr>
          <p:nvPr/>
        </p:nvSpPr>
        <p:spPr bwMode="auto">
          <a:xfrm>
            <a:off x="5919788" y="54483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70" name="Line 102"/>
          <p:cNvSpPr>
            <a:spLocks noChangeShapeType="1"/>
          </p:cNvSpPr>
          <p:nvPr/>
        </p:nvSpPr>
        <p:spPr bwMode="auto">
          <a:xfrm flipH="1">
            <a:off x="4419600" y="54483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71" name="Line 103"/>
          <p:cNvSpPr>
            <a:spLocks noChangeShapeType="1"/>
          </p:cNvSpPr>
          <p:nvPr/>
        </p:nvSpPr>
        <p:spPr bwMode="auto">
          <a:xfrm flipH="1">
            <a:off x="4114800" y="47625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72" name="Line 104"/>
          <p:cNvSpPr>
            <a:spLocks noChangeShapeType="1"/>
          </p:cNvSpPr>
          <p:nvPr/>
        </p:nvSpPr>
        <p:spPr bwMode="auto">
          <a:xfrm>
            <a:off x="4419600" y="48387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5767388" y="5243513"/>
            <a:ext cx="279400" cy="215900"/>
            <a:chOff x="3633" y="3423"/>
            <a:chExt cx="176" cy="136"/>
          </a:xfrm>
        </p:grpSpPr>
        <p:sp>
          <p:nvSpPr>
            <p:cNvPr id="1440874" name="Line 106"/>
            <p:cNvSpPr>
              <a:spLocks noChangeShapeType="1"/>
            </p:cNvSpPr>
            <p:nvPr/>
          </p:nvSpPr>
          <p:spPr bwMode="auto">
            <a:xfrm flipH="1">
              <a:off x="371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75" name="Line 107"/>
            <p:cNvSpPr>
              <a:spLocks noChangeShapeType="1"/>
            </p:cNvSpPr>
            <p:nvPr/>
          </p:nvSpPr>
          <p:spPr bwMode="auto">
            <a:xfrm>
              <a:off x="363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76" name="Line 108"/>
            <p:cNvSpPr>
              <a:spLocks noChangeShapeType="1"/>
            </p:cNvSpPr>
            <p:nvPr/>
          </p:nvSpPr>
          <p:spPr bwMode="auto">
            <a:xfrm flipH="1">
              <a:off x="363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0877" name="Line 109"/>
          <p:cNvSpPr>
            <a:spLocks noChangeShapeType="1"/>
          </p:cNvSpPr>
          <p:nvPr/>
        </p:nvSpPr>
        <p:spPr bwMode="auto">
          <a:xfrm flipH="1">
            <a:off x="4953000" y="52959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78" name="Line 110"/>
          <p:cNvSpPr>
            <a:spLocks noChangeShapeType="1"/>
          </p:cNvSpPr>
          <p:nvPr/>
        </p:nvSpPr>
        <p:spPr bwMode="auto">
          <a:xfrm flipH="1">
            <a:off x="5562600" y="53721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79" name="Line 111"/>
          <p:cNvSpPr>
            <a:spLocks noChangeShapeType="1"/>
          </p:cNvSpPr>
          <p:nvPr/>
        </p:nvSpPr>
        <p:spPr bwMode="auto">
          <a:xfrm flipV="1">
            <a:off x="6324600" y="4533900"/>
            <a:ext cx="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80" name="Line 112"/>
          <p:cNvSpPr>
            <a:spLocks noChangeShapeType="1"/>
          </p:cNvSpPr>
          <p:nvPr/>
        </p:nvSpPr>
        <p:spPr bwMode="auto">
          <a:xfrm>
            <a:off x="2971800" y="53721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113"/>
          <p:cNvGrpSpPr>
            <a:grpSpLocks/>
          </p:cNvGrpSpPr>
          <p:nvPr/>
        </p:nvGrpSpPr>
        <p:grpSpPr bwMode="auto">
          <a:xfrm>
            <a:off x="6535738" y="5837238"/>
            <a:ext cx="758825" cy="476250"/>
            <a:chOff x="4117" y="3797"/>
            <a:chExt cx="478" cy="300"/>
          </a:xfrm>
        </p:grpSpPr>
        <p:sp>
          <p:nvSpPr>
            <p:cNvPr id="1440882" name="Arc 114"/>
            <p:cNvSpPr>
              <a:spLocks/>
            </p:cNvSpPr>
            <p:nvPr/>
          </p:nvSpPr>
          <p:spPr bwMode="auto">
            <a:xfrm>
              <a:off x="4117" y="3797"/>
              <a:ext cx="70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83" name="Arc 115"/>
            <p:cNvSpPr>
              <a:spLocks/>
            </p:cNvSpPr>
            <p:nvPr/>
          </p:nvSpPr>
          <p:spPr bwMode="auto">
            <a:xfrm>
              <a:off x="4117" y="3797"/>
              <a:ext cx="478" cy="15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84" name="Arc 116"/>
            <p:cNvSpPr>
              <a:spLocks/>
            </p:cNvSpPr>
            <p:nvPr/>
          </p:nvSpPr>
          <p:spPr bwMode="auto">
            <a:xfrm>
              <a:off x="4141" y="3940"/>
              <a:ext cx="453" cy="15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885" name="Arc 117"/>
            <p:cNvSpPr>
              <a:spLocks/>
            </p:cNvSpPr>
            <p:nvPr/>
          </p:nvSpPr>
          <p:spPr bwMode="auto">
            <a:xfrm>
              <a:off x="4117" y="3940"/>
              <a:ext cx="70" cy="15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0886" name="Line 118"/>
          <p:cNvSpPr>
            <a:spLocks noChangeShapeType="1"/>
          </p:cNvSpPr>
          <p:nvPr/>
        </p:nvSpPr>
        <p:spPr bwMode="auto">
          <a:xfrm flipH="1">
            <a:off x="7273925" y="60579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87" name="Line 119"/>
          <p:cNvSpPr>
            <a:spLocks noChangeShapeType="1"/>
          </p:cNvSpPr>
          <p:nvPr/>
        </p:nvSpPr>
        <p:spPr bwMode="auto">
          <a:xfrm>
            <a:off x="5638800" y="53721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88" name="Line 120"/>
          <p:cNvSpPr>
            <a:spLocks noChangeShapeType="1"/>
          </p:cNvSpPr>
          <p:nvPr/>
        </p:nvSpPr>
        <p:spPr bwMode="auto">
          <a:xfrm>
            <a:off x="5638800" y="58293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89" name="Line 121"/>
          <p:cNvSpPr>
            <a:spLocks noChangeShapeType="1"/>
          </p:cNvSpPr>
          <p:nvPr/>
        </p:nvSpPr>
        <p:spPr bwMode="auto">
          <a:xfrm flipH="1">
            <a:off x="5638800" y="59817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90" name="Line 122"/>
          <p:cNvSpPr>
            <a:spLocks noChangeShapeType="1"/>
          </p:cNvSpPr>
          <p:nvPr/>
        </p:nvSpPr>
        <p:spPr bwMode="auto">
          <a:xfrm flipH="1">
            <a:off x="2971800" y="6134100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91" name="Line 123"/>
          <p:cNvSpPr>
            <a:spLocks noChangeShapeType="1"/>
          </p:cNvSpPr>
          <p:nvPr/>
        </p:nvSpPr>
        <p:spPr bwMode="auto">
          <a:xfrm flipH="1">
            <a:off x="2197100" y="3963988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92" name="Rectangle 124"/>
          <p:cNvSpPr>
            <a:spLocks noChangeArrowheads="1"/>
          </p:cNvSpPr>
          <p:nvPr/>
        </p:nvSpPr>
        <p:spPr bwMode="auto">
          <a:xfrm>
            <a:off x="2309813" y="3870325"/>
            <a:ext cx="3730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  <p:sp>
        <p:nvSpPr>
          <p:cNvPr id="1440893" name="Line 125"/>
          <p:cNvSpPr>
            <a:spLocks noChangeShapeType="1"/>
          </p:cNvSpPr>
          <p:nvPr/>
        </p:nvSpPr>
        <p:spPr bwMode="auto">
          <a:xfrm>
            <a:off x="3962400" y="32385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94" name="Line 126"/>
          <p:cNvSpPr>
            <a:spLocks noChangeShapeType="1"/>
          </p:cNvSpPr>
          <p:nvPr/>
        </p:nvSpPr>
        <p:spPr bwMode="auto">
          <a:xfrm>
            <a:off x="3962400" y="35433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818" name="Line 2"/>
          <p:cNvSpPr>
            <a:spLocks noChangeShapeType="1"/>
          </p:cNvSpPr>
          <p:nvPr/>
        </p:nvSpPr>
        <p:spPr bwMode="auto">
          <a:xfrm flipH="1">
            <a:off x="5410200" y="5380037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19" name="Line 3"/>
          <p:cNvSpPr>
            <a:spLocks noChangeShapeType="1"/>
          </p:cNvSpPr>
          <p:nvPr/>
        </p:nvSpPr>
        <p:spPr bwMode="auto">
          <a:xfrm flipH="1">
            <a:off x="5410200" y="4694237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0" name="Line 4"/>
          <p:cNvSpPr>
            <a:spLocks noChangeShapeType="1"/>
          </p:cNvSpPr>
          <p:nvPr/>
        </p:nvSpPr>
        <p:spPr bwMode="auto">
          <a:xfrm flipH="1">
            <a:off x="5410200" y="4922837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1" name="Line 5"/>
          <p:cNvSpPr>
            <a:spLocks noChangeShapeType="1"/>
          </p:cNvSpPr>
          <p:nvPr/>
        </p:nvSpPr>
        <p:spPr bwMode="auto">
          <a:xfrm flipH="1">
            <a:off x="5410200" y="5151437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2" name="Line 6"/>
          <p:cNvSpPr>
            <a:spLocks noChangeShapeType="1"/>
          </p:cNvSpPr>
          <p:nvPr/>
        </p:nvSpPr>
        <p:spPr bwMode="auto">
          <a:xfrm flipH="1">
            <a:off x="6096000" y="5075237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3" name="Rectangle 7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162800" cy="1143000"/>
          </a:xfrm>
          <a:noFill/>
          <a:ln/>
        </p:spPr>
        <p:txBody>
          <a:bodyPr/>
          <a:lstStyle/>
          <a:p>
            <a:r>
              <a:rPr lang="en-US"/>
              <a:t>Fully Associative Cache</a:t>
            </a:r>
          </a:p>
        </p:txBody>
      </p:sp>
      <p:sp>
        <p:nvSpPr>
          <p:cNvPr id="1442824" name="Rectangle 8" descr="Large confetti"/>
          <p:cNvSpPr>
            <a:spLocks noChangeArrowheads="1"/>
          </p:cNvSpPr>
          <p:nvPr/>
        </p:nvSpPr>
        <p:spPr bwMode="auto">
          <a:xfrm>
            <a:off x="2298700" y="1506537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5" name="Line 9"/>
          <p:cNvSpPr>
            <a:spLocks noChangeShapeType="1"/>
          </p:cNvSpPr>
          <p:nvPr/>
        </p:nvSpPr>
        <p:spPr bwMode="auto">
          <a:xfrm>
            <a:off x="3276600" y="13414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6" name="Rectangle 10"/>
          <p:cNvSpPr>
            <a:spLocks noChangeArrowheads="1"/>
          </p:cNvSpPr>
          <p:nvPr/>
        </p:nvSpPr>
        <p:spPr bwMode="auto">
          <a:xfrm>
            <a:off x="2803525" y="2178050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 </a:t>
            </a:r>
          </a:p>
        </p:txBody>
      </p:sp>
      <p:sp>
        <p:nvSpPr>
          <p:cNvPr id="1442827" name="Line 11"/>
          <p:cNvSpPr>
            <a:spLocks noChangeShapeType="1"/>
          </p:cNvSpPr>
          <p:nvPr/>
        </p:nvSpPr>
        <p:spPr bwMode="auto">
          <a:xfrm>
            <a:off x="2590800" y="13414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28" name="Rectangle 12"/>
          <p:cNvSpPr>
            <a:spLocks noChangeArrowheads="1"/>
          </p:cNvSpPr>
          <p:nvPr/>
        </p:nvSpPr>
        <p:spPr bwMode="auto">
          <a:xfrm>
            <a:off x="2422525" y="1143000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42829" name="Rectangle 13"/>
          <p:cNvSpPr>
            <a:spLocks noChangeArrowheads="1"/>
          </p:cNvSpPr>
          <p:nvPr/>
        </p:nvSpPr>
        <p:spPr bwMode="auto">
          <a:xfrm>
            <a:off x="3336925" y="1143000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 Block</a:t>
            </a:r>
          </a:p>
        </p:txBody>
      </p:sp>
      <p:sp>
        <p:nvSpPr>
          <p:cNvPr id="1442830" name="Rectangle 14"/>
          <p:cNvSpPr>
            <a:spLocks noChangeArrowheads="1"/>
          </p:cNvSpPr>
          <p:nvPr/>
        </p:nvSpPr>
        <p:spPr bwMode="auto">
          <a:xfrm>
            <a:off x="2117725" y="11430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V</a:t>
            </a:r>
          </a:p>
        </p:txBody>
      </p:sp>
      <p:sp>
        <p:nvSpPr>
          <p:cNvPr id="1442831" name="Rectangle 15"/>
          <p:cNvSpPr>
            <a:spLocks noChangeArrowheads="1"/>
          </p:cNvSpPr>
          <p:nvPr/>
        </p:nvSpPr>
        <p:spPr bwMode="auto">
          <a:xfrm>
            <a:off x="1079500" y="1354137"/>
            <a:ext cx="508000" cy="431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744913" y="2387600"/>
            <a:ext cx="473075" cy="327025"/>
            <a:chOff x="2359" y="1571"/>
            <a:chExt cx="298" cy="206"/>
          </a:xfrm>
        </p:grpSpPr>
        <p:sp>
          <p:nvSpPr>
            <p:cNvPr id="1442833" name="Line 17"/>
            <p:cNvSpPr>
              <a:spLocks noChangeShapeType="1"/>
            </p:cNvSpPr>
            <p:nvPr/>
          </p:nvSpPr>
          <p:spPr bwMode="auto">
            <a:xfrm>
              <a:off x="2359" y="157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34" name="Line 18"/>
            <p:cNvSpPr>
              <a:spLocks noChangeShapeType="1"/>
            </p:cNvSpPr>
            <p:nvPr/>
          </p:nvSpPr>
          <p:spPr bwMode="auto">
            <a:xfrm>
              <a:off x="2359" y="1774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35" name="Line 19"/>
            <p:cNvSpPr>
              <a:spLocks noChangeShapeType="1"/>
            </p:cNvSpPr>
            <p:nvPr/>
          </p:nvSpPr>
          <p:spPr bwMode="auto">
            <a:xfrm>
              <a:off x="2361" y="1571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36" name="Arc 20"/>
            <p:cNvSpPr>
              <a:spLocks/>
            </p:cNvSpPr>
            <p:nvPr/>
          </p:nvSpPr>
          <p:spPr bwMode="auto">
            <a:xfrm>
              <a:off x="2562" y="1572"/>
              <a:ext cx="94" cy="10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95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37" name="Arc 21"/>
            <p:cNvSpPr>
              <a:spLocks/>
            </p:cNvSpPr>
            <p:nvPr/>
          </p:nvSpPr>
          <p:spPr bwMode="auto">
            <a:xfrm>
              <a:off x="2563" y="1670"/>
              <a:ext cx="94" cy="107"/>
            </a:xfrm>
            <a:custGeom>
              <a:avLst/>
              <a:gdLst>
                <a:gd name="G0" fmla="+- 0 0 0"/>
                <a:gd name="G1" fmla="+- 205 0 0"/>
                <a:gd name="G2" fmla="+- 21600 0 0"/>
                <a:gd name="T0" fmla="*/ 21599 w 21600"/>
                <a:gd name="T1" fmla="*/ 0 h 21805"/>
                <a:gd name="T2" fmla="*/ 0 w 21600"/>
                <a:gd name="T3" fmla="*/ 21805 h 21805"/>
                <a:gd name="T4" fmla="*/ 0 w 21600"/>
                <a:gd name="T5" fmla="*/ 205 h 21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2838" name="Oval 22"/>
          <p:cNvSpPr>
            <a:spLocks noChangeArrowheads="1"/>
          </p:cNvSpPr>
          <p:nvPr/>
        </p:nvSpPr>
        <p:spPr bwMode="auto">
          <a:xfrm>
            <a:off x="2706688" y="2192337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39" name="Rectangle 23"/>
          <p:cNvSpPr>
            <a:spLocks noChangeArrowheads="1"/>
          </p:cNvSpPr>
          <p:nvPr/>
        </p:nvSpPr>
        <p:spPr bwMode="auto">
          <a:xfrm>
            <a:off x="2740025" y="22479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42840" name="Rectangle 24"/>
          <p:cNvSpPr>
            <a:spLocks noChangeArrowheads="1"/>
          </p:cNvSpPr>
          <p:nvPr/>
        </p:nvSpPr>
        <p:spPr bwMode="auto">
          <a:xfrm rot="16200000">
            <a:off x="950913" y="4975224"/>
            <a:ext cx="793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Block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Offset</a:t>
            </a:r>
          </a:p>
        </p:txBody>
      </p:sp>
      <p:sp>
        <p:nvSpPr>
          <p:cNvPr id="1442841" name="Rectangle 25"/>
          <p:cNvSpPr>
            <a:spLocks noChangeArrowheads="1"/>
          </p:cNvSpPr>
          <p:nvPr/>
        </p:nvSpPr>
        <p:spPr bwMode="auto">
          <a:xfrm rot="16200000">
            <a:off x="940594" y="3317081"/>
            <a:ext cx="83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Tag</a:t>
            </a:r>
          </a:p>
        </p:txBody>
      </p:sp>
      <p:sp>
        <p:nvSpPr>
          <p:cNvPr id="1442842" name="Line 26"/>
          <p:cNvSpPr>
            <a:spLocks noChangeShapeType="1"/>
          </p:cNvSpPr>
          <p:nvPr/>
        </p:nvSpPr>
        <p:spPr bwMode="auto">
          <a:xfrm>
            <a:off x="2438400" y="1722437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3" name="Line 27"/>
          <p:cNvSpPr>
            <a:spLocks noChangeShapeType="1"/>
          </p:cNvSpPr>
          <p:nvPr/>
        </p:nvSpPr>
        <p:spPr bwMode="auto">
          <a:xfrm>
            <a:off x="2971800" y="172243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4" name="Line 28"/>
          <p:cNvSpPr>
            <a:spLocks noChangeShapeType="1"/>
          </p:cNvSpPr>
          <p:nvPr/>
        </p:nvSpPr>
        <p:spPr bwMode="auto">
          <a:xfrm>
            <a:off x="2057400" y="2408237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5" name="Line 29"/>
          <p:cNvSpPr>
            <a:spLocks noChangeShapeType="1"/>
          </p:cNvSpPr>
          <p:nvPr/>
        </p:nvSpPr>
        <p:spPr bwMode="auto">
          <a:xfrm flipH="1">
            <a:off x="2057400" y="2408237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6" name="Oval 30"/>
          <p:cNvSpPr>
            <a:spLocks noChangeArrowheads="1"/>
          </p:cNvSpPr>
          <p:nvPr/>
        </p:nvSpPr>
        <p:spPr bwMode="auto">
          <a:xfrm>
            <a:off x="2408238" y="16891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7" name="Oval 31"/>
          <p:cNvSpPr>
            <a:spLocks noChangeArrowheads="1"/>
          </p:cNvSpPr>
          <p:nvPr/>
        </p:nvSpPr>
        <p:spPr bwMode="auto">
          <a:xfrm>
            <a:off x="2943225" y="16891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8" name="Oval 32"/>
          <p:cNvSpPr>
            <a:spLocks noChangeArrowheads="1"/>
          </p:cNvSpPr>
          <p:nvPr/>
        </p:nvSpPr>
        <p:spPr bwMode="auto">
          <a:xfrm>
            <a:off x="3775075" y="16891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49" name="Line 33"/>
          <p:cNvSpPr>
            <a:spLocks noChangeShapeType="1"/>
          </p:cNvSpPr>
          <p:nvPr/>
        </p:nvSpPr>
        <p:spPr bwMode="auto">
          <a:xfrm flipH="1">
            <a:off x="1752600" y="393223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0" name="Line 34"/>
          <p:cNvSpPr>
            <a:spLocks noChangeShapeType="1"/>
          </p:cNvSpPr>
          <p:nvPr/>
        </p:nvSpPr>
        <p:spPr bwMode="auto">
          <a:xfrm flipH="1">
            <a:off x="1219200" y="5837237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1" name="Rectangle 35"/>
          <p:cNvSpPr>
            <a:spLocks noChangeArrowheads="1"/>
          </p:cNvSpPr>
          <p:nvPr/>
        </p:nvSpPr>
        <p:spPr bwMode="auto">
          <a:xfrm>
            <a:off x="1660525" y="3581400"/>
            <a:ext cx="373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  <p:sp>
        <p:nvSpPr>
          <p:cNvPr id="1442852" name="Rectangle 36"/>
          <p:cNvSpPr>
            <a:spLocks noChangeArrowheads="1"/>
          </p:cNvSpPr>
          <p:nvPr/>
        </p:nvSpPr>
        <p:spPr bwMode="auto">
          <a:xfrm>
            <a:off x="1279525" y="571500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b</a:t>
            </a:r>
          </a:p>
        </p:txBody>
      </p:sp>
      <p:sp>
        <p:nvSpPr>
          <p:cNvPr id="1442853" name="Rectangle 37"/>
          <p:cNvSpPr>
            <a:spLocks noChangeArrowheads="1"/>
          </p:cNvSpPr>
          <p:nvPr/>
        </p:nvSpPr>
        <p:spPr bwMode="auto">
          <a:xfrm>
            <a:off x="7756525" y="4343400"/>
            <a:ext cx="63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HIT</a:t>
            </a:r>
          </a:p>
        </p:txBody>
      </p:sp>
      <p:sp>
        <p:nvSpPr>
          <p:cNvPr id="1442854" name="Line 38"/>
          <p:cNvSpPr>
            <a:spLocks noChangeShapeType="1"/>
          </p:cNvSpPr>
          <p:nvPr/>
        </p:nvSpPr>
        <p:spPr bwMode="auto">
          <a:xfrm flipH="1">
            <a:off x="5486400" y="2560637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5" name="Rectangle 39"/>
          <p:cNvSpPr>
            <a:spLocks noChangeArrowheads="1"/>
          </p:cNvSpPr>
          <p:nvPr/>
        </p:nvSpPr>
        <p:spPr bwMode="auto">
          <a:xfrm>
            <a:off x="6240463" y="5105400"/>
            <a:ext cx="1111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Data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Word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or Byte</a:t>
            </a:r>
          </a:p>
        </p:txBody>
      </p:sp>
      <p:sp>
        <p:nvSpPr>
          <p:cNvPr id="1442856" name="Line 40"/>
          <p:cNvSpPr>
            <a:spLocks noChangeShapeType="1"/>
          </p:cNvSpPr>
          <p:nvPr/>
        </p:nvSpPr>
        <p:spPr bwMode="auto">
          <a:xfrm flipH="1">
            <a:off x="3200400" y="240823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7" name="Line 41"/>
          <p:cNvSpPr>
            <a:spLocks noChangeShapeType="1"/>
          </p:cNvSpPr>
          <p:nvPr/>
        </p:nvSpPr>
        <p:spPr bwMode="auto">
          <a:xfrm flipH="1">
            <a:off x="2438400" y="2789237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8" name="Line 42"/>
          <p:cNvSpPr>
            <a:spLocks noChangeShapeType="1"/>
          </p:cNvSpPr>
          <p:nvPr/>
        </p:nvSpPr>
        <p:spPr bwMode="auto">
          <a:xfrm>
            <a:off x="2438400" y="2484437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59" name="Line 43"/>
          <p:cNvSpPr>
            <a:spLocks noChangeShapeType="1"/>
          </p:cNvSpPr>
          <p:nvPr/>
        </p:nvSpPr>
        <p:spPr bwMode="auto">
          <a:xfrm>
            <a:off x="3505200" y="2408237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60" name="Line 44"/>
          <p:cNvSpPr>
            <a:spLocks noChangeShapeType="1"/>
          </p:cNvSpPr>
          <p:nvPr/>
        </p:nvSpPr>
        <p:spPr bwMode="auto">
          <a:xfrm flipH="1">
            <a:off x="3505200" y="24844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61" name="Line 45"/>
          <p:cNvSpPr>
            <a:spLocks noChangeShapeType="1"/>
          </p:cNvSpPr>
          <p:nvPr/>
        </p:nvSpPr>
        <p:spPr bwMode="auto">
          <a:xfrm flipH="1">
            <a:off x="3505200" y="26368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62" name="Line 46"/>
          <p:cNvSpPr>
            <a:spLocks noChangeShapeType="1"/>
          </p:cNvSpPr>
          <p:nvPr/>
        </p:nvSpPr>
        <p:spPr bwMode="auto">
          <a:xfrm>
            <a:off x="3505200" y="263683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63" name="Rectangle 47" descr="Large confetti"/>
          <p:cNvSpPr>
            <a:spLocks noChangeArrowheads="1"/>
          </p:cNvSpPr>
          <p:nvPr/>
        </p:nvSpPr>
        <p:spPr bwMode="auto">
          <a:xfrm>
            <a:off x="2298700" y="3106737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64" name="Rectangle 48"/>
          <p:cNvSpPr>
            <a:spLocks noChangeArrowheads="1"/>
          </p:cNvSpPr>
          <p:nvPr/>
        </p:nvSpPr>
        <p:spPr bwMode="auto">
          <a:xfrm>
            <a:off x="2803525" y="3778250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 </a:t>
            </a:r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3744913" y="3987800"/>
            <a:ext cx="473075" cy="327025"/>
            <a:chOff x="2359" y="2579"/>
            <a:chExt cx="298" cy="206"/>
          </a:xfrm>
        </p:grpSpPr>
        <p:sp>
          <p:nvSpPr>
            <p:cNvPr id="1442866" name="Line 50"/>
            <p:cNvSpPr>
              <a:spLocks noChangeShapeType="1"/>
            </p:cNvSpPr>
            <p:nvPr/>
          </p:nvSpPr>
          <p:spPr bwMode="auto">
            <a:xfrm>
              <a:off x="2359" y="258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67" name="Line 51"/>
            <p:cNvSpPr>
              <a:spLocks noChangeShapeType="1"/>
            </p:cNvSpPr>
            <p:nvPr/>
          </p:nvSpPr>
          <p:spPr bwMode="auto">
            <a:xfrm>
              <a:off x="2359" y="278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68" name="Line 52"/>
            <p:cNvSpPr>
              <a:spLocks noChangeShapeType="1"/>
            </p:cNvSpPr>
            <p:nvPr/>
          </p:nvSpPr>
          <p:spPr bwMode="auto">
            <a:xfrm>
              <a:off x="2361" y="2579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69" name="Arc 53"/>
            <p:cNvSpPr>
              <a:spLocks/>
            </p:cNvSpPr>
            <p:nvPr/>
          </p:nvSpPr>
          <p:spPr bwMode="auto">
            <a:xfrm>
              <a:off x="2562" y="2580"/>
              <a:ext cx="94" cy="10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95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70" name="Arc 54"/>
            <p:cNvSpPr>
              <a:spLocks/>
            </p:cNvSpPr>
            <p:nvPr/>
          </p:nvSpPr>
          <p:spPr bwMode="auto">
            <a:xfrm>
              <a:off x="2563" y="2678"/>
              <a:ext cx="94" cy="107"/>
            </a:xfrm>
            <a:custGeom>
              <a:avLst/>
              <a:gdLst>
                <a:gd name="G0" fmla="+- 0 0 0"/>
                <a:gd name="G1" fmla="+- 205 0 0"/>
                <a:gd name="G2" fmla="+- 21600 0 0"/>
                <a:gd name="T0" fmla="*/ 21599 w 21600"/>
                <a:gd name="T1" fmla="*/ 0 h 21805"/>
                <a:gd name="T2" fmla="*/ 0 w 21600"/>
                <a:gd name="T3" fmla="*/ 21805 h 21805"/>
                <a:gd name="T4" fmla="*/ 0 w 21600"/>
                <a:gd name="T5" fmla="*/ 205 h 21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2871" name="Oval 55"/>
          <p:cNvSpPr>
            <a:spLocks noChangeArrowheads="1"/>
          </p:cNvSpPr>
          <p:nvPr/>
        </p:nvSpPr>
        <p:spPr bwMode="auto">
          <a:xfrm>
            <a:off x="2706688" y="3792537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2" name="Rectangle 56"/>
          <p:cNvSpPr>
            <a:spLocks noChangeArrowheads="1"/>
          </p:cNvSpPr>
          <p:nvPr/>
        </p:nvSpPr>
        <p:spPr bwMode="auto">
          <a:xfrm>
            <a:off x="2740025" y="38481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42873" name="Line 57"/>
          <p:cNvSpPr>
            <a:spLocks noChangeShapeType="1"/>
          </p:cNvSpPr>
          <p:nvPr/>
        </p:nvSpPr>
        <p:spPr bwMode="auto">
          <a:xfrm>
            <a:off x="2438400" y="3322637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4" name="Line 58"/>
          <p:cNvSpPr>
            <a:spLocks noChangeShapeType="1"/>
          </p:cNvSpPr>
          <p:nvPr/>
        </p:nvSpPr>
        <p:spPr bwMode="auto">
          <a:xfrm>
            <a:off x="2971800" y="332263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5" name="Line 59"/>
          <p:cNvSpPr>
            <a:spLocks noChangeShapeType="1"/>
          </p:cNvSpPr>
          <p:nvPr/>
        </p:nvSpPr>
        <p:spPr bwMode="auto">
          <a:xfrm flipH="1">
            <a:off x="1600200" y="4008437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6" name="Oval 60"/>
          <p:cNvSpPr>
            <a:spLocks noChangeArrowheads="1"/>
          </p:cNvSpPr>
          <p:nvPr/>
        </p:nvSpPr>
        <p:spPr bwMode="auto">
          <a:xfrm>
            <a:off x="2408238" y="32893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7" name="Oval 61"/>
          <p:cNvSpPr>
            <a:spLocks noChangeArrowheads="1"/>
          </p:cNvSpPr>
          <p:nvPr/>
        </p:nvSpPr>
        <p:spPr bwMode="auto">
          <a:xfrm>
            <a:off x="2943225" y="32893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8" name="Oval 62"/>
          <p:cNvSpPr>
            <a:spLocks noChangeArrowheads="1"/>
          </p:cNvSpPr>
          <p:nvPr/>
        </p:nvSpPr>
        <p:spPr bwMode="auto">
          <a:xfrm>
            <a:off x="3775075" y="32893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79" name="Line 63"/>
          <p:cNvSpPr>
            <a:spLocks noChangeShapeType="1"/>
          </p:cNvSpPr>
          <p:nvPr/>
        </p:nvSpPr>
        <p:spPr bwMode="auto">
          <a:xfrm flipH="1">
            <a:off x="5486400" y="4160837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0" name="Line 64"/>
          <p:cNvSpPr>
            <a:spLocks noChangeShapeType="1"/>
          </p:cNvSpPr>
          <p:nvPr/>
        </p:nvSpPr>
        <p:spPr bwMode="auto">
          <a:xfrm flipH="1">
            <a:off x="3200400" y="400843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1" name="Line 65"/>
          <p:cNvSpPr>
            <a:spLocks noChangeShapeType="1"/>
          </p:cNvSpPr>
          <p:nvPr/>
        </p:nvSpPr>
        <p:spPr bwMode="auto">
          <a:xfrm flipH="1">
            <a:off x="2438400" y="4389437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2" name="Line 66"/>
          <p:cNvSpPr>
            <a:spLocks noChangeShapeType="1"/>
          </p:cNvSpPr>
          <p:nvPr/>
        </p:nvSpPr>
        <p:spPr bwMode="auto">
          <a:xfrm>
            <a:off x="2438400" y="4084637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3" name="Line 67"/>
          <p:cNvSpPr>
            <a:spLocks noChangeShapeType="1"/>
          </p:cNvSpPr>
          <p:nvPr/>
        </p:nvSpPr>
        <p:spPr bwMode="auto">
          <a:xfrm>
            <a:off x="3505200" y="4008437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4" name="Line 68"/>
          <p:cNvSpPr>
            <a:spLocks noChangeShapeType="1"/>
          </p:cNvSpPr>
          <p:nvPr/>
        </p:nvSpPr>
        <p:spPr bwMode="auto">
          <a:xfrm flipH="1">
            <a:off x="3505200" y="40846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5" name="Line 69"/>
          <p:cNvSpPr>
            <a:spLocks noChangeShapeType="1"/>
          </p:cNvSpPr>
          <p:nvPr/>
        </p:nvSpPr>
        <p:spPr bwMode="auto">
          <a:xfrm flipH="1">
            <a:off x="3505200" y="42370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6" name="Line 70"/>
          <p:cNvSpPr>
            <a:spLocks noChangeShapeType="1"/>
          </p:cNvSpPr>
          <p:nvPr/>
        </p:nvSpPr>
        <p:spPr bwMode="auto">
          <a:xfrm>
            <a:off x="3505200" y="423703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7" name="Line 71"/>
          <p:cNvSpPr>
            <a:spLocks noChangeShapeType="1"/>
          </p:cNvSpPr>
          <p:nvPr/>
        </p:nvSpPr>
        <p:spPr bwMode="auto">
          <a:xfrm>
            <a:off x="3276600" y="3094037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8" name="Line 72"/>
          <p:cNvSpPr>
            <a:spLocks noChangeShapeType="1"/>
          </p:cNvSpPr>
          <p:nvPr/>
        </p:nvSpPr>
        <p:spPr bwMode="auto">
          <a:xfrm>
            <a:off x="2590800" y="3094037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89" name="Rectangle 73" descr="Large confetti"/>
          <p:cNvSpPr>
            <a:spLocks noChangeArrowheads="1"/>
          </p:cNvSpPr>
          <p:nvPr/>
        </p:nvSpPr>
        <p:spPr bwMode="auto">
          <a:xfrm>
            <a:off x="2298700" y="4706937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90" name="Rectangle 74"/>
          <p:cNvSpPr>
            <a:spLocks noChangeArrowheads="1"/>
          </p:cNvSpPr>
          <p:nvPr/>
        </p:nvSpPr>
        <p:spPr bwMode="auto">
          <a:xfrm>
            <a:off x="2803525" y="5378450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 </a:t>
            </a:r>
          </a:p>
        </p:txBody>
      </p: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3744913" y="5588000"/>
            <a:ext cx="473075" cy="327025"/>
            <a:chOff x="2359" y="3587"/>
            <a:chExt cx="298" cy="206"/>
          </a:xfrm>
        </p:grpSpPr>
        <p:sp>
          <p:nvSpPr>
            <p:cNvPr id="1442892" name="Line 76"/>
            <p:cNvSpPr>
              <a:spLocks noChangeShapeType="1"/>
            </p:cNvSpPr>
            <p:nvPr/>
          </p:nvSpPr>
          <p:spPr bwMode="auto">
            <a:xfrm>
              <a:off x="2359" y="3588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93" name="Line 77"/>
            <p:cNvSpPr>
              <a:spLocks noChangeShapeType="1"/>
            </p:cNvSpPr>
            <p:nvPr/>
          </p:nvSpPr>
          <p:spPr bwMode="auto">
            <a:xfrm>
              <a:off x="2359" y="379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94" name="Line 78"/>
            <p:cNvSpPr>
              <a:spLocks noChangeShapeType="1"/>
            </p:cNvSpPr>
            <p:nvPr/>
          </p:nvSpPr>
          <p:spPr bwMode="auto">
            <a:xfrm>
              <a:off x="2361" y="358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95" name="Arc 79"/>
            <p:cNvSpPr>
              <a:spLocks/>
            </p:cNvSpPr>
            <p:nvPr/>
          </p:nvSpPr>
          <p:spPr bwMode="auto">
            <a:xfrm>
              <a:off x="2562" y="3588"/>
              <a:ext cx="94" cy="10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95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896" name="Arc 80"/>
            <p:cNvSpPr>
              <a:spLocks/>
            </p:cNvSpPr>
            <p:nvPr/>
          </p:nvSpPr>
          <p:spPr bwMode="auto">
            <a:xfrm>
              <a:off x="2563" y="3686"/>
              <a:ext cx="94" cy="107"/>
            </a:xfrm>
            <a:custGeom>
              <a:avLst/>
              <a:gdLst>
                <a:gd name="G0" fmla="+- 0 0 0"/>
                <a:gd name="G1" fmla="+- 205 0 0"/>
                <a:gd name="G2" fmla="+- 21600 0 0"/>
                <a:gd name="T0" fmla="*/ 21599 w 21600"/>
                <a:gd name="T1" fmla="*/ 0 h 21805"/>
                <a:gd name="T2" fmla="*/ 0 w 21600"/>
                <a:gd name="T3" fmla="*/ 21805 h 21805"/>
                <a:gd name="T4" fmla="*/ 0 w 21600"/>
                <a:gd name="T5" fmla="*/ 205 h 21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2897" name="Oval 81"/>
          <p:cNvSpPr>
            <a:spLocks noChangeArrowheads="1"/>
          </p:cNvSpPr>
          <p:nvPr/>
        </p:nvSpPr>
        <p:spPr bwMode="auto">
          <a:xfrm>
            <a:off x="2706688" y="5392737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898" name="Rectangle 82"/>
          <p:cNvSpPr>
            <a:spLocks noChangeArrowheads="1"/>
          </p:cNvSpPr>
          <p:nvPr/>
        </p:nvSpPr>
        <p:spPr bwMode="auto">
          <a:xfrm>
            <a:off x="2740025" y="54483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=</a:t>
            </a:r>
          </a:p>
        </p:txBody>
      </p:sp>
      <p:sp>
        <p:nvSpPr>
          <p:cNvPr id="1442899" name="Line 83"/>
          <p:cNvSpPr>
            <a:spLocks noChangeShapeType="1"/>
          </p:cNvSpPr>
          <p:nvPr/>
        </p:nvSpPr>
        <p:spPr bwMode="auto">
          <a:xfrm>
            <a:off x="2438400" y="4922837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0" name="Line 84"/>
          <p:cNvSpPr>
            <a:spLocks noChangeShapeType="1"/>
          </p:cNvSpPr>
          <p:nvPr/>
        </p:nvSpPr>
        <p:spPr bwMode="auto">
          <a:xfrm>
            <a:off x="2971800" y="4922837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1" name="Line 85"/>
          <p:cNvSpPr>
            <a:spLocks noChangeShapeType="1"/>
          </p:cNvSpPr>
          <p:nvPr/>
        </p:nvSpPr>
        <p:spPr bwMode="auto">
          <a:xfrm flipH="1">
            <a:off x="2057400" y="5608637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2" name="Oval 86"/>
          <p:cNvSpPr>
            <a:spLocks noChangeArrowheads="1"/>
          </p:cNvSpPr>
          <p:nvPr/>
        </p:nvSpPr>
        <p:spPr bwMode="auto">
          <a:xfrm>
            <a:off x="2408238" y="48895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3" name="Oval 87"/>
          <p:cNvSpPr>
            <a:spLocks noChangeArrowheads="1"/>
          </p:cNvSpPr>
          <p:nvPr/>
        </p:nvSpPr>
        <p:spPr bwMode="auto">
          <a:xfrm>
            <a:off x="2943225" y="48895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4" name="Oval 88"/>
          <p:cNvSpPr>
            <a:spLocks noChangeArrowheads="1"/>
          </p:cNvSpPr>
          <p:nvPr/>
        </p:nvSpPr>
        <p:spPr bwMode="auto">
          <a:xfrm>
            <a:off x="3775075" y="488950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5" name="Line 89"/>
          <p:cNvSpPr>
            <a:spLocks noChangeShapeType="1"/>
          </p:cNvSpPr>
          <p:nvPr/>
        </p:nvSpPr>
        <p:spPr bwMode="auto">
          <a:xfrm flipH="1">
            <a:off x="6096000" y="5761037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6" name="Line 90"/>
          <p:cNvSpPr>
            <a:spLocks noChangeShapeType="1"/>
          </p:cNvSpPr>
          <p:nvPr/>
        </p:nvSpPr>
        <p:spPr bwMode="auto">
          <a:xfrm flipH="1">
            <a:off x="3200400" y="560863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7" name="Line 91"/>
          <p:cNvSpPr>
            <a:spLocks noChangeShapeType="1"/>
          </p:cNvSpPr>
          <p:nvPr/>
        </p:nvSpPr>
        <p:spPr bwMode="auto">
          <a:xfrm flipH="1">
            <a:off x="2438400" y="5989637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8" name="Line 92"/>
          <p:cNvSpPr>
            <a:spLocks noChangeShapeType="1"/>
          </p:cNvSpPr>
          <p:nvPr/>
        </p:nvSpPr>
        <p:spPr bwMode="auto">
          <a:xfrm>
            <a:off x="2438400" y="5684837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09" name="Line 93"/>
          <p:cNvSpPr>
            <a:spLocks noChangeShapeType="1"/>
          </p:cNvSpPr>
          <p:nvPr/>
        </p:nvSpPr>
        <p:spPr bwMode="auto">
          <a:xfrm>
            <a:off x="3505200" y="5608637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0" name="Line 94"/>
          <p:cNvSpPr>
            <a:spLocks noChangeShapeType="1"/>
          </p:cNvSpPr>
          <p:nvPr/>
        </p:nvSpPr>
        <p:spPr bwMode="auto">
          <a:xfrm flipH="1">
            <a:off x="3505200" y="56848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1" name="Line 95"/>
          <p:cNvSpPr>
            <a:spLocks noChangeShapeType="1"/>
          </p:cNvSpPr>
          <p:nvPr/>
        </p:nvSpPr>
        <p:spPr bwMode="auto">
          <a:xfrm flipH="1">
            <a:off x="3505200" y="583723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2" name="Line 96"/>
          <p:cNvSpPr>
            <a:spLocks noChangeShapeType="1"/>
          </p:cNvSpPr>
          <p:nvPr/>
        </p:nvSpPr>
        <p:spPr bwMode="auto">
          <a:xfrm>
            <a:off x="3505200" y="5837237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3" name="Line 97"/>
          <p:cNvSpPr>
            <a:spLocks noChangeShapeType="1"/>
          </p:cNvSpPr>
          <p:nvPr/>
        </p:nvSpPr>
        <p:spPr bwMode="auto">
          <a:xfrm>
            <a:off x="3276600" y="4694237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4" name="Line 98"/>
          <p:cNvSpPr>
            <a:spLocks noChangeShapeType="1"/>
          </p:cNvSpPr>
          <p:nvPr/>
        </p:nvSpPr>
        <p:spPr bwMode="auto">
          <a:xfrm>
            <a:off x="2590800" y="4694237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5" name="Line 99"/>
          <p:cNvSpPr>
            <a:spLocks noChangeShapeType="1"/>
          </p:cNvSpPr>
          <p:nvPr/>
        </p:nvSpPr>
        <p:spPr bwMode="auto">
          <a:xfrm>
            <a:off x="1066800" y="4846637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6" name="Line 100"/>
          <p:cNvSpPr>
            <a:spLocks noChangeShapeType="1"/>
          </p:cNvSpPr>
          <p:nvPr/>
        </p:nvSpPr>
        <p:spPr bwMode="auto">
          <a:xfrm flipH="1">
            <a:off x="3810000" y="33226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7" name="Line 101"/>
          <p:cNvSpPr>
            <a:spLocks noChangeShapeType="1"/>
          </p:cNvSpPr>
          <p:nvPr/>
        </p:nvSpPr>
        <p:spPr bwMode="auto">
          <a:xfrm flipH="1">
            <a:off x="3810000" y="49228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8" name="Line 102"/>
          <p:cNvSpPr>
            <a:spLocks noChangeShapeType="1"/>
          </p:cNvSpPr>
          <p:nvPr/>
        </p:nvSpPr>
        <p:spPr bwMode="auto">
          <a:xfrm>
            <a:off x="5410200" y="1570037"/>
            <a:ext cx="0" cy="388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19" name="AutoShape 103"/>
          <p:cNvSpPr>
            <a:spLocks noChangeArrowheads="1"/>
          </p:cNvSpPr>
          <p:nvPr/>
        </p:nvSpPr>
        <p:spPr bwMode="auto">
          <a:xfrm rot="5400000" flipV="1">
            <a:off x="5422901" y="4937124"/>
            <a:ext cx="1117600" cy="2762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20" name="Line 104"/>
          <p:cNvSpPr>
            <a:spLocks noChangeShapeType="1"/>
          </p:cNvSpPr>
          <p:nvPr/>
        </p:nvSpPr>
        <p:spPr bwMode="auto">
          <a:xfrm>
            <a:off x="1295400" y="56848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21" name="Line 105"/>
          <p:cNvSpPr>
            <a:spLocks noChangeShapeType="1"/>
          </p:cNvSpPr>
          <p:nvPr/>
        </p:nvSpPr>
        <p:spPr bwMode="auto">
          <a:xfrm>
            <a:off x="1295400" y="6218237"/>
            <a:ext cx="472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22" name="Line 106"/>
          <p:cNvSpPr>
            <a:spLocks noChangeShapeType="1"/>
          </p:cNvSpPr>
          <p:nvPr/>
        </p:nvSpPr>
        <p:spPr bwMode="auto">
          <a:xfrm flipV="1">
            <a:off x="6019800" y="54562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23" name="Line 107"/>
          <p:cNvSpPr>
            <a:spLocks noChangeShapeType="1"/>
          </p:cNvSpPr>
          <p:nvPr/>
        </p:nvSpPr>
        <p:spPr bwMode="auto">
          <a:xfrm flipH="1">
            <a:off x="3810000" y="17224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08"/>
          <p:cNvGrpSpPr>
            <a:grpSpLocks/>
          </p:cNvGrpSpPr>
          <p:nvPr/>
        </p:nvGrpSpPr>
        <p:grpSpPr bwMode="auto">
          <a:xfrm>
            <a:off x="4960938" y="3162300"/>
            <a:ext cx="215900" cy="279400"/>
            <a:chOff x="3125" y="2059"/>
            <a:chExt cx="136" cy="176"/>
          </a:xfrm>
        </p:grpSpPr>
        <p:sp>
          <p:nvSpPr>
            <p:cNvPr id="1442925" name="Line 109"/>
            <p:cNvSpPr>
              <a:spLocks noChangeShapeType="1"/>
            </p:cNvSpPr>
            <p:nvPr/>
          </p:nvSpPr>
          <p:spPr bwMode="auto">
            <a:xfrm>
              <a:off x="3128" y="2059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26" name="Line 110"/>
            <p:cNvSpPr>
              <a:spLocks noChangeShapeType="1"/>
            </p:cNvSpPr>
            <p:nvPr/>
          </p:nvSpPr>
          <p:spPr bwMode="auto">
            <a:xfrm flipV="1">
              <a:off x="3128" y="2143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27" name="Line 111"/>
            <p:cNvSpPr>
              <a:spLocks noChangeShapeType="1"/>
            </p:cNvSpPr>
            <p:nvPr/>
          </p:nvSpPr>
          <p:spPr bwMode="auto">
            <a:xfrm>
              <a:off x="3125" y="2062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4960938" y="1562100"/>
            <a:ext cx="215900" cy="279400"/>
            <a:chOff x="3125" y="1051"/>
            <a:chExt cx="136" cy="176"/>
          </a:xfrm>
        </p:grpSpPr>
        <p:sp>
          <p:nvSpPr>
            <p:cNvPr id="1442929" name="Line 113"/>
            <p:cNvSpPr>
              <a:spLocks noChangeShapeType="1"/>
            </p:cNvSpPr>
            <p:nvPr/>
          </p:nvSpPr>
          <p:spPr bwMode="auto">
            <a:xfrm>
              <a:off x="3128" y="10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30" name="Line 114"/>
            <p:cNvSpPr>
              <a:spLocks noChangeShapeType="1"/>
            </p:cNvSpPr>
            <p:nvPr/>
          </p:nvSpPr>
          <p:spPr bwMode="auto">
            <a:xfrm flipV="1">
              <a:off x="3128" y="1135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31" name="Line 115"/>
            <p:cNvSpPr>
              <a:spLocks noChangeShapeType="1"/>
            </p:cNvSpPr>
            <p:nvPr/>
          </p:nvSpPr>
          <p:spPr bwMode="auto">
            <a:xfrm>
              <a:off x="3125" y="1054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116"/>
          <p:cNvGrpSpPr>
            <a:grpSpLocks/>
          </p:cNvGrpSpPr>
          <p:nvPr/>
        </p:nvGrpSpPr>
        <p:grpSpPr bwMode="auto">
          <a:xfrm>
            <a:off x="4960938" y="4762500"/>
            <a:ext cx="215900" cy="279400"/>
            <a:chOff x="3125" y="3067"/>
            <a:chExt cx="136" cy="176"/>
          </a:xfrm>
        </p:grpSpPr>
        <p:sp>
          <p:nvSpPr>
            <p:cNvPr id="1442933" name="Line 117"/>
            <p:cNvSpPr>
              <a:spLocks noChangeShapeType="1"/>
            </p:cNvSpPr>
            <p:nvPr/>
          </p:nvSpPr>
          <p:spPr bwMode="auto">
            <a:xfrm>
              <a:off x="3128" y="3067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34" name="Line 118"/>
            <p:cNvSpPr>
              <a:spLocks noChangeShapeType="1"/>
            </p:cNvSpPr>
            <p:nvPr/>
          </p:nvSpPr>
          <p:spPr bwMode="auto">
            <a:xfrm flipV="1">
              <a:off x="3128" y="31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35" name="Line 119"/>
            <p:cNvSpPr>
              <a:spLocks noChangeShapeType="1"/>
            </p:cNvSpPr>
            <p:nvPr/>
          </p:nvSpPr>
          <p:spPr bwMode="auto">
            <a:xfrm>
              <a:off x="3125" y="3070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2936" name="Line 120"/>
          <p:cNvSpPr>
            <a:spLocks noChangeShapeType="1"/>
          </p:cNvSpPr>
          <p:nvPr/>
        </p:nvSpPr>
        <p:spPr bwMode="auto">
          <a:xfrm flipH="1">
            <a:off x="5181600" y="1698625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37" name="Line 121"/>
          <p:cNvSpPr>
            <a:spLocks noChangeShapeType="1"/>
          </p:cNvSpPr>
          <p:nvPr/>
        </p:nvSpPr>
        <p:spPr bwMode="auto">
          <a:xfrm flipH="1">
            <a:off x="5168900" y="3298825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38" name="Line 122"/>
          <p:cNvSpPr>
            <a:spLocks noChangeShapeType="1"/>
          </p:cNvSpPr>
          <p:nvPr/>
        </p:nvSpPr>
        <p:spPr bwMode="auto">
          <a:xfrm flipH="1">
            <a:off x="5181600" y="4899025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39" name="Line 123"/>
          <p:cNvSpPr>
            <a:spLocks noChangeShapeType="1"/>
          </p:cNvSpPr>
          <p:nvPr/>
        </p:nvSpPr>
        <p:spPr bwMode="auto">
          <a:xfrm>
            <a:off x="5029200" y="17986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40" name="Line 124"/>
          <p:cNvSpPr>
            <a:spLocks noChangeShapeType="1"/>
          </p:cNvSpPr>
          <p:nvPr/>
        </p:nvSpPr>
        <p:spPr bwMode="auto">
          <a:xfrm>
            <a:off x="5029200" y="33988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41" name="Line 125"/>
          <p:cNvSpPr>
            <a:spLocks noChangeShapeType="1"/>
          </p:cNvSpPr>
          <p:nvPr/>
        </p:nvSpPr>
        <p:spPr bwMode="auto">
          <a:xfrm>
            <a:off x="5029200" y="49990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42" name="Line 126"/>
          <p:cNvSpPr>
            <a:spLocks noChangeShapeType="1"/>
          </p:cNvSpPr>
          <p:nvPr/>
        </p:nvSpPr>
        <p:spPr bwMode="auto">
          <a:xfrm flipH="1">
            <a:off x="4191000" y="41608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43" name="Line 127"/>
          <p:cNvSpPr>
            <a:spLocks noChangeShapeType="1"/>
          </p:cNvSpPr>
          <p:nvPr/>
        </p:nvSpPr>
        <p:spPr bwMode="auto">
          <a:xfrm flipH="1">
            <a:off x="4191000" y="25606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44" name="Line 128"/>
          <p:cNvSpPr>
            <a:spLocks noChangeShapeType="1"/>
          </p:cNvSpPr>
          <p:nvPr/>
        </p:nvSpPr>
        <p:spPr bwMode="auto">
          <a:xfrm flipH="1">
            <a:off x="4191000" y="5761037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129"/>
          <p:cNvGrpSpPr>
            <a:grpSpLocks/>
          </p:cNvGrpSpPr>
          <p:nvPr/>
        </p:nvGrpSpPr>
        <p:grpSpPr bwMode="auto">
          <a:xfrm>
            <a:off x="7221538" y="3940175"/>
            <a:ext cx="758825" cy="476250"/>
            <a:chOff x="4549" y="2549"/>
            <a:chExt cx="478" cy="300"/>
          </a:xfrm>
        </p:grpSpPr>
        <p:sp>
          <p:nvSpPr>
            <p:cNvPr id="1442946" name="Arc 130"/>
            <p:cNvSpPr>
              <a:spLocks/>
            </p:cNvSpPr>
            <p:nvPr/>
          </p:nvSpPr>
          <p:spPr bwMode="auto">
            <a:xfrm>
              <a:off x="4549" y="2549"/>
              <a:ext cx="70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47" name="Arc 131"/>
            <p:cNvSpPr>
              <a:spLocks/>
            </p:cNvSpPr>
            <p:nvPr/>
          </p:nvSpPr>
          <p:spPr bwMode="auto">
            <a:xfrm>
              <a:off x="4549" y="2549"/>
              <a:ext cx="478" cy="15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48" name="Arc 132"/>
            <p:cNvSpPr>
              <a:spLocks/>
            </p:cNvSpPr>
            <p:nvPr/>
          </p:nvSpPr>
          <p:spPr bwMode="auto">
            <a:xfrm>
              <a:off x="4573" y="2692"/>
              <a:ext cx="453" cy="15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949" name="Arc 133"/>
            <p:cNvSpPr>
              <a:spLocks/>
            </p:cNvSpPr>
            <p:nvPr/>
          </p:nvSpPr>
          <p:spPr bwMode="auto">
            <a:xfrm>
              <a:off x="4549" y="2692"/>
              <a:ext cx="70" cy="15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42950" name="Line 134"/>
          <p:cNvSpPr>
            <a:spLocks noChangeShapeType="1"/>
          </p:cNvSpPr>
          <p:nvPr/>
        </p:nvSpPr>
        <p:spPr bwMode="auto">
          <a:xfrm>
            <a:off x="7086600" y="4313237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1" name="Line 135"/>
          <p:cNvSpPr>
            <a:spLocks noChangeShapeType="1"/>
          </p:cNvSpPr>
          <p:nvPr/>
        </p:nvSpPr>
        <p:spPr bwMode="auto">
          <a:xfrm flipH="1">
            <a:off x="7086600" y="4311650"/>
            <a:ext cx="21272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2" name="Line 136"/>
          <p:cNvSpPr>
            <a:spLocks noChangeShapeType="1"/>
          </p:cNvSpPr>
          <p:nvPr/>
        </p:nvSpPr>
        <p:spPr bwMode="auto">
          <a:xfrm flipH="1" flipV="1">
            <a:off x="7086600" y="4008437"/>
            <a:ext cx="188913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3" name="Line 137"/>
          <p:cNvSpPr>
            <a:spLocks noChangeShapeType="1"/>
          </p:cNvSpPr>
          <p:nvPr/>
        </p:nvSpPr>
        <p:spPr bwMode="auto">
          <a:xfrm>
            <a:off x="7086600" y="2560637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4" name="Line 138"/>
          <p:cNvSpPr>
            <a:spLocks noChangeShapeType="1"/>
          </p:cNvSpPr>
          <p:nvPr/>
        </p:nvSpPr>
        <p:spPr bwMode="auto">
          <a:xfrm flipH="1">
            <a:off x="7935913" y="41846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5" name="Oval 139"/>
          <p:cNvSpPr>
            <a:spLocks noChangeArrowheads="1"/>
          </p:cNvSpPr>
          <p:nvPr/>
        </p:nvSpPr>
        <p:spPr bwMode="auto">
          <a:xfrm>
            <a:off x="2024063" y="3976687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6" name="Line 140"/>
          <p:cNvSpPr>
            <a:spLocks noChangeShapeType="1"/>
          </p:cNvSpPr>
          <p:nvPr/>
        </p:nvSpPr>
        <p:spPr bwMode="auto">
          <a:xfrm flipH="1">
            <a:off x="2895600" y="1903412"/>
            <a:ext cx="152400" cy="123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2957" name="Rectangle 141"/>
          <p:cNvSpPr>
            <a:spLocks noChangeArrowheads="1"/>
          </p:cNvSpPr>
          <p:nvPr/>
        </p:nvSpPr>
        <p:spPr bwMode="auto">
          <a:xfrm>
            <a:off x="2955925" y="1828800"/>
            <a:ext cx="373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D62D-F4D1-0F42-9D1F-37E5BE17416D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4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0"/>
            <a:ext cx="71628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Replacement Policy</a:t>
            </a:r>
          </a:p>
        </p:txBody>
      </p:sp>
      <p:sp>
        <p:nvSpPr>
          <p:cNvPr id="1443843" name="Rectangle 3"/>
          <p:cNvSpPr>
            <a:spLocks noChangeArrowheads="1"/>
          </p:cNvSpPr>
          <p:nvPr/>
        </p:nvSpPr>
        <p:spPr bwMode="auto">
          <a:xfrm>
            <a:off x="381000" y="762000"/>
            <a:ext cx="8370888" cy="535274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In an associative cache, which block from a set should be evicted when the set becomes full?</a:t>
            </a:r>
          </a:p>
          <a:p>
            <a:pPr algn="l">
              <a:spcBef>
                <a:spcPct val="0"/>
              </a:spcBef>
            </a:pPr>
            <a:endParaRPr lang="en-US" sz="1800" dirty="0"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Random</a:t>
            </a:r>
          </a:p>
          <a:p>
            <a:pPr lvl="1" algn="l">
              <a:spcBef>
                <a:spcPct val="0"/>
              </a:spcBef>
            </a:pPr>
            <a:endParaRPr lang="en-US" sz="1400" dirty="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Least Recently Used (LRU)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LRU cache state must be updated on every access</a:t>
            </a:r>
            <a:endParaRPr lang="en-US" sz="2000" dirty="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true implementation only feasible for small sets (2-way)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pseudo-LRU binary tree often used for 4-8 way</a:t>
            </a:r>
          </a:p>
          <a:p>
            <a:pPr lvl="1" algn="l">
              <a:spcBef>
                <a:spcPct val="0"/>
              </a:spcBef>
            </a:pPr>
            <a:endParaRPr lang="en-US" sz="1400" dirty="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First In, First Out (FIFO) a.k.a. Round-Robin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used in highly associative caches</a:t>
            </a:r>
          </a:p>
          <a:p>
            <a:pPr algn="l">
              <a:spcBef>
                <a:spcPct val="0"/>
              </a:spcBef>
              <a:buFontTx/>
              <a:buChar char="•"/>
            </a:pPr>
            <a:endParaRPr lang="en-US" sz="1800" dirty="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Not</a:t>
            </a: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Most Recently 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Used (</a:t>
            </a: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NMRU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)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 FIFO with exception for most recently used block or blocks</a:t>
            </a:r>
          </a:p>
          <a:p>
            <a:pPr lvl="1" algn="l">
              <a:spcBef>
                <a:spcPct val="0"/>
              </a:spcBef>
            </a:pPr>
            <a:endParaRPr lang="en-US" sz="1800" dirty="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 dirty="0">
                <a:solidFill>
                  <a:schemeClr val="tx2"/>
                </a:solidFill>
                <a:latin typeface="Verdana" charset="0"/>
              </a:rPr>
              <a:t>This is a second-order effect.  Why?</a:t>
            </a:r>
          </a:p>
          <a:p>
            <a:pPr algn="l">
              <a:spcBef>
                <a:spcPct val="0"/>
              </a:spcBef>
            </a:pPr>
            <a:endParaRPr lang="en-US" sz="2000" i="1" dirty="0">
              <a:solidFill>
                <a:schemeClr val="tx2"/>
              </a:solidFill>
              <a:latin typeface="Verdana" charset="0"/>
            </a:endParaRPr>
          </a:p>
        </p:txBody>
      </p:sp>
      <p:sp>
        <p:nvSpPr>
          <p:cNvPr id="1443844" name="Text Box 4"/>
          <p:cNvSpPr txBox="1">
            <a:spLocks noChangeArrowheads="1"/>
          </p:cNvSpPr>
          <p:nvPr/>
        </p:nvSpPr>
        <p:spPr bwMode="auto">
          <a:xfrm>
            <a:off x="3343275" y="5638800"/>
            <a:ext cx="5335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solidFill>
                  <a:schemeClr val="hlink"/>
                </a:solidFill>
              </a:rPr>
              <a:t>Replacement only happens on misses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4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71D7-D45B-4D4D-A774-64B2692D6213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45890" name="Rectangle 2"/>
          <p:cNvSpPr>
            <a:spLocks noChangeArrowheads="1"/>
          </p:cNvSpPr>
          <p:nvPr/>
        </p:nvSpPr>
        <p:spPr bwMode="auto">
          <a:xfrm>
            <a:off x="5800725" y="1516063"/>
            <a:ext cx="1222375" cy="2841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Word3</a:t>
            </a:r>
          </a:p>
        </p:txBody>
      </p:sp>
      <p:sp>
        <p:nvSpPr>
          <p:cNvPr id="1445891" name="Rectangle 3"/>
          <p:cNvSpPr>
            <a:spLocks noChangeArrowheads="1"/>
          </p:cNvSpPr>
          <p:nvPr/>
        </p:nvSpPr>
        <p:spPr bwMode="auto">
          <a:xfrm>
            <a:off x="2133600" y="1516063"/>
            <a:ext cx="1222375" cy="2841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Word0</a:t>
            </a:r>
          </a:p>
        </p:txBody>
      </p:sp>
      <p:sp>
        <p:nvSpPr>
          <p:cNvPr id="1445892" name="Rectangle 4"/>
          <p:cNvSpPr>
            <a:spLocks noChangeArrowheads="1"/>
          </p:cNvSpPr>
          <p:nvPr/>
        </p:nvSpPr>
        <p:spPr bwMode="auto">
          <a:xfrm>
            <a:off x="3355975" y="1516063"/>
            <a:ext cx="1222375" cy="2841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Word1</a:t>
            </a:r>
          </a:p>
        </p:txBody>
      </p:sp>
      <p:sp>
        <p:nvSpPr>
          <p:cNvPr id="1445893" name="Rectangle 5"/>
          <p:cNvSpPr>
            <a:spLocks noChangeArrowheads="1"/>
          </p:cNvSpPr>
          <p:nvPr/>
        </p:nvSpPr>
        <p:spPr bwMode="auto">
          <a:xfrm>
            <a:off x="4578350" y="1516063"/>
            <a:ext cx="1222375" cy="2841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Word2</a:t>
            </a:r>
          </a:p>
        </p:txBody>
      </p:sp>
      <p:sp>
        <p:nvSpPr>
          <p:cNvPr id="1445894" name="Rectangle 6"/>
          <p:cNvSpPr>
            <a:spLocks noGrp="1" noChangeArrowheads="1"/>
          </p:cNvSpPr>
          <p:nvPr>
            <p:ph type="title"/>
          </p:nvPr>
        </p:nvSpPr>
        <p:spPr>
          <a:xfrm>
            <a:off x="279400" y="-76200"/>
            <a:ext cx="80010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Block Size and Spatial Locality</a:t>
            </a:r>
          </a:p>
        </p:txBody>
      </p:sp>
      <p:sp>
        <p:nvSpPr>
          <p:cNvPr id="1445895" name="Rectangle 7"/>
          <p:cNvSpPr>
            <a:spLocks noChangeArrowheads="1"/>
          </p:cNvSpPr>
          <p:nvPr/>
        </p:nvSpPr>
        <p:spPr bwMode="auto">
          <a:xfrm>
            <a:off x="228600" y="4000500"/>
            <a:ext cx="8518525" cy="17970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Larger block size has distinct hardware advantages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less tag overhead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exploit fast burst transfers from DRAM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exploit fast burst transfers over wide busses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/>
            </a:r>
            <a:br>
              <a:rPr lang="en-US" sz="1800">
                <a:solidFill>
                  <a:schemeClr val="accent2"/>
                </a:solidFill>
                <a:latin typeface="Verdana" charset="0"/>
              </a:rPr>
            </a:b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chemeClr val="tx2"/>
                </a:solidFill>
                <a:latin typeface="Verdana" charset="0"/>
              </a:rPr>
              <a:t>What are the disadvantages of increasing block size?</a:t>
            </a:r>
          </a:p>
        </p:txBody>
      </p:sp>
      <p:sp>
        <p:nvSpPr>
          <p:cNvPr id="1445896" name="Rectangle 8"/>
          <p:cNvSpPr>
            <a:spLocks noChangeArrowheads="1"/>
          </p:cNvSpPr>
          <p:nvPr/>
        </p:nvSpPr>
        <p:spPr bwMode="auto">
          <a:xfrm>
            <a:off x="1739900" y="2279650"/>
            <a:ext cx="6362700" cy="495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5897" name="Line 9"/>
          <p:cNvSpPr>
            <a:spLocks noChangeShapeType="1"/>
          </p:cNvSpPr>
          <p:nvPr/>
        </p:nvSpPr>
        <p:spPr bwMode="auto">
          <a:xfrm>
            <a:off x="6451600" y="2292350"/>
            <a:ext cx="0" cy="48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5898" name="Rectangle 10"/>
          <p:cNvSpPr>
            <a:spLocks noChangeArrowheads="1"/>
          </p:cNvSpPr>
          <p:nvPr/>
        </p:nvSpPr>
        <p:spPr bwMode="auto">
          <a:xfrm>
            <a:off x="2005013" y="2278063"/>
            <a:ext cx="6003925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block address		           offset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b</a:t>
            </a:r>
          </a:p>
        </p:txBody>
      </p:sp>
      <p:sp>
        <p:nvSpPr>
          <p:cNvPr id="1445899" name="Rectangle 11"/>
          <p:cNvSpPr>
            <a:spLocks noChangeArrowheads="1"/>
          </p:cNvSpPr>
          <p:nvPr/>
        </p:nvSpPr>
        <p:spPr bwMode="auto">
          <a:xfrm>
            <a:off x="2871788" y="3446463"/>
            <a:ext cx="5249862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2000">
                <a:latin typeface="Verdana" charset="0"/>
              </a:rPr>
              <a:t>2</a:t>
            </a:r>
            <a:r>
              <a:rPr lang="en-US" sz="2000" baseline="30000">
                <a:latin typeface="Verdana" charset="0"/>
              </a:rPr>
              <a:t>b</a:t>
            </a:r>
            <a:r>
              <a:rPr lang="en-US" sz="2000">
                <a:latin typeface="Verdana" charset="0"/>
              </a:rPr>
              <a:t> = block size </a:t>
            </a:r>
            <a:r>
              <a:rPr lang="en-US" sz="2000" i="1">
                <a:latin typeface="Verdana" charset="0"/>
              </a:rPr>
              <a:t>a.k.a</a:t>
            </a:r>
            <a:r>
              <a:rPr lang="en-US" sz="2000">
                <a:latin typeface="Verdana" charset="0"/>
              </a:rPr>
              <a:t> line size (in bytes)</a:t>
            </a:r>
          </a:p>
        </p:txBody>
      </p:sp>
      <p:sp>
        <p:nvSpPr>
          <p:cNvPr id="1445900" name="Rectangle 12"/>
          <p:cNvSpPr>
            <a:spLocks noChangeArrowheads="1"/>
          </p:cNvSpPr>
          <p:nvPr/>
        </p:nvSpPr>
        <p:spPr bwMode="auto">
          <a:xfrm>
            <a:off x="320675" y="2311400"/>
            <a:ext cx="2189163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latin typeface="Verdana" charset="0"/>
              </a:rPr>
              <a:t>Split CPU address</a:t>
            </a:r>
          </a:p>
        </p:txBody>
      </p:sp>
      <p:sp>
        <p:nvSpPr>
          <p:cNvPr id="1445901" name="AutoShape 13"/>
          <p:cNvSpPr>
            <a:spLocks/>
          </p:cNvSpPr>
          <p:nvPr/>
        </p:nvSpPr>
        <p:spPr bwMode="auto">
          <a:xfrm rot="16200000">
            <a:off x="7141369" y="2188369"/>
            <a:ext cx="271462" cy="1651000"/>
          </a:xfrm>
          <a:prstGeom prst="leftBrace">
            <a:avLst>
              <a:gd name="adj1" fmla="val 5068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5902" name="Text Box 14"/>
          <p:cNvSpPr txBox="1">
            <a:spLocks noChangeArrowheads="1"/>
          </p:cNvSpPr>
          <p:nvPr/>
        </p:nvSpPr>
        <p:spPr bwMode="auto">
          <a:xfrm>
            <a:off x="6816725" y="3062288"/>
            <a:ext cx="8921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 bits</a:t>
            </a:r>
          </a:p>
        </p:txBody>
      </p:sp>
      <p:sp>
        <p:nvSpPr>
          <p:cNvPr id="1445903" name="AutoShape 15"/>
          <p:cNvSpPr>
            <a:spLocks/>
          </p:cNvSpPr>
          <p:nvPr/>
        </p:nvSpPr>
        <p:spPr bwMode="auto">
          <a:xfrm rot="16200000">
            <a:off x="3882232" y="751681"/>
            <a:ext cx="271462" cy="4556125"/>
          </a:xfrm>
          <a:prstGeom prst="leftBrace">
            <a:avLst>
              <a:gd name="adj1" fmla="val 139864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5904" name="Text Box 16"/>
          <p:cNvSpPr txBox="1">
            <a:spLocks noChangeArrowheads="1"/>
          </p:cNvSpPr>
          <p:nvPr/>
        </p:nvSpPr>
        <p:spPr bwMode="auto">
          <a:xfrm>
            <a:off x="3314700" y="3078163"/>
            <a:ext cx="13303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32-b bits</a:t>
            </a:r>
          </a:p>
        </p:txBody>
      </p:sp>
      <p:sp>
        <p:nvSpPr>
          <p:cNvPr id="1445905" name="Rectangle 17"/>
          <p:cNvSpPr>
            <a:spLocks noChangeArrowheads="1"/>
          </p:cNvSpPr>
          <p:nvPr/>
        </p:nvSpPr>
        <p:spPr bwMode="auto">
          <a:xfrm>
            <a:off x="608013" y="1525588"/>
            <a:ext cx="1222375" cy="2841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Tag</a:t>
            </a:r>
          </a:p>
        </p:txBody>
      </p:sp>
      <p:sp>
        <p:nvSpPr>
          <p:cNvPr id="1445906" name="Text Box 18"/>
          <p:cNvSpPr txBox="1">
            <a:spLocks noChangeArrowheads="1"/>
          </p:cNvSpPr>
          <p:nvPr/>
        </p:nvSpPr>
        <p:spPr bwMode="auto">
          <a:xfrm>
            <a:off x="328613" y="830263"/>
            <a:ext cx="85756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Verdana" charset="0"/>
              </a:rPr>
              <a:t>Block is unit of transfer between the cache and memory</a:t>
            </a:r>
          </a:p>
        </p:txBody>
      </p:sp>
      <p:sp>
        <p:nvSpPr>
          <p:cNvPr id="1445907" name="Text Box 19"/>
          <p:cNvSpPr txBox="1">
            <a:spLocks noChangeArrowheads="1"/>
          </p:cNvSpPr>
          <p:nvPr/>
        </p:nvSpPr>
        <p:spPr bwMode="auto">
          <a:xfrm>
            <a:off x="7032625" y="1371600"/>
            <a:ext cx="202247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4 word block, b=2</a:t>
            </a:r>
          </a:p>
        </p:txBody>
      </p:sp>
      <p:sp>
        <p:nvSpPr>
          <p:cNvPr id="1445908" name="Text Box 20"/>
          <p:cNvSpPr txBox="1">
            <a:spLocks noChangeArrowheads="1"/>
          </p:cNvSpPr>
          <p:nvPr/>
        </p:nvSpPr>
        <p:spPr bwMode="auto">
          <a:xfrm>
            <a:off x="1044575" y="5715000"/>
            <a:ext cx="7637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400" i="1">
                <a:solidFill>
                  <a:schemeClr val="hlink"/>
                </a:solidFill>
              </a:rPr>
              <a:t>Fewer blocks =&gt; more conflicts.  Can waste bandwidth.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5908" grpId="0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5678</TotalTime>
  <Pages>12</Pages>
  <Words>1296</Words>
  <Application>Microsoft Macintosh PowerPoint</Application>
  <PresentationFormat>Letter Paper (8.5x11 in)</PresentationFormat>
  <Paragraphs>288</Paragraphs>
  <Slides>14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CS252-template</vt:lpstr>
      <vt:lpstr>Office Theme</vt:lpstr>
      <vt:lpstr>CSE 490/590 Computer Architecture  Cache II </vt:lpstr>
      <vt:lpstr>Last time…</vt:lpstr>
      <vt:lpstr>Some Basics (Again)</vt:lpstr>
      <vt:lpstr>Placement Policy</vt:lpstr>
      <vt:lpstr>Direct-Mapped Cache</vt:lpstr>
      <vt:lpstr>2-Way Set-Associative Cache</vt:lpstr>
      <vt:lpstr>Fully Associative Cache</vt:lpstr>
      <vt:lpstr>Replacement Policy</vt:lpstr>
      <vt:lpstr>Block Size and Spatial Locality</vt:lpstr>
      <vt:lpstr>CPU-Cache Interaction (5-stage pipeline)</vt:lpstr>
      <vt:lpstr>Improving Cache Performance</vt:lpstr>
      <vt:lpstr>Serial-versus-Parallel Cache and Memory access</vt:lpstr>
      <vt:lpstr>CSE 490/590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358</cp:revision>
  <cp:lastPrinted>2011-02-07T14:42:34Z</cp:lastPrinted>
  <dcterms:created xsi:type="dcterms:W3CDTF">2011-02-18T20:03:12Z</dcterms:created>
  <dcterms:modified xsi:type="dcterms:W3CDTF">2011-02-18T20:04:14Z</dcterms:modified>
  <cp:category/>
</cp:coreProperties>
</file>