
<file path=[Content_Types].xml><?xml version="1.0" encoding="utf-8"?>
<Types xmlns="http://schemas.openxmlformats.org/package/2006/content-types">
  <Override PartName="/ppt/slideLayouts/slideLayout15.xml" ContentType="application/vnd.openxmlformats-officedocument.presentationml.slideLayout+xml"/>
  <Override PartName="/ppt/notesSlides/notesSlide4.xml" ContentType="application/vnd.openxmlformats-officedocument.presentationml.notes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Masters/slideMaster2.xml" ContentType="application/vnd.openxmlformats-officedocument.presentationml.slideMaster+xml"/>
  <Override PartName="/ppt/notesSlides/notesSlide12.xml" ContentType="application/vnd.openxmlformats-officedocument.presentationml.notesSlide+xml"/>
  <Override PartName="/ppt/theme/theme2.xml" ContentType="application/vnd.openxmlformats-officedocument.theme+xml"/>
  <Override PartName="/ppt/slideLayouts/slideLayout1.xml" ContentType="application/vnd.openxmlformats-officedocument.presentationml.slideLayout+xml"/>
  <Default Extension="jpeg" ContentType="image/jpeg"/>
  <Override PartName="/docProps/app.xml" ContentType="application/vnd.openxmlformats-officedocument.extended-properties+xml"/>
  <Default Extension="xml" ContentType="application/xml"/>
  <Override PartName="/ppt/slideLayouts/slideLayout16.xml" ContentType="application/vnd.openxmlformats-officedocument.presentationml.slideLayout+xml"/>
  <Override PartName="/ppt/tableStyles.xml" ContentType="application/vnd.openxmlformats-officedocument.presentationml.tableStyles+xml"/>
  <Override PartName="/ppt/notesSlides/notesSlide5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7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2.xml" ContentType="application/vnd.openxmlformats-officedocument.presentationml.notesSlide+xml"/>
  <Override PartName="/ppt/slideLayouts/slideLayout21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1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theme/theme4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18.xml" ContentType="application/vnd.openxmlformats-officedocument.presentationml.slideLayout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8.xml" ContentType="application/vnd.openxmlformats-officedocument.presentationml.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9.xml" ContentType="application/vnd.openxmlformats-officedocument.presentationml.slideLayout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17"/>
  </p:notesMasterIdLst>
  <p:handoutMasterIdLst>
    <p:handoutMasterId r:id="rId18"/>
  </p:handoutMasterIdLst>
  <p:sldIdLst>
    <p:sldId id="322" r:id="rId3"/>
    <p:sldId id="731" r:id="rId4"/>
    <p:sldId id="767" r:id="rId5"/>
    <p:sldId id="758" r:id="rId6"/>
    <p:sldId id="759" r:id="rId7"/>
    <p:sldId id="760" r:id="rId8"/>
    <p:sldId id="761" r:id="rId9"/>
    <p:sldId id="762" r:id="rId10"/>
    <p:sldId id="763" r:id="rId11"/>
    <p:sldId id="764" r:id="rId12"/>
    <p:sldId id="765" r:id="rId13"/>
    <p:sldId id="766" r:id="rId14"/>
    <p:sldId id="768" r:id="rId15"/>
    <p:sldId id="543" r:id="rId16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  <p:showPr showNarration="1" useTimings="0">
    <p:present/>
    <p:sldAll/>
    <p:penClr>
      <a:schemeClr val="tx1"/>
    </p:penClr>
  </p:showPr>
  <p:clrMru>
    <a:srgbClr val="55FC02"/>
    <a:srgbClr val="FBBA03"/>
    <a:srgbClr val="0332B7"/>
    <a:srgbClr val="000000"/>
    <a:srgbClr val="114FFB"/>
    <a:srgbClr val="7B00E4"/>
    <a:srgbClr val="EFFB03"/>
    <a:srgbClr val="F905F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9" autoAdjust="0"/>
    <p:restoredTop sz="80102" autoAdjust="0"/>
  </p:normalViewPr>
  <p:slideViewPr>
    <p:cSldViewPr>
      <p:cViewPr varScale="1">
        <p:scale>
          <a:sx n="101" d="100"/>
          <a:sy n="101" d="100"/>
        </p:scale>
        <p:origin x="-920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notesMaster" Target="notesMasters/notesMaster1.xml"/><Relationship Id="rId18" Type="http://schemas.openxmlformats.org/officeDocument/2006/relationships/handoutMaster" Target="handoutMasters/handoutMaster1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BC6FD0A-2F38-C54C-A905-D77A35936010}" type="slidenum">
              <a:rPr lang="en-US"/>
              <a:pPr/>
              <a:t>11</a:t>
            </a:fld>
            <a:endParaRPr lang="en-US"/>
          </a:p>
        </p:txBody>
      </p:sp>
      <p:sp>
        <p:nvSpPr>
          <p:cNvPr id="1564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646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7900" y="4560888"/>
            <a:ext cx="535940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079" tIns="47540" rIns="95079" bIns="47540">
            <a:prstTxWarp prst="textNoShape">
              <a:avLst/>
            </a:prstTxWarp>
          </a:bodyPr>
          <a:lstStyle/>
          <a:p>
            <a:endParaRPr lang="ko-KR" altLang="en-US">
              <a:ea typeface="AppleMyungjo" charset="-127"/>
              <a:cs typeface="AppleMyungjo" charset="-127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7110DA2-2D25-914C-8D11-1C51EE19C7D8}" type="slidenum">
              <a:rPr lang="en-US"/>
              <a:pPr/>
              <a:t>12</a:t>
            </a:fld>
            <a:endParaRPr lang="en-US"/>
          </a:p>
        </p:txBody>
      </p:sp>
      <p:sp>
        <p:nvSpPr>
          <p:cNvPr id="1566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66825" y="727075"/>
            <a:ext cx="4779963" cy="35845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667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57713"/>
            <a:ext cx="5364163" cy="43227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118" tIns="47558" rIns="95118" bIns="47558">
            <a:prstTxWarp prst="textNoShape">
              <a:avLst/>
            </a:prstTxWarp>
          </a:bodyPr>
          <a:lstStyle/>
          <a:p>
            <a:r>
              <a:rPr lang="en-US"/>
              <a:t>Y benefits from spatial locality</a:t>
            </a:r>
          </a:p>
          <a:p>
            <a:r>
              <a:rPr lang="en-US"/>
              <a:t>z benefits from temporal locality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5314873-704D-D944-B4D4-AB2358E8E32D}" type="slidenum">
              <a:rPr lang="en-US"/>
              <a:pPr/>
              <a:t>2</a:t>
            </a:fld>
            <a:endParaRPr lang="en-US"/>
          </a:p>
        </p:txBody>
      </p:sp>
      <p:sp>
        <p:nvSpPr>
          <p:cNvPr id="1278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78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D380B60-8C41-7945-9844-26C9603729E8}" type="slidenum">
              <a:rPr lang="en-US"/>
              <a:pPr/>
              <a:t>4</a:t>
            </a:fld>
            <a:endParaRPr lang="en-US"/>
          </a:p>
        </p:txBody>
      </p:sp>
      <p:sp>
        <p:nvSpPr>
          <p:cNvPr id="1550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66825" y="727075"/>
            <a:ext cx="4779963" cy="35845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50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57713"/>
            <a:ext cx="5364163" cy="43227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118" tIns="47558" rIns="95118" bIns="47558">
            <a:prstTxWarp prst="textNoShape">
              <a:avLst/>
            </a:prstTxWarp>
          </a:bodyPr>
          <a:lstStyle/>
          <a:p>
            <a:r>
              <a:rPr lang="en-US"/>
              <a:t>Need to check the stream buffer if the requested block is in there.</a:t>
            </a:r>
          </a:p>
          <a:p>
            <a:r>
              <a:rPr lang="en-US"/>
              <a:t>Never more than one 32-byte block in the stream buffer.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1B177C9-52D0-7544-B3BE-3DA420E92DDB}" type="slidenum">
              <a:rPr lang="en-US"/>
              <a:pPr/>
              <a:t>5</a:t>
            </a:fld>
            <a:endParaRPr lang="en-US"/>
          </a:p>
        </p:txBody>
      </p:sp>
      <p:sp>
        <p:nvSpPr>
          <p:cNvPr id="1552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66825" y="727075"/>
            <a:ext cx="4779963" cy="35845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523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57713"/>
            <a:ext cx="5364163" cy="43227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118" tIns="47558" rIns="95118" bIns="47558">
            <a:prstTxWarp prst="textNoShape">
              <a:avLst/>
            </a:prstTxWarp>
          </a:bodyPr>
          <a:lstStyle/>
          <a:p>
            <a:r>
              <a:rPr lang="en-US"/>
              <a:t>HP PA 7200 uses OBL prefetching</a:t>
            </a:r>
          </a:p>
          <a:p>
            <a:endParaRPr lang="en-US"/>
          </a:p>
          <a:p>
            <a:r>
              <a:rPr lang="en-US"/>
              <a:t>Tag prefetching is twice as effective as prefetch-on-miss in</a:t>
            </a:r>
          </a:p>
          <a:p>
            <a:r>
              <a:rPr lang="en-US"/>
              <a:t>reducing miss rates.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5D7C2E8-3C3D-B445-93ED-6C06A76D60FA}" type="slidenum">
              <a:rPr lang="en-US"/>
              <a:pPr/>
              <a:t>6</a:t>
            </a:fld>
            <a:endParaRPr lang="en-US"/>
          </a:p>
        </p:txBody>
      </p:sp>
      <p:sp>
        <p:nvSpPr>
          <p:cNvPr id="1554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66825" y="727075"/>
            <a:ext cx="4779963" cy="35845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544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57713"/>
            <a:ext cx="5364163" cy="43227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118" tIns="47558" rIns="95118" bIns="47558">
            <a:prstTxWarp prst="textNoShape">
              <a:avLst/>
            </a:prstTxWarp>
          </a:bodyPr>
          <a:lstStyle/>
          <a:p>
            <a:r>
              <a:rPr lang="en-US" dirty="0" smtClean="0"/>
              <a:t>The </a:t>
            </a:r>
            <a:r>
              <a:rPr lang="en-US" dirty="0"/>
              <a:t>processor</a:t>
            </a:r>
            <a:r>
              <a:rPr lang="en-US" dirty="0" smtClean="0"/>
              <a:t> should</a:t>
            </a:r>
            <a:r>
              <a:rPr lang="en-US" baseline="0" dirty="0" smtClean="0"/>
              <a:t> be able to</a:t>
            </a:r>
            <a:r>
              <a:rPr lang="en-US" dirty="0" smtClean="0"/>
              <a:t> </a:t>
            </a:r>
            <a:r>
              <a:rPr lang="en-US" dirty="0"/>
              <a:t>proceed while the </a:t>
            </a:r>
            <a:r>
              <a:rPr lang="en-US" dirty="0" err="1"/>
              <a:t>prefetched</a:t>
            </a:r>
            <a:endParaRPr lang="en-US" dirty="0"/>
          </a:p>
          <a:p>
            <a:r>
              <a:rPr lang="en-US" dirty="0"/>
              <a:t>Data is being fetched; and the caches continue to supply instructions</a:t>
            </a:r>
          </a:p>
          <a:p>
            <a:r>
              <a:rPr lang="en-US" dirty="0"/>
              <a:t>And data while waiting for the </a:t>
            </a:r>
            <a:r>
              <a:rPr lang="en-US" dirty="0" err="1"/>
              <a:t>prefetched</a:t>
            </a:r>
            <a:r>
              <a:rPr lang="en-US" dirty="0"/>
              <a:t> data to return.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FA6A9FB-EEF0-1A46-AB74-244BAB2E5907}" type="slidenum">
              <a:rPr lang="en-US"/>
              <a:pPr/>
              <a:t>7</a:t>
            </a:fld>
            <a:endParaRPr lang="en-US"/>
          </a:p>
        </p:txBody>
      </p:sp>
      <p:sp>
        <p:nvSpPr>
          <p:cNvPr id="1556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564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7900" y="4560888"/>
            <a:ext cx="535940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079" tIns="47540" rIns="95079" bIns="47540">
            <a:prstTxWarp prst="textNoShape">
              <a:avLst/>
            </a:prstTxWarp>
          </a:bodyPr>
          <a:lstStyle/>
          <a:p>
            <a:endParaRPr lang="ko-KR" altLang="en-US">
              <a:ea typeface="AppleMyungjo" charset="-127"/>
              <a:cs typeface="AppleMyungjo" charset="-127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AADCFF9-D55B-9546-A59A-DC6DD1455BC0}" type="slidenum">
              <a:rPr lang="en-US"/>
              <a:pPr/>
              <a:t>8</a:t>
            </a:fld>
            <a:endParaRPr lang="en-US"/>
          </a:p>
        </p:txBody>
      </p:sp>
      <p:sp>
        <p:nvSpPr>
          <p:cNvPr id="1558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66825" y="727075"/>
            <a:ext cx="4779963" cy="35845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585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57713"/>
            <a:ext cx="5364163" cy="43227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118" tIns="47558" rIns="95118" bIns="47558">
            <a:prstTxWarp prst="textNoShape">
              <a:avLst/>
            </a:prstTxWarp>
          </a:bodyPr>
          <a:lstStyle/>
          <a:p>
            <a:r>
              <a:rPr lang="en-US"/>
              <a:t>Miss-rate reduction without any hardware changes.</a:t>
            </a:r>
          </a:p>
          <a:p>
            <a:r>
              <a:rPr lang="en-US"/>
              <a:t>Hardware designer’s favorite solution.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3EAD192-8E38-AC45-9755-8A4748E4C7D9}" type="slidenum">
              <a:rPr lang="en-US"/>
              <a:pPr/>
              <a:t>9</a:t>
            </a:fld>
            <a:endParaRPr lang="en-US"/>
          </a:p>
        </p:txBody>
      </p:sp>
      <p:sp>
        <p:nvSpPr>
          <p:cNvPr id="1560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605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7900" y="4560888"/>
            <a:ext cx="535940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079" tIns="47540" rIns="95079" bIns="47540">
            <a:prstTxWarp prst="textNoShape">
              <a:avLst/>
            </a:prstTxWarp>
          </a:bodyPr>
          <a:lstStyle/>
          <a:p>
            <a:endParaRPr lang="ko-KR" altLang="en-US">
              <a:ea typeface="AppleMyungjo" charset="-127"/>
              <a:cs typeface="AppleMyungjo" charset="-127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B5FE20E-B34E-4C4A-878B-CB575592351B}" type="slidenum">
              <a:rPr lang="en-US"/>
              <a:pPr/>
              <a:t>10</a:t>
            </a:fld>
            <a:endParaRPr lang="en-US"/>
          </a:p>
        </p:txBody>
      </p:sp>
      <p:sp>
        <p:nvSpPr>
          <p:cNvPr id="1562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626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7900" y="4560888"/>
            <a:ext cx="535940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079" tIns="47540" rIns="95079" bIns="47540">
            <a:prstTxWarp prst="textNoShape">
              <a:avLst/>
            </a:prstTxWarp>
          </a:bodyPr>
          <a:lstStyle/>
          <a:p>
            <a:endParaRPr lang="ko-KR" altLang="en-US">
              <a:ea typeface="AppleMyungjo" charset="-127"/>
              <a:cs typeface="AppleMyungjo" charset="-127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2667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490/590, Spring</a:t>
            </a:r>
            <a:r>
              <a:rPr lang="en-US" baseline="0" dirty="0" smtClean="0"/>
              <a:t> 2011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490/590 Computer Architecture</a:t>
            </a:r>
            <a:br>
              <a:rPr lang="en-US" dirty="0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Cache </a:t>
            </a:r>
            <a:r>
              <a:rPr lang="en-US" dirty="0" smtClean="0"/>
              <a:t>IV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F2AAA-6BC1-9844-8435-F36EB3841011}" type="slidenum">
              <a:rPr lang="en-US"/>
              <a:pPr/>
              <a:t>10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561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>
                <a:ea typeface="굴림" charset="-127"/>
                <a:cs typeface="굴림" charset="-127"/>
              </a:rPr>
              <a:t>Loop Fusion</a:t>
            </a:r>
          </a:p>
        </p:txBody>
      </p:sp>
      <p:sp>
        <p:nvSpPr>
          <p:cNvPr id="1561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1219200"/>
            <a:ext cx="5257800" cy="1752600"/>
          </a:xfrm>
          <a:ln/>
        </p:spPr>
        <p:txBody>
          <a:bodyPr/>
          <a:lstStyle/>
          <a:p>
            <a:pPr lvl="1">
              <a:buFontTx/>
              <a:buNone/>
            </a:pPr>
            <a:r>
              <a:rPr lang="en-US" altLang="ko-KR" sz="2000" b="1">
                <a:latin typeface="Courier New" charset="0"/>
                <a:ea typeface="굴림" charset="-127"/>
                <a:cs typeface="굴림" charset="-127"/>
              </a:rPr>
              <a:t>for(i=0; i &lt; N; i++)</a:t>
            </a:r>
            <a:br>
              <a:rPr lang="en-US" altLang="ko-KR" sz="2000" b="1">
                <a:latin typeface="Courier New" charset="0"/>
                <a:ea typeface="굴림" charset="-127"/>
                <a:cs typeface="굴림" charset="-127"/>
              </a:rPr>
            </a:br>
            <a:r>
              <a:rPr lang="en-US" altLang="ko-KR" sz="2000" b="1">
                <a:latin typeface="Courier New" charset="0"/>
                <a:ea typeface="굴림" charset="-127"/>
                <a:cs typeface="굴림" charset="-127"/>
              </a:rPr>
              <a:t>    a[i] = b[i] * c[i];</a:t>
            </a:r>
            <a:br>
              <a:rPr lang="en-US" altLang="ko-KR" sz="2000" b="1">
                <a:latin typeface="Courier New" charset="0"/>
                <a:ea typeface="굴림" charset="-127"/>
                <a:cs typeface="굴림" charset="-127"/>
              </a:rPr>
            </a:br>
            <a:endParaRPr lang="en-US" altLang="ko-KR" sz="2000" b="1">
              <a:latin typeface="Courier New" charset="0"/>
              <a:ea typeface="굴림" charset="-127"/>
              <a:cs typeface="굴림" charset="-127"/>
            </a:endParaRPr>
          </a:p>
          <a:p>
            <a:pPr lvl="1">
              <a:buFontTx/>
              <a:buNone/>
            </a:pPr>
            <a:r>
              <a:rPr lang="en-US" altLang="ko-KR" sz="2000" b="1">
                <a:latin typeface="Courier New" charset="0"/>
                <a:ea typeface="굴림" charset="-127"/>
                <a:cs typeface="굴림" charset="-127"/>
              </a:rPr>
              <a:t>for(i=0; i &lt; N; i++)</a:t>
            </a:r>
          </a:p>
          <a:p>
            <a:pPr lvl="1">
              <a:buFontTx/>
              <a:buNone/>
            </a:pPr>
            <a:r>
              <a:rPr lang="en-US" altLang="ko-KR" sz="2000" b="1">
                <a:latin typeface="Courier New" charset="0"/>
                <a:ea typeface="굴림" charset="-127"/>
                <a:cs typeface="굴림" charset="-127"/>
              </a:rPr>
              <a:t>     d[i] = a[i] * c[i];</a:t>
            </a:r>
            <a:endParaRPr lang="en-US" altLang="ko-KR" sz="2000" i="1">
              <a:ea typeface="굴림" charset="-127"/>
              <a:cs typeface="굴림" charset="-127"/>
            </a:endParaRPr>
          </a:p>
        </p:txBody>
      </p:sp>
      <p:sp>
        <p:nvSpPr>
          <p:cNvPr id="1561604" name="AutoShape 4"/>
          <p:cNvSpPr>
            <a:spLocks noChangeArrowheads="1"/>
          </p:cNvSpPr>
          <p:nvPr/>
        </p:nvSpPr>
        <p:spPr bwMode="auto">
          <a:xfrm>
            <a:off x="3657600" y="3048000"/>
            <a:ext cx="485775" cy="442913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61605" name="Rectangle 5"/>
          <p:cNvSpPr>
            <a:spLocks noChangeArrowheads="1"/>
          </p:cNvSpPr>
          <p:nvPr/>
        </p:nvSpPr>
        <p:spPr bwMode="auto">
          <a:xfrm>
            <a:off x="1219200" y="3733800"/>
            <a:ext cx="52578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prstTxWarp prst="textNoShape">
              <a:avLst/>
            </a:prstTxWarp>
          </a:bodyPr>
          <a:lstStyle/>
          <a:p>
            <a:pPr marL="685800" lvl="1" indent="-228600" algn="l">
              <a:lnSpc>
                <a:spcPct val="90000"/>
              </a:lnSpc>
              <a:spcBef>
                <a:spcPct val="30000"/>
              </a:spcBef>
              <a:buSzPct val="100000"/>
            </a:pPr>
            <a:r>
              <a:rPr lang="en-US" altLang="ko-KR" sz="2000" b="1">
                <a:latin typeface="Courier New" charset="0"/>
                <a:ea typeface="굴림" charset="-127"/>
                <a:cs typeface="굴림" charset="-127"/>
              </a:rPr>
              <a:t>  for(i=0; i &lt; N; i++)</a:t>
            </a:r>
            <a:br>
              <a:rPr lang="en-US" altLang="ko-KR" sz="2000" b="1">
                <a:latin typeface="Courier New" charset="0"/>
                <a:ea typeface="굴림" charset="-127"/>
                <a:cs typeface="굴림" charset="-127"/>
              </a:rPr>
            </a:br>
            <a:r>
              <a:rPr lang="en-US" altLang="ko-KR" sz="2000" b="1">
                <a:latin typeface="Courier New" charset="0"/>
                <a:ea typeface="굴림" charset="-127"/>
                <a:cs typeface="굴림" charset="-127"/>
              </a:rPr>
              <a:t>{</a:t>
            </a:r>
            <a:br>
              <a:rPr lang="en-US" altLang="ko-KR" sz="2000" b="1">
                <a:latin typeface="Courier New" charset="0"/>
                <a:ea typeface="굴림" charset="-127"/>
                <a:cs typeface="굴림" charset="-127"/>
              </a:rPr>
            </a:br>
            <a:r>
              <a:rPr lang="en-US" altLang="ko-KR" sz="2000" b="1">
                <a:latin typeface="Courier New" charset="0"/>
                <a:ea typeface="굴림" charset="-127"/>
                <a:cs typeface="굴림" charset="-127"/>
              </a:rPr>
              <a:t>       a[i] = b[i] * c[i]; </a:t>
            </a:r>
            <a:br>
              <a:rPr lang="en-US" altLang="ko-KR" sz="2000" b="1">
                <a:latin typeface="Courier New" charset="0"/>
                <a:ea typeface="굴림" charset="-127"/>
                <a:cs typeface="굴림" charset="-127"/>
              </a:rPr>
            </a:br>
            <a:r>
              <a:rPr lang="en-US" altLang="ko-KR" sz="2000" b="1">
                <a:latin typeface="Courier New" charset="0"/>
                <a:ea typeface="굴림" charset="-127"/>
                <a:cs typeface="굴림" charset="-127"/>
              </a:rPr>
              <a:t>       d[i] = a[i] * c[i];</a:t>
            </a:r>
            <a:endParaRPr lang="en-US" altLang="ko-KR" sz="2000" b="1">
              <a:ea typeface="굴림" charset="-127"/>
              <a:cs typeface="굴림" charset="-127"/>
            </a:endParaRPr>
          </a:p>
          <a:p>
            <a:pPr marL="685800" lvl="1" indent="-228600" algn="l">
              <a:lnSpc>
                <a:spcPct val="90000"/>
              </a:lnSpc>
              <a:spcBef>
                <a:spcPct val="30000"/>
              </a:spcBef>
              <a:buSzPct val="100000"/>
            </a:pPr>
            <a:r>
              <a:rPr lang="en-US" altLang="ko-KR" sz="2000" b="1">
                <a:latin typeface="Courier New" charset="0"/>
                <a:ea typeface="굴림" charset="-127"/>
                <a:cs typeface="굴림" charset="-127"/>
              </a:rPr>
              <a:t>  }</a:t>
            </a:r>
            <a:endParaRPr lang="en-US" altLang="ko-KR" sz="2000" i="1">
              <a:ea typeface="굴림" charset="-127"/>
              <a:cs typeface="굴림" charset="-127"/>
            </a:endParaRPr>
          </a:p>
        </p:txBody>
      </p:sp>
      <p:sp>
        <p:nvSpPr>
          <p:cNvPr id="1561606" name="Text Box 6"/>
          <p:cNvSpPr txBox="1">
            <a:spLocks noChangeArrowheads="1"/>
          </p:cNvSpPr>
          <p:nvPr/>
        </p:nvSpPr>
        <p:spPr bwMode="auto">
          <a:xfrm>
            <a:off x="990600" y="5562600"/>
            <a:ext cx="6450013" cy="5191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r>
              <a:rPr lang="en-US" sz="2800" i="1"/>
              <a:t>What type of locality does this improve?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61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616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616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616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1604" grpId="0" animBg="1"/>
      <p:bldP spid="1561605" grpId="0" build="p" autoUpdateAnimBg="0"/>
      <p:bldP spid="1561606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3214D-E6DF-A74D-B298-FEEFFDA8B584}" type="slidenum">
              <a:rPr lang="en-US"/>
              <a:pPr/>
              <a:t>11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5636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-304800" y="1295400"/>
            <a:ext cx="6400800" cy="1893888"/>
          </a:xfrm>
          <a:ln/>
        </p:spPr>
        <p:txBody>
          <a:bodyPr/>
          <a:lstStyle/>
          <a:p>
            <a:pPr marL="742950" lvl="1" indent="-285750">
              <a:lnSpc>
                <a:spcPct val="80000"/>
              </a:lnSpc>
              <a:buFontTx/>
              <a:buNone/>
            </a:pPr>
            <a:r>
              <a:rPr lang="ko-KR" altLang="en-US" sz="2000" b="1" dirty="0">
                <a:latin typeface="Courier New" charset="0"/>
                <a:ea typeface="굴림" charset="-127"/>
                <a:cs typeface="굴림" charset="-127"/>
              </a:rPr>
              <a:t> </a:t>
            </a:r>
            <a:r>
              <a:rPr lang="en-US" altLang="ko-KR" sz="2000" b="1" dirty="0" err="1">
                <a:latin typeface="Courier New" charset="0"/>
                <a:ea typeface="굴림" charset="-127"/>
                <a:cs typeface="굴림" charset="-127"/>
              </a:rPr>
              <a:t>for(i</a:t>
            </a:r>
            <a:r>
              <a:rPr lang="en-US" altLang="ko-KR" sz="2000" b="1" dirty="0">
                <a:latin typeface="Courier New" charset="0"/>
                <a:ea typeface="굴림" charset="-127"/>
                <a:cs typeface="굴림" charset="-127"/>
              </a:rPr>
              <a:t>=0; </a:t>
            </a:r>
            <a:r>
              <a:rPr lang="en-US" altLang="ko-KR" sz="2000" b="1" dirty="0" err="1">
                <a:latin typeface="Courier New" charset="0"/>
                <a:ea typeface="굴림" charset="-127"/>
                <a:cs typeface="굴림" charset="-127"/>
              </a:rPr>
              <a:t>i</a:t>
            </a:r>
            <a:r>
              <a:rPr lang="en-US" altLang="ko-KR" sz="2000" b="1" dirty="0">
                <a:latin typeface="Courier New" charset="0"/>
                <a:ea typeface="굴림" charset="-127"/>
                <a:cs typeface="굴림" charset="-127"/>
              </a:rPr>
              <a:t> &lt; N; </a:t>
            </a:r>
            <a:r>
              <a:rPr lang="en-US" altLang="ko-KR" sz="2000" b="1" dirty="0" err="1">
                <a:latin typeface="Courier New" charset="0"/>
                <a:ea typeface="굴림" charset="-127"/>
                <a:cs typeface="굴림" charset="-127"/>
              </a:rPr>
              <a:t>i</a:t>
            </a:r>
            <a:r>
              <a:rPr lang="en-US" altLang="ko-KR" sz="2000" b="1" dirty="0">
                <a:latin typeface="Courier New" charset="0"/>
                <a:ea typeface="굴림" charset="-127"/>
                <a:cs typeface="굴림" charset="-127"/>
              </a:rPr>
              <a:t>++)</a:t>
            </a:r>
            <a:br>
              <a:rPr lang="en-US" altLang="ko-KR" sz="2000" b="1" dirty="0">
                <a:latin typeface="Courier New" charset="0"/>
                <a:ea typeface="굴림" charset="-127"/>
                <a:cs typeface="굴림" charset="-127"/>
              </a:rPr>
            </a:br>
            <a:r>
              <a:rPr lang="en-US" altLang="ko-KR" sz="2000" b="1" dirty="0">
                <a:latin typeface="Courier New" charset="0"/>
                <a:ea typeface="굴림" charset="-127"/>
                <a:cs typeface="굴림" charset="-127"/>
              </a:rPr>
              <a:t>    </a:t>
            </a:r>
            <a:r>
              <a:rPr lang="en-US" altLang="ko-KR" sz="2000" b="1" dirty="0" err="1">
                <a:latin typeface="Courier New" charset="0"/>
                <a:ea typeface="굴림" charset="-127"/>
                <a:cs typeface="굴림" charset="-127"/>
              </a:rPr>
              <a:t>for(j</a:t>
            </a:r>
            <a:r>
              <a:rPr lang="en-US" altLang="ko-KR" sz="2000" b="1" dirty="0">
                <a:latin typeface="Courier New" charset="0"/>
                <a:ea typeface="굴림" charset="-127"/>
                <a:cs typeface="굴림" charset="-127"/>
              </a:rPr>
              <a:t>=0; </a:t>
            </a:r>
            <a:r>
              <a:rPr lang="en-US" altLang="ko-KR" sz="2000" b="1" dirty="0" err="1">
                <a:latin typeface="Courier New" charset="0"/>
                <a:ea typeface="굴림" charset="-127"/>
                <a:cs typeface="굴림" charset="-127"/>
              </a:rPr>
              <a:t>j</a:t>
            </a:r>
            <a:r>
              <a:rPr lang="en-US" altLang="ko-KR" sz="2000" b="1" dirty="0">
                <a:latin typeface="Courier New" charset="0"/>
                <a:ea typeface="굴림" charset="-127"/>
                <a:cs typeface="굴림" charset="-127"/>
              </a:rPr>
              <a:t> &lt; N; </a:t>
            </a:r>
            <a:r>
              <a:rPr lang="en-US" altLang="ko-KR" sz="2000" b="1" dirty="0" err="1">
                <a:latin typeface="Courier New" charset="0"/>
                <a:ea typeface="굴림" charset="-127"/>
                <a:cs typeface="굴림" charset="-127"/>
              </a:rPr>
              <a:t>j</a:t>
            </a:r>
            <a:r>
              <a:rPr lang="en-US" altLang="ko-KR" sz="2000" b="1" dirty="0">
                <a:latin typeface="Courier New" charset="0"/>
                <a:ea typeface="굴림" charset="-127"/>
                <a:cs typeface="굴림" charset="-127"/>
              </a:rPr>
              <a:t>++) {</a:t>
            </a:r>
            <a:br>
              <a:rPr lang="en-US" altLang="ko-KR" sz="2000" b="1" dirty="0">
                <a:latin typeface="Courier New" charset="0"/>
                <a:ea typeface="굴림" charset="-127"/>
                <a:cs typeface="굴림" charset="-127"/>
              </a:rPr>
            </a:br>
            <a:r>
              <a:rPr lang="en-US" altLang="ko-KR" sz="2000" b="1" dirty="0">
                <a:latin typeface="Courier New" charset="0"/>
                <a:ea typeface="굴림" charset="-127"/>
                <a:cs typeface="굴림" charset="-127"/>
              </a:rPr>
              <a:t>       </a:t>
            </a:r>
            <a:r>
              <a:rPr lang="en-US" altLang="ko-KR" sz="2000" b="1" dirty="0" err="1">
                <a:latin typeface="Courier New" charset="0"/>
                <a:ea typeface="굴림" charset="-127"/>
                <a:cs typeface="굴림" charset="-127"/>
              </a:rPr>
              <a:t>r</a:t>
            </a:r>
            <a:r>
              <a:rPr lang="en-US" altLang="ko-KR" sz="2000" b="1" dirty="0">
                <a:latin typeface="Courier New" charset="0"/>
                <a:ea typeface="굴림" charset="-127"/>
                <a:cs typeface="굴림" charset="-127"/>
              </a:rPr>
              <a:t> = 0;</a:t>
            </a:r>
            <a:br>
              <a:rPr lang="en-US" altLang="ko-KR" sz="2000" b="1" dirty="0">
                <a:latin typeface="Courier New" charset="0"/>
                <a:ea typeface="굴림" charset="-127"/>
                <a:cs typeface="굴림" charset="-127"/>
              </a:rPr>
            </a:br>
            <a:r>
              <a:rPr lang="en-US" altLang="ko-KR" sz="2000" b="1" dirty="0">
                <a:latin typeface="Courier New" charset="0"/>
                <a:ea typeface="굴림" charset="-127"/>
                <a:cs typeface="굴림" charset="-127"/>
              </a:rPr>
              <a:t>       </a:t>
            </a:r>
            <a:r>
              <a:rPr lang="en-US" altLang="ko-KR" sz="2000" b="1" dirty="0" err="1">
                <a:latin typeface="Courier New" charset="0"/>
                <a:ea typeface="굴림" charset="-127"/>
                <a:cs typeface="굴림" charset="-127"/>
              </a:rPr>
              <a:t>for(k</a:t>
            </a:r>
            <a:r>
              <a:rPr lang="en-US" altLang="ko-KR" sz="2000" b="1" dirty="0">
                <a:latin typeface="Courier New" charset="0"/>
                <a:ea typeface="굴림" charset="-127"/>
                <a:cs typeface="굴림" charset="-127"/>
              </a:rPr>
              <a:t>=0; </a:t>
            </a:r>
            <a:r>
              <a:rPr lang="en-US" altLang="ko-KR" sz="2000" b="1" dirty="0" err="1">
                <a:latin typeface="Courier New" charset="0"/>
                <a:ea typeface="굴림" charset="-127"/>
                <a:cs typeface="굴림" charset="-127"/>
              </a:rPr>
              <a:t>k</a:t>
            </a:r>
            <a:r>
              <a:rPr lang="en-US" altLang="ko-KR" sz="2000" b="1" dirty="0">
                <a:latin typeface="Courier New" charset="0"/>
                <a:ea typeface="굴림" charset="-127"/>
                <a:cs typeface="굴림" charset="-127"/>
              </a:rPr>
              <a:t> &lt; N; </a:t>
            </a:r>
            <a:r>
              <a:rPr lang="en-US" altLang="ko-KR" sz="2000" b="1" dirty="0" err="1">
                <a:latin typeface="Courier New" charset="0"/>
                <a:ea typeface="굴림" charset="-127"/>
                <a:cs typeface="굴림" charset="-127"/>
              </a:rPr>
              <a:t>k</a:t>
            </a:r>
            <a:r>
              <a:rPr lang="en-US" altLang="ko-KR" sz="2000" b="1" dirty="0">
                <a:latin typeface="Courier New" charset="0"/>
                <a:ea typeface="굴림" charset="-127"/>
                <a:cs typeface="굴림" charset="-127"/>
              </a:rPr>
              <a:t>++)  </a:t>
            </a:r>
            <a:br>
              <a:rPr lang="en-US" altLang="ko-KR" sz="2000" b="1" dirty="0">
                <a:latin typeface="Courier New" charset="0"/>
                <a:ea typeface="굴림" charset="-127"/>
                <a:cs typeface="굴림" charset="-127"/>
              </a:rPr>
            </a:br>
            <a:r>
              <a:rPr lang="en-US" altLang="ko-KR" sz="2000" b="1" dirty="0">
                <a:latin typeface="Courier New" charset="0"/>
                <a:ea typeface="굴림" charset="-127"/>
                <a:cs typeface="굴림" charset="-127"/>
              </a:rPr>
              <a:t>         </a:t>
            </a:r>
            <a:r>
              <a:rPr lang="en-US" altLang="ko-KR" sz="2000" b="1" dirty="0" err="1">
                <a:latin typeface="Courier New" charset="0"/>
                <a:ea typeface="굴림" charset="-127"/>
                <a:cs typeface="굴림" charset="-127"/>
              </a:rPr>
              <a:t>r</a:t>
            </a:r>
            <a:r>
              <a:rPr lang="en-US" altLang="ko-KR" sz="2000" b="1" dirty="0">
                <a:latin typeface="Courier New" charset="0"/>
                <a:ea typeface="굴림" charset="-127"/>
                <a:cs typeface="굴림" charset="-127"/>
              </a:rPr>
              <a:t> = </a:t>
            </a:r>
            <a:r>
              <a:rPr lang="en-US" altLang="ko-KR" sz="2000" b="1" dirty="0" err="1">
                <a:latin typeface="Courier New" charset="0"/>
                <a:ea typeface="굴림" charset="-127"/>
                <a:cs typeface="굴림" charset="-127"/>
              </a:rPr>
              <a:t>r</a:t>
            </a:r>
            <a:r>
              <a:rPr lang="en-US" altLang="ko-KR" sz="2000" b="1" dirty="0">
                <a:latin typeface="Courier New" charset="0"/>
                <a:ea typeface="굴림" charset="-127"/>
                <a:cs typeface="굴림" charset="-127"/>
              </a:rPr>
              <a:t> + </a:t>
            </a:r>
            <a:r>
              <a:rPr lang="en-US" altLang="ko-KR" sz="2000" b="1" dirty="0" err="1">
                <a:latin typeface="Courier New" charset="0"/>
                <a:ea typeface="굴림" charset="-127"/>
                <a:cs typeface="굴림" charset="-127"/>
              </a:rPr>
              <a:t>y[i][k</a:t>
            </a:r>
            <a:r>
              <a:rPr lang="en-US" altLang="ko-KR" sz="2000" b="1" dirty="0">
                <a:latin typeface="Courier New" charset="0"/>
                <a:ea typeface="굴림" charset="-127"/>
                <a:cs typeface="굴림" charset="-127"/>
              </a:rPr>
              <a:t>] * </a:t>
            </a:r>
            <a:r>
              <a:rPr lang="en-US" altLang="ko-KR" sz="2000" b="1" dirty="0" err="1">
                <a:latin typeface="Courier New" charset="0"/>
                <a:ea typeface="굴림" charset="-127"/>
                <a:cs typeface="굴림" charset="-127"/>
              </a:rPr>
              <a:t>z[k][j</a:t>
            </a:r>
            <a:r>
              <a:rPr lang="en-US" altLang="ko-KR" sz="2000" b="1" dirty="0">
                <a:latin typeface="Courier New" charset="0"/>
                <a:ea typeface="굴림" charset="-127"/>
                <a:cs typeface="굴림" charset="-127"/>
              </a:rPr>
              <a:t>];</a:t>
            </a:r>
            <a:br>
              <a:rPr lang="en-US" altLang="ko-KR" sz="2000" b="1" dirty="0">
                <a:latin typeface="Courier New" charset="0"/>
                <a:ea typeface="굴림" charset="-127"/>
                <a:cs typeface="굴림" charset="-127"/>
              </a:rPr>
            </a:br>
            <a:r>
              <a:rPr lang="en-US" altLang="ko-KR" sz="2000" b="1" dirty="0">
                <a:latin typeface="Courier New" charset="0"/>
                <a:ea typeface="굴림" charset="-127"/>
                <a:cs typeface="굴림" charset="-127"/>
              </a:rPr>
              <a:t>       </a:t>
            </a:r>
            <a:r>
              <a:rPr lang="en-US" altLang="ko-KR" sz="2000" b="1" dirty="0" err="1">
                <a:latin typeface="Courier New" charset="0"/>
                <a:ea typeface="굴림" charset="-127"/>
                <a:cs typeface="굴림" charset="-127"/>
              </a:rPr>
              <a:t>x[i][j</a:t>
            </a:r>
            <a:r>
              <a:rPr lang="en-US" altLang="ko-KR" sz="2000" b="1" dirty="0">
                <a:latin typeface="Courier New" charset="0"/>
                <a:ea typeface="굴림" charset="-127"/>
                <a:cs typeface="굴림" charset="-127"/>
              </a:rPr>
              <a:t>] = </a:t>
            </a:r>
            <a:r>
              <a:rPr lang="en-US" altLang="ko-KR" sz="2000" b="1" dirty="0" err="1">
                <a:latin typeface="Courier New" charset="0"/>
                <a:ea typeface="굴림" charset="-127"/>
                <a:cs typeface="굴림" charset="-127"/>
              </a:rPr>
              <a:t>r</a:t>
            </a:r>
            <a:r>
              <a:rPr lang="en-US" altLang="ko-KR" sz="2000" b="1" dirty="0">
                <a:latin typeface="Courier New" charset="0"/>
                <a:ea typeface="굴림" charset="-127"/>
                <a:cs typeface="굴림" charset="-127"/>
              </a:rPr>
              <a:t>;</a:t>
            </a:r>
            <a:br>
              <a:rPr lang="en-US" altLang="ko-KR" sz="2000" b="1" dirty="0">
                <a:latin typeface="Courier New" charset="0"/>
                <a:ea typeface="굴림" charset="-127"/>
                <a:cs typeface="굴림" charset="-127"/>
              </a:rPr>
            </a:br>
            <a:r>
              <a:rPr lang="en-US" altLang="ko-KR" sz="2000" b="1" dirty="0">
                <a:latin typeface="Courier New" charset="0"/>
                <a:ea typeface="굴림" charset="-127"/>
                <a:cs typeface="굴림" charset="-127"/>
              </a:rPr>
              <a:t>    </a:t>
            </a:r>
            <a:r>
              <a:rPr lang="en-US" altLang="ko-KR" sz="2000" b="1" dirty="0" smtClean="0">
                <a:latin typeface="Courier New" charset="0"/>
                <a:ea typeface="굴림" charset="-127"/>
                <a:cs typeface="굴림" charset="-127"/>
              </a:rPr>
              <a:t>}</a:t>
            </a:r>
            <a:endParaRPr lang="en-US" altLang="ko-KR" sz="2000" b="1" dirty="0">
              <a:ea typeface="굴림" charset="-127"/>
              <a:cs typeface="굴림" charset="-127"/>
            </a:endParaRPr>
          </a:p>
        </p:txBody>
      </p:sp>
      <p:sp>
        <p:nvSpPr>
          <p:cNvPr id="156365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ea typeface="굴림" charset="-127"/>
                <a:cs typeface="굴림" charset="-127"/>
              </a:rPr>
              <a:t>Matrix Multiply, Naïve Code</a:t>
            </a:r>
            <a:endParaRPr lang="en-US" altLang="ko-KR" dirty="0">
              <a:ea typeface="굴림" charset="-127"/>
              <a:cs typeface="굴림" charset="-127"/>
            </a:endParaRPr>
          </a:p>
        </p:txBody>
      </p:sp>
      <p:sp>
        <p:nvSpPr>
          <p:cNvPr id="1563709" name="Rectangle 61"/>
          <p:cNvSpPr>
            <a:spLocks noChangeAspect="1" noChangeArrowheads="1"/>
          </p:cNvSpPr>
          <p:nvPr/>
        </p:nvSpPr>
        <p:spPr bwMode="auto">
          <a:xfrm>
            <a:off x="974725" y="6200775"/>
            <a:ext cx="228600" cy="22066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63710" name="Text Box 62"/>
          <p:cNvSpPr txBox="1">
            <a:spLocks noChangeArrowheads="1"/>
          </p:cNvSpPr>
          <p:nvPr/>
        </p:nvSpPr>
        <p:spPr bwMode="auto">
          <a:xfrm>
            <a:off x="1339850" y="6096000"/>
            <a:ext cx="1665288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 sz="2000" b="1" i="1">
                <a:ea typeface="굴림" charset="-127"/>
                <a:cs typeface="굴림" charset="-127"/>
              </a:rPr>
              <a:t>Not touched</a:t>
            </a:r>
          </a:p>
        </p:txBody>
      </p:sp>
      <p:sp>
        <p:nvSpPr>
          <p:cNvPr id="1563711" name="Rectangle 63"/>
          <p:cNvSpPr>
            <a:spLocks noChangeAspect="1" noChangeArrowheads="1"/>
          </p:cNvSpPr>
          <p:nvPr/>
        </p:nvSpPr>
        <p:spPr bwMode="auto">
          <a:xfrm>
            <a:off x="3352800" y="6200775"/>
            <a:ext cx="228600" cy="220663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63712" name="Text Box 64"/>
          <p:cNvSpPr txBox="1">
            <a:spLocks noChangeArrowheads="1"/>
          </p:cNvSpPr>
          <p:nvPr/>
        </p:nvSpPr>
        <p:spPr bwMode="auto">
          <a:xfrm>
            <a:off x="3717925" y="6096000"/>
            <a:ext cx="1525588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 sz="2000" b="1" i="1">
                <a:ea typeface="굴림" charset="-127"/>
                <a:cs typeface="굴림" charset="-127"/>
              </a:rPr>
              <a:t>Old access</a:t>
            </a:r>
          </a:p>
        </p:txBody>
      </p:sp>
      <p:sp>
        <p:nvSpPr>
          <p:cNvPr id="1563713" name="Rectangle 65"/>
          <p:cNvSpPr>
            <a:spLocks noChangeAspect="1" noChangeArrowheads="1"/>
          </p:cNvSpPr>
          <p:nvPr/>
        </p:nvSpPr>
        <p:spPr bwMode="auto">
          <a:xfrm>
            <a:off x="5730875" y="6200775"/>
            <a:ext cx="228600" cy="220663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63714" name="Text Box 66"/>
          <p:cNvSpPr txBox="1">
            <a:spLocks noChangeArrowheads="1"/>
          </p:cNvSpPr>
          <p:nvPr/>
        </p:nvSpPr>
        <p:spPr bwMode="auto">
          <a:xfrm>
            <a:off x="6096000" y="6096000"/>
            <a:ext cx="1624013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ko-KR" sz="2000" b="1" i="1">
                <a:ea typeface="굴림" charset="-127"/>
                <a:cs typeface="굴림" charset="-127"/>
              </a:rPr>
              <a:t>New access</a:t>
            </a:r>
          </a:p>
        </p:txBody>
      </p:sp>
      <p:grpSp>
        <p:nvGrpSpPr>
          <p:cNvPr id="2" name="Group 130"/>
          <p:cNvGrpSpPr/>
          <p:nvPr/>
        </p:nvGrpSpPr>
        <p:grpSpPr>
          <a:xfrm>
            <a:off x="6261100" y="3505200"/>
            <a:ext cx="2425700" cy="2349500"/>
            <a:chOff x="457200" y="3581400"/>
            <a:chExt cx="2425700" cy="2349500"/>
          </a:xfrm>
        </p:grpSpPr>
        <p:sp>
          <p:nvSpPr>
            <p:cNvPr id="1563652" name="Rectangle 4"/>
            <p:cNvSpPr>
              <a:spLocks noChangeAspect="1" noChangeArrowheads="1"/>
            </p:cNvSpPr>
            <p:nvPr/>
          </p:nvSpPr>
          <p:spPr bwMode="auto">
            <a:xfrm>
              <a:off x="1066800" y="4114800"/>
              <a:ext cx="292100" cy="292100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653" name="Rectangle 5"/>
            <p:cNvSpPr>
              <a:spLocks noChangeAspect="1" noChangeArrowheads="1"/>
            </p:cNvSpPr>
            <p:nvPr/>
          </p:nvSpPr>
          <p:spPr bwMode="auto">
            <a:xfrm>
              <a:off x="1371600" y="4114800"/>
              <a:ext cx="292100" cy="292100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654" name="Rectangle 6"/>
            <p:cNvSpPr>
              <a:spLocks noChangeAspect="1" noChangeArrowheads="1"/>
            </p:cNvSpPr>
            <p:nvPr/>
          </p:nvSpPr>
          <p:spPr bwMode="auto">
            <a:xfrm>
              <a:off x="1676400" y="4114800"/>
              <a:ext cx="292100" cy="292100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655" name="Rectangle 7"/>
            <p:cNvSpPr>
              <a:spLocks noChangeAspect="1" noChangeArrowheads="1"/>
            </p:cNvSpPr>
            <p:nvPr/>
          </p:nvSpPr>
          <p:spPr bwMode="auto">
            <a:xfrm>
              <a:off x="1981200" y="4114800"/>
              <a:ext cx="292100" cy="292100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656" name="Rectangle 8"/>
            <p:cNvSpPr>
              <a:spLocks noChangeAspect="1" noChangeArrowheads="1"/>
            </p:cNvSpPr>
            <p:nvPr/>
          </p:nvSpPr>
          <p:spPr bwMode="auto">
            <a:xfrm>
              <a:off x="1066800" y="4419600"/>
              <a:ext cx="292100" cy="292100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657" name="Rectangle 9"/>
            <p:cNvSpPr>
              <a:spLocks noChangeAspect="1" noChangeArrowheads="1"/>
            </p:cNvSpPr>
            <p:nvPr/>
          </p:nvSpPr>
          <p:spPr bwMode="auto">
            <a:xfrm>
              <a:off x="1371600" y="4419600"/>
              <a:ext cx="292100" cy="292100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658" name="Rectangle 10"/>
            <p:cNvSpPr>
              <a:spLocks noChangeAspect="1" noChangeArrowheads="1"/>
            </p:cNvSpPr>
            <p:nvPr/>
          </p:nvSpPr>
          <p:spPr bwMode="auto">
            <a:xfrm>
              <a:off x="1676400" y="4419600"/>
              <a:ext cx="292100" cy="292100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659" name="Rectangle 11"/>
            <p:cNvSpPr>
              <a:spLocks noChangeAspect="1" noChangeArrowheads="1"/>
            </p:cNvSpPr>
            <p:nvPr/>
          </p:nvSpPr>
          <p:spPr bwMode="auto">
            <a:xfrm>
              <a:off x="1981200" y="4419600"/>
              <a:ext cx="292100" cy="292100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660" name="Rectangle 12"/>
            <p:cNvSpPr>
              <a:spLocks noChangeAspect="1" noChangeArrowheads="1"/>
            </p:cNvSpPr>
            <p:nvPr/>
          </p:nvSpPr>
          <p:spPr bwMode="auto">
            <a:xfrm>
              <a:off x="1066800" y="47244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661" name="Rectangle 13"/>
            <p:cNvSpPr>
              <a:spLocks noChangeAspect="1" noChangeArrowheads="1"/>
            </p:cNvSpPr>
            <p:nvPr/>
          </p:nvSpPr>
          <p:spPr bwMode="auto">
            <a:xfrm>
              <a:off x="1371600" y="47244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662" name="Rectangle 14"/>
            <p:cNvSpPr>
              <a:spLocks noChangeAspect="1" noChangeArrowheads="1"/>
            </p:cNvSpPr>
            <p:nvPr/>
          </p:nvSpPr>
          <p:spPr bwMode="auto">
            <a:xfrm>
              <a:off x="1676400" y="47244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663" name="Rectangle 15"/>
            <p:cNvSpPr>
              <a:spLocks noChangeAspect="1" noChangeArrowheads="1"/>
            </p:cNvSpPr>
            <p:nvPr/>
          </p:nvSpPr>
          <p:spPr bwMode="auto">
            <a:xfrm>
              <a:off x="1981200" y="47244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664" name="Rectangle 16"/>
            <p:cNvSpPr>
              <a:spLocks noChangeAspect="1" noChangeArrowheads="1"/>
            </p:cNvSpPr>
            <p:nvPr/>
          </p:nvSpPr>
          <p:spPr bwMode="auto">
            <a:xfrm>
              <a:off x="1066800" y="50292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665" name="Rectangle 17"/>
            <p:cNvSpPr>
              <a:spLocks noChangeAspect="1" noChangeArrowheads="1"/>
            </p:cNvSpPr>
            <p:nvPr/>
          </p:nvSpPr>
          <p:spPr bwMode="auto">
            <a:xfrm>
              <a:off x="1371600" y="50292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666" name="Rectangle 18"/>
            <p:cNvSpPr>
              <a:spLocks noChangeAspect="1" noChangeArrowheads="1"/>
            </p:cNvSpPr>
            <p:nvPr/>
          </p:nvSpPr>
          <p:spPr bwMode="auto">
            <a:xfrm>
              <a:off x="1676400" y="50292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667" name="Rectangle 19"/>
            <p:cNvSpPr>
              <a:spLocks noChangeAspect="1" noChangeArrowheads="1"/>
            </p:cNvSpPr>
            <p:nvPr/>
          </p:nvSpPr>
          <p:spPr bwMode="auto">
            <a:xfrm>
              <a:off x="1981200" y="50292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668" name="Text Box 20"/>
            <p:cNvSpPr txBox="1">
              <a:spLocks noChangeArrowheads="1"/>
            </p:cNvSpPr>
            <p:nvPr/>
          </p:nvSpPr>
          <p:spPr bwMode="auto">
            <a:xfrm>
              <a:off x="609600" y="3581400"/>
              <a:ext cx="366713" cy="45720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altLang="ko-KR" sz="2400" b="1">
                  <a:solidFill>
                    <a:schemeClr val="accent2"/>
                  </a:solidFill>
                  <a:latin typeface="Courier New" charset="0"/>
                  <a:ea typeface="굴림" charset="-127"/>
                  <a:cs typeface="굴림" charset="-127"/>
                </a:rPr>
                <a:t>x</a:t>
              </a:r>
            </a:p>
          </p:txBody>
        </p:sp>
        <p:sp>
          <p:nvSpPr>
            <p:cNvPr id="1563671" name="Text Box 23"/>
            <p:cNvSpPr txBox="1">
              <a:spLocks noChangeArrowheads="1"/>
            </p:cNvSpPr>
            <p:nvPr/>
          </p:nvSpPr>
          <p:spPr bwMode="auto">
            <a:xfrm>
              <a:off x="1752600" y="3581400"/>
              <a:ext cx="366713" cy="45720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altLang="ko-KR" sz="2400" b="1">
                  <a:solidFill>
                    <a:schemeClr val="accent2"/>
                  </a:solidFill>
                  <a:latin typeface="Courier New" charset="0"/>
                  <a:ea typeface="굴림" charset="-127"/>
                  <a:cs typeface="굴림" charset="-127"/>
                </a:rPr>
                <a:t>j</a:t>
              </a:r>
            </a:p>
          </p:txBody>
        </p:sp>
        <p:sp>
          <p:nvSpPr>
            <p:cNvPr id="1563674" name="Text Box 26"/>
            <p:cNvSpPr txBox="1">
              <a:spLocks noChangeArrowheads="1"/>
            </p:cNvSpPr>
            <p:nvPr/>
          </p:nvSpPr>
          <p:spPr bwMode="auto">
            <a:xfrm>
              <a:off x="457200" y="4572000"/>
              <a:ext cx="366713" cy="45720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altLang="ko-KR" sz="2400" b="1">
                  <a:solidFill>
                    <a:schemeClr val="accent2"/>
                  </a:solidFill>
                  <a:latin typeface="Courier New" charset="0"/>
                  <a:ea typeface="굴림" charset="-127"/>
                  <a:cs typeface="굴림" charset="-127"/>
                </a:rPr>
                <a:t>i</a:t>
              </a:r>
            </a:p>
          </p:txBody>
        </p:sp>
        <p:sp>
          <p:nvSpPr>
            <p:cNvPr id="1563715" name="Rectangle 67"/>
            <p:cNvSpPr>
              <a:spLocks noChangeAspect="1" noChangeArrowheads="1"/>
            </p:cNvSpPr>
            <p:nvPr/>
          </p:nvSpPr>
          <p:spPr bwMode="auto">
            <a:xfrm>
              <a:off x="1066800" y="53340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716" name="Rectangle 68"/>
            <p:cNvSpPr>
              <a:spLocks noChangeAspect="1" noChangeArrowheads="1"/>
            </p:cNvSpPr>
            <p:nvPr/>
          </p:nvSpPr>
          <p:spPr bwMode="auto">
            <a:xfrm>
              <a:off x="1371600" y="53340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717" name="Rectangle 69"/>
            <p:cNvSpPr>
              <a:spLocks noChangeAspect="1" noChangeArrowheads="1"/>
            </p:cNvSpPr>
            <p:nvPr/>
          </p:nvSpPr>
          <p:spPr bwMode="auto">
            <a:xfrm>
              <a:off x="1676400" y="53340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718" name="Rectangle 70"/>
            <p:cNvSpPr>
              <a:spLocks noChangeAspect="1" noChangeArrowheads="1"/>
            </p:cNvSpPr>
            <p:nvPr/>
          </p:nvSpPr>
          <p:spPr bwMode="auto">
            <a:xfrm>
              <a:off x="1981200" y="53340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719" name="Rectangle 71"/>
            <p:cNvSpPr>
              <a:spLocks noChangeAspect="1" noChangeArrowheads="1"/>
            </p:cNvSpPr>
            <p:nvPr/>
          </p:nvSpPr>
          <p:spPr bwMode="auto">
            <a:xfrm>
              <a:off x="1066800" y="56388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720" name="Rectangle 72"/>
            <p:cNvSpPr>
              <a:spLocks noChangeAspect="1" noChangeArrowheads="1"/>
            </p:cNvSpPr>
            <p:nvPr/>
          </p:nvSpPr>
          <p:spPr bwMode="auto">
            <a:xfrm>
              <a:off x="1371600" y="56388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721" name="Rectangle 73"/>
            <p:cNvSpPr>
              <a:spLocks noChangeAspect="1" noChangeArrowheads="1"/>
            </p:cNvSpPr>
            <p:nvPr/>
          </p:nvSpPr>
          <p:spPr bwMode="auto">
            <a:xfrm>
              <a:off x="1676400" y="56388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722" name="Rectangle 74"/>
            <p:cNvSpPr>
              <a:spLocks noChangeAspect="1" noChangeArrowheads="1"/>
            </p:cNvSpPr>
            <p:nvPr/>
          </p:nvSpPr>
          <p:spPr bwMode="auto">
            <a:xfrm>
              <a:off x="1981200" y="56388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723" name="Rectangle 75"/>
            <p:cNvSpPr>
              <a:spLocks noChangeAspect="1" noChangeArrowheads="1"/>
            </p:cNvSpPr>
            <p:nvPr/>
          </p:nvSpPr>
          <p:spPr bwMode="auto">
            <a:xfrm>
              <a:off x="2286000" y="4114800"/>
              <a:ext cx="292100" cy="292100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724" name="Rectangle 76"/>
            <p:cNvSpPr>
              <a:spLocks noChangeAspect="1" noChangeArrowheads="1"/>
            </p:cNvSpPr>
            <p:nvPr/>
          </p:nvSpPr>
          <p:spPr bwMode="auto">
            <a:xfrm>
              <a:off x="2590800" y="4114800"/>
              <a:ext cx="292100" cy="292100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725" name="Rectangle 77"/>
            <p:cNvSpPr>
              <a:spLocks noChangeAspect="1" noChangeArrowheads="1"/>
            </p:cNvSpPr>
            <p:nvPr/>
          </p:nvSpPr>
          <p:spPr bwMode="auto">
            <a:xfrm>
              <a:off x="2286000" y="4419600"/>
              <a:ext cx="292100" cy="292100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726" name="Rectangle 78"/>
            <p:cNvSpPr>
              <a:spLocks noChangeAspect="1" noChangeArrowheads="1"/>
            </p:cNvSpPr>
            <p:nvPr/>
          </p:nvSpPr>
          <p:spPr bwMode="auto">
            <a:xfrm>
              <a:off x="2590800" y="4419600"/>
              <a:ext cx="292100" cy="292100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727" name="Rectangle 79"/>
            <p:cNvSpPr>
              <a:spLocks noChangeAspect="1" noChangeArrowheads="1"/>
            </p:cNvSpPr>
            <p:nvPr/>
          </p:nvSpPr>
          <p:spPr bwMode="auto">
            <a:xfrm>
              <a:off x="2286000" y="47244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728" name="Rectangle 80"/>
            <p:cNvSpPr>
              <a:spLocks noChangeAspect="1" noChangeArrowheads="1"/>
            </p:cNvSpPr>
            <p:nvPr/>
          </p:nvSpPr>
          <p:spPr bwMode="auto">
            <a:xfrm>
              <a:off x="2590800" y="47244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729" name="Rectangle 81"/>
            <p:cNvSpPr>
              <a:spLocks noChangeAspect="1" noChangeArrowheads="1"/>
            </p:cNvSpPr>
            <p:nvPr/>
          </p:nvSpPr>
          <p:spPr bwMode="auto">
            <a:xfrm>
              <a:off x="2286000" y="50292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730" name="Rectangle 82"/>
            <p:cNvSpPr>
              <a:spLocks noChangeAspect="1" noChangeArrowheads="1"/>
            </p:cNvSpPr>
            <p:nvPr/>
          </p:nvSpPr>
          <p:spPr bwMode="auto">
            <a:xfrm>
              <a:off x="2590800" y="50292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731" name="Rectangle 83"/>
            <p:cNvSpPr>
              <a:spLocks noChangeAspect="1" noChangeArrowheads="1"/>
            </p:cNvSpPr>
            <p:nvPr/>
          </p:nvSpPr>
          <p:spPr bwMode="auto">
            <a:xfrm>
              <a:off x="2286000" y="53340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732" name="Rectangle 84"/>
            <p:cNvSpPr>
              <a:spLocks noChangeAspect="1" noChangeArrowheads="1"/>
            </p:cNvSpPr>
            <p:nvPr/>
          </p:nvSpPr>
          <p:spPr bwMode="auto">
            <a:xfrm>
              <a:off x="2590800" y="53340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733" name="Rectangle 85"/>
            <p:cNvSpPr>
              <a:spLocks noChangeAspect="1" noChangeArrowheads="1"/>
            </p:cNvSpPr>
            <p:nvPr/>
          </p:nvSpPr>
          <p:spPr bwMode="auto">
            <a:xfrm>
              <a:off x="2286000" y="56388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734" name="Rectangle 86"/>
            <p:cNvSpPr>
              <a:spLocks noChangeAspect="1" noChangeArrowheads="1"/>
            </p:cNvSpPr>
            <p:nvPr/>
          </p:nvSpPr>
          <p:spPr bwMode="auto">
            <a:xfrm>
              <a:off x="2590800" y="56388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" name="Group 129"/>
          <p:cNvGrpSpPr/>
          <p:nvPr/>
        </p:nvGrpSpPr>
        <p:grpSpPr>
          <a:xfrm>
            <a:off x="3746500" y="3505200"/>
            <a:ext cx="2273300" cy="2349500"/>
            <a:chOff x="3200400" y="3581400"/>
            <a:chExt cx="2273300" cy="2349500"/>
          </a:xfrm>
        </p:grpSpPr>
        <p:sp>
          <p:nvSpPr>
            <p:cNvPr id="1563669" name="Text Box 21"/>
            <p:cNvSpPr txBox="1">
              <a:spLocks noChangeArrowheads="1"/>
            </p:cNvSpPr>
            <p:nvPr/>
          </p:nvSpPr>
          <p:spPr bwMode="auto">
            <a:xfrm>
              <a:off x="3200400" y="3581400"/>
              <a:ext cx="366713" cy="45720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altLang="ko-KR" sz="2400" b="1">
                  <a:solidFill>
                    <a:schemeClr val="accent2"/>
                  </a:solidFill>
                  <a:latin typeface="Courier New" charset="0"/>
                  <a:ea typeface="굴림" charset="-127"/>
                  <a:cs typeface="굴림" charset="-127"/>
                </a:rPr>
                <a:t>y</a:t>
              </a:r>
            </a:p>
          </p:txBody>
        </p:sp>
        <p:sp>
          <p:nvSpPr>
            <p:cNvPr id="1563672" name="Text Box 24"/>
            <p:cNvSpPr txBox="1">
              <a:spLocks noChangeArrowheads="1"/>
            </p:cNvSpPr>
            <p:nvPr/>
          </p:nvSpPr>
          <p:spPr bwMode="auto">
            <a:xfrm>
              <a:off x="4419600" y="3581400"/>
              <a:ext cx="366713" cy="45720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altLang="ko-KR" sz="2400" b="1">
                  <a:solidFill>
                    <a:schemeClr val="accent2"/>
                  </a:solidFill>
                  <a:latin typeface="Courier New" charset="0"/>
                  <a:ea typeface="굴림" charset="-127"/>
                  <a:cs typeface="굴림" charset="-127"/>
                </a:rPr>
                <a:t>k</a:t>
              </a:r>
            </a:p>
          </p:txBody>
        </p:sp>
        <p:sp>
          <p:nvSpPr>
            <p:cNvPr id="1563675" name="Text Box 27"/>
            <p:cNvSpPr txBox="1">
              <a:spLocks noChangeArrowheads="1"/>
            </p:cNvSpPr>
            <p:nvPr/>
          </p:nvSpPr>
          <p:spPr bwMode="auto">
            <a:xfrm>
              <a:off x="3200400" y="4572000"/>
              <a:ext cx="366713" cy="45720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altLang="ko-KR" sz="2400" b="1">
                  <a:solidFill>
                    <a:schemeClr val="accent2"/>
                  </a:solidFill>
                  <a:latin typeface="Courier New" charset="0"/>
                  <a:ea typeface="굴림" charset="-127"/>
                  <a:cs typeface="굴림" charset="-127"/>
                </a:rPr>
                <a:t>i</a:t>
              </a:r>
            </a:p>
          </p:txBody>
        </p:sp>
        <p:sp>
          <p:nvSpPr>
            <p:cNvPr id="1563677" name="Rectangle 29"/>
            <p:cNvSpPr>
              <a:spLocks noChangeAspect="1" noChangeArrowheads="1"/>
            </p:cNvSpPr>
            <p:nvPr/>
          </p:nvSpPr>
          <p:spPr bwMode="auto">
            <a:xfrm>
              <a:off x="3657600" y="4114800"/>
              <a:ext cx="292100" cy="292100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678" name="Rectangle 30"/>
            <p:cNvSpPr>
              <a:spLocks noChangeAspect="1" noChangeArrowheads="1"/>
            </p:cNvSpPr>
            <p:nvPr/>
          </p:nvSpPr>
          <p:spPr bwMode="auto">
            <a:xfrm>
              <a:off x="3962400" y="4114800"/>
              <a:ext cx="292100" cy="292100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679" name="Rectangle 31"/>
            <p:cNvSpPr>
              <a:spLocks noChangeAspect="1" noChangeArrowheads="1"/>
            </p:cNvSpPr>
            <p:nvPr/>
          </p:nvSpPr>
          <p:spPr bwMode="auto">
            <a:xfrm>
              <a:off x="4267200" y="4114800"/>
              <a:ext cx="292100" cy="292100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680" name="Rectangle 32"/>
            <p:cNvSpPr>
              <a:spLocks noChangeAspect="1" noChangeArrowheads="1"/>
            </p:cNvSpPr>
            <p:nvPr/>
          </p:nvSpPr>
          <p:spPr bwMode="auto">
            <a:xfrm>
              <a:off x="4572000" y="4114800"/>
              <a:ext cx="292100" cy="292100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681" name="Rectangle 33"/>
            <p:cNvSpPr>
              <a:spLocks noChangeAspect="1" noChangeArrowheads="1"/>
            </p:cNvSpPr>
            <p:nvPr/>
          </p:nvSpPr>
          <p:spPr bwMode="auto">
            <a:xfrm>
              <a:off x="3657600" y="4419600"/>
              <a:ext cx="292100" cy="292100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682" name="Rectangle 34"/>
            <p:cNvSpPr>
              <a:spLocks noChangeAspect="1" noChangeArrowheads="1"/>
            </p:cNvSpPr>
            <p:nvPr/>
          </p:nvSpPr>
          <p:spPr bwMode="auto">
            <a:xfrm>
              <a:off x="3962400" y="4419600"/>
              <a:ext cx="292100" cy="292100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683" name="Rectangle 35"/>
            <p:cNvSpPr>
              <a:spLocks noChangeAspect="1" noChangeArrowheads="1"/>
            </p:cNvSpPr>
            <p:nvPr/>
          </p:nvSpPr>
          <p:spPr bwMode="auto">
            <a:xfrm>
              <a:off x="4267200" y="4419600"/>
              <a:ext cx="292100" cy="292100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684" name="Rectangle 36"/>
            <p:cNvSpPr>
              <a:spLocks noChangeAspect="1" noChangeArrowheads="1"/>
            </p:cNvSpPr>
            <p:nvPr/>
          </p:nvSpPr>
          <p:spPr bwMode="auto">
            <a:xfrm>
              <a:off x="4572000" y="4419600"/>
              <a:ext cx="292100" cy="292100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685" name="Rectangle 37"/>
            <p:cNvSpPr>
              <a:spLocks noChangeAspect="1" noChangeArrowheads="1"/>
            </p:cNvSpPr>
            <p:nvPr/>
          </p:nvSpPr>
          <p:spPr bwMode="auto">
            <a:xfrm>
              <a:off x="3657600" y="47244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686" name="Rectangle 38"/>
            <p:cNvSpPr>
              <a:spLocks noChangeAspect="1" noChangeArrowheads="1"/>
            </p:cNvSpPr>
            <p:nvPr/>
          </p:nvSpPr>
          <p:spPr bwMode="auto">
            <a:xfrm>
              <a:off x="3962400" y="47244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687" name="Rectangle 39"/>
            <p:cNvSpPr>
              <a:spLocks noChangeAspect="1" noChangeArrowheads="1"/>
            </p:cNvSpPr>
            <p:nvPr/>
          </p:nvSpPr>
          <p:spPr bwMode="auto">
            <a:xfrm>
              <a:off x="4267200" y="47244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688" name="Rectangle 40"/>
            <p:cNvSpPr>
              <a:spLocks noChangeAspect="1" noChangeArrowheads="1"/>
            </p:cNvSpPr>
            <p:nvPr/>
          </p:nvSpPr>
          <p:spPr bwMode="auto">
            <a:xfrm>
              <a:off x="4572000" y="47244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689" name="Rectangle 41"/>
            <p:cNvSpPr>
              <a:spLocks noChangeAspect="1" noChangeArrowheads="1"/>
            </p:cNvSpPr>
            <p:nvPr/>
          </p:nvSpPr>
          <p:spPr bwMode="auto">
            <a:xfrm>
              <a:off x="3657600" y="50292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690" name="Rectangle 42"/>
            <p:cNvSpPr>
              <a:spLocks noChangeAspect="1" noChangeArrowheads="1"/>
            </p:cNvSpPr>
            <p:nvPr/>
          </p:nvSpPr>
          <p:spPr bwMode="auto">
            <a:xfrm>
              <a:off x="3962400" y="50292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691" name="Rectangle 43"/>
            <p:cNvSpPr>
              <a:spLocks noChangeAspect="1" noChangeArrowheads="1"/>
            </p:cNvSpPr>
            <p:nvPr/>
          </p:nvSpPr>
          <p:spPr bwMode="auto">
            <a:xfrm>
              <a:off x="4267200" y="50292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692" name="Rectangle 44"/>
            <p:cNvSpPr>
              <a:spLocks noChangeAspect="1" noChangeArrowheads="1"/>
            </p:cNvSpPr>
            <p:nvPr/>
          </p:nvSpPr>
          <p:spPr bwMode="auto">
            <a:xfrm>
              <a:off x="4572000" y="50292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735" name="Rectangle 87"/>
            <p:cNvSpPr>
              <a:spLocks noChangeAspect="1" noChangeArrowheads="1"/>
            </p:cNvSpPr>
            <p:nvPr/>
          </p:nvSpPr>
          <p:spPr bwMode="auto">
            <a:xfrm>
              <a:off x="3657600" y="53340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736" name="Rectangle 88"/>
            <p:cNvSpPr>
              <a:spLocks noChangeAspect="1" noChangeArrowheads="1"/>
            </p:cNvSpPr>
            <p:nvPr/>
          </p:nvSpPr>
          <p:spPr bwMode="auto">
            <a:xfrm>
              <a:off x="3962400" y="53340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737" name="Rectangle 89"/>
            <p:cNvSpPr>
              <a:spLocks noChangeAspect="1" noChangeArrowheads="1"/>
            </p:cNvSpPr>
            <p:nvPr/>
          </p:nvSpPr>
          <p:spPr bwMode="auto">
            <a:xfrm>
              <a:off x="4267200" y="53340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738" name="Rectangle 90"/>
            <p:cNvSpPr>
              <a:spLocks noChangeAspect="1" noChangeArrowheads="1"/>
            </p:cNvSpPr>
            <p:nvPr/>
          </p:nvSpPr>
          <p:spPr bwMode="auto">
            <a:xfrm>
              <a:off x="4572000" y="53340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739" name="Rectangle 91"/>
            <p:cNvSpPr>
              <a:spLocks noChangeAspect="1" noChangeArrowheads="1"/>
            </p:cNvSpPr>
            <p:nvPr/>
          </p:nvSpPr>
          <p:spPr bwMode="auto">
            <a:xfrm>
              <a:off x="3657600" y="56388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740" name="Rectangle 92"/>
            <p:cNvSpPr>
              <a:spLocks noChangeAspect="1" noChangeArrowheads="1"/>
            </p:cNvSpPr>
            <p:nvPr/>
          </p:nvSpPr>
          <p:spPr bwMode="auto">
            <a:xfrm>
              <a:off x="3962400" y="56388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741" name="Rectangle 93"/>
            <p:cNvSpPr>
              <a:spLocks noChangeAspect="1" noChangeArrowheads="1"/>
            </p:cNvSpPr>
            <p:nvPr/>
          </p:nvSpPr>
          <p:spPr bwMode="auto">
            <a:xfrm>
              <a:off x="4267200" y="56388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742" name="Rectangle 94"/>
            <p:cNvSpPr>
              <a:spLocks noChangeAspect="1" noChangeArrowheads="1"/>
            </p:cNvSpPr>
            <p:nvPr/>
          </p:nvSpPr>
          <p:spPr bwMode="auto">
            <a:xfrm>
              <a:off x="4572000" y="56388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743" name="Rectangle 95"/>
            <p:cNvSpPr>
              <a:spLocks noChangeAspect="1" noChangeArrowheads="1"/>
            </p:cNvSpPr>
            <p:nvPr/>
          </p:nvSpPr>
          <p:spPr bwMode="auto">
            <a:xfrm>
              <a:off x="4876800" y="4114800"/>
              <a:ext cx="292100" cy="292100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744" name="Rectangle 96"/>
            <p:cNvSpPr>
              <a:spLocks noChangeAspect="1" noChangeArrowheads="1"/>
            </p:cNvSpPr>
            <p:nvPr/>
          </p:nvSpPr>
          <p:spPr bwMode="auto">
            <a:xfrm>
              <a:off x="5181600" y="4114800"/>
              <a:ext cx="292100" cy="292100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745" name="Rectangle 97"/>
            <p:cNvSpPr>
              <a:spLocks noChangeAspect="1" noChangeArrowheads="1"/>
            </p:cNvSpPr>
            <p:nvPr/>
          </p:nvSpPr>
          <p:spPr bwMode="auto">
            <a:xfrm>
              <a:off x="4876800" y="4419600"/>
              <a:ext cx="292100" cy="292100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746" name="Rectangle 98"/>
            <p:cNvSpPr>
              <a:spLocks noChangeAspect="1" noChangeArrowheads="1"/>
            </p:cNvSpPr>
            <p:nvPr/>
          </p:nvSpPr>
          <p:spPr bwMode="auto">
            <a:xfrm>
              <a:off x="5181600" y="4419600"/>
              <a:ext cx="292100" cy="292100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747" name="Rectangle 99"/>
            <p:cNvSpPr>
              <a:spLocks noChangeAspect="1" noChangeArrowheads="1"/>
            </p:cNvSpPr>
            <p:nvPr/>
          </p:nvSpPr>
          <p:spPr bwMode="auto">
            <a:xfrm>
              <a:off x="4876800" y="47244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748" name="Rectangle 100"/>
            <p:cNvSpPr>
              <a:spLocks noChangeAspect="1" noChangeArrowheads="1"/>
            </p:cNvSpPr>
            <p:nvPr/>
          </p:nvSpPr>
          <p:spPr bwMode="auto">
            <a:xfrm>
              <a:off x="5181600" y="47244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749" name="Rectangle 101"/>
            <p:cNvSpPr>
              <a:spLocks noChangeAspect="1" noChangeArrowheads="1"/>
            </p:cNvSpPr>
            <p:nvPr/>
          </p:nvSpPr>
          <p:spPr bwMode="auto">
            <a:xfrm>
              <a:off x="4876800" y="50292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750" name="Rectangle 102"/>
            <p:cNvSpPr>
              <a:spLocks noChangeAspect="1" noChangeArrowheads="1"/>
            </p:cNvSpPr>
            <p:nvPr/>
          </p:nvSpPr>
          <p:spPr bwMode="auto">
            <a:xfrm>
              <a:off x="5181600" y="50292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751" name="Rectangle 103"/>
            <p:cNvSpPr>
              <a:spLocks noChangeAspect="1" noChangeArrowheads="1"/>
            </p:cNvSpPr>
            <p:nvPr/>
          </p:nvSpPr>
          <p:spPr bwMode="auto">
            <a:xfrm>
              <a:off x="4876800" y="53340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752" name="Rectangle 104"/>
            <p:cNvSpPr>
              <a:spLocks noChangeAspect="1" noChangeArrowheads="1"/>
            </p:cNvSpPr>
            <p:nvPr/>
          </p:nvSpPr>
          <p:spPr bwMode="auto">
            <a:xfrm>
              <a:off x="5181600" y="53340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753" name="Rectangle 105"/>
            <p:cNvSpPr>
              <a:spLocks noChangeAspect="1" noChangeArrowheads="1"/>
            </p:cNvSpPr>
            <p:nvPr/>
          </p:nvSpPr>
          <p:spPr bwMode="auto">
            <a:xfrm>
              <a:off x="4876800" y="56388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754" name="Rectangle 106"/>
            <p:cNvSpPr>
              <a:spLocks noChangeAspect="1" noChangeArrowheads="1"/>
            </p:cNvSpPr>
            <p:nvPr/>
          </p:nvSpPr>
          <p:spPr bwMode="auto">
            <a:xfrm>
              <a:off x="5181600" y="56388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" name="Group 127"/>
          <p:cNvGrpSpPr/>
          <p:nvPr/>
        </p:nvGrpSpPr>
        <p:grpSpPr>
          <a:xfrm>
            <a:off x="6413500" y="1066800"/>
            <a:ext cx="2273300" cy="2349500"/>
            <a:chOff x="5791200" y="3581400"/>
            <a:chExt cx="2273300" cy="2349500"/>
          </a:xfrm>
        </p:grpSpPr>
        <p:sp>
          <p:nvSpPr>
            <p:cNvPr id="1563670" name="Text Box 22"/>
            <p:cNvSpPr txBox="1">
              <a:spLocks noChangeArrowheads="1"/>
            </p:cNvSpPr>
            <p:nvPr/>
          </p:nvSpPr>
          <p:spPr bwMode="auto">
            <a:xfrm>
              <a:off x="5791200" y="3581400"/>
              <a:ext cx="366713" cy="45720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altLang="ko-KR" sz="2400" b="1">
                  <a:solidFill>
                    <a:schemeClr val="accent2"/>
                  </a:solidFill>
                  <a:latin typeface="Courier New" charset="0"/>
                  <a:ea typeface="굴림" charset="-127"/>
                  <a:cs typeface="굴림" charset="-127"/>
                </a:rPr>
                <a:t>z</a:t>
              </a:r>
            </a:p>
          </p:txBody>
        </p:sp>
        <p:sp>
          <p:nvSpPr>
            <p:cNvPr id="1563673" name="Text Box 25"/>
            <p:cNvSpPr txBox="1">
              <a:spLocks noChangeArrowheads="1"/>
            </p:cNvSpPr>
            <p:nvPr/>
          </p:nvSpPr>
          <p:spPr bwMode="auto">
            <a:xfrm>
              <a:off x="6934200" y="3581400"/>
              <a:ext cx="366713" cy="45720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altLang="ko-KR" sz="2400" b="1">
                  <a:solidFill>
                    <a:schemeClr val="accent2"/>
                  </a:solidFill>
                  <a:latin typeface="Courier New" charset="0"/>
                  <a:ea typeface="굴림" charset="-127"/>
                  <a:cs typeface="굴림" charset="-127"/>
                </a:rPr>
                <a:t>j</a:t>
              </a:r>
            </a:p>
          </p:txBody>
        </p:sp>
        <p:sp>
          <p:nvSpPr>
            <p:cNvPr id="1563676" name="Text Box 28"/>
            <p:cNvSpPr txBox="1">
              <a:spLocks noChangeArrowheads="1"/>
            </p:cNvSpPr>
            <p:nvPr/>
          </p:nvSpPr>
          <p:spPr bwMode="auto">
            <a:xfrm>
              <a:off x="5791200" y="4572000"/>
              <a:ext cx="366713" cy="45720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altLang="ko-KR" sz="2400" b="1">
                  <a:solidFill>
                    <a:schemeClr val="accent2"/>
                  </a:solidFill>
                  <a:latin typeface="Courier New" charset="0"/>
                  <a:ea typeface="굴림" charset="-127"/>
                  <a:cs typeface="굴림" charset="-127"/>
                </a:rPr>
                <a:t>k</a:t>
              </a:r>
            </a:p>
          </p:txBody>
        </p:sp>
        <p:sp>
          <p:nvSpPr>
            <p:cNvPr id="1563693" name="Rectangle 45"/>
            <p:cNvSpPr>
              <a:spLocks noChangeAspect="1" noChangeArrowheads="1"/>
            </p:cNvSpPr>
            <p:nvPr/>
          </p:nvSpPr>
          <p:spPr bwMode="auto">
            <a:xfrm>
              <a:off x="6248400" y="4114800"/>
              <a:ext cx="292100" cy="292100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694" name="Rectangle 46"/>
            <p:cNvSpPr>
              <a:spLocks noChangeAspect="1" noChangeArrowheads="1"/>
            </p:cNvSpPr>
            <p:nvPr/>
          </p:nvSpPr>
          <p:spPr bwMode="auto">
            <a:xfrm>
              <a:off x="6553200" y="4114800"/>
              <a:ext cx="292100" cy="292100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695" name="Rectangle 47"/>
            <p:cNvSpPr>
              <a:spLocks noChangeAspect="1" noChangeArrowheads="1"/>
            </p:cNvSpPr>
            <p:nvPr/>
          </p:nvSpPr>
          <p:spPr bwMode="auto">
            <a:xfrm>
              <a:off x="6858000" y="4114800"/>
              <a:ext cx="292100" cy="292100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696" name="Rectangle 48"/>
            <p:cNvSpPr>
              <a:spLocks noChangeAspect="1" noChangeArrowheads="1"/>
            </p:cNvSpPr>
            <p:nvPr/>
          </p:nvSpPr>
          <p:spPr bwMode="auto">
            <a:xfrm>
              <a:off x="7162800" y="4114800"/>
              <a:ext cx="292100" cy="292100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697" name="Rectangle 49"/>
            <p:cNvSpPr>
              <a:spLocks noChangeAspect="1" noChangeArrowheads="1"/>
            </p:cNvSpPr>
            <p:nvPr/>
          </p:nvSpPr>
          <p:spPr bwMode="auto">
            <a:xfrm>
              <a:off x="6248400" y="4419600"/>
              <a:ext cx="292100" cy="292100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698" name="Rectangle 50"/>
            <p:cNvSpPr>
              <a:spLocks noChangeAspect="1" noChangeArrowheads="1"/>
            </p:cNvSpPr>
            <p:nvPr/>
          </p:nvSpPr>
          <p:spPr bwMode="auto">
            <a:xfrm>
              <a:off x="6553200" y="4419600"/>
              <a:ext cx="292100" cy="292100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699" name="Rectangle 51"/>
            <p:cNvSpPr>
              <a:spLocks noChangeAspect="1" noChangeArrowheads="1"/>
            </p:cNvSpPr>
            <p:nvPr/>
          </p:nvSpPr>
          <p:spPr bwMode="auto">
            <a:xfrm>
              <a:off x="6858000" y="4419600"/>
              <a:ext cx="292100" cy="292100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700" name="Rectangle 52"/>
            <p:cNvSpPr>
              <a:spLocks noChangeAspect="1" noChangeArrowheads="1"/>
            </p:cNvSpPr>
            <p:nvPr/>
          </p:nvSpPr>
          <p:spPr bwMode="auto">
            <a:xfrm>
              <a:off x="7162800" y="4419600"/>
              <a:ext cx="292100" cy="292100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701" name="Rectangle 53"/>
            <p:cNvSpPr>
              <a:spLocks noChangeAspect="1" noChangeArrowheads="1"/>
            </p:cNvSpPr>
            <p:nvPr/>
          </p:nvSpPr>
          <p:spPr bwMode="auto">
            <a:xfrm>
              <a:off x="6248400" y="4724400"/>
              <a:ext cx="292100" cy="292100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702" name="Rectangle 54"/>
            <p:cNvSpPr>
              <a:spLocks noChangeAspect="1" noChangeArrowheads="1"/>
            </p:cNvSpPr>
            <p:nvPr/>
          </p:nvSpPr>
          <p:spPr bwMode="auto">
            <a:xfrm>
              <a:off x="6553200" y="4724400"/>
              <a:ext cx="292100" cy="292100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703" name="Rectangle 55"/>
            <p:cNvSpPr>
              <a:spLocks noChangeAspect="1" noChangeArrowheads="1"/>
            </p:cNvSpPr>
            <p:nvPr/>
          </p:nvSpPr>
          <p:spPr bwMode="auto">
            <a:xfrm>
              <a:off x="6858000" y="4724400"/>
              <a:ext cx="292100" cy="292100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704" name="Rectangle 56"/>
            <p:cNvSpPr>
              <a:spLocks noChangeAspect="1" noChangeArrowheads="1"/>
            </p:cNvSpPr>
            <p:nvPr/>
          </p:nvSpPr>
          <p:spPr bwMode="auto">
            <a:xfrm>
              <a:off x="7162800" y="4724400"/>
              <a:ext cx="292100" cy="292100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705" name="Rectangle 57"/>
            <p:cNvSpPr>
              <a:spLocks noChangeAspect="1" noChangeArrowheads="1"/>
            </p:cNvSpPr>
            <p:nvPr/>
          </p:nvSpPr>
          <p:spPr bwMode="auto">
            <a:xfrm>
              <a:off x="6248400" y="5029200"/>
              <a:ext cx="292100" cy="292100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706" name="Rectangle 58"/>
            <p:cNvSpPr>
              <a:spLocks noChangeAspect="1" noChangeArrowheads="1"/>
            </p:cNvSpPr>
            <p:nvPr/>
          </p:nvSpPr>
          <p:spPr bwMode="auto">
            <a:xfrm>
              <a:off x="6553200" y="5029200"/>
              <a:ext cx="292100" cy="292100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707" name="Rectangle 59"/>
            <p:cNvSpPr>
              <a:spLocks noChangeAspect="1" noChangeArrowheads="1"/>
            </p:cNvSpPr>
            <p:nvPr/>
          </p:nvSpPr>
          <p:spPr bwMode="auto">
            <a:xfrm>
              <a:off x="6858000" y="5029200"/>
              <a:ext cx="292100" cy="292100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708" name="Rectangle 60"/>
            <p:cNvSpPr>
              <a:spLocks noChangeAspect="1" noChangeArrowheads="1"/>
            </p:cNvSpPr>
            <p:nvPr/>
          </p:nvSpPr>
          <p:spPr bwMode="auto">
            <a:xfrm>
              <a:off x="7162800" y="5029200"/>
              <a:ext cx="292100" cy="292100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755" name="Rectangle 107"/>
            <p:cNvSpPr>
              <a:spLocks noChangeAspect="1" noChangeArrowheads="1"/>
            </p:cNvSpPr>
            <p:nvPr/>
          </p:nvSpPr>
          <p:spPr bwMode="auto">
            <a:xfrm>
              <a:off x="6248400" y="5334000"/>
              <a:ext cx="292100" cy="292100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756" name="Rectangle 108"/>
            <p:cNvSpPr>
              <a:spLocks noChangeAspect="1" noChangeArrowheads="1"/>
            </p:cNvSpPr>
            <p:nvPr/>
          </p:nvSpPr>
          <p:spPr bwMode="auto">
            <a:xfrm>
              <a:off x="6553200" y="5334000"/>
              <a:ext cx="292100" cy="292100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757" name="Rectangle 109"/>
            <p:cNvSpPr>
              <a:spLocks noChangeAspect="1" noChangeArrowheads="1"/>
            </p:cNvSpPr>
            <p:nvPr/>
          </p:nvSpPr>
          <p:spPr bwMode="auto">
            <a:xfrm>
              <a:off x="6858000" y="5334000"/>
              <a:ext cx="292100" cy="292100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758" name="Rectangle 110"/>
            <p:cNvSpPr>
              <a:spLocks noChangeAspect="1" noChangeArrowheads="1"/>
            </p:cNvSpPr>
            <p:nvPr/>
          </p:nvSpPr>
          <p:spPr bwMode="auto">
            <a:xfrm>
              <a:off x="7162800" y="5334000"/>
              <a:ext cx="292100" cy="292100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759" name="Rectangle 111"/>
            <p:cNvSpPr>
              <a:spLocks noChangeAspect="1" noChangeArrowheads="1"/>
            </p:cNvSpPr>
            <p:nvPr/>
          </p:nvSpPr>
          <p:spPr bwMode="auto">
            <a:xfrm>
              <a:off x="6248400" y="5638800"/>
              <a:ext cx="292100" cy="292100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760" name="Rectangle 112"/>
            <p:cNvSpPr>
              <a:spLocks noChangeAspect="1" noChangeArrowheads="1"/>
            </p:cNvSpPr>
            <p:nvPr/>
          </p:nvSpPr>
          <p:spPr bwMode="auto">
            <a:xfrm>
              <a:off x="6553200" y="5638800"/>
              <a:ext cx="292100" cy="292100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761" name="Rectangle 113"/>
            <p:cNvSpPr>
              <a:spLocks noChangeAspect="1" noChangeArrowheads="1"/>
            </p:cNvSpPr>
            <p:nvPr/>
          </p:nvSpPr>
          <p:spPr bwMode="auto">
            <a:xfrm>
              <a:off x="6858000" y="5638800"/>
              <a:ext cx="292100" cy="292100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762" name="Rectangle 114"/>
            <p:cNvSpPr>
              <a:spLocks noChangeAspect="1" noChangeArrowheads="1"/>
            </p:cNvSpPr>
            <p:nvPr/>
          </p:nvSpPr>
          <p:spPr bwMode="auto">
            <a:xfrm>
              <a:off x="7162800" y="5638800"/>
              <a:ext cx="292100" cy="292100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763" name="Rectangle 115"/>
            <p:cNvSpPr>
              <a:spLocks noChangeAspect="1" noChangeArrowheads="1"/>
            </p:cNvSpPr>
            <p:nvPr/>
          </p:nvSpPr>
          <p:spPr bwMode="auto">
            <a:xfrm>
              <a:off x="7467600" y="4114800"/>
              <a:ext cx="292100" cy="292100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764" name="Rectangle 116"/>
            <p:cNvSpPr>
              <a:spLocks noChangeAspect="1" noChangeArrowheads="1"/>
            </p:cNvSpPr>
            <p:nvPr/>
          </p:nvSpPr>
          <p:spPr bwMode="auto">
            <a:xfrm>
              <a:off x="7772400" y="4114800"/>
              <a:ext cx="292100" cy="292100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765" name="Rectangle 117"/>
            <p:cNvSpPr>
              <a:spLocks noChangeAspect="1" noChangeArrowheads="1"/>
            </p:cNvSpPr>
            <p:nvPr/>
          </p:nvSpPr>
          <p:spPr bwMode="auto">
            <a:xfrm>
              <a:off x="7467600" y="4419600"/>
              <a:ext cx="292100" cy="292100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766" name="Rectangle 118"/>
            <p:cNvSpPr>
              <a:spLocks noChangeAspect="1" noChangeArrowheads="1"/>
            </p:cNvSpPr>
            <p:nvPr/>
          </p:nvSpPr>
          <p:spPr bwMode="auto">
            <a:xfrm>
              <a:off x="7772400" y="4419600"/>
              <a:ext cx="292100" cy="292100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767" name="Rectangle 119"/>
            <p:cNvSpPr>
              <a:spLocks noChangeAspect="1" noChangeArrowheads="1"/>
            </p:cNvSpPr>
            <p:nvPr/>
          </p:nvSpPr>
          <p:spPr bwMode="auto">
            <a:xfrm>
              <a:off x="7467600" y="4724400"/>
              <a:ext cx="292100" cy="292100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768" name="Rectangle 120"/>
            <p:cNvSpPr>
              <a:spLocks noChangeAspect="1" noChangeArrowheads="1"/>
            </p:cNvSpPr>
            <p:nvPr/>
          </p:nvSpPr>
          <p:spPr bwMode="auto">
            <a:xfrm>
              <a:off x="7772400" y="4724400"/>
              <a:ext cx="292100" cy="292100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769" name="Rectangle 121"/>
            <p:cNvSpPr>
              <a:spLocks noChangeAspect="1" noChangeArrowheads="1"/>
            </p:cNvSpPr>
            <p:nvPr/>
          </p:nvSpPr>
          <p:spPr bwMode="auto">
            <a:xfrm>
              <a:off x="7467600" y="5029200"/>
              <a:ext cx="292100" cy="292100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770" name="Rectangle 122"/>
            <p:cNvSpPr>
              <a:spLocks noChangeAspect="1" noChangeArrowheads="1"/>
            </p:cNvSpPr>
            <p:nvPr/>
          </p:nvSpPr>
          <p:spPr bwMode="auto">
            <a:xfrm>
              <a:off x="7772400" y="5029200"/>
              <a:ext cx="292100" cy="292100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771" name="Rectangle 123"/>
            <p:cNvSpPr>
              <a:spLocks noChangeAspect="1" noChangeArrowheads="1"/>
            </p:cNvSpPr>
            <p:nvPr/>
          </p:nvSpPr>
          <p:spPr bwMode="auto">
            <a:xfrm>
              <a:off x="7467600" y="5334000"/>
              <a:ext cx="292100" cy="292100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772" name="Rectangle 124"/>
            <p:cNvSpPr>
              <a:spLocks noChangeAspect="1" noChangeArrowheads="1"/>
            </p:cNvSpPr>
            <p:nvPr/>
          </p:nvSpPr>
          <p:spPr bwMode="auto">
            <a:xfrm>
              <a:off x="7772400" y="5334000"/>
              <a:ext cx="292100" cy="292100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773" name="Rectangle 125"/>
            <p:cNvSpPr>
              <a:spLocks noChangeAspect="1" noChangeArrowheads="1"/>
            </p:cNvSpPr>
            <p:nvPr/>
          </p:nvSpPr>
          <p:spPr bwMode="auto">
            <a:xfrm>
              <a:off x="7467600" y="5638800"/>
              <a:ext cx="292100" cy="292100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774" name="Rectangle 126"/>
            <p:cNvSpPr>
              <a:spLocks noChangeAspect="1" noChangeArrowheads="1"/>
            </p:cNvSpPr>
            <p:nvPr/>
          </p:nvSpPr>
          <p:spPr bwMode="auto">
            <a:xfrm>
              <a:off x="7772400" y="5638800"/>
              <a:ext cx="292100" cy="292100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cxnSp>
        <p:nvCxnSpPr>
          <p:cNvPr id="133" name="Straight Arrow Connector 132"/>
          <p:cNvCxnSpPr>
            <a:stCxn id="1563774" idx="2"/>
            <a:endCxn id="1563724" idx="2"/>
          </p:cNvCxnSpPr>
          <p:nvPr/>
        </p:nvCxnSpPr>
        <p:spPr bwMode="auto">
          <a:xfrm rot="5400000">
            <a:off x="8083550" y="3873500"/>
            <a:ext cx="914400" cy="15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7" name="Straight Arrow Connector 136"/>
          <p:cNvCxnSpPr>
            <a:stCxn id="1563746" idx="3"/>
            <a:endCxn id="1563725" idx="3"/>
          </p:cNvCxnSpPr>
          <p:nvPr/>
        </p:nvCxnSpPr>
        <p:spPr bwMode="auto">
          <a:xfrm>
            <a:off x="6019800" y="4489450"/>
            <a:ext cx="2362200" cy="15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5" name="Shape 134"/>
          <p:cNvCxnSpPr>
            <a:stCxn id="1563677" idx="0"/>
            <a:endCxn id="1563693" idx="1"/>
          </p:cNvCxnSpPr>
          <p:nvPr/>
        </p:nvCxnSpPr>
        <p:spPr bwMode="auto">
          <a:xfrm rot="5400000" flipH="1" flipV="1">
            <a:off x="4464050" y="1631950"/>
            <a:ext cx="2292350" cy="2520950"/>
          </a:xfrm>
          <a:prstGeom prst="curvedConnector2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138" name="Shape 137"/>
          <p:cNvCxnSpPr>
            <a:stCxn id="1563678" idx="0"/>
            <a:endCxn id="1563697" idx="1"/>
          </p:cNvCxnSpPr>
          <p:nvPr/>
        </p:nvCxnSpPr>
        <p:spPr bwMode="auto">
          <a:xfrm rot="5400000" flipH="1" flipV="1">
            <a:off x="4768850" y="1936750"/>
            <a:ext cx="1987550" cy="2216150"/>
          </a:xfrm>
          <a:prstGeom prst="curvedConnector2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140" name="Shape 139"/>
          <p:cNvCxnSpPr>
            <a:stCxn id="1563679" idx="0"/>
            <a:endCxn id="1563701" idx="1"/>
          </p:cNvCxnSpPr>
          <p:nvPr/>
        </p:nvCxnSpPr>
        <p:spPr bwMode="auto">
          <a:xfrm rot="5400000" flipH="1" flipV="1">
            <a:off x="5073650" y="2241550"/>
            <a:ext cx="1682750" cy="1911350"/>
          </a:xfrm>
          <a:prstGeom prst="curvedConnector2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144" name="Shape 143"/>
          <p:cNvCxnSpPr>
            <a:stCxn id="1563680" idx="0"/>
            <a:endCxn id="1563705" idx="1"/>
          </p:cNvCxnSpPr>
          <p:nvPr/>
        </p:nvCxnSpPr>
        <p:spPr bwMode="auto">
          <a:xfrm rot="5400000" flipH="1" flipV="1">
            <a:off x="5378450" y="2546350"/>
            <a:ext cx="1377950" cy="1606550"/>
          </a:xfrm>
          <a:prstGeom prst="curvedConnector2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146" name="Shape 145"/>
          <p:cNvCxnSpPr>
            <a:stCxn id="1563743" idx="0"/>
            <a:endCxn id="1563755" idx="1"/>
          </p:cNvCxnSpPr>
          <p:nvPr/>
        </p:nvCxnSpPr>
        <p:spPr bwMode="auto">
          <a:xfrm rot="5400000" flipH="1" flipV="1">
            <a:off x="5683250" y="2851150"/>
            <a:ext cx="1073150" cy="1301750"/>
          </a:xfrm>
          <a:prstGeom prst="curvedConnector2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148" name="Shape 147"/>
          <p:cNvCxnSpPr>
            <a:stCxn id="1563744" idx="0"/>
            <a:endCxn id="1563759" idx="1"/>
          </p:cNvCxnSpPr>
          <p:nvPr/>
        </p:nvCxnSpPr>
        <p:spPr bwMode="auto">
          <a:xfrm rot="5400000" flipH="1" flipV="1">
            <a:off x="5988050" y="3155950"/>
            <a:ext cx="768350" cy="996950"/>
          </a:xfrm>
          <a:prstGeom prst="curvedConnector2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7BFB9-2091-BB44-A4AD-860776076243}" type="slidenum">
              <a:rPr lang="en-US"/>
              <a:pPr/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5656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-304800" y="914400"/>
            <a:ext cx="7162800" cy="3124200"/>
          </a:xfrm>
          <a:ln/>
        </p:spPr>
        <p:txBody>
          <a:bodyPr/>
          <a:lstStyle/>
          <a:p>
            <a:pPr marL="742950" lvl="1" indent="-285750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ko-KR" altLang="en-US" b="1" dirty="0">
                <a:latin typeface="Courier New" charset="0"/>
                <a:ea typeface="굴림" charset="-127"/>
                <a:cs typeface="굴림" charset="-127"/>
              </a:rPr>
              <a:t> </a:t>
            </a:r>
            <a:r>
              <a:rPr lang="en-US" altLang="ko-KR" b="1" dirty="0" err="1">
                <a:latin typeface="Courier New" charset="0"/>
                <a:ea typeface="굴림" charset="-127"/>
                <a:cs typeface="굴림" charset="-127"/>
              </a:rPr>
              <a:t>for(jj</a:t>
            </a:r>
            <a:r>
              <a:rPr lang="en-US" altLang="ko-KR" b="1" dirty="0">
                <a:latin typeface="Courier New" charset="0"/>
                <a:ea typeface="굴림" charset="-127"/>
                <a:cs typeface="굴림" charset="-127"/>
              </a:rPr>
              <a:t>=0; </a:t>
            </a:r>
            <a:r>
              <a:rPr lang="en-US" altLang="ko-KR" b="1" dirty="0" err="1">
                <a:latin typeface="Courier New" charset="0"/>
                <a:ea typeface="굴림" charset="-127"/>
                <a:cs typeface="굴림" charset="-127"/>
              </a:rPr>
              <a:t>jj</a:t>
            </a:r>
            <a:r>
              <a:rPr lang="en-US" altLang="ko-KR" b="1" dirty="0">
                <a:latin typeface="Courier New" charset="0"/>
                <a:ea typeface="굴림" charset="-127"/>
                <a:cs typeface="굴림" charset="-127"/>
              </a:rPr>
              <a:t> &lt; N; </a:t>
            </a:r>
            <a:r>
              <a:rPr lang="en-US" altLang="ko-KR" b="1" dirty="0" err="1">
                <a:latin typeface="Courier New" charset="0"/>
                <a:ea typeface="굴림" charset="-127"/>
                <a:cs typeface="굴림" charset="-127"/>
              </a:rPr>
              <a:t>jj</a:t>
            </a:r>
            <a:r>
              <a:rPr lang="en-US" altLang="ko-KR" b="1" dirty="0">
                <a:latin typeface="Courier New" charset="0"/>
                <a:ea typeface="굴림" charset="-127"/>
                <a:cs typeface="굴림" charset="-127"/>
              </a:rPr>
              <a:t>=</a:t>
            </a:r>
            <a:r>
              <a:rPr lang="en-US" altLang="ko-KR" b="1" dirty="0" err="1">
                <a:latin typeface="Courier New" charset="0"/>
                <a:ea typeface="굴림" charset="-127"/>
                <a:cs typeface="굴림" charset="-127"/>
              </a:rPr>
              <a:t>jj+B</a:t>
            </a:r>
            <a:r>
              <a:rPr lang="en-US" altLang="ko-KR" b="1" dirty="0">
                <a:latin typeface="Courier New" charset="0"/>
                <a:ea typeface="굴림" charset="-127"/>
                <a:cs typeface="굴림" charset="-127"/>
              </a:rPr>
              <a:t>)</a:t>
            </a:r>
            <a:br>
              <a:rPr lang="en-US" altLang="ko-KR" b="1" dirty="0">
                <a:latin typeface="Courier New" charset="0"/>
                <a:ea typeface="굴림" charset="-127"/>
                <a:cs typeface="굴림" charset="-127"/>
              </a:rPr>
            </a:br>
            <a:r>
              <a:rPr lang="en-US" altLang="ko-KR" b="1" dirty="0">
                <a:latin typeface="Courier New" charset="0"/>
                <a:ea typeface="굴림" charset="-127"/>
                <a:cs typeface="굴림" charset="-127"/>
              </a:rPr>
              <a:t>   </a:t>
            </a:r>
            <a:r>
              <a:rPr lang="en-US" altLang="ko-KR" b="1" dirty="0" err="1">
                <a:latin typeface="Courier New" charset="0"/>
                <a:ea typeface="굴림" charset="-127"/>
                <a:cs typeface="굴림" charset="-127"/>
              </a:rPr>
              <a:t>for(kk</a:t>
            </a:r>
            <a:r>
              <a:rPr lang="en-US" altLang="ko-KR" b="1" dirty="0">
                <a:latin typeface="Courier New" charset="0"/>
                <a:ea typeface="굴림" charset="-127"/>
                <a:cs typeface="굴림" charset="-127"/>
              </a:rPr>
              <a:t>=0; </a:t>
            </a:r>
            <a:r>
              <a:rPr lang="en-US" altLang="ko-KR" b="1" dirty="0" err="1">
                <a:latin typeface="Courier New" charset="0"/>
                <a:ea typeface="굴림" charset="-127"/>
                <a:cs typeface="굴림" charset="-127"/>
              </a:rPr>
              <a:t>kk</a:t>
            </a:r>
            <a:r>
              <a:rPr lang="en-US" altLang="ko-KR" b="1" dirty="0">
                <a:latin typeface="Courier New" charset="0"/>
                <a:ea typeface="굴림" charset="-127"/>
                <a:cs typeface="굴림" charset="-127"/>
              </a:rPr>
              <a:t> &lt; N; </a:t>
            </a:r>
            <a:r>
              <a:rPr lang="en-US" altLang="ko-KR" b="1" dirty="0" err="1">
                <a:latin typeface="Courier New" charset="0"/>
                <a:ea typeface="굴림" charset="-127"/>
                <a:cs typeface="굴림" charset="-127"/>
              </a:rPr>
              <a:t>kk</a:t>
            </a:r>
            <a:r>
              <a:rPr lang="en-US" altLang="ko-KR" b="1" dirty="0">
                <a:latin typeface="Courier New" charset="0"/>
                <a:ea typeface="굴림" charset="-127"/>
                <a:cs typeface="굴림" charset="-127"/>
              </a:rPr>
              <a:t>=</a:t>
            </a:r>
            <a:r>
              <a:rPr lang="en-US" altLang="ko-KR" b="1" dirty="0" err="1">
                <a:latin typeface="Courier New" charset="0"/>
                <a:ea typeface="굴림" charset="-127"/>
                <a:cs typeface="굴림" charset="-127"/>
              </a:rPr>
              <a:t>kk+B</a:t>
            </a:r>
            <a:r>
              <a:rPr lang="en-US" altLang="ko-KR" b="1" dirty="0">
                <a:latin typeface="Courier New" charset="0"/>
                <a:ea typeface="굴림" charset="-127"/>
                <a:cs typeface="굴림" charset="-127"/>
              </a:rPr>
              <a:t>)</a:t>
            </a:r>
            <a:br>
              <a:rPr lang="en-US" altLang="ko-KR" b="1" dirty="0">
                <a:latin typeface="Courier New" charset="0"/>
                <a:ea typeface="굴림" charset="-127"/>
                <a:cs typeface="굴림" charset="-127"/>
              </a:rPr>
            </a:br>
            <a:r>
              <a:rPr lang="en-US" altLang="ko-KR" b="1" dirty="0">
                <a:latin typeface="Courier New" charset="0"/>
                <a:ea typeface="굴림" charset="-127"/>
                <a:cs typeface="굴림" charset="-127"/>
              </a:rPr>
              <a:t>      </a:t>
            </a:r>
            <a:r>
              <a:rPr lang="en-US" altLang="ko-KR" b="1" dirty="0" err="1">
                <a:latin typeface="Courier New" charset="0"/>
                <a:ea typeface="굴림" charset="-127"/>
                <a:cs typeface="굴림" charset="-127"/>
              </a:rPr>
              <a:t>for(i</a:t>
            </a:r>
            <a:r>
              <a:rPr lang="en-US" altLang="ko-KR" b="1" dirty="0">
                <a:latin typeface="Courier New" charset="0"/>
                <a:ea typeface="굴림" charset="-127"/>
                <a:cs typeface="굴림" charset="-127"/>
              </a:rPr>
              <a:t>=0; </a:t>
            </a:r>
            <a:r>
              <a:rPr lang="en-US" altLang="ko-KR" b="1" dirty="0" err="1">
                <a:latin typeface="Courier New" charset="0"/>
                <a:ea typeface="굴림" charset="-127"/>
                <a:cs typeface="굴림" charset="-127"/>
              </a:rPr>
              <a:t>i</a:t>
            </a:r>
            <a:r>
              <a:rPr lang="en-US" altLang="ko-KR" b="1" dirty="0">
                <a:latin typeface="Courier New" charset="0"/>
                <a:ea typeface="굴림" charset="-127"/>
                <a:cs typeface="굴림" charset="-127"/>
              </a:rPr>
              <a:t> &lt; N; </a:t>
            </a:r>
            <a:r>
              <a:rPr lang="en-US" altLang="ko-KR" b="1" dirty="0" err="1">
                <a:latin typeface="Courier New" charset="0"/>
                <a:ea typeface="굴림" charset="-127"/>
                <a:cs typeface="굴림" charset="-127"/>
              </a:rPr>
              <a:t>i</a:t>
            </a:r>
            <a:r>
              <a:rPr lang="en-US" altLang="ko-KR" b="1" dirty="0">
                <a:latin typeface="Courier New" charset="0"/>
                <a:ea typeface="굴림" charset="-127"/>
                <a:cs typeface="굴림" charset="-127"/>
              </a:rPr>
              <a:t>++)</a:t>
            </a:r>
            <a:br>
              <a:rPr lang="en-US" altLang="ko-KR" b="1" dirty="0">
                <a:latin typeface="Courier New" charset="0"/>
                <a:ea typeface="굴림" charset="-127"/>
                <a:cs typeface="굴림" charset="-127"/>
              </a:rPr>
            </a:br>
            <a:r>
              <a:rPr lang="en-US" altLang="ko-KR" b="1" dirty="0">
                <a:latin typeface="Courier New" charset="0"/>
                <a:ea typeface="굴림" charset="-127"/>
                <a:cs typeface="굴림" charset="-127"/>
              </a:rPr>
              <a:t>          </a:t>
            </a:r>
            <a:r>
              <a:rPr lang="en-US" altLang="ko-KR" b="1" dirty="0" err="1">
                <a:latin typeface="Courier New" charset="0"/>
                <a:ea typeface="굴림" charset="-127"/>
                <a:cs typeface="굴림" charset="-127"/>
              </a:rPr>
              <a:t>for(j</a:t>
            </a:r>
            <a:r>
              <a:rPr lang="en-US" altLang="ko-KR" b="1" dirty="0">
                <a:latin typeface="Courier New" charset="0"/>
                <a:ea typeface="굴림" charset="-127"/>
                <a:cs typeface="굴림" charset="-127"/>
              </a:rPr>
              <a:t>=</a:t>
            </a:r>
            <a:r>
              <a:rPr lang="en-US" altLang="ko-KR" b="1" dirty="0" err="1">
                <a:latin typeface="Courier New" charset="0"/>
                <a:ea typeface="굴림" charset="-127"/>
                <a:cs typeface="굴림" charset="-127"/>
              </a:rPr>
              <a:t>jj</a:t>
            </a:r>
            <a:r>
              <a:rPr lang="en-US" altLang="ko-KR" b="1" dirty="0">
                <a:latin typeface="Courier New" charset="0"/>
                <a:ea typeface="굴림" charset="-127"/>
                <a:cs typeface="굴림" charset="-127"/>
              </a:rPr>
              <a:t>; </a:t>
            </a:r>
            <a:r>
              <a:rPr lang="en-US" altLang="ko-KR" b="1" dirty="0" err="1">
                <a:latin typeface="Courier New" charset="0"/>
                <a:ea typeface="굴림" charset="-127"/>
                <a:cs typeface="굴림" charset="-127"/>
              </a:rPr>
              <a:t>j</a:t>
            </a:r>
            <a:r>
              <a:rPr lang="en-US" altLang="ko-KR" b="1" dirty="0">
                <a:latin typeface="Courier New" charset="0"/>
                <a:ea typeface="굴림" charset="-127"/>
                <a:cs typeface="굴림" charset="-127"/>
              </a:rPr>
              <a:t> &lt; </a:t>
            </a:r>
            <a:r>
              <a:rPr lang="en-US" altLang="ko-KR" b="1" dirty="0" err="1">
                <a:latin typeface="Courier New" charset="0"/>
                <a:ea typeface="굴림" charset="-127"/>
                <a:cs typeface="굴림" charset="-127"/>
              </a:rPr>
              <a:t>min(jj+B,N</a:t>
            </a:r>
            <a:r>
              <a:rPr lang="en-US" altLang="ko-KR" b="1" dirty="0">
                <a:latin typeface="Courier New" charset="0"/>
                <a:ea typeface="굴림" charset="-127"/>
                <a:cs typeface="굴림" charset="-127"/>
              </a:rPr>
              <a:t>); </a:t>
            </a:r>
            <a:r>
              <a:rPr lang="en-US" altLang="ko-KR" b="1" dirty="0" err="1">
                <a:latin typeface="Courier New" charset="0"/>
                <a:ea typeface="굴림" charset="-127"/>
                <a:cs typeface="굴림" charset="-127"/>
              </a:rPr>
              <a:t>j</a:t>
            </a:r>
            <a:r>
              <a:rPr lang="en-US" altLang="ko-KR" b="1" dirty="0">
                <a:latin typeface="Courier New" charset="0"/>
                <a:ea typeface="굴림" charset="-127"/>
                <a:cs typeface="굴림" charset="-127"/>
              </a:rPr>
              <a:t>++) {</a:t>
            </a:r>
            <a:br>
              <a:rPr lang="en-US" altLang="ko-KR" b="1" dirty="0">
                <a:latin typeface="Courier New" charset="0"/>
                <a:ea typeface="굴림" charset="-127"/>
                <a:cs typeface="굴림" charset="-127"/>
              </a:rPr>
            </a:br>
            <a:r>
              <a:rPr lang="en-US" altLang="ko-KR" b="1" dirty="0">
                <a:latin typeface="Courier New" charset="0"/>
                <a:ea typeface="굴림" charset="-127"/>
                <a:cs typeface="굴림" charset="-127"/>
              </a:rPr>
              <a:t>             </a:t>
            </a:r>
            <a:r>
              <a:rPr lang="en-US" altLang="ko-KR" b="1" dirty="0" err="1">
                <a:latin typeface="Courier New" charset="0"/>
                <a:ea typeface="굴림" charset="-127"/>
                <a:cs typeface="굴림" charset="-127"/>
              </a:rPr>
              <a:t>r</a:t>
            </a:r>
            <a:r>
              <a:rPr lang="en-US" altLang="ko-KR" b="1" dirty="0">
                <a:latin typeface="Courier New" charset="0"/>
                <a:ea typeface="굴림" charset="-127"/>
                <a:cs typeface="굴림" charset="-127"/>
              </a:rPr>
              <a:t> = 0;</a:t>
            </a:r>
            <a:br>
              <a:rPr lang="en-US" altLang="ko-KR" b="1" dirty="0">
                <a:latin typeface="Courier New" charset="0"/>
                <a:ea typeface="굴림" charset="-127"/>
                <a:cs typeface="굴림" charset="-127"/>
              </a:rPr>
            </a:br>
            <a:r>
              <a:rPr lang="en-US" altLang="ko-KR" b="1" dirty="0">
                <a:latin typeface="Courier New" charset="0"/>
                <a:ea typeface="굴림" charset="-127"/>
                <a:cs typeface="굴림" charset="-127"/>
              </a:rPr>
              <a:t>             </a:t>
            </a:r>
            <a:r>
              <a:rPr lang="en-US" altLang="ko-KR" b="1" dirty="0" err="1">
                <a:latin typeface="Courier New" charset="0"/>
                <a:ea typeface="굴림" charset="-127"/>
                <a:cs typeface="굴림" charset="-127"/>
              </a:rPr>
              <a:t>for(k</a:t>
            </a:r>
            <a:r>
              <a:rPr lang="en-US" altLang="ko-KR" b="1" dirty="0">
                <a:latin typeface="Courier New" charset="0"/>
                <a:ea typeface="굴림" charset="-127"/>
                <a:cs typeface="굴림" charset="-127"/>
              </a:rPr>
              <a:t>=</a:t>
            </a:r>
            <a:r>
              <a:rPr lang="en-US" altLang="ko-KR" b="1" dirty="0" err="1">
                <a:latin typeface="Courier New" charset="0"/>
                <a:ea typeface="굴림" charset="-127"/>
                <a:cs typeface="굴림" charset="-127"/>
              </a:rPr>
              <a:t>kk</a:t>
            </a:r>
            <a:r>
              <a:rPr lang="en-US" altLang="ko-KR" b="1" dirty="0">
                <a:latin typeface="Courier New" charset="0"/>
                <a:ea typeface="굴림" charset="-127"/>
                <a:cs typeface="굴림" charset="-127"/>
              </a:rPr>
              <a:t>; </a:t>
            </a:r>
            <a:r>
              <a:rPr lang="en-US" altLang="ko-KR" b="1" dirty="0" err="1">
                <a:latin typeface="Courier New" charset="0"/>
                <a:ea typeface="굴림" charset="-127"/>
                <a:cs typeface="굴림" charset="-127"/>
              </a:rPr>
              <a:t>k</a:t>
            </a:r>
            <a:r>
              <a:rPr lang="en-US" altLang="ko-KR" b="1" dirty="0">
                <a:latin typeface="Courier New" charset="0"/>
                <a:ea typeface="굴림" charset="-127"/>
                <a:cs typeface="굴림" charset="-127"/>
              </a:rPr>
              <a:t> &lt; </a:t>
            </a:r>
            <a:r>
              <a:rPr lang="en-US" altLang="ko-KR" b="1" dirty="0" err="1">
                <a:latin typeface="Courier New" charset="0"/>
                <a:ea typeface="굴림" charset="-127"/>
                <a:cs typeface="굴림" charset="-127"/>
              </a:rPr>
              <a:t>min(kk+B,N</a:t>
            </a:r>
            <a:r>
              <a:rPr lang="en-US" altLang="ko-KR" b="1" dirty="0">
                <a:latin typeface="Courier New" charset="0"/>
                <a:ea typeface="굴림" charset="-127"/>
                <a:cs typeface="굴림" charset="-127"/>
              </a:rPr>
              <a:t>); </a:t>
            </a:r>
            <a:r>
              <a:rPr lang="en-US" altLang="ko-KR" b="1" dirty="0" err="1">
                <a:latin typeface="Courier New" charset="0"/>
                <a:ea typeface="굴림" charset="-127"/>
                <a:cs typeface="굴림" charset="-127"/>
              </a:rPr>
              <a:t>k</a:t>
            </a:r>
            <a:r>
              <a:rPr lang="en-US" altLang="ko-KR" b="1" dirty="0">
                <a:latin typeface="Courier New" charset="0"/>
                <a:ea typeface="굴림" charset="-127"/>
                <a:cs typeface="굴림" charset="-127"/>
              </a:rPr>
              <a:t>++) </a:t>
            </a:r>
            <a:br>
              <a:rPr lang="en-US" altLang="ko-KR" b="1" dirty="0">
                <a:latin typeface="Courier New" charset="0"/>
                <a:ea typeface="굴림" charset="-127"/>
                <a:cs typeface="굴림" charset="-127"/>
              </a:rPr>
            </a:br>
            <a:r>
              <a:rPr lang="en-US" altLang="ko-KR" b="1" dirty="0">
                <a:latin typeface="Courier New" charset="0"/>
                <a:ea typeface="굴림" charset="-127"/>
                <a:cs typeface="굴림" charset="-127"/>
              </a:rPr>
              <a:t>                </a:t>
            </a:r>
            <a:r>
              <a:rPr lang="en-US" altLang="ko-KR" b="1" dirty="0" err="1">
                <a:latin typeface="Courier New" charset="0"/>
                <a:ea typeface="굴림" charset="-127"/>
                <a:cs typeface="굴림" charset="-127"/>
              </a:rPr>
              <a:t>r</a:t>
            </a:r>
            <a:r>
              <a:rPr lang="en-US" altLang="ko-KR" b="1" dirty="0">
                <a:latin typeface="Courier New" charset="0"/>
                <a:ea typeface="굴림" charset="-127"/>
                <a:cs typeface="굴림" charset="-127"/>
              </a:rPr>
              <a:t> = </a:t>
            </a:r>
            <a:r>
              <a:rPr lang="en-US" altLang="ko-KR" b="1" dirty="0" err="1">
                <a:latin typeface="Courier New" charset="0"/>
                <a:ea typeface="굴림" charset="-127"/>
                <a:cs typeface="굴림" charset="-127"/>
              </a:rPr>
              <a:t>r</a:t>
            </a:r>
            <a:r>
              <a:rPr lang="en-US" altLang="ko-KR" b="1" dirty="0">
                <a:latin typeface="Courier New" charset="0"/>
                <a:ea typeface="굴림" charset="-127"/>
                <a:cs typeface="굴림" charset="-127"/>
              </a:rPr>
              <a:t> + </a:t>
            </a:r>
            <a:r>
              <a:rPr lang="en-US" altLang="ko-KR" b="1" dirty="0" err="1">
                <a:latin typeface="Courier New" charset="0"/>
                <a:ea typeface="굴림" charset="-127"/>
                <a:cs typeface="굴림" charset="-127"/>
              </a:rPr>
              <a:t>y[i][k</a:t>
            </a:r>
            <a:r>
              <a:rPr lang="en-US" altLang="ko-KR" b="1" dirty="0">
                <a:latin typeface="Courier New" charset="0"/>
                <a:ea typeface="굴림" charset="-127"/>
                <a:cs typeface="굴림" charset="-127"/>
              </a:rPr>
              <a:t>] * </a:t>
            </a:r>
            <a:r>
              <a:rPr lang="en-US" altLang="ko-KR" b="1" dirty="0" err="1">
                <a:latin typeface="Courier New" charset="0"/>
                <a:ea typeface="굴림" charset="-127"/>
                <a:cs typeface="굴림" charset="-127"/>
              </a:rPr>
              <a:t>z[k][j</a:t>
            </a:r>
            <a:r>
              <a:rPr lang="en-US" altLang="ko-KR" b="1" dirty="0">
                <a:latin typeface="Courier New" charset="0"/>
                <a:ea typeface="굴림" charset="-127"/>
                <a:cs typeface="굴림" charset="-127"/>
              </a:rPr>
              <a:t>];</a:t>
            </a:r>
            <a:br>
              <a:rPr lang="en-US" altLang="ko-KR" b="1" dirty="0">
                <a:latin typeface="Courier New" charset="0"/>
                <a:ea typeface="굴림" charset="-127"/>
                <a:cs typeface="굴림" charset="-127"/>
              </a:rPr>
            </a:br>
            <a:r>
              <a:rPr lang="en-US" altLang="ko-KR" b="1" dirty="0">
                <a:latin typeface="Courier New" charset="0"/>
                <a:ea typeface="굴림" charset="-127"/>
                <a:cs typeface="굴림" charset="-127"/>
              </a:rPr>
              <a:t>             </a:t>
            </a:r>
            <a:r>
              <a:rPr lang="en-US" altLang="ko-KR" b="1" dirty="0" err="1">
                <a:latin typeface="Courier New" charset="0"/>
                <a:ea typeface="굴림" charset="-127"/>
                <a:cs typeface="굴림" charset="-127"/>
              </a:rPr>
              <a:t>x[i][j</a:t>
            </a:r>
            <a:r>
              <a:rPr lang="en-US" altLang="ko-KR" b="1" dirty="0">
                <a:latin typeface="Courier New" charset="0"/>
                <a:ea typeface="굴림" charset="-127"/>
                <a:cs typeface="굴림" charset="-127"/>
              </a:rPr>
              <a:t>] = </a:t>
            </a:r>
            <a:r>
              <a:rPr lang="en-US" altLang="ko-KR" b="1" dirty="0" err="1">
                <a:latin typeface="Courier New" charset="0"/>
                <a:ea typeface="굴림" charset="-127"/>
                <a:cs typeface="굴림" charset="-127"/>
              </a:rPr>
              <a:t>x[i][j</a:t>
            </a:r>
            <a:r>
              <a:rPr lang="en-US" altLang="ko-KR" b="1" dirty="0">
                <a:latin typeface="Courier New" charset="0"/>
                <a:ea typeface="굴림" charset="-127"/>
                <a:cs typeface="굴림" charset="-127"/>
              </a:rPr>
              <a:t>] + </a:t>
            </a:r>
            <a:r>
              <a:rPr lang="en-US" altLang="ko-KR" b="1" dirty="0" err="1">
                <a:latin typeface="Courier New" charset="0"/>
                <a:ea typeface="굴림" charset="-127"/>
                <a:cs typeface="굴림" charset="-127"/>
              </a:rPr>
              <a:t>r</a:t>
            </a:r>
            <a:r>
              <a:rPr lang="en-US" altLang="ko-KR" b="1" dirty="0">
                <a:latin typeface="Courier New" charset="0"/>
                <a:ea typeface="굴림" charset="-127"/>
                <a:cs typeface="굴림" charset="-127"/>
              </a:rPr>
              <a:t>;</a:t>
            </a:r>
            <a:br>
              <a:rPr lang="en-US" altLang="ko-KR" b="1" dirty="0">
                <a:latin typeface="Courier New" charset="0"/>
                <a:ea typeface="굴림" charset="-127"/>
                <a:cs typeface="굴림" charset="-127"/>
              </a:rPr>
            </a:br>
            <a:r>
              <a:rPr lang="en-US" altLang="ko-KR" b="1" dirty="0">
                <a:latin typeface="Courier New" charset="0"/>
                <a:ea typeface="굴림" charset="-127"/>
                <a:cs typeface="굴림" charset="-127"/>
              </a:rPr>
              <a:t>          }</a:t>
            </a:r>
            <a:endParaRPr lang="en-US" altLang="ko-KR" b="1" dirty="0">
              <a:ea typeface="굴림" charset="-127"/>
              <a:cs typeface="굴림" charset="-127"/>
            </a:endParaRPr>
          </a:p>
          <a:p>
            <a:pPr marL="342900" indent="-342900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ko-KR" dirty="0">
              <a:ea typeface="굴림" charset="-127"/>
              <a:cs typeface="굴림" charset="-127"/>
            </a:endParaRPr>
          </a:p>
        </p:txBody>
      </p:sp>
      <p:sp>
        <p:nvSpPr>
          <p:cNvPr id="1565699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292975" cy="736600"/>
          </a:xfrm>
        </p:spPr>
        <p:txBody>
          <a:bodyPr/>
          <a:lstStyle/>
          <a:p>
            <a:r>
              <a:rPr lang="en-US" altLang="ko-KR" dirty="0" smtClean="0">
                <a:ea typeface="굴림" charset="-127"/>
                <a:cs typeface="굴림" charset="-127"/>
              </a:rPr>
              <a:t>Matrix Multiply with Cache Tiling</a:t>
            </a:r>
            <a:endParaRPr lang="en-US" altLang="ko-KR" dirty="0">
              <a:ea typeface="굴림" charset="-127"/>
              <a:cs typeface="굴림" charset="-127"/>
            </a:endParaRPr>
          </a:p>
        </p:txBody>
      </p:sp>
      <p:sp>
        <p:nvSpPr>
          <p:cNvPr id="1565757" name="Text Box 61"/>
          <p:cNvSpPr txBox="1">
            <a:spLocks noChangeArrowheads="1"/>
          </p:cNvSpPr>
          <p:nvPr/>
        </p:nvSpPr>
        <p:spPr bwMode="auto">
          <a:xfrm>
            <a:off x="1676400" y="5943600"/>
            <a:ext cx="6027738" cy="3841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lnSpc>
                <a:spcPct val="80000"/>
              </a:lnSpc>
              <a:spcBef>
                <a:spcPct val="30000"/>
              </a:spcBef>
              <a:buClr>
                <a:schemeClr val="hlink"/>
              </a:buClr>
              <a:buSzPct val="100000"/>
            </a:pPr>
            <a:r>
              <a:rPr lang="en-US" sz="2400" b="1" i="1" dirty="0">
                <a:solidFill>
                  <a:schemeClr val="tx2"/>
                </a:solidFill>
              </a:rPr>
              <a:t>What type of locality does this improve?</a:t>
            </a:r>
            <a:endParaRPr lang="en-US" sz="2000" b="1" i="1" dirty="0"/>
          </a:p>
        </p:txBody>
      </p:sp>
      <p:grpSp>
        <p:nvGrpSpPr>
          <p:cNvPr id="2" name="Group 124"/>
          <p:cNvGrpSpPr/>
          <p:nvPr/>
        </p:nvGrpSpPr>
        <p:grpSpPr>
          <a:xfrm>
            <a:off x="4051300" y="3517900"/>
            <a:ext cx="2273300" cy="2349500"/>
            <a:chOff x="3505200" y="3657600"/>
            <a:chExt cx="2273300" cy="2349500"/>
          </a:xfrm>
        </p:grpSpPr>
        <p:sp>
          <p:nvSpPr>
            <p:cNvPr id="1565717" name="Text Box 21"/>
            <p:cNvSpPr txBox="1">
              <a:spLocks noChangeArrowheads="1"/>
            </p:cNvSpPr>
            <p:nvPr/>
          </p:nvSpPr>
          <p:spPr bwMode="auto">
            <a:xfrm>
              <a:off x="3505200" y="3657600"/>
              <a:ext cx="366713" cy="45720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400" b="1">
                  <a:solidFill>
                    <a:schemeClr val="accent2"/>
                  </a:solidFill>
                  <a:latin typeface="Courier New" charset="0"/>
                </a:rPr>
                <a:t>y</a:t>
              </a:r>
            </a:p>
          </p:txBody>
        </p:sp>
        <p:sp>
          <p:nvSpPr>
            <p:cNvPr id="1565720" name="Text Box 24"/>
            <p:cNvSpPr txBox="1">
              <a:spLocks noChangeArrowheads="1"/>
            </p:cNvSpPr>
            <p:nvPr/>
          </p:nvSpPr>
          <p:spPr bwMode="auto">
            <a:xfrm>
              <a:off x="4724400" y="3657600"/>
              <a:ext cx="366713" cy="45720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400" b="1">
                  <a:solidFill>
                    <a:schemeClr val="accent2"/>
                  </a:solidFill>
                  <a:latin typeface="Courier New" charset="0"/>
                </a:rPr>
                <a:t>k</a:t>
              </a:r>
            </a:p>
          </p:txBody>
        </p:sp>
        <p:sp>
          <p:nvSpPr>
            <p:cNvPr id="1565723" name="Text Box 27"/>
            <p:cNvSpPr txBox="1">
              <a:spLocks noChangeArrowheads="1"/>
            </p:cNvSpPr>
            <p:nvPr/>
          </p:nvSpPr>
          <p:spPr bwMode="auto">
            <a:xfrm>
              <a:off x="3505200" y="4648200"/>
              <a:ext cx="366713" cy="45720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400" b="1">
                  <a:solidFill>
                    <a:schemeClr val="accent2"/>
                  </a:solidFill>
                  <a:latin typeface="Courier New" charset="0"/>
                </a:rPr>
                <a:t>i</a:t>
              </a:r>
            </a:p>
          </p:txBody>
        </p:sp>
        <p:sp>
          <p:nvSpPr>
            <p:cNvPr id="1565725" name="Rectangle 29"/>
            <p:cNvSpPr>
              <a:spLocks noChangeAspect="1" noChangeArrowheads="1"/>
            </p:cNvSpPr>
            <p:nvPr/>
          </p:nvSpPr>
          <p:spPr bwMode="auto">
            <a:xfrm>
              <a:off x="3962400" y="4191000"/>
              <a:ext cx="292100" cy="292100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726" name="Rectangle 30"/>
            <p:cNvSpPr>
              <a:spLocks noChangeAspect="1" noChangeArrowheads="1"/>
            </p:cNvSpPr>
            <p:nvPr/>
          </p:nvSpPr>
          <p:spPr bwMode="auto">
            <a:xfrm>
              <a:off x="4267200" y="4191000"/>
              <a:ext cx="292100" cy="292100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727" name="Rectangle 31"/>
            <p:cNvSpPr>
              <a:spLocks noChangeAspect="1" noChangeArrowheads="1"/>
            </p:cNvSpPr>
            <p:nvPr/>
          </p:nvSpPr>
          <p:spPr bwMode="auto">
            <a:xfrm>
              <a:off x="4572000" y="4191000"/>
              <a:ext cx="292100" cy="292100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728" name="Rectangle 32"/>
            <p:cNvSpPr>
              <a:spLocks noChangeAspect="1" noChangeArrowheads="1"/>
            </p:cNvSpPr>
            <p:nvPr/>
          </p:nvSpPr>
          <p:spPr bwMode="auto">
            <a:xfrm>
              <a:off x="4876800" y="4191000"/>
              <a:ext cx="292100" cy="2921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729" name="Rectangle 33"/>
            <p:cNvSpPr>
              <a:spLocks noChangeAspect="1" noChangeArrowheads="1"/>
            </p:cNvSpPr>
            <p:nvPr/>
          </p:nvSpPr>
          <p:spPr bwMode="auto">
            <a:xfrm>
              <a:off x="3962400" y="4495800"/>
              <a:ext cx="292100" cy="292100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730" name="Rectangle 34"/>
            <p:cNvSpPr>
              <a:spLocks noChangeAspect="1" noChangeArrowheads="1"/>
            </p:cNvSpPr>
            <p:nvPr/>
          </p:nvSpPr>
          <p:spPr bwMode="auto">
            <a:xfrm>
              <a:off x="4267200" y="4495800"/>
              <a:ext cx="292100" cy="292100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731" name="Rectangle 35"/>
            <p:cNvSpPr>
              <a:spLocks noChangeAspect="1" noChangeArrowheads="1"/>
            </p:cNvSpPr>
            <p:nvPr/>
          </p:nvSpPr>
          <p:spPr bwMode="auto">
            <a:xfrm>
              <a:off x="4572000" y="4495800"/>
              <a:ext cx="292100" cy="292100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732" name="Rectangle 36"/>
            <p:cNvSpPr>
              <a:spLocks noChangeAspect="1" noChangeArrowheads="1"/>
            </p:cNvSpPr>
            <p:nvPr/>
          </p:nvSpPr>
          <p:spPr bwMode="auto">
            <a:xfrm>
              <a:off x="4876800" y="4495800"/>
              <a:ext cx="292100" cy="2921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733" name="Rectangle 37"/>
            <p:cNvSpPr>
              <a:spLocks noChangeAspect="1" noChangeArrowheads="1"/>
            </p:cNvSpPr>
            <p:nvPr/>
          </p:nvSpPr>
          <p:spPr bwMode="auto">
            <a:xfrm>
              <a:off x="3962400" y="48006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734" name="Rectangle 38"/>
            <p:cNvSpPr>
              <a:spLocks noChangeAspect="1" noChangeArrowheads="1"/>
            </p:cNvSpPr>
            <p:nvPr/>
          </p:nvSpPr>
          <p:spPr bwMode="auto">
            <a:xfrm>
              <a:off x="4267200" y="48006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735" name="Rectangle 39"/>
            <p:cNvSpPr>
              <a:spLocks noChangeAspect="1" noChangeArrowheads="1"/>
            </p:cNvSpPr>
            <p:nvPr/>
          </p:nvSpPr>
          <p:spPr bwMode="auto">
            <a:xfrm>
              <a:off x="4572000" y="48006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736" name="Rectangle 40"/>
            <p:cNvSpPr>
              <a:spLocks noChangeAspect="1" noChangeArrowheads="1"/>
            </p:cNvSpPr>
            <p:nvPr/>
          </p:nvSpPr>
          <p:spPr bwMode="auto">
            <a:xfrm>
              <a:off x="4876800" y="48006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737" name="Rectangle 41"/>
            <p:cNvSpPr>
              <a:spLocks noChangeAspect="1" noChangeArrowheads="1"/>
            </p:cNvSpPr>
            <p:nvPr/>
          </p:nvSpPr>
          <p:spPr bwMode="auto">
            <a:xfrm>
              <a:off x="3962400" y="51054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738" name="Rectangle 42"/>
            <p:cNvSpPr>
              <a:spLocks noChangeAspect="1" noChangeArrowheads="1"/>
            </p:cNvSpPr>
            <p:nvPr/>
          </p:nvSpPr>
          <p:spPr bwMode="auto">
            <a:xfrm>
              <a:off x="4267200" y="51054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739" name="Rectangle 43"/>
            <p:cNvSpPr>
              <a:spLocks noChangeAspect="1" noChangeArrowheads="1"/>
            </p:cNvSpPr>
            <p:nvPr/>
          </p:nvSpPr>
          <p:spPr bwMode="auto">
            <a:xfrm>
              <a:off x="4572000" y="51054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740" name="Rectangle 44"/>
            <p:cNvSpPr>
              <a:spLocks noChangeAspect="1" noChangeArrowheads="1"/>
            </p:cNvSpPr>
            <p:nvPr/>
          </p:nvSpPr>
          <p:spPr bwMode="auto">
            <a:xfrm>
              <a:off x="4876800" y="51054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766" name="Rectangle 70"/>
            <p:cNvSpPr>
              <a:spLocks noChangeAspect="1" noChangeArrowheads="1"/>
            </p:cNvSpPr>
            <p:nvPr/>
          </p:nvSpPr>
          <p:spPr bwMode="auto">
            <a:xfrm>
              <a:off x="3962400" y="54102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767" name="Rectangle 71"/>
            <p:cNvSpPr>
              <a:spLocks noChangeAspect="1" noChangeArrowheads="1"/>
            </p:cNvSpPr>
            <p:nvPr/>
          </p:nvSpPr>
          <p:spPr bwMode="auto">
            <a:xfrm>
              <a:off x="4267200" y="54102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768" name="Rectangle 72"/>
            <p:cNvSpPr>
              <a:spLocks noChangeAspect="1" noChangeArrowheads="1"/>
            </p:cNvSpPr>
            <p:nvPr/>
          </p:nvSpPr>
          <p:spPr bwMode="auto">
            <a:xfrm>
              <a:off x="4572000" y="54102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769" name="Rectangle 73"/>
            <p:cNvSpPr>
              <a:spLocks noChangeAspect="1" noChangeArrowheads="1"/>
            </p:cNvSpPr>
            <p:nvPr/>
          </p:nvSpPr>
          <p:spPr bwMode="auto">
            <a:xfrm>
              <a:off x="4876800" y="54102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770" name="Rectangle 74"/>
            <p:cNvSpPr>
              <a:spLocks noChangeAspect="1" noChangeArrowheads="1"/>
            </p:cNvSpPr>
            <p:nvPr/>
          </p:nvSpPr>
          <p:spPr bwMode="auto">
            <a:xfrm>
              <a:off x="3962400" y="57150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771" name="Rectangle 75"/>
            <p:cNvSpPr>
              <a:spLocks noChangeAspect="1" noChangeArrowheads="1"/>
            </p:cNvSpPr>
            <p:nvPr/>
          </p:nvSpPr>
          <p:spPr bwMode="auto">
            <a:xfrm>
              <a:off x="4267200" y="57150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772" name="Rectangle 76"/>
            <p:cNvSpPr>
              <a:spLocks noChangeAspect="1" noChangeArrowheads="1"/>
            </p:cNvSpPr>
            <p:nvPr/>
          </p:nvSpPr>
          <p:spPr bwMode="auto">
            <a:xfrm>
              <a:off x="4572000" y="57150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773" name="Rectangle 77"/>
            <p:cNvSpPr>
              <a:spLocks noChangeAspect="1" noChangeArrowheads="1"/>
            </p:cNvSpPr>
            <p:nvPr/>
          </p:nvSpPr>
          <p:spPr bwMode="auto">
            <a:xfrm>
              <a:off x="4876800" y="57150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782" name="Rectangle 86"/>
            <p:cNvSpPr>
              <a:spLocks noChangeAspect="1" noChangeArrowheads="1"/>
            </p:cNvSpPr>
            <p:nvPr/>
          </p:nvSpPr>
          <p:spPr bwMode="auto">
            <a:xfrm>
              <a:off x="5181600" y="4191000"/>
              <a:ext cx="292100" cy="2921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783" name="Rectangle 87"/>
            <p:cNvSpPr>
              <a:spLocks noChangeAspect="1" noChangeArrowheads="1"/>
            </p:cNvSpPr>
            <p:nvPr/>
          </p:nvSpPr>
          <p:spPr bwMode="auto">
            <a:xfrm>
              <a:off x="5486400" y="4191000"/>
              <a:ext cx="292100" cy="2921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784" name="Rectangle 88"/>
            <p:cNvSpPr>
              <a:spLocks noChangeAspect="1" noChangeArrowheads="1"/>
            </p:cNvSpPr>
            <p:nvPr/>
          </p:nvSpPr>
          <p:spPr bwMode="auto">
            <a:xfrm>
              <a:off x="5181600" y="4495800"/>
              <a:ext cx="292100" cy="2921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785" name="Rectangle 89"/>
            <p:cNvSpPr>
              <a:spLocks noChangeAspect="1" noChangeArrowheads="1"/>
            </p:cNvSpPr>
            <p:nvPr/>
          </p:nvSpPr>
          <p:spPr bwMode="auto">
            <a:xfrm>
              <a:off x="5486400" y="4495800"/>
              <a:ext cx="292100" cy="2921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786" name="Rectangle 90"/>
            <p:cNvSpPr>
              <a:spLocks noChangeAspect="1" noChangeArrowheads="1"/>
            </p:cNvSpPr>
            <p:nvPr/>
          </p:nvSpPr>
          <p:spPr bwMode="auto">
            <a:xfrm>
              <a:off x="5181600" y="48006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787" name="Rectangle 91"/>
            <p:cNvSpPr>
              <a:spLocks noChangeAspect="1" noChangeArrowheads="1"/>
            </p:cNvSpPr>
            <p:nvPr/>
          </p:nvSpPr>
          <p:spPr bwMode="auto">
            <a:xfrm>
              <a:off x="5486400" y="48006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788" name="Rectangle 92"/>
            <p:cNvSpPr>
              <a:spLocks noChangeAspect="1" noChangeArrowheads="1"/>
            </p:cNvSpPr>
            <p:nvPr/>
          </p:nvSpPr>
          <p:spPr bwMode="auto">
            <a:xfrm>
              <a:off x="5181600" y="51054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789" name="Rectangle 93"/>
            <p:cNvSpPr>
              <a:spLocks noChangeAspect="1" noChangeArrowheads="1"/>
            </p:cNvSpPr>
            <p:nvPr/>
          </p:nvSpPr>
          <p:spPr bwMode="auto">
            <a:xfrm>
              <a:off x="5486400" y="51054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790" name="Rectangle 94"/>
            <p:cNvSpPr>
              <a:spLocks noChangeAspect="1" noChangeArrowheads="1"/>
            </p:cNvSpPr>
            <p:nvPr/>
          </p:nvSpPr>
          <p:spPr bwMode="auto">
            <a:xfrm>
              <a:off x="5181600" y="54102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791" name="Rectangle 95"/>
            <p:cNvSpPr>
              <a:spLocks noChangeAspect="1" noChangeArrowheads="1"/>
            </p:cNvSpPr>
            <p:nvPr/>
          </p:nvSpPr>
          <p:spPr bwMode="auto">
            <a:xfrm>
              <a:off x="5486400" y="54102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792" name="Rectangle 96"/>
            <p:cNvSpPr>
              <a:spLocks noChangeAspect="1" noChangeArrowheads="1"/>
            </p:cNvSpPr>
            <p:nvPr/>
          </p:nvSpPr>
          <p:spPr bwMode="auto">
            <a:xfrm>
              <a:off x="5181600" y="57150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793" name="Rectangle 97"/>
            <p:cNvSpPr>
              <a:spLocks noChangeAspect="1" noChangeArrowheads="1"/>
            </p:cNvSpPr>
            <p:nvPr/>
          </p:nvSpPr>
          <p:spPr bwMode="auto">
            <a:xfrm>
              <a:off x="5486400" y="57150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" name="Group 122"/>
          <p:cNvGrpSpPr/>
          <p:nvPr/>
        </p:nvGrpSpPr>
        <p:grpSpPr>
          <a:xfrm>
            <a:off x="6642100" y="1155700"/>
            <a:ext cx="2273300" cy="2349500"/>
            <a:chOff x="6096000" y="3657600"/>
            <a:chExt cx="2273300" cy="2349500"/>
          </a:xfrm>
        </p:grpSpPr>
        <p:sp>
          <p:nvSpPr>
            <p:cNvPr id="1565718" name="Text Box 22"/>
            <p:cNvSpPr txBox="1">
              <a:spLocks noChangeArrowheads="1"/>
            </p:cNvSpPr>
            <p:nvPr/>
          </p:nvSpPr>
          <p:spPr bwMode="auto">
            <a:xfrm>
              <a:off x="6096000" y="3657600"/>
              <a:ext cx="366713" cy="45720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400" b="1">
                  <a:solidFill>
                    <a:schemeClr val="accent2"/>
                  </a:solidFill>
                  <a:latin typeface="Courier New" charset="0"/>
                </a:rPr>
                <a:t>z</a:t>
              </a:r>
            </a:p>
          </p:txBody>
        </p:sp>
        <p:sp>
          <p:nvSpPr>
            <p:cNvPr id="1565721" name="Text Box 25"/>
            <p:cNvSpPr txBox="1">
              <a:spLocks noChangeArrowheads="1"/>
            </p:cNvSpPr>
            <p:nvPr/>
          </p:nvSpPr>
          <p:spPr bwMode="auto">
            <a:xfrm>
              <a:off x="7239000" y="3657600"/>
              <a:ext cx="366713" cy="45720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400" b="1">
                  <a:solidFill>
                    <a:schemeClr val="accent2"/>
                  </a:solidFill>
                  <a:latin typeface="Courier New" charset="0"/>
                </a:rPr>
                <a:t>j</a:t>
              </a:r>
            </a:p>
          </p:txBody>
        </p:sp>
        <p:sp>
          <p:nvSpPr>
            <p:cNvPr id="1565724" name="Text Box 28"/>
            <p:cNvSpPr txBox="1">
              <a:spLocks noChangeArrowheads="1"/>
            </p:cNvSpPr>
            <p:nvPr/>
          </p:nvSpPr>
          <p:spPr bwMode="auto">
            <a:xfrm>
              <a:off x="6096000" y="4648200"/>
              <a:ext cx="366713" cy="45720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400" b="1">
                  <a:solidFill>
                    <a:schemeClr val="accent2"/>
                  </a:solidFill>
                  <a:latin typeface="Courier New" charset="0"/>
                </a:rPr>
                <a:t>k</a:t>
              </a:r>
            </a:p>
          </p:txBody>
        </p:sp>
        <p:sp>
          <p:nvSpPr>
            <p:cNvPr id="1565741" name="Rectangle 45"/>
            <p:cNvSpPr>
              <a:spLocks noChangeAspect="1" noChangeArrowheads="1"/>
            </p:cNvSpPr>
            <p:nvPr/>
          </p:nvSpPr>
          <p:spPr bwMode="auto">
            <a:xfrm>
              <a:off x="6553200" y="4191000"/>
              <a:ext cx="292100" cy="292100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742" name="Rectangle 46"/>
            <p:cNvSpPr>
              <a:spLocks noChangeAspect="1" noChangeArrowheads="1"/>
            </p:cNvSpPr>
            <p:nvPr/>
          </p:nvSpPr>
          <p:spPr bwMode="auto">
            <a:xfrm>
              <a:off x="6858000" y="4191000"/>
              <a:ext cx="292100" cy="292100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743" name="Rectangle 47"/>
            <p:cNvSpPr>
              <a:spLocks noChangeAspect="1" noChangeArrowheads="1"/>
            </p:cNvSpPr>
            <p:nvPr/>
          </p:nvSpPr>
          <p:spPr bwMode="auto">
            <a:xfrm>
              <a:off x="7162800" y="4191000"/>
              <a:ext cx="292100" cy="292100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744" name="Rectangle 48"/>
            <p:cNvSpPr>
              <a:spLocks noChangeAspect="1" noChangeArrowheads="1"/>
            </p:cNvSpPr>
            <p:nvPr/>
          </p:nvSpPr>
          <p:spPr bwMode="auto">
            <a:xfrm>
              <a:off x="7467600" y="4191000"/>
              <a:ext cx="292100" cy="2921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745" name="Rectangle 49"/>
            <p:cNvSpPr>
              <a:spLocks noChangeAspect="1" noChangeArrowheads="1"/>
            </p:cNvSpPr>
            <p:nvPr/>
          </p:nvSpPr>
          <p:spPr bwMode="auto">
            <a:xfrm>
              <a:off x="6553200" y="4495800"/>
              <a:ext cx="292100" cy="292100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746" name="Rectangle 50"/>
            <p:cNvSpPr>
              <a:spLocks noChangeAspect="1" noChangeArrowheads="1"/>
            </p:cNvSpPr>
            <p:nvPr/>
          </p:nvSpPr>
          <p:spPr bwMode="auto">
            <a:xfrm>
              <a:off x="6858000" y="4495800"/>
              <a:ext cx="292100" cy="292100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747" name="Rectangle 51"/>
            <p:cNvSpPr>
              <a:spLocks noChangeAspect="1" noChangeArrowheads="1"/>
            </p:cNvSpPr>
            <p:nvPr/>
          </p:nvSpPr>
          <p:spPr bwMode="auto">
            <a:xfrm>
              <a:off x="7162800" y="4495800"/>
              <a:ext cx="292100" cy="292100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748" name="Rectangle 52"/>
            <p:cNvSpPr>
              <a:spLocks noChangeAspect="1" noChangeArrowheads="1"/>
            </p:cNvSpPr>
            <p:nvPr/>
          </p:nvSpPr>
          <p:spPr bwMode="auto">
            <a:xfrm>
              <a:off x="7467600" y="4495800"/>
              <a:ext cx="292100" cy="2921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749" name="Rectangle 53"/>
            <p:cNvSpPr>
              <a:spLocks noChangeAspect="1" noChangeArrowheads="1"/>
            </p:cNvSpPr>
            <p:nvPr/>
          </p:nvSpPr>
          <p:spPr bwMode="auto">
            <a:xfrm>
              <a:off x="6553200" y="4800600"/>
              <a:ext cx="292100" cy="292100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750" name="Rectangle 54"/>
            <p:cNvSpPr>
              <a:spLocks noChangeAspect="1" noChangeArrowheads="1"/>
            </p:cNvSpPr>
            <p:nvPr/>
          </p:nvSpPr>
          <p:spPr bwMode="auto">
            <a:xfrm>
              <a:off x="6858000" y="4800600"/>
              <a:ext cx="292100" cy="292100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751" name="Rectangle 55"/>
            <p:cNvSpPr>
              <a:spLocks noChangeAspect="1" noChangeArrowheads="1"/>
            </p:cNvSpPr>
            <p:nvPr/>
          </p:nvSpPr>
          <p:spPr bwMode="auto">
            <a:xfrm>
              <a:off x="7162800" y="4800600"/>
              <a:ext cx="292100" cy="292100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752" name="Rectangle 56"/>
            <p:cNvSpPr>
              <a:spLocks noChangeAspect="1" noChangeArrowheads="1"/>
            </p:cNvSpPr>
            <p:nvPr/>
          </p:nvSpPr>
          <p:spPr bwMode="auto">
            <a:xfrm>
              <a:off x="7467600" y="4800600"/>
              <a:ext cx="292100" cy="2921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753" name="Rectangle 57"/>
            <p:cNvSpPr>
              <a:spLocks noChangeAspect="1" noChangeArrowheads="1"/>
            </p:cNvSpPr>
            <p:nvPr/>
          </p:nvSpPr>
          <p:spPr bwMode="auto">
            <a:xfrm>
              <a:off x="6553200" y="5105400"/>
              <a:ext cx="292100" cy="2921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754" name="Rectangle 58"/>
            <p:cNvSpPr>
              <a:spLocks noChangeAspect="1" noChangeArrowheads="1"/>
            </p:cNvSpPr>
            <p:nvPr/>
          </p:nvSpPr>
          <p:spPr bwMode="auto">
            <a:xfrm>
              <a:off x="6858000" y="5105400"/>
              <a:ext cx="292100" cy="2921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755" name="Rectangle 59"/>
            <p:cNvSpPr>
              <a:spLocks noChangeAspect="1" noChangeArrowheads="1"/>
            </p:cNvSpPr>
            <p:nvPr/>
          </p:nvSpPr>
          <p:spPr bwMode="auto">
            <a:xfrm>
              <a:off x="7162800" y="5105400"/>
              <a:ext cx="292100" cy="2921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756" name="Rectangle 60"/>
            <p:cNvSpPr>
              <a:spLocks noChangeAspect="1" noChangeArrowheads="1"/>
            </p:cNvSpPr>
            <p:nvPr/>
          </p:nvSpPr>
          <p:spPr bwMode="auto">
            <a:xfrm>
              <a:off x="7467600" y="5105400"/>
              <a:ext cx="292100" cy="2921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774" name="Rectangle 78"/>
            <p:cNvSpPr>
              <a:spLocks noChangeAspect="1" noChangeArrowheads="1"/>
            </p:cNvSpPr>
            <p:nvPr/>
          </p:nvSpPr>
          <p:spPr bwMode="auto">
            <a:xfrm>
              <a:off x="6553200" y="54102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775" name="Rectangle 79"/>
            <p:cNvSpPr>
              <a:spLocks noChangeAspect="1" noChangeArrowheads="1"/>
            </p:cNvSpPr>
            <p:nvPr/>
          </p:nvSpPr>
          <p:spPr bwMode="auto">
            <a:xfrm>
              <a:off x="6858000" y="54102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776" name="Rectangle 80"/>
            <p:cNvSpPr>
              <a:spLocks noChangeAspect="1" noChangeArrowheads="1"/>
            </p:cNvSpPr>
            <p:nvPr/>
          </p:nvSpPr>
          <p:spPr bwMode="auto">
            <a:xfrm>
              <a:off x="7162800" y="54102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777" name="Rectangle 81"/>
            <p:cNvSpPr>
              <a:spLocks noChangeAspect="1" noChangeArrowheads="1"/>
            </p:cNvSpPr>
            <p:nvPr/>
          </p:nvSpPr>
          <p:spPr bwMode="auto">
            <a:xfrm>
              <a:off x="7467600" y="54102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778" name="Rectangle 82"/>
            <p:cNvSpPr>
              <a:spLocks noChangeAspect="1" noChangeArrowheads="1"/>
            </p:cNvSpPr>
            <p:nvPr/>
          </p:nvSpPr>
          <p:spPr bwMode="auto">
            <a:xfrm>
              <a:off x="6553200" y="57150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779" name="Rectangle 83"/>
            <p:cNvSpPr>
              <a:spLocks noChangeAspect="1" noChangeArrowheads="1"/>
            </p:cNvSpPr>
            <p:nvPr/>
          </p:nvSpPr>
          <p:spPr bwMode="auto">
            <a:xfrm>
              <a:off x="6858000" y="57150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780" name="Rectangle 84"/>
            <p:cNvSpPr>
              <a:spLocks noChangeAspect="1" noChangeArrowheads="1"/>
            </p:cNvSpPr>
            <p:nvPr/>
          </p:nvSpPr>
          <p:spPr bwMode="auto">
            <a:xfrm>
              <a:off x="7162800" y="57150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781" name="Rectangle 85"/>
            <p:cNvSpPr>
              <a:spLocks noChangeAspect="1" noChangeArrowheads="1"/>
            </p:cNvSpPr>
            <p:nvPr/>
          </p:nvSpPr>
          <p:spPr bwMode="auto">
            <a:xfrm>
              <a:off x="7467600" y="57150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794" name="Rectangle 98"/>
            <p:cNvSpPr>
              <a:spLocks noChangeAspect="1" noChangeArrowheads="1"/>
            </p:cNvSpPr>
            <p:nvPr/>
          </p:nvSpPr>
          <p:spPr bwMode="auto">
            <a:xfrm>
              <a:off x="7772400" y="4191000"/>
              <a:ext cx="292100" cy="2921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795" name="Rectangle 99"/>
            <p:cNvSpPr>
              <a:spLocks noChangeAspect="1" noChangeArrowheads="1"/>
            </p:cNvSpPr>
            <p:nvPr/>
          </p:nvSpPr>
          <p:spPr bwMode="auto">
            <a:xfrm>
              <a:off x="8077200" y="4191000"/>
              <a:ext cx="292100" cy="2921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796" name="Rectangle 100"/>
            <p:cNvSpPr>
              <a:spLocks noChangeAspect="1" noChangeArrowheads="1"/>
            </p:cNvSpPr>
            <p:nvPr/>
          </p:nvSpPr>
          <p:spPr bwMode="auto">
            <a:xfrm>
              <a:off x="7772400" y="4495800"/>
              <a:ext cx="292100" cy="2921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797" name="Rectangle 101"/>
            <p:cNvSpPr>
              <a:spLocks noChangeAspect="1" noChangeArrowheads="1"/>
            </p:cNvSpPr>
            <p:nvPr/>
          </p:nvSpPr>
          <p:spPr bwMode="auto">
            <a:xfrm>
              <a:off x="8077200" y="4495800"/>
              <a:ext cx="292100" cy="2921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798" name="Rectangle 102"/>
            <p:cNvSpPr>
              <a:spLocks noChangeAspect="1" noChangeArrowheads="1"/>
            </p:cNvSpPr>
            <p:nvPr/>
          </p:nvSpPr>
          <p:spPr bwMode="auto">
            <a:xfrm>
              <a:off x="7772400" y="48006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799" name="Rectangle 103"/>
            <p:cNvSpPr>
              <a:spLocks noChangeAspect="1" noChangeArrowheads="1"/>
            </p:cNvSpPr>
            <p:nvPr/>
          </p:nvSpPr>
          <p:spPr bwMode="auto">
            <a:xfrm>
              <a:off x="8077200" y="48006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800" name="Rectangle 104"/>
            <p:cNvSpPr>
              <a:spLocks noChangeAspect="1" noChangeArrowheads="1"/>
            </p:cNvSpPr>
            <p:nvPr/>
          </p:nvSpPr>
          <p:spPr bwMode="auto">
            <a:xfrm>
              <a:off x="7772400" y="51054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801" name="Rectangle 105"/>
            <p:cNvSpPr>
              <a:spLocks noChangeAspect="1" noChangeArrowheads="1"/>
            </p:cNvSpPr>
            <p:nvPr/>
          </p:nvSpPr>
          <p:spPr bwMode="auto">
            <a:xfrm>
              <a:off x="8077200" y="51054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802" name="Rectangle 106"/>
            <p:cNvSpPr>
              <a:spLocks noChangeAspect="1" noChangeArrowheads="1"/>
            </p:cNvSpPr>
            <p:nvPr/>
          </p:nvSpPr>
          <p:spPr bwMode="auto">
            <a:xfrm>
              <a:off x="7772400" y="54102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803" name="Rectangle 107"/>
            <p:cNvSpPr>
              <a:spLocks noChangeAspect="1" noChangeArrowheads="1"/>
            </p:cNvSpPr>
            <p:nvPr/>
          </p:nvSpPr>
          <p:spPr bwMode="auto">
            <a:xfrm>
              <a:off x="8077200" y="54102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804" name="Rectangle 108"/>
            <p:cNvSpPr>
              <a:spLocks noChangeAspect="1" noChangeArrowheads="1"/>
            </p:cNvSpPr>
            <p:nvPr/>
          </p:nvSpPr>
          <p:spPr bwMode="auto">
            <a:xfrm>
              <a:off x="7772400" y="57150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805" name="Rectangle 109"/>
            <p:cNvSpPr>
              <a:spLocks noChangeAspect="1" noChangeArrowheads="1"/>
            </p:cNvSpPr>
            <p:nvPr/>
          </p:nvSpPr>
          <p:spPr bwMode="auto">
            <a:xfrm>
              <a:off x="8077200" y="57150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" name="Group 125"/>
          <p:cNvGrpSpPr/>
          <p:nvPr/>
        </p:nvGrpSpPr>
        <p:grpSpPr>
          <a:xfrm>
            <a:off x="6489700" y="3517900"/>
            <a:ext cx="2425700" cy="2349500"/>
            <a:chOff x="762000" y="3657600"/>
            <a:chExt cx="2425700" cy="2349500"/>
          </a:xfrm>
        </p:grpSpPr>
        <p:sp>
          <p:nvSpPr>
            <p:cNvPr id="1565700" name="Rectangle 4"/>
            <p:cNvSpPr>
              <a:spLocks noChangeAspect="1" noChangeArrowheads="1"/>
            </p:cNvSpPr>
            <p:nvPr/>
          </p:nvSpPr>
          <p:spPr bwMode="auto">
            <a:xfrm>
              <a:off x="1371600" y="4191000"/>
              <a:ext cx="292100" cy="292100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701" name="Rectangle 5"/>
            <p:cNvSpPr>
              <a:spLocks noChangeAspect="1" noChangeArrowheads="1"/>
            </p:cNvSpPr>
            <p:nvPr/>
          </p:nvSpPr>
          <p:spPr bwMode="auto">
            <a:xfrm>
              <a:off x="1676400" y="4191000"/>
              <a:ext cx="292100" cy="292100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702" name="Rectangle 6"/>
            <p:cNvSpPr>
              <a:spLocks noChangeAspect="1" noChangeArrowheads="1"/>
            </p:cNvSpPr>
            <p:nvPr/>
          </p:nvSpPr>
          <p:spPr bwMode="auto">
            <a:xfrm>
              <a:off x="1981200" y="4191000"/>
              <a:ext cx="292100" cy="292100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703" name="Rectangle 7"/>
            <p:cNvSpPr>
              <a:spLocks noChangeAspect="1" noChangeArrowheads="1"/>
            </p:cNvSpPr>
            <p:nvPr/>
          </p:nvSpPr>
          <p:spPr bwMode="auto">
            <a:xfrm>
              <a:off x="2286000" y="4191000"/>
              <a:ext cx="292100" cy="2921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704" name="Rectangle 8"/>
            <p:cNvSpPr>
              <a:spLocks noChangeAspect="1" noChangeArrowheads="1"/>
            </p:cNvSpPr>
            <p:nvPr/>
          </p:nvSpPr>
          <p:spPr bwMode="auto">
            <a:xfrm>
              <a:off x="1371600" y="4495800"/>
              <a:ext cx="292100" cy="292100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705" name="Rectangle 9"/>
            <p:cNvSpPr>
              <a:spLocks noChangeAspect="1" noChangeArrowheads="1"/>
            </p:cNvSpPr>
            <p:nvPr/>
          </p:nvSpPr>
          <p:spPr bwMode="auto">
            <a:xfrm>
              <a:off x="1676400" y="4495800"/>
              <a:ext cx="292100" cy="292100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706" name="Rectangle 10"/>
            <p:cNvSpPr>
              <a:spLocks noChangeAspect="1" noChangeArrowheads="1"/>
            </p:cNvSpPr>
            <p:nvPr/>
          </p:nvSpPr>
          <p:spPr bwMode="auto">
            <a:xfrm>
              <a:off x="1981200" y="4495800"/>
              <a:ext cx="292100" cy="292100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707" name="Rectangle 11"/>
            <p:cNvSpPr>
              <a:spLocks noChangeAspect="1" noChangeArrowheads="1"/>
            </p:cNvSpPr>
            <p:nvPr/>
          </p:nvSpPr>
          <p:spPr bwMode="auto">
            <a:xfrm>
              <a:off x="2286000" y="4495800"/>
              <a:ext cx="292100" cy="2921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708" name="Rectangle 12"/>
            <p:cNvSpPr>
              <a:spLocks noChangeAspect="1" noChangeArrowheads="1"/>
            </p:cNvSpPr>
            <p:nvPr/>
          </p:nvSpPr>
          <p:spPr bwMode="auto">
            <a:xfrm>
              <a:off x="1371600" y="48006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709" name="Rectangle 13"/>
            <p:cNvSpPr>
              <a:spLocks noChangeAspect="1" noChangeArrowheads="1"/>
            </p:cNvSpPr>
            <p:nvPr/>
          </p:nvSpPr>
          <p:spPr bwMode="auto">
            <a:xfrm>
              <a:off x="1676400" y="48006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710" name="Rectangle 14"/>
            <p:cNvSpPr>
              <a:spLocks noChangeAspect="1" noChangeArrowheads="1"/>
            </p:cNvSpPr>
            <p:nvPr/>
          </p:nvSpPr>
          <p:spPr bwMode="auto">
            <a:xfrm>
              <a:off x="1981200" y="48006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711" name="Rectangle 15"/>
            <p:cNvSpPr>
              <a:spLocks noChangeAspect="1" noChangeArrowheads="1"/>
            </p:cNvSpPr>
            <p:nvPr/>
          </p:nvSpPr>
          <p:spPr bwMode="auto">
            <a:xfrm>
              <a:off x="2286000" y="48006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712" name="Rectangle 16"/>
            <p:cNvSpPr>
              <a:spLocks noChangeAspect="1" noChangeArrowheads="1"/>
            </p:cNvSpPr>
            <p:nvPr/>
          </p:nvSpPr>
          <p:spPr bwMode="auto">
            <a:xfrm>
              <a:off x="1371600" y="51054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713" name="Rectangle 17"/>
            <p:cNvSpPr>
              <a:spLocks noChangeAspect="1" noChangeArrowheads="1"/>
            </p:cNvSpPr>
            <p:nvPr/>
          </p:nvSpPr>
          <p:spPr bwMode="auto">
            <a:xfrm>
              <a:off x="1676400" y="51054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714" name="Rectangle 18"/>
            <p:cNvSpPr>
              <a:spLocks noChangeAspect="1" noChangeArrowheads="1"/>
            </p:cNvSpPr>
            <p:nvPr/>
          </p:nvSpPr>
          <p:spPr bwMode="auto">
            <a:xfrm>
              <a:off x="1981200" y="51054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715" name="Rectangle 19"/>
            <p:cNvSpPr>
              <a:spLocks noChangeAspect="1" noChangeArrowheads="1"/>
            </p:cNvSpPr>
            <p:nvPr/>
          </p:nvSpPr>
          <p:spPr bwMode="auto">
            <a:xfrm>
              <a:off x="2286000" y="51054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716" name="Text Box 20"/>
            <p:cNvSpPr txBox="1">
              <a:spLocks noChangeArrowheads="1"/>
            </p:cNvSpPr>
            <p:nvPr/>
          </p:nvSpPr>
          <p:spPr bwMode="auto">
            <a:xfrm>
              <a:off x="914400" y="3657600"/>
              <a:ext cx="366713" cy="45720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400" b="1">
                  <a:solidFill>
                    <a:schemeClr val="accent2"/>
                  </a:solidFill>
                  <a:latin typeface="Courier New" charset="0"/>
                </a:rPr>
                <a:t>x</a:t>
              </a:r>
            </a:p>
          </p:txBody>
        </p:sp>
        <p:sp>
          <p:nvSpPr>
            <p:cNvPr id="1565719" name="Text Box 23"/>
            <p:cNvSpPr txBox="1">
              <a:spLocks noChangeArrowheads="1"/>
            </p:cNvSpPr>
            <p:nvPr/>
          </p:nvSpPr>
          <p:spPr bwMode="auto">
            <a:xfrm>
              <a:off x="2057400" y="3657600"/>
              <a:ext cx="366713" cy="45720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400" b="1">
                  <a:solidFill>
                    <a:schemeClr val="accent2"/>
                  </a:solidFill>
                  <a:latin typeface="Courier New" charset="0"/>
                </a:rPr>
                <a:t>j</a:t>
              </a:r>
            </a:p>
          </p:txBody>
        </p:sp>
        <p:sp>
          <p:nvSpPr>
            <p:cNvPr id="1565722" name="Text Box 26"/>
            <p:cNvSpPr txBox="1">
              <a:spLocks noChangeArrowheads="1"/>
            </p:cNvSpPr>
            <p:nvPr/>
          </p:nvSpPr>
          <p:spPr bwMode="auto">
            <a:xfrm>
              <a:off x="762000" y="4648200"/>
              <a:ext cx="366713" cy="45720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400" b="1">
                  <a:solidFill>
                    <a:schemeClr val="accent2"/>
                  </a:solidFill>
                  <a:latin typeface="Courier New" charset="0"/>
                </a:rPr>
                <a:t>i</a:t>
              </a:r>
            </a:p>
          </p:txBody>
        </p:sp>
        <p:sp>
          <p:nvSpPr>
            <p:cNvPr id="1565758" name="Rectangle 62"/>
            <p:cNvSpPr>
              <a:spLocks noChangeAspect="1" noChangeArrowheads="1"/>
            </p:cNvSpPr>
            <p:nvPr/>
          </p:nvSpPr>
          <p:spPr bwMode="auto">
            <a:xfrm>
              <a:off x="1371600" y="54102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759" name="Rectangle 63"/>
            <p:cNvSpPr>
              <a:spLocks noChangeAspect="1" noChangeArrowheads="1"/>
            </p:cNvSpPr>
            <p:nvPr/>
          </p:nvSpPr>
          <p:spPr bwMode="auto">
            <a:xfrm>
              <a:off x="1676400" y="54102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760" name="Rectangle 64"/>
            <p:cNvSpPr>
              <a:spLocks noChangeAspect="1" noChangeArrowheads="1"/>
            </p:cNvSpPr>
            <p:nvPr/>
          </p:nvSpPr>
          <p:spPr bwMode="auto">
            <a:xfrm>
              <a:off x="1981200" y="54102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761" name="Rectangle 65"/>
            <p:cNvSpPr>
              <a:spLocks noChangeAspect="1" noChangeArrowheads="1"/>
            </p:cNvSpPr>
            <p:nvPr/>
          </p:nvSpPr>
          <p:spPr bwMode="auto">
            <a:xfrm>
              <a:off x="2286000" y="54102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762" name="Rectangle 66"/>
            <p:cNvSpPr>
              <a:spLocks noChangeAspect="1" noChangeArrowheads="1"/>
            </p:cNvSpPr>
            <p:nvPr/>
          </p:nvSpPr>
          <p:spPr bwMode="auto">
            <a:xfrm>
              <a:off x="1371600" y="57150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763" name="Rectangle 67"/>
            <p:cNvSpPr>
              <a:spLocks noChangeAspect="1" noChangeArrowheads="1"/>
            </p:cNvSpPr>
            <p:nvPr/>
          </p:nvSpPr>
          <p:spPr bwMode="auto">
            <a:xfrm>
              <a:off x="1676400" y="57150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764" name="Rectangle 68"/>
            <p:cNvSpPr>
              <a:spLocks noChangeAspect="1" noChangeArrowheads="1"/>
            </p:cNvSpPr>
            <p:nvPr/>
          </p:nvSpPr>
          <p:spPr bwMode="auto">
            <a:xfrm>
              <a:off x="1981200" y="57150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765" name="Rectangle 69"/>
            <p:cNvSpPr>
              <a:spLocks noChangeAspect="1" noChangeArrowheads="1"/>
            </p:cNvSpPr>
            <p:nvPr/>
          </p:nvSpPr>
          <p:spPr bwMode="auto">
            <a:xfrm>
              <a:off x="2286000" y="57150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806" name="Rectangle 110"/>
            <p:cNvSpPr>
              <a:spLocks noChangeAspect="1" noChangeArrowheads="1"/>
            </p:cNvSpPr>
            <p:nvPr/>
          </p:nvSpPr>
          <p:spPr bwMode="auto">
            <a:xfrm>
              <a:off x="2590800" y="4191000"/>
              <a:ext cx="292100" cy="2921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807" name="Rectangle 111"/>
            <p:cNvSpPr>
              <a:spLocks noChangeAspect="1" noChangeArrowheads="1"/>
            </p:cNvSpPr>
            <p:nvPr/>
          </p:nvSpPr>
          <p:spPr bwMode="auto">
            <a:xfrm>
              <a:off x="2895600" y="4191000"/>
              <a:ext cx="292100" cy="2921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808" name="Rectangle 112"/>
            <p:cNvSpPr>
              <a:spLocks noChangeAspect="1" noChangeArrowheads="1"/>
            </p:cNvSpPr>
            <p:nvPr/>
          </p:nvSpPr>
          <p:spPr bwMode="auto">
            <a:xfrm>
              <a:off x="2590800" y="4495800"/>
              <a:ext cx="292100" cy="2921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809" name="Rectangle 113"/>
            <p:cNvSpPr>
              <a:spLocks noChangeAspect="1" noChangeArrowheads="1"/>
            </p:cNvSpPr>
            <p:nvPr/>
          </p:nvSpPr>
          <p:spPr bwMode="auto">
            <a:xfrm>
              <a:off x="2895600" y="4495800"/>
              <a:ext cx="292100" cy="2921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810" name="Rectangle 114"/>
            <p:cNvSpPr>
              <a:spLocks noChangeAspect="1" noChangeArrowheads="1"/>
            </p:cNvSpPr>
            <p:nvPr/>
          </p:nvSpPr>
          <p:spPr bwMode="auto">
            <a:xfrm>
              <a:off x="2590800" y="48006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811" name="Rectangle 115"/>
            <p:cNvSpPr>
              <a:spLocks noChangeAspect="1" noChangeArrowheads="1"/>
            </p:cNvSpPr>
            <p:nvPr/>
          </p:nvSpPr>
          <p:spPr bwMode="auto">
            <a:xfrm>
              <a:off x="2895600" y="48006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812" name="Rectangle 116"/>
            <p:cNvSpPr>
              <a:spLocks noChangeAspect="1" noChangeArrowheads="1"/>
            </p:cNvSpPr>
            <p:nvPr/>
          </p:nvSpPr>
          <p:spPr bwMode="auto">
            <a:xfrm>
              <a:off x="2590800" y="51054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813" name="Rectangle 117"/>
            <p:cNvSpPr>
              <a:spLocks noChangeAspect="1" noChangeArrowheads="1"/>
            </p:cNvSpPr>
            <p:nvPr/>
          </p:nvSpPr>
          <p:spPr bwMode="auto">
            <a:xfrm>
              <a:off x="2895600" y="51054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814" name="Rectangle 118"/>
            <p:cNvSpPr>
              <a:spLocks noChangeAspect="1" noChangeArrowheads="1"/>
            </p:cNvSpPr>
            <p:nvPr/>
          </p:nvSpPr>
          <p:spPr bwMode="auto">
            <a:xfrm>
              <a:off x="2590800" y="54102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815" name="Rectangle 119"/>
            <p:cNvSpPr>
              <a:spLocks noChangeAspect="1" noChangeArrowheads="1"/>
            </p:cNvSpPr>
            <p:nvPr/>
          </p:nvSpPr>
          <p:spPr bwMode="auto">
            <a:xfrm>
              <a:off x="2895600" y="54102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816" name="Rectangle 120"/>
            <p:cNvSpPr>
              <a:spLocks noChangeAspect="1" noChangeArrowheads="1"/>
            </p:cNvSpPr>
            <p:nvPr/>
          </p:nvSpPr>
          <p:spPr bwMode="auto">
            <a:xfrm>
              <a:off x="2590800" y="57150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817" name="Rectangle 121"/>
            <p:cNvSpPr>
              <a:spLocks noChangeAspect="1" noChangeArrowheads="1"/>
            </p:cNvSpPr>
            <p:nvPr/>
          </p:nvSpPr>
          <p:spPr bwMode="auto">
            <a:xfrm>
              <a:off x="2895600" y="5715000"/>
              <a:ext cx="292100" cy="2921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8887ACA-11F3-6644-86B8-A84C0268C2BD}" type="slidenum">
              <a:rPr lang="en-US"/>
              <a:pPr/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018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490/590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50182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Midterm on Friday, 3/4</a:t>
            </a:r>
          </a:p>
          <a:p>
            <a:r>
              <a:rPr lang="en-US" dirty="0" smtClean="0"/>
              <a:t>Project 1 deadline: Friday, 3/11</a:t>
            </a:r>
          </a:p>
          <a:p>
            <a:r>
              <a:rPr lang="en-US" dirty="0" smtClean="0"/>
              <a:t>Guest lectures possibly this month</a:t>
            </a:r>
          </a:p>
          <a:p>
            <a:r>
              <a:rPr lang="en-US" dirty="0" smtClean="0"/>
              <a:t>Course early-evaluation today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heavily contain material developed and copyright by</a:t>
            </a:r>
          </a:p>
          <a:p>
            <a:pPr lvl="1"/>
            <a:r>
              <a:rPr lang="en-US" dirty="0" err="1" smtClean="0"/>
              <a:t>Krste</a:t>
            </a:r>
            <a:r>
              <a:rPr lang="en-US" dirty="0" smtClean="0"/>
              <a:t> </a:t>
            </a:r>
            <a:r>
              <a:rPr lang="en-US" dirty="0" err="1" smtClean="0"/>
              <a:t>Asanovic</a:t>
            </a:r>
            <a:r>
              <a:rPr lang="en-US" dirty="0" smtClean="0"/>
              <a:t> (MIT/UCB)</a:t>
            </a:r>
          </a:p>
          <a:p>
            <a:pPr lvl="1"/>
            <a:r>
              <a:rPr lang="en-US" dirty="0" smtClean="0"/>
              <a:t>David Patterson (UCB)</a:t>
            </a:r>
          </a:p>
          <a:p>
            <a:r>
              <a:rPr lang="en-US" dirty="0" smtClean="0"/>
              <a:t>And also by:</a:t>
            </a:r>
            <a:endParaRPr lang="en-US" dirty="0"/>
          </a:p>
          <a:p>
            <a:pPr lvl="1"/>
            <a:r>
              <a:rPr lang="en-US" dirty="0" err="1"/>
              <a:t>Arvind</a:t>
            </a:r>
            <a:r>
              <a:rPr lang="en-US" dirty="0"/>
              <a:t> (MIT)</a:t>
            </a:r>
            <a:endParaRPr lang="en-US" dirty="0" smtClean="0"/>
          </a:p>
          <a:p>
            <a:pPr lvl="1"/>
            <a:r>
              <a:rPr lang="en-US" dirty="0" smtClean="0"/>
              <a:t>Joel </a:t>
            </a:r>
            <a:r>
              <a:rPr lang="en-US" dirty="0" err="1"/>
              <a:t>Emer</a:t>
            </a:r>
            <a:r>
              <a:rPr lang="en-US" dirty="0"/>
              <a:t> (Intel/MIT)</a:t>
            </a:r>
          </a:p>
          <a:p>
            <a:pPr lvl="1"/>
            <a:r>
              <a:rPr lang="en-US" dirty="0"/>
              <a:t>James Hoe (CMU)</a:t>
            </a:r>
          </a:p>
          <a:p>
            <a:pPr lvl="1"/>
            <a:r>
              <a:rPr lang="en-US" dirty="0"/>
              <a:t>John </a:t>
            </a:r>
            <a:r>
              <a:rPr lang="en-US" dirty="0" err="1"/>
              <a:t>Kubiatowicz</a:t>
            </a:r>
            <a:r>
              <a:rPr lang="en-US" dirty="0"/>
              <a:t> (UCB)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/>
              <a:t>MIT material derived from course 6.823</a:t>
            </a:r>
          </a:p>
          <a:p>
            <a:r>
              <a:rPr lang="en-US" dirty="0"/>
              <a:t>UCB material derived from course </a:t>
            </a:r>
            <a:r>
              <a:rPr lang="en-US" dirty="0" smtClean="0"/>
              <a:t>CS252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3E2E1-F3E4-A14C-AA4F-55A5FB46BF03}" type="slidenum">
              <a:rPr lang="en-US"/>
              <a:pPr/>
              <a:t>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2779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292975" cy="736600"/>
          </a:xfrm>
        </p:spPr>
        <p:txBody>
          <a:bodyPr/>
          <a:lstStyle/>
          <a:p>
            <a:r>
              <a:rPr lang="en-US"/>
              <a:t>Last </a:t>
            </a:r>
            <a:r>
              <a:rPr lang="en-US" smtClean="0"/>
              <a:t>time…</a:t>
            </a:r>
            <a:endParaRPr lang="en-US" dirty="0"/>
          </a:p>
        </p:txBody>
      </p:sp>
      <p:sp>
        <p:nvSpPr>
          <p:cNvPr id="1277965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381000" y="990600"/>
            <a:ext cx="8229600" cy="5207000"/>
          </a:xfrm>
        </p:spPr>
        <p:txBody>
          <a:bodyPr/>
          <a:lstStyle/>
          <a:p>
            <a:r>
              <a:rPr lang="en-US" sz="2800" dirty="0" smtClean="0"/>
              <a:t>Types of cache misses: 3 C’s</a:t>
            </a:r>
          </a:p>
          <a:p>
            <a:pPr lvl="1"/>
            <a:r>
              <a:rPr lang="en-US" sz="2000" dirty="0" smtClean="0"/>
              <a:t>Compulsory, Capacity, and Conflict</a:t>
            </a:r>
          </a:p>
          <a:p>
            <a:r>
              <a:rPr lang="en-US" sz="2800" dirty="0" smtClean="0"/>
              <a:t>Write policies</a:t>
            </a:r>
          </a:p>
          <a:p>
            <a:pPr lvl="1"/>
            <a:r>
              <a:rPr lang="en-US" sz="2000" dirty="0" smtClean="0"/>
              <a:t>Write through vs. write back</a:t>
            </a:r>
          </a:p>
          <a:p>
            <a:pPr lvl="1"/>
            <a:r>
              <a:rPr lang="en-US" sz="2000" dirty="0" smtClean="0"/>
              <a:t>No write allocate vs. write allocate</a:t>
            </a:r>
          </a:p>
          <a:p>
            <a:r>
              <a:rPr lang="en-US" sz="2800" dirty="0" smtClean="0"/>
              <a:t>Multi</a:t>
            </a:r>
            <a:r>
              <a:rPr lang="en-US" sz="2800" dirty="0"/>
              <a:t>-level cache hierarchies</a:t>
            </a:r>
            <a:r>
              <a:rPr lang="en-US" sz="2800" dirty="0" smtClean="0"/>
              <a:t> reduce </a:t>
            </a:r>
            <a:r>
              <a:rPr lang="en-US" sz="2800" dirty="0"/>
              <a:t>miss penalty</a:t>
            </a:r>
            <a:endParaRPr lang="en-US" sz="2800" dirty="0" smtClean="0"/>
          </a:p>
          <a:p>
            <a:pPr lvl="1"/>
            <a:r>
              <a:rPr lang="en-US" sz="2000" dirty="0" smtClean="0"/>
              <a:t>Inclusive </a:t>
            </a:r>
            <a:r>
              <a:rPr lang="en-US" sz="2000" dirty="0"/>
              <a:t>versus exclusive caching policy</a:t>
            </a:r>
          </a:p>
          <a:p>
            <a:pPr lvl="1"/>
            <a:r>
              <a:rPr lang="en-US" sz="2000" dirty="0"/>
              <a:t>Can change design tradeoffs of L1 cache if known to have </a:t>
            </a:r>
            <a:r>
              <a:rPr lang="en-US" sz="2000" dirty="0" smtClean="0"/>
              <a:t>L2</a:t>
            </a:r>
          </a:p>
          <a:p>
            <a:r>
              <a:rPr lang="en-US" sz="2600" dirty="0" err="1" smtClean="0"/>
              <a:t>Prefetching</a:t>
            </a:r>
            <a:endParaRPr lang="en-US" sz="2600" dirty="0" smtClean="0"/>
          </a:p>
          <a:p>
            <a:pPr lvl="1"/>
            <a:r>
              <a:rPr lang="en-US" sz="2000" dirty="0" smtClean="0"/>
              <a:t>Speculate future I &amp; D accesses and fetch them into caches</a:t>
            </a:r>
          </a:p>
          <a:p>
            <a:pPr lvl="1"/>
            <a:r>
              <a:rPr lang="en-US" sz="2000" dirty="0" smtClean="0"/>
              <a:t>Usefulness </a:t>
            </a:r>
            <a:r>
              <a:rPr lang="en-US" sz="2000" smtClean="0"/>
              <a:t>&amp; timeliness</a:t>
            </a: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Write-Back Cache Accesses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Write-back cache</a:t>
            </a:r>
          </a:p>
          <a:p>
            <a:pPr lvl="1"/>
            <a:r>
              <a:rPr lang="en-US" dirty="0" smtClean="0"/>
              <a:t>Writes only go to cache (make </a:t>
            </a:r>
            <a:r>
              <a:rPr lang="en-US" i="1" dirty="0" smtClean="0"/>
              <a:t>dirty</a:t>
            </a:r>
            <a:r>
              <a:rPr lang="en-US" dirty="0" smtClean="0"/>
              <a:t> lines)</a:t>
            </a:r>
          </a:p>
          <a:p>
            <a:pPr lvl="1"/>
            <a:r>
              <a:rPr lang="en-US" dirty="0" smtClean="0"/>
              <a:t>Upon evict, update memory</a:t>
            </a:r>
          </a:p>
          <a:p>
            <a:r>
              <a:rPr lang="en-US" dirty="0" smtClean="0"/>
              <a:t>0 </a:t>
            </a:r>
            <a:r>
              <a:rPr lang="en-US" dirty="0" err="1" smtClean="0"/>
              <a:t>mem</a:t>
            </a:r>
            <a:r>
              <a:rPr lang="en-US" dirty="0" smtClean="0"/>
              <a:t> access</a:t>
            </a:r>
          </a:p>
          <a:p>
            <a:pPr lvl="1"/>
            <a:r>
              <a:rPr lang="en-US" dirty="0" smtClean="0"/>
              <a:t>Write hit</a:t>
            </a:r>
          </a:p>
          <a:p>
            <a:r>
              <a:rPr lang="en-US" dirty="0" smtClean="0"/>
              <a:t>1 </a:t>
            </a:r>
            <a:r>
              <a:rPr lang="en-US" dirty="0" err="1" smtClean="0"/>
              <a:t>mem</a:t>
            </a:r>
            <a:r>
              <a:rPr lang="en-US" dirty="0" smtClean="0"/>
              <a:t> access</a:t>
            </a:r>
          </a:p>
          <a:p>
            <a:pPr lvl="1"/>
            <a:r>
              <a:rPr lang="en-US" dirty="0" smtClean="0"/>
              <a:t>Read miss on a clean line</a:t>
            </a:r>
          </a:p>
          <a:p>
            <a:r>
              <a:rPr lang="en-US" dirty="0" smtClean="0"/>
              <a:t>2 </a:t>
            </a:r>
            <a:r>
              <a:rPr lang="en-US" dirty="0" err="1" smtClean="0"/>
              <a:t>mem</a:t>
            </a:r>
            <a:r>
              <a:rPr lang="en-US" dirty="0" smtClean="0"/>
              <a:t> accesses</a:t>
            </a:r>
          </a:p>
          <a:p>
            <a:pPr lvl="1"/>
            <a:r>
              <a:rPr lang="en-US" dirty="0" smtClean="0"/>
              <a:t>Read miss on a dirty line</a:t>
            </a:r>
          </a:p>
          <a:p>
            <a:r>
              <a:rPr lang="en-US" dirty="0" smtClean="0"/>
              <a:t>Variable cycles per read/write, might complicate the pipeline control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6B344-989E-C448-8D36-814DE2CE6F54}" type="slidenum">
              <a:rPr lang="en-US"/>
              <a:pPr/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549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30200" y="342900"/>
            <a:ext cx="7835900" cy="850900"/>
          </a:xfrm>
        </p:spPr>
        <p:txBody>
          <a:bodyPr/>
          <a:lstStyle/>
          <a:p>
            <a:r>
              <a:rPr lang="en-US" altLang="ko-KR">
                <a:ea typeface="굴림" charset="-127"/>
                <a:cs typeface="굴림" charset="-127"/>
              </a:rPr>
              <a:t>Hardware Instruction Prefetching</a:t>
            </a:r>
          </a:p>
        </p:txBody>
      </p:sp>
      <p:sp>
        <p:nvSpPr>
          <p:cNvPr id="1549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7700" y="1219200"/>
            <a:ext cx="7848600" cy="2209800"/>
          </a:xfrm>
          <a:ln/>
        </p:spPr>
        <p:txBody>
          <a:bodyPr/>
          <a:lstStyle/>
          <a:p>
            <a:pPr marL="231775" indent="-231775">
              <a:buFontTx/>
              <a:buNone/>
            </a:pPr>
            <a:r>
              <a:rPr lang="en-US" altLang="ko-KR" sz="2000">
                <a:ea typeface="굴림" charset="-127"/>
                <a:cs typeface="굴림" charset="-127"/>
              </a:rPr>
              <a:t>Instruction prefetch in Alpha AXP 21064</a:t>
            </a:r>
          </a:p>
          <a:p>
            <a:pPr marL="574675" lvl="1"/>
            <a:r>
              <a:rPr lang="en-US" altLang="ko-KR">
                <a:ea typeface="굴림" charset="-127"/>
                <a:cs typeface="굴림" charset="-127"/>
              </a:rPr>
              <a:t>Fetch two blocks on a miss; the requested block (i) and the next consecutive block (i+1)</a:t>
            </a:r>
          </a:p>
          <a:p>
            <a:pPr marL="574675" lvl="1"/>
            <a:r>
              <a:rPr lang="en-US" altLang="ko-KR">
                <a:ea typeface="굴림" charset="-127"/>
                <a:cs typeface="굴림" charset="-127"/>
              </a:rPr>
              <a:t>Requested block placed in cache, and next block in instruction stream buffer</a:t>
            </a:r>
          </a:p>
          <a:p>
            <a:pPr marL="574675" lvl="1"/>
            <a:r>
              <a:rPr lang="en-US" altLang="ko-KR">
                <a:ea typeface="굴림" charset="-127"/>
                <a:cs typeface="굴림" charset="-127"/>
              </a:rPr>
              <a:t>If miss in cache but hit in stream buffer, move stream buffer block into cache and prefetch next block (i+2)</a:t>
            </a:r>
          </a:p>
        </p:txBody>
      </p:sp>
      <p:sp>
        <p:nvSpPr>
          <p:cNvPr id="1549316" name="Rectangle 4"/>
          <p:cNvSpPr>
            <a:spLocks noChangeArrowheads="1"/>
          </p:cNvSpPr>
          <p:nvPr/>
        </p:nvSpPr>
        <p:spPr bwMode="auto">
          <a:xfrm>
            <a:off x="1524000" y="4419600"/>
            <a:ext cx="1016000" cy="16002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z="2000" b="1"/>
          </a:p>
        </p:txBody>
      </p:sp>
      <p:sp>
        <p:nvSpPr>
          <p:cNvPr id="1549317" name="Line 5"/>
          <p:cNvSpPr>
            <a:spLocks noChangeShapeType="1"/>
          </p:cNvSpPr>
          <p:nvPr/>
        </p:nvSpPr>
        <p:spPr bwMode="auto">
          <a:xfrm flipH="1" flipV="1">
            <a:off x="2514600" y="5257800"/>
            <a:ext cx="685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49318" name="Rectangle 6"/>
          <p:cNvSpPr>
            <a:spLocks noChangeArrowheads="1"/>
          </p:cNvSpPr>
          <p:nvPr/>
        </p:nvSpPr>
        <p:spPr bwMode="auto">
          <a:xfrm>
            <a:off x="3200400" y="4800600"/>
            <a:ext cx="1600200" cy="9144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2000" b="1"/>
              <a:t>L1 Instruction</a:t>
            </a:r>
          </a:p>
        </p:txBody>
      </p:sp>
      <p:sp>
        <p:nvSpPr>
          <p:cNvPr id="1549319" name="Rectangle 7"/>
          <p:cNvSpPr>
            <a:spLocks noChangeArrowheads="1"/>
          </p:cNvSpPr>
          <p:nvPr/>
        </p:nvSpPr>
        <p:spPr bwMode="auto">
          <a:xfrm>
            <a:off x="6172200" y="4419600"/>
            <a:ext cx="1524000" cy="16002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2000" b="1"/>
              <a:t>Unified L2 Cache</a:t>
            </a:r>
          </a:p>
        </p:txBody>
      </p:sp>
      <p:sp>
        <p:nvSpPr>
          <p:cNvPr id="1549320" name="Freeform 8"/>
          <p:cNvSpPr>
            <a:spLocks/>
          </p:cNvSpPr>
          <p:nvPr/>
        </p:nvSpPr>
        <p:spPr bwMode="auto">
          <a:xfrm>
            <a:off x="4800600" y="5029200"/>
            <a:ext cx="1371600" cy="3048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88" y="0"/>
              </a:cxn>
              <a:cxn ang="0">
                <a:pos x="288" y="384"/>
              </a:cxn>
              <a:cxn ang="0">
                <a:pos x="576" y="384"/>
              </a:cxn>
            </a:cxnLst>
            <a:rect l="0" t="0" r="r" b="b"/>
            <a:pathLst>
              <a:path w="576" h="384">
                <a:moveTo>
                  <a:pt x="0" y="0"/>
                </a:moveTo>
                <a:lnTo>
                  <a:pt x="288" y="0"/>
                </a:lnTo>
                <a:lnTo>
                  <a:pt x="288" y="384"/>
                </a:lnTo>
                <a:lnTo>
                  <a:pt x="576" y="384"/>
                </a:lnTo>
              </a:path>
            </a:pathLst>
          </a:custGeom>
          <a:noFill/>
          <a:ln w="50800" cap="flat" cmpd="sng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49321" name="Rectangle 9"/>
          <p:cNvSpPr>
            <a:spLocks noChangeArrowheads="1"/>
          </p:cNvSpPr>
          <p:nvPr/>
        </p:nvSpPr>
        <p:spPr bwMode="auto">
          <a:xfrm>
            <a:off x="1676400" y="5334000"/>
            <a:ext cx="685800" cy="609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z="2000" b="1"/>
              <a:t>RF</a:t>
            </a:r>
          </a:p>
        </p:txBody>
      </p:sp>
      <p:sp>
        <p:nvSpPr>
          <p:cNvPr id="1549322" name="Line 10"/>
          <p:cNvSpPr>
            <a:spLocks noChangeShapeType="1"/>
          </p:cNvSpPr>
          <p:nvPr/>
        </p:nvSpPr>
        <p:spPr bwMode="auto">
          <a:xfrm flipV="1">
            <a:off x="1828800" y="5105400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49323" name="Line 11"/>
          <p:cNvSpPr>
            <a:spLocks noChangeShapeType="1"/>
          </p:cNvSpPr>
          <p:nvPr/>
        </p:nvSpPr>
        <p:spPr bwMode="auto">
          <a:xfrm flipV="1">
            <a:off x="1981200" y="5105400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49324" name="Line 12"/>
          <p:cNvSpPr>
            <a:spLocks noChangeShapeType="1"/>
          </p:cNvSpPr>
          <p:nvPr/>
        </p:nvSpPr>
        <p:spPr bwMode="auto">
          <a:xfrm>
            <a:off x="2133600" y="5105400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49325" name="Text Box 13"/>
          <p:cNvSpPr txBox="1">
            <a:spLocks noChangeArrowheads="1"/>
          </p:cNvSpPr>
          <p:nvPr/>
        </p:nvSpPr>
        <p:spPr bwMode="auto">
          <a:xfrm>
            <a:off x="1524000" y="4495800"/>
            <a:ext cx="9906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400" b="1"/>
              <a:t>CPU</a:t>
            </a:r>
          </a:p>
        </p:txBody>
      </p:sp>
      <p:sp>
        <p:nvSpPr>
          <p:cNvPr id="1549326" name="AutoShape 14"/>
          <p:cNvSpPr>
            <a:spLocks noChangeArrowheads="1"/>
          </p:cNvSpPr>
          <p:nvPr/>
        </p:nvSpPr>
        <p:spPr bwMode="auto">
          <a:xfrm rot="-27000000">
            <a:off x="4457700" y="4229100"/>
            <a:ext cx="990600" cy="609600"/>
          </a:xfrm>
          <a:custGeom>
            <a:avLst/>
            <a:gdLst>
              <a:gd name="G0" fmla="+- 9257 0 0"/>
              <a:gd name="G1" fmla="+- 16874 0 0"/>
              <a:gd name="G2" fmla="+- 7143 0 0"/>
              <a:gd name="G3" fmla="*/ 9257 1 2"/>
              <a:gd name="G4" fmla="+- G3 10800 0"/>
              <a:gd name="G5" fmla="+- 21600 9257 16874"/>
              <a:gd name="G6" fmla="+- 16874 7143 0"/>
              <a:gd name="G7" fmla="*/ G6 1 2"/>
              <a:gd name="G8" fmla="*/ 16874 2 1"/>
              <a:gd name="G9" fmla="+- G8 0 21600"/>
              <a:gd name="G10" fmla="*/ 21600 G0 G1"/>
              <a:gd name="G11" fmla="*/ 21600 G4 G1"/>
              <a:gd name="G12" fmla="*/ 21600 G5 G1"/>
              <a:gd name="G13" fmla="*/ 21600 G7 G1"/>
              <a:gd name="G14" fmla="*/ 16874 1 2"/>
              <a:gd name="G15" fmla="+- G5 0 G4"/>
              <a:gd name="G16" fmla="+- G0 0 G4"/>
              <a:gd name="G17" fmla="*/ G2 G15 G16"/>
              <a:gd name="T0" fmla="*/ 15429 w 21600"/>
              <a:gd name="T1" fmla="*/ 0 h 21600"/>
              <a:gd name="T2" fmla="*/ 9257 w 21600"/>
              <a:gd name="T3" fmla="*/ 7143 h 21600"/>
              <a:gd name="T4" fmla="*/ 0 w 21600"/>
              <a:gd name="T5" fmla="*/ 19750 h 21600"/>
              <a:gd name="T6" fmla="*/ 8437 w 21600"/>
              <a:gd name="T7" fmla="*/ 21600 h 21600"/>
              <a:gd name="T8" fmla="*/ 16874 w 21600"/>
              <a:gd name="T9" fmla="*/ 15372 h 21600"/>
              <a:gd name="T10" fmla="*/ 21600 w 21600"/>
              <a:gd name="T11" fmla="*/ 7143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G12 h 21600"/>
              <a:gd name="T20" fmla="*/ G1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143"/>
                </a:lnTo>
                <a:lnTo>
                  <a:pt x="13983" y="7143"/>
                </a:lnTo>
                <a:lnTo>
                  <a:pt x="13983" y="17899"/>
                </a:lnTo>
                <a:lnTo>
                  <a:pt x="0" y="17899"/>
                </a:lnTo>
                <a:lnTo>
                  <a:pt x="0" y="21600"/>
                </a:lnTo>
                <a:lnTo>
                  <a:pt x="16874" y="21600"/>
                </a:lnTo>
                <a:lnTo>
                  <a:pt x="16874" y="7143"/>
                </a:lnTo>
                <a:lnTo>
                  <a:pt x="21600" y="7143"/>
                </a:lnTo>
                <a:close/>
              </a:path>
            </a:pathLst>
          </a:custGeom>
          <a:solidFill>
            <a:schemeClr val="accent1"/>
          </a:solidFill>
          <a:ln w="12700">
            <a:solidFill>
              <a:schemeClr val="accent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49327" name="Rectangle 15"/>
          <p:cNvSpPr>
            <a:spLocks noChangeArrowheads="1"/>
          </p:cNvSpPr>
          <p:nvPr/>
        </p:nvSpPr>
        <p:spPr bwMode="auto">
          <a:xfrm>
            <a:off x="3733800" y="3810000"/>
            <a:ext cx="914400" cy="9144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b="1"/>
              <a:t>Stream</a:t>
            </a:r>
          </a:p>
          <a:p>
            <a:pPr>
              <a:spcBef>
                <a:spcPct val="0"/>
              </a:spcBef>
            </a:pPr>
            <a:r>
              <a:rPr lang="en-US" b="1"/>
              <a:t>Buffer</a:t>
            </a:r>
          </a:p>
        </p:txBody>
      </p:sp>
      <p:sp>
        <p:nvSpPr>
          <p:cNvPr id="1549328" name="Text Box 16"/>
          <p:cNvSpPr txBox="1">
            <a:spLocks noChangeArrowheads="1"/>
          </p:cNvSpPr>
          <p:nvPr/>
        </p:nvSpPr>
        <p:spPr bwMode="auto">
          <a:xfrm>
            <a:off x="5029200" y="3581400"/>
            <a:ext cx="1820863" cy="5810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b="1">
                <a:solidFill>
                  <a:schemeClr val="accent2"/>
                </a:solidFill>
              </a:rPr>
              <a:t>Prefetched</a:t>
            </a:r>
          </a:p>
          <a:p>
            <a:pPr>
              <a:spcBef>
                <a:spcPct val="0"/>
              </a:spcBef>
            </a:pPr>
            <a:r>
              <a:rPr lang="en-US" b="1">
                <a:solidFill>
                  <a:schemeClr val="accent2"/>
                </a:solidFill>
              </a:rPr>
              <a:t>instruction block</a:t>
            </a:r>
          </a:p>
        </p:txBody>
      </p:sp>
      <p:sp>
        <p:nvSpPr>
          <p:cNvPr id="1549329" name="AutoShape 17"/>
          <p:cNvSpPr>
            <a:spLocks noChangeArrowheads="1"/>
          </p:cNvSpPr>
          <p:nvPr/>
        </p:nvSpPr>
        <p:spPr bwMode="auto">
          <a:xfrm rot="-10800000">
            <a:off x="3200400" y="4191000"/>
            <a:ext cx="533400" cy="609600"/>
          </a:xfrm>
          <a:custGeom>
            <a:avLst/>
            <a:gdLst>
              <a:gd name="G0" fmla="+- 9257 0 0"/>
              <a:gd name="G1" fmla="+- 16874 0 0"/>
              <a:gd name="G2" fmla="+- 7143 0 0"/>
              <a:gd name="G3" fmla="*/ 9257 1 2"/>
              <a:gd name="G4" fmla="+- G3 10800 0"/>
              <a:gd name="G5" fmla="+- 21600 9257 16874"/>
              <a:gd name="G6" fmla="+- 16874 7143 0"/>
              <a:gd name="G7" fmla="*/ G6 1 2"/>
              <a:gd name="G8" fmla="*/ 16874 2 1"/>
              <a:gd name="G9" fmla="+- G8 0 21600"/>
              <a:gd name="G10" fmla="*/ 21600 G0 G1"/>
              <a:gd name="G11" fmla="*/ 21600 G4 G1"/>
              <a:gd name="G12" fmla="*/ 21600 G5 G1"/>
              <a:gd name="G13" fmla="*/ 21600 G7 G1"/>
              <a:gd name="G14" fmla="*/ 16874 1 2"/>
              <a:gd name="G15" fmla="+- G5 0 G4"/>
              <a:gd name="G16" fmla="+- G0 0 G4"/>
              <a:gd name="G17" fmla="*/ G2 G15 G16"/>
              <a:gd name="T0" fmla="*/ 15429 w 21600"/>
              <a:gd name="T1" fmla="*/ 0 h 21600"/>
              <a:gd name="T2" fmla="*/ 9257 w 21600"/>
              <a:gd name="T3" fmla="*/ 7143 h 21600"/>
              <a:gd name="T4" fmla="*/ 0 w 21600"/>
              <a:gd name="T5" fmla="*/ 19750 h 21600"/>
              <a:gd name="T6" fmla="*/ 8437 w 21600"/>
              <a:gd name="T7" fmla="*/ 21600 h 21600"/>
              <a:gd name="T8" fmla="*/ 16874 w 21600"/>
              <a:gd name="T9" fmla="*/ 15372 h 21600"/>
              <a:gd name="T10" fmla="*/ 21600 w 21600"/>
              <a:gd name="T11" fmla="*/ 7143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G12 h 21600"/>
              <a:gd name="T20" fmla="*/ G1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143"/>
                </a:lnTo>
                <a:lnTo>
                  <a:pt x="13983" y="7143"/>
                </a:lnTo>
                <a:lnTo>
                  <a:pt x="13983" y="17899"/>
                </a:lnTo>
                <a:lnTo>
                  <a:pt x="0" y="17899"/>
                </a:lnTo>
                <a:lnTo>
                  <a:pt x="0" y="21600"/>
                </a:lnTo>
                <a:lnTo>
                  <a:pt x="16874" y="21600"/>
                </a:lnTo>
                <a:lnTo>
                  <a:pt x="16874" y="7143"/>
                </a:lnTo>
                <a:lnTo>
                  <a:pt x="21600" y="7143"/>
                </a:lnTo>
                <a:close/>
              </a:path>
            </a:pathLst>
          </a:custGeom>
          <a:solidFill>
            <a:schemeClr val="accent1"/>
          </a:solidFill>
          <a:ln w="12700">
            <a:solidFill>
              <a:schemeClr val="accent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49330" name="Text Box 18"/>
          <p:cNvSpPr txBox="1">
            <a:spLocks noChangeArrowheads="1"/>
          </p:cNvSpPr>
          <p:nvPr/>
        </p:nvSpPr>
        <p:spPr bwMode="auto">
          <a:xfrm>
            <a:off x="2552700" y="3810000"/>
            <a:ext cx="771525" cy="5810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b="1">
                <a:solidFill>
                  <a:schemeClr val="accent2"/>
                </a:solidFill>
              </a:rPr>
              <a:t>Req</a:t>
            </a:r>
          </a:p>
          <a:p>
            <a:pPr>
              <a:spcBef>
                <a:spcPct val="0"/>
              </a:spcBef>
            </a:pPr>
            <a:r>
              <a:rPr lang="en-US" b="1">
                <a:solidFill>
                  <a:schemeClr val="accent2"/>
                </a:solidFill>
              </a:rPr>
              <a:t> block</a:t>
            </a:r>
          </a:p>
        </p:txBody>
      </p:sp>
      <p:sp>
        <p:nvSpPr>
          <p:cNvPr id="1549331" name="Text Box 19"/>
          <p:cNvSpPr txBox="1">
            <a:spLocks noChangeArrowheads="1"/>
          </p:cNvSpPr>
          <p:nvPr/>
        </p:nvSpPr>
        <p:spPr bwMode="auto">
          <a:xfrm>
            <a:off x="4800600" y="5257800"/>
            <a:ext cx="771525" cy="5810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b="1">
                <a:solidFill>
                  <a:schemeClr val="accent2"/>
                </a:solidFill>
              </a:rPr>
              <a:t>Req</a:t>
            </a:r>
          </a:p>
          <a:p>
            <a:pPr>
              <a:spcBef>
                <a:spcPct val="0"/>
              </a:spcBef>
            </a:pPr>
            <a:r>
              <a:rPr lang="en-US" b="1">
                <a:solidFill>
                  <a:schemeClr val="accent2"/>
                </a:solidFill>
              </a:rPr>
              <a:t> block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60C46-7C1D-C240-8D89-8439AF478820}" type="slidenum">
              <a:rPr lang="en-US"/>
              <a:pPr/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551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>
                <a:ea typeface="굴림" charset="-127"/>
                <a:cs typeface="굴림" charset="-127"/>
              </a:rPr>
              <a:t>Hardware Data Prefetching</a:t>
            </a:r>
          </a:p>
        </p:txBody>
      </p:sp>
      <p:sp>
        <p:nvSpPr>
          <p:cNvPr id="1551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00100" y="1143000"/>
            <a:ext cx="7543800" cy="5181600"/>
          </a:xfrm>
          <a:ln/>
        </p:spPr>
        <p:txBody>
          <a:bodyPr/>
          <a:lstStyle/>
          <a:p>
            <a:pPr marL="231775" indent="-231775">
              <a:lnSpc>
                <a:spcPct val="80000"/>
              </a:lnSpc>
            </a:pPr>
            <a:r>
              <a:rPr lang="en-US" altLang="ko-KR" dirty="0" err="1">
                <a:ea typeface="굴림" charset="-127"/>
                <a:cs typeface="굴림" charset="-127"/>
              </a:rPr>
              <a:t>Prefetch</a:t>
            </a:r>
            <a:r>
              <a:rPr lang="en-US" altLang="ko-KR" dirty="0">
                <a:ea typeface="굴림" charset="-127"/>
                <a:cs typeface="굴림" charset="-127"/>
              </a:rPr>
              <a:t>-on-miss:</a:t>
            </a:r>
          </a:p>
          <a:p>
            <a:pPr marL="574675" lvl="1" indent="-171450">
              <a:lnSpc>
                <a:spcPct val="80000"/>
              </a:lnSpc>
            </a:pPr>
            <a:r>
              <a:rPr lang="en-US" altLang="ko-KR" sz="2000" dirty="0" err="1">
                <a:ea typeface="굴림" charset="-127"/>
                <a:cs typeface="굴림" charset="-127"/>
              </a:rPr>
              <a:t>Prefetch</a:t>
            </a:r>
            <a:r>
              <a:rPr lang="en-US" altLang="ko-KR" sz="2000" dirty="0">
                <a:ea typeface="굴림" charset="-127"/>
                <a:cs typeface="굴림" charset="-127"/>
              </a:rPr>
              <a:t> </a:t>
            </a:r>
            <a:r>
              <a:rPr lang="en-US" altLang="ko-KR" sz="2000" dirty="0" err="1">
                <a:solidFill>
                  <a:schemeClr val="accent2"/>
                </a:solidFill>
                <a:ea typeface="굴림" charset="-127"/>
                <a:cs typeface="굴림" charset="-127"/>
              </a:rPr>
              <a:t>b</a:t>
            </a:r>
            <a:r>
              <a:rPr lang="en-US" altLang="ko-KR" sz="2000" dirty="0">
                <a:solidFill>
                  <a:schemeClr val="accent2"/>
                </a:solidFill>
                <a:ea typeface="굴림" charset="-127"/>
                <a:cs typeface="굴림" charset="-127"/>
              </a:rPr>
              <a:t> + 1</a:t>
            </a:r>
            <a:r>
              <a:rPr lang="en-US" altLang="ko-KR" sz="2000" dirty="0">
                <a:ea typeface="굴림" charset="-127"/>
                <a:cs typeface="굴림" charset="-127"/>
              </a:rPr>
              <a:t> upon miss on </a:t>
            </a:r>
            <a:r>
              <a:rPr lang="en-US" altLang="ko-KR" sz="2000" dirty="0" err="1">
                <a:solidFill>
                  <a:schemeClr val="accent2"/>
                </a:solidFill>
                <a:ea typeface="굴림" charset="-127"/>
                <a:cs typeface="굴림" charset="-127"/>
              </a:rPr>
              <a:t>b</a:t>
            </a:r>
            <a:endParaRPr lang="en-US" altLang="ko-KR" sz="2000" dirty="0">
              <a:solidFill>
                <a:schemeClr val="accent2"/>
              </a:solidFill>
              <a:ea typeface="굴림" charset="-127"/>
              <a:cs typeface="굴림" charset="-127"/>
            </a:endParaRPr>
          </a:p>
          <a:p>
            <a:pPr marL="574675" lvl="1" indent="-171450">
              <a:lnSpc>
                <a:spcPct val="80000"/>
              </a:lnSpc>
            </a:pPr>
            <a:endParaRPr lang="en-US" altLang="ko-KR" dirty="0">
              <a:solidFill>
                <a:schemeClr val="accent2"/>
              </a:solidFill>
              <a:ea typeface="굴림" charset="-127"/>
              <a:cs typeface="굴림" charset="-127"/>
            </a:endParaRPr>
          </a:p>
          <a:p>
            <a:pPr marL="231775" indent="-231775">
              <a:lnSpc>
                <a:spcPct val="80000"/>
              </a:lnSpc>
            </a:pPr>
            <a:r>
              <a:rPr lang="en-US" altLang="ko-KR" dirty="0">
                <a:ea typeface="굴림" charset="-127"/>
                <a:cs typeface="굴림" charset="-127"/>
              </a:rPr>
              <a:t>One Block </a:t>
            </a:r>
            <a:r>
              <a:rPr lang="en-US" altLang="ko-KR" dirty="0" err="1">
                <a:ea typeface="굴림" charset="-127"/>
                <a:cs typeface="굴림" charset="-127"/>
              </a:rPr>
              <a:t>Lookahead</a:t>
            </a:r>
            <a:r>
              <a:rPr lang="en-US" altLang="ko-KR" dirty="0">
                <a:ea typeface="굴림" charset="-127"/>
                <a:cs typeface="굴림" charset="-127"/>
              </a:rPr>
              <a:t> (OBL) scheme </a:t>
            </a:r>
          </a:p>
          <a:p>
            <a:pPr marL="574675" lvl="1" indent="-171450">
              <a:lnSpc>
                <a:spcPct val="80000"/>
              </a:lnSpc>
            </a:pPr>
            <a:r>
              <a:rPr lang="en-US" altLang="ko-KR" sz="2000" dirty="0">
                <a:ea typeface="굴림" charset="-127"/>
                <a:cs typeface="굴림" charset="-127"/>
              </a:rPr>
              <a:t>Initiate </a:t>
            </a:r>
            <a:r>
              <a:rPr lang="en-US" altLang="ko-KR" sz="2000" dirty="0" err="1">
                <a:ea typeface="굴림" charset="-127"/>
                <a:cs typeface="굴림" charset="-127"/>
              </a:rPr>
              <a:t>prefetch</a:t>
            </a:r>
            <a:r>
              <a:rPr lang="en-US" altLang="ko-KR" sz="2000" dirty="0">
                <a:ea typeface="굴림" charset="-127"/>
                <a:cs typeface="굴림" charset="-127"/>
              </a:rPr>
              <a:t> for block </a:t>
            </a:r>
            <a:r>
              <a:rPr lang="en-US" altLang="ko-KR" sz="2000" dirty="0" err="1">
                <a:solidFill>
                  <a:schemeClr val="accent2"/>
                </a:solidFill>
                <a:ea typeface="굴림" charset="-127"/>
                <a:cs typeface="굴림" charset="-127"/>
              </a:rPr>
              <a:t>b</a:t>
            </a:r>
            <a:r>
              <a:rPr lang="en-US" altLang="ko-KR" sz="2000" dirty="0">
                <a:solidFill>
                  <a:schemeClr val="accent2"/>
                </a:solidFill>
                <a:ea typeface="굴림" charset="-127"/>
                <a:cs typeface="굴림" charset="-127"/>
              </a:rPr>
              <a:t> + 1</a:t>
            </a:r>
            <a:r>
              <a:rPr lang="en-US" altLang="ko-KR" sz="2000" dirty="0">
                <a:ea typeface="굴림" charset="-127"/>
                <a:cs typeface="굴림" charset="-127"/>
              </a:rPr>
              <a:t> when block </a:t>
            </a:r>
            <a:r>
              <a:rPr lang="en-US" altLang="ko-KR" sz="2000" dirty="0" err="1">
                <a:solidFill>
                  <a:schemeClr val="accent2"/>
                </a:solidFill>
                <a:ea typeface="굴림" charset="-127"/>
                <a:cs typeface="굴림" charset="-127"/>
              </a:rPr>
              <a:t>b</a:t>
            </a:r>
            <a:r>
              <a:rPr lang="en-US" altLang="ko-KR" sz="2000" dirty="0">
                <a:ea typeface="굴림" charset="-127"/>
                <a:cs typeface="굴림" charset="-127"/>
              </a:rPr>
              <a:t> is accessed</a:t>
            </a:r>
          </a:p>
          <a:p>
            <a:pPr marL="574675" lvl="1" indent="-171450">
              <a:lnSpc>
                <a:spcPct val="80000"/>
              </a:lnSpc>
            </a:pPr>
            <a:r>
              <a:rPr lang="en-US" altLang="ko-KR" sz="2000" i="1" dirty="0">
                <a:solidFill>
                  <a:schemeClr val="tx2"/>
                </a:solidFill>
                <a:ea typeface="굴림" charset="-127"/>
                <a:cs typeface="굴림" charset="-127"/>
              </a:rPr>
              <a:t>Why is this different from doubling block size?</a:t>
            </a:r>
            <a:endParaRPr lang="en-US" altLang="ko-KR" sz="2000" dirty="0">
              <a:solidFill>
                <a:schemeClr val="tx2"/>
              </a:solidFill>
              <a:ea typeface="굴림" charset="-127"/>
              <a:cs typeface="굴림" charset="-127"/>
            </a:endParaRPr>
          </a:p>
          <a:p>
            <a:pPr marL="574675" lvl="1" indent="-171450">
              <a:lnSpc>
                <a:spcPct val="80000"/>
              </a:lnSpc>
            </a:pPr>
            <a:r>
              <a:rPr lang="en-US" altLang="ko-KR" sz="2000" dirty="0">
                <a:solidFill>
                  <a:schemeClr val="tx2"/>
                </a:solidFill>
                <a:ea typeface="굴림" charset="-127"/>
                <a:cs typeface="굴림" charset="-127"/>
              </a:rPr>
              <a:t>Can extend to N-block </a:t>
            </a:r>
            <a:r>
              <a:rPr lang="en-US" altLang="ko-KR" sz="2000" dirty="0" err="1">
                <a:solidFill>
                  <a:schemeClr val="tx2"/>
                </a:solidFill>
                <a:ea typeface="굴림" charset="-127"/>
                <a:cs typeface="굴림" charset="-127"/>
              </a:rPr>
              <a:t>lookahead</a:t>
            </a:r>
            <a:endParaRPr lang="en-US" altLang="ko-KR" sz="2000" dirty="0">
              <a:solidFill>
                <a:schemeClr val="tx2"/>
              </a:solidFill>
              <a:ea typeface="굴림" charset="-127"/>
              <a:cs typeface="굴림" charset="-127"/>
            </a:endParaRPr>
          </a:p>
          <a:p>
            <a:pPr marL="574675" lvl="1" indent="-171450">
              <a:lnSpc>
                <a:spcPct val="80000"/>
              </a:lnSpc>
            </a:pPr>
            <a:endParaRPr lang="en-US" altLang="ko-KR" dirty="0">
              <a:solidFill>
                <a:schemeClr val="tx2"/>
              </a:solidFill>
              <a:ea typeface="굴림" charset="-127"/>
              <a:cs typeface="굴림" charset="-127"/>
            </a:endParaRPr>
          </a:p>
          <a:p>
            <a:pPr marL="231775" indent="-231775">
              <a:lnSpc>
                <a:spcPct val="80000"/>
              </a:lnSpc>
            </a:pPr>
            <a:r>
              <a:rPr lang="en-US" altLang="ko-KR" dirty="0" err="1">
                <a:ea typeface="굴림" charset="-127"/>
                <a:cs typeface="굴림" charset="-127"/>
              </a:rPr>
              <a:t>Strided</a:t>
            </a:r>
            <a:r>
              <a:rPr lang="en-US" altLang="ko-KR" dirty="0">
                <a:ea typeface="굴림" charset="-127"/>
                <a:cs typeface="굴림" charset="-127"/>
              </a:rPr>
              <a:t> </a:t>
            </a:r>
            <a:r>
              <a:rPr lang="en-US" altLang="ko-KR" dirty="0" err="1">
                <a:ea typeface="굴림" charset="-127"/>
                <a:cs typeface="굴림" charset="-127"/>
              </a:rPr>
              <a:t>prefetch</a:t>
            </a:r>
            <a:endParaRPr lang="en-US" altLang="ko-KR" dirty="0">
              <a:ea typeface="굴림" charset="-127"/>
              <a:cs typeface="굴림" charset="-127"/>
            </a:endParaRPr>
          </a:p>
          <a:p>
            <a:pPr marL="574675" lvl="1" indent="-171450">
              <a:lnSpc>
                <a:spcPct val="80000"/>
              </a:lnSpc>
            </a:pPr>
            <a:r>
              <a:rPr lang="en-US" altLang="ko-KR" sz="2000" dirty="0">
                <a:ea typeface="굴림" charset="-127"/>
                <a:cs typeface="굴림" charset="-127"/>
              </a:rPr>
              <a:t>If observe sequence of accesses to block </a:t>
            </a:r>
            <a:r>
              <a:rPr lang="en-US" altLang="ko-KR" sz="2000" dirty="0" err="1">
                <a:solidFill>
                  <a:schemeClr val="accent2"/>
                </a:solidFill>
                <a:ea typeface="굴림" charset="-127"/>
                <a:cs typeface="굴림" charset="-127"/>
              </a:rPr>
              <a:t>b</a:t>
            </a:r>
            <a:r>
              <a:rPr lang="en-US" altLang="ko-KR" sz="2000" dirty="0">
                <a:ea typeface="굴림" charset="-127"/>
                <a:cs typeface="굴림" charset="-127"/>
              </a:rPr>
              <a:t>, </a:t>
            </a:r>
            <a:r>
              <a:rPr lang="en-US" altLang="ko-KR" sz="2000" dirty="0" err="1">
                <a:solidFill>
                  <a:schemeClr val="accent2"/>
                </a:solidFill>
                <a:ea typeface="굴림" charset="-127"/>
                <a:cs typeface="굴림" charset="-127"/>
              </a:rPr>
              <a:t>b+N</a:t>
            </a:r>
            <a:r>
              <a:rPr lang="en-US" altLang="ko-KR" sz="2000" dirty="0">
                <a:ea typeface="굴림" charset="-127"/>
                <a:cs typeface="굴림" charset="-127"/>
              </a:rPr>
              <a:t>, </a:t>
            </a:r>
            <a:r>
              <a:rPr lang="en-US" altLang="ko-KR" sz="2000" dirty="0">
                <a:solidFill>
                  <a:schemeClr val="accent2"/>
                </a:solidFill>
                <a:ea typeface="굴림" charset="-127"/>
                <a:cs typeface="굴림" charset="-127"/>
              </a:rPr>
              <a:t>b+2N</a:t>
            </a:r>
            <a:r>
              <a:rPr lang="en-US" altLang="ko-KR" sz="2000" dirty="0">
                <a:ea typeface="굴림" charset="-127"/>
                <a:cs typeface="굴림" charset="-127"/>
              </a:rPr>
              <a:t>, then </a:t>
            </a:r>
            <a:r>
              <a:rPr lang="en-US" altLang="ko-KR" sz="2000" dirty="0" err="1">
                <a:ea typeface="굴림" charset="-127"/>
                <a:cs typeface="굴림" charset="-127"/>
              </a:rPr>
              <a:t>prefetch</a:t>
            </a:r>
            <a:r>
              <a:rPr lang="en-US" altLang="ko-KR" sz="2000" dirty="0">
                <a:ea typeface="굴림" charset="-127"/>
                <a:cs typeface="굴림" charset="-127"/>
              </a:rPr>
              <a:t> </a:t>
            </a:r>
            <a:r>
              <a:rPr lang="en-US" altLang="ko-KR" sz="2000" dirty="0">
                <a:solidFill>
                  <a:schemeClr val="accent2"/>
                </a:solidFill>
                <a:ea typeface="굴림" charset="-127"/>
                <a:cs typeface="굴림" charset="-127"/>
              </a:rPr>
              <a:t>b+3N</a:t>
            </a:r>
            <a:r>
              <a:rPr lang="en-US" altLang="ko-KR" sz="2000" dirty="0">
                <a:ea typeface="굴림" charset="-127"/>
                <a:cs typeface="굴림" charset="-127"/>
              </a:rPr>
              <a:t> etc.</a:t>
            </a:r>
          </a:p>
          <a:p>
            <a:pPr marL="231775" indent="-231775">
              <a:lnSpc>
                <a:spcPct val="80000"/>
              </a:lnSpc>
            </a:pPr>
            <a:endParaRPr lang="en-US" altLang="ko-KR" dirty="0">
              <a:ea typeface="굴림" charset="-127"/>
              <a:cs typeface="굴림" charset="-127"/>
            </a:endParaRPr>
          </a:p>
          <a:p>
            <a:pPr marL="231775" indent="-231775">
              <a:lnSpc>
                <a:spcPct val="80000"/>
              </a:lnSpc>
              <a:buFontTx/>
              <a:buNone/>
            </a:pPr>
            <a:r>
              <a:rPr lang="en-US" altLang="ko-KR" sz="2000" b="1" dirty="0">
                <a:ea typeface="굴림" charset="-127"/>
                <a:cs typeface="굴림" charset="-127"/>
              </a:rPr>
              <a:t>Example:</a:t>
            </a:r>
            <a:r>
              <a:rPr lang="en-US" altLang="ko-KR" sz="2000" dirty="0">
                <a:ea typeface="굴림" charset="-127"/>
                <a:cs typeface="굴림" charset="-127"/>
              </a:rPr>
              <a:t> IBM Power 5 [2003] supports eight independent streams of </a:t>
            </a:r>
            <a:r>
              <a:rPr lang="en-US" altLang="ko-KR" sz="2000" dirty="0" err="1">
                <a:ea typeface="굴림" charset="-127"/>
                <a:cs typeface="굴림" charset="-127"/>
              </a:rPr>
              <a:t>strided</a:t>
            </a:r>
            <a:r>
              <a:rPr lang="en-US" altLang="ko-KR" sz="2000" dirty="0">
                <a:ea typeface="굴림" charset="-127"/>
                <a:cs typeface="굴림" charset="-127"/>
              </a:rPr>
              <a:t> </a:t>
            </a:r>
            <a:r>
              <a:rPr lang="en-US" altLang="ko-KR" sz="2000" dirty="0" err="1">
                <a:ea typeface="굴림" charset="-127"/>
                <a:cs typeface="굴림" charset="-127"/>
              </a:rPr>
              <a:t>prefetch</a:t>
            </a:r>
            <a:r>
              <a:rPr lang="en-US" altLang="ko-KR" sz="2000" dirty="0">
                <a:ea typeface="굴림" charset="-127"/>
                <a:cs typeface="굴림" charset="-127"/>
              </a:rPr>
              <a:t> per processor, </a:t>
            </a:r>
            <a:r>
              <a:rPr lang="en-US" altLang="ko-KR" sz="2000" dirty="0" err="1">
                <a:ea typeface="굴림" charset="-127"/>
                <a:cs typeface="굴림" charset="-127"/>
              </a:rPr>
              <a:t>prefetching</a:t>
            </a:r>
            <a:r>
              <a:rPr lang="en-US" altLang="ko-KR" sz="2000" dirty="0">
                <a:ea typeface="굴림" charset="-127"/>
                <a:cs typeface="굴림" charset="-127"/>
              </a:rPr>
              <a:t> 12 lines</a:t>
            </a:r>
            <a:r>
              <a:rPr lang="en-US" altLang="ko-KR" sz="2000" dirty="0" smtClean="0">
                <a:ea typeface="굴림" charset="-127"/>
                <a:cs typeface="굴림" charset="-127"/>
              </a:rPr>
              <a:t> ahead </a:t>
            </a:r>
            <a:r>
              <a:rPr lang="en-US" altLang="ko-KR" sz="2000" dirty="0">
                <a:ea typeface="굴림" charset="-127"/>
                <a:cs typeface="굴림" charset="-127"/>
              </a:rPr>
              <a:t>of current </a:t>
            </a:r>
            <a:r>
              <a:rPr lang="en-US" altLang="ko-KR" sz="2000" dirty="0" smtClean="0">
                <a:ea typeface="굴림" charset="-127"/>
                <a:cs typeface="굴림" charset="-127"/>
              </a:rPr>
              <a:t>access</a:t>
            </a:r>
            <a:endParaRPr lang="en-US" altLang="ko-KR" sz="2000" dirty="0">
              <a:ea typeface="굴림" charset="-127"/>
              <a:cs typeface="굴림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84A05-5350-604A-860D-2BECFAB5A584}" type="slidenum">
              <a:rPr lang="en-US"/>
              <a:pPr/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553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>
                <a:ea typeface="굴림" charset="-127"/>
                <a:cs typeface="굴림" charset="-127"/>
              </a:rPr>
              <a:t>Software Prefetching</a:t>
            </a:r>
          </a:p>
        </p:txBody>
      </p:sp>
      <p:sp>
        <p:nvSpPr>
          <p:cNvPr id="1553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65200" y="1708150"/>
            <a:ext cx="7399338" cy="4252913"/>
          </a:xfrm>
          <a:noFill/>
          <a:ln/>
        </p:spPr>
        <p:txBody>
          <a:bodyPr/>
          <a:lstStyle/>
          <a:p>
            <a:pPr lvl="1"/>
            <a:endParaRPr lang="ko-KR" altLang="en-US" dirty="0">
              <a:solidFill>
                <a:schemeClr val="tx2"/>
              </a:solidFill>
              <a:ea typeface="굴림" charset="-127"/>
              <a:cs typeface="굴림" charset="-127"/>
            </a:endParaRPr>
          </a:p>
          <a:p>
            <a:pPr lvl="1">
              <a:buFontTx/>
              <a:buNone/>
            </a:pPr>
            <a:r>
              <a:rPr lang="ko-KR" altLang="en-US" b="1" dirty="0">
                <a:solidFill>
                  <a:schemeClr val="tx2"/>
                </a:solidFill>
                <a:latin typeface="Courier New" charset="0"/>
                <a:ea typeface="굴림" charset="-127"/>
                <a:cs typeface="굴림" charset="-127"/>
              </a:rPr>
              <a:t>  </a:t>
            </a:r>
            <a:r>
              <a:rPr lang="en-US" altLang="ko-KR" sz="2800" b="1" dirty="0" err="1">
                <a:latin typeface="Courier New" charset="0"/>
                <a:ea typeface="굴림" charset="-127"/>
                <a:cs typeface="굴림" charset="-127"/>
              </a:rPr>
              <a:t>for(i</a:t>
            </a:r>
            <a:r>
              <a:rPr lang="en-US" altLang="ko-KR" sz="2800" b="1" dirty="0">
                <a:latin typeface="Courier New" charset="0"/>
                <a:ea typeface="굴림" charset="-127"/>
                <a:cs typeface="굴림" charset="-127"/>
              </a:rPr>
              <a:t>=0; </a:t>
            </a:r>
            <a:r>
              <a:rPr lang="en-US" altLang="ko-KR" sz="2800" b="1" dirty="0" err="1">
                <a:latin typeface="Courier New" charset="0"/>
                <a:ea typeface="굴림" charset="-127"/>
                <a:cs typeface="굴림" charset="-127"/>
              </a:rPr>
              <a:t>i</a:t>
            </a:r>
            <a:r>
              <a:rPr lang="en-US" altLang="ko-KR" sz="2800" b="1" dirty="0">
                <a:latin typeface="Courier New" charset="0"/>
                <a:ea typeface="굴림" charset="-127"/>
                <a:cs typeface="굴림" charset="-127"/>
              </a:rPr>
              <a:t> &lt; N; </a:t>
            </a:r>
            <a:r>
              <a:rPr lang="en-US" altLang="ko-KR" sz="2800" b="1" dirty="0" err="1">
                <a:latin typeface="Courier New" charset="0"/>
                <a:ea typeface="굴림" charset="-127"/>
                <a:cs typeface="굴림" charset="-127"/>
              </a:rPr>
              <a:t>i</a:t>
            </a:r>
            <a:r>
              <a:rPr lang="en-US" altLang="ko-KR" sz="2800" b="1" dirty="0">
                <a:latin typeface="Courier New" charset="0"/>
                <a:ea typeface="굴림" charset="-127"/>
                <a:cs typeface="굴림" charset="-127"/>
              </a:rPr>
              <a:t>++) {</a:t>
            </a:r>
            <a:br>
              <a:rPr lang="en-US" altLang="ko-KR" sz="2800" b="1" dirty="0">
                <a:latin typeface="Courier New" charset="0"/>
                <a:ea typeface="굴림" charset="-127"/>
                <a:cs typeface="굴림" charset="-127"/>
              </a:rPr>
            </a:br>
            <a:r>
              <a:rPr lang="en-US" altLang="ko-KR" sz="2800" b="1" dirty="0">
                <a:latin typeface="Courier New" charset="0"/>
                <a:ea typeface="굴림" charset="-127"/>
                <a:cs typeface="굴림" charset="-127"/>
              </a:rPr>
              <a:t>    </a:t>
            </a:r>
            <a:r>
              <a:rPr lang="en-US" altLang="ko-KR" sz="2800" b="1" dirty="0" err="1">
                <a:latin typeface="Courier New" charset="0"/>
                <a:ea typeface="굴림" charset="-127"/>
                <a:cs typeface="굴림" charset="-127"/>
              </a:rPr>
              <a:t>prefetch</a:t>
            </a:r>
            <a:r>
              <a:rPr lang="en-US" altLang="ko-KR" sz="2800" b="1" dirty="0">
                <a:latin typeface="Courier New" charset="0"/>
                <a:ea typeface="굴림" charset="-127"/>
                <a:cs typeface="굴림" charset="-127"/>
              </a:rPr>
              <a:t>( &amp;</a:t>
            </a:r>
            <a:r>
              <a:rPr lang="en-US" altLang="ko-KR" sz="2800" b="1" dirty="0" err="1">
                <a:latin typeface="Courier New" charset="0"/>
                <a:ea typeface="굴림" charset="-127"/>
                <a:cs typeface="굴림" charset="-127"/>
              </a:rPr>
              <a:t>a[i</a:t>
            </a:r>
            <a:r>
              <a:rPr lang="en-US" altLang="ko-KR" sz="2800" b="1" dirty="0">
                <a:latin typeface="Courier New" charset="0"/>
                <a:ea typeface="굴림" charset="-127"/>
                <a:cs typeface="굴림" charset="-127"/>
              </a:rPr>
              <a:t> + 1] );</a:t>
            </a:r>
            <a:br>
              <a:rPr lang="en-US" altLang="ko-KR" sz="2800" b="1" dirty="0">
                <a:latin typeface="Courier New" charset="0"/>
                <a:ea typeface="굴림" charset="-127"/>
                <a:cs typeface="굴림" charset="-127"/>
              </a:rPr>
            </a:br>
            <a:r>
              <a:rPr lang="en-US" altLang="ko-KR" sz="2800" b="1" dirty="0">
                <a:latin typeface="Courier New" charset="0"/>
                <a:ea typeface="굴림" charset="-127"/>
                <a:cs typeface="굴림" charset="-127"/>
              </a:rPr>
              <a:t>    </a:t>
            </a:r>
            <a:r>
              <a:rPr lang="en-US" altLang="ko-KR" sz="2800" b="1" dirty="0" err="1">
                <a:latin typeface="Courier New" charset="0"/>
                <a:ea typeface="굴림" charset="-127"/>
                <a:cs typeface="굴림" charset="-127"/>
              </a:rPr>
              <a:t>prefetch</a:t>
            </a:r>
            <a:r>
              <a:rPr lang="en-US" altLang="ko-KR" sz="2800" b="1" dirty="0">
                <a:latin typeface="Courier New" charset="0"/>
                <a:ea typeface="굴림" charset="-127"/>
                <a:cs typeface="굴림" charset="-127"/>
              </a:rPr>
              <a:t>( &amp;</a:t>
            </a:r>
            <a:r>
              <a:rPr lang="en-US" altLang="ko-KR" sz="2800" b="1" dirty="0" err="1">
                <a:latin typeface="Courier New" charset="0"/>
                <a:ea typeface="굴림" charset="-127"/>
                <a:cs typeface="굴림" charset="-127"/>
              </a:rPr>
              <a:t>b[i</a:t>
            </a:r>
            <a:r>
              <a:rPr lang="en-US" altLang="ko-KR" sz="2800" b="1" dirty="0">
                <a:latin typeface="Courier New" charset="0"/>
                <a:ea typeface="굴림" charset="-127"/>
                <a:cs typeface="굴림" charset="-127"/>
              </a:rPr>
              <a:t> + 1] );</a:t>
            </a:r>
            <a:br>
              <a:rPr lang="en-US" altLang="ko-KR" sz="2800" b="1" dirty="0">
                <a:latin typeface="Courier New" charset="0"/>
                <a:ea typeface="굴림" charset="-127"/>
                <a:cs typeface="굴림" charset="-127"/>
              </a:rPr>
            </a:br>
            <a:r>
              <a:rPr lang="en-US" altLang="ko-KR" sz="2800" b="1" dirty="0">
                <a:latin typeface="Courier New" charset="0"/>
                <a:ea typeface="굴림" charset="-127"/>
                <a:cs typeface="굴림" charset="-127"/>
              </a:rPr>
              <a:t>    SUM = SUM + </a:t>
            </a:r>
            <a:r>
              <a:rPr lang="en-US" altLang="ko-KR" sz="2800" b="1" dirty="0" err="1">
                <a:latin typeface="Courier New" charset="0"/>
                <a:ea typeface="굴림" charset="-127"/>
                <a:cs typeface="굴림" charset="-127"/>
              </a:rPr>
              <a:t>a[i</a:t>
            </a:r>
            <a:r>
              <a:rPr lang="en-US" altLang="ko-KR" sz="2800" b="1" dirty="0">
                <a:latin typeface="Courier New" charset="0"/>
                <a:ea typeface="굴림" charset="-127"/>
                <a:cs typeface="굴림" charset="-127"/>
              </a:rPr>
              <a:t>] * </a:t>
            </a:r>
            <a:r>
              <a:rPr lang="en-US" altLang="ko-KR" sz="2800" b="1" dirty="0" err="1">
                <a:latin typeface="Courier New" charset="0"/>
                <a:ea typeface="굴림" charset="-127"/>
                <a:cs typeface="굴림" charset="-127"/>
              </a:rPr>
              <a:t>b[i</a:t>
            </a:r>
            <a:r>
              <a:rPr lang="en-US" altLang="ko-KR" sz="2800" b="1" dirty="0">
                <a:latin typeface="Courier New" charset="0"/>
                <a:ea typeface="굴림" charset="-127"/>
                <a:cs typeface="굴림" charset="-127"/>
              </a:rPr>
              <a:t>];</a:t>
            </a:r>
            <a:br>
              <a:rPr lang="en-US" altLang="ko-KR" sz="2800" b="1" dirty="0">
                <a:latin typeface="Courier New" charset="0"/>
                <a:ea typeface="굴림" charset="-127"/>
                <a:cs typeface="굴림" charset="-127"/>
              </a:rPr>
            </a:br>
            <a:r>
              <a:rPr lang="en-US" altLang="ko-KR" sz="2800" b="1" dirty="0">
                <a:latin typeface="Courier New" charset="0"/>
                <a:ea typeface="굴림" charset="-127"/>
                <a:cs typeface="굴림" charset="-127"/>
              </a:rPr>
              <a:t> }</a:t>
            </a:r>
          </a:p>
          <a:p>
            <a:endParaRPr lang="en-US" altLang="ko-KR" sz="3600" dirty="0">
              <a:ea typeface="굴림" charset="-127"/>
              <a:cs typeface="굴림" charset="-127"/>
            </a:endParaRPr>
          </a:p>
          <a:p>
            <a:pPr>
              <a:buFontTx/>
              <a:buNone/>
            </a:pPr>
            <a:r>
              <a:rPr lang="en-US" altLang="ko-KR" i="1" dirty="0">
                <a:solidFill>
                  <a:schemeClr val="tx2"/>
                </a:solidFill>
                <a:ea typeface="굴림" charset="-127"/>
                <a:cs typeface="굴림" charset="-127"/>
              </a:rPr>
              <a:t>What property do we require of the cache for </a:t>
            </a:r>
            <a:r>
              <a:rPr lang="en-US" altLang="ko-KR" i="1" dirty="0" err="1">
                <a:solidFill>
                  <a:schemeClr val="tx2"/>
                </a:solidFill>
                <a:ea typeface="굴림" charset="-127"/>
                <a:cs typeface="굴림" charset="-127"/>
              </a:rPr>
              <a:t>prefetching</a:t>
            </a:r>
            <a:r>
              <a:rPr lang="en-US" altLang="ko-KR" i="1" dirty="0">
                <a:solidFill>
                  <a:schemeClr val="tx2"/>
                </a:solidFill>
                <a:ea typeface="굴림" charset="-127"/>
                <a:cs typeface="굴림" charset="-127"/>
              </a:rPr>
              <a:t> to work 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95F0A-2FFC-3144-BA6F-0144DB5F0F3C}" type="slidenum">
              <a:rPr lang="en-US"/>
              <a:pPr/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555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>
                <a:ea typeface="굴림" charset="-127"/>
                <a:cs typeface="굴림" charset="-127"/>
              </a:rPr>
              <a:t>Software Prefetching Issues</a:t>
            </a:r>
          </a:p>
        </p:txBody>
      </p:sp>
      <p:sp>
        <p:nvSpPr>
          <p:cNvPr id="1555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8001000" cy="4419600"/>
          </a:xfrm>
          <a:ln/>
        </p:spPr>
        <p:txBody>
          <a:bodyPr/>
          <a:lstStyle/>
          <a:p>
            <a:pPr marL="342900" indent="-342900"/>
            <a:r>
              <a:rPr lang="en-US" altLang="ko-KR" dirty="0">
                <a:ea typeface="굴림" charset="-127"/>
                <a:cs typeface="굴림" charset="-127"/>
              </a:rPr>
              <a:t>Timing is the biggest issue, not predictability</a:t>
            </a:r>
          </a:p>
          <a:p>
            <a:pPr marL="742950" lvl="1" indent="-285750"/>
            <a:r>
              <a:rPr lang="en-US" altLang="ko-KR" sz="2000" dirty="0">
                <a:ea typeface="굴림" charset="-127"/>
                <a:cs typeface="굴림" charset="-127"/>
              </a:rPr>
              <a:t>If you </a:t>
            </a:r>
            <a:r>
              <a:rPr lang="en-US" altLang="ko-KR" sz="2000" dirty="0" err="1">
                <a:ea typeface="굴림" charset="-127"/>
                <a:cs typeface="굴림" charset="-127"/>
              </a:rPr>
              <a:t>prefetch</a:t>
            </a:r>
            <a:r>
              <a:rPr lang="en-US" altLang="ko-KR" sz="2000" dirty="0">
                <a:ea typeface="굴림" charset="-127"/>
                <a:cs typeface="굴림" charset="-127"/>
              </a:rPr>
              <a:t> very close to when the data is required, you might be too late</a:t>
            </a:r>
          </a:p>
          <a:p>
            <a:pPr marL="742950" lvl="1" indent="-285750"/>
            <a:r>
              <a:rPr lang="en-US" altLang="ko-KR" sz="2000" dirty="0" err="1">
                <a:ea typeface="굴림" charset="-127"/>
                <a:cs typeface="굴림" charset="-127"/>
              </a:rPr>
              <a:t>Prefetch</a:t>
            </a:r>
            <a:r>
              <a:rPr lang="en-US" altLang="ko-KR" sz="2000" dirty="0">
                <a:ea typeface="굴림" charset="-127"/>
                <a:cs typeface="굴림" charset="-127"/>
              </a:rPr>
              <a:t> too early, cause pollution</a:t>
            </a:r>
          </a:p>
          <a:p>
            <a:pPr marL="742950" lvl="1" indent="-285750"/>
            <a:r>
              <a:rPr lang="en-US" altLang="ko-KR" sz="2000" dirty="0">
                <a:ea typeface="굴림" charset="-127"/>
                <a:cs typeface="굴림" charset="-127"/>
              </a:rPr>
              <a:t>Estimate how long it will take for the data to come into L1, so we can set P appropriately</a:t>
            </a:r>
          </a:p>
          <a:p>
            <a:pPr marL="742950" lvl="1" indent="-285750"/>
            <a:r>
              <a:rPr lang="en-US" altLang="ko-KR" sz="2000" i="1" dirty="0">
                <a:solidFill>
                  <a:schemeClr val="tx2"/>
                </a:solidFill>
                <a:ea typeface="굴림" charset="-127"/>
                <a:cs typeface="굴림" charset="-127"/>
              </a:rPr>
              <a:t> Why is this hard to do?</a:t>
            </a:r>
            <a:r>
              <a:rPr lang="en-US" altLang="ko-KR" i="1" dirty="0">
                <a:solidFill>
                  <a:schemeClr val="tx2"/>
                </a:solidFill>
                <a:ea typeface="굴림" charset="-127"/>
                <a:cs typeface="굴림" charset="-127"/>
              </a:rPr>
              <a:t/>
            </a:r>
            <a:br>
              <a:rPr lang="en-US" altLang="ko-KR" i="1" dirty="0">
                <a:solidFill>
                  <a:schemeClr val="tx2"/>
                </a:solidFill>
                <a:ea typeface="굴림" charset="-127"/>
                <a:cs typeface="굴림" charset="-127"/>
              </a:rPr>
            </a:br>
            <a:endParaRPr lang="en-US" altLang="ko-KR" i="1" dirty="0">
              <a:solidFill>
                <a:schemeClr val="tx2"/>
              </a:solidFill>
              <a:ea typeface="굴림" charset="-127"/>
              <a:cs typeface="굴림" charset="-127"/>
            </a:endParaRPr>
          </a:p>
          <a:p>
            <a:pPr marL="742950" lvl="1" indent="-285750">
              <a:buFontTx/>
              <a:buNone/>
            </a:pPr>
            <a:r>
              <a:rPr lang="en-US" altLang="ko-KR" sz="1600" b="1" dirty="0">
                <a:latin typeface="Courier New" charset="0"/>
                <a:ea typeface="굴림" charset="-127"/>
                <a:cs typeface="굴림" charset="-127"/>
              </a:rPr>
              <a:t>  </a:t>
            </a:r>
            <a:r>
              <a:rPr lang="en-US" altLang="ko-KR" sz="2000" b="1" dirty="0" err="1">
                <a:latin typeface="Courier New" charset="0"/>
                <a:ea typeface="굴림" charset="-127"/>
                <a:cs typeface="굴림" charset="-127"/>
              </a:rPr>
              <a:t>for(i</a:t>
            </a:r>
            <a:r>
              <a:rPr lang="en-US" altLang="ko-KR" sz="2000" b="1" dirty="0">
                <a:latin typeface="Courier New" charset="0"/>
                <a:ea typeface="굴림" charset="-127"/>
                <a:cs typeface="굴림" charset="-127"/>
              </a:rPr>
              <a:t>=0; </a:t>
            </a:r>
            <a:r>
              <a:rPr lang="en-US" altLang="ko-KR" sz="2000" b="1" dirty="0" err="1">
                <a:latin typeface="Courier New" charset="0"/>
                <a:ea typeface="굴림" charset="-127"/>
                <a:cs typeface="굴림" charset="-127"/>
              </a:rPr>
              <a:t>i</a:t>
            </a:r>
            <a:r>
              <a:rPr lang="en-US" altLang="ko-KR" sz="2000" b="1" dirty="0">
                <a:latin typeface="Courier New" charset="0"/>
                <a:ea typeface="굴림" charset="-127"/>
                <a:cs typeface="굴림" charset="-127"/>
              </a:rPr>
              <a:t> &lt; N; </a:t>
            </a:r>
            <a:r>
              <a:rPr lang="en-US" altLang="ko-KR" sz="2000" b="1" dirty="0" err="1">
                <a:latin typeface="Courier New" charset="0"/>
                <a:ea typeface="굴림" charset="-127"/>
                <a:cs typeface="굴림" charset="-127"/>
              </a:rPr>
              <a:t>i</a:t>
            </a:r>
            <a:r>
              <a:rPr lang="en-US" altLang="ko-KR" sz="2000" b="1" dirty="0">
                <a:latin typeface="Courier New" charset="0"/>
                <a:ea typeface="굴림" charset="-127"/>
                <a:cs typeface="굴림" charset="-127"/>
              </a:rPr>
              <a:t>++) {</a:t>
            </a:r>
            <a:br>
              <a:rPr lang="en-US" altLang="ko-KR" sz="2000" b="1" dirty="0">
                <a:latin typeface="Courier New" charset="0"/>
                <a:ea typeface="굴림" charset="-127"/>
                <a:cs typeface="굴림" charset="-127"/>
              </a:rPr>
            </a:br>
            <a:r>
              <a:rPr lang="en-US" altLang="ko-KR" sz="2000" b="1" dirty="0">
                <a:latin typeface="Courier New" charset="0"/>
                <a:ea typeface="굴림" charset="-127"/>
                <a:cs typeface="굴림" charset="-127"/>
              </a:rPr>
              <a:t>    </a:t>
            </a:r>
            <a:r>
              <a:rPr lang="en-US" altLang="ko-KR" sz="2000" b="1" dirty="0" err="1">
                <a:latin typeface="Courier New" charset="0"/>
                <a:ea typeface="굴림" charset="-127"/>
                <a:cs typeface="굴림" charset="-127"/>
              </a:rPr>
              <a:t>prefetch</a:t>
            </a:r>
            <a:r>
              <a:rPr lang="en-US" altLang="ko-KR" sz="2000" b="1" dirty="0">
                <a:latin typeface="Courier New" charset="0"/>
                <a:ea typeface="굴림" charset="-127"/>
                <a:cs typeface="굴림" charset="-127"/>
              </a:rPr>
              <a:t>( &amp;</a:t>
            </a:r>
            <a:r>
              <a:rPr lang="en-US" altLang="ko-KR" sz="2000" b="1" dirty="0" err="1">
                <a:latin typeface="Courier New" charset="0"/>
                <a:ea typeface="굴림" charset="-127"/>
                <a:cs typeface="굴림" charset="-127"/>
              </a:rPr>
              <a:t>a[i</a:t>
            </a:r>
            <a:r>
              <a:rPr lang="en-US" altLang="ko-KR" sz="2000" b="1" dirty="0">
                <a:latin typeface="Courier New" charset="0"/>
                <a:ea typeface="굴림" charset="-127"/>
                <a:cs typeface="굴림" charset="-127"/>
              </a:rPr>
              <a:t> + </a:t>
            </a:r>
            <a:r>
              <a:rPr lang="en-US" altLang="ko-KR" sz="2000" b="1" dirty="0">
                <a:ea typeface="굴림" charset="-127"/>
                <a:cs typeface="굴림" charset="-127"/>
              </a:rPr>
              <a:t>P</a:t>
            </a:r>
            <a:r>
              <a:rPr lang="en-US" altLang="ko-KR" sz="2000" b="1" dirty="0">
                <a:latin typeface="Courier New" charset="0"/>
                <a:ea typeface="굴림" charset="-127"/>
                <a:cs typeface="굴림" charset="-127"/>
              </a:rPr>
              <a:t>] );</a:t>
            </a:r>
            <a:br>
              <a:rPr lang="en-US" altLang="ko-KR" sz="2000" b="1" dirty="0">
                <a:latin typeface="Courier New" charset="0"/>
                <a:ea typeface="굴림" charset="-127"/>
                <a:cs typeface="굴림" charset="-127"/>
              </a:rPr>
            </a:br>
            <a:r>
              <a:rPr lang="en-US" altLang="ko-KR" sz="2000" b="1" dirty="0">
                <a:latin typeface="Courier New" charset="0"/>
                <a:ea typeface="굴림" charset="-127"/>
                <a:cs typeface="굴림" charset="-127"/>
              </a:rPr>
              <a:t>    </a:t>
            </a:r>
            <a:r>
              <a:rPr lang="en-US" altLang="ko-KR" sz="2000" b="1" dirty="0" err="1">
                <a:latin typeface="Courier New" charset="0"/>
                <a:ea typeface="굴림" charset="-127"/>
                <a:cs typeface="굴림" charset="-127"/>
              </a:rPr>
              <a:t>prefetch</a:t>
            </a:r>
            <a:r>
              <a:rPr lang="en-US" altLang="ko-KR" sz="2000" b="1" dirty="0">
                <a:latin typeface="Courier New" charset="0"/>
                <a:ea typeface="굴림" charset="-127"/>
                <a:cs typeface="굴림" charset="-127"/>
              </a:rPr>
              <a:t>( &amp;</a:t>
            </a:r>
            <a:r>
              <a:rPr lang="en-US" altLang="ko-KR" sz="2000" b="1" dirty="0" err="1">
                <a:latin typeface="Courier New" charset="0"/>
                <a:ea typeface="굴림" charset="-127"/>
                <a:cs typeface="굴림" charset="-127"/>
              </a:rPr>
              <a:t>b[i</a:t>
            </a:r>
            <a:r>
              <a:rPr lang="en-US" altLang="ko-KR" sz="2000" b="1" dirty="0">
                <a:latin typeface="Courier New" charset="0"/>
                <a:ea typeface="굴림" charset="-127"/>
                <a:cs typeface="굴림" charset="-127"/>
              </a:rPr>
              <a:t> + </a:t>
            </a:r>
            <a:r>
              <a:rPr lang="en-US" altLang="ko-KR" sz="2000" b="1" dirty="0">
                <a:ea typeface="굴림" charset="-127"/>
                <a:cs typeface="굴림" charset="-127"/>
              </a:rPr>
              <a:t>P</a:t>
            </a:r>
            <a:r>
              <a:rPr lang="en-US" altLang="ko-KR" sz="2000" b="1" dirty="0">
                <a:latin typeface="Courier New" charset="0"/>
                <a:ea typeface="굴림" charset="-127"/>
                <a:cs typeface="굴림" charset="-127"/>
              </a:rPr>
              <a:t>] );</a:t>
            </a:r>
            <a:br>
              <a:rPr lang="en-US" altLang="ko-KR" sz="2000" b="1" dirty="0">
                <a:latin typeface="Courier New" charset="0"/>
                <a:ea typeface="굴림" charset="-127"/>
                <a:cs typeface="굴림" charset="-127"/>
              </a:rPr>
            </a:br>
            <a:r>
              <a:rPr lang="en-US" altLang="ko-KR" sz="2000" b="1" dirty="0">
                <a:latin typeface="Courier New" charset="0"/>
                <a:ea typeface="굴림" charset="-127"/>
                <a:cs typeface="굴림" charset="-127"/>
              </a:rPr>
              <a:t>    SUM = SUM + </a:t>
            </a:r>
            <a:r>
              <a:rPr lang="en-US" altLang="ko-KR" sz="2000" b="1" dirty="0" err="1">
                <a:latin typeface="Courier New" charset="0"/>
                <a:ea typeface="굴림" charset="-127"/>
                <a:cs typeface="굴림" charset="-127"/>
              </a:rPr>
              <a:t>a[i</a:t>
            </a:r>
            <a:r>
              <a:rPr lang="en-US" altLang="ko-KR" sz="2000" b="1" dirty="0">
                <a:latin typeface="Courier New" charset="0"/>
                <a:ea typeface="굴림" charset="-127"/>
                <a:cs typeface="굴림" charset="-127"/>
              </a:rPr>
              <a:t>] * </a:t>
            </a:r>
            <a:r>
              <a:rPr lang="en-US" altLang="ko-KR" sz="2000" b="1" dirty="0" err="1">
                <a:latin typeface="Courier New" charset="0"/>
                <a:ea typeface="굴림" charset="-127"/>
                <a:cs typeface="굴림" charset="-127"/>
              </a:rPr>
              <a:t>b[i</a:t>
            </a:r>
            <a:r>
              <a:rPr lang="en-US" altLang="ko-KR" sz="2000" b="1" dirty="0">
                <a:latin typeface="Courier New" charset="0"/>
                <a:ea typeface="굴림" charset="-127"/>
                <a:cs typeface="굴림" charset="-127"/>
              </a:rPr>
              <a:t>];</a:t>
            </a:r>
            <a:br>
              <a:rPr lang="en-US" altLang="ko-KR" sz="2000" b="1" dirty="0">
                <a:latin typeface="Courier New" charset="0"/>
                <a:ea typeface="굴림" charset="-127"/>
                <a:cs typeface="굴림" charset="-127"/>
              </a:rPr>
            </a:br>
            <a:r>
              <a:rPr lang="en-US" altLang="ko-KR" sz="2000" b="1" dirty="0">
                <a:latin typeface="Courier New" charset="0"/>
                <a:ea typeface="굴림" charset="-127"/>
                <a:cs typeface="굴림" charset="-127"/>
              </a:rPr>
              <a:t> }</a:t>
            </a:r>
          </a:p>
        </p:txBody>
      </p:sp>
      <p:sp>
        <p:nvSpPr>
          <p:cNvPr id="1555460" name="Text Box 4"/>
          <p:cNvSpPr txBox="1">
            <a:spLocks noChangeArrowheads="1"/>
          </p:cNvSpPr>
          <p:nvPr/>
        </p:nvSpPr>
        <p:spPr bwMode="auto">
          <a:xfrm>
            <a:off x="1371600" y="5715000"/>
            <a:ext cx="6478587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  <a:buClr>
                <a:schemeClr val="hlink"/>
              </a:buClr>
              <a:buSzPct val="100000"/>
            </a:pPr>
            <a:r>
              <a:rPr lang="en-US" altLang="ko-KR" sz="2400" b="1" dirty="0">
                <a:ea typeface="굴림" charset="-127"/>
                <a:cs typeface="굴림" charset="-127"/>
              </a:rPr>
              <a:t>Must consider cost of </a:t>
            </a:r>
            <a:r>
              <a:rPr lang="en-US" altLang="ko-KR" sz="2400" b="1" dirty="0" err="1">
                <a:ea typeface="굴림" charset="-127"/>
                <a:cs typeface="굴림" charset="-127"/>
              </a:rPr>
              <a:t>prefetch</a:t>
            </a:r>
            <a:r>
              <a:rPr lang="en-US" altLang="ko-KR" sz="2400" b="1" dirty="0">
                <a:ea typeface="굴림" charset="-127"/>
                <a:cs typeface="굴림" charset="-127"/>
              </a:rPr>
              <a:t> instructions</a:t>
            </a:r>
            <a:endParaRPr lang="en-US" altLang="ko-KR" sz="2000" b="1" i="1" dirty="0">
              <a:ea typeface="굴림" charset="-127"/>
              <a:cs typeface="굴림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53208-9B71-644B-A4A2-6C5E3A8050AC}" type="slidenum">
              <a:rPr lang="en-US"/>
              <a:pPr/>
              <a:t>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557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>
                <a:ea typeface="굴림" charset="-127"/>
                <a:cs typeface="굴림" charset="-127"/>
              </a:rPr>
              <a:t>Compiler Optimizations</a:t>
            </a:r>
          </a:p>
        </p:txBody>
      </p:sp>
      <p:sp>
        <p:nvSpPr>
          <p:cNvPr id="1557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5300" y="1219200"/>
            <a:ext cx="8153400" cy="4953000"/>
          </a:xfrm>
          <a:ln/>
        </p:spPr>
        <p:txBody>
          <a:bodyPr/>
          <a:lstStyle/>
          <a:p>
            <a:pPr marL="342900" indent="-342900"/>
            <a:r>
              <a:rPr lang="en-US" altLang="ko-KR" sz="2800" dirty="0">
                <a:ea typeface="굴림" charset="-127"/>
                <a:cs typeface="굴림" charset="-127"/>
              </a:rPr>
              <a:t>Restructuring code affects the data block access sequence </a:t>
            </a:r>
          </a:p>
          <a:p>
            <a:pPr marL="742950" lvl="1" indent="-285750"/>
            <a:r>
              <a:rPr lang="en-US" altLang="ko-KR" sz="2000" dirty="0">
                <a:ea typeface="굴림" charset="-127"/>
                <a:cs typeface="굴림" charset="-127"/>
              </a:rPr>
              <a:t>Group data accesses together to improve spatial locality</a:t>
            </a:r>
          </a:p>
          <a:p>
            <a:pPr marL="742950" lvl="1" indent="-285750"/>
            <a:r>
              <a:rPr lang="en-US" altLang="ko-KR" sz="2000">
                <a:ea typeface="굴림" charset="-127"/>
                <a:cs typeface="굴림" charset="-127"/>
              </a:rPr>
              <a:t>Re-order data accesses to improve temporal locality</a:t>
            </a:r>
          </a:p>
          <a:p>
            <a:pPr marL="342900" indent="-342900"/>
            <a:r>
              <a:rPr lang="en-US" altLang="ko-KR" sz="2800" dirty="0">
                <a:ea typeface="굴림" charset="-127"/>
                <a:cs typeface="굴림" charset="-127"/>
              </a:rPr>
              <a:t>Prevent data from entering the cache</a:t>
            </a:r>
          </a:p>
          <a:p>
            <a:pPr marL="742950" lvl="1" indent="-285750"/>
            <a:r>
              <a:rPr lang="en-US" altLang="ko-KR" sz="2000" dirty="0">
                <a:ea typeface="굴림" charset="-127"/>
                <a:cs typeface="굴림" charset="-127"/>
              </a:rPr>
              <a:t>Useful for variables that will only be accessed once before being replaced</a:t>
            </a:r>
          </a:p>
          <a:p>
            <a:pPr marL="742950" lvl="1" indent="-285750"/>
            <a:r>
              <a:rPr lang="en-US" altLang="ko-KR" sz="2000" dirty="0">
                <a:ea typeface="굴림" charset="-127"/>
                <a:cs typeface="굴림" charset="-127"/>
              </a:rPr>
              <a:t>Needs mechanism for software to tell hardware not to cache data (“no-allocate” instruction hints or page table bits)</a:t>
            </a:r>
          </a:p>
          <a:p>
            <a:pPr marL="342900" indent="-342900"/>
            <a:r>
              <a:rPr lang="en-US" altLang="ko-KR" sz="2800" dirty="0">
                <a:ea typeface="굴림" charset="-127"/>
                <a:cs typeface="굴림" charset="-127"/>
              </a:rPr>
              <a:t>Kill data that will never be used again</a:t>
            </a:r>
          </a:p>
          <a:p>
            <a:pPr marL="742950" lvl="1" indent="-285750"/>
            <a:r>
              <a:rPr lang="en-US" altLang="ko-KR" sz="2000" dirty="0">
                <a:ea typeface="굴림" charset="-127"/>
                <a:cs typeface="굴림" charset="-127"/>
              </a:rPr>
              <a:t>Streaming data exploits spatial locality but not temporal locality</a:t>
            </a:r>
          </a:p>
          <a:p>
            <a:pPr marL="742950" lvl="1" indent="-285750"/>
            <a:r>
              <a:rPr lang="en-US" altLang="ko-KR" sz="2000" dirty="0">
                <a:ea typeface="굴림" charset="-127"/>
                <a:cs typeface="굴림" charset="-127"/>
              </a:rPr>
              <a:t>Replace into dead cache locations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68053-CEA7-BF48-8C32-63618981A0AE}" type="slidenum">
              <a:rPr lang="en-US"/>
              <a:pPr/>
              <a:t>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559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>
                <a:ea typeface="굴림" charset="-127"/>
                <a:cs typeface="굴림" charset="-127"/>
              </a:rPr>
              <a:t>Loop Interchange</a:t>
            </a:r>
          </a:p>
        </p:txBody>
      </p:sp>
      <p:sp>
        <p:nvSpPr>
          <p:cNvPr id="1559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5600" y="3886200"/>
            <a:ext cx="8788400" cy="2362200"/>
          </a:xfrm>
          <a:ln/>
        </p:spPr>
        <p:txBody>
          <a:bodyPr/>
          <a:lstStyle/>
          <a:p>
            <a:pPr lvl="1">
              <a:lnSpc>
                <a:spcPct val="80000"/>
              </a:lnSpc>
              <a:buFontTx/>
              <a:buNone/>
            </a:pPr>
            <a:r>
              <a:rPr lang="ko-KR" altLang="en-US" sz="2400" b="1" dirty="0" smtClean="0">
                <a:solidFill>
                  <a:schemeClr val="tx2"/>
                </a:solidFill>
                <a:latin typeface="Courier New" charset="0"/>
                <a:ea typeface="굴림" charset="-127"/>
                <a:cs typeface="굴림" charset="-127"/>
              </a:rPr>
              <a:t>  </a:t>
            </a:r>
            <a:r>
              <a:rPr lang="en-US" altLang="ko-KR" sz="2400" dirty="0" smtClean="0">
                <a:ea typeface="굴림" charset="-127"/>
                <a:cs typeface="굴림" charset="-127"/>
              </a:rPr>
              <a:t> </a:t>
            </a:r>
            <a:r>
              <a:rPr lang="en-US" altLang="ko-KR" sz="2400" b="1" dirty="0" smtClean="0">
                <a:latin typeface="Courier New" charset="0"/>
                <a:ea typeface="굴림" charset="-127"/>
                <a:cs typeface="굴림" charset="-127"/>
              </a:rPr>
              <a:t> </a:t>
            </a:r>
            <a:r>
              <a:rPr lang="en-US" altLang="ko-KR" sz="2400" b="1" dirty="0" err="1" smtClean="0">
                <a:latin typeface="Courier New" charset="0"/>
                <a:ea typeface="굴림" charset="-127"/>
                <a:cs typeface="굴림" charset="-127"/>
              </a:rPr>
              <a:t>for</a:t>
            </a:r>
            <a:r>
              <a:rPr lang="en-US" altLang="ko-KR" sz="2400" b="1" dirty="0" err="1">
                <a:latin typeface="Courier New" charset="0"/>
                <a:ea typeface="굴림" charset="-127"/>
                <a:cs typeface="굴림" charset="-127"/>
              </a:rPr>
              <a:t>(i</a:t>
            </a:r>
            <a:r>
              <a:rPr lang="en-US" altLang="ko-KR" sz="2400" b="1" dirty="0">
                <a:latin typeface="Courier New" charset="0"/>
                <a:ea typeface="굴림" charset="-127"/>
                <a:cs typeface="굴림" charset="-127"/>
              </a:rPr>
              <a:t>=0; </a:t>
            </a:r>
            <a:r>
              <a:rPr lang="en-US" altLang="ko-KR" sz="2400" b="1" dirty="0" err="1">
                <a:latin typeface="Courier New" charset="0"/>
                <a:ea typeface="굴림" charset="-127"/>
                <a:cs typeface="굴림" charset="-127"/>
              </a:rPr>
              <a:t>i</a:t>
            </a:r>
            <a:r>
              <a:rPr lang="en-US" altLang="ko-KR" sz="2400" b="1" dirty="0">
                <a:latin typeface="Courier New" charset="0"/>
                <a:ea typeface="굴림" charset="-127"/>
                <a:cs typeface="굴림" charset="-127"/>
              </a:rPr>
              <a:t> &lt; M; </a:t>
            </a:r>
            <a:r>
              <a:rPr lang="en-US" altLang="ko-KR" sz="2400" b="1" dirty="0" err="1">
                <a:latin typeface="Courier New" charset="0"/>
                <a:ea typeface="굴림" charset="-127"/>
                <a:cs typeface="굴림" charset="-127"/>
              </a:rPr>
              <a:t>i</a:t>
            </a:r>
            <a:r>
              <a:rPr lang="en-US" altLang="ko-KR" sz="2400" b="1" dirty="0">
                <a:latin typeface="Courier New" charset="0"/>
                <a:ea typeface="굴림" charset="-127"/>
                <a:cs typeface="굴림" charset="-127"/>
              </a:rPr>
              <a:t>++) </a:t>
            </a:r>
            <a:r>
              <a:rPr lang="en-US" altLang="ko-KR" sz="2400" b="1" dirty="0" smtClean="0">
                <a:latin typeface="Courier New" charset="0"/>
                <a:ea typeface="굴림" charset="-127"/>
                <a:cs typeface="굴림" charset="-127"/>
              </a:rPr>
              <a:t>{</a:t>
            </a:r>
            <a:br>
              <a:rPr lang="en-US" altLang="ko-KR" sz="2400" b="1" dirty="0" smtClean="0">
                <a:latin typeface="Courier New" charset="0"/>
                <a:ea typeface="굴림" charset="-127"/>
                <a:cs typeface="굴림" charset="-127"/>
              </a:rPr>
            </a:br>
            <a:r>
              <a:rPr lang="en-US" altLang="ko-KR" sz="2400" b="1" dirty="0" smtClean="0">
                <a:latin typeface="Courier New" charset="0"/>
                <a:ea typeface="굴림" charset="-127"/>
                <a:cs typeface="굴림" charset="-127"/>
              </a:rPr>
              <a:t>    </a:t>
            </a:r>
            <a:r>
              <a:rPr lang="en-US" altLang="ko-KR" sz="2400" b="1" dirty="0" err="1" smtClean="0">
                <a:latin typeface="Courier New" charset="0"/>
                <a:ea typeface="굴림" charset="-127"/>
                <a:cs typeface="굴림" charset="-127"/>
              </a:rPr>
              <a:t>for</a:t>
            </a:r>
            <a:r>
              <a:rPr lang="en-US" altLang="ko-KR" sz="2400" b="1" dirty="0" err="1">
                <a:latin typeface="Courier New" charset="0"/>
                <a:ea typeface="굴림" charset="-127"/>
                <a:cs typeface="굴림" charset="-127"/>
              </a:rPr>
              <a:t>(j</a:t>
            </a:r>
            <a:r>
              <a:rPr lang="en-US" altLang="ko-KR" sz="2400" b="1" dirty="0">
                <a:latin typeface="Courier New" charset="0"/>
                <a:ea typeface="굴림" charset="-127"/>
                <a:cs typeface="굴림" charset="-127"/>
              </a:rPr>
              <a:t>=0; </a:t>
            </a:r>
            <a:r>
              <a:rPr lang="en-US" altLang="ko-KR" sz="2400" b="1" dirty="0" err="1">
                <a:latin typeface="Courier New" charset="0"/>
                <a:ea typeface="굴림" charset="-127"/>
                <a:cs typeface="굴림" charset="-127"/>
              </a:rPr>
              <a:t>j</a:t>
            </a:r>
            <a:r>
              <a:rPr lang="en-US" altLang="ko-KR" sz="2400" b="1" dirty="0">
                <a:latin typeface="Courier New" charset="0"/>
                <a:ea typeface="굴림" charset="-127"/>
                <a:cs typeface="굴림" charset="-127"/>
              </a:rPr>
              <a:t> &lt; N; </a:t>
            </a:r>
            <a:r>
              <a:rPr lang="en-US" altLang="ko-KR" sz="2400" b="1" dirty="0" err="1">
                <a:latin typeface="Courier New" charset="0"/>
                <a:ea typeface="굴림" charset="-127"/>
                <a:cs typeface="굴림" charset="-127"/>
              </a:rPr>
              <a:t>j</a:t>
            </a:r>
            <a:r>
              <a:rPr lang="en-US" altLang="ko-KR" sz="2400" b="1" dirty="0">
                <a:latin typeface="Courier New" charset="0"/>
                <a:ea typeface="굴림" charset="-127"/>
                <a:cs typeface="굴림" charset="-127"/>
              </a:rPr>
              <a:t>++) {</a:t>
            </a:r>
            <a:br>
              <a:rPr lang="en-US" altLang="ko-KR" sz="2400" b="1" dirty="0">
                <a:latin typeface="Courier New" charset="0"/>
                <a:ea typeface="굴림" charset="-127"/>
                <a:cs typeface="굴림" charset="-127"/>
              </a:rPr>
            </a:br>
            <a:r>
              <a:rPr lang="en-US" altLang="ko-KR" sz="2400" b="1" dirty="0">
                <a:latin typeface="Courier New" charset="0"/>
                <a:ea typeface="굴림" charset="-127"/>
                <a:cs typeface="굴림" charset="-127"/>
              </a:rPr>
              <a:t>       </a:t>
            </a:r>
            <a:r>
              <a:rPr lang="en-US" altLang="ko-KR" sz="2400" b="1" dirty="0" err="1">
                <a:latin typeface="Courier New" charset="0"/>
                <a:ea typeface="굴림" charset="-127"/>
                <a:cs typeface="굴림" charset="-127"/>
              </a:rPr>
              <a:t>x[i][j</a:t>
            </a:r>
            <a:r>
              <a:rPr lang="en-US" altLang="ko-KR" sz="2400" b="1" dirty="0">
                <a:latin typeface="Courier New" charset="0"/>
                <a:ea typeface="굴림" charset="-127"/>
                <a:cs typeface="굴림" charset="-127"/>
              </a:rPr>
              <a:t>] = 2 * </a:t>
            </a:r>
            <a:r>
              <a:rPr lang="en-US" altLang="ko-KR" sz="2400" b="1" dirty="0" err="1">
                <a:latin typeface="Courier New" charset="0"/>
                <a:ea typeface="굴림" charset="-127"/>
                <a:cs typeface="굴림" charset="-127"/>
              </a:rPr>
              <a:t>x[i][j</a:t>
            </a:r>
            <a:r>
              <a:rPr lang="en-US" altLang="ko-KR" sz="2400" b="1" dirty="0">
                <a:latin typeface="Courier New" charset="0"/>
                <a:ea typeface="굴림" charset="-127"/>
                <a:cs typeface="굴림" charset="-127"/>
              </a:rPr>
              <a:t>];</a:t>
            </a:r>
            <a:br>
              <a:rPr lang="en-US" altLang="ko-KR" sz="2400" b="1" dirty="0">
                <a:latin typeface="Courier New" charset="0"/>
                <a:ea typeface="굴림" charset="-127"/>
                <a:cs typeface="굴림" charset="-127"/>
              </a:rPr>
            </a:br>
            <a:r>
              <a:rPr lang="en-US" altLang="ko-KR" sz="2400" b="1" dirty="0">
                <a:latin typeface="Courier New" charset="0"/>
                <a:ea typeface="굴림" charset="-127"/>
                <a:cs typeface="굴림" charset="-127"/>
              </a:rPr>
              <a:t>    }</a:t>
            </a:r>
            <a:br>
              <a:rPr lang="en-US" altLang="ko-KR" sz="2400" b="1" dirty="0">
                <a:latin typeface="Courier New" charset="0"/>
                <a:ea typeface="굴림" charset="-127"/>
                <a:cs typeface="굴림" charset="-127"/>
              </a:rPr>
            </a:br>
            <a:r>
              <a:rPr lang="en-US" altLang="ko-KR" sz="2400" b="1" dirty="0">
                <a:latin typeface="Courier New" charset="0"/>
                <a:ea typeface="굴림" charset="-127"/>
                <a:cs typeface="굴림" charset="-127"/>
              </a:rPr>
              <a:t> }</a:t>
            </a:r>
          </a:p>
          <a:p>
            <a:pPr lvl="1">
              <a:lnSpc>
                <a:spcPct val="80000"/>
              </a:lnSpc>
              <a:buFontTx/>
              <a:buNone/>
            </a:pPr>
            <a:endParaRPr lang="en-US" altLang="ko-KR" sz="2400" dirty="0">
              <a:latin typeface="Courier New" charset="0"/>
              <a:ea typeface="굴림" charset="-127"/>
              <a:cs typeface="굴림" charset="-127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ko-KR" sz="3200" i="1" dirty="0">
                <a:solidFill>
                  <a:schemeClr val="tx2"/>
                </a:solidFill>
                <a:ea typeface="굴림" charset="-127"/>
                <a:cs typeface="굴림" charset="-127"/>
              </a:rPr>
              <a:t>What type of locality does this improve?</a:t>
            </a:r>
          </a:p>
        </p:txBody>
      </p:sp>
      <p:sp>
        <p:nvSpPr>
          <p:cNvPr id="1559556" name="AutoShape 4"/>
          <p:cNvSpPr>
            <a:spLocks noChangeArrowheads="1"/>
          </p:cNvSpPr>
          <p:nvPr/>
        </p:nvSpPr>
        <p:spPr bwMode="auto">
          <a:xfrm>
            <a:off x="3810000" y="3276600"/>
            <a:ext cx="485775" cy="4572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28600" y="1219200"/>
            <a:ext cx="8915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altLang="ko-KR" sz="2400" b="1" dirty="0" smtClean="0">
                <a:solidFill>
                  <a:schemeClr val="tx1"/>
                </a:solidFill>
                <a:latin typeface="Courier New" charset="0"/>
                <a:ea typeface="굴림" charset="-127"/>
                <a:cs typeface="굴림" charset="-127"/>
              </a:rPr>
              <a:t>	</a:t>
            </a:r>
            <a:r>
              <a:rPr lang="en-US" altLang="ko-KR" sz="2400" b="1" dirty="0" err="1" smtClean="0">
                <a:solidFill>
                  <a:schemeClr val="tx1"/>
                </a:solidFill>
                <a:latin typeface="Courier New" charset="0"/>
                <a:ea typeface="굴림" charset="-127"/>
                <a:cs typeface="굴림" charset="-127"/>
              </a:rPr>
              <a:t>for(j</a:t>
            </a:r>
            <a:r>
              <a:rPr lang="en-US" altLang="ko-KR" sz="2400" b="1" dirty="0" smtClean="0">
                <a:solidFill>
                  <a:schemeClr val="tx1"/>
                </a:solidFill>
                <a:latin typeface="Courier New" charset="0"/>
                <a:ea typeface="굴림" charset="-127"/>
                <a:cs typeface="굴림" charset="-127"/>
              </a:rPr>
              <a:t>=0; </a:t>
            </a:r>
            <a:r>
              <a:rPr lang="en-US" altLang="ko-KR" sz="2400" b="1" dirty="0" err="1" smtClean="0">
                <a:solidFill>
                  <a:schemeClr val="tx1"/>
                </a:solidFill>
                <a:latin typeface="Courier New" charset="0"/>
                <a:ea typeface="굴림" charset="-127"/>
                <a:cs typeface="굴림" charset="-127"/>
              </a:rPr>
              <a:t>j</a:t>
            </a:r>
            <a:r>
              <a:rPr lang="en-US" altLang="ko-KR" sz="2400" b="1" dirty="0" smtClean="0">
                <a:solidFill>
                  <a:schemeClr val="tx1"/>
                </a:solidFill>
                <a:latin typeface="Courier New" charset="0"/>
                <a:ea typeface="굴림" charset="-127"/>
                <a:cs typeface="굴림" charset="-127"/>
              </a:rPr>
              <a:t> &lt; N; </a:t>
            </a:r>
            <a:r>
              <a:rPr lang="en-US" altLang="ko-KR" sz="2400" b="1" dirty="0" err="1" smtClean="0">
                <a:solidFill>
                  <a:schemeClr val="tx1"/>
                </a:solidFill>
                <a:latin typeface="Courier New" charset="0"/>
                <a:ea typeface="굴림" charset="-127"/>
                <a:cs typeface="굴림" charset="-127"/>
              </a:rPr>
              <a:t>j</a:t>
            </a:r>
            <a:r>
              <a:rPr lang="en-US" altLang="ko-KR" sz="2400" b="1" dirty="0" smtClean="0">
                <a:solidFill>
                  <a:schemeClr val="tx1"/>
                </a:solidFill>
                <a:latin typeface="Courier New" charset="0"/>
                <a:ea typeface="굴림" charset="-127"/>
                <a:cs typeface="굴림" charset="-127"/>
              </a:rPr>
              <a:t>++) {</a:t>
            </a:r>
            <a:br>
              <a:rPr lang="en-US" altLang="ko-KR" sz="2400" b="1" dirty="0" smtClean="0">
                <a:solidFill>
                  <a:schemeClr val="tx1"/>
                </a:solidFill>
                <a:latin typeface="Courier New" charset="0"/>
                <a:ea typeface="굴림" charset="-127"/>
                <a:cs typeface="굴림" charset="-127"/>
              </a:rPr>
            </a:br>
            <a:r>
              <a:rPr lang="en-US" altLang="ko-KR" sz="2400" b="1" dirty="0" smtClean="0">
                <a:solidFill>
                  <a:schemeClr val="tx1"/>
                </a:solidFill>
                <a:latin typeface="Courier New" charset="0"/>
                <a:ea typeface="굴림" charset="-127"/>
                <a:cs typeface="굴림" charset="-127"/>
              </a:rPr>
              <a:t>    	   </a:t>
            </a:r>
            <a:r>
              <a:rPr lang="en-US" altLang="ko-KR" sz="2400" b="1" dirty="0" err="1" smtClean="0">
                <a:solidFill>
                  <a:schemeClr val="tx1"/>
                </a:solidFill>
                <a:latin typeface="Courier New" charset="0"/>
                <a:ea typeface="굴림" charset="-127"/>
                <a:cs typeface="굴림" charset="-127"/>
              </a:rPr>
              <a:t>for(i</a:t>
            </a:r>
            <a:r>
              <a:rPr lang="en-US" altLang="ko-KR" sz="2400" b="1" dirty="0" smtClean="0">
                <a:solidFill>
                  <a:schemeClr val="tx1"/>
                </a:solidFill>
                <a:latin typeface="Courier New" charset="0"/>
                <a:ea typeface="굴림" charset="-127"/>
                <a:cs typeface="굴림" charset="-127"/>
              </a:rPr>
              <a:t>=0; </a:t>
            </a:r>
            <a:r>
              <a:rPr lang="en-US" altLang="ko-KR" sz="2400" b="1" dirty="0" err="1" smtClean="0">
                <a:solidFill>
                  <a:schemeClr val="tx1"/>
                </a:solidFill>
                <a:latin typeface="Courier New" charset="0"/>
                <a:ea typeface="굴림" charset="-127"/>
                <a:cs typeface="굴림" charset="-127"/>
              </a:rPr>
              <a:t>i</a:t>
            </a:r>
            <a:r>
              <a:rPr lang="en-US" altLang="ko-KR" sz="2400" b="1" dirty="0" smtClean="0">
                <a:solidFill>
                  <a:schemeClr val="tx1"/>
                </a:solidFill>
                <a:latin typeface="Courier New" charset="0"/>
                <a:ea typeface="굴림" charset="-127"/>
                <a:cs typeface="굴림" charset="-127"/>
              </a:rPr>
              <a:t> &lt; M; </a:t>
            </a:r>
            <a:r>
              <a:rPr lang="en-US" altLang="ko-KR" sz="2400" b="1" dirty="0" err="1" smtClean="0">
                <a:solidFill>
                  <a:schemeClr val="tx1"/>
                </a:solidFill>
                <a:latin typeface="Courier New" charset="0"/>
                <a:ea typeface="굴림" charset="-127"/>
                <a:cs typeface="굴림" charset="-127"/>
              </a:rPr>
              <a:t>i</a:t>
            </a:r>
            <a:r>
              <a:rPr lang="en-US" altLang="ko-KR" sz="2400" b="1" dirty="0" smtClean="0">
                <a:solidFill>
                  <a:schemeClr val="tx1"/>
                </a:solidFill>
                <a:latin typeface="Courier New" charset="0"/>
                <a:ea typeface="굴림" charset="-127"/>
                <a:cs typeface="굴림" charset="-127"/>
              </a:rPr>
              <a:t>++) {</a:t>
            </a:r>
            <a:br>
              <a:rPr lang="en-US" altLang="ko-KR" sz="2400" b="1" dirty="0" smtClean="0">
                <a:solidFill>
                  <a:schemeClr val="tx1"/>
                </a:solidFill>
                <a:latin typeface="Courier New" charset="0"/>
                <a:ea typeface="굴림" charset="-127"/>
                <a:cs typeface="굴림" charset="-127"/>
              </a:rPr>
            </a:br>
            <a:r>
              <a:rPr lang="en-US" altLang="ko-KR" sz="2400" b="1" dirty="0" smtClean="0">
                <a:solidFill>
                  <a:schemeClr val="tx1"/>
                </a:solidFill>
                <a:latin typeface="Courier New" charset="0"/>
                <a:ea typeface="굴림" charset="-127"/>
                <a:cs typeface="굴림" charset="-127"/>
              </a:rPr>
              <a:t>           </a:t>
            </a:r>
            <a:r>
              <a:rPr lang="en-US" altLang="ko-KR" sz="2400" b="1" dirty="0" err="1" smtClean="0">
                <a:solidFill>
                  <a:schemeClr val="tx1"/>
                </a:solidFill>
                <a:latin typeface="Courier New" charset="0"/>
                <a:ea typeface="굴림" charset="-127"/>
                <a:cs typeface="굴림" charset="-127"/>
              </a:rPr>
              <a:t>x[i][j</a:t>
            </a:r>
            <a:r>
              <a:rPr lang="en-US" altLang="ko-KR" sz="2400" b="1" dirty="0" smtClean="0">
                <a:solidFill>
                  <a:schemeClr val="tx1"/>
                </a:solidFill>
                <a:latin typeface="Courier New" charset="0"/>
                <a:ea typeface="굴림" charset="-127"/>
                <a:cs typeface="굴림" charset="-127"/>
              </a:rPr>
              <a:t>] = 2 * </a:t>
            </a:r>
            <a:r>
              <a:rPr lang="en-US" altLang="ko-KR" sz="2400" b="1" dirty="0" err="1" smtClean="0">
                <a:solidFill>
                  <a:schemeClr val="tx1"/>
                </a:solidFill>
                <a:latin typeface="Courier New" charset="0"/>
                <a:ea typeface="굴림" charset="-127"/>
                <a:cs typeface="굴림" charset="-127"/>
              </a:rPr>
              <a:t>x[i][j</a:t>
            </a:r>
            <a:r>
              <a:rPr lang="en-US" altLang="ko-KR" sz="2400" b="1" dirty="0" smtClean="0">
                <a:solidFill>
                  <a:schemeClr val="tx1"/>
                </a:solidFill>
                <a:latin typeface="Courier New" charset="0"/>
                <a:ea typeface="굴림" charset="-127"/>
                <a:cs typeface="굴림" charset="-127"/>
              </a:rPr>
              <a:t>];</a:t>
            </a:r>
            <a:br>
              <a:rPr lang="en-US" altLang="ko-KR" sz="2400" b="1" dirty="0" smtClean="0">
                <a:solidFill>
                  <a:schemeClr val="tx1"/>
                </a:solidFill>
                <a:latin typeface="Courier New" charset="0"/>
                <a:ea typeface="굴림" charset="-127"/>
                <a:cs typeface="굴림" charset="-127"/>
              </a:rPr>
            </a:br>
            <a:r>
              <a:rPr lang="en-US" altLang="ko-KR" sz="2400" b="1" dirty="0" smtClean="0">
                <a:solidFill>
                  <a:schemeClr val="tx1"/>
                </a:solidFill>
                <a:latin typeface="Courier New" charset="0"/>
                <a:ea typeface="굴림" charset="-127"/>
                <a:cs typeface="굴림" charset="-127"/>
              </a:rPr>
              <a:t>    	   }</a:t>
            </a:r>
            <a:br>
              <a:rPr lang="en-US" altLang="ko-KR" sz="2400" b="1" dirty="0" smtClean="0">
                <a:solidFill>
                  <a:schemeClr val="tx1"/>
                </a:solidFill>
                <a:latin typeface="Courier New" charset="0"/>
                <a:ea typeface="굴림" charset="-127"/>
                <a:cs typeface="굴림" charset="-127"/>
              </a:rPr>
            </a:br>
            <a:r>
              <a:rPr lang="en-US" altLang="ko-KR" sz="2400" b="1" dirty="0" smtClean="0">
                <a:solidFill>
                  <a:schemeClr val="tx1"/>
                </a:solidFill>
                <a:latin typeface="Courier New" charset="0"/>
                <a:ea typeface="굴림" charset="-127"/>
                <a:cs typeface="굴림" charset="-127"/>
              </a:rPr>
              <a:t> 	}</a:t>
            </a:r>
          </a:p>
          <a:p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9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9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9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59555" grpId="0" build="p"/>
      <p:bldP spid="1559556" grpId="0" animBg="1"/>
    </p:bld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5882</TotalTime>
  <Pages>12</Pages>
  <Words>1417</Words>
  <Application>Microsoft Macintosh PowerPoint</Application>
  <PresentationFormat>Letter Paper (8.5x11 in)</PresentationFormat>
  <Paragraphs>182</Paragraphs>
  <Slides>14</Slides>
  <Notes>13</Notes>
  <HiddenSlides>0</HiddenSlides>
  <MMClips>0</MMClips>
  <ScaleCrop>false</ScaleCrop>
  <HeadingPairs>
    <vt:vector size="4" baseType="variant">
      <vt:variant>
        <vt:lpstr>Design Template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CS252-template</vt:lpstr>
      <vt:lpstr>Office Theme</vt:lpstr>
      <vt:lpstr>CSE 490/590 Computer Architecture  Cache IV</vt:lpstr>
      <vt:lpstr>Last time…</vt:lpstr>
      <vt:lpstr>Write-Back Cache Accesses</vt:lpstr>
      <vt:lpstr>Hardware Instruction Prefetching</vt:lpstr>
      <vt:lpstr>Hardware Data Prefetching</vt:lpstr>
      <vt:lpstr>Software Prefetching</vt:lpstr>
      <vt:lpstr>Software Prefetching Issues</vt:lpstr>
      <vt:lpstr>Compiler Optimizations</vt:lpstr>
      <vt:lpstr>Loop Interchange</vt:lpstr>
      <vt:lpstr>Loop Fusion</vt:lpstr>
      <vt:lpstr>Matrix Multiply, Naïve Code</vt:lpstr>
      <vt:lpstr>Matrix Multiply with Cache Tiling</vt:lpstr>
      <vt:lpstr>CSE 490/590 Administrivia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351</cp:revision>
  <cp:lastPrinted>2010-01-19T21:50:09Z</cp:lastPrinted>
  <dcterms:created xsi:type="dcterms:W3CDTF">2011-02-18T20:03:13Z</dcterms:created>
  <dcterms:modified xsi:type="dcterms:W3CDTF">2011-02-18T20:03:21Z</dcterms:modified>
  <cp:category/>
</cp:coreProperties>
</file>