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Masters/slideMaster2.xml" ContentType="application/vnd.openxmlformats-officedocument.presentationml.slideMaster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Layouts/slideLayout16.xml" ContentType="application/vnd.openxmlformats-officedocument.presentationml.slideLayout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15.xml" ContentType="application/vnd.openxmlformats-officedocument.presentationml.slideLayout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slideLayouts/slideLayout14.xml" ContentType="application/vnd.openxmlformats-officedocument.presentationml.slideLayout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4.xml" ContentType="application/vnd.openxmlformats-officedocument.them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20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Default Extension="jpeg" ContentType="image/jpeg"/>
  <Override PartName="/ppt/viewProps.xml" ContentType="application/vnd.openxmlformats-officedocument.presentationml.viewProps+xml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7.xml" ContentType="application/vnd.openxmlformats-officedocument.presentationml.slideLayout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0.xml" ContentType="application/vnd.openxmlformats-officedocument.presentationml.slideLayout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Override PartName="/ppt/notesSlides/notesSlide24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9"/>
  </p:notesMasterIdLst>
  <p:handoutMasterIdLst>
    <p:handoutMasterId r:id="rId30"/>
  </p:handoutMasterIdLst>
  <p:sldIdLst>
    <p:sldId id="322" r:id="rId3"/>
    <p:sldId id="785" r:id="rId4"/>
    <p:sldId id="786" r:id="rId5"/>
    <p:sldId id="787" r:id="rId6"/>
    <p:sldId id="788" r:id="rId7"/>
    <p:sldId id="789" r:id="rId8"/>
    <p:sldId id="790" r:id="rId9"/>
    <p:sldId id="791" r:id="rId10"/>
    <p:sldId id="792" r:id="rId11"/>
    <p:sldId id="793" r:id="rId12"/>
    <p:sldId id="794" r:id="rId13"/>
    <p:sldId id="795" r:id="rId14"/>
    <p:sldId id="796" r:id="rId15"/>
    <p:sldId id="797" r:id="rId16"/>
    <p:sldId id="798" r:id="rId17"/>
    <p:sldId id="799" r:id="rId18"/>
    <p:sldId id="819" r:id="rId19"/>
    <p:sldId id="800" r:id="rId20"/>
    <p:sldId id="801" r:id="rId21"/>
    <p:sldId id="802" r:id="rId22"/>
    <p:sldId id="803" r:id="rId23"/>
    <p:sldId id="804" r:id="rId24"/>
    <p:sldId id="806" r:id="rId25"/>
    <p:sldId id="807" r:id="rId26"/>
    <p:sldId id="808" r:id="rId27"/>
    <p:sldId id="543" r:id="rId2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 useTimings="0">
    <p:present/>
    <p:sldAll/>
    <p:penClr>
      <a:schemeClr val="tx1"/>
    </p:penClr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9" autoAdjust="0"/>
    <p:restoredTop sz="80102" autoAdjust="0"/>
  </p:normalViewPr>
  <p:slideViewPr>
    <p:cSldViewPr>
      <p:cViewPr varScale="1">
        <p:scale>
          <a:sx n="101" d="100"/>
          <a:sy n="101" d="100"/>
        </p:scale>
        <p:origin x="-9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34819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2046E1-0B74-0E4D-957D-45BB85BD91D4}" type="slidenum">
              <a:rPr lang="en-US"/>
              <a:pPr/>
              <a:t>10</a:t>
            </a:fld>
            <a:endParaRPr lang="en-US"/>
          </a:p>
        </p:txBody>
      </p:sp>
      <p:sp>
        <p:nvSpPr>
          <p:cNvPr id="348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36867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308B32-C238-5D4C-9B0C-E0ED23537E20}" type="slidenum">
              <a:rPr lang="en-US"/>
              <a:pPr/>
              <a:t>11</a:t>
            </a:fld>
            <a:endParaRPr lang="en-US"/>
          </a:p>
        </p:txBody>
      </p:sp>
      <p:sp>
        <p:nvSpPr>
          <p:cNvPr id="368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3891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5B7D36-525A-B543-AD90-40501BB213C6}" type="slidenum">
              <a:rPr lang="en-US"/>
              <a:pPr/>
              <a:t>12</a:t>
            </a:fld>
            <a:endParaRPr lang="en-US"/>
          </a:p>
        </p:txBody>
      </p:sp>
      <p:sp>
        <p:nvSpPr>
          <p:cNvPr id="389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40963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A6F9A3-B177-944C-BD7B-F2A13348999D}" type="slidenum">
              <a:rPr lang="en-US"/>
              <a:pPr/>
              <a:t>13</a:t>
            </a:fld>
            <a:endParaRPr lang="en-US"/>
          </a:p>
        </p:txBody>
      </p:sp>
      <p:sp>
        <p:nvSpPr>
          <p:cNvPr id="409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43011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7DA6A4-8135-C740-9D77-36557AF4CF39}" type="slidenum">
              <a:rPr lang="en-US"/>
              <a:pPr/>
              <a:t>14</a:t>
            </a:fld>
            <a:endParaRPr lang="en-US"/>
          </a:p>
        </p:txBody>
      </p:sp>
      <p:sp>
        <p:nvSpPr>
          <p:cNvPr id="430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45059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A58153-0927-C045-B598-908C6D634F6E}" type="slidenum">
              <a:rPr lang="en-US"/>
              <a:pPr/>
              <a:t>15</a:t>
            </a:fld>
            <a:endParaRPr lang="en-US"/>
          </a:p>
        </p:txBody>
      </p:sp>
      <p:sp>
        <p:nvSpPr>
          <p:cNvPr id="450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47107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718A24-17D2-E643-A7C7-C2B14010F2F7}" type="slidenum">
              <a:rPr lang="en-US"/>
              <a:pPr/>
              <a:t>16</a:t>
            </a:fld>
            <a:endParaRPr lang="en-US"/>
          </a:p>
        </p:txBody>
      </p:sp>
      <p:sp>
        <p:nvSpPr>
          <p:cNvPr id="471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4915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12C83E-5E14-AF45-B611-2793862C8825}" type="slidenum">
              <a:rPr lang="en-US"/>
              <a:pPr/>
              <a:t>18</a:t>
            </a:fld>
            <a:endParaRPr lang="en-US"/>
          </a:p>
        </p:txBody>
      </p:sp>
      <p:sp>
        <p:nvSpPr>
          <p:cNvPr id="491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51203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B06E1B-2972-644B-AAEC-911D68EE62ED}" type="slidenum">
              <a:rPr lang="en-US"/>
              <a:pPr/>
              <a:t>19</a:t>
            </a:fld>
            <a:endParaRPr lang="en-US"/>
          </a:p>
        </p:txBody>
      </p:sp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1843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746F15-0C38-1645-BE52-91FE96404F7F}" type="slidenum">
              <a:rPr lang="en-US"/>
              <a:pPr/>
              <a:t>2</a:t>
            </a:fld>
            <a:endParaRPr lang="en-US"/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57347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DA094C-546A-314F-9AD3-B3015DE80B9F}" type="slidenum">
              <a:rPr lang="en-US"/>
              <a:pPr/>
              <a:t>20</a:t>
            </a:fld>
            <a:endParaRPr lang="en-US"/>
          </a:p>
        </p:txBody>
      </p:sp>
      <p:sp>
        <p:nvSpPr>
          <p:cNvPr id="573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55299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D68B15-5338-5742-A34A-68A5F2377FCA}" type="slidenum">
              <a:rPr lang="en-US"/>
              <a:pPr/>
              <a:t>21</a:t>
            </a:fld>
            <a:endParaRPr lang="en-US"/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61443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61924C-9A06-7445-A225-9A34012DC207}" type="slidenum">
              <a:rPr lang="en-US"/>
              <a:pPr/>
              <a:t>22</a:t>
            </a:fld>
            <a:endParaRPr lang="en-US"/>
          </a:p>
        </p:txBody>
      </p:sp>
      <p:sp>
        <p:nvSpPr>
          <p:cNvPr id="614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65539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0CF89D-C25D-D940-ABE8-16FAE82FC592}" type="slidenum">
              <a:rPr lang="en-US"/>
              <a:pPr/>
              <a:t>23</a:t>
            </a:fld>
            <a:endParaRPr lang="en-US"/>
          </a:p>
        </p:txBody>
      </p:sp>
      <p:sp>
        <p:nvSpPr>
          <p:cNvPr id="655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67587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CFA942-6AE4-7442-9250-D439A3F41E41}" type="slidenum">
              <a:rPr lang="en-US"/>
              <a:pPr/>
              <a:t>24</a:t>
            </a:fld>
            <a:endParaRPr lang="en-US"/>
          </a:p>
        </p:txBody>
      </p:sp>
      <p:sp>
        <p:nvSpPr>
          <p:cNvPr id="675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6963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41C336-240E-D147-BEE0-54E13AABADE3}" type="slidenum">
              <a:rPr lang="en-US"/>
              <a:pPr/>
              <a:t>25</a:t>
            </a:fld>
            <a:endParaRPr lang="en-US"/>
          </a:p>
        </p:txBody>
      </p:sp>
      <p:sp>
        <p:nvSpPr>
          <p:cNvPr id="696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20483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FECF9C-6558-AD43-B9F6-2312BDF9324D}" type="slidenum">
              <a:rPr lang="en-US"/>
              <a:pPr/>
              <a:t>3</a:t>
            </a:fld>
            <a:endParaRPr lang="en-US"/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22531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1ED01B-7083-BE49-AEE7-6AEF2129653A}" type="slidenum">
              <a:rPr lang="en-US"/>
              <a:pPr/>
              <a:t>4</a:t>
            </a:fld>
            <a:endParaRPr lang="en-US"/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24579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E38D5A-CE29-DE45-A922-93C21CAE7E1F}" type="slidenum">
              <a:rPr lang="en-US"/>
              <a:pPr/>
              <a:t>5</a:t>
            </a:fld>
            <a:endParaRPr lang="en-US"/>
          </a:p>
        </p:txBody>
      </p:sp>
      <p:sp>
        <p:nvSpPr>
          <p:cNvPr id="245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26627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56A5A9-ED82-7048-8085-90A8ED56532B}" type="slidenum">
              <a:rPr lang="en-US"/>
              <a:pPr/>
              <a:t>6</a:t>
            </a:fld>
            <a:endParaRPr lang="en-US"/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solidFill>
            <a:srgbClr val="FFFFFF"/>
          </a:solidFill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7900" y="4560888"/>
            <a:ext cx="5359400" cy="432117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5006" tIns="47503" rIns="95006" bIns="47503"/>
          <a:lstStyle/>
          <a:p>
            <a:r>
              <a:rPr lang="en-US"/>
              <a:t>Why not have a transfer between FP and GPR? Why have it?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2867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AD6B2C-B32B-8946-88AE-9604C99FD49A}" type="slidenum">
              <a:rPr lang="en-US"/>
              <a:pPr/>
              <a:t>7</a:t>
            </a:fld>
            <a:endParaRPr lang="en-US"/>
          </a:p>
        </p:txBody>
      </p:sp>
      <p:sp>
        <p:nvSpPr>
          <p:cNvPr id="286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30723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F72D67-8EA9-D046-8CA1-41C21D2A952D}" type="slidenum">
              <a:rPr lang="en-US"/>
              <a:pPr/>
              <a:t>8</a:t>
            </a:fld>
            <a:endParaRPr lang="en-US"/>
          </a:p>
        </p:txBody>
      </p:sp>
      <p:sp>
        <p:nvSpPr>
          <p:cNvPr id="307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32771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4B74F5-79A2-E847-9ACB-730CF8AD2C6B}" type="slidenum">
              <a:rPr lang="en-US"/>
              <a:pPr/>
              <a:t>9</a:t>
            </a:fld>
            <a:endParaRPr lang="en-US"/>
          </a:p>
        </p:txBody>
      </p:sp>
      <p:sp>
        <p:nvSpPr>
          <p:cNvPr id="327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67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490/590, Spring</a:t>
            </a:r>
            <a:r>
              <a:rPr lang="en-US" baseline="0" dirty="0" smtClean="0"/>
              <a:t>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490/590 Computer Architecture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Complex Pipelining I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FCA227-806A-B440-A153-7728280E68BE}" type="slidenum">
              <a:rPr lang="en-US"/>
              <a:pPr/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7162800" cy="854075"/>
          </a:xfrm>
        </p:spPr>
        <p:txBody>
          <a:bodyPr/>
          <a:lstStyle/>
          <a:p>
            <a:r>
              <a:rPr lang="en-US"/>
              <a:t>Complex In-Order Pipeline</a:t>
            </a: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152650"/>
            <a:ext cx="4191000" cy="3276600"/>
          </a:xfrm>
          <a:noFill/>
        </p:spPr>
        <p:txBody>
          <a:bodyPr/>
          <a:lstStyle/>
          <a:p>
            <a:pPr marL="0" indent="0">
              <a:spcBef>
                <a:spcPct val="0"/>
              </a:spcBef>
              <a:buFontTx/>
              <a:buNone/>
            </a:pPr>
            <a:r>
              <a:rPr lang="en-US"/>
              <a:t>Delay writeback so all operations have same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/>
              <a:t>latency to W stage</a:t>
            </a:r>
          </a:p>
          <a:p>
            <a:pPr marL="347663" lvl="1" indent="-233363">
              <a:spcBef>
                <a:spcPct val="0"/>
              </a:spcBef>
            </a:pPr>
            <a:r>
              <a:rPr lang="en-US" sz="2000"/>
              <a:t>Write ports never oversubscribed (one inst. in &amp; one inst. out every cycle)</a:t>
            </a:r>
          </a:p>
          <a:p>
            <a:pPr marL="347663" lvl="1" indent="-233363">
              <a:spcBef>
                <a:spcPct val="0"/>
              </a:spcBef>
            </a:pPr>
            <a:r>
              <a:rPr lang="en-US" sz="2000"/>
              <a:t>Stall pipeline on long latency operations, e.g., divides, cache misses</a:t>
            </a:r>
          </a:p>
          <a:p>
            <a:pPr marL="347663" lvl="1" indent="-233363">
              <a:spcBef>
                <a:spcPct val="0"/>
              </a:spcBef>
            </a:pPr>
            <a:r>
              <a:rPr lang="en-US" sz="2000"/>
              <a:t>Handle exceptions in-order at commit point</a:t>
            </a:r>
          </a:p>
          <a:p>
            <a:pPr marL="0" indent="0">
              <a:spcBef>
                <a:spcPct val="0"/>
              </a:spcBef>
              <a:buFontTx/>
              <a:buNone/>
            </a:pPr>
            <a:endParaRPr lang="en-US"/>
          </a:p>
        </p:txBody>
      </p:sp>
      <p:grpSp>
        <p:nvGrpSpPr>
          <p:cNvPr id="2" name="Group 87"/>
          <p:cNvGrpSpPr>
            <a:grpSpLocks/>
          </p:cNvGrpSpPr>
          <p:nvPr/>
        </p:nvGrpSpPr>
        <p:grpSpPr bwMode="auto">
          <a:xfrm>
            <a:off x="1343025" y="628650"/>
            <a:ext cx="7637463" cy="5373688"/>
            <a:chOff x="894" y="624"/>
            <a:chExt cx="4811" cy="3385"/>
          </a:xfrm>
        </p:grpSpPr>
        <p:sp>
          <p:nvSpPr>
            <p:cNvPr id="33802" name="Text Box 4"/>
            <p:cNvSpPr txBox="1">
              <a:spLocks noChangeArrowheads="1"/>
            </p:cNvSpPr>
            <p:nvPr/>
          </p:nvSpPr>
          <p:spPr bwMode="auto">
            <a:xfrm>
              <a:off x="4896" y="3060"/>
              <a:ext cx="809" cy="4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b="1" i="1" dirty="0">
                  <a:solidFill>
                    <a:schemeClr val="hlink"/>
                  </a:solidFill>
                </a:rPr>
                <a:t>Commit Point</a:t>
              </a:r>
            </a:p>
          </p:txBody>
        </p:sp>
        <p:sp>
          <p:nvSpPr>
            <p:cNvPr id="33803" name="Freeform 6"/>
            <p:cNvSpPr>
              <a:spLocks/>
            </p:cNvSpPr>
            <p:nvPr/>
          </p:nvSpPr>
          <p:spPr bwMode="auto">
            <a:xfrm>
              <a:off x="3345" y="3532"/>
              <a:ext cx="656" cy="477"/>
            </a:xfrm>
            <a:custGeom>
              <a:avLst/>
              <a:gdLst>
                <a:gd name="T0" fmla="*/ 384 w 720"/>
                <a:gd name="T1" fmla="*/ 0 h 528"/>
                <a:gd name="T2" fmla="*/ 720 w 720"/>
                <a:gd name="T3" fmla="*/ 0 h 528"/>
                <a:gd name="T4" fmla="*/ 720 w 720"/>
                <a:gd name="T5" fmla="*/ 528 h 528"/>
                <a:gd name="T6" fmla="*/ 0 w 720"/>
                <a:gd name="T7" fmla="*/ 528 h 528"/>
                <a:gd name="T8" fmla="*/ 0 w 720"/>
                <a:gd name="T9" fmla="*/ 240 h 528"/>
                <a:gd name="T10" fmla="*/ 96 w 720"/>
                <a:gd name="T11" fmla="*/ 240 h 5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20"/>
                <a:gd name="T19" fmla="*/ 0 h 528"/>
                <a:gd name="T20" fmla="*/ 720 w 720"/>
                <a:gd name="T21" fmla="*/ 528 h 52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20" h="528">
                  <a:moveTo>
                    <a:pt x="384" y="0"/>
                  </a:moveTo>
                  <a:lnTo>
                    <a:pt x="720" y="0"/>
                  </a:lnTo>
                  <a:lnTo>
                    <a:pt x="720" y="528"/>
                  </a:lnTo>
                  <a:lnTo>
                    <a:pt x="0" y="528"/>
                  </a:lnTo>
                  <a:lnTo>
                    <a:pt x="0" y="240"/>
                  </a:lnTo>
                  <a:lnTo>
                    <a:pt x="96" y="24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04" name="Freeform 7"/>
            <p:cNvSpPr>
              <a:spLocks/>
            </p:cNvSpPr>
            <p:nvPr/>
          </p:nvSpPr>
          <p:spPr bwMode="auto">
            <a:xfrm>
              <a:off x="2863" y="1579"/>
              <a:ext cx="2801" cy="434"/>
            </a:xfrm>
            <a:custGeom>
              <a:avLst/>
              <a:gdLst>
                <a:gd name="T0" fmla="*/ 2880 w 3072"/>
                <a:gd name="T1" fmla="*/ 480 h 480"/>
                <a:gd name="T2" fmla="*/ 3072 w 3072"/>
                <a:gd name="T3" fmla="*/ 480 h 480"/>
                <a:gd name="T4" fmla="*/ 3072 w 3072"/>
                <a:gd name="T5" fmla="*/ 0 h 480"/>
                <a:gd name="T6" fmla="*/ 0 w 3072"/>
                <a:gd name="T7" fmla="*/ 0 h 480"/>
                <a:gd name="T8" fmla="*/ 0 w 3072"/>
                <a:gd name="T9" fmla="*/ 144 h 4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72"/>
                <a:gd name="T16" fmla="*/ 0 h 480"/>
                <a:gd name="T17" fmla="*/ 3072 w 3072"/>
                <a:gd name="T18" fmla="*/ 480 h 4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72" h="480">
                  <a:moveTo>
                    <a:pt x="2880" y="480"/>
                  </a:moveTo>
                  <a:lnTo>
                    <a:pt x="3072" y="480"/>
                  </a:lnTo>
                  <a:lnTo>
                    <a:pt x="3072" y="0"/>
                  </a:lnTo>
                  <a:lnTo>
                    <a:pt x="0" y="0"/>
                  </a:lnTo>
                  <a:lnTo>
                    <a:pt x="0" y="144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05" name="Freeform 8"/>
            <p:cNvSpPr>
              <a:spLocks/>
            </p:cNvSpPr>
            <p:nvPr/>
          </p:nvSpPr>
          <p:spPr bwMode="auto">
            <a:xfrm>
              <a:off x="2863" y="711"/>
              <a:ext cx="2801" cy="434"/>
            </a:xfrm>
            <a:custGeom>
              <a:avLst/>
              <a:gdLst>
                <a:gd name="T0" fmla="*/ 2880 w 3072"/>
                <a:gd name="T1" fmla="*/ 480 h 480"/>
                <a:gd name="T2" fmla="*/ 3072 w 3072"/>
                <a:gd name="T3" fmla="*/ 480 h 480"/>
                <a:gd name="T4" fmla="*/ 3072 w 3072"/>
                <a:gd name="T5" fmla="*/ 0 h 480"/>
                <a:gd name="T6" fmla="*/ 0 w 3072"/>
                <a:gd name="T7" fmla="*/ 0 h 480"/>
                <a:gd name="T8" fmla="*/ 0 w 3072"/>
                <a:gd name="T9" fmla="*/ 144 h 4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72"/>
                <a:gd name="T16" fmla="*/ 0 h 480"/>
                <a:gd name="T17" fmla="*/ 3072 w 3072"/>
                <a:gd name="T18" fmla="*/ 480 h 4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72" h="480">
                  <a:moveTo>
                    <a:pt x="2880" y="480"/>
                  </a:moveTo>
                  <a:lnTo>
                    <a:pt x="3072" y="480"/>
                  </a:lnTo>
                  <a:lnTo>
                    <a:pt x="3072" y="0"/>
                  </a:lnTo>
                  <a:lnTo>
                    <a:pt x="0" y="0"/>
                  </a:lnTo>
                  <a:lnTo>
                    <a:pt x="0" y="144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06" name="Freeform 9"/>
            <p:cNvSpPr>
              <a:spLocks/>
            </p:cNvSpPr>
            <p:nvPr/>
          </p:nvSpPr>
          <p:spPr bwMode="auto">
            <a:xfrm>
              <a:off x="4001" y="1839"/>
              <a:ext cx="1269" cy="1693"/>
            </a:xfrm>
            <a:custGeom>
              <a:avLst/>
              <a:gdLst>
                <a:gd name="T0" fmla="*/ 0 w 1440"/>
                <a:gd name="T1" fmla="*/ 1680 h 1680"/>
                <a:gd name="T2" fmla="*/ 1440 w 1440"/>
                <a:gd name="T3" fmla="*/ 1680 h 1680"/>
                <a:gd name="T4" fmla="*/ 1440 w 1440"/>
                <a:gd name="T5" fmla="*/ 0 h 1680"/>
                <a:gd name="T6" fmla="*/ 0 60000 65536"/>
                <a:gd name="T7" fmla="*/ 0 60000 65536"/>
                <a:gd name="T8" fmla="*/ 0 60000 65536"/>
                <a:gd name="T9" fmla="*/ 0 w 1440"/>
                <a:gd name="T10" fmla="*/ 0 h 1680"/>
                <a:gd name="T11" fmla="*/ 1440 w 1440"/>
                <a:gd name="T12" fmla="*/ 1680 h 16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0" h="1680">
                  <a:moveTo>
                    <a:pt x="0" y="1680"/>
                  </a:moveTo>
                  <a:lnTo>
                    <a:pt x="1440" y="1680"/>
                  </a:lnTo>
                  <a:lnTo>
                    <a:pt x="1440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07" name="Line 10"/>
            <p:cNvSpPr>
              <a:spLocks noChangeShapeType="1"/>
            </p:cNvSpPr>
            <p:nvPr/>
          </p:nvSpPr>
          <p:spPr bwMode="auto">
            <a:xfrm>
              <a:off x="3651" y="1145"/>
              <a:ext cx="175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08" name="Line 11"/>
            <p:cNvSpPr>
              <a:spLocks noChangeShapeType="1"/>
            </p:cNvSpPr>
            <p:nvPr/>
          </p:nvSpPr>
          <p:spPr bwMode="auto">
            <a:xfrm>
              <a:off x="982" y="1145"/>
              <a:ext cx="192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894" y="798"/>
              <a:ext cx="175" cy="694"/>
              <a:chOff x="336" y="1200"/>
              <a:chExt cx="144" cy="720"/>
            </a:xfrm>
          </p:grpSpPr>
          <p:sp>
            <p:nvSpPr>
              <p:cNvPr id="33877" name="Rectangle 13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PC</a:t>
                </a:r>
              </a:p>
            </p:txBody>
          </p:sp>
          <p:sp>
            <p:nvSpPr>
              <p:cNvPr id="33878" name="Freeform 14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3810" name="Rectangle 15"/>
            <p:cNvSpPr>
              <a:spLocks noChangeArrowheads="1"/>
            </p:cNvSpPr>
            <p:nvPr/>
          </p:nvSpPr>
          <p:spPr bwMode="auto">
            <a:xfrm>
              <a:off x="1113" y="841"/>
              <a:ext cx="525" cy="56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/>
                <a:t>Inst. Mem</a:t>
              </a:r>
            </a:p>
          </p:txBody>
        </p:sp>
        <p:grpSp>
          <p:nvGrpSpPr>
            <p:cNvPr id="4" name="Group 16"/>
            <p:cNvGrpSpPr>
              <a:grpSpLocks/>
            </p:cNvGrpSpPr>
            <p:nvPr/>
          </p:nvGrpSpPr>
          <p:grpSpPr bwMode="auto">
            <a:xfrm>
              <a:off x="1682" y="798"/>
              <a:ext cx="175" cy="694"/>
              <a:chOff x="336" y="1200"/>
              <a:chExt cx="144" cy="720"/>
            </a:xfrm>
          </p:grpSpPr>
          <p:sp>
            <p:nvSpPr>
              <p:cNvPr id="33875" name="Rectangle 17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D</a:t>
                </a:r>
              </a:p>
            </p:txBody>
          </p:sp>
          <p:sp>
            <p:nvSpPr>
              <p:cNvPr id="33876" name="Freeform 18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3812" name="Line 19"/>
            <p:cNvSpPr>
              <a:spLocks noChangeShapeType="1"/>
            </p:cNvSpPr>
            <p:nvPr/>
          </p:nvSpPr>
          <p:spPr bwMode="auto">
            <a:xfrm>
              <a:off x="2951" y="1318"/>
              <a:ext cx="481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13" name="Rectangle 20"/>
            <p:cNvSpPr>
              <a:spLocks noChangeArrowheads="1"/>
            </p:cNvSpPr>
            <p:nvPr/>
          </p:nvSpPr>
          <p:spPr bwMode="auto">
            <a:xfrm>
              <a:off x="1901" y="841"/>
              <a:ext cx="612" cy="56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/>
                <a:t>Decode</a:t>
              </a:r>
            </a:p>
          </p:txBody>
        </p:sp>
        <p:sp>
          <p:nvSpPr>
            <p:cNvPr id="33814" name="Line 21"/>
            <p:cNvSpPr>
              <a:spLocks noChangeShapeType="1"/>
            </p:cNvSpPr>
            <p:nvPr/>
          </p:nvSpPr>
          <p:spPr bwMode="auto">
            <a:xfrm>
              <a:off x="3038" y="971"/>
              <a:ext cx="39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3170" y="798"/>
              <a:ext cx="175" cy="694"/>
              <a:chOff x="336" y="1200"/>
              <a:chExt cx="144" cy="720"/>
            </a:xfrm>
          </p:grpSpPr>
          <p:sp>
            <p:nvSpPr>
              <p:cNvPr id="33873" name="Rectangle 23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X1</a:t>
                </a:r>
              </a:p>
            </p:txBody>
          </p:sp>
          <p:sp>
            <p:nvSpPr>
              <p:cNvPr id="33874" name="Freeform 24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3816" name="Freeform 25"/>
            <p:cNvSpPr>
              <a:spLocks/>
            </p:cNvSpPr>
            <p:nvPr/>
          </p:nvSpPr>
          <p:spPr bwMode="auto">
            <a:xfrm>
              <a:off x="3432" y="841"/>
              <a:ext cx="219" cy="608"/>
            </a:xfrm>
            <a:custGeom>
              <a:avLst/>
              <a:gdLst>
                <a:gd name="T0" fmla="*/ 0 w 240"/>
                <a:gd name="T1" fmla="*/ 0 h 672"/>
                <a:gd name="T2" fmla="*/ 0 w 240"/>
                <a:gd name="T3" fmla="*/ 288 h 672"/>
                <a:gd name="T4" fmla="*/ 48 w 240"/>
                <a:gd name="T5" fmla="*/ 336 h 672"/>
                <a:gd name="T6" fmla="*/ 0 w 240"/>
                <a:gd name="T7" fmla="*/ 384 h 672"/>
                <a:gd name="T8" fmla="*/ 0 w 240"/>
                <a:gd name="T9" fmla="*/ 672 h 672"/>
                <a:gd name="T10" fmla="*/ 240 w 240"/>
                <a:gd name="T11" fmla="*/ 480 h 672"/>
                <a:gd name="T12" fmla="*/ 240 w 240"/>
                <a:gd name="T13" fmla="*/ 144 h 672"/>
                <a:gd name="T14" fmla="*/ 0 w 240"/>
                <a:gd name="T15" fmla="*/ 0 h 67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0"/>
                <a:gd name="T25" fmla="*/ 0 h 672"/>
                <a:gd name="T26" fmla="*/ 240 w 240"/>
                <a:gd name="T27" fmla="*/ 672 h 67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0" h="672">
                  <a:moveTo>
                    <a:pt x="0" y="0"/>
                  </a:moveTo>
                  <a:lnTo>
                    <a:pt x="0" y="288"/>
                  </a:lnTo>
                  <a:lnTo>
                    <a:pt x="48" y="336"/>
                  </a:lnTo>
                  <a:lnTo>
                    <a:pt x="0" y="384"/>
                  </a:lnTo>
                  <a:lnTo>
                    <a:pt x="0" y="672"/>
                  </a:lnTo>
                  <a:lnTo>
                    <a:pt x="240" y="480"/>
                  </a:lnTo>
                  <a:lnTo>
                    <a:pt x="240" y="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26"/>
            <p:cNvGrpSpPr>
              <a:grpSpLocks/>
            </p:cNvGrpSpPr>
            <p:nvPr/>
          </p:nvGrpSpPr>
          <p:grpSpPr bwMode="auto">
            <a:xfrm>
              <a:off x="3738" y="798"/>
              <a:ext cx="176" cy="694"/>
              <a:chOff x="336" y="1200"/>
              <a:chExt cx="144" cy="720"/>
            </a:xfrm>
          </p:grpSpPr>
          <p:sp>
            <p:nvSpPr>
              <p:cNvPr id="33871" name="Rectangle 27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X2</a:t>
                </a:r>
              </a:p>
            </p:txBody>
          </p:sp>
          <p:sp>
            <p:nvSpPr>
              <p:cNvPr id="33872" name="Freeform 28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3818" name="Rectangle 29"/>
            <p:cNvSpPr>
              <a:spLocks noChangeArrowheads="1"/>
            </p:cNvSpPr>
            <p:nvPr/>
          </p:nvSpPr>
          <p:spPr bwMode="auto">
            <a:xfrm>
              <a:off x="4001" y="798"/>
              <a:ext cx="481" cy="56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/>
                <a:t>Data Mem</a:t>
              </a:r>
            </a:p>
          </p:txBody>
        </p:sp>
        <p:grpSp>
          <p:nvGrpSpPr>
            <p:cNvPr id="7" name="Group 30"/>
            <p:cNvGrpSpPr>
              <a:grpSpLocks/>
            </p:cNvGrpSpPr>
            <p:nvPr/>
          </p:nvGrpSpPr>
          <p:grpSpPr bwMode="auto">
            <a:xfrm>
              <a:off x="5401" y="798"/>
              <a:ext cx="175" cy="694"/>
              <a:chOff x="336" y="1200"/>
              <a:chExt cx="144" cy="720"/>
            </a:xfrm>
          </p:grpSpPr>
          <p:sp>
            <p:nvSpPr>
              <p:cNvPr id="33869" name="Rectangle 31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W</a:t>
                </a:r>
              </a:p>
            </p:txBody>
          </p:sp>
          <p:sp>
            <p:nvSpPr>
              <p:cNvPr id="33870" name="Freeform 32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3820" name="Text Box 33"/>
            <p:cNvSpPr txBox="1">
              <a:spLocks noChangeArrowheads="1"/>
            </p:cNvSpPr>
            <p:nvPr/>
          </p:nvSpPr>
          <p:spPr bwMode="auto">
            <a:xfrm>
              <a:off x="3468" y="1048"/>
              <a:ext cx="191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r>
                <a:rPr lang="en-US" b="1"/>
                <a:t>+</a:t>
              </a:r>
            </a:p>
          </p:txBody>
        </p:sp>
        <p:sp>
          <p:nvSpPr>
            <p:cNvPr id="33821" name="Rectangle 34"/>
            <p:cNvSpPr>
              <a:spLocks noChangeArrowheads="1"/>
            </p:cNvSpPr>
            <p:nvPr/>
          </p:nvSpPr>
          <p:spPr bwMode="auto">
            <a:xfrm>
              <a:off x="2601" y="841"/>
              <a:ext cx="481" cy="56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/>
                <a:t>GPRs</a:t>
              </a:r>
            </a:p>
          </p:txBody>
        </p:sp>
        <p:sp>
          <p:nvSpPr>
            <p:cNvPr id="33822" name="Line 35"/>
            <p:cNvSpPr>
              <a:spLocks noChangeShapeType="1"/>
            </p:cNvSpPr>
            <p:nvPr/>
          </p:nvSpPr>
          <p:spPr bwMode="auto">
            <a:xfrm>
              <a:off x="3651" y="2013"/>
              <a:ext cx="175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23" name="Freeform 36"/>
            <p:cNvSpPr>
              <a:spLocks/>
            </p:cNvSpPr>
            <p:nvPr/>
          </p:nvSpPr>
          <p:spPr bwMode="auto">
            <a:xfrm>
              <a:off x="3432" y="1709"/>
              <a:ext cx="1751" cy="608"/>
            </a:xfrm>
            <a:custGeom>
              <a:avLst/>
              <a:gdLst>
                <a:gd name="T0" fmla="*/ 0 w 240"/>
                <a:gd name="T1" fmla="*/ 0 h 672"/>
                <a:gd name="T2" fmla="*/ 0 w 240"/>
                <a:gd name="T3" fmla="*/ 288 h 672"/>
                <a:gd name="T4" fmla="*/ 48 w 240"/>
                <a:gd name="T5" fmla="*/ 336 h 672"/>
                <a:gd name="T6" fmla="*/ 0 w 240"/>
                <a:gd name="T7" fmla="*/ 384 h 672"/>
                <a:gd name="T8" fmla="*/ 0 w 240"/>
                <a:gd name="T9" fmla="*/ 672 h 672"/>
                <a:gd name="T10" fmla="*/ 240 w 240"/>
                <a:gd name="T11" fmla="*/ 480 h 672"/>
                <a:gd name="T12" fmla="*/ 240 w 240"/>
                <a:gd name="T13" fmla="*/ 144 h 672"/>
                <a:gd name="T14" fmla="*/ 0 w 240"/>
                <a:gd name="T15" fmla="*/ 0 h 67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0"/>
                <a:gd name="T25" fmla="*/ 0 h 672"/>
                <a:gd name="T26" fmla="*/ 240 w 240"/>
                <a:gd name="T27" fmla="*/ 672 h 67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0" h="672">
                  <a:moveTo>
                    <a:pt x="0" y="0"/>
                  </a:moveTo>
                  <a:lnTo>
                    <a:pt x="0" y="288"/>
                  </a:lnTo>
                  <a:lnTo>
                    <a:pt x="48" y="336"/>
                  </a:lnTo>
                  <a:lnTo>
                    <a:pt x="0" y="384"/>
                  </a:lnTo>
                  <a:lnTo>
                    <a:pt x="0" y="672"/>
                  </a:lnTo>
                  <a:lnTo>
                    <a:pt x="240" y="480"/>
                  </a:lnTo>
                  <a:lnTo>
                    <a:pt x="240" y="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8" name="Group 37"/>
            <p:cNvGrpSpPr>
              <a:grpSpLocks/>
            </p:cNvGrpSpPr>
            <p:nvPr/>
          </p:nvGrpSpPr>
          <p:grpSpPr bwMode="auto">
            <a:xfrm>
              <a:off x="3738" y="1666"/>
              <a:ext cx="176" cy="694"/>
              <a:chOff x="336" y="1200"/>
              <a:chExt cx="144" cy="720"/>
            </a:xfrm>
          </p:grpSpPr>
          <p:sp>
            <p:nvSpPr>
              <p:cNvPr id="33867" name="Rectangle 38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X2</a:t>
                </a:r>
              </a:p>
            </p:txBody>
          </p:sp>
          <p:sp>
            <p:nvSpPr>
              <p:cNvPr id="33868" name="Freeform 39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9" name="Group 40"/>
            <p:cNvGrpSpPr>
              <a:grpSpLocks/>
            </p:cNvGrpSpPr>
            <p:nvPr/>
          </p:nvGrpSpPr>
          <p:grpSpPr bwMode="auto">
            <a:xfrm>
              <a:off x="5401" y="1666"/>
              <a:ext cx="175" cy="694"/>
              <a:chOff x="336" y="1200"/>
              <a:chExt cx="144" cy="720"/>
            </a:xfrm>
          </p:grpSpPr>
          <p:sp>
            <p:nvSpPr>
              <p:cNvPr id="33865" name="Rectangle 41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W</a:t>
                </a:r>
              </a:p>
            </p:txBody>
          </p:sp>
          <p:sp>
            <p:nvSpPr>
              <p:cNvPr id="33866" name="Freeform 42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3826" name="Text Box 43"/>
            <p:cNvSpPr txBox="1">
              <a:spLocks noChangeArrowheads="1"/>
            </p:cNvSpPr>
            <p:nvPr/>
          </p:nvSpPr>
          <p:spPr bwMode="auto">
            <a:xfrm>
              <a:off x="4004" y="1917"/>
              <a:ext cx="422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FAdd</a:t>
              </a:r>
            </a:p>
          </p:txBody>
        </p:sp>
        <p:grpSp>
          <p:nvGrpSpPr>
            <p:cNvPr id="10" name="Group 44"/>
            <p:cNvGrpSpPr>
              <a:grpSpLocks/>
            </p:cNvGrpSpPr>
            <p:nvPr/>
          </p:nvGrpSpPr>
          <p:grpSpPr bwMode="auto">
            <a:xfrm>
              <a:off x="4570" y="1666"/>
              <a:ext cx="175" cy="694"/>
              <a:chOff x="336" y="1200"/>
              <a:chExt cx="144" cy="720"/>
            </a:xfrm>
          </p:grpSpPr>
          <p:sp>
            <p:nvSpPr>
              <p:cNvPr id="33863" name="Rectangle 45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X3</a:t>
                </a:r>
              </a:p>
            </p:txBody>
          </p:sp>
          <p:sp>
            <p:nvSpPr>
              <p:cNvPr id="33864" name="Freeform 46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1" name="Group 47"/>
            <p:cNvGrpSpPr>
              <a:grpSpLocks/>
            </p:cNvGrpSpPr>
            <p:nvPr/>
          </p:nvGrpSpPr>
          <p:grpSpPr bwMode="auto">
            <a:xfrm>
              <a:off x="4570" y="798"/>
              <a:ext cx="175" cy="694"/>
              <a:chOff x="336" y="1200"/>
              <a:chExt cx="144" cy="720"/>
            </a:xfrm>
          </p:grpSpPr>
          <p:sp>
            <p:nvSpPr>
              <p:cNvPr id="33861" name="Rectangle 48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X3</a:t>
                </a:r>
              </a:p>
            </p:txBody>
          </p:sp>
          <p:sp>
            <p:nvSpPr>
              <p:cNvPr id="33862" name="Freeform 49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3829" name="Line 50"/>
            <p:cNvSpPr>
              <a:spLocks noChangeShapeType="1"/>
            </p:cNvSpPr>
            <p:nvPr/>
          </p:nvSpPr>
          <p:spPr bwMode="auto">
            <a:xfrm>
              <a:off x="2951" y="2186"/>
              <a:ext cx="481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30" name="Line 51"/>
            <p:cNvSpPr>
              <a:spLocks noChangeShapeType="1"/>
            </p:cNvSpPr>
            <p:nvPr/>
          </p:nvSpPr>
          <p:spPr bwMode="auto">
            <a:xfrm>
              <a:off x="3038" y="1839"/>
              <a:ext cx="39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31" name="Rectangle 52"/>
            <p:cNvSpPr>
              <a:spLocks noChangeArrowheads="1"/>
            </p:cNvSpPr>
            <p:nvPr/>
          </p:nvSpPr>
          <p:spPr bwMode="auto">
            <a:xfrm>
              <a:off x="2601" y="1709"/>
              <a:ext cx="481" cy="56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/>
                <a:t>FPRs</a:t>
              </a:r>
            </a:p>
          </p:txBody>
        </p:sp>
        <p:grpSp>
          <p:nvGrpSpPr>
            <p:cNvPr id="12" name="Group 53"/>
            <p:cNvGrpSpPr>
              <a:grpSpLocks/>
            </p:cNvGrpSpPr>
            <p:nvPr/>
          </p:nvGrpSpPr>
          <p:grpSpPr bwMode="auto">
            <a:xfrm>
              <a:off x="3126" y="1666"/>
              <a:ext cx="175" cy="694"/>
              <a:chOff x="336" y="1200"/>
              <a:chExt cx="144" cy="720"/>
            </a:xfrm>
          </p:grpSpPr>
          <p:sp>
            <p:nvSpPr>
              <p:cNvPr id="33859" name="Rectangle 54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X1</a:t>
                </a:r>
              </a:p>
            </p:txBody>
          </p:sp>
          <p:sp>
            <p:nvSpPr>
              <p:cNvPr id="33860" name="Freeform 55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3833" name="Freeform 56"/>
            <p:cNvSpPr>
              <a:spLocks/>
            </p:cNvSpPr>
            <p:nvPr/>
          </p:nvSpPr>
          <p:spPr bwMode="auto">
            <a:xfrm>
              <a:off x="2557" y="1145"/>
              <a:ext cx="44" cy="824"/>
            </a:xfrm>
            <a:custGeom>
              <a:avLst/>
              <a:gdLst>
                <a:gd name="T0" fmla="*/ 0 w 48"/>
                <a:gd name="T1" fmla="*/ 0 h 912"/>
                <a:gd name="T2" fmla="*/ 0 w 48"/>
                <a:gd name="T3" fmla="*/ 912 h 912"/>
                <a:gd name="T4" fmla="*/ 48 w 48"/>
                <a:gd name="T5" fmla="*/ 912 h 912"/>
                <a:gd name="T6" fmla="*/ 0 60000 65536"/>
                <a:gd name="T7" fmla="*/ 0 60000 65536"/>
                <a:gd name="T8" fmla="*/ 0 60000 65536"/>
                <a:gd name="T9" fmla="*/ 0 w 48"/>
                <a:gd name="T10" fmla="*/ 0 h 912"/>
                <a:gd name="T11" fmla="*/ 48 w 48"/>
                <a:gd name="T12" fmla="*/ 912 h 9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912">
                  <a:moveTo>
                    <a:pt x="0" y="0"/>
                  </a:moveTo>
                  <a:lnTo>
                    <a:pt x="0" y="912"/>
                  </a:lnTo>
                  <a:lnTo>
                    <a:pt x="48" y="91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34" name="Freeform 57"/>
            <p:cNvSpPr>
              <a:spLocks/>
            </p:cNvSpPr>
            <p:nvPr/>
          </p:nvSpPr>
          <p:spPr bwMode="auto">
            <a:xfrm>
              <a:off x="3432" y="2490"/>
              <a:ext cx="1751" cy="608"/>
            </a:xfrm>
            <a:custGeom>
              <a:avLst/>
              <a:gdLst>
                <a:gd name="T0" fmla="*/ 0 w 240"/>
                <a:gd name="T1" fmla="*/ 0 h 672"/>
                <a:gd name="T2" fmla="*/ 0 w 240"/>
                <a:gd name="T3" fmla="*/ 288 h 672"/>
                <a:gd name="T4" fmla="*/ 48 w 240"/>
                <a:gd name="T5" fmla="*/ 336 h 672"/>
                <a:gd name="T6" fmla="*/ 0 w 240"/>
                <a:gd name="T7" fmla="*/ 384 h 672"/>
                <a:gd name="T8" fmla="*/ 0 w 240"/>
                <a:gd name="T9" fmla="*/ 672 h 672"/>
                <a:gd name="T10" fmla="*/ 240 w 240"/>
                <a:gd name="T11" fmla="*/ 480 h 672"/>
                <a:gd name="T12" fmla="*/ 240 w 240"/>
                <a:gd name="T13" fmla="*/ 144 h 672"/>
                <a:gd name="T14" fmla="*/ 0 w 240"/>
                <a:gd name="T15" fmla="*/ 0 h 67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0"/>
                <a:gd name="T25" fmla="*/ 0 h 672"/>
                <a:gd name="T26" fmla="*/ 240 w 240"/>
                <a:gd name="T27" fmla="*/ 672 h 67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0" h="672">
                  <a:moveTo>
                    <a:pt x="0" y="0"/>
                  </a:moveTo>
                  <a:lnTo>
                    <a:pt x="0" y="288"/>
                  </a:lnTo>
                  <a:lnTo>
                    <a:pt x="48" y="336"/>
                  </a:lnTo>
                  <a:lnTo>
                    <a:pt x="0" y="384"/>
                  </a:lnTo>
                  <a:lnTo>
                    <a:pt x="0" y="672"/>
                  </a:lnTo>
                  <a:lnTo>
                    <a:pt x="240" y="480"/>
                  </a:lnTo>
                  <a:lnTo>
                    <a:pt x="240" y="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3" name="Group 58"/>
            <p:cNvGrpSpPr>
              <a:grpSpLocks/>
            </p:cNvGrpSpPr>
            <p:nvPr/>
          </p:nvGrpSpPr>
          <p:grpSpPr bwMode="auto">
            <a:xfrm>
              <a:off x="3738" y="2447"/>
              <a:ext cx="176" cy="694"/>
              <a:chOff x="336" y="1200"/>
              <a:chExt cx="144" cy="720"/>
            </a:xfrm>
          </p:grpSpPr>
          <p:sp>
            <p:nvSpPr>
              <p:cNvPr id="33857" name="Rectangle 59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X2</a:t>
                </a:r>
              </a:p>
            </p:txBody>
          </p:sp>
          <p:sp>
            <p:nvSpPr>
              <p:cNvPr id="33858" name="Freeform 60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3836" name="Text Box 61"/>
            <p:cNvSpPr txBox="1">
              <a:spLocks noChangeArrowheads="1"/>
            </p:cNvSpPr>
            <p:nvPr/>
          </p:nvSpPr>
          <p:spPr bwMode="auto">
            <a:xfrm>
              <a:off x="4014" y="2698"/>
              <a:ext cx="40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FMul</a:t>
              </a:r>
            </a:p>
          </p:txBody>
        </p:sp>
        <p:grpSp>
          <p:nvGrpSpPr>
            <p:cNvPr id="14" name="Group 62"/>
            <p:cNvGrpSpPr>
              <a:grpSpLocks/>
            </p:cNvGrpSpPr>
            <p:nvPr/>
          </p:nvGrpSpPr>
          <p:grpSpPr bwMode="auto">
            <a:xfrm>
              <a:off x="4570" y="2447"/>
              <a:ext cx="175" cy="694"/>
              <a:chOff x="336" y="1200"/>
              <a:chExt cx="144" cy="720"/>
            </a:xfrm>
          </p:grpSpPr>
          <p:sp>
            <p:nvSpPr>
              <p:cNvPr id="33855" name="Rectangle 63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X3</a:t>
                </a:r>
              </a:p>
            </p:txBody>
          </p:sp>
          <p:sp>
            <p:nvSpPr>
              <p:cNvPr id="33856" name="Freeform 64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3838" name="Freeform 65"/>
            <p:cNvSpPr>
              <a:spLocks/>
            </p:cNvSpPr>
            <p:nvPr/>
          </p:nvSpPr>
          <p:spPr bwMode="auto">
            <a:xfrm>
              <a:off x="3345" y="2186"/>
              <a:ext cx="87" cy="825"/>
            </a:xfrm>
            <a:custGeom>
              <a:avLst/>
              <a:gdLst>
                <a:gd name="T0" fmla="*/ 0 w 96"/>
                <a:gd name="T1" fmla="*/ 0 h 912"/>
                <a:gd name="T2" fmla="*/ 0 w 96"/>
                <a:gd name="T3" fmla="*/ 912 h 912"/>
                <a:gd name="T4" fmla="*/ 96 w 96"/>
                <a:gd name="T5" fmla="*/ 912 h 912"/>
                <a:gd name="T6" fmla="*/ 0 60000 65536"/>
                <a:gd name="T7" fmla="*/ 0 60000 65536"/>
                <a:gd name="T8" fmla="*/ 0 60000 65536"/>
                <a:gd name="T9" fmla="*/ 0 w 96"/>
                <a:gd name="T10" fmla="*/ 0 h 912"/>
                <a:gd name="T11" fmla="*/ 96 w 96"/>
                <a:gd name="T12" fmla="*/ 912 h 9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912">
                  <a:moveTo>
                    <a:pt x="0" y="0"/>
                  </a:moveTo>
                  <a:lnTo>
                    <a:pt x="0" y="912"/>
                  </a:lnTo>
                  <a:lnTo>
                    <a:pt x="96" y="91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39" name="Freeform 66"/>
            <p:cNvSpPr>
              <a:spLocks/>
            </p:cNvSpPr>
            <p:nvPr/>
          </p:nvSpPr>
          <p:spPr bwMode="auto">
            <a:xfrm>
              <a:off x="3388" y="1839"/>
              <a:ext cx="44" cy="781"/>
            </a:xfrm>
            <a:custGeom>
              <a:avLst/>
              <a:gdLst>
                <a:gd name="T0" fmla="*/ 0 w 48"/>
                <a:gd name="T1" fmla="*/ 0 h 864"/>
                <a:gd name="T2" fmla="*/ 0 w 48"/>
                <a:gd name="T3" fmla="*/ 864 h 864"/>
                <a:gd name="T4" fmla="*/ 48 w 48"/>
                <a:gd name="T5" fmla="*/ 864 h 864"/>
                <a:gd name="T6" fmla="*/ 0 60000 65536"/>
                <a:gd name="T7" fmla="*/ 0 60000 65536"/>
                <a:gd name="T8" fmla="*/ 0 60000 65536"/>
                <a:gd name="T9" fmla="*/ 0 w 48"/>
                <a:gd name="T10" fmla="*/ 0 h 864"/>
                <a:gd name="T11" fmla="*/ 48 w 48"/>
                <a:gd name="T12" fmla="*/ 864 h 8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864">
                  <a:moveTo>
                    <a:pt x="0" y="0"/>
                  </a:moveTo>
                  <a:lnTo>
                    <a:pt x="0" y="864"/>
                  </a:lnTo>
                  <a:lnTo>
                    <a:pt x="48" y="864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5" name="Group 67"/>
            <p:cNvGrpSpPr>
              <a:grpSpLocks/>
            </p:cNvGrpSpPr>
            <p:nvPr/>
          </p:nvGrpSpPr>
          <p:grpSpPr bwMode="auto">
            <a:xfrm>
              <a:off x="3738" y="3184"/>
              <a:ext cx="176" cy="695"/>
              <a:chOff x="336" y="1200"/>
              <a:chExt cx="144" cy="720"/>
            </a:xfrm>
          </p:grpSpPr>
          <p:sp>
            <p:nvSpPr>
              <p:cNvPr id="33853" name="Rectangle 68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X2</a:t>
                </a:r>
              </a:p>
            </p:txBody>
          </p:sp>
          <p:sp>
            <p:nvSpPr>
              <p:cNvPr id="33854" name="Freeform 69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3841" name="Freeform 70"/>
            <p:cNvSpPr>
              <a:spLocks/>
            </p:cNvSpPr>
            <p:nvPr/>
          </p:nvSpPr>
          <p:spPr bwMode="auto">
            <a:xfrm>
              <a:off x="3345" y="3011"/>
              <a:ext cx="87" cy="694"/>
            </a:xfrm>
            <a:custGeom>
              <a:avLst/>
              <a:gdLst>
                <a:gd name="T0" fmla="*/ 0 w 96"/>
                <a:gd name="T1" fmla="*/ 0 h 768"/>
                <a:gd name="T2" fmla="*/ 0 w 96"/>
                <a:gd name="T3" fmla="*/ 768 h 768"/>
                <a:gd name="T4" fmla="*/ 96 w 96"/>
                <a:gd name="T5" fmla="*/ 768 h 768"/>
                <a:gd name="T6" fmla="*/ 0 60000 65536"/>
                <a:gd name="T7" fmla="*/ 0 60000 65536"/>
                <a:gd name="T8" fmla="*/ 0 60000 65536"/>
                <a:gd name="T9" fmla="*/ 0 w 96"/>
                <a:gd name="T10" fmla="*/ 0 h 768"/>
                <a:gd name="T11" fmla="*/ 96 w 96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768">
                  <a:moveTo>
                    <a:pt x="0" y="0"/>
                  </a:moveTo>
                  <a:lnTo>
                    <a:pt x="0" y="768"/>
                  </a:lnTo>
                  <a:lnTo>
                    <a:pt x="96" y="768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42" name="Freeform 71"/>
            <p:cNvSpPr>
              <a:spLocks/>
            </p:cNvSpPr>
            <p:nvPr/>
          </p:nvSpPr>
          <p:spPr bwMode="auto">
            <a:xfrm>
              <a:off x="3388" y="2620"/>
              <a:ext cx="44" cy="738"/>
            </a:xfrm>
            <a:custGeom>
              <a:avLst/>
              <a:gdLst>
                <a:gd name="T0" fmla="*/ 0 w 48"/>
                <a:gd name="T1" fmla="*/ 0 h 816"/>
                <a:gd name="T2" fmla="*/ 0 w 48"/>
                <a:gd name="T3" fmla="*/ 816 h 816"/>
                <a:gd name="T4" fmla="*/ 48 w 48"/>
                <a:gd name="T5" fmla="*/ 816 h 816"/>
                <a:gd name="T6" fmla="*/ 0 60000 65536"/>
                <a:gd name="T7" fmla="*/ 0 60000 65536"/>
                <a:gd name="T8" fmla="*/ 0 60000 65536"/>
                <a:gd name="T9" fmla="*/ 0 w 48"/>
                <a:gd name="T10" fmla="*/ 0 h 816"/>
                <a:gd name="T11" fmla="*/ 48 w 48"/>
                <a:gd name="T12" fmla="*/ 816 h 8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816">
                  <a:moveTo>
                    <a:pt x="0" y="0"/>
                  </a:moveTo>
                  <a:lnTo>
                    <a:pt x="0" y="816"/>
                  </a:lnTo>
                  <a:lnTo>
                    <a:pt x="48" y="816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43" name="Rectangle 72"/>
            <p:cNvSpPr>
              <a:spLocks noChangeArrowheads="1"/>
            </p:cNvSpPr>
            <p:nvPr/>
          </p:nvSpPr>
          <p:spPr bwMode="auto">
            <a:xfrm>
              <a:off x="3432" y="3184"/>
              <a:ext cx="263" cy="69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/>
                <a:t>FDiv</a:t>
              </a:r>
            </a:p>
          </p:txBody>
        </p:sp>
        <p:grpSp>
          <p:nvGrpSpPr>
            <p:cNvPr id="16" name="Group 73"/>
            <p:cNvGrpSpPr>
              <a:grpSpLocks/>
            </p:cNvGrpSpPr>
            <p:nvPr/>
          </p:nvGrpSpPr>
          <p:grpSpPr bwMode="auto">
            <a:xfrm>
              <a:off x="4570" y="3184"/>
              <a:ext cx="175" cy="695"/>
              <a:chOff x="336" y="1200"/>
              <a:chExt cx="144" cy="720"/>
            </a:xfrm>
          </p:grpSpPr>
          <p:sp>
            <p:nvSpPr>
              <p:cNvPr id="33851" name="Rectangle 74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X3</a:t>
                </a:r>
              </a:p>
            </p:txBody>
          </p:sp>
          <p:sp>
            <p:nvSpPr>
              <p:cNvPr id="33852" name="Freeform 75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3845" name="Line 76"/>
            <p:cNvSpPr>
              <a:spLocks noChangeShapeType="1"/>
            </p:cNvSpPr>
            <p:nvPr/>
          </p:nvSpPr>
          <p:spPr bwMode="auto">
            <a:xfrm>
              <a:off x="5183" y="2794"/>
              <a:ext cx="8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46" name="Text Box 77"/>
            <p:cNvSpPr txBox="1">
              <a:spLocks noChangeArrowheads="1"/>
            </p:cNvSpPr>
            <p:nvPr/>
          </p:nvSpPr>
          <p:spPr bwMode="auto">
            <a:xfrm>
              <a:off x="3820" y="3162"/>
              <a:ext cx="912" cy="4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 i="1"/>
                <a:t>Unpipelined divider</a:t>
              </a:r>
            </a:p>
          </p:txBody>
        </p:sp>
        <p:sp>
          <p:nvSpPr>
            <p:cNvPr id="33847" name="Freeform 78"/>
            <p:cNvSpPr>
              <a:spLocks/>
            </p:cNvSpPr>
            <p:nvPr/>
          </p:nvSpPr>
          <p:spPr bwMode="auto">
            <a:xfrm>
              <a:off x="5226" y="1145"/>
              <a:ext cx="44" cy="738"/>
            </a:xfrm>
            <a:custGeom>
              <a:avLst/>
              <a:gdLst>
                <a:gd name="T0" fmla="*/ 48 w 48"/>
                <a:gd name="T1" fmla="*/ 816 h 816"/>
                <a:gd name="T2" fmla="*/ 0 w 48"/>
                <a:gd name="T3" fmla="*/ 816 h 816"/>
                <a:gd name="T4" fmla="*/ 0 w 48"/>
                <a:gd name="T5" fmla="*/ 0 h 816"/>
                <a:gd name="T6" fmla="*/ 0 60000 65536"/>
                <a:gd name="T7" fmla="*/ 0 60000 65536"/>
                <a:gd name="T8" fmla="*/ 0 60000 65536"/>
                <a:gd name="T9" fmla="*/ 0 w 48"/>
                <a:gd name="T10" fmla="*/ 0 h 816"/>
                <a:gd name="T11" fmla="*/ 48 w 48"/>
                <a:gd name="T12" fmla="*/ 816 h 8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816">
                  <a:moveTo>
                    <a:pt x="48" y="816"/>
                  </a:moveTo>
                  <a:lnTo>
                    <a:pt x="0" y="816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48" name="Line 79"/>
            <p:cNvSpPr>
              <a:spLocks noChangeShapeType="1"/>
            </p:cNvSpPr>
            <p:nvPr/>
          </p:nvSpPr>
          <p:spPr bwMode="auto">
            <a:xfrm>
              <a:off x="5270" y="3532"/>
              <a:ext cx="0" cy="4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49" name="Line 80"/>
            <p:cNvSpPr>
              <a:spLocks noChangeShapeType="1"/>
            </p:cNvSpPr>
            <p:nvPr/>
          </p:nvSpPr>
          <p:spPr bwMode="auto">
            <a:xfrm>
              <a:off x="5314" y="624"/>
              <a:ext cx="0" cy="2343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33850" name="Freeform 81"/>
            <p:cNvSpPr>
              <a:spLocks/>
            </p:cNvSpPr>
            <p:nvPr/>
          </p:nvSpPr>
          <p:spPr bwMode="auto">
            <a:xfrm>
              <a:off x="3957" y="1145"/>
              <a:ext cx="569" cy="304"/>
            </a:xfrm>
            <a:custGeom>
              <a:avLst/>
              <a:gdLst>
                <a:gd name="T0" fmla="*/ 0 w 624"/>
                <a:gd name="T1" fmla="*/ 0 h 336"/>
                <a:gd name="T2" fmla="*/ 0 w 624"/>
                <a:gd name="T3" fmla="*/ 336 h 336"/>
                <a:gd name="T4" fmla="*/ 624 w 624"/>
                <a:gd name="T5" fmla="*/ 336 h 336"/>
                <a:gd name="T6" fmla="*/ 624 w 624"/>
                <a:gd name="T7" fmla="*/ 0 h 3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4"/>
                <a:gd name="T13" fmla="*/ 0 h 336"/>
                <a:gd name="T14" fmla="*/ 624 w 624"/>
                <a:gd name="T15" fmla="*/ 336 h 3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4" h="336">
                  <a:moveTo>
                    <a:pt x="0" y="0"/>
                  </a:moveTo>
                  <a:lnTo>
                    <a:pt x="0" y="336"/>
                  </a:lnTo>
                  <a:lnTo>
                    <a:pt x="624" y="336"/>
                  </a:lnTo>
                  <a:lnTo>
                    <a:pt x="624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3800" name="Text Box 82"/>
          <p:cNvSpPr txBox="1">
            <a:spLocks noChangeArrowheads="1"/>
          </p:cNvSpPr>
          <p:nvPr/>
        </p:nvSpPr>
        <p:spPr bwMode="auto">
          <a:xfrm>
            <a:off x="152400" y="5353050"/>
            <a:ext cx="5029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000" i="1">
                <a:latin typeface="Verdana" charset="0"/>
              </a:rPr>
              <a:t>How to prevent increased writeback latency from slowing down single cycle integer operations?</a:t>
            </a:r>
            <a:r>
              <a:rPr lang="en-US" sz="2000">
                <a:latin typeface="Verdana" charset="0"/>
              </a:rPr>
              <a:t> </a:t>
            </a:r>
          </a:p>
        </p:txBody>
      </p:sp>
      <p:sp>
        <p:nvSpPr>
          <p:cNvPr id="1751123" name="Text Box 83"/>
          <p:cNvSpPr txBox="1">
            <a:spLocks noChangeArrowheads="1"/>
          </p:cNvSpPr>
          <p:nvPr/>
        </p:nvSpPr>
        <p:spPr bwMode="auto">
          <a:xfrm>
            <a:off x="3433763" y="5824538"/>
            <a:ext cx="18240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2800" i="1">
                <a:solidFill>
                  <a:schemeClr val="hlink"/>
                </a:solidFill>
              </a:rPr>
              <a:t>Bypassing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1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799CC0-CBF0-3F4D-B9C7-297DF9096F7A}" type="slidenum">
              <a:rPr lang="en-US"/>
              <a:pPr/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>
          <a:xfrm>
            <a:off x="311150" y="-76200"/>
            <a:ext cx="7162800" cy="920750"/>
          </a:xfrm>
        </p:spPr>
        <p:txBody>
          <a:bodyPr/>
          <a:lstStyle/>
          <a:p>
            <a:r>
              <a:rPr lang="en-US"/>
              <a:t>In-Order Superscalar Pipeline</a:t>
            </a:r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4191000" cy="4087813"/>
          </a:xfrm>
          <a:noFill/>
        </p:spPr>
        <p:txBody>
          <a:bodyPr/>
          <a:lstStyle/>
          <a:p>
            <a:pPr marL="168275" indent="-168275">
              <a:lnSpc>
                <a:spcPct val="100000"/>
              </a:lnSpc>
              <a:spcBef>
                <a:spcPct val="10000"/>
              </a:spcBef>
            </a:pPr>
            <a:r>
              <a:rPr lang="en-US" sz="2000" dirty="0"/>
              <a:t>Fetch two instructions per cycle; issue both simultaneously</a:t>
            </a:r>
            <a:r>
              <a:rPr lang="en-US" sz="2000" i="1" dirty="0"/>
              <a:t> if </a:t>
            </a:r>
            <a:r>
              <a:rPr lang="en-US" sz="2000" dirty="0"/>
              <a:t>one is integer/memory and other is floating point</a:t>
            </a:r>
          </a:p>
          <a:p>
            <a:pPr marL="168275" indent="-168275">
              <a:lnSpc>
                <a:spcPct val="100000"/>
              </a:lnSpc>
              <a:spcBef>
                <a:spcPct val="10000"/>
              </a:spcBef>
            </a:pPr>
            <a:r>
              <a:rPr lang="en-US" sz="2000" dirty="0"/>
              <a:t>Inexpensive way of increasing throughput, examples include Alpha 21064 (1992) &amp; MIPS R5000 series (1996)</a:t>
            </a:r>
          </a:p>
          <a:p>
            <a:pPr marL="168275" indent="-168275">
              <a:lnSpc>
                <a:spcPct val="100000"/>
              </a:lnSpc>
              <a:spcBef>
                <a:spcPct val="10000"/>
              </a:spcBef>
            </a:pPr>
            <a:r>
              <a:rPr lang="en-US" sz="2000" dirty="0"/>
              <a:t>Same idea can be extended to wider issue by duplicating functional units (e.g. 4-issue </a:t>
            </a:r>
            <a:r>
              <a:rPr lang="en-US" sz="2000" dirty="0" err="1"/>
              <a:t>UltraSPARC</a:t>
            </a:r>
            <a:r>
              <a:rPr lang="en-US" sz="2000" dirty="0"/>
              <a:t>) but </a:t>
            </a:r>
            <a:r>
              <a:rPr lang="en-US" sz="2000" dirty="0" err="1"/>
              <a:t>regfile</a:t>
            </a:r>
            <a:r>
              <a:rPr lang="en-US" sz="2000" dirty="0"/>
              <a:t> ports and bypassing costs grow quickly</a:t>
            </a:r>
          </a:p>
        </p:txBody>
      </p:sp>
      <p:grpSp>
        <p:nvGrpSpPr>
          <p:cNvPr id="2" name="Group 93"/>
          <p:cNvGrpSpPr>
            <a:grpSpLocks/>
          </p:cNvGrpSpPr>
          <p:nvPr/>
        </p:nvGrpSpPr>
        <p:grpSpPr bwMode="auto">
          <a:xfrm>
            <a:off x="1066800" y="460375"/>
            <a:ext cx="7924800" cy="5373688"/>
            <a:chOff x="672" y="551"/>
            <a:chExt cx="4992" cy="3385"/>
          </a:xfrm>
        </p:grpSpPr>
        <p:sp>
          <p:nvSpPr>
            <p:cNvPr id="35848" name="Text Box 4"/>
            <p:cNvSpPr txBox="1">
              <a:spLocks noChangeArrowheads="1"/>
            </p:cNvSpPr>
            <p:nvPr/>
          </p:nvSpPr>
          <p:spPr bwMode="auto">
            <a:xfrm>
              <a:off x="4848" y="2949"/>
              <a:ext cx="809" cy="4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b="1" i="1" dirty="0">
                  <a:solidFill>
                    <a:schemeClr val="hlink"/>
                  </a:solidFill>
                </a:rPr>
                <a:t>Commit Point</a:t>
              </a:r>
            </a:p>
          </p:txBody>
        </p:sp>
        <p:sp>
          <p:nvSpPr>
            <p:cNvPr id="35849" name="Line 5"/>
            <p:cNvSpPr>
              <a:spLocks noChangeShapeType="1"/>
            </p:cNvSpPr>
            <p:nvPr/>
          </p:nvSpPr>
          <p:spPr bwMode="auto">
            <a:xfrm flipV="1">
              <a:off x="1463" y="998"/>
              <a:ext cx="73" cy="13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50" name="Text Box 6"/>
            <p:cNvSpPr txBox="1">
              <a:spLocks noChangeArrowheads="1"/>
            </p:cNvSpPr>
            <p:nvPr/>
          </p:nvSpPr>
          <p:spPr bwMode="auto">
            <a:xfrm>
              <a:off x="1384" y="862"/>
              <a:ext cx="18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b="1" i="1"/>
                <a:t>2</a:t>
              </a:r>
            </a:p>
          </p:txBody>
        </p:sp>
        <p:sp>
          <p:nvSpPr>
            <p:cNvPr id="35851" name="Freeform 7"/>
            <p:cNvSpPr>
              <a:spLocks/>
            </p:cNvSpPr>
            <p:nvPr/>
          </p:nvSpPr>
          <p:spPr bwMode="auto">
            <a:xfrm>
              <a:off x="3345" y="3459"/>
              <a:ext cx="656" cy="477"/>
            </a:xfrm>
            <a:custGeom>
              <a:avLst/>
              <a:gdLst>
                <a:gd name="T0" fmla="*/ 384 w 720"/>
                <a:gd name="T1" fmla="*/ 0 h 528"/>
                <a:gd name="T2" fmla="*/ 720 w 720"/>
                <a:gd name="T3" fmla="*/ 0 h 528"/>
                <a:gd name="T4" fmla="*/ 720 w 720"/>
                <a:gd name="T5" fmla="*/ 528 h 528"/>
                <a:gd name="T6" fmla="*/ 0 w 720"/>
                <a:gd name="T7" fmla="*/ 528 h 528"/>
                <a:gd name="T8" fmla="*/ 0 w 720"/>
                <a:gd name="T9" fmla="*/ 240 h 528"/>
                <a:gd name="T10" fmla="*/ 96 w 720"/>
                <a:gd name="T11" fmla="*/ 240 h 5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20"/>
                <a:gd name="T19" fmla="*/ 0 h 528"/>
                <a:gd name="T20" fmla="*/ 720 w 720"/>
                <a:gd name="T21" fmla="*/ 528 h 52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20" h="528">
                  <a:moveTo>
                    <a:pt x="384" y="0"/>
                  </a:moveTo>
                  <a:lnTo>
                    <a:pt x="720" y="0"/>
                  </a:lnTo>
                  <a:lnTo>
                    <a:pt x="720" y="528"/>
                  </a:lnTo>
                  <a:lnTo>
                    <a:pt x="0" y="528"/>
                  </a:lnTo>
                  <a:lnTo>
                    <a:pt x="0" y="240"/>
                  </a:lnTo>
                  <a:lnTo>
                    <a:pt x="96" y="24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52" name="Freeform 8"/>
            <p:cNvSpPr>
              <a:spLocks/>
            </p:cNvSpPr>
            <p:nvPr/>
          </p:nvSpPr>
          <p:spPr bwMode="auto">
            <a:xfrm>
              <a:off x="2863" y="1506"/>
              <a:ext cx="2801" cy="434"/>
            </a:xfrm>
            <a:custGeom>
              <a:avLst/>
              <a:gdLst>
                <a:gd name="T0" fmla="*/ 2880 w 3072"/>
                <a:gd name="T1" fmla="*/ 480 h 480"/>
                <a:gd name="T2" fmla="*/ 3072 w 3072"/>
                <a:gd name="T3" fmla="*/ 480 h 480"/>
                <a:gd name="T4" fmla="*/ 3072 w 3072"/>
                <a:gd name="T5" fmla="*/ 0 h 480"/>
                <a:gd name="T6" fmla="*/ 0 w 3072"/>
                <a:gd name="T7" fmla="*/ 0 h 480"/>
                <a:gd name="T8" fmla="*/ 0 w 3072"/>
                <a:gd name="T9" fmla="*/ 144 h 4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72"/>
                <a:gd name="T16" fmla="*/ 0 h 480"/>
                <a:gd name="T17" fmla="*/ 3072 w 3072"/>
                <a:gd name="T18" fmla="*/ 480 h 4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72" h="480">
                  <a:moveTo>
                    <a:pt x="2880" y="480"/>
                  </a:moveTo>
                  <a:lnTo>
                    <a:pt x="3072" y="480"/>
                  </a:lnTo>
                  <a:lnTo>
                    <a:pt x="3072" y="0"/>
                  </a:lnTo>
                  <a:lnTo>
                    <a:pt x="0" y="0"/>
                  </a:lnTo>
                  <a:lnTo>
                    <a:pt x="0" y="144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53" name="Freeform 9"/>
            <p:cNvSpPr>
              <a:spLocks/>
            </p:cNvSpPr>
            <p:nvPr/>
          </p:nvSpPr>
          <p:spPr bwMode="auto">
            <a:xfrm>
              <a:off x="2863" y="638"/>
              <a:ext cx="2801" cy="434"/>
            </a:xfrm>
            <a:custGeom>
              <a:avLst/>
              <a:gdLst>
                <a:gd name="T0" fmla="*/ 2880 w 3072"/>
                <a:gd name="T1" fmla="*/ 480 h 480"/>
                <a:gd name="T2" fmla="*/ 3072 w 3072"/>
                <a:gd name="T3" fmla="*/ 480 h 480"/>
                <a:gd name="T4" fmla="*/ 3072 w 3072"/>
                <a:gd name="T5" fmla="*/ 0 h 480"/>
                <a:gd name="T6" fmla="*/ 0 w 3072"/>
                <a:gd name="T7" fmla="*/ 0 h 480"/>
                <a:gd name="T8" fmla="*/ 0 w 3072"/>
                <a:gd name="T9" fmla="*/ 144 h 4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72"/>
                <a:gd name="T16" fmla="*/ 0 h 480"/>
                <a:gd name="T17" fmla="*/ 3072 w 3072"/>
                <a:gd name="T18" fmla="*/ 480 h 4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72" h="480">
                  <a:moveTo>
                    <a:pt x="2880" y="480"/>
                  </a:moveTo>
                  <a:lnTo>
                    <a:pt x="3072" y="480"/>
                  </a:lnTo>
                  <a:lnTo>
                    <a:pt x="3072" y="0"/>
                  </a:lnTo>
                  <a:lnTo>
                    <a:pt x="0" y="0"/>
                  </a:lnTo>
                  <a:lnTo>
                    <a:pt x="0" y="144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54" name="Freeform 10"/>
            <p:cNvSpPr>
              <a:spLocks/>
            </p:cNvSpPr>
            <p:nvPr/>
          </p:nvSpPr>
          <p:spPr bwMode="auto">
            <a:xfrm>
              <a:off x="4001" y="1766"/>
              <a:ext cx="1269" cy="1693"/>
            </a:xfrm>
            <a:custGeom>
              <a:avLst/>
              <a:gdLst>
                <a:gd name="T0" fmla="*/ 0 w 1440"/>
                <a:gd name="T1" fmla="*/ 1680 h 1680"/>
                <a:gd name="T2" fmla="*/ 1440 w 1440"/>
                <a:gd name="T3" fmla="*/ 1680 h 1680"/>
                <a:gd name="T4" fmla="*/ 1440 w 1440"/>
                <a:gd name="T5" fmla="*/ 0 h 1680"/>
                <a:gd name="T6" fmla="*/ 0 60000 65536"/>
                <a:gd name="T7" fmla="*/ 0 60000 65536"/>
                <a:gd name="T8" fmla="*/ 0 60000 65536"/>
                <a:gd name="T9" fmla="*/ 0 w 1440"/>
                <a:gd name="T10" fmla="*/ 0 h 1680"/>
                <a:gd name="T11" fmla="*/ 1440 w 1440"/>
                <a:gd name="T12" fmla="*/ 1680 h 16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0" h="1680">
                  <a:moveTo>
                    <a:pt x="0" y="1680"/>
                  </a:moveTo>
                  <a:lnTo>
                    <a:pt x="1440" y="1680"/>
                  </a:lnTo>
                  <a:lnTo>
                    <a:pt x="1440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55" name="Line 11"/>
            <p:cNvSpPr>
              <a:spLocks noChangeShapeType="1"/>
            </p:cNvSpPr>
            <p:nvPr/>
          </p:nvSpPr>
          <p:spPr bwMode="auto">
            <a:xfrm>
              <a:off x="3651" y="1072"/>
              <a:ext cx="175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56" name="Line 12"/>
            <p:cNvSpPr>
              <a:spLocks noChangeShapeType="1"/>
            </p:cNvSpPr>
            <p:nvPr/>
          </p:nvSpPr>
          <p:spPr bwMode="auto">
            <a:xfrm>
              <a:off x="816" y="1056"/>
              <a:ext cx="2091" cy="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672" y="725"/>
              <a:ext cx="175" cy="694"/>
              <a:chOff x="336" y="1200"/>
              <a:chExt cx="144" cy="720"/>
            </a:xfrm>
          </p:grpSpPr>
          <p:sp>
            <p:nvSpPr>
              <p:cNvPr id="35926" name="Rectangle 14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PC</a:t>
                </a:r>
              </a:p>
            </p:txBody>
          </p:sp>
          <p:sp>
            <p:nvSpPr>
              <p:cNvPr id="35927" name="Freeform 15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5858" name="Rectangle 16"/>
            <p:cNvSpPr>
              <a:spLocks noChangeArrowheads="1"/>
            </p:cNvSpPr>
            <p:nvPr/>
          </p:nvSpPr>
          <p:spPr bwMode="auto">
            <a:xfrm>
              <a:off x="891" y="768"/>
              <a:ext cx="525" cy="56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/>
                <a:t>Inst. Mem</a:t>
              </a:r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1562" y="725"/>
              <a:ext cx="175" cy="694"/>
              <a:chOff x="336" y="1200"/>
              <a:chExt cx="144" cy="720"/>
            </a:xfrm>
          </p:grpSpPr>
          <p:sp>
            <p:nvSpPr>
              <p:cNvPr id="35924" name="Rectangle 18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D</a:t>
                </a:r>
              </a:p>
            </p:txBody>
          </p:sp>
          <p:sp>
            <p:nvSpPr>
              <p:cNvPr id="35925" name="Freeform 19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5860" name="Line 20"/>
            <p:cNvSpPr>
              <a:spLocks noChangeShapeType="1"/>
            </p:cNvSpPr>
            <p:nvPr/>
          </p:nvSpPr>
          <p:spPr bwMode="auto">
            <a:xfrm>
              <a:off x="2951" y="1245"/>
              <a:ext cx="481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61" name="Rectangle 21"/>
            <p:cNvSpPr>
              <a:spLocks noChangeArrowheads="1"/>
            </p:cNvSpPr>
            <p:nvPr/>
          </p:nvSpPr>
          <p:spPr bwMode="auto">
            <a:xfrm>
              <a:off x="1781" y="768"/>
              <a:ext cx="612" cy="56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/>
                <a:t>Dual</a:t>
              </a:r>
            </a:p>
            <a:p>
              <a:pPr>
                <a:spcBef>
                  <a:spcPct val="0"/>
                </a:spcBef>
              </a:pPr>
              <a:r>
                <a:rPr lang="en-US"/>
                <a:t>Decode</a:t>
              </a:r>
            </a:p>
          </p:txBody>
        </p:sp>
        <p:sp>
          <p:nvSpPr>
            <p:cNvPr id="35862" name="Line 22"/>
            <p:cNvSpPr>
              <a:spLocks noChangeShapeType="1"/>
            </p:cNvSpPr>
            <p:nvPr/>
          </p:nvSpPr>
          <p:spPr bwMode="auto">
            <a:xfrm>
              <a:off x="3038" y="898"/>
              <a:ext cx="39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" name="Group 23"/>
            <p:cNvGrpSpPr>
              <a:grpSpLocks/>
            </p:cNvGrpSpPr>
            <p:nvPr/>
          </p:nvGrpSpPr>
          <p:grpSpPr bwMode="auto">
            <a:xfrm>
              <a:off x="3170" y="725"/>
              <a:ext cx="175" cy="694"/>
              <a:chOff x="336" y="1200"/>
              <a:chExt cx="144" cy="720"/>
            </a:xfrm>
          </p:grpSpPr>
          <p:sp>
            <p:nvSpPr>
              <p:cNvPr id="35922" name="Rectangle 24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X1</a:t>
                </a:r>
              </a:p>
            </p:txBody>
          </p:sp>
          <p:sp>
            <p:nvSpPr>
              <p:cNvPr id="35923" name="Freeform 25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5864" name="Freeform 26"/>
            <p:cNvSpPr>
              <a:spLocks/>
            </p:cNvSpPr>
            <p:nvPr/>
          </p:nvSpPr>
          <p:spPr bwMode="auto">
            <a:xfrm>
              <a:off x="3432" y="768"/>
              <a:ext cx="219" cy="608"/>
            </a:xfrm>
            <a:custGeom>
              <a:avLst/>
              <a:gdLst>
                <a:gd name="T0" fmla="*/ 0 w 240"/>
                <a:gd name="T1" fmla="*/ 0 h 672"/>
                <a:gd name="T2" fmla="*/ 0 w 240"/>
                <a:gd name="T3" fmla="*/ 288 h 672"/>
                <a:gd name="T4" fmla="*/ 48 w 240"/>
                <a:gd name="T5" fmla="*/ 336 h 672"/>
                <a:gd name="T6" fmla="*/ 0 w 240"/>
                <a:gd name="T7" fmla="*/ 384 h 672"/>
                <a:gd name="T8" fmla="*/ 0 w 240"/>
                <a:gd name="T9" fmla="*/ 672 h 672"/>
                <a:gd name="T10" fmla="*/ 240 w 240"/>
                <a:gd name="T11" fmla="*/ 480 h 672"/>
                <a:gd name="T12" fmla="*/ 240 w 240"/>
                <a:gd name="T13" fmla="*/ 144 h 672"/>
                <a:gd name="T14" fmla="*/ 0 w 240"/>
                <a:gd name="T15" fmla="*/ 0 h 67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0"/>
                <a:gd name="T25" fmla="*/ 0 h 672"/>
                <a:gd name="T26" fmla="*/ 240 w 240"/>
                <a:gd name="T27" fmla="*/ 672 h 67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0" h="672">
                  <a:moveTo>
                    <a:pt x="0" y="0"/>
                  </a:moveTo>
                  <a:lnTo>
                    <a:pt x="0" y="288"/>
                  </a:lnTo>
                  <a:lnTo>
                    <a:pt x="48" y="336"/>
                  </a:lnTo>
                  <a:lnTo>
                    <a:pt x="0" y="384"/>
                  </a:lnTo>
                  <a:lnTo>
                    <a:pt x="0" y="672"/>
                  </a:lnTo>
                  <a:lnTo>
                    <a:pt x="240" y="480"/>
                  </a:lnTo>
                  <a:lnTo>
                    <a:pt x="240" y="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27"/>
            <p:cNvGrpSpPr>
              <a:grpSpLocks/>
            </p:cNvGrpSpPr>
            <p:nvPr/>
          </p:nvGrpSpPr>
          <p:grpSpPr bwMode="auto">
            <a:xfrm>
              <a:off x="3738" y="725"/>
              <a:ext cx="176" cy="694"/>
              <a:chOff x="336" y="1200"/>
              <a:chExt cx="144" cy="720"/>
            </a:xfrm>
          </p:grpSpPr>
          <p:sp>
            <p:nvSpPr>
              <p:cNvPr id="35920" name="Rectangle 28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X2</a:t>
                </a:r>
              </a:p>
            </p:txBody>
          </p:sp>
          <p:sp>
            <p:nvSpPr>
              <p:cNvPr id="35921" name="Freeform 29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5866" name="Rectangle 30"/>
            <p:cNvSpPr>
              <a:spLocks noChangeArrowheads="1"/>
            </p:cNvSpPr>
            <p:nvPr/>
          </p:nvSpPr>
          <p:spPr bwMode="auto">
            <a:xfrm>
              <a:off x="4001" y="725"/>
              <a:ext cx="481" cy="56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/>
                <a:t>Data Mem</a:t>
              </a:r>
            </a:p>
          </p:txBody>
        </p:sp>
        <p:grpSp>
          <p:nvGrpSpPr>
            <p:cNvPr id="7" name="Group 31"/>
            <p:cNvGrpSpPr>
              <a:grpSpLocks/>
            </p:cNvGrpSpPr>
            <p:nvPr/>
          </p:nvGrpSpPr>
          <p:grpSpPr bwMode="auto">
            <a:xfrm>
              <a:off x="5401" y="725"/>
              <a:ext cx="175" cy="694"/>
              <a:chOff x="336" y="1200"/>
              <a:chExt cx="144" cy="720"/>
            </a:xfrm>
          </p:grpSpPr>
          <p:sp>
            <p:nvSpPr>
              <p:cNvPr id="35918" name="Rectangle 32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W</a:t>
                </a:r>
              </a:p>
            </p:txBody>
          </p:sp>
          <p:sp>
            <p:nvSpPr>
              <p:cNvPr id="35919" name="Freeform 33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5868" name="Text Box 34"/>
            <p:cNvSpPr txBox="1">
              <a:spLocks noChangeArrowheads="1"/>
            </p:cNvSpPr>
            <p:nvPr/>
          </p:nvSpPr>
          <p:spPr bwMode="auto">
            <a:xfrm>
              <a:off x="3468" y="975"/>
              <a:ext cx="191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r>
                <a:rPr lang="en-US" b="1"/>
                <a:t>+</a:t>
              </a:r>
            </a:p>
          </p:txBody>
        </p:sp>
        <p:sp>
          <p:nvSpPr>
            <p:cNvPr id="35869" name="Rectangle 35"/>
            <p:cNvSpPr>
              <a:spLocks noChangeArrowheads="1"/>
            </p:cNvSpPr>
            <p:nvPr/>
          </p:nvSpPr>
          <p:spPr bwMode="auto">
            <a:xfrm>
              <a:off x="2601" y="768"/>
              <a:ext cx="481" cy="56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/>
                <a:t>GPRs</a:t>
              </a:r>
            </a:p>
          </p:txBody>
        </p:sp>
        <p:sp>
          <p:nvSpPr>
            <p:cNvPr id="35870" name="Line 36"/>
            <p:cNvSpPr>
              <a:spLocks noChangeShapeType="1"/>
            </p:cNvSpPr>
            <p:nvPr/>
          </p:nvSpPr>
          <p:spPr bwMode="auto">
            <a:xfrm>
              <a:off x="3651" y="1940"/>
              <a:ext cx="175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71" name="Freeform 37"/>
            <p:cNvSpPr>
              <a:spLocks/>
            </p:cNvSpPr>
            <p:nvPr/>
          </p:nvSpPr>
          <p:spPr bwMode="auto">
            <a:xfrm>
              <a:off x="3432" y="1636"/>
              <a:ext cx="1751" cy="608"/>
            </a:xfrm>
            <a:custGeom>
              <a:avLst/>
              <a:gdLst>
                <a:gd name="T0" fmla="*/ 0 w 240"/>
                <a:gd name="T1" fmla="*/ 0 h 672"/>
                <a:gd name="T2" fmla="*/ 0 w 240"/>
                <a:gd name="T3" fmla="*/ 288 h 672"/>
                <a:gd name="T4" fmla="*/ 48 w 240"/>
                <a:gd name="T5" fmla="*/ 336 h 672"/>
                <a:gd name="T6" fmla="*/ 0 w 240"/>
                <a:gd name="T7" fmla="*/ 384 h 672"/>
                <a:gd name="T8" fmla="*/ 0 w 240"/>
                <a:gd name="T9" fmla="*/ 672 h 672"/>
                <a:gd name="T10" fmla="*/ 240 w 240"/>
                <a:gd name="T11" fmla="*/ 480 h 672"/>
                <a:gd name="T12" fmla="*/ 240 w 240"/>
                <a:gd name="T13" fmla="*/ 144 h 672"/>
                <a:gd name="T14" fmla="*/ 0 w 240"/>
                <a:gd name="T15" fmla="*/ 0 h 67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0"/>
                <a:gd name="T25" fmla="*/ 0 h 672"/>
                <a:gd name="T26" fmla="*/ 240 w 240"/>
                <a:gd name="T27" fmla="*/ 672 h 67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0" h="672">
                  <a:moveTo>
                    <a:pt x="0" y="0"/>
                  </a:moveTo>
                  <a:lnTo>
                    <a:pt x="0" y="288"/>
                  </a:lnTo>
                  <a:lnTo>
                    <a:pt x="48" y="336"/>
                  </a:lnTo>
                  <a:lnTo>
                    <a:pt x="0" y="384"/>
                  </a:lnTo>
                  <a:lnTo>
                    <a:pt x="0" y="672"/>
                  </a:lnTo>
                  <a:lnTo>
                    <a:pt x="240" y="480"/>
                  </a:lnTo>
                  <a:lnTo>
                    <a:pt x="240" y="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8" name="Group 38"/>
            <p:cNvGrpSpPr>
              <a:grpSpLocks/>
            </p:cNvGrpSpPr>
            <p:nvPr/>
          </p:nvGrpSpPr>
          <p:grpSpPr bwMode="auto">
            <a:xfrm>
              <a:off x="3738" y="1593"/>
              <a:ext cx="176" cy="694"/>
              <a:chOff x="336" y="1200"/>
              <a:chExt cx="144" cy="720"/>
            </a:xfrm>
          </p:grpSpPr>
          <p:sp>
            <p:nvSpPr>
              <p:cNvPr id="35916" name="Rectangle 39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X2</a:t>
                </a:r>
              </a:p>
            </p:txBody>
          </p:sp>
          <p:sp>
            <p:nvSpPr>
              <p:cNvPr id="35917" name="Freeform 40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9" name="Group 41"/>
            <p:cNvGrpSpPr>
              <a:grpSpLocks/>
            </p:cNvGrpSpPr>
            <p:nvPr/>
          </p:nvGrpSpPr>
          <p:grpSpPr bwMode="auto">
            <a:xfrm>
              <a:off x="5401" y="1593"/>
              <a:ext cx="175" cy="694"/>
              <a:chOff x="336" y="1200"/>
              <a:chExt cx="144" cy="720"/>
            </a:xfrm>
          </p:grpSpPr>
          <p:sp>
            <p:nvSpPr>
              <p:cNvPr id="35914" name="Rectangle 42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W</a:t>
                </a:r>
              </a:p>
            </p:txBody>
          </p:sp>
          <p:sp>
            <p:nvSpPr>
              <p:cNvPr id="35915" name="Freeform 43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5874" name="Text Box 44"/>
            <p:cNvSpPr txBox="1">
              <a:spLocks noChangeArrowheads="1"/>
            </p:cNvSpPr>
            <p:nvPr/>
          </p:nvSpPr>
          <p:spPr bwMode="auto">
            <a:xfrm>
              <a:off x="4004" y="1844"/>
              <a:ext cx="422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FAdd</a:t>
              </a:r>
            </a:p>
          </p:txBody>
        </p:sp>
        <p:grpSp>
          <p:nvGrpSpPr>
            <p:cNvPr id="10" name="Group 45"/>
            <p:cNvGrpSpPr>
              <a:grpSpLocks/>
            </p:cNvGrpSpPr>
            <p:nvPr/>
          </p:nvGrpSpPr>
          <p:grpSpPr bwMode="auto">
            <a:xfrm>
              <a:off x="4570" y="1593"/>
              <a:ext cx="175" cy="694"/>
              <a:chOff x="336" y="1200"/>
              <a:chExt cx="144" cy="720"/>
            </a:xfrm>
          </p:grpSpPr>
          <p:sp>
            <p:nvSpPr>
              <p:cNvPr id="35912" name="Rectangle 46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X3</a:t>
                </a:r>
              </a:p>
            </p:txBody>
          </p:sp>
          <p:sp>
            <p:nvSpPr>
              <p:cNvPr id="35913" name="Freeform 47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1" name="Group 48"/>
            <p:cNvGrpSpPr>
              <a:grpSpLocks/>
            </p:cNvGrpSpPr>
            <p:nvPr/>
          </p:nvGrpSpPr>
          <p:grpSpPr bwMode="auto">
            <a:xfrm>
              <a:off x="4570" y="725"/>
              <a:ext cx="175" cy="694"/>
              <a:chOff x="336" y="1200"/>
              <a:chExt cx="144" cy="720"/>
            </a:xfrm>
          </p:grpSpPr>
          <p:sp>
            <p:nvSpPr>
              <p:cNvPr id="35910" name="Rectangle 49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X3</a:t>
                </a:r>
              </a:p>
            </p:txBody>
          </p:sp>
          <p:sp>
            <p:nvSpPr>
              <p:cNvPr id="35911" name="Freeform 50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5877" name="Line 51"/>
            <p:cNvSpPr>
              <a:spLocks noChangeShapeType="1"/>
            </p:cNvSpPr>
            <p:nvPr/>
          </p:nvSpPr>
          <p:spPr bwMode="auto">
            <a:xfrm>
              <a:off x="2951" y="2113"/>
              <a:ext cx="481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78" name="Line 52"/>
            <p:cNvSpPr>
              <a:spLocks noChangeShapeType="1"/>
            </p:cNvSpPr>
            <p:nvPr/>
          </p:nvSpPr>
          <p:spPr bwMode="auto">
            <a:xfrm>
              <a:off x="3038" y="1766"/>
              <a:ext cx="39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79" name="Rectangle 53"/>
            <p:cNvSpPr>
              <a:spLocks noChangeArrowheads="1"/>
            </p:cNvSpPr>
            <p:nvPr/>
          </p:nvSpPr>
          <p:spPr bwMode="auto">
            <a:xfrm>
              <a:off x="2601" y="1636"/>
              <a:ext cx="481" cy="56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/>
                <a:t>FPRs</a:t>
              </a:r>
            </a:p>
          </p:txBody>
        </p:sp>
        <p:grpSp>
          <p:nvGrpSpPr>
            <p:cNvPr id="12" name="Group 54"/>
            <p:cNvGrpSpPr>
              <a:grpSpLocks/>
            </p:cNvGrpSpPr>
            <p:nvPr/>
          </p:nvGrpSpPr>
          <p:grpSpPr bwMode="auto">
            <a:xfrm>
              <a:off x="3126" y="1593"/>
              <a:ext cx="175" cy="694"/>
              <a:chOff x="336" y="1200"/>
              <a:chExt cx="144" cy="720"/>
            </a:xfrm>
          </p:grpSpPr>
          <p:sp>
            <p:nvSpPr>
              <p:cNvPr id="35908" name="Rectangle 55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X1</a:t>
                </a:r>
              </a:p>
            </p:txBody>
          </p:sp>
          <p:sp>
            <p:nvSpPr>
              <p:cNvPr id="35909" name="Freeform 56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5881" name="Freeform 57"/>
            <p:cNvSpPr>
              <a:spLocks/>
            </p:cNvSpPr>
            <p:nvPr/>
          </p:nvSpPr>
          <p:spPr bwMode="auto">
            <a:xfrm>
              <a:off x="2496" y="1200"/>
              <a:ext cx="105" cy="696"/>
            </a:xfrm>
            <a:custGeom>
              <a:avLst/>
              <a:gdLst>
                <a:gd name="T0" fmla="*/ 0 w 48"/>
                <a:gd name="T1" fmla="*/ 0 h 912"/>
                <a:gd name="T2" fmla="*/ 0 w 48"/>
                <a:gd name="T3" fmla="*/ 912 h 912"/>
                <a:gd name="T4" fmla="*/ 48 w 48"/>
                <a:gd name="T5" fmla="*/ 912 h 912"/>
                <a:gd name="T6" fmla="*/ 0 60000 65536"/>
                <a:gd name="T7" fmla="*/ 0 60000 65536"/>
                <a:gd name="T8" fmla="*/ 0 60000 65536"/>
                <a:gd name="T9" fmla="*/ 0 w 48"/>
                <a:gd name="T10" fmla="*/ 0 h 912"/>
                <a:gd name="T11" fmla="*/ 48 w 48"/>
                <a:gd name="T12" fmla="*/ 912 h 9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912">
                  <a:moveTo>
                    <a:pt x="0" y="0"/>
                  </a:moveTo>
                  <a:lnTo>
                    <a:pt x="0" y="912"/>
                  </a:lnTo>
                  <a:lnTo>
                    <a:pt x="48" y="91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82" name="Freeform 58"/>
            <p:cNvSpPr>
              <a:spLocks/>
            </p:cNvSpPr>
            <p:nvPr/>
          </p:nvSpPr>
          <p:spPr bwMode="auto">
            <a:xfrm>
              <a:off x="3432" y="2417"/>
              <a:ext cx="1751" cy="608"/>
            </a:xfrm>
            <a:custGeom>
              <a:avLst/>
              <a:gdLst>
                <a:gd name="T0" fmla="*/ 0 w 240"/>
                <a:gd name="T1" fmla="*/ 0 h 672"/>
                <a:gd name="T2" fmla="*/ 0 w 240"/>
                <a:gd name="T3" fmla="*/ 288 h 672"/>
                <a:gd name="T4" fmla="*/ 48 w 240"/>
                <a:gd name="T5" fmla="*/ 336 h 672"/>
                <a:gd name="T6" fmla="*/ 0 w 240"/>
                <a:gd name="T7" fmla="*/ 384 h 672"/>
                <a:gd name="T8" fmla="*/ 0 w 240"/>
                <a:gd name="T9" fmla="*/ 672 h 672"/>
                <a:gd name="T10" fmla="*/ 240 w 240"/>
                <a:gd name="T11" fmla="*/ 480 h 672"/>
                <a:gd name="T12" fmla="*/ 240 w 240"/>
                <a:gd name="T13" fmla="*/ 144 h 672"/>
                <a:gd name="T14" fmla="*/ 0 w 240"/>
                <a:gd name="T15" fmla="*/ 0 h 67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0"/>
                <a:gd name="T25" fmla="*/ 0 h 672"/>
                <a:gd name="T26" fmla="*/ 240 w 240"/>
                <a:gd name="T27" fmla="*/ 672 h 67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0" h="672">
                  <a:moveTo>
                    <a:pt x="0" y="0"/>
                  </a:moveTo>
                  <a:lnTo>
                    <a:pt x="0" y="288"/>
                  </a:lnTo>
                  <a:lnTo>
                    <a:pt x="48" y="336"/>
                  </a:lnTo>
                  <a:lnTo>
                    <a:pt x="0" y="384"/>
                  </a:lnTo>
                  <a:lnTo>
                    <a:pt x="0" y="672"/>
                  </a:lnTo>
                  <a:lnTo>
                    <a:pt x="240" y="480"/>
                  </a:lnTo>
                  <a:lnTo>
                    <a:pt x="240" y="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3" name="Group 59"/>
            <p:cNvGrpSpPr>
              <a:grpSpLocks/>
            </p:cNvGrpSpPr>
            <p:nvPr/>
          </p:nvGrpSpPr>
          <p:grpSpPr bwMode="auto">
            <a:xfrm>
              <a:off x="3738" y="2374"/>
              <a:ext cx="176" cy="694"/>
              <a:chOff x="336" y="1200"/>
              <a:chExt cx="144" cy="720"/>
            </a:xfrm>
          </p:grpSpPr>
          <p:sp>
            <p:nvSpPr>
              <p:cNvPr id="35906" name="Rectangle 60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X2</a:t>
                </a:r>
              </a:p>
            </p:txBody>
          </p:sp>
          <p:sp>
            <p:nvSpPr>
              <p:cNvPr id="35907" name="Freeform 61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5884" name="Text Box 62"/>
            <p:cNvSpPr txBox="1">
              <a:spLocks noChangeArrowheads="1"/>
            </p:cNvSpPr>
            <p:nvPr/>
          </p:nvSpPr>
          <p:spPr bwMode="auto">
            <a:xfrm>
              <a:off x="4014" y="2625"/>
              <a:ext cx="40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FMul</a:t>
              </a:r>
            </a:p>
          </p:txBody>
        </p:sp>
        <p:grpSp>
          <p:nvGrpSpPr>
            <p:cNvPr id="14" name="Group 63"/>
            <p:cNvGrpSpPr>
              <a:grpSpLocks/>
            </p:cNvGrpSpPr>
            <p:nvPr/>
          </p:nvGrpSpPr>
          <p:grpSpPr bwMode="auto">
            <a:xfrm>
              <a:off x="4570" y="2374"/>
              <a:ext cx="175" cy="694"/>
              <a:chOff x="336" y="1200"/>
              <a:chExt cx="144" cy="720"/>
            </a:xfrm>
          </p:grpSpPr>
          <p:sp>
            <p:nvSpPr>
              <p:cNvPr id="35904" name="Rectangle 64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X3</a:t>
                </a:r>
              </a:p>
            </p:txBody>
          </p:sp>
          <p:sp>
            <p:nvSpPr>
              <p:cNvPr id="35905" name="Freeform 65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5886" name="Freeform 66"/>
            <p:cNvSpPr>
              <a:spLocks/>
            </p:cNvSpPr>
            <p:nvPr/>
          </p:nvSpPr>
          <p:spPr bwMode="auto">
            <a:xfrm>
              <a:off x="3345" y="2113"/>
              <a:ext cx="87" cy="825"/>
            </a:xfrm>
            <a:custGeom>
              <a:avLst/>
              <a:gdLst>
                <a:gd name="T0" fmla="*/ 0 w 96"/>
                <a:gd name="T1" fmla="*/ 0 h 912"/>
                <a:gd name="T2" fmla="*/ 0 w 96"/>
                <a:gd name="T3" fmla="*/ 912 h 912"/>
                <a:gd name="T4" fmla="*/ 96 w 96"/>
                <a:gd name="T5" fmla="*/ 912 h 912"/>
                <a:gd name="T6" fmla="*/ 0 60000 65536"/>
                <a:gd name="T7" fmla="*/ 0 60000 65536"/>
                <a:gd name="T8" fmla="*/ 0 60000 65536"/>
                <a:gd name="T9" fmla="*/ 0 w 96"/>
                <a:gd name="T10" fmla="*/ 0 h 912"/>
                <a:gd name="T11" fmla="*/ 96 w 96"/>
                <a:gd name="T12" fmla="*/ 912 h 9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912">
                  <a:moveTo>
                    <a:pt x="0" y="0"/>
                  </a:moveTo>
                  <a:lnTo>
                    <a:pt x="0" y="912"/>
                  </a:lnTo>
                  <a:lnTo>
                    <a:pt x="96" y="91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87" name="Freeform 67"/>
            <p:cNvSpPr>
              <a:spLocks/>
            </p:cNvSpPr>
            <p:nvPr/>
          </p:nvSpPr>
          <p:spPr bwMode="auto">
            <a:xfrm>
              <a:off x="3388" y="1766"/>
              <a:ext cx="44" cy="781"/>
            </a:xfrm>
            <a:custGeom>
              <a:avLst/>
              <a:gdLst>
                <a:gd name="T0" fmla="*/ 0 w 48"/>
                <a:gd name="T1" fmla="*/ 0 h 864"/>
                <a:gd name="T2" fmla="*/ 0 w 48"/>
                <a:gd name="T3" fmla="*/ 864 h 864"/>
                <a:gd name="T4" fmla="*/ 48 w 48"/>
                <a:gd name="T5" fmla="*/ 864 h 864"/>
                <a:gd name="T6" fmla="*/ 0 60000 65536"/>
                <a:gd name="T7" fmla="*/ 0 60000 65536"/>
                <a:gd name="T8" fmla="*/ 0 60000 65536"/>
                <a:gd name="T9" fmla="*/ 0 w 48"/>
                <a:gd name="T10" fmla="*/ 0 h 864"/>
                <a:gd name="T11" fmla="*/ 48 w 48"/>
                <a:gd name="T12" fmla="*/ 864 h 8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864">
                  <a:moveTo>
                    <a:pt x="0" y="0"/>
                  </a:moveTo>
                  <a:lnTo>
                    <a:pt x="0" y="864"/>
                  </a:lnTo>
                  <a:lnTo>
                    <a:pt x="48" y="864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5" name="Group 68"/>
            <p:cNvGrpSpPr>
              <a:grpSpLocks/>
            </p:cNvGrpSpPr>
            <p:nvPr/>
          </p:nvGrpSpPr>
          <p:grpSpPr bwMode="auto">
            <a:xfrm>
              <a:off x="3738" y="3111"/>
              <a:ext cx="176" cy="695"/>
              <a:chOff x="336" y="1200"/>
              <a:chExt cx="144" cy="720"/>
            </a:xfrm>
          </p:grpSpPr>
          <p:sp>
            <p:nvSpPr>
              <p:cNvPr id="35902" name="Rectangle 69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X2</a:t>
                </a:r>
              </a:p>
            </p:txBody>
          </p:sp>
          <p:sp>
            <p:nvSpPr>
              <p:cNvPr id="35903" name="Freeform 70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5889" name="Freeform 71"/>
            <p:cNvSpPr>
              <a:spLocks/>
            </p:cNvSpPr>
            <p:nvPr/>
          </p:nvSpPr>
          <p:spPr bwMode="auto">
            <a:xfrm>
              <a:off x="3345" y="2938"/>
              <a:ext cx="87" cy="694"/>
            </a:xfrm>
            <a:custGeom>
              <a:avLst/>
              <a:gdLst>
                <a:gd name="T0" fmla="*/ 0 w 96"/>
                <a:gd name="T1" fmla="*/ 0 h 768"/>
                <a:gd name="T2" fmla="*/ 0 w 96"/>
                <a:gd name="T3" fmla="*/ 768 h 768"/>
                <a:gd name="T4" fmla="*/ 96 w 96"/>
                <a:gd name="T5" fmla="*/ 768 h 768"/>
                <a:gd name="T6" fmla="*/ 0 60000 65536"/>
                <a:gd name="T7" fmla="*/ 0 60000 65536"/>
                <a:gd name="T8" fmla="*/ 0 60000 65536"/>
                <a:gd name="T9" fmla="*/ 0 w 96"/>
                <a:gd name="T10" fmla="*/ 0 h 768"/>
                <a:gd name="T11" fmla="*/ 96 w 96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768">
                  <a:moveTo>
                    <a:pt x="0" y="0"/>
                  </a:moveTo>
                  <a:lnTo>
                    <a:pt x="0" y="768"/>
                  </a:lnTo>
                  <a:lnTo>
                    <a:pt x="96" y="768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90" name="Freeform 72"/>
            <p:cNvSpPr>
              <a:spLocks/>
            </p:cNvSpPr>
            <p:nvPr/>
          </p:nvSpPr>
          <p:spPr bwMode="auto">
            <a:xfrm>
              <a:off x="3388" y="2547"/>
              <a:ext cx="44" cy="738"/>
            </a:xfrm>
            <a:custGeom>
              <a:avLst/>
              <a:gdLst>
                <a:gd name="T0" fmla="*/ 0 w 48"/>
                <a:gd name="T1" fmla="*/ 0 h 816"/>
                <a:gd name="T2" fmla="*/ 0 w 48"/>
                <a:gd name="T3" fmla="*/ 816 h 816"/>
                <a:gd name="T4" fmla="*/ 48 w 48"/>
                <a:gd name="T5" fmla="*/ 816 h 816"/>
                <a:gd name="T6" fmla="*/ 0 60000 65536"/>
                <a:gd name="T7" fmla="*/ 0 60000 65536"/>
                <a:gd name="T8" fmla="*/ 0 60000 65536"/>
                <a:gd name="T9" fmla="*/ 0 w 48"/>
                <a:gd name="T10" fmla="*/ 0 h 816"/>
                <a:gd name="T11" fmla="*/ 48 w 48"/>
                <a:gd name="T12" fmla="*/ 816 h 8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816">
                  <a:moveTo>
                    <a:pt x="0" y="0"/>
                  </a:moveTo>
                  <a:lnTo>
                    <a:pt x="0" y="816"/>
                  </a:lnTo>
                  <a:lnTo>
                    <a:pt x="48" y="816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91" name="Rectangle 73"/>
            <p:cNvSpPr>
              <a:spLocks noChangeArrowheads="1"/>
            </p:cNvSpPr>
            <p:nvPr/>
          </p:nvSpPr>
          <p:spPr bwMode="auto">
            <a:xfrm>
              <a:off x="3432" y="3111"/>
              <a:ext cx="263" cy="69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/>
                <a:t>FDiv</a:t>
              </a:r>
            </a:p>
          </p:txBody>
        </p:sp>
        <p:grpSp>
          <p:nvGrpSpPr>
            <p:cNvPr id="16" name="Group 74"/>
            <p:cNvGrpSpPr>
              <a:grpSpLocks/>
            </p:cNvGrpSpPr>
            <p:nvPr/>
          </p:nvGrpSpPr>
          <p:grpSpPr bwMode="auto">
            <a:xfrm>
              <a:off x="4570" y="3111"/>
              <a:ext cx="175" cy="695"/>
              <a:chOff x="336" y="1200"/>
              <a:chExt cx="144" cy="720"/>
            </a:xfrm>
          </p:grpSpPr>
          <p:sp>
            <p:nvSpPr>
              <p:cNvPr id="35900" name="Rectangle 75"/>
              <p:cNvSpPr>
                <a:spLocks noChangeArrowheads="1"/>
              </p:cNvSpPr>
              <p:nvPr/>
            </p:nvSpPr>
            <p:spPr bwMode="auto">
              <a:xfrm>
                <a:off x="336" y="1200"/>
                <a:ext cx="144" cy="72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/>
                  <a:t>X3</a:t>
                </a:r>
              </a:p>
            </p:txBody>
          </p:sp>
          <p:sp>
            <p:nvSpPr>
              <p:cNvPr id="35901" name="Freeform 76"/>
              <p:cNvSpPr>
                <a:spLocks/>
              </p:cNvSpPr>
              <p:nvPr/>
            </p:nvSpPr>
            <p:spPr bwMode="auto">
              <a:xfrm>
                <a:off x="336" y="1785"/>
                <a:ext cx="144" cy="135"/>
              </a:xfrm>
              <a:custGeom>
                <a:avLst/>
                <a:gdLst>
                  <a:gd name="T0" fmla="*/ 0 w 192"/>
                  <a:gd name="T1" fmla="*/ 144 h 144"/>
                  <a:gd name="T2" fmla="*/ 96 w 192"/>
                  <a:gd name="T3" fmla="*/ 0 h 144"/>
                  <a:gd name="T4" fmla="*/ 192 w 192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44"/>
                  <a:gd name="T11" fmla="*/ 192 w 192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192" y="144"/>
                    </a:lnTo>
                  </a:path>
                </a:pathLst>
              </a:custGeom>
              <a:solidFill>
                <a:schemeClr val="accent1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5893" name="Line 77"/>
            <p:cNvSpPr>
              <a:spLocks noChangeShapeType="1"/>
            </p:cNvSpPr>
            <p:nvPr/>
          </p:nvSpPr>
          <p:spPr bwMode="auto">
            <a:xfrm>
              <a:off x="5183" y="2721"/>
              <a:ext cx="8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94" name="Freeform 79"/>
            <p:cNvSpPr>
              <a:spLocks/>
            </p:cNvSpPr>
            <p:nvPr/>
          </p:nvSpPr>
          <p:spPr bwMode="auto">
            <a:xfrm>
              <a:off x="5226" y="1072"/>
              <a:ext cx="44" cy="738"/>
            </a:xfrm>
            <a:custGeom>
              <a:avLst/>
              <a:gdLst>
                <a:gd name="T0" fmla="*/ 48 w 48"/>
                <a:gd name="T1" fmla="*/ 816 h 816"/>
                <a:gd name="T2" fmla="*/ 0 w 48"/>
                <a:gd name="T3" fmla="*/ 816 h 816"/>
                <a:gd name="T4" fmla="*/ 0 w 48"/>
                <a:gd name="T5" fmla="*/ 0 h 816"/>
                <a:gd name="T6" fmla="*/ 0 60000 65536"/>
                <a:gd name="T7" fmla="*/ 0 60000 65536"/>
                <a:gd name="T8" fmla="*/ 0 60000 65536"/>
                <a:gd name="T9" fmla="*/ 0 w 48"/>
                <a:gd name="T10" fmla="*/ 0 h 816"/>
                <a:gd name="T11" fmla="*/ 48 w 48"/>
                <a:gd name="T12" fmla="*/ 816 h 8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816">
                  <a:moveTo>
                    <a:pt x="48" y="816"/>
                  </a:moveTo>
                  <a:lnTo>
                    <a:pt x="0" y="816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95" name="Line 80"/>
            <p:cNvSpPr>
              <a:spLocks noChangeShapeType="1"/>
            </p:cNvSpPr>
            <p:nvPr/>
          </p:nvSpPr>
          <p:spPr bwMode="auto">
            <a:xfrm>
              <a:off x="5270" y="3459"/>
              <a:ext cx="0" cy="4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96" name="Line 81"/>
            <p:cNvSpPr>
              <a:spLocks noChangeShapeType="1"/>
            </p:cNvSpPr>
            <p:nvPr/>
          </p:nvSpPr>
          <p:spPr bwMode="auto">
            <a:xfrm>
              <a:off x="5314" y="551"/>
              <a:ext cx="0" cy="2343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35897" name="Freeform 82"/>
            <p:cNvSpPr>
              <a:spLocks/>
            </p:cNvSpPr>
            <p:nvPr/>
          </p:nvSpPr>
          <p:spPr bwMode="auto">
            <a:xfrm>
              <a:off x="3957" y="1072"/>
              <a:ext cx="569" cy="304"/>
            </a:xfrm>
            <a:custGeom>
              <a:avLst/>
              <a:gdLst>
                <a:gd name="T0" fmla="*/ 0 w 624"/>
                <a:gd name="T1" fmla="*/ 0 h 336"/>
                <a:gd name="T2" fmla="*/ 0 w 624"/>
                <a:gd name="T3" fmla="*/ 336 h 336"/>
                <a:gd name="T4" fmla="*/ 624 w 624"/>
                <a:gd name="T5" fmla="*/ 336 h 336"/>
                <a:gd name="T6" fmla="*/ 624 w 624"/>
                <a:gd name="T7" fmla="*/ 0 h 3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4"/>
                <a:gd name="T13" fmla="*/ 0 h 336"/>
                <a:gd name="T14" fmla="*/ 624 w 624"/>
                <a:gd name="T15" fmla="*/ 336 h 3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4" h="336">
                  <a:moveTo>
                    <a:pt x="0" y="0"/>
                  </a:moveTo>
                  <a:lnTo>
                    <a:pt x="0" y="336"/>
                  </a:lnTo>
                  <a:lnTo>
                    <a:pt x="624" y="336"/>
                  </a:lnTo>
                  <a:lnTo>
                    <a:pt x="624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98" name="Text Box 88"/>
            <p:cNvSpPr txBox="1">
              <a:spLocks noChangeArrowheads="1"/>
            </p:cNvSpPr>
            <p:nvPr/>
          </p:nvSpPr>
          <p:spPr bwMode="auto">
            <a:xfrm>
              <a:off x="3840" y="3100"/>
              <a:ext cx="912" cy="4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 i="1"/>
                <a:t>Unpipelined divider</a:t>
              </a:r>
            </a:p>
          </p:txBody>
        </p:sp>
        <p:sp>
          <p:nvSpPr>
            <p:cNvPr id="35899" name="Line 90"/>
            <p:cNvSpPr>
              <a:spLocks noChangeShapeType="1"/>
            </p:cNvSpPr>
            <p:nvPr/>
          </p:nvSpPr>
          <p:spPr bwMode="auto">
            <a:xfrm flipH="1">
              <a:off x="2400" y="1200"/>
              <a:ext cx="9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E21636-62B0-DB43-BD07-0AA59B12012A}" type="slidenum">
              <a:rPr lang="en-US"/>
              <a:pPr/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>
          <a:xfrm>
            <a:off x="292100" y="76200"/>
            <a:ext cx="7607300" cy="800100"/>
          </a:xfrm>
          <a:noFill/>
        </p:spPr>
        <p:txBody>
          <a:bodyPr lIns="90488" tIns="44450" rIns="90488" bIns="44450"/>
          <a:lstStyle/>
          <a:p>
            <a:r>
              <a:rPr lang="en-US"/>
              <a:t>Types of Data Hazards </a:t>
            </a:r>
          </a:p>
        </p:txBody>
      </p:sp>
      <p:sp>
        <p:nvSpPr>
          <p:cNvPr id="37894" name="Rectangle 3"/>
          <p:cNvSpPr>
            <a:spLocks noChangeArrowheads="1"/>
          </p:cNvSpPr>
          <p:nvPr/>
        </p:nvSpPr>
        <p:spPr bwMode="auto">
          <a:xfrm>
            <a:off x="738188" y="804862"/>
            <a:ext cx="7796212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Consider executing a sequence of 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		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r</a:t>
            </a:r>
            <a:r>
              <a:rPr lang="en-US" sz="2400" baseline="-25000">
                <a:solidFill>
                  <a:srgbClr val="56127A"/>
                </a:solidFill>
                <a:latin typeface="Verdana" charset="0"/>
              </a:rPr>
              <a:t>k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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r</a:t>
            </a:r>
            <a:r>
              <a:rPr lang="en-US" sz="2400" baseline="-250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 op  r</a:t>
            </a:r>
            <a:r>
              <a:rPr lang="en-US" sz="2400" baseline="-25000">
                <a:solidFill>
                  <a:srgbClr val="56127A"/>
                </a:solidFill>
                <a:latin typeface="Verdana" charset="0"/>
              </a:rPr>
              <a:t>j</a:t>
            </a:r>
            <a:r>
              <a:rPr lang="en-US" sz="2400">
                <a:latin typeface="Verdana" charset="0"/>
              </a:rPr>
              <a:t> 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type of instructions</a:t>
            </a:r>
          </a:p>
        </p:txBody>
      </p:sp>
      <p:sp>
        <p:nvSpPr>
          <p:cNvPr id="37895" name="Line 6"/>
          <p:cNvSpPr>
            <a:spLocks noChangeShapeType="1"/>
          </p:cNvSpPr>
          <p:nvPr/>
        </p:nvSpPr>
        <p:spPr bwMode="auto">
          <a:xfrm>
            <a:off x="2998788" y="2716212"/>
            <a:ext cx="428625" cy="1651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896" name="Rectangle 7"/>
          <p:cNvSpPr>
            <a:spLocks noChangeArrowheads="1"/>
          </p:cNvSpPr>
          <p:nvPr/>
        </p:nvSpPr>
        <p:spPr bwMode="auto">
          <a:xfrm>
            <a:off x="1157288" y="2065337"/>
            <a:ext cx="6032500" cy="1063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Data-dependence</a:t>
            </a:r>
          </a:p>
          <a:p>
            <a:pPr lvl="3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3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1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op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	Read-after-Write  </a:t>
            </a:r>
          </a:p>
          <a:p>
            <a:pPr lvl="3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5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3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op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4	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(RAW) hazard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157288" y="3400425"/>
            <a:ext cx="6080125" cy="1063625"/>
            <a:chOff x="563" y="2663"/>
            <a:chExt cx="3662" cy="670"/>
          </a:xfrm>
        </p:grpSpPr>
        <p:sp>
          <p:nvSpPr>
            <p:cNvPr id="37903" name="Line 9"/>
            <p:cNvSpPr>
              <a:spLocks noChangeShapeType="1"/>
            </p:cNvSpPr>
            <p:nvPr/>
          </p:nvSpPr>
          <p:spPr bwMode="auto">
            <a:xfrm flipH="1">
              <a:off x="1634" y="3065"/>
              <a:ext cx="368" cy="144"/>
            </a:xfrm>
            <a:prstGeom prst="line">
              <a:avLst/>
            </a:prstGeom>
            <a:noFill/>
            <a:ln w="28575">
              <a:noFill/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904" name="Rectangle 10"/>
            <p:cNvSpPr>
              <a:spLocks noChangeArrowheads="1"/>
            </p:cNvSpPr>
            <p:nvPr/>
          </p:nvSpPr>
          <p:spPr bwMode="auto">
            <a:xfrm>
              <a:off x="563" y="2663"/>
              <a:ext cx="3662" cy="67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latin typeface="Verdana" charset="0"/>
                </a:rPr>
                <a:t>Anti-dependence</a:t>
              </a:r>
            </a:p>
            <a:p>
              <a:pPr lvl="3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3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</a:t>
              </a:r>
              <a:r>
                <a:rPr lang="en-US" sz="2000">
                  <a:solidFill>
                    <a:srgbClr val="56127A"/>
                  </a:solidFill>
                  <a:latin typeface="Symbol" charset="2"/>
                </a:rPr>
                <a:t>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1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op 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	Write-after-Read </a:t>
              </a:r>
            </a:p>
            <a:p>
              <a:pPr lvl="3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1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</a:t>
              </a:r>
              <a:r>
                <a:rPr lang="en-US" sz="2000">
                  <a:solidFill>
                    <a:srgbClr val="56127A"/>
                  </a:solidFill>
                  <a:latin typeface="Symbol" charset="2"/>
                </a:rPr>
                <a:t>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4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op 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5	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(WAR) hazard</a:t>
              </a: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157288" y="4630737"/>
            <a:ext cx="6121400" cy="1063625"/>
            <a:chOff x="572" y="3574"/>
            <a:chExt cx="3778" cy="670"/>
          </a:xfrm>
        </p:grpSpPr>
        <p:sp>
          <p:nvSpPr>
            <p:cNvPr id="37901" name="Rectangle 12"/>
            <p:cNvSpPr>
              <a:spLocks noChangeArrowheads="1"/>
            </p:cNvSpPr>
            <p:nvPr/>
          </p:nvSpPr>
          <p:spPr bwMode="auto">
            <a:xfrm>
              <a:off x="572" y="3574"/>
              <a:ext cx="3778" cy="67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latin typeface="Verdana" charset="0"/>
                </a:rPr>
                <a:t>Output-dependence</a:t>
              </a:r>
            </a:p>
            <a:p>
              <a:pPr lvl="3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3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</a:t>
              </a:r>
              <a:r>
                <a:rPr lang="en-US" sz="2000">
                  <a:solidFill>
                    <a:srgbClr val="56127A"/>
                  </a:solidFill>
                  <a:latin typeface="Symbol" charset="2"/>
                </a:rPr>
                <a:t>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1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op 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	Write-after-Write </a:t>
              </a:r>
            </a:p>
            <a:p>
              <a:pPr lvl="3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3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</a:t>
              </a:r>
              <a:r>
                <a:rPr lang="en-US" sz="2000">
                  <a:solidFill>
                    <a:srgbClr val="56127A"/>
                  </a:solidFill>
                  <a:latin typeface="Symbol" charset="2"/>
                </a:rPr>
                <a:t>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6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op r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7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  	(WAW) hazard</a:t>
              </a:r>
            </a:p>
          </p:txBody>
        </p:sp>
        <p:sp>
          <p:nvSpPr>
            <p:cNvPr id="37902" name="Freeform 13"/>
            <p:cNvSpPr>
              <a:spLocks/>
            </p:cNvSpPr>
            <p:nvPr/>
          </p:nvSpPr>
          <p:spPr bwMode="auto">
            <a:xfrm>
              <a:off x="1380" y="3952"/>
              <a:ext cx="84" cy="216"/>
            </a:xfrm>
            <a:custGeom>
              <a:avLst/>
              <a:gdLst>
                <a:gd name="T0" fmla="*/ 60 w 84"/>
                <a:gd name="T1" fmla="*/ 0 h 216"/>
                <a:gd name="T2" fmla="*/ 12 w 84"/>
                <a:gd name="T3" fmla="*/ 56 h 216"/>
                <a:gd name="T4" fmla="*/ 12 w 84"/>
                <a:gd name="T5" fmla="*/ 184 h 216"/>
                <a:gd name="T6" fmla="*/ 84 w 84"/>
                <a:gd name="T7" fmla="*/ 216 h 2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4"/>
                <a:gd name="T13" fmla="*/ 0 h 216"/>
                <a:gd name="T14" fmla="*/ 84 w 84"/>
                <a:gd name="T15" fmla="*/ 216 h 2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4" h="216">
                  <a:moveTo>
                    <a:pt x="60" y="0"/>
                  </a:moveTo>
                  <a:cubicBezTo>
                    <a:pt x="40" y="12"/>
                    <a:pt x="20" y="25"/>
                    <a:pt x="12" y="56"/>
                  </a:cubicBezTo>
                  <a:cubicBezTo>
                    <a:pt x="4" y="87"/>
                    <a:pt x="0" y="157"/>
                    <a:pt x="12" y="184"/>
                  </a:cubicBezTo>
                  <a:cubicBezTo>
                    <a:pt x="24" y="211"/>
                    <a:pt x="54" y="213"/>
                    <a:pt x="84" y="216"/>
                  </a:cubicBezTo>
                </a:path>
              </a:pathLst>
            </a:custGeom>
            <a:noFill/>
            <a:ln w="28575">
              <a:noFill/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7899" name="Line 14"/>
          <p:cNvSpPr>
            <a:spLocks noChangeShapeType="1"/>
          </p:cNvSpPr>
          <p:nvPr/>
        </p:nvSpPr>
        <p:spPr bwMode="auto">
          <a:xfrm flipH="1">
            <a:off x="2846388" y="4011612"/>
            <a:ext cx="5334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900" name="Freeform 16"/>
          <p:cNvSpPr>
            <a:spLocks/>
          </p:cNvSpPr>
          <p:nvPr/>
        </p:nvSpPr>
        <p:spPr bwMode="auto">
          <a:xfrm>
            <a:off x="2300288" y="5154612"/>
            <a:ext cx="317500" cy="381000"/>
          </a:xfrm>
          <a:custGeom>
            <a:avLst/>
            <a:gdLst>
              <a:gd name="T0" fmla="*/ 152 w 200"/>
              <a:gd name="T1" fmla="*/ 0 h 240"/>
              <a:gd name="T2" fmla="*/ 8 w 200"/>
              <a:gd name="T3" fmla="*/ 96 h 240"/>
              <a:gd name="T4" fmla="*/ 200 w 200"/>
              <a:gd name="T5" fmla="*/ 240 h 240"/>
              <a:gd name="T6" fmla="*/ 0 60000 65536"/>
              <a:gd name="T7" fmla="*/ 0 60000 65536"/>
              <a:gd name="T8" fmla="*/ 0 60000 65536"/>
              <a:gd name="T9" fmla="*/ 0 w 200"/>
              <a:gd name="T10" fmla="*/ 0 h 240"/>
              <a:gd name="T11" fmla="*/ 200 w 200"/>
              <a:gd name="T12" fmla="*/ 240 h 2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0" h="240">
                <a:moveTo>
                  <a:pt x="152" y="0"/>
                </a:moveTo>
                <a:cubicBezTo>
                  <a:pt x="76" y="28"/>
                  <a:pt x="0" y="56"/>
                  <a:pt x="8" y="96"/>
                </a:cubicBezTo>
                <a:cubicBezTo>
                  <a:pt x="16" y="136"/>
                  <a:pt x="108" y="188"/>
                  <a:pt x="200" y="24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B70E7EF-478B-054A-8F7A-E530D2F8CC9B}" type="slidenum">
              <a:rPr lang="en-US"/>
              <a:pPr/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-76200"/>
            <a:ext cx="7264400" cy="1104900"/>
          </a:xfrm>
          <a:noFill/>
        </p:spPr>
        <p:txBody>
          <a:bodyPr lIns="90488" tIns="44450" rIns="90488" bIns="44450"/>
          <a:lstStyle/>
          <a:p>
            <a:r>
              <a:rPr lang="en-US"/>
              <a:t>Register vs. Memory Dependence</a:t>
            </a:r>
          </a:p>
        </p:txBody>
      </p:sp>
      <p:sp>
        <p:nvSpPr>
          <p:cNvPr id="39942" name="Rectangle 3"/>
          <p:cNvSpPr>
            <a:spLocks noChangeArrowheads="1"/>
          </p:cNvSpPr>
          <p:nvPr/>
        </p:nvSpPr>
        <p:spPr bwMode="auto">
          <a:xfrm>
            <a:off x="838200" y="1168400"/>
            <a:ext cx="7342188" cy="45974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Data hazards due to register operands can be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determined at the decode stage </a:t>
            </a:r>
            <a:r>
              <a:rPr lang="en-US" sz="2400" i="1">
                <a:latin typeface="Verdana" charset="0"/>
              </a:rPr>
              <a:t>but</a:t>
            </a:r>
          </a:p>
          <a:p>
            <a:pPr marL="114300" lvl="1"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data hazards due to memory operands can be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determined only after computing the effective 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address</a:t>
            </a:r>
          </a:p>
          <a:p>
            <a:pPr algn="l">
              <a:spcBef>
                <a:spcPct val="0"/>
              </a:spcBef>
            </a:pPr>
            <a:endParaRPr lang="en-US" sz="3200">
              <a:latin typeface="Verdana" charset="0"/>
            </a:endParaRPr>
          </a:p>
          <a:p>
            <a:pPr marL="228600" lvl="2" algn="l">
              <a:spcBef>
                <a:spcPct val="0"/>
              </a:spcBef>
            </a:pPr>
            <a:r>
              <a:rPr lang="en-US" sz="2800" i="1">
                <a:latin typeface="Verdana" charset="0"/>
              </a:rPr>
              <a:t>store	</a:t>
            </a:r>
            <a:r>
              <a:rPr lang="en-US" sz="2800">
                <a:latin typeface="Verdana" charset="0"/>
              </a:rPr>
              <a:t>	M[r</a:t>
            </a:r>
            <a:r>
              <a:rPr lang="en-US" sz="2800" baseline="-25000">
                <a:latin typeface="Verdana" charset="0"/>
              </a:rPr>
              <a:t>1</a:t>
            </a:r>
            <a:r>
              <a:rPr lang="en-US" sz="2800">
                <a:latin typeface="Verdana" charset="0"/>
              </a:rPr>
              <a:t> +  disp1] </a:t>
            </a:r>
            <a:r>
              <a:rPr lang="en-US" sz="2800">
                <a:latin typeface="Symbol" charset="2"/>
              </a:rPr>
              <a:t></a:t>
            </a:r>
            <a:r>
              <a:rPr lang="en-US" sz="2800">
                <a:latin typeface="Verdana" charset="0"/>
              </a:rPr>
              <a:t> r</a:t>
            </a:r>
            <a:r>
              <a:rPr lang="en-US" sz="2800" baseline="-25000">
                <a:latin typeface="Verdana" charset="0"/>
              </a:rPr>
              <a:t>2</a:t>
            </a:r>
            <a:r>
              <a:rPr lang="en-US" sz="2800">
                <a:latin typeface="Verdana" charset="0"/>
              </a:rPr>
              <a:t>  </a:t>
            </a:r>
          </a:p>
          <a:p>
            <a:pPr marL="228600" lvl="2" algn="l">
              <a:spcBef>
                <a:spcPct val="0"/>
              </a:spcBef>
            </a:pPr>
            <a:r>
              <a:rPr lang="en-US" sz="2800" i="1">
                <a:latin typeface="Verdana" charset="0"/>
              </a:rPr>
              <a:t>load	</a:t>
            </a:r>
            <a:r>
              <a:rPr lang="en-US" sz="2800">
                <a:latin typeface="Verdana" charset="0"/>
              </a:rPr>
              <a:t>	r</a:t>
            </a:r>
            <a:r>
              <a:rPr lang="en-US" sz="2800" baseline="-25000">
                <a:latin typeface="Verdana" charset="0"/>
              </a:rPr>
              <a:t>3</a:t>
            </a:r>
            <a:r>
              <a:rPr lang="en-US" sz="2800">
                <a:latin typeface="Verdana" charset="0"/>
              </a:rPr>
              <a:t>  </a:t>
            </a:r>
            <a:r>
              <a:rPr lang="en-US" sz="2800">
                <a:latin typeface="Symbol" charset="2"/>
              </a:rPr>
              <a:t></a:t>
            </a:r>
            <a:r>
              <a:rPr lang="en-US" sz="2800">
                <a:latin typeface="Verdana" charset="0"/>
              </a:rPr>
              <a:t>  M[r</a:t>
            </a:r>
            <a:r>
              <a:rPr lang="en-US" sz="2800" baseline="-25000">
                <a:latin typeface="Verdana" charset="0"/>
              </a:rPr>
              <a:t>4</a:t>
            </a:r>
            <a:r>
              <a:rPr lang="en-US" sz="2800">
                <a:latin typeface="Verdana" charset="0"/>
              </a:rPr>
              <a:t> +  disp2]</a:t>
            </a:r>
          </a:p>
          <a:p>
            <a:pPr marL="228600" lvl="2" algn="l">
              <a:spcBef>
                <a:spcPct val="0"/>
              </a:spcBef>
            </a:pPr>
            <a:endParaRPr lang="en-US" sz="3600">
              <a:latin typeface="Verdana" charset="0"/>
            </a:endParaRPr>
          </a:p>
          <a:p>
            <a:pPr marL="228600" lvl="2" algn="l">
              <a:spcBef>
                <a:spcPct val="0"/>
              </a:spcBef>
            </a:pPr>
            <a:r>
              <a:rPr lang="en-US" sz="2800" i="1">
                <a:latin typeface="Verdana" charset="0"/>
              </a:rPr>
              <a:t>Does (r</a:t>
            </a:r>
            <a:r>
              <a:rPr lang="en-US" sz="2800" i="1" baseline="-25000">
                <a:latin typeface="Verdana" charset="0"/>
              </a:rPr>
              <a:t>1</a:t>
            </a:r>
            <a:r>
              <a:rPr lang="en-US" sz="2800" i="1">
                <a:latin typeface="Verdana" charset="0"/>
              </a:rPr>
              <a:t> + disp1) = (r</a:t>
            </a:r>
            <a:r>
              <a:rPr lang="en-US" sz="2800" i="1" baseline="-25000">
                <a:latin typeface="Verdana" charset="0"/>
              </a:rPr>
              <a:t>4</a:t>
            </a:r>
            <a:r>
              <a:rPr lang="en-US" sz="2800" i="1">
                <a:latin typeface="Verdana" charset="0"/>
              </a:rPr>
              <a:t> + disp2)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F7D0CA-EA7C-A64C-B3F9-1C1619F0DF13}" type="slidenum">
              <a:rPr lang="en-US"/>
              <a:pPr/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0"/>
            <a:ext cx="7162800" cy="889000"/>
          </a:xfrm>
          <a:noFill/>
        </p:spPr>
        <p:txBody>
          <a:bodyPr lIns="90488" tIns="44450" rIns="90488" bIns="44450"/>
          <a:lstStyle/>
          <a:p>
            <a:r>
              <a:rPr lang="en-US"/>
              <a:t>Data Hazards: An Example</a:t>
            </a:r>
            <a:endParaRPr lang="en-US" sz="2000" i="1"/>
          </a:p>
        </p:txBody>
      </p:sp>
      <p:sp>
        <p:nvSpPr>
          <p:cNvPr id="41990" name="Rectangle 3"/>
          <p:cNvSpPr>
            <a:spLocks noChangeArrowheads="1"/>
          </p:cNvSpPr>
          <p:nvPr/>
        </p:nvSpPr>
        <p:spPr bwMode="auto">
          <a:xfrm>
            <a:off x="1992313" y="990600"/>
            <a:ext cx="5003800" cy="3441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I</a:t>
            </a:r>
            <a:r>
              <a:rPr lang="en-US" sz="2000" i="1" baseline="-25000">
                <a:latin typeface="Verdana" charset="0"/>
              </a:rPr>
              <a:t>1 	</a:t>
            </a:r>
            <a:r>
              <a:rPr lang="en-US" sz="2000">
                <a:latin typeface="Verdana" charset="0"/>
              </a:rPr>
              <a:t>DIVD		f6, 	f6,	f4</a:t>
            </a:r>
          </a:p>
          <a:p>
            <a:pPr algn="l">
              <a:spcBef>
                <a:spcPct val="0"/>
              </a:spcBef>
            </a:pP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I</a:t>
            </a:r>
            <a:r>
              <a:rPr lang="en-US" sz="2000" i="1" baseline="-25000">
                <a:latin typeface="Verdana" charset="0"/>
              </a:rPr>
              <a:t>2 	</a:t>
            </a:r>
            <a:r>
              <a:rPr lang="en-US" sz="2000">
                <a:latin typeface="Verdana" charset="0"/>
              </a:rPr>
              <a:t>LD		f2,	45(r3)</a:t>
            </a:r>
          </a:p>
          <a:p>
            <a:pPr algn="l">
              <a:spcBef>
                <a:spcPct val="0"/>
              </a:spcBef>
            </a:pP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I</a:t>
            </a:r>
            <a:r>
              <a:rPr lang="en-US" sz="2000" i="1" baseline="-25000">
                <a:latin typeface="Verdana" charset="0"/>
              </a:rPr>
              <a:t>3 	</a:t>
            </a:r>
            <a:r>
              <a:rPr lang="en-US" sz="2000">
                <a:latin typeface="Verdana" charset="0"/>
              </a:rPr>
              <a:t>MULTD		f0,	f2,	f4</a:t>
            </a:r>
          </a:p>
          <a:p>
            <a:pPr algn="l">
              <a:spcBef>
                <a:spcPct val="0"/>
              </a:spcBef>
            </a:pP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I</a:t>
            </a:r>
            <a:r>
              <a:rPr lang="en-US" sz="2000" i="1" baseline="-25000">
                <a:latin typeface="Verdana" charset="0"/>
              </a:rPr>
              <a:t>4 	</a:t>
            </a:r>
            <a:r>
              <a:rPr lang="en-US" sz="2000">
                <a:latin typeface="Verdana" charset="0"/>
              </a:rPr>
              <a:t>DIVD		f8,	f6,	f2</a:t>
            </a:r>
          </a:p>
          <a:p>
            <a:pPr algn="l">
              <a:spcBef>
                <a:spcPct val="0"/>
              </a:spcBef>
            </a:pP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I</a:t>
            </a:r>
            <a:r>
              <a:rPr lang="en-US" sz="2000" i="1" baseline="-25000">
                <a:latin typeface="Verdana" charset="0"/>
              </a:rPr>
              <a:t>5	</a:t>
            </a:r>
            <a:r>
              <a:rPr lang="en-US" sz="2000">
                <a:latin typeface="Verdana" charset="0"/>
              </a:rPr>
              <a:t>SUBD		f10,	f0,	f6</a:t>
            </a:r>
          </a:p>
          <a:p>
            <a:pPr algn="l">
              <a:spcBef>
                <a:spcPct val="0"/>
              </a:spcBef>
            </a:pP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I</a:t>
            </a:r>
            <a:r>
              <a:rPr lang="en-US" sz="2000" i="1" baseline="-25000">
                <a:latin typeface="Verdana" charset="0"/>
              </a:rPr>
              <a:t>6 	</a:t>
            </a:r>
            <a:r>
              <a:rPr lang="en-US" sz="2000">
                <a:latin typeface="Verdana" charset="0"/>
              </a:rPr>
              <a:t>ADDD		f6,	f8,	f2</a:t>
            </a:r>
          </a:p>
        </p:txBody>
      </p:sp>
      <p:sp>
        <p:nvSpPr>
          <p:cNvPr id="1758212" name="Text Box 4"/>
          <p:cNvSpPr txBox="1">
            <a:spLocks noChangeArrowheads="1"/>
          </p:cNvSpPr>
          <p:nvPr/>
        </p:nvSpPr>
        <p:spPr bwMode="auto">
          <a:xfrm>
            <a:off x="3352800" y="4730750"/>
            <a:ext cx="2514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i="1">
                <a:solidFill>
                  <a:srgbClr val="FF0000"/>
                </a:solidFill>
                <a:latin typeface="Verdana" charset="0"/>
              </a:rPr>
              <a:t>RAW Hazards</a:t>
            </a:r>
          </a:p>
        </p:txBody>
      </p:sp>
      <p:sp>
        <p:nvSpPr>
          <p:cNvPr id="1758213" name="Line 5"/>
          <p:cNvSpPr>
            <a:spLocks noChangeShapeType="1"/>
          </p:cNvSpPr>
          <p:nvPr/>
        </p:nvSpPr>
        <p:spPr bwMode="auto">
          <a:xfrm>
            <a:off x="5029200" y="1301750"/>
            <a:ext cx="685800" cy="1600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8214" name="Freeform 6"/>
          <p:cNvSpPr>
            <a:spLocks/>
          </p:cNvSpPr>
          <p:nvPr/>
        </p:nvSpPr>
        <p:spPr bwMode="auto">
          <a:xfrm>
            <a:off x="5638800" y="2673350"/>
            <a:ext cx="914400" cy="838200"/>
          </a:xfrm>
          <a:custGeom>
            <a:avLst/>
            <a:gdLst>
              <a:gd name="T0" fmla="*/ 0 w 576"/>
              <a:gd name="T1" fmla="*/ 0 h 528"/>
              <a:gd name="T2" fmla="*/ 288 w 576"/>
              <a:gd name="T3" fmla="*/ 0 h 528"/>
              <a:gd name="T4" fmla="*/ 576 w 576"/>
              <a:gd name="T5" fmla="*/ 528 h 528"/>
              <a:gd name="T6" fmla="*/ 0 60000 65536"/>
              <a:gd name="T7" fmla="*/ 0 60000 65536"/>
              <a:gd name="T8" fmla="*/ 0 60000 65536"/>
              <a:gd name="T9" fmla="*/ 0 w 576"/>
              <a:gd name="T10" fmla="*/ 0 h 528"/>
              <a:gd name="T11" fmla="*/ 576 w 576"/>
              <a:gd name="T12" fmla="*/ 528 h 5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6" h="528">
                <a:moveTo>
                  <a:pt x="0" y="0"/>
                </a:moveTo>
                <a:lnTo>
                  <a:pt x="288" y="0"/>
                </a:lnTo>
                <a:lnTo>
                  <a:pt x="576" y="528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8215" name="Line 7"/>
          <p:cNvSpPr>
            <a:spLocks noChangeShapeType="1"/>
          </p:cNvSpPr>
          <p:nvPr/>
        </p:nvSpPr>
        <p:spPr bwMode="auto">
          <a:xfrm>
            <a:off x="5181600" y="1911350"/>
            <a:ext cx="53340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8216" name="Freeform 8"/>
          <p:cNvSpPr>
            <a:spLocks/>
          </p:cNvSpPr>
          <p:nvPr/>
        </p:nvSpPr>
        <p:spPr bwMode="auto">
          <a:xfrm>
            <a:off x="5486400" y="2216150"/>
            <a:ext cx="1066800" cy="685800"/>
          </a:xfrm>
          <a:custGeom>
            <a:avLst/>
            <a:gdLst>
              <a:gd name="T0" fmla="*/ 0 w 672"/>
              <a:gd name="T1" fmla="*/ 0 h 480"/>
              <a:gd name="T2" fmla="*/ 384 w 672"/>
              <a:gd name="T3" fmla="*/ 0 h 480"/>
              <a:gd name="T4" fmla="*/ 672 w 672"/>
              <a:gd name="T5" fmla="*/ 480 h 480"/>
              <a:gd name="T6" fmla="*/ 0 60000 65536"/>
              <a:gd name="T7" fmla="*/ 0 60000 65536"/>
              <a:gd name="T8" fmla="*/ 0 60000 65536"/>
              <a:gd name="T9" fmla="*/ 0 w 672"/>
              <a:gd name="T10" fmla="*/ 0 h 480"/>
              <a:gd name="T11" fmla="*/ 672 w 672"/>
              <a:gd name="T12" fmla="*/ 480 h 4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72" h="480">
                <a:moveTo>
                  <a:pt x="0" y="0"/>
                </a:moveTo>
                <a:lnTo>
                  <a:pt x="384" y="0"/>
                </a:lnTo>
                <a:lnTo>
                  <a:pt x="672" y="480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8217" name="Freeform 9"/>
          <p:cNvSpPr>
            <a:spLocks/>
          </p:cNvSpPr>
          <p:nvPr/>
        </p:nvSpPr>
        <p:spPr bwMode="auto">
          <a:xfrm>
            <a:off x="6324600" y="2520950"/>
            <a:ext cx="304800" cy="1600200"/>
          </a:xfrm>
          <a:custGeom>
            <a:avLst/>
            <a:gdLst>
              <a:gd name="T0" fmla="*/ 0 w 192"/>
              <a:gd name="T1" fmla="*/ 0 h 1008"/>
              <a:gd name="T2" fmla="*/ 48 w 192"/>
              <a:gd name="T3" fmla="*/ 864 h 1008"/>
              <a:gd name="T4" fmla="*/ 192 w 192"/>
              <a:gd name="T5" fmla="*/ 1008 h 1008"/>
              <a:gd name="T6" fmla="*/ 0 60000 65536"/>
              <a:gd name="T7" fmla="*/ 0 60000 65536"/>
              <a:gd name="T8" fmla="*/ 0 60000 65536"/>
              <a:gd name="T9" fmla="*/ 0 w 192"/>
              <a:gd name="T10" fmla="*/ 0 h 1008"/>
              <a:gd name="T11" fmla="*/ 192 w 192"/>
              <a:gd name="T12" fmla="*/ 1008 h 10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1008">
                <a:moveTo>
                  <a:pt x="0" y="0"/>
                </a:moveTo>
                <a:lnTo>
                  <a:pt x="48" y="864"/>
                </a:lnTo>
                <a:lnTo>
                  <a:pt x="192" y="1008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8218" name="Line 10"/>
          <p:cNvSpPr>
            <a:spLocks noChangeShapeType="1"/>
          </p:cNvSpPr>
          <p:nvPr/>
        </p:nvSpPr>
        <p:spPr bwMode="auto">
          <a:xfrm>
            <a:off x="5105400" y="2597150"/>
            <a:ext cx="609600" cy="914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8219" name="Line 11"/>
          <p:cNvSpPr>
            <a:spLocks noChangeShapeType="1"/>
          </p:cNvSpPr>
          <p:nvPr/>
        </p:nvSpPr>
        <p:spPr bwMode="auto">
          <a:xfrm>
            <a:off x="5029200" y="3130550"/>
            <a:ext cx="762000" cy="990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8220" name="Text Box 12"/>
          <p:cNvSpPr txBox="1">
            <a:spLocks noChangeArrowheads="1"/>
          </p:cNvSpPr>
          <p:nvPr/>
        </p:nvSpPr>
        <p:spPr bwMode="auto">
          <a:xfrm>
            <a:off x="3352800" y="5111750"/>
            <a:ext cx="2514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i="1">
                <a:solidFill>
                  <a:srgbClr val="56127A"/>
                </a:solidFill>
                <a:latin typeface="Verdana" charset="0"/>
              </a:rPr>
              <a:t>WAR Hazards</a:t>
            </a:r>
          </a:p>
        </p:txBody>
      </p:sp>
      <p:sp>
        <p:nvSpPr>
          <p:cNvPr id="1758221" name="Line 13"/>
          <p:cNvSpPr>
            <a:spLocks noChangeShapeType="1"/>
          </p:cNvSpPr>
          <p:nvPr/>
        </p:nvSpPr>
        <p:spPr bwMode="auto">
          <a:xfrm flipH="1">
            <a:off x="5105400" y="3054350"/>
            <a:ext cx="609600" cy="1066800"/>
          </a:xfrm>
          <a:prstGeom prst="line">
            <a:avLst/>
          </a:prstGeom>
          <a:noFill/>
          <a:ln w="25400">
            <a:solidFill>
              <a:srgbClr val="56127A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8222" name="Line 14"/>
          <p:cNvSpPr>
            <a:spLocks noChangeShapeType="1"/>
          </p:cNvSpPr>
          <p:nvPr/>
        </p:nvSpPr>
        <p:spPr bwMode="auto">
          <a:xfrm flipH="1">
            <a:off x="5181600" y="3663950"/>
            <a:ext cx="1447800" cy="457200"/>
          </a:xfrm>
          <a:prstGeom prst="line">
            <a:avLst/>
          </a:prstGeom>
          <a:noFill/>
          <a:ln w="25400">
            <a:solidFill>
              <a:srgbClr val="56127A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8223" name="Text Box 15"/>
          <p:cNvSpPr txBox="1">
            <a:spLocks noChangeArrowheads="1"/>
          </p:cNvSpPr>
          <p:nvPr/>
        </p:nvSpPr>
        <p:spPr bwMode="auto">
          <a:xfrm>
            <a:off x="3352800" y="5492750"/>
            <a:ext cx="2514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i="1">
                <a:solidFill>
                  <a:srgbClr val="006600"/>
                </a:solidFill>
                <a:latin typeface="Verdana" charset="0"/>
              </a:rPr>
              <a:t>WAW Hazards</a:t>
            </a:r>
          </a:p>
        </p:txBody>
      </p:sp>
      <p:sp>
        <p:nvSpPr>
          <p:cNvPr id="1758224" name="Freeform 16"/>
          <p:cNvSpPr>
            <a:spLocks/>
          </p:cNvSpPr>
          <p:nvPr/>
        </p:nvSpPr>
        <p:spPr bwMode="auto">
          <a:xfrm>
            <a:off x="4495800" y="1225550"/>
            <a:ext cx="304800" cy="2971800"/>
          </a:xfrm>
          <a:custGeom>
            <a:avLst/>
            <a:gdLst>
              <a:gd name="T0" fmla="*/ 192 w 192"/>
              <a:gd name="T1" fmla="*/ 0 h 1872"/>
              <a:gd name="T2" fmla="*/ 0 w 192"/>
              <a:gd name="T3" fmla="*/ 96 h 1872"/>
              <a:gd name="T4" fmla="*/ 0 w 192"/>
              <a:gd name="T5" fmla="*/ 1728 h 1872"/>
              <a:gd name="T6" fmla="*/ 192 w 192"/>
              <a:gd name="T7" fmla="*/ 1872 h 1872"/>
              <a:gd name="T8" fmla="*/ 0 60000 65536"/>
              <a:gd name="T9" fmla="*/ 0 60000 65536"/>
              <a:gd name="T10" fmla="*/ 0 60000 65536"/>
              <a:gd name="T11" fmla="*/ 0 60000 65536"/>
              <a:gd name="T12" fmla="*/ 0 w 192"/>
              <a:gd name="T13" fmla="*/ 0 h 1872"/>
              <a:gd name="T14" fmla="*/ 192 w 192"/>
              <a:gd name="T15" fmla="*/ 1872 h 187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2" h="1872">
                <a:moveTo>
                  <a:pt x="192" y="0"/>
                </a:moveTo>
                <a:lnTo>
                  <a:pt x="0" y="96"/>
                </a:lnTo>
                <a:lnTo>
                  <a:pt x="0" y="1728"/>
                </a:lnTo>
                <a:lnTo>
                  <a:pt x="192" y="1872"/>
                </a:lnTo>
              </a:path>
            </a:pathLst>
          </a:custGeom>
          <a:noFill/>
          <a:ln w="25400">
            <a:solidFill>
              <a:srgbClr val="0066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8212" grpId="0" autoUpdateAnimBg="0"/>
      <p:bldP spid="1758213" grpId="0" animBg="1"/>
      <p:bldP spid="1758214" grpId="0" animBg="1"/>
      <p:bldP spid="1758215" grpId="0" animBg="1"/>
      <p:bldP spid="1758216" grpId="0" animBg="1"/>
      <p:bldP spid="1758217" grpId="0" animBg="1"/>
      <p:bldP spid="1758218" grpId="0" animBg="1"/>
      <p:bldP spid="1758219" grpId="0" animBg="1"/>
      <p:bldP spid="1758220" grpId="0" autoUpdateAnimBg="0"/>
      <p:bldP spid="1758221" grpId="0" animBg="1"/>
      <p:bldP spid="1758222" grpId="0" animBg="1"/>
      <p:bldP spid="1758223" grpId="0" autoUpdateAnimBg="0"/>
      <p:bldP spid="175822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1C3D42-425E-5A4D-8456-9CF7AE7A9A55}" type="slidenum">
              <a:rPr lang="en-US"/>
              <a:pPr/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>
          <a:xfrm>
            <a:off x="292100" y="0"/>
            <a:ext cx="7162800" cy="800100"/>
          </a:xfrm>
          <a:noFill/>
        </p:spPr>
        <p:txBody>
          <a:bodyPr lIns="90488" tIns="44450" rIns="90488" bIns="44450"/>
          <a:lstStyle/>
          <a:p>
            <a:r>
              <a:rPr lang="en-US"/>
              <a:t>Instruction Scheduling</a:t>
            </a:r>
            <a:endParaRPr lang="en-US" sz="2000" i="1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213600" y="1155700"/>
            <a:ext cx="1689100" cy="4692650"/>
            <a:chOff x="4544" y="960"/>
            <a:chExt cx="1064" cy="2956"/>
          </a:xfrm>
        </p:grpSpPr>
        <p:sp>
          <p:nvSpPr>
            <p:cNvPr id="44055" name="Oval 4"/>
            <p:cNvSpPr>
              <a:spLocks noChangeArrowheads="1"/>
            </p:cNvSpPr>
            <p:nvPr/>
          </p:nvSpPr>
          <p:spPr bwMode="auto">
            <a:xfrm>
              <a:off x="4883" y="3607"/>
              <a:ext cx="342" cy="30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 i="1">
                  <a:latin typeface="Verdana" charset="0"/>
                </a:rPr>
                <a:t>I</a:t>
              </a:r>
              <a:r>
                <a:rPr lang="en-US" sz="2000" i="1" baseline="-25000">
                  <a:latin typeface="Verdana" charset="0"/>
                </a:rPr>
                <a:t>6</a:t>
              </a:r>
            </a:p>
          </p:txBody>
        </p:sp>
        <p:sp>
          <p:nvSpPr>
            <p:cNvPr id="44056" name="Freeform 5"/>
            <p:cNvSpPr>
              <a:spLocks/>
            </p:cNvSpPr>
            <p:nvPr/>
          </p:nvSpPr>
          <p:spPr bwMode="auto">
            <a:xfrm>
              <a:off x="5221" y="2390"/>
              <a:ext cx="387" cy="811"/>
            </a:xfrm>
            <a:custGeom>
              <a:avLst/>
              <a:gdLst>
                <a:gd name="T0" fmla="*/ 384 w 384"/>
                <a:gd name="T1" fmla="*/ 0 h 912"/>
                <a:gd name="T2" fmla="*/ 384 w 384"/>
                <a:gd name="T3" fmla="*/ 672 h 912"/>
                <a:gd name="T4" fmla="*/ 0 w 384"/>
                <a:gd name="T5" fmla="*/ 912 h 912"/>
                <a:gd name="T6" fmla="*/ 0 60000 65536"/>
                <a:gd name="T7" fmla="*/ 0 60000 65536"/>
                <a:gd name="T8" fmla="*/ 0 60000 65536"/>
                <a:gd name="T9" fmla="*/ 0 w 384"/>
                <a:gd name="T10" fmla="*/ 0 h 912"/>
                <a:gd name="T11" fmla="*/ 384 w 384"/>
                <a:gd name="T12" fmla="*/ 912 h 9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912">
                  <a:moveTo>
                    <a:pt x="384" y="0"/>
                  </a:moveTo>
                  <a:lnTo>
                    <a:pt x="384" y="672"/>
                  </a:lnTo>
                  <a:lnTo>
                    <a:pt x="0" y="912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57" name="Freeform 6"/>
            <p:cNvSpPr>
              <a:spLocks/>
            </p:cNvSpPr>
            <p:nvPr/>
          </p:nvSpPr>
          <p:spPr bwMode="auto">
            <a:xfrm>
              <a:off x="5028" y="1664"/>
              <a:ext cx="387" cy="470"/>
            </a:xfrm>
            <a:custGeom>
              <a:avLst/>
              <a:gdLst>
                <a:gd name="T0" fmla="*/ 0 w 384"/>
                <a:gd name="T1" fmla="*/ 0 h 528"/>
                <a:gd name="T2" fmla="*/ 384 w 384"/>
                <a:gd name="T3" fmla="*/ 96 h 528"/>
                <a:gd name="T4" fmla="*/ 384 w 384"/>
                <a:gd name="T5" fmla="*/ 384 h 528"/>
                <a:gd name="T6" fmla="*/ 192 w 384"/>
                <a:gd name="T7" fmla="*/ 528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4"/>
                <a:gd name="T13" fmla="*/ 0 h 528"/>
                <a:gd name="T14" fmla="*/ 384 w 384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4" h="528">
                  <a:moveTo>
                    <a:pt x="0" y="0"/>
                  </a:moveTo>
                  <a:lnTo>
                    <a:pt x="384" y="96"/>
                  </a:lnTo>
                  <a:lnTo>
                    <a:pt x="384" y="384"/>
                  </a:lnTo>
                  <a:lnTo>
                    <a:pt x="192" y="528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58" name="Freeform 7"/>
            <p:cNvSpPr>
              <a:spLocks/>
            </p:cNvSpPr>
            <p:nvPr/>
          </p:nvSpPr>
          <p:spPr bwMode="auto">
            <a:xfrm>
              <a:off x="5173" y="2006"/>
              <a:ext cx="242" cy="597"/>
            </a:xfrm>
            <a:custGeom>
              <a:avLst/>
              <a:gdLst>
                <a:gd name="T0" fmla="*/ 240 w 240"/>
                <a:gd name="T1" fmla="*/ 0 h 672"/>
                <a:gd name="T2" fmla="*/ 240 w 240"/>
                <a:gd name="T3" fmla="*/ 480 h 672"/>
                <a:gd name="T4" fmla="*/ 0 w 240"/>
                <a:gd name="T5" fmla="*/ 672 h 672"/>
                <a:gd name="T6" fmla="*/ 0 60000 65536"/>
                <a:gd name="T7" fmla="*/ 0 60000 65536"/>
                <a:gd name="T8" fmla="*/ 0 60000 65536"/>
                <a:gd name="T9" fmla="*/ 0 w 240"/>
                <a:gd name="T10" fmla="*/ 0 h 672"/>
                <a:gd name="T11" fmla="*/ 240 w 240"/>
                <a:gd name="T12" fmla="*/ 672 h 6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672">
                  <a:moveTo>
                    <a:pt x="240" y="0"/>
                  </a:moveTo>
                  <a:lnTo>
                    <a:pt x="240" y="480"/>
                  </a:lnTo>
                  <a:lnTo>
                    <a:pt x="0" y="672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59" name="Freeform 8"/>
            <p:cNvSpPr>
              <a:spLocks/>
            </p:cNvSpPr>
            <p:nvPr/>
          </p:nvSpPr>
          <p:spPr bwMode="auto">
            <a:xfrm>
              <a:off x="5221" y="2433"/>
              <a:ext cx="194" cy="1238"/>
            </a:xfrm>
            <a:custGeom>
              <a:avLst/>
              <a:gdLst>
                <a:gd name="T0" fmla="*/ 192 w 192"/>
                <a:gd name="T1" fmla="*/ 0 h 1392"/>
                <a:gd name="T2" fmla="*/ 192 w 192"/>
                <a:gd name="T3" fmla="*/ 1248 h 1392"/>
                <a:gd name="T4" fmla="*/ 0 w 192"/>
                <a:gd name="T5" fmla="*/ 1392 h 1392"/>
                <a:gd name="T6" fmla="*/ 0 60000 65536"/>
                <a:gd name="T7" fmla="*/ 0 60000 65536"/>
                <a:gd name="T8" fmla="*/ 0 60000 65536"/>
                <a:gd name="T9" fmla="*/ 0 w 192"/>
                <a:gd name="T10" fmla="*/ 0 h 1392"/>
                <a:gd name="T11" fmla="*/ 192 w 192"/>
                <a:gd name="T12" fmla="*/ 1392 h 13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392">
                  <a:moveTo>
                    <a:pt x="192" y="0"/>
                  </a:moveTo>
                  <a:lnTo>
                    <a:pt x="192" y="1248"/>
                  </a:lnTo>
                  <a:lnTo>
                    <a:pt x="0" y="1392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60" name="Oval 9"/>
            <p:cNvSpPr>
              <a:spLocks noChangeArrowheads="1"/>
            </p:cNvSpPr>
            <p:nvPr/>
          </p:nvSpPr>
          <p:spPr bwMode="auto">
            <a:xfrm>
              <a:off x="4861" y="1488"/>
              <a:ext cx="343" cy="31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 i="1">
                  <a:latin typeface="Verdana" charset="0"/>
                </a:rPr>
                <a:t>I</a:t>
              </a:r>
              <a:r>
                <a:rPr lang="en-US" sz="2000" i="1" baseline="-25000">
                  <a:latin typeface="Verdana" charset="0"/>
                </a:rPr>
                <a:t>2</a:t>
              </a:r>
            </a:p>
          </p:txBody>
        </p:sp>
        <p:sp>
          <p:nvSpPr>
            <p:cNvPr id="44061" name="Freeform 10"/>
            <p:cNvSpPr>
              <a:spLocks/>
            </p:cNvSpPr>
            <p:nvPr/>
          </p:nvSpPr>
          <p:spPr bwMode="auto">
            <a:xfrm>
              <a:off x="5124" y="2689"/>
              <a:ext cx="387" cy="939"/>
            </a:xfrm>
            <a:custGeom>
              <a:avLst/>
              <a:gdLst>
                <a:gd name="T0" fmla="*/ 0 w 384"/>
                <a:gd name="T1" fmla="*/ 0 h 1056"/>
                <a:gd name="T2" fmla="*/ 384 w 384"/>
                <a:gd name="T3" fmla="*/ 144 h 1056"/>
                <a:gd name="T4" fmla="*/ 384 w 384"/>
                <a:gd name="T5" fmla="*/ 768 h 1056"/>
                <a:gd name="T6" fmla="*/ 48 w 384"/>
                <a:gd name="T7" fmla="*/ 1056 h 10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4"/>
                <a:gd name="T13" fmla="*/ 0 h 1056"/>
                <a:gd name="T14" fmla="*/ 384 w 384"/>
                <a:gd name="T15" fmla="*/ 1056 h 10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4" h="1056">
                  <a:moveTo>
                    <a:pt x="0" y="0"/>
                  </a:moveTo>
                  <a:lnTo>
                    <a:pt x="384" y="144"/>
                  </a:lnTo>
                  <a:lnTo>
                    <a:pt x="384" y="768"/>
                  </a:lnTo>
                  <a:lnTo>
                    <a:pt x="48" y="1056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62" name="Freeform 11"/>
            <p:cNvSpPr>
              <a:spLocks/>
            </p:cNvSpPr>
            <p:nvPr/>
          </p:nvSpPr>
          <p:spPr bwMode="auto">
            <a:xfrm>
              <a:off x="4544" y="1109"/>
              <a:ext cx="484" cy="2604"/>
            </a:xfrm>
            <a:custGeom>
              <a:avLst/>
              <a:gdLst>
                <a:gd name="T0" fmla="*/ 480 w 480"/>
                <a:gd name="T1" fmla="*/ 0 h 2928"/>
                <a:gd name="T2" fmla="*/ 0 w 480"/>
                <a:gd name="T3" fmla="*/ 336 h 2928"/>
                <a:gd name="T4" fmla="*/ 0 w 480"/>
                <a:gd name="T5" fmla="*/ 2784 h 2928"/>
                <a:gd name="T6" fmla="*/ 336 w 480"/>
                <a:gd name="T7" fmla="*/ 2928 h 29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0"/>
                <a:gd name="T13" fmla="*/ 0 h 2928"/>
                <a:gd name="T14" fmla="*/ 480 w 480"/>
                <a:gd name="T15" fmla="*/ 2928 h 29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0" h="2928">
                  <a:moveTo>
                    <a:pt x="480" y="0"/>
                  </a:moveTo>
                  <a:lnTo>
                    <a:pt x="0" y="336"/>
                  </a:lnTo>
                  <a:lnTo>
                    <a:pt x="0" y="2784"/>
                  </a:lnTo>
                  <a:lnTo>
                    <a:pt x="336" y="2928"/>
                  </a:lnTo>
                </a:path>
              </a:pathLst>
            </a:custGeom>
            <a:noFill/>
            <a:ln w="25400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63" name="Freeform 12"/>
            <p:cNvSpPr>
              <a:spLocks/>
            </p:cNvSpPr>
            <p:nvPr/>
          </p:nvSpPr>
          <p:spPr bwMode="auto">
            <a:xfrm>
              <a:off x="4641" y="2689"/>
              <a:ext cx="387" cy="939"/>
            </a:xfrm>
            <a:custGeom>
              <a:avLst/>
              <a:gdLst>
                <a:gd name="T0" fmla="*/ 384 w 384"/>
                <a:gd name="T1" fmla="*/ 0 h 1056"/>
                <a:gd name="T2" fmla="*/ 0 w 384"/>
                <a:gd name="T3" fmla="*/ 192 h 1056"/>
                <a:gd name="T4" fmla="*/ 0 w 384"/>
                <a:gd name="T5" fmla="*/ 912 h 1056"/>
                <a:gd name="T6" fmla="*/ 288 w 384"/>
                <a:gd name="T7" fmla="*/ 1056 h 10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4"/>
                <a:gd name="T13" fmla="*/ 0 h 1056"/>
                <a:gd name="T14" fmla="*/ 384 w 384"/>
                <a:gd name="T15" fmla="*/ 1056 h 10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4" h="1056">
                  <a:moveTo>
                    <a:pt x="384" y="0"/>
                  </a:moveTo>
                  <a:lnTo>
                    <a:pt x="0" y="192"/>
                  </a:lnTo>
                  <a:lnTo>
                    <a:pt x="0" y="912"/>
                  </a:lnTo>
                  <a:lnTo>
                    <a:pt x="288" y="1056"/>
                  </a:lnTo>
                </a:path>
              </a:pathLst>
            </a:custGeom>
            <a:noFill/>
            <a:ln w="25400">
              <a:solidFill>
                <a:srgbClr val="56127A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64" name="Oval 13"/>
            <p:cNvSpPr>
              <a:spLocks noChangeArrowheads="1"/>
            </p:cNvSpPr>
            <p:nvPr/>
          </p:nvSpPr>
          <p:spPr bwMode="auto">
            <a:xfrm>
              <a:off x="4875" y="2545"/>
              <a:ext cx="343" cy="30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 i="1">
                  <a:latin typeface="Verdana" charset="0"/>
                </a:rPr>
                <a:t>I</a:t>
              </a:r>
              <a:r>
                <a:rPr lang="en-US" sz="2000" i="1" baseline="-25000">
                  <a:latin typeface="Verdana" charset="0"/>
                </a:rPr>
                <a:t>4</a:t>
              </a:r>
            </a:p>
          </p:txBody>
        </p:sp>
        <p:sp>
          <p:nvSpPr>
            <p:cNvPr id="44065" name="Freeform 14"/>
            <p:cNvSpPr>
              <a:spLocks/>
            </p:cNvSpPr>
            <p:nvPr/>
          </p:nvSpPr>
          <p:spPr bwMode="auto">
            <a:xfrm>
              <a:off x="5028" y="1109"/>
              <a:ext cx="580" cy="1537"/>
            </a:xfrm>
            <a:custGeom>
              <a:avLst/>
              <a:gdLst>
                <a:gd name="T0" fmla="*/ 0 w 576"/>
                <a:gd name="T1" fmla="*/ 0 h 1728"/>
                <a:gd name="T2" fmla="*/ 576 w 576"/>
                <a:gd name="T3" fmla="*/ 96 h 1728"/>
                <a:gd name="T4" fmla="*/ 576 w 576"/>
                <a:gd name="T5" fmla="*/ 1440 h 1728"/>
                <a:gd name="T6" fmla="*/ 144 w 576"/>
                <a:gd name="T7" fmla="*/ 1728 h 17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"/>
                <a:gd name="T13" fmla="*/ 0 h 1728"/>
                <a:gd name="T14" fmla="*/ 576 w 576"/>
                <a:gd name="T15" fmla="*/ 1728 h 17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" h="1728">
                  <a:moveTo>
                    <a:pt x="0" y="0"/>
                  </a:moveTo>
                  <a:lnTo>
                    <a:pt x="576" y="96"/>
                  </a:lnTo>
                  <a:lnTo>
                    <a:pt x="576" y="1440"/>
                  </a:lnTo>
                  <a:lnTo>
                    <a:pt x="144" y="1728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66" name="Oval 15"/>
            <p:cNvSpPr>
              <a:spLocks noChangeArrowheads="1"/>
            </p:cNvSpPr>
            <p:nvPr/>
          </p:nvSpPr>
          <p:spPr bwMode="auto">
            <a:xfrm>
              <a:off x="4854" y="960"/>
              <a:ext cx="343" cy="30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 i="1">
                  <a:latin typeface="Verdana" charset="0"/>
                </a:rPr>
                <a:t>I</a:t>
              </a:r>
              <a:r>
                <a:rPr lang="en-US" sz="2000" i="1" baseline="-25000">
                  <a:latin typeface="Verdana" charset="0"/>
                </a:rPr>
                <a:t>1</a:t>
              </a:r>
            </a:p>
          </p:txBody>
        </p:sp>
        <p:sp>
          <p:nvSpPr>
            <p:cNvPr id="44067" name="Freeform 16"/>
            <p:cNvSpPr>
              <a:spLocks/>
            </p:cNvSpPr>
            <p:nvPr/>
          </p:nvSpPr>
          <p:spPr bwMode="auto">
            <a:xfrm>
              <a:off x="4834" y="3329"/>
              <a:ext cx="145" cy="299"/>
            </a:xfrm>
            <a:custGeom>
              <a:avLst/>
              <a:gdLst>
                <a:gd name="T0" fmla="*/ 96 w 144"/>
                <a:gd name="T1" fmla="*/ 0 h 336"/>
                <a:gd name="T2" fmla="*/ 0 w 144"/>
                <a:gd name="T3" fmla="*/ 96 h 336"/>
                <a:gd name="T4" fmla="*/ 144 w 144"/>
                <a:gd name="T5" fmla="*/ 336 h 336"/>
                <a:gd name="T6" fmla="*/ 0 60000 65536"/>
                <a:gd name="T7" fmla="*/ 0 60000 65536"/>
                <a:gd name="T8" fmla="*/ 0 60000 65536"/>
                <a:gd name="T9" fmla="*/ 0 w 144"/>
                <a:gd name="T10" fmla="*/ 0 h 336"/>
                <a:gd name="T11" fmla="*/ 144 w 144"/>
                <a:gd name="T12" fmla="*/ 336 h 3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336">
                  <a:moveTo>
                    <a:pt x="96" y="0"/>
                  </a:moveTo>
                  <a:lnTo>
                    <a:pt x="0" y="96"/>
                  </a:lnTo>
                  <a:lnTo>
                    <a:pt x="144" y="336"/>
                  </a:lnTo>
                </a:path>
              </a:pathLst>
            </a:custGeom>
            <a:noFill/>
            <a:ln w="25400">
              <a:solidFill>
                <a:srgbClr val="56127A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68" name="Oval 17"/>
            <p:cNvSpPr>
              <a:spLocks noChangeArrowheads="1"/>
            </p:cNvSpPr>
            <p:nvPr/>
          </p:nvSpPr>
          <p:spPr bwMode="auto">
            <a:xfrm>
              <a:off x="4883" y="3073"/>
              <a:ext cx="342" cy="30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 i="1">
                  <a:latin typeface="Verdana" charset="0"/>
                </a:rPr>
                <a:t>I</a:t>
              </a:r>
              <a:r>
                <a:rPr lang="en-US" sz="2000" i="1" baseline="-25000">
                  <a:latin typeface="Verdana" charset="0"/>
                </a:rPr>
                <a:t>5</a:t>
              </a:r>
            </a:p>
          </p:txBody>
        </p:sp>
        <p:sp>
          <p:nvSpPr>
            <p:cNvPr id="44069" name="Freeform 18"/>
            <p:cNvSpPr>
              <a:spLocks/>
            </p:cNvSpPr>
            <p:nvPr/>
          </p:nvSpPr>
          <p:spPr bwMode="auto">
            <a:xfrm>
              <a:off x="5076" y="2177"/>
              <a:ext cx="242" cy="981"/>
            </a:xfrm>
            <a:custGeom>
              <a:avLst/>
              <a:gdLst>
                <a:gd name="T0" fmla="*/ 0 w 240"/>
                <a:gd name="T1" fmla="*/ 0 h 1104"/>
                <a:gd name="T2" fmla="*/ 240 w 240"/>
                <a:gd name="T3" fmla="*/ 144 h 1104"/>
                <a:gd name="T4" fmla="*/ 240 w 240"/>
                <a:gd name="T5" fmla="*/ 1008 h 1104"/>
                <a:gd name="T6" fmla="*/ 96 w 240"/>
                <a:gd name="T7" fmla="*/ 1104 h 110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0"/>
                <a:gd name="T13" fmla="*/ 0 h 1104"/>
                <a:gd name="T14" fmla="*/ 240 w 240"/>
                <a:gd name="T15" fmla="*/ 1104 h 110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0" h="1104">
                  <a:moveTo>
                    <a:pt x="0" y="0"/>
                  </a:moveTo>
                  <a:lnTo>
                    <a:pt x="240" y="144"/>
                  </a:lnTo>
                  <a:lnTo>
                    <a:pt x="240" y="1008"/>
                  </a:lnTo>
                  <a:lnTo>
                    <a:pt x="96" y="1104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70" name="Oval 19"/>
            <p:cNvSpPr>
              <a:spLocks noChangeArrowheads="1"/>
            </p:cNvSpPr>
            <p:nvPr/>
          </p:nvSpPr>
          <p:spPr bwMode="auto">
            <a:xfrm>
              <a:off x="4868" y="2016"/>
              <a:ext cx="343" cy="31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 i="1">
                  <a:latin typeface="Verdana" charset="0"/>
                </a:rPr>
                <a:t>I</a:t>
              </a:r>
              <a:r>
                <a:rPr lang="en-US" sz="2000" i="1" baseline="-25000">
                  <a:latin typeface="Verdana" charset="0"/>
                </a:rPr>
                <a:t>3</a:t>
              </a:r>
            </a:p>
          </p:txBody>
        </p:sp>
      </p:grpSp>
      <p:sp>
        <p:nvSpPr>
          <p:cNvPr id="1759252" name="Rectangle 20"/>
          <p:cNvSpPr>
            <a:spLocks noChangeArrowheads="1"/>
          </p:cNvSpPr>
          <p:nvPr/>
        </p:nvSpPr>
        <p:spPr bwMode="auto">
          <a:xfrm>
            <a:off x="139700" y="4343400"/>
            <a:ext cx="6794500" cy="17049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Valid orderings: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in-order	I</a:t>
            </a:r>
            <a:r>
              <a:rPr lang="en-US" sz="2000" i="1" baseline="-25000">
                <a:latin typeface="Verdana" charset="0"/>
              </a:rPr>
              <a:t>1	 </a:t>
            </a:r>
            <a:r>
              <a:rPr lang="en-US" sz="2000" i="1">
                <a:latin typeface="Verdana" charset="0"/>
              </a:rPr>
              <a:t>I</a:t>
            </a:r>
            <a:r>
              <a:rPr lang="en-US" sz="2000" i="1" baseline="-25000">
                <a:latin typeface="Verdana" charset="0"/>
              </a:rPr>
              <a:t>2	 </a:t>
            </a:r>
            <a:r>
              <a:rPr lang="en-US" sz="2000" i="1">
                <a:latin typeface="Verdana" charset="0"/>
              </a:rPr>
              <a:t>I</a:t>
            </a:r>
            <a:r>
              <a:rPr lang="en-US" sz="2000" i="1" baseline="-25000">
                <a:latin typeface="Verdana" charset="0"/>
              </a:rPr>
              <a:t>3	 </a:t>
            </a:r>
            <a:r>
              <a:rPr lang="en-US" sz="2000" i="1">
                <a:latin typeface="Verdana" charset="0"/>
              </a:rPr>
              <a:t>I</a:t>
            </a:r>
            <a:r>
              <a:rPr lang="en-US" sz="2000" i="1" baseline="-25000">
                <a:latin typeface="Verdana" charset="0"/>
              </a:rPr>
              <a:t>4	 </a:t>
            </a:r>
            <a:r>
              <a:rPr lang="en-US" sz="2000" i="1">
                <a:latin typeface="Verdana" charset="0"/>
              </a:rPr>
              <a:t>I</a:t>
            </a:r>
            <a:r>
              <a:rPr lang="en-US" sz="2000" i="1" baseline="-25000">
                <a:latin typeface="Verdana" charset="0"/>
              </a:rPr>
              <a:t>5	</a:t>
            </a:r>
            <a:r>
              <a:rPr lang="en-US" sz="2000" i="1">
                <a:latin typeface="Verdana" charset="0"/>
              </a:rPr>
              <a:t>I</a:t>
            </a:r>
            <a:r>
              <a:rPr lang="en-US" sz="2000" i="1" baseline="-25000">
                <a:latin typeface="Verdana" charset="0"/>
              </a:rPr>
              <a:t>6</a:t>
            </a:r>
          </a:p>
          <a:p>
            <a:pPr algn="l">
              <a:spcBef>
                <a:spcPct val="0"/>
              </a:spcBef>
            </a:pPr>
            <a:endParaRPr lang="en-US" sz="2000" i="1" baseline="-25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out-of-order	</a:t>
            </a:r>
          </a:p>
          <a:p>
            <a:pPr algn="l">
              <a:spcBef>
                <a:spcPct val="0"/>
              </a:spcBef>
            </a:pPr>
            <a:endParaRPr lang="en-US" sz="2000" i="1" baseline="-25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out-of-order</a:t>
            </a:r>
            <a:endParaRPr lang="en-US" sz="2000" i="1" baseline="-25000">
              <a:latin typeface="Verdana" charset="0"/>
            </a:endParaRP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874713" y="958850"/>
            <a:ext cx="4989512" cy="3119438"/>
            <a:chOff x="551" y="836"/>
            <a:chExt cx="3143" cy="1965"/>
          </a:xfrm>
        </p:grpSpPr>
        <p:sp>
          <p:nvSpPr>
            <p:cNvPr id="44043" name="Rectangle 22"/>
            <p:cNvSpPr>
              <a:spLocks noChangeArrowheads="1"/>
            </p:cNvSpPr>
            <p:nvPr/>
          </p:nvSpPr>
          <p:spPr bwMode="auto">
            <a:xfrm>
              <a:off x="551" y="836"/>
              <a:ext cx="3143" cy="1965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I</a:t>
              </a:r>
              <a:r>
                <a:rPr lang="en-US" sz="1800" i="1" baseline="-25000">
                  <a:latin typeface="Verdana" charset="0"/>
                </a:rPr>
                <a:t>1 	</a:t>
              </a:r>
              <a:r>
                <a:rPr lang="en-US" sz="1800">
                  <a:latin typeface="Verdana" charset="0"/>
                </a:rPr>
                <a:t>DIVD		f6, 	f6,	f4</a:t>
              </a:r>
            </a:p>
            <a:p>
              <a:pPr algn="l">
                <a:spcBef>
                  <a:spcPct val="0"/>
                </a:spcBef>
              </a:pPr>
              <a:endParaRPr lang="en-US" sz="1800"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I</a:t>
              </a:r>
              <a:r>
                <a:rPr lang="en-US" sz="1800" i="1" baseline="-25000">
                  <a:latin typeface="Verdana" charset="0"/>
                </a:rPr>
                <a:t>2 	</a:t>
              </a:r>
              <a:r>
                <a:rPr lang="en-US" sz="1800">
                  <a:latin typeface="Verdana" charset="0"/>
                </a:rPr>
                <a:t>LD		f2,	45(r3)</a:t>
              </a:r>
            </a:p>
            <a:p>
              <a:pPr algn="l">
                <a:spcBef>
                  <a:spcPct val="0"/>
                </a:spcBef>
              </a:pPr>
              <a:endParaRPr lang="en-US" sz="1800"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I</a:t>
              </a:r>
              <a:r>
                <a:rPr lang="en-US" sz="1800" i="1" baseline="-25000">
                  <a:latin typeface="Verdana" charset="0"/>
                </a:rPr>
                <a:t>3 	</a:t>
              </a:r>
              <a:r>
                <a:rPr lang="en-US" sz="1800">
                  <a:latin typeface="Verdana" charset="0"/>
                </a:rPr>
                <a:t>MULTD		f0,	f2,	f4</a:t>
              </a:r>
            </a:p>
            <a:p>
              <a:pPr algn="l">
                <a:spcBef>
                  <a:spcPct val="0"/>
                </a:spcBef>
              </a:pPr>
              <a:endParaRPr lang="en-US" sz="1800"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I</a:t>
              </a:r>
              <a:r>
                <a:rPr lang="en-US" sz="1800" i="1" baseline="-25000">
                  <a:latin typeface="Verdana" charset="0"/>
                </a:rPr>
                <a:t>4 	</a:t>
              </a:r>
              <a:r>
                <a:rPr lang="en-US" sz="1800">
                  <a:latin typeface="Verdana" charset="0"/>
                </a:rPr>
                <a:t>DIVD		f8,	f6,	f2</a:t>
              </a:r>
            </a:p>
            <a:p>
              <a:pPr algn="l">
                <a:spcBef>
                  <a:spcPct val="0"/>
                </a:spcBef>
              </a:pPr>
              <a:endParaRPr lang="en-US" sz="1800"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I</a:t>
              </a:r>
              <a:r>
                <a:rPr lang="en-US" sz="1800" i="1" baseline="-25000">
                  <a:latin typeface="Verdana" charset="0"/>
                </a:rPr>
                <a:t>5	</a:t>
              </a:r>
              <a:r>
                <a:rPr lang="en-US" sz="1800">
                  <a:latin typeface="Verdana" charset="0"/>
                </a:rPr>
                <a:t>SUBD		f10,	f0,	f6</a:t>
              </a:r>
            </a:p>
            <a:p>
              <a:pPr algn="l">
                <a:spcBef>
                  <a:spcPct val="0"/>
                </a:spcBef>
              </a:pPr>
              <a:endParaRPr lang="en-US" sz="1800"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1800" i="1">
                  <a:latin typeface="Verdana" charset="0"/>
                </a:rPr>
                <a:t>I</a:t>
              </a:r>
              <a:r>
                <a:rPr lang="en-US" sz="1800" i="1" baseline="-25000">
                  <a:latin typeface="Verdana" charset="0"/>
                </a:rPr>
                <a:t>6 	</a:t>
              </a:r>
              <a:r>
                <a:rPr lang="en-US" sz="1800">
                  <a:latin typeface="Verdana" charset="0"/>
                </a:rPr>
                <a:t>ADDD		f6,	f8,	f2</a:t>
              </a:r>
            </a:p>
          </p:txBody>
        </p:sp>
        <p:grpSp>
          <p:nvGrpSpPr>
            <p:cNvPr id="4" name="Group 23"/>
            <p:cNvGrpSpPr>
              <a:grpSpLocks/>
            </p:cNvGrpSpPr>
            <p:nvPr/>
          </p:nvGrpSpPr>
          <p:grpSpPr bwMode="auto">
            <a:xfrm>
              <a:off x="2128" y="980"/>
              <a:ext cx="1344" cy="1720"/>
              <a:chOff x="2128" y="980"/>
              <a:chExt cx="1344" cy="1720"/>
            </a:xfrm>
          </p:grpSpPr>
          <p:sp>
            <p:nvSpPr>
              <p:cNvPr id="44045" name="Line 24"/>
              <p:cNvSpPr>
                <a:spLocks noChangeShapeType="1"/>
              </p:cNvSpPr>
              <p:nvPr/>
            </p:nvSpPr>
            <p:spPr bwMode="auto">
              <a:xfrm>
                <a:off x="2464" y="1024"/>
                <a:ext cx="432" cy="926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46" name="Freeform 25"/>
              <p:cNvSpPr>
                <a:spLocks/>
              </p:cNvSpPr>
              <p:nvPr/>
            </p:nvSpPr>
            <p:spPr bwMode="auto">
              <a:xfrm>
                <a:off x="2848" y="1818"/>
                <a:ext cx="576" cy="485"/>
              </a:xfrm>
              <a:custGeom>
                <a:avLst/>
                <a:gdLst>
                  <a:gd name="T0" fmla="*/ 0 w 576"/>
                  <a:gd name="T1" fmla="*/ 0 h 528"/>
                  <a:gd name="T2" fmla="*/ 288 w 576"/>
                  <a:gd name="T3" fmla="*/ 0 h 528"/>
                  <a:gd name="T4" fmla="*/ 576 w 576"/>
                  <a:gd name="T5" fmla="*/ 528 h 528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528"/>
                  <a:gd name="T11" fmla="*/ 576 w 576"/>
                  <a:gd name="T12" fmla="*/ 528 h 52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528">
                    <a:moveTo>
                      <a:pt x="0" y="0"/>
                    </a:moveTo>
                    <a:lnTo>
                      <a:pt x="288" y="0"/>
                    </a:lnTo>
                    <a:lnTo>
                      <a:pt x="576" y="528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47" name="Line 26"/>
              <p:cNvSpPr>
                <a:spLocks noChangeShapeType="1"/>
              </p:cNvSpPr>
              <p:nvPr/>
            </p:nvSpPr>
            <p:spPr bwMode="auto">
              <a:xfrm>
                <a:off x="2560" y="1377"/>
                <a:ext cx="336" cy="265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48" name="Freeform 27"/>
              <p:cNvSpPr>
                <a:spLocks/>
              </p:cNvSpPr>
              <p:nvPr/>
            </p:nvSpPr>
            <p:spPr bwMode="auto">
              <a:xfrm>
                <a:off x="2752" y="1553"/>
                <a:ext cx="672" cy="397"/>
              </a:xfrm>
              <a:custGeom>
                <a:avLst/>
                <a:gdLst>
                  <a:gd name="T0" fmla="*/ 0 w 672"/>
                  <a:gd name="T1" fmla="*/ 0 h 480"/>
                  <a:gd name="T2" fmla="*/ 384 w 672"/>
                  <a:gd name="T3" fmla="*/ 0 h 480"/>
                  <a:gd name="T4" fmla="*/ 672 w 672"/>
                  <a:gd name="T5" fmla="*/ 480 h 480"/>
                  <a:gd name="T6" fmla="*/ 0 60000 65536"/>
                  <a:gd name="T7" fmla="*/ 0 60000 65536"/>
                  <a:gd name="T8" fmla="*/ 0 60000 65536"/>
                  <a:gd name="T9" fmla="*/ 0 w 672"/>
                  <a:gd name="T10" fmla="*/ 0 h 480"/>
                  <a:gd name="T11" fmla="*/ 672 w 672"/>
                  <a:gd name="T12" fmla="*/ 480 h 48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72" h="480">
                    <a:moveTo>
                      <a:pt x="0" y="0"/>
                    </a:moveTo>
                    <a:lnTo>
                      <a:pt x="384" y="0"/>
                    </a:lnTo>
                    <a:lnTo>
                      <a:pt x="672" y="480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49" name="Freeform 28"/>
              <p:cNvSpPr>
                <a:spLocks/>
              </p:cNvSpPr>
              <p:nvPr/>
            </p:nvSpPr>
            <p:spPr bwMode="auto">
              <a:xfrm>
                <a:off x="3280" y="1730"/>
                <a:ext cx="192" cy="926"/>
              </a:xfrm>
              <a:custGeom>
                <a:avLst/>
                <a:gdLst>
                  <a:gd name="T0" fmla="*/ 0 w 192"/>
                  <a:gd name="T1" fmla="*/ 0 h 1008"/>
                  <a:gd name="T2" fmla="*/ 48 w 192"/>
                  <a:gd name="T3" fmla="*/ 864 h 1008"/>
                  <a:gd name="T4" fmla="*/ 192 w 192"/>
                  <a:gd name="T5" fmla="*/ 1008 h 1008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1008"/>
                  <a:gd name="T11" fmla="*/ 192 w 192"/>
                  <a:gd name="T12" fmla="*/ 1008 h 100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1008">
                    <a:moveTo>
                      <a:pt x="0" y="0"/>
                    </a:moveTo>
                    <a:lnTo>
                      <a:pt x="48" y="864"/>
                    </a:lnTo>
                    <a:lnTo>
                      <a:pt x="192" y="1008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50" name="Line 29"/>
              <p:cNvSpPr>
                <a:spLocks noChangeShapeType="1"/>
              </p:cNvSpPr>
              <p:nvPr/>
            </p:nvSpPr>
            <p:spPr bwMode="auto">
              <a:xfrm>
                <a:off x="2512" y="1774"/>
                <a:ext cx="384" cy="529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51" name="Line 30"/>
              <p:cNvSpPr>
                <a:spLocks noChangeShapeType="1"/>
              </p:cNvSpPr>
              <p:nvPr/>
            </p:nvSpPr>
            <p:spPr bwMode="auto">
              <a:xfrm>
                <a:off x="2464" y="2082"/>
                <a:ext cx="480" cy="574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52" name="Line 31"/>
              <p:cNvSpPr>
                <a:spLocks noChangeShapeType="1"/>
              </p:cNvSpPr>
              <p:nvPr/>
            </p:nvSpPr>
            <p:spPr bwMode="auto">
              <a:xfrm flipH="1">
                <a:off x="2512" y="2039"/>
                <a:ext cx="384" cy="617"/>
              </a:xfrm>
              <a:prstGeom prst="line">
                <a:avLst/>
              </a:prstGeom>
              <a:noFill/>
              <a:ln w="25400">
                <a:solidFill>
                  <a:srgbClr val="56127A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53" name="Line 32"/>
              <p:cNvSpPr>
                <a:spLocks noChangeShapeType="1"/>
              </p:cNvSpPr>
              <p:nvPr/>
            </p:nvSpPr>
            <p:spPr bwMode="auto">
              <a:xfrm flipH="1">
                <a:off x="2560" y="2392"/>
                <a:ext cx="912" cy="264"/>
              </a:xfrm>
              <a:prstGeom prst="line">
                <a:avLst/>
              </a:prstGeom>
              <a:noFill/>
              <a:ln w="25400">
                <a:solidFill>
                  <a:srgbClr val="56127A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54" name="Freeform 33"/>
              <p:cNvSpPr>
                <a:spLocks/>
              </p:cNvSpPr>
              <p:nvPr/>
            </p:nvSpPr>
            <p:spPr bwMode="auto">
              <a:xfrm>
                <a:off x="2128" y="980"/>
                <a:ext cx="192" cy="1720"/>
              </a:xfrm>
              <a:custGeom>
                <a:avLst/>
                <a:gdLst>
                  <a:gd name="T0" fmla="*/ 192 w 192"/>
                  <a:gd name="T1" fmla="*/ 0 h 1872"/>
                  <a:gd name="T2" fmla="*/ 0 w 192"/>
                  <a:gd name="T3" fmla="*/ 96 h 1872"/>
                  <a:gd name="T4" fmla="*/ 0 w 192"/>
                  <a:gd name="T5" fmla="*/ 1728 h 1872"/>
                  <a:gd name="T6" fmla="*/ 192 w 192"/>
                  <a:gd name="T7" fmla="*/ 1872 h 187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92"/>
                  <a:gd name="T13" fmla="*/ 0 h 1872"/>
                  <a:gd name="T14" fmla="*/ 192 w 192"/>
                  <a:gd name="T15" fmla="*/ 1872 h 187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92" h="1872">
                    <a:moveTo>
                      <a:pt x="192" y="0"/>
                    </a:moveTo>
                    <a:lnTo>
                      <a:pt x="0" y="96"/>
                    </a:lnTo>
                    <a:lnTo>
                      <a:pt x="0" y="1728"/>
                    </a:lnTo>
                    <a:lnTo>
                      <a:pt x="192" y="1872"/>
                    </a:lnTo>
                  </a:path>
                </a:pathLst>
              </a:custGeom>
              <a:noFill/>
              <a:ln w="25400">
                <a:solidFill>
                  <a:srgbClr val="006600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759266" name="Text Box 34"/>
          <p:cNvSpPr txBox="1">
            <a:spLocks noChangeArrowheads="1"/>
          </p:cNvSpPr>
          <p:nvPr/>
        </p:nvSpPr>
        <p:spPr bwMode="auto">
          <a:xfrm>
            <a:off x="1939925" y="5180013"/>
            <a:ext cx="4967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I</a:t>
            </a:r>
            <a:r>
              <a:rPr lang="en-US" sz="2000" i="1" baseline="-25000">
                <a:solidFill>
                  <a:srgbClr val="FF0000"/>
                </a:solidFill>
                <a:latin typeface="Verdana" charset="0"/>
              </a:rPr>
              <a:t>2	 </a:t>
            </a:r>
            <a:r>
              <a:rPr lang="en-US" sz="2000" i="1">
                <a:solidFill>
                  <a:srgbClr val="FF0000"/>
                </a:solidFill>
                <a:latin typeface="Verdana" charset="0"/>
              </a:rPr>
              <a:t>I</a:t>
            </a:r>
            <a:r>
              <a:rPr lang="en-US" sz="2000" i="1" baseline="-25000">
                <a:solidFill>
                  <a:srgbClr val="FF0000"/>
                </a:solidFill>
                <a:latin typeface="Verdana" charset="0"/>
              </a:rPr>
              <a:t>1</a:t>
            </a:r>
            <a:r>
              <a:rPr lang="en-US" sz="2000" i="1" baseline="-25000">
                <a:latin typeface="Verdana" charset="0"/>
              </a:rPr>
              <a:t>	 </a:t>
            </a:r>
            <a:r>
              <a:rPr lang="en-US" sz="2000" i="1">
                <a:latin typeface="Verdana" charset="0"/>
              </a:rPr>
              <a:t>I</a:t>
            </a:r>
            <a:r>
              <a:rPr lang="en-US" sz="2000" i="1" baseline="-25000">
                <a:latin typeface="Verdana" charset="0"/>
              </a:rPr>
              <a:t>3	 </a:t>
            </a:r>
            <a:r>
              <a:rPr lang="en-US" sz="2000" i="1">
                <a:latin typeface="Verdana" charset="0"/>
              </a:rPr>
              <a:t>I</a:t>
            </a:r>
            <a:r>
              <a:rPr lang="en-US" sz="2000" i="1" baseline="-25000">
                <a:latin typeface="Verdana" charset="0"/>
              </a:rPr>
              <a:t>4	 </a:t>
            </a:r>
            <a:r>
              <a:rPr lang="en-US" sz="2000" i="1">
                <a:latin typeface="Verdana" charset="0"/>
              </a:rPr>
              <a:t>I</a:t>
            </a:r>
            <a:r>
              <a:rPr lang="en-US" sz="2000" i="1" baseline="-25000">
                <a:latin typeface="Verdana" charset="0"/>
              </a:rPr>
              <a:t>5	</a:t>
            </a:r>
            <a:r>
              <a:rPr lang="en-US" sz="2000" i="1">
                <a:latin typeface="Verdana" charset="0"/>
              </a:rPr>
              <a:t>I</a:t>
            </a:r>
            <a:r>
              <a:rPr lang="en-US" sz="2000" i="1" baseline="-25000">
                <a:latin typeface="Verdana" charset="0"/>
              </a:rPr>
              <a:t>6</a:t>
            </a:r>
            <a:endParaRPr lang="en-US" sz="2000" b="1">
              <a:latin typeface="Courier New" charset="0"/>
            </a:endParaRPr>
          </a:p>
        </p:txBody>
      </p:sp>
      <p:sp>
        <p:nvSpPr>
          <p:cNvPr id="1759267" name="Text Box 35"/>
          <p:cNvSpPr txBox="1">
            <a:spLocks noChangeArrowheads="1"/>
          </p:cNvSpPr>
          <p:nvPr/>
        </p:nvSpPr>
        <p:spPr bwMode="auto">
          <a:xfrm>
            <a:off x="1939925" y="5688013"/>
            <a:ext cx="4967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I</a:t>
            </a:r>
            <a:r>
              <a:rPr lang="en-US" sz="2000" i="1" baseline="-25000">
                <a:latin typeface="Verdana" charset="0"/>
              </a:rPr>
              <a:t>1	 </a:t>
            </a:r>
            <a:r>
              <a:rPr lang="en-US" sz="2000" i="1">
                <a:latin typeface="Verdana" charset="0"/>
              </a:rPr>
              <a:t>I</a:t>
            </a:r>
            <a:r>
              <a:rPr lang="en-US" sz="2000" i="1" baseline="-25000">
                <a:latin typeface="Verdana" charset="0"/>
              </a:rPr>
              <a:t>2	</a:t>
            </a:r>
            <a:r>
              <a:rPr lang="en-US" sz="2000" i="1">
                <a:latin typeface="Verdana" charset="0"/>
              </a:rPr>
              <a:t>I</a:t>
            </a:r>
            <a:r>
              <a:rPr lang="en-US" sz="2000" i="1" baseline="-25000">
                <a:latin typeface="Verdana" charset="0"/>
              </a:rPr>
              <a:t>3	 </a:t>
            </a:r>
            <a:r>
              <a:rPr lang="en-US" sz="2000" i="1">
                <a:solidFill>
                  <a:srgbClr val="FF0000"/>
                </a:solidFill>
                <a:latin typeface="Verdana" charset="0"/>
              </a:rPr>
              <a:t>I</a:t>
            </a:r>
            <a:r>
              <a:rPr lang="en-US" sz="2000" i="1" baseline="-25000">
                <a:solidFill>
                  <a:srgbClr val="FF0000"/>
                </a:solidFill>
                <a:latin typeface="Verdana" charset="0"/>
              </a:rPr>
              <a:t>5	 </a:t>
            </a:r>
            <a:r>
              <a:rPr lang="en-US" sz="2000" i="1">
                <a:solidFill>
                  <a:srgbClr val="FF0000"/>
                </a:solidFill>
                <a:latin typeface="Verdana" charset="0"/>
              </a:rPr>
              <a:t>I</a:t>
            </a:r>
            <a:r>
              <a:rPr lang="en-US" sz="2000" i="1" baseline="-25000">
                <a:solidFill>
                  <a:srgbClr val="FF0000"/>
                </a:solidFill>
                <a:latin typeface="Verdana" charset="0"/>
              </a:rPr>
              <a:t>4</a:t>
            </a:r>
            <a:r>
              <a:rPr lang="en-US" sz="2000" i="1" baseline="-25000">
                <a:latin typeface="Verdana" charset="0"/>
              </a:rPr>
              <a:t>	</a:t>
            </a:r>
            <a:r>
              <a:rPr lang="en-US" sz="2000" i="1">
                <a:latin typeface="Verdana" charset="0"/>
              </a:rPr>
              <a:t>I</a:t>
            </a:r>
            <a:r>
              <a:rPr lang="en-US" sz="2000" i="1" baseline="-25000">
                <a:latin typeface="Verdana" charset="0"/>
              </a:rPr>
              <a:t>6</a:t>
            </a:r>
            <a:endParaRPr lang="en-US" sz="2000" b="1">
              <a:latin typeface="Courier New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5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5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9252" grpId="0" autoUpdateAnimBg="0"/>
      <p:bldP spid="1759266" grpId="0" autoUpdateAnimBg="0"/>
      <p:bldP spid="1759267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B0F954-6C7C-CD4F-A1B0-ED2B3E3DAFF0}" type="slidenum">
              <a:rPr lang="en-US"/>
              <a:pPr/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-152400"/>
            <a:ext cx="7823200" cy="1085850"/>
          </a:xfrm>
          <a:noFill/>
        </p:spPr>
        <p:txBody>
          <a:bodyPr lIns="90488" tIns="44450" rIns="90488" bIns="44450"/>
          <a:lstStyle/>
          <a:p>
            <a:r>
              <a:rPr lang="en-US"/>
              <a:t>Out-of-order Completion</a:t>
            </a:r>
            <a:r>
              <a:rPr lang="en-US" sz="2000"/>
              <a:t/>
            </a:r>
            <a:br>
              <a:rPr lang="en-US" sz="2000"/>
            </a:br>
            <a:r>
              <a:rPr lang="en-US" sz="2000" i="1"/>
              <a:t>In-order Issue</a:t>
            </a:r>
          </a:p>
        </p:txBody>
      </p:sp>
      <p:sp>
        <p:nvSpPr>
          <p:cNvPr id="46086" name="Rectangle 3"/>
          <p:cNvSpPr>
            <a:spLocks noChangeArrowheads="1"/>
          </p:cNvSpPr>
          <p:nvPr/>
        </p:nvSpPr>
        <p:spPr bwMode="auto">
          <a:xfrm>
            <a:off x="1270000" y="1016000"/>
            <a:ext cx="7119938" cy="3384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						       Latency</a:t>
            </a: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I</a:t>
            </a:r>
            <a:r>
              <a:rPr lang="en-US" sz="1800" i="1" baseline="-25000">
                <a:latin typeface="Verdana" charset="0"/>
              </a:rPr>
              <a:t>1 	</a:t>
            </a:r>
            <a:r>
              <a:rPr lang="en-US" sz="1800">
                <a:latin typeface="Verdana" charset="0"/>
              </a:rPr>
              <a:t>DIVD		f6, 	f6,	f4 		</a:t>
            </a:r>
            <a:r>
              <a:rPr lang="en-US" sz="1800" i="1">
                <a:latin typeface="Verdana" charset="0"/>
              </a:rPr>
              <a:t>4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I</a:t>
            </a:r>
            <a:r>
              <a:rPr lang="en-US" sz="1800" i="1" baseline="-25000">
                <a:latin typeface="Verdana" charset="0"/>
              </a:rPr>
              <a:t>2</a:t>
            </a:r>
            <a:r>
              <a:rPr lang="en-US" sz="1800">
                <a:latin typeface="Verdana" charset="0"/>
              </a:rPr>
              <a:t>	LD		f2,	45(r3)			</a:t>
            </a:r>
            <a:r>
              <a:rPr lang="en-US" sz="1800" i="1">
                <a:latin typeface="Verdana" charset="0"/>
              </a:rPr>
              <a:t>1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I</a:t>
            </a:r>
            <a:r>
              <a:rPr lang="en-US" sz="1800" i="1" baseline="-25000">
                <a:latin typeface="Verdana" charset="0"/>
              </a:rPr>
              <a:t>3</a:t>
            </a:r>
            <a:r>
              <a:rPr lang="en-US" sz="1800">
                <a:latin typeface="Verdana" charset="0"/>
              </a:rPr>
              <a:t>	MULTD		f0,	f2,	f4		</a:t>
            </a:r>
            <a:r>
              <a:rPr lang="en-US" sz="1800" i="1">
                <a:latin typeface="Verdana" charset="0"/>
              </a:rPr>
              <a:t>3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I</a:t>
            </a:r>
            <a:r>
              <a:rPr lang="en-US" sz="1800" i="1" baseline="-25000">
                <a:latin typeface="Verdana" charset="0"/>
              </a:rPr>
              <a:t>4</a:t>
            </a:r>
            <a:r>
              <a:rPr lang="en-US" sz="1800">
                <a:latin typeface="Verdana" charset="0"/>
              </a:rPr>
              <a:t>	DIVD		f8,	f6,	f2		</a:t>
            </a:r>
            <a:r>
              <a:rPr lang="en-US" sz="1800" i="1">
                <a:latin typeface="Verdana" charset="0"/>
              </a:rPr>
              <a:t>4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I</a:t>
            </a:r>
            <a:r>
              <a:rPr lang="en-US" sz="1800" i="1" baseline="-25000">
                <a:latin typeface="Verdana" charset="0"/>
              </a:rPr>
              <a:t>5</a:t>
            </a:r>
            <a:r>
              <a:rPr lang="en-US" sz="1800">
                <a:latin typeface="Verdana" charset="0"/>
              </a:rPr>
              <a:t>	SUBD		f10,	f0,	f6		</a:t>
            </a:r>
            <a:r>
              <a:rPr lang="en-US" sz="1800" i="1">
                <a:latin typeface="Verdana" charset="0"/>
              </a:rPr>
              <a:t>1</a:t>
            </a: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18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I</a:t>
            </a:r>
            <a:r>
              <a:rPr lang="en-US" sz="1800" i="1" baseline="-25000">
                <a:latin typeface="Verdana" charset="0"/>
              </a:rPr>
              <a:t>6</a:t>
            </a:r>
            <a:r>
              <a:rPr lang="en-US" sz="1800">
                <a:latin typeface="Verdana" charset="0"/>
              </a:rPr>
              <a:t>	ADDD		f6,	f8,	f2		</a:t>
            </a:r>
            <a:r>
              <a:rPr lang="en-US" sz="1800" i="1">
                <a:latin typeface="Verdana" charset="0"/>
              </a:rPr>
              <a:t>1</a:t>
            </a:r>
          </a:p>
        </p:txBody>
      </p:sp>
      <p:sp>
        <p:nvSpPr>
          <p:cNvPr id="46087" name="Rectangle 4"/>
          <p:cNvSpPr>
            <a:spLocks noChangeArrowheads="1"/>
          </p:cNvSpPr>
          <p:nvPr/>
        </p:nvSpPr>
        <p:spPr bwMode="auto">
          <a:xfrm>
            <a:off x="393700" y="4876800"/>
            <a:ext cx="3455988" cy="912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in-order comp</a:t>
            </a:r>
            <a:r>
              <a:rPr lang="en-US" sz="1800">
                <a:latin typeface="Verdana" charset="0"/>
              </a:rPr>
              <a:t>		1   2</a:t>
            </a:r>
          </a:p>
          <a:p>
            <a:pPr algn="l">
              <a:spcBef>
                <a:spcPct val="0"/>
              </a:spcBef>
            </a:pPr>
            <a:endParaRPr lang="en-US" sz="1800" u="sng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1800" i="1">
                <a:latin typeface="Verdana" charset="0"/>
              </a:rPr>
              <a:t>out-of-order comp	</a:t>
            </a:r>
            <a:r>
              <a:rPr lang="en-US" sz="1800">
                <a:latin typeface="Verdana" charset="0"/>
              </a:rPr>
              <a:t>1   2</a:t>
            </a:r>
            <a:endParaRPr lang="en-US" sz="1800" u="sng">
              <a:latin typeface="Verdana" charset="0"/>
            </a:endParaRPr>
          </a:p>
        </p:txBody>
      </p:sp>
      <p:sp>
        <p:nvSpPr>
          <p:cNvPr id="1760261" name="Text Box 5"/>
          <p:cNvSpPr txBox="1">
            <a:spLocks noChangeArrowheads="1"/>
          </p:cNvSpPr>
          <p:nvPr/>
        </p:nvSpPr>
        <p:spPr bwMode="auto">
          <a:xfrm>
            <a:off x="4683125" y="4886325"/>
            <a:ext cx="4208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u="sng">
                <a:latin typeface="Verdana" charset="0"/>
              </a:rPr>
              <a:t>1</a:t>
            </a:r>
            <a:r>
              <a:rPr lang="en-US" sz="1800">
                <a:latin typeface="Verdana" charset="0"/>
              </a:rPr>
              <a:t>   </a:t>
            </a:r>
            <a:r>
              <a:rPr lang="en-US" sz="1800" u="sng">
                <a:latin typeface="Verdana" charset="0"/>
              </a:rPr>
              <a:t>2</a:t>
            </a:r>
            <a:r>
              <a:rPr lang="en-US" sz="1800">
                <a:latin typeface="Verdana" charset="0"/>
              </a:rPr>
              <a:t>   3   4        </a:t>
            </a:r>
            <a:r>
              <a:rPr lang="en-US" sz="1800" u="sng">
                <a:latin typeface="Verdana" charset="0"/>
              </a:rPr>
              <a:t>3</a:t>
            </a:r>
            <a:r>
              <a:rPr lang="en-US" sz="1800">
                <a:latin typeface="Verdana" charset="0"/>
              </a:rPr>
              <a:t>   5   </a:t>
            </a:r>
            <a:r>
              <a:rPr lang="en-US" sz="1800" u="sng">
                <a:latin typeface="Verdana" charset="0"/>
              </a:rPr>
              <a:t>4</a:t>
            </a:r>
            <a:r>
              <a:rPr lang="en-US" sz="1800">
                <a:latin typeface="Verdana" charset="0"/>
              </a:rPr>
              <a:t>   6   </a:t>
            </a:r>
            <a:r>
              <a:rPr lang="en-US" sz="1800" u="sng">
                <a:latin typeface="Verdana" charset="0"/>
              </a:rPr>
              <a:t>5</a:t>
            </a:r>
            <a:r>
              <a:rPr lang="en-US" sz="1800">
                <a:latin typeface="Verdana" charset="0"/>
              </a:rPr>
              <a:t>   </a:t>
            </a:r>
            <a:r>
              <a:rPr lang="en-US" sz="1800" u="sng">
                <a:latin typeface="Verdana" charset="0"/>
              </a:rPr>
              <a:t>6</a:t>
            </a:r>
            <a:endParaRPr lang="en-US" sz="2000" b="1">
              <a:latin typeface="Courier New" charset="0"/>
            </a:endParaRPr>
          </a:p>
        </p:txBody>
      </p:sp>
      <p:sp>
        <p:nvSpPr>
          <p:cNvPr id="1760262" name="Text Box 6"/>
          <p:cNvSpPr txBox="1">
            <a:spLocks noChangeArrowheads="1"/>
          </p:cNvSpPr>
          <p:nvPr/>
        </p:nvSpPr>
        <p:spPr bwMode="auto">
          <a:xfrm>
            <a:off x="3908425" y="5419725"/>
            <a:ext cx="3806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u="sng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 </a:t>
            </a:r>
            <a:r>
              <a:rPr lang="en-US" sz="1800">
                <a:latin typeface="Verdana" charset="0"/>
              </a:rPr>
              <a:t>  3   </a:t>
            </a:r>
            <a:r>
              <a:rPr lang="en-US" sz="1800" u="sng">
                <a:latin typeface="Verdana" charset="0"/>
              </a:rPr>
              <a:t>1</a:t>
            </a:r>
            <a:r>
              <a:rPr lang="en-US" sz="1800">
                <a:latin typeface="Verdana" charset="0"/>
              </a:rPr>
              <a:t>   4   </a:t>
            </a:r>
            <a:r>
              <a:rPr lang="en-US" sz="1800" u="sng">
                <a:latin typeface="Verdana" charset="0"/>
              </a:rPr>
              <a:t>3</a:t>
            </a:r>
            <a:r>
              <a:rPr lang="en-US" sz="1800">
                <a:latin typeface="Verdana" charset="0"/>
              </a:rPr>
              <a:t>   5   </a:t>
            </a:r>
            <a:r>
              <a:rPr lang="en-US" sz="1800" u="sng">
                <a:solidFill>
                  <a:srgbClr val="56127A"/>
                </a:solidFill>
                <a:latin typeface="Verdana" charset="0"/>
              </a:rPr>
              <a:t>5</a:t>
            </a:r>
            <a:r>
              <a:rPr lang="en-US" sz="1800">
                <a:latin typeface="Verdana" charset="0"/>
              </a:rPr>
              <a:t>   </a:t>
            </a:r>
            <a:r>
              <a:rPr lang="en-US" sz="1800" u="sng">
                <a:latin typeface="Verdana" charset="0"/>
              </a:rPr>
              <a:t>4</a:t>
            </a:r>
            <a:r>
              <a:rPr lang="en-US" sz="1800">
                <a:latin typeface="Verdana" charset="0"/>
              </a:rPr>
              <a:t>   6   </a:t>
            </a:r>
            <a:r>
              <a:rPr lang="en-US" sz="1800" u="sng">
                <a:latin typeface="Verdana" charset="0"/>
              </a:rPr>
              <a:t>6</a:t>
            </a:r>
            <a:endParaRPr lang="en-US" sz="2000" b="1">
              <a:latin typeface="Courier New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6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6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0261" grpId="0" autoUpdateAnimBg="0"/>
      <p:bldP spid="1760262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490/590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Midterm on Friday, 3/4</a:t>
            </a:r>
          </a:p>
          <a:p>
            <a:r>
              <a:rPr lang="en-US" dirty="0" smtClean="0"/>
              <a:t>Review on Wednesday, 3/2</a:t>
            </a:r>
          </a:p>
          <a:p>
            <a:r>
              <a:rPr lang="en-US" dirty="0" smtClean="0"/>
              <a:t>Project 1 deadline: Friday, 3/11</a:t>
            </a:r>
          </a:p>
          <a:p>
            <a:r>
              <a:rPr lang="en-US" dirty="0" smtClean="0">
                <a:sym typeface="Wingdings"/>
              </a:rPr>
              <a:t>CSE machines are available for projects</a:t>
            </a:r>
          </a:p>
          <a:p>
            <a:pPr lvl="1"/>
            <a:r>
              <a:rPr lang="en-US" dirty="0" smtClean="0">
                <a:sym typeface="Wingdings"/>
              </a:rPr>
              <a:t>Thin clients &amp; SSH only for simulation</a:t>
            </a:r>
          </a:p>
          <a:p>
            <a:pPr lvl="1"/>
            <a:r>
              <a:rPr lang="en-US" dirty="0" smtClean="0">
                <a:sym typeface="Wingdings"/>
              </a:rPr>
              <a:t>Linux &amp; Windows machines @ 216 Bell for board</a:t>
            </a:r>
          </a:p>
          <a:p>
            <a:r>
              <a:rPr lang="en-US" dirty="0" smtClean="0">
                <a:sym typeface="Wingdings"/>
              </a:rPr>
              <a:t>Office hours will be posted again.</a:t>
            </a:r>
          </a:p>
          <a:p>
            <a:pPr lvl="1"/>
            <a:r>
              <a:rPr lang="en-US" dirty="0" smtClean="0">
                <a:sym typeface="Wingdings"/>
              </a:rPr>
              <a:t>At least next week, it’ll be Wed after class until 2pm.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ate Placeholder 3"/>
          <p:cNvSpPr>
            <a:spLocks noGrp="1"/>
          </p:cNvSpPr>
          <p:nvPr>
            <p:ph type="dt" sz="quarter" idx="4294967295"/>
          </p:nvPr>
        </p:nvSpPr>
        <p:spPr>
          <a:xfrm>
            <a:off x="685800" y="6248400"/>
            <a:ext cx="1905000" cy="279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/>
              <a:t>3/10/2009</a:t>
            </a:r>
          </a:p>
        </p:txBody>
      </p:sp>
      <p:sp>
        <p:nvSpPr>
          <p:cNvPr id="481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45A795D-821E-544A-9C0A-1E33CD597E72}" type="slidenum">
              <a:rPr lang="en-US"/>
              <a:pPr/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292975" cy="736600"/>
          </a:xfrm>
        </p:spPr>
        <p:txBody>
          <a:bodyPr/>
          <a:lstStyle/>
          <a:p>
            <a:r>
              <a:rPr lang="en-US" sz="3600"/>
              <a:t>CDC 6600 </a:t>
            </a:r>
            <a:r>
              <a:rPr lang="en-US" sz="2400" i="1">
                <a:solidFill>
                  <a:schemeClr val="tx1"/>
                </a:solidFill>
              </a:rPr>
              <a:t>Seymour Cray</a:t>
            </a:r>
            <a:r>
              <a:rPr lang="en-US" sz="2400" i="1"/>
              <a:t>, 1963</a:t>
            </a:r>
          </a:p>
        </p:txBody>
      </p:sp>
      <p:sp>
        <p:nvSpPr>
          <p:cNvPr id="481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965200"/>
            <a:ext cx="6019800" cy="5410200"/>
          </a:xfrm>
        </p:spPr>
        <p:txBody>
          <a:bodyPr/>
          <a:lstStyle/>
          <a:p>
            <a:pPr marL="168275" indent="-168275"/>
            <a:r>
              <a:rPr lang="en-US" sz="2000"/>
              <a:t>A fast pipelined machine with 60-bit words</a:t>
            </a:r>
          </a:p>
          <a:p>
            <a:pPr marL="625475" lvl="1"/>
            <a:r>
              <a:rPr lang="en-US" sz="2000"/>
              <a:t>128 Kword main memory capacity, 32 banks</a:t>
            </a:r>
          </a:p>
          <a:p>
            <a:pPr marL="168275" indent="-168275"/>
            <a:r>
              <a:rPr lang="en-US" sz="2000"/>
              <a:t>Ten functional units (parallel, unpipelined)</a:t>
            </a:r>
          </a:p>
          <a:p>
            <a:pPr marL="625475" lvl="1"/>
            <a:r>
              <a:rPr lang="en-US" sz="2000"/>
              <a:t>Floating Point: adder, 2 multipliers, divider</a:t>
            </a:r>
          </a:p>
          <a:p>
            <a:pPr marL="625475" lvl="1"/>
            <a:r>
              <a:rPr lang="en-US" sz="2000"/>
              <a:t>Integer: adder, 2 incrementers, ...</a:t>
            </a:r>
          </a:p>
          <a:p>
            <a:pPr marL="168275" indent="-168275"/>
            <a:r>
              <a:rPr lang="en-US" sz="2000"/>
              <a:t>Hardwired control (no microcoding)</a:t>
            </a:r>
          </a:p>
          <a:p>
            <a:pPr marL="168275" indent="-168275"/>
            <a:r>
              <a:rPr lang="en-US" sz="2000" i="1"/>
              <a:t>Scoreboard</a:t>
            </a:r>
            <a:r>
              <a:rPr lang="en-US" sz="2000"/>
              <a:t> for dynamic scheduling of instructions </a:t>
            </a:r>
          </a:p>
          <a:p>
            <a:pPr marL="168275" indent="-168275"/>
            <a:r>
              <a:rPr lang="en-US" sz="2000"/>
              <a:t>Ten Peripheral Processors for Input/Output</a:t>
            </a:r>
          </a:p>
          <a:p>
            <a:pPr marL="625475" lvl="1"/>
            <a:r>
              <a:rPr lang="en-US" sz="2000"/>
              <a:t>a fast multi-threaded 12-bit integer ALU</a:t>
            </a:r>
          </a:p>
          <a:p>
            <a:pPr marL="168275" indent="-168275"/>
            <a:r>
              <a:rPr lang="en-US" sz="2000"/>
              <a:t>Very fast clock, 10 MHz (FP add in 4 clocks)</a:t>
            </a:r>
          </a:p>
          <a:p>
            <a:pPr marL="168275" indent="-168275"/>
            <a:r>
              <a:rPr lang="en-US" sz="2000"/>
              <a:t>&gt;400,000 transistors,  750 sq. ft., 5 tons, 150 kW, novel freon-based technology for cooling</a:t>
            </a:r>
          </a:p>
          <a:p>
            <a:pPr marL="168275" indent="-168275"/>
            <a:r>
              <a:rPr lang="en-US" sz="2000"/>
              <a:t>Fastest machine in world for 5 years (until 7600)</a:t>
            </a:r>
          </a:p>
          <a:p>
            <a:pPr marL="625475" lvl="1"/>
            <a:r>
              <a:rPr lang="en-US" sz="2000"/>
              <a:t>over 100 sold ($7-10M each)</a:t>
            </a:r>
          </a:p>
        </p:txBody>
      </p:sp>
      <p:pic>
        <p:nvPicPr>
          <p:cNvPr id="48135" name="Picture 4" descr="cd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68897" y="609600"/>
            <a:ext cx="3445497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6" name="Picture 5" descr="cdc66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251200"/>
            <a:ext cx="3268663" cy="3354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9C88DA-A10C-D64F-9FCA-733807DCB1A3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0"/>
            <a:ext cx="8528050" cy="960437"/>
          </a:xfrm>
        </p:spPr>
        <p:txBody>
          <a:bodyPr/>
          <a:lstStyle/>
          <a:p>
            <a:r>
              <a:rPr lang="en-US"/>
              <a:t>IBM Memo on CDC6600</a:t>
            </a:r>
          </a:p>
        </p:txBody>
      </p:sp>
      <p:sp>
        <p:nvSpPr>
          <p:cNvPr id="1764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838200"/>
            <a:ext cx="7772400" cy="5281612"/>
          </a:xfrm>
          <a:noFill/>
        </p:spPr>
        <p:txBody>
          <a:bodyPr/>
          <a:lstStyle/>
          <a:p>
            <a:pPr marL="342900" indent="-342900">
              <a:buFontTx/>
              <a:buNone/>
            </a:pPr>
            <a:r>
              <a:rPr lang="en-US" dirty="0"/>
              <a:t>Thomas Watson Jr., IBM CEO, August 1963:</a:t>
            </a:r>
          </a:p>
          <a:p>
            <a:pPr marL="742950" lvl="1" indent="-285750">
              <a:buFontTx/>
              <a:buNone/>
            </a:pPr>
            <a:r>
              <a:rPr lang="en-US" sz="2400" i="1" dirty="0"/>
              <a:t>	“Last week, Control Data ... announced the 6600 system. I understand that in the laboratory developing the system there are only 34 people including the janitor. Of these, 14 are engineers and 4 are programmers... Contrasting this modest effort with our vast development activities, I fail to understand why we have lost our industry leadership position by letting someone else offer the world's most powerful computer.”</a:t>
            </a:r>
          </a:p>
          <a:p>
            <a:pPr marL="342900" indent="-342900">
              <a:buFontTx/>
              <a:buNone/>
            </a:pPr>
            <a:r>
              <a:rPr lang="en-US" dirty="0"/>
              <a:t> </a:t>
            </a:r>
          </a:p>
          <a:p>
            <a:pPr marL="342900" indent="-342900">
              <a:buFontTx/>
              <a:buNone/>
            </a:pPr>
            <a:r>
              <a:rPr lang="en-US" dirty="0"/>
              <a:t>To which Cray replied: </a:t>
            </a:r>
            <a:r>
              <a:rPr lang="en-US" i="1" dirty="0"/>
              <a:t>“It seems like Mr. Watson has answered his own question.”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4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435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2DA89D-98AF-3447-8EFB-263A03AAB0CC}" type="slidenum">
              <a:rPr lang="en-US"/>
              <a:pPr/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292975" cy="736600"/>
          </a:xfrm>
        </p:spPr>
        <p:txBody>
          <a:bodyPr/>
          <a:lstStyle/>
          <a:p>
            <a:r>
              <a:rPr lang="en-US" dirty="0"/>
              <a:t>Last </a:t>
            </a:r>
            <a:r>
              <a:rPr lang="en-US" dirty="0" smtClean="0"/>
              <a:t>time…</a:t>
            </a:r>
            <a:endParaRPr lang="en-US" dirty="0"/>
          </a:p>
        </p:txBody>
      </p:sp>
      <p:sp>
        <p:nvSpPr>
          <p:cNvPr id="17414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077200" cy="5207000"/>
          </a:xfrm>
        </p:spPr>
        <p:txBody>
          <a:bodyPr/>
          <a:lstStyle/>
          <a:p>
            <a:r>
              <a:rPr lang="en-US" sz="2800" dirty="0" smtClean="0">
                <a:latin typeface="Tahoma" charset="0"/>
              </a:rPr>
              <a:t>Virtual address caches</a:t>
            </a:r>
          </a:p>
          <a:p>
            <a:pPr lvl="1"/>
            <a:r>
              <a:rPr lang="en-US" sz="2200" dirty="0" smtClean="0">
                <a:latin typeface="Tahoma" charset="0"/>
              </a:rPr>
              <a:t>Virtually-indexed, physically-tagged cache design</a:t>
            </a:r>
          </a:p>
          <a:p>
            <a:r>
              <a:rPr lang="en-US" sz="2800" dirty="0" smtClean="0">
                <a:latin typeface="Tahoma" charset="0"/>
              </a:rPr>
              <a:t>Aliasing problem</a:t>
            </a:r>
          </a:p>
          <a:p>
            <a:pPr lvl="1"/>
            <a:r>
              <a:rPr lang="en-US" sz="2200" dirty="0" smtClean="0">
                <a:latin typeface="Tahoma" charset="0"/>
              </a:rPr>
              <a:t>No issue when cache size &lt; page size</a:t>
            </a:r>
          </a:p>
          <a:p>
            <a:r>
              <a:rPr lang="en-US" sz="2800" dirty="0" smtClean="0">
                <a:latin typeface="Tahoma" charset="0"/>
              </a:rPr>
              <a:t>Using physical address L2 cache</a:t>
            </a:r>
          </a:p>
          <a:p>
            <a:pPr lvl="1"/>
            <a:r>
              <a:rPr lang="en-US" sz="2200" dirty="0" smtClean="0">
                <a:latin typeface="Tahoma" charset="0"/>
              </a:rPr>
              <a:t>When cache size &gt; page size</a:t>
            </a:r>
          </a:p>
          <a:p>
            <a:pPr lvl="1"/>
            <a:r>
              <a:rPr lang="en-US" sz="2200" dirty="0" smtClean="0">
                <a:latin typeface="Tahoma" charset="0"/>
              </a:rPr>
              <a:t>L2 cache keeps a pointer to L1 cache</a:t>
            </a:r>
          </a:p>
          <a:p>
            <a:pPr lvl="1"/>
            <a:r>
              <a:rPr lang="en-US" sz="2200" dirty="0" smtClean="0">
                <a:latin typeface="Tahoma" charset="0"/>
              </a:rPr>
              <a:t>Disallows aliasing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9A6143-C59E-7142-98DF-59E343BC2A15}" type="slidenum">
              <a:rPr lang="en-US"/>
              <a:pPr/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6323" name="Rectangle 2"/>
          <p:cNvSpPr>
            <a:spLocks noChangeArrowheads="1"/>
          </p:cNvSpPr>
          <p:nvPr/>
        </p:nvSpPr>
        <p:spPr bwMode="auto">
          <a:xfrm>
            <a:off x="558760" y="1295400"/>
            <a:ext cx="7723269" cy="489108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marL="457200" indent="-457200">
              <a:spcBef>
                <a:spcPct val="0"/>
              </a:spcBef>
              <a:buFontTx/>
              <a:buChar char="•"/>
            </a:pPr>
            <a:r>
              <a:rPr lang="en-US" sz="2000" dirty="0">
                <a:latin typeface="Verdana" charset="0"/>
              </a:rPr>
              <a:t>Separate instructions to manipulate three types of reg</a:t>
            </a:r>
            <a:r>
              <a:rPr lang="en-US" sz="2000" dirty="0" smtClean="0">
                <a:latin typeface="Verdana" charset="0"/>
              </a:rPr>
              <a:t>.</a:t>
            </a:r>
          </a:p>
          <a:p>
            <a:pPr marL="1828800" lvl="3" indent="-457200" algn="l">
              <a:spcBef>
                <a:spcPct val="0"/>
              </a:spcBef>
            </a:pPr>
            <a:r>
              <a:rPr lang="en-US" sz="1800" dirty="0" smtClean="0">
                <a:solidFill>
                  <a:srgbClr val="56127A"/>
                </a:solidFill>
                <a:latin typeface="Verdana" charset="0"/>
              </a:rPr>
              <a:t>   8	  60-bit data registers (X)</a:t>
            </a:r>
          </a:p>
          <a:p>
            <a:pPr marL="1828800" lvl="3" indent="-457200" algn="l">
              <a:spcBef>
                <a:spcPct val="0"/>
              </a:spcBef>
            </a:pPr>
            <a:r>
              <a:rPr lang="en-US" sz="1800" dirty="0" smtClean="0">
                <a:solidFill>
                  <a:srgbClr val="56127A"/>
                </a:solidFill>
                <a:latin typeface="Verdana" charset="0"/>
              </a:rPr>
              <a:t>        8   18-bit address registers (A)</a:t>
            </a:r>
          </a:p>
          <a:p>
            <a:pPr marL="1828800" lvl="3" indent="-457200" algn="l">
              <a:spcBef>
                <a:spcPct val="0"/>
              </a:spcBef>
            </a:pPr>
            <a:r>
              <a:rPr lang="en-US" sz="1800" dirty="0" smtClean="0">
                <a:solidFill>
                  <a:srgbClr val="56127A"/>
                </a:solidFill>
                <a:latin typeface="Verdana" charset="0"/>
              </a:rPr>
              <a:t>     8   18-bit index registers (B)</a:t>
            </a:r>
          </a:p>
          <a:p>
            <a:pPr marL="1828800" lvl="3" indent="-457200">
              <a:spcBef>
                <a:spcPct val="0"/>
              </a:spcBef>
              <a:buFontTx/>
              <a:buAutoNum type="arabicPlain" startAt="8"/>
            </a:pPr>
            <a:endParaRPr lang="en-US" sz="1800" dirty="0">
              <a:solidFill>
                <a:srgbClr val="56127A"/>
              </a:solidFill>
              <a:latin typeface="Verdana" charset="0"/>
            </a:endParaRPr>
          </a:p>
          <a:p>
            <a:pPr marL="457200" indent="-457200">
              <a:spcBef>
                <a:spcPct val="0"/>
              </a:spcBef>
              <a:buFontTx/>
              <a:buChar char="•"/>
            </a:pPr>
            <a:r>
              <a:rPr lang="en-US" sz="2000" dirty="0">
                <a:latin typeface="Verdana" charset="0"/>
              </a:rPr>
              <a:t>All arithmetic and logic instructions are </a:t>
            </a:r>
            <a:r>
              <a:rPr lang="en-US" sz="2000" dirty="0" err="1">
                <a:latin typeface="Verdana" charset="0"/>
              </a:rPr>
              <a:t>reg-to-reg</a:t>
            </a:r>
            <a:r>
              <a:rPr lang="en-US" sz="2000" dirty="0">
                <a:latin typeface="Verdana" charset="0"/>
              </a:rPr>
              <a:t> </a:t>
            </a:r>
          </a:p>
          <a:p>
            <a:pPr marL="457200" indent="-457200">
              <a:spcBef>
                <a:spcPct val="0"/>
              </a:spcBef>
            </a:pPr>
            <a:endParaRPr lang="en-US" sz="2000" dirty="0">
              <a:latin typeface="Verdana" charset="0"/>
            </a:endParaRPr>
          </a:p>
          <a:p>
            <a:pPr marL="457200" indent="-457200">
              <a:spcBef>
                <a:spcPct val="0"/>
              </a:spcBef>
            </a:pPr>
            <a:endParaRPr lang="en-US" sz="2000" dirty="0">
              <a:latin typeface="Verdana" charset="0"/>
            </a:endParaRPr>
          </a:p>
          <a:p>
            <a:pPr marL="457200" indent="-457200">
              <a:spcBef>
                <a:spcPct val="0"/>
              </a:spcBef>
            </a:pPr>
            <a:endParaRPr lang="en-US" sz="2000" dirty="0">
              <a:latin typeface="Verdana" charset="0"/>
            </a:endParaRPr>
          </a:p>
          <a:p>
            <a:pPr marL="457200" indent="-457200">
              <a:spcBef>
                <a:spcPct val="0"/>
              </a:spcBef>
              <a:buFontTx/>
              <a:buChar char="•"/>
            </a:pPr>
            <a:r>
              <a:rPr lang="en-US" sz="2000" dirty="0">
                <a:latin typeface="Verdana" charset="0"/>
              </a:rPr>
              <a:t>Only Load and Store instructions refer to memory!</a:t>
            </a:r>
          </a:p>
          <a:p>
            <a:pPr marL="457200" indent="-457200">
              <a:spcBef>
                <a:spcPct val="0"/>
              </a:spcBef>
            </a:pPr>
            <a:endParaRPr lang="en-US" sz="2000" dirty="0">
              <a:latin typeface="Verdana" charset="0"/>
            </a:endParaRPr>
          </a:p>
          <a:p>
            <a:pPr marL="457200" indent="-457200">
              <a:spcBef>
                <a:spcPct val="0"/>
              </a:spcBef>
            </a:pPr>
            <a:endParaRPr lang="en-US" sz="2000" dirty="0">
              <a:latin typeface="Verdana" charset="0"/>
            </a:endParaRPr>
          </a:p>
          <a:p>
            <a:pPr marL="457200" indent="-457200">
              <a:spcBef>
                <a:spcPct val="0"/>
              </a:spcBef>
            </a:pPr>
            <a:endParaRPr lang="en-US" sz="2000" dirty="0">
              <a:latin typeface="Verdana" charset="0"/>
            </a:endParaRPr>
          </a:p>
          <a:p>
            <a:pPr marL="457200" indent="-457200">
              <a:spcBef>
                <a:spcPct val="0"/>
              </a:spcBef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	Touching address registers 1 to 5 initiates a load  </a:t>
            </a:r>
          </a:p>
          <a:p>
            <a:pPr marL="457200" indent="-457200">
              <a:spcBef>
                <a:spcPct val="0"/>
              </a:spcBef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				              6 to 7 initiates a store </a:t>
            </a:r>
          </a:p>
          <a:p>
            <a:pPr marL="2286000" lvl="4" indent="-457200">
              <a:spcBef>
                <a:spcPct val="0"/>
              </a:spcBef>
            </a:pPr>
            <a:r>
              <a:rPr lang="en-US" sz="2000" dirty="0">
                <a:latin typeface="Verdana" charset="0"/>
              </a:rPr>
              <a:t>	</a:t>
            </a:r>
            <a:r>
              <a:rPr lang="en-US" sz="2000" i="1" dirty="0">
                <a:latin typeface="Verdana" charset="0"/>
              </a:rPr>
              <a:t>- very useful for vector operations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066800" y="3271838"/>
            <a:ext cx="6269038" cy="766763"/>
            <a:chOff x="672" y="2134"/>
            <a:chExt cx="3949" cy="483"/>
          </a:xfrm>
        </p:grpSpPr>
        <p:sp>
          <p:nvSpPr>
            <p:cNvPr id="56332" name="Rectangle 4"/>
            <p:cNvSpPr>
              <a:spLocks noChangeArrowheads="1"/>
            </p:cNvSpPr>
            <p:nvPr/>
          </p:nvSpPr>
          <p:spPr bwMode="auto">
            <a:xfrm>
              <a:off x="672" y="2134"/>
              <a:ext cx="3949" cy="48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 dirty="0" err="1" smtClean="0">
                  <a:solidFill>
                    <a:srgbClr val="56127A"/>
                  </a:solidFill>
                  <a:latin typeface="Verdana" charset="0"/>
                </a:rPr>
                <a:t>opcode</a:t>
              </a:r>
              <a:r>
                <a:rPr lang="en-US" sz="2000" dirty="0" smtClean="0">
                  <a:solidFill>
                    <a:srgbClr val="56127A"/>
                  </a:solidFill>
                  <a:latin typeface="Verdana" charset="0"/>
                </a:rPr>
                <a:t>   </a:t>
              </a:r>
              <a:r>
                <a:rPr lang="en-US" sz="2000" dirty="0" err="1">
                  <a:solidFill>
                    <a:srgbClr val="56127A"/>
                  </a:solidFill>
                  <a:latin typeface="Verdana" charset="0"/>
                </a:rPr>
                <a:t>i</a:t>
              </a: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      </a:t>
              </a:r>
              <a:r>
                <a:rPr lang="en-US" sz="2000" dirty="0" err="1">
                  <a:solidFill>
                    <a:srgbClr val="56127A"/>
                  </a:solidFill>
                  <a:latin typeface="Verdana" charset="0"/>
                </a:rPr>
                <a:t>j</a:t>
              </a: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      </a:t>
              </a:r>
              <a:r>
                <a:rPr lang="en-US" sz="2000" dirty="0" err="1">
                  <a:solidFill>
                    <a:srgbClr val="56127A"/>
                  </a:solidFill>
                  <a:latin typeface="Verdana" charset="0"/>
                </a:rPr>
                <a:t>k</a:t>
              </a: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  </a:t>
              </a:r>
              <a:r>
                <a:rPr lang="en-US" sz="2000" dirty="0" smtClean="0">
                  <a:solidFill>
                    <a:srgbClr val="56127A"/>
                  </a:solidFill>
                  <a:latin typeface="Verdana" charset="0"/>
                </a:rPr>
                <a:t>		 </a:t>
              </a:r>
              <a:r>
                <a:rPr lang="en-US" sz="2000" dirty="0" err="1">
                  <a:solidFill>
                    <a:srgbClr val="56127A"/>
                  </a:solidFill>
                  <a:latin typeface="Verdana" charset="0"/>
                </a:rPr>
                <a:t>Ri</a:t>
              </a:r>
              <a:r>
                <a:rPr lang="en-US" sz="2000" dirty="0">
                  <a:solidFill>
                    <a:srgbClr val="56127A"/>
                  </a:solidFill>
                  <a:latin typeface="Symbol" charset="2"/>
                </a:rPr>
                <a:t> </a:t>
              </a:r>
              <a:r>
                <a:rPr lang="en-US" sz="2000" dirty="0" err="1">
                  <a:solidFill>
                    <a:srgbClr val="56127A"/>
                  </a:solidFill>
                  <a:latin typeface="Verdana" charset="0"/>
                </a:rPr>
                <a:t></a:t>
              </a:r>
              <a:r>
                <a:rPr lang="en-US" sz="2400" dirty="0" err="1">
                  <a:solidFill>
                    <a:srgbClr val="56127A"/>
                  </a:solidFill>
                  <a:latin typeface="Symbol" charset="2"/>
                </a:rPr>
                <a:t></a:t>
              </a:r>
              <a:r>
                <a:rPr lang="en-US" sz="2000" dirty="0">
                  <a:solidFill>
                    <a:srgbClr val="56127A"/>
                  </a:solidFill>
                  <a:latin typeface="Symbol" charset="2"/>
                </a:rPr>
                <a:t> </a:t>
              </a: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(</a:t>
              </a:r>
              <a:r>
                <a:rPr lang="en-US" sz="2000" dirty="0" err="1">
                  <a:solidFill>
                    <a:srgbClr val="56127A"/>
                  </a:solidFill>
                  <a:latin typeface="Verdana" charset="0"/>
                </a:rPr>
                <a:t>Rj</a:t>
              </a: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) op (</a:t>
              </a:r>
              <a:r>
                <a:rPr lang="en-US" sz="2000" dirty="0" err="1">
                  <a:solidFill>
                    <a:srgbClr val="56127A"/>
                  </a:solidFill>
                  <a:latin typeface="Verdana" charset="0"/>
                </a:rPr>
                <a:t>Rk</a:t>
              </a: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)</a:t>
              </a:r>
            </a:p>
            <a:p>
              <a:pPr latinLnBrk="1">
                <a:spcBef>
                  <a:spcPct val="0"/>
                </a:spcBef>
              </a:pPr>
              <a:endParaRPr lang="en-US" sz="2000" dirty="0">
                <a:latin typeface="Verdana" charset="0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724" y="2184"/>
              <a:ext cx="1731" cy="262"/>
              <a:chOff x="724" y="2160"/>
              <a:chExt cx="1731" cy="262"/>
            </a:xfrm>
          </p:grpSpPr>
          <p:sp>
            <p:nvSpPr>
              <p:cNvPr id="56334" name="Rectangle 6"/>
              <p:cNvSpPr>
                <a:spLocks noChangeArrowheads="1"/>
              </p:cNvSpPr>
              <p:nvPr/>
            </p:nvSpPr>
            <p:spPr bwMode="auto">
              <a:xfrm>
                <a:off x="724" y="2160"/>
                <a:ext cx="1731" cy="26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335" name="Line 7"/>
              <p:cNvSpPr>
                <a:spLocks noChangeShapeType="1"/>
              </p:cNvSpPr>
              <p:nvPr/>
            </p:nvSpPr>
            <p:spPr bwMode="auto">
              <a:xfrm>
                <a:off x="1356" y="2168"/>
                <a:ext cx="0" cy="23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336" name="Line 8"/>
              <p:cNvSpPr>
                <a:spLocks noChangeShapeType="1"/>
              </p:cNvSpPr>
              <p:nvPr/>
            </p:nvSpPr>
            <p:spPr bwMode="auto">
              <a:xfrm>
                <a:off x="1684" y="2176"/>
                <a:ext cx="0" cy="23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337" name="Line 9"/>
              <p:cNvSpPr>
                <a:spLocks noChangeShapeType="1"/>
              </p:cNvSpPr>
              <p:nvPr/>
            </p:nvSpPr>
            <p:spPr bwMode="auto">
              <a:xfrm>
                <a:off x="2012" y="2176"/>
                <a:ext cx="0" cy="23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56325" name="Rectangle 10"/>
          <p:cNvSpPr>
            <a:spLocks noGrp="1" noChangeArrowheads="1"/>
          </p:cNvSpPr>
          <p:nvPr>
            <p:ph type="title"/>
          </p:nvPr>
        </p:nvSpPr>
        <p:spPr>
          <a:xfrm>
            <a:off x="265113" y="88900"/>
            <a:ext cx="7162800" cy="1143000"/>
          </a:xfrm>
        </p:spPr>
        <p:txBody>
          <a:bodyPr lIns="90488" tIns="44450" rIns="90488" bIns="44450"/>
          <a:lstStyle/>
          <a:p>
            <a:r>
              <a:rPr lang="en-US"/>
              <a:t>CDC 6600: </a:t>
            </a:r>
            <a:br>
              <a:rPr lang="en-US"/>
            </a:br>
            <a:r>
              <a:rPr lang="en-US"/>
              <a:t>A Load/Store Architecture</a:t>
            </a: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-25034" y="4230688"/>
            <a:ext cx="9092834" cy="950913"/>
            <a:chOff x="1953" y="3202"/>
            <a:chExt cx="9092834" cy="599"/>
          </a:xfrm>
        </p:grpSpPr>
        <p:sp>
          <p:nvSpPr>
            <p:cNvPr id="56327" name="Rectangle 12"/>
            <p:cNvSpPr>
              <a:spLocks noChangeArrowheads="1"/>
            </p:cNvSpPr>
            <p:nvPr/>
          </p:nvSpPr>
          <p:spPr bwMode="auto">
            <a:xfrm>
              <a:off x="1006734" y="3202"/>
              <a:ext cx="8088053" cy="59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 dirty="0" smtClean="0">
                  <a:latin typeface="Verdana" charset="0"/>
                </a:rPr>
                <a:t> </a:t>
              </a:r>
              <a:endParaRPr lang="en-US" sz="1800" dirty="0">
                <a:latin typeface="Verdana" charset="0"/>
              </a:endParaRPr>
            </a:p>
            <a:p>
              <a:pPr>
                <a:spcBef>
                  <a:spcPct val="0"/>
                </a:spcBef>
              </a:pPr>
              <a:r>
                <a:rPr lang="en-US" sz="2000" dirty="0" err="1">
                  <a:solidFill>
                    <a:srgbClr val="56127A"/>
                  </a:solidFill>
                  <a:latin typeface="Verdana" charset="0"/>
                </a:rPr>
                <a:t>opcode</a:t>
              </a: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   </a:t>
              </a:r>
              <a:r>
                <a:rPr lang="en-US" sz="2000" dirty="0" err="1">
                  <a:solidFill>
                    <a:srgbClr val="56127A"/>
                  </a:solidFill>
                  <a:latin typeface="Verdana" charset="0"/>
                </a:rPr>
                <a:t>i</a:t>
              </a: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     </a:t>
              </a:r>
              <a:r>
                <a:rPr lang="en-US" sz="2000" dirty="0" err="1">
                  <a:solidFill>
                    <a:srgbClr val="56127A"/>
                  </a:solidFill>
                  <a:latin typeface="Verdana" charset="0"/>
                </a:rPr>
                <a:t>j</a:t>
              </a: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                </a:t>
              </a:r>
              <a:r>
                <a:rPr lang="en-US" sz="2000" dirty="0" err="1">
                  <a:solidFill>
                    <a:srgbClr val="56127A"/>
                  </a:solidFill>
                  <a:latin typeface="Verdana" charset="0"/>
                </a:rPr>
                <a:t>disp</a:t>
              </a: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                  </a:t>
              </a:r>
              <a:r>
                <a:rPr lang="en-US" sz="2000" dirty="0" err="1">
                  <a:solidFill>
                    <a:srgbClr val="56127A"/>
                  </a:solidFill>
                  <a:latin typeface="Verdana" charset="0"/>
                </a:rPr>
                <a:t>Ri</a:t>
              </a: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 </a:t>
              </a:r>
              <a:r>
                <a:rPr lang="en-US" sz="2000" dirty="0" err="1">
                  <a:solidFill>
                    <a:srgbClr val="56127A"/>
                  </a:solidFill>
                  <a:latin typeface="Symbol" charset="2"/>
                </a:rPr>
                <a:t></a:t>
              </a:r>
              <a:r>
                <a:rPr lang="en-US" sz="2000" dirty="0" err="1">
                  <a:solidFill>
                    <a:srgbClr val="56127A"/>
                  </a:solidFill>
                  <a:latin typeface="Verdana" charset="0"/>
                </a:rPr>
                <a:t>M[(Rj</a:t>
              </a: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) + </a:t>
              </a:r>
              <a:r>
                <a:rPr lang="en-US" sz="2000" dirty="0" err="1">
                  <a:solidFill>
                    <a:srgbClr val="56127A"/>
                  </a:solidFill>
                  <a:latin typeface="Verdana" charset="0"/>
                </a:rPr>
                <a:t>disp</a:t>
              </a: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]</a:t>
              </a:r>
              <a:endParaRPr lang="en-US" sz="1800" dirty="0">
                <a:solidFill>
                  <a:srgbClr val="56127A"/>
                </a:solidFill>
                <a:latin typeface="Verdana" charset="0"/>
              </a:endParaRPr>
            </a:p>
            <a:p>
              <a:pPr latinLnBrk="1">
                <a:spcBef>
                  <a:spcPct val="0"/>
                </a:spcBef>
              </a:pPr>
              <a:endParaRPr lang="en-US" sz="1800" dirty="0">
                <a:latin typeface="Verdana" charset="0"/>
              </a:endParaRPr>
            </a:p>
          </p:txBody>
        </p:sp>
        <p:sp>
          <p:nvSpPr>
            <p:cNvPr id="56328" name="Rectangle 13"/>
            <p:cNvSpPr>
              <a:spLocks noChangeArrowheads="1"/>
            </p:cNvSpPr>
            <p:nvPr/>
          </p:nvSpPr>
          <p:spPr bwMode="auto">
            <a:xfrm>
              <a:off x="1055688" y="3400"/>
              <a:ext cx="5353050" cy="25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29" name="Line 14"/>
            <p:cNvSpPr>
              <a:spLocks noChangeShapeType="1"/>
            </p:cNvSpPr>
            <p:nvPr/>
          </p:nvSpPr>
          <p:spPr bwMode="auto">
            <a:xfrm>
              <a:off x="2058988" y="3408"/>
              <a:ext cx="0" cy="2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30" name="Line 15"/>
            <p:cNvSpPr>
              <a:spLocks noChangeShapeType="1"/>
            </p:cNvSpPr>
            <p:nvPr/>
          </p:nvSpPr>
          <p:spPr bwMode="auto">
            <a:xfrm>
              <a:off x="2579688" y="3416"/>
              <a:ext cx="0" cy="2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31" name="Line 16"/>
            <p:cNvSpPr>
              <a:spLocks noChangeShapeType="1"/>
            </p:cNvSpPr>
            <p:nvPr/>
          </p:nvSpPr>
          <p:spPr bwMode="auto">
            <a:xfrm>
              <a:off x="1953" y="3416"/>
              <a:ext cx="0" cy="2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543143" y="3048000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286000" y="3048000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743200" y="3048000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429000" y="3048000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447800" y="4233446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190657" y="4233446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647857" y="4233446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343400" y="4233446"/>
            <a:ext cx="4128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18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89A92C-1B3A-7045-BBE0-F7BA4C887DCA}" type="slidenum">
              <a:rPr lang="en-US"/>
              <a:pPr/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4275" name="Rectangle 2" descr="80%"/>
          <p:cNvSpPr>
            <a:spLocks noChangeArrowheads="1"/>
          </p:cNvSpPr>
          <p:nvPr/>
        </p:nvSpPr>
        <p:spPr bwMode="auto">
          <a:xfrm>
            <a:off x="3095625" y="4805363"/>
            <a:ext cx="787400" cy="304800"/>
          </a:xfrm>
          <a:prstGeom prst="rect">
            <a:avLst/>
          </a:prstGeom>
          <a:pattFill prst="pct80">
            <a:fgClr>
              <a:schemeClr val="accent1"/>
            </a:fgClr>
            <a:bgClr>
              <a:srgbClr val="FFFFFF"/>
            </a:bgClr>
          </a:patt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76" name="Rectangle 3" descr="80%"/>
          <p:cNvSpPr>
            <a:spLocks noChangeArrowheads="1"/>
          </p:cNvSpPr>
          <p:nvPr/>
        </p:nvSpPr>
        <p:spPr bwMode="auto">
          <a:xfrm>
            <a:off x="4849813" y="2436813"/>
            <a:ext cx="787400" cy="279400"/>
          </a:xfrm>
          <a:prstGeom prst="rect">
            <a:avLst/>
          </a:prstGeom>
          <a:pattFill prst="pct80">
            <a:fgClr>
              <a:schemeClr val="accent1"/>
            </a:fgClr>
            <a:bgClr>
              <a:srgbClr val="FFFFFF"/>
            </a:bgClr>
          </a:patt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77" name="Rectangle 4"/>
          <p:cNvSpPr>
            <a:spLocks noGrp="1" noChangeArrowheads="1"/>
          </p:cNvSpPr>
          <p:nvPr>
            <p:ph type="title"/>
          </p:nvPr>
        </p:nvSpPr>
        <p:spPr>
          <a:xfrm>
            <a:off x="215900" y="152400"/>
            <a:ext cx="7162800" cy="749300"/>
          </a:xfrm>
        </p:spPr>
        <p:txBody>
          <a:bodyPr lIns="90488" tIns="44450" rIns="90488" bIns="44450"/>
          <a:lstStyle/>
          <a:p>
            <a:r>
              <a:rPr lang="en-US"/>
              <a:t>CDC 6600: Datapath</a:t>
            </a:r>
          </a:p>
        </p:txBody>
      </p:sp>
      <p:sp>
        <p:nvSpPr>
          <p:cNvPr id="54278" name="Rectangle 5"/>
          <p:cNvSpPr>
            <a:spLocks noChangeArrowheads="1"/>
          </p:cNvSpPr>
          <p:nvPr/>
        </p:nvSpPr>
        <p:spPr bwMode="auto">
          <a:xfrm>
            <a:off x="2427288" y="3168650"/>
            <a:ext cx="3344862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/>
              <a:t>Address Regs         Index Regs</a:t>
            </a:r>
          </a:p>
          <a:p>
            <a:pPr>
              <a:spcBef>
                <a:spcPct val="0"/>
              </a:spcBef>
            </a:pPr>
            <a:r>
              <a:rPr lang="en-US" sz="1800"/>
              <a:t>  8 x 18-bit                8 x 18-bit</a:t>
            </a:r>
          </a:p>
        </p:txBody>
      </p:sp>
      <p:sp>
        <p:nvSpPr>
          <p:cNvPr id="54279" name="Rectangle 6"/>
          <p:cNvSpPr>
            <a:spLocks noChangeArrowheads="1"/>
          </p:cNvSpPr>
          <p:nvPr/>
        </p:nvSpPr>
        <p:spPr bwMode="auto">
          <a:xfrm>
            <a:off x="4452938" y="866775"/>
            <a:ext cx="1668462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/>
              <a:t>Operand Regs</a:t>
            </a:r>
          </a:p>
          <a:p>
            <a:pPr>
              <a:spcBef>
                <a:spcPct val="0"/>
              </a:spcBef>
            </a:pPr>
            <a:r>
              <a:rPr lang="en-US" sz="1800"/>
              <a:t>8 x 60-bit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767263" y="3897313"/>
            <a:ext cx="812800" cy="1193800"/>
            <a:chOff x="3003" y="2671"/>
            <a:chExt cx="512" cy="752"/>
          </a:xfrm>
        </p:grpSpPr>
        <p:sp>
          <p:nvSpPr>
            <p:cNvPr id="54324" name="Rectangle 8"/>
            <p:cNvSpPr>
              <a:spLocks noChangeArrowheads="1"/>
            </p:cNvSpPr>
            <p:nvPr/>
          </p:nvSpPr>
          <p:spPr bwMode="auto">
            <a:xfrm>
              <a:off x="3003" y="2671"/>
              <a:ext cx="512" cy="75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25" name="Line 9"/>
            <p:cNvSpPr>
              <a:spLocks noChangeShapeType="1"/>
            </p:cNvSpPr>
            <p:nvPr/>
          </p:nvSpPr>
          <p:spPr bwMode="auto">
            <a:xfrm>
              <a:off x="3003" y="2759"/>
              <a:ext cx="5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26" name="Line 10"/>
            <p:cNvSpPr>
              <a:spLocks noChangeShapeType="1"/>
            </p:cNvSpPr>
            <p:nvPr/>
          </p:nvSpPr>
          <p:spPr bwMode="auto">
            <a:xfrm>
              <a:off x="3003" y="2855"/>
              <a:ext cx="5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27" name="Line 11"/>
            <p:cNvSpPr>
              <a:spLocks noChangeShapeType="1"/>
            </p:cNvSpPr>
            <p:nvPr/>
          </p:nvSpPr>
          <p:spPr bwMode="auto">
            <a:xfrm>
              <a:off x="3003" y="2951"/>
              <a:ext cx="5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28" name="Line 12"/>
            <p:cNvSpPr>
              <a:spLocks noChangeShapeType="1"/>
            </p:cNvSpPr>
            <p:nvPr/>
          </p:nvSpPr>
          <p:spPr bwMode="auto">
            <a:xfrm>
              <a:off x="3003" y="3143"/>
              <a:ext cx="5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29" name="Line 13"/>
            <p:cNvSpPr>
              <a:spLocks noChangeShapeType="1"/>
            </p:cNvSpPr>
            <p:nvPr/>
          </p:nvSpPr>
          <p:spPr bwMode="auto">
            <a:xfrm>
              <a:off x="3003" y="3047"/>
              <a:ext cx="5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30" name="Line 14"/>
            <p:cNvSpPr>
              <a:spLocks noChangeShapeType="1"/>
            </p:cNvSpPr>
            <p:nvPr/>
          </p:nvSpPr>
          <p:spPr bwMode="auto">
            <a:xfrm>
              <a:off x="3003" y="3335"/>
              <a:ext cx="5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31" name="Line 15"/>
            <p:cNvSpPr>
              <a:spLocks noChangeShapeType="1"/>
            </p:cNvSpPr>
            <p:nvPr/>
          </p:nvSpPr>
          <p:spPr bwMode="auto">
            <a:xfrm>
              <a:off x="3003" y="3239"/>
              <a:ext cx="5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4281" name="Rectangle 16"/>
          <p:cNvSpPr>
            <a:spLocks noChangeArrowheads="1"/>
          </p:cNvSpPr>
          <p:nvPr/>
        </p:nvSpPr>
        <p:spPr bwMode="auto">
          <a:xfrm>
            <a:off x="6443663" y="3592513"/>
            <a:ext cx="1727200" cy="889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2" name="Rectangle 17"/>
          <p:cNvSpPr>
            <a:spLocks noChangeArrowheads="1"/>
          </p:cNvSpPr>
          <p:nvPr/>
        </p:nvSpPr>
        <p:spPr bwMode="auto">
          <a:xfrm>
            <a:off x="6721475" y="3687763"/>
            <a:ext cx="1247775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/>
              <a:t>Inst. Stack</a:t>
            </a:r>
          </a:p>
          <a:p>
            <a:pPr>
              <a:spcBef>
                <a:spcPct val="0"/>
              </a:spcBef>
            </a:pPr>
            <a:r>
              <a:rPr lang="en-US" sz="1800"/>
              <a:t>8 x 60-bit</a:t>
            </a:r>
          </a:p>
        </p:txBody>
      </p:sp>
      <p:sp>
        <p:nvSpPr>
          <p:cNvPr id="54283" name="Rectangle 18"/>
          <p:cNvSpPr>
            <a:spLocks noChangeArrowheads="1"/>
          </p:cNvSpPr>
          <p:nvPr/>
        </p:nvSpPr>
        <p:spPr bwMode="auto">
          <a:xfrm>
            <a:off x="6443663" y="3059113"/>
            <a:ext cx="1270000" cy="279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4" name="Rectangle 19"/>
          <p:cNvSpPr>
            <a:spLocks noChangeArrowheads="1"/>
          </p:cNvSpPr>
          <p:nvPr/>
        </p:nvSpPr>
        <p:spPr bwMode="auto">
          <a:xfrm>
            <a:off x="6810375" y="3013075"/>
            <a:ext cx="409575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/>
              <a:t>IR</a:t>
            </a:r>
          </a:p>
        </p:txBody>
      </p:sp>
      <p:sp>
        <p:nvSpPr>
          <p:cNvPr id="54285" name="Rectangle 20"/>
          <p:cNvSpPr>
            <a:spLocks noChangeArrowheads="1"/>
          </p:cNvSpPr>
          <p:nvPr/>
        </p:nvSpPr>
        <p:spPr bwMode="auto">
          <a:xfrm>
            <a:off x="6443663" y="1916113"/>
            <a:ext cx="1727200" cy="889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6" name="Rectangle 21"/>
          <p:cNvSpPr>
            <a:spLocks noChangeArrowheads="1"/>
          </p:cNvSpPr>
          <p:nvPr/>
        </p:nvSpPr>
        <p:spPr bwMode="auto">
          <a:xfrm>
            <a:off x="6492875" y="2011363"/>
            <a:ext cx="1554163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/>
              <a:t>10 Functional</a:t>
            </a:r>
          </a:p>
          <a:p>
            <a:pPr>
              <a:spcBef>
                <a:spcPct val="0"/>
              </a:spcBef>
            </a:pPr>
            <a:r>
              <a:rPr lang="en-US" sz="1800"/>
              <a:t>Units</a:t>
            </a:r>
          </a:p>
        </p:txBody>
      </p:sp>
      <p:sp>
        <p:nvSpPr>
          <p:cNvPr id="54287" name="Rectangle 22"/>
          <p:cNvSpPr>
            <a:spLocks noChangeArrowheads="1"/>
          </p:cNvSpPr>
          <p:nvPr/>
        </p:nvSpPr>
        <p:spPr bwMode="auto">
          <a:xfrm>
            <a:off x="533400" y="1306513"/>
            <a:ext cx="1543050" cy="39973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8" name="Rectangle 23"/>
          <p:cNvSpPr>
            <a:spLocks noChangeArrowheads="1"/>
          </p:cNvSpPr>
          <p:nvPr/>
        </p:nvSpPr>
        <p:spPr bwMode="auto">
          <a:xfrm>
            <a:off x="577850" y="2552700"/>
            <a:ext cx="1450975" cy="14620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/>
              <a:t>Central</a:t>
            </a:r>
          </a:p>
          <a:p>
            <a:pPr>
              <a:spcBef>
                <a:spcPct val="0"/>
              </a:spcBef>
            </a:pPr>
            <a:r>
              <a:rPr lang="en-US" sz="1800"/>
              <a:t>Memory</a:t>
            </a:r>
          </a:p>
          <a:p>
            <a:pPr>
              <a:spcBef>
                <a:spcPct val="0"/>
              </a:spcBef>
            </a:pPr>
            <a:r>
              <a:rPr lang="en-US" sz="1800"/>
              <a:t>128K words,</a:t>
            </a:r>
          </a:p>
          <a:p>
            <a:pPr>
              <a:spcBef>
                <a:spcPct val="0"/>
              </a:spcBef>
            </a:pPr>
            <a:r>
              <a:rPr lang="en-US" sz="1800"/>
              <a:t>32 banks,</a:t>
            </a:r>
          </a:p>
          <a:p>
            <a:pPr>
              <a:spcBef>
                <a:spcPct val="0"/>
              </a:spcBef>
            </a:pPr>
            <a:r>
              <a:rPr lang="en-US" sz="1800"/>
              <a:t>1</a:t>
            </a:r>
            <a:r>
              <a:rPr lang="en-US" sz="1800">
                <a:latin typeface="Symbol" charset="2"/>
              </a:rPr>
              <a:t>m</a:t>
            </a:r>
            <a:r>
              <a:rPr lang="en-US" sz="1800"/>
              <a:t>s cycle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4754563" y="1535113"/>
            <a:ext cx="901700" cy="1193800"/>
            <a:chOff x="2995" y="1183"/>
            <a:chExt cx="568" cy="752"/>
          </a:xfrm>
        </p:grpSpPr>
        <p:sp>
          <p:nvSpPr>
            <p:cNvPr id="54315" name="Rectangle 25"/>
            <p:cNvSpPr>
              <a:spLocks noChangeArrowheads="1"/>
            </p:cNvSpPr>
            <p:nvPr/>
          </p:nvSpPr>
          <p:spPr bwMode="auto">
            <a:xfrm>
              <a:off x="3051" y="1183"/>
              <a:ext cx="512" cy="75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16" name="Line 26"/>
            <p:cNvSpPr>
              <a:spLocks noChangeShapeType="1"/>
            </p:cNvSpPr>
            <p:nvPr/>
          </p:nvSpPr>
          <p:spPr bwMode="auto">
            <a:xfrm>
              <a:off x="3051" y="1271"/>
              <a:ext cx="5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17" name="Line 27"/>
            <p:cNvSpPr>
              <a:spLocks noChangeShapeType="1"/>
            </p:cNvSpPr>
            <p:nvPr/>
          </p:nvSpPr>
          <p:spPr bwMode="auto">
            <a:xfrm>
              <a:off x="3051" y="1367"/>
              <a:ext cx="5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18" name="Line 28"/>
            <p:cNvSpPr>
              <a:spLocks noChangeShapeType="1"/>
            </p:cNvSpPr>
            <p:nvPr/>
          </p:nvSpPr>
          <p:spPr bwMode="auto">
            <a:xfrm>
              <a:off x="3051" y="1463"/>
              <a:ext cx="5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19" name="Line 29"/>
            <p:cNvSpPr>
              <a:spLocks noChangeShapeType="1"/>
            </p:cNvSpPr>
            <p:nvPr/>
          </p:nvSpPr>
          <p:spPr bwMode="auto">
            <a:xfrm>
              <a:off x="3051" y="1655"/>
              <a:ext cx="5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20" name="Line 30"/>
            <p:cNvSpPr>
              <a:spLocks noChangeShapeType="1"/>
            </p:cNvSpPr>
            <p:nvPr/>
          </p:nvSpPr>
          <p:spPr bwMode="auto">
            <a:xfrm>
              <a:off x="3051" y="1559"/>
              <a:ext cx="5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21" name="Line 31"/>
            <p:cNvSpPr>
              <a:spLocks noChangeShapeType="1"/>
            </p:cNvSpPr>
            <p:nvPr/>
          </p:nvSpPr>
          <p:spPr bwMode="auto">
            <a:xfrm>
              <a:off x="3051" y="1847"/>
              <a:ext cx="5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22" name="Line 32"/>
            <p:cNvSpPr>
              <a:spLocks noChangeShapeType="1"/>
            </p:cNvSpPr>
            <p:nvPr/>
          </p:nvSpPr>
          <p:spPr bwMode="auto">
            <a:xfrm>
              <a:off x="3051" y="1751"/>
              <a:ext cx="5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23" name="Freeform 33"/>
            <p:cNvSpPr>
              <a:spLocks/>
            </p:cNvSpPr>
            <p:nvPr/>
          </p:nvSpPr>
          <p:spPr bwMode="auto">
            <a:xfrm>
              <a:off x="2995" y="1799"/>
              <a:ext cx="49" cy="97"/>
            </a:xfrm>
            <a:custGeom>
              <a:avLst/>
              <a:gdLst>
                <a:gd name="T0" fmla="*/ 48 w 49"/>
                <a:gd name="T1" fmla="*/ 0 h 97"/>
                <a:gd name="T2" fmla="*/ 0 w 49"/>
                <a:gd name="T3" fmla="*/ 0 h 97"/>
                <a:gd name="T4" fmla="*/ 0 w 49"/>
                <a:gd name="T5" fmla="*/ 96 h 97"/>
                <a:gd name="T6" fmla="*/ 48 w 49"/>
                <a:gd name="T7" fmla="*/ 96 h 9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"/>
                <a:gd name="T13" fmla="*/ 0 h 97"/>
                <a:gd name="T14" fmla="*/ 49 w 49"/>
                <a:gd name="T15" fmla="*/ 97 h 9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" h="97">
                  <a:moveTo>
                    <a:pt x="48" y="0"/>
                  </a:moveTo>
                  <a:lnTo>
                    <a:pt x="0" y="0"/>
                  </a:lnTo>
                  <a:lnTo>
                    <a:pt x="0" y="96"/>
                  </a:lnTo>
                  <a:lnTo>
                    <a:pt x="48" y="96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4290" name="Freeform 34"/>
          <p:cNvSpPr>
            <a:spLocks/>
          </p:cNvSpPr>
          <p:nvPr/>
        </p:nvSpPr>
        <p:spPr bwMode="auto">
          <a:xfrm>
            <a:off x="2087563" y="2589213"/>
            <a:ext cx="2668587" cy="1587"/>
          </a:xfrm>
          <a:custGeom>
            <a:avLst/>
            <a:gdLst>
              <a:gd name="T0" fmla="*/ 2667000 w 1681"/>
              <a:gd name="T1" fmla="*/ 0 h 1"/>
              <a:gd name="T2" fmla="*/ 0 w 1681"/>
              <a:gd name="T3" fmla="*/ 0 h 1"/>
              <a:gd name="T4" fmla="*/ 0 w 1681"/>
              <a:gd name="T5" fmla="*/ 0 h 1"/>
              <a:gd name="T6" fmla="*/ 0 60000 65536"/>
              <a:gd name="T7" fmla="*/ 0 60000 65536"/>
              <a:gd name="T8" fmla="*/ 0 60000 65536"/>
              <a:gd name="T9" fmla="*/ 0 w 1681"/>
              <a:gd name="T10" fmla="*/ 0 h 1"/>
              <a:gd name="T11" fmla="*/ 1681 w 1681"/>
              <a:gd name="T12" fmla="*/ 1 h 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81" h="1">
                <a:moveTo>
                  <a:pt x="1680" y="0"/>
                </a:move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91" name="Freeform 35"/>
          <p:cNvSpPr>
            <a:spLocks/>
          </p:cNvSpPr>
          <p:nvPr/>
        </p:nvSpPr>
        <p:spPr bwMode="auto">
          <a:xfrm>
            <a:off x="3001963" y="4867275"/>
            <a:ext cx="77787" cy="153988"/>
          </a:xfrm>
          <a:custGeom>
            <a:avLst/>
            <a:gdLst>
              <a:gd name="T0" fmla="*/ 76200 w 49"/>
              <a:gd name="T1" fmla="*/ 0 h 97"/>
              <a:gd name="T2" fmla="*/ 0 w 49"/>
              <a:gd name="T3" fmla="*/ 0 h 97"/>
              <a:gd name="T4" fmla="*/ 0 w 49"/>
              <a:gd name="T5" fmla="*/ 152400 h 97"/>
              <a:gd name="T6" fmla="*/ 76200 w 49"/>
              <a:gd name="T7" fmla="*/ 152400 h 97"/>
              <a:gd name="T8" fmla="*/ 0 60000 65536"/>
              <a:gd name="T9" fmla="*/ 0 60000 65536"/>
              <a:gd name="T10" fmla="*/ 0 60000 65536"/>
              <a:gd name="T11" fmla="*/ 0 60000 65536"/>
              <a:gd name="T12" fmla="*/ 0 w 49"/>
              <a:gd name="T13" fmla="*/ 0 h 97"/>
              <a:gd name="T14" fmla="*/ 49 w 49"/>
              <a:gd name="T15" fmla="*/ 97 h 9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9" h="97">
                <a:moveTo>
                  <a:pt x="48" y="0"/>
                </a:moveTo>
                <a:lnTo>
                  <a:pt x="0" y="0"/>
                </a:lnTo>
                <a:lnTo>
                  <a:pt x="0" y="96"/>
                </a:lnTo>
                <a:lnTo>
                  <a:pt x="48" y="96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92" name="Freeform 36"/>
          <p:cNvSpPr>
            <a:spLocks/>
          </p:cNvSpPr>
          <p:nvPr/>
        </p:nvSpPr>
        <p:spPr bwMode="auto">
          <a:xfrm>
            <a:off x="2087563" y="4943475"/>
            <a:ext cx="915987" cy="1588"/>
          </a:xfrm>
          <a:custGeom>
            <a:avLst/>
            <a:gdLst>
              <a:gd name="T0" fmla="*/ 914400 w 577"/>
              <a:gd name="T1" fmla="*/ 0 h 1"/>
              <a:gd name="T2" fmla="*/ 0 w 577"/>
              <a:gd name="T3" fmla="*/ 0 h 1"/>
              <a:gd name="T4" fmla="*/ 0 w 577"/>
              <a:gd name="T5" fmla="*/ 0 h 1"/>
              <a:gd name="T6" fmla="*/ 0 60000 65536"/>
              <a:gd name="T7" fmla="*/ 0 60000 65536"/>
              <a:gd name="T8" fmla="*/ 0 60000 65536"/>
              <a:gd name="T9" fmla="*/ 0 w 577"/>
              <a:gd name="T10" fmla="*/ 0 h 1"/>
              <a:gd name="T11" fmla="*/ 577 w 577"/>
              <a:gd name="T12" fmla="*/ 1 h 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7" h="1">
                <a:moveTo>
                  <a:pt x="576" y="0"/>
                </a:move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93" name="Rectangle 37"/>
          <p:cNvSpPr>
            <a:spLocks noChangeArrowheads="1"/>
          </p:cNvSpPr>
          <p:nvPr/>
        </p:nvSpPr>
        <p:spPr bwMode="auto">
          <a:xfrm>
            <a:off x="2209800" y="4610100"/>
            <a:ext cx="739775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/>
              <a:t>result</a:t>
            </a:r>
          </a:p>
          <a:p>
            <a:pPr>
              <a:spcBef>
                <a:spcPct val="0"/>
              </a:spcBef>
            </a:pPr>
            <a:r>
              <a:rPr lang="en-US" sz="1800"/>
              <a:t>addr</a:t>
            </a:r>
          </a:p>
        </p:txBody>
      </p:sp>
      <p:sp>
        <p:nvSpPr>
          <p:cNvPr id="54294" name="Rectangle 38"/>
          <p:cNvSpPr>
            <a:spLocks noChangeArrowheads="1"/>
          </p:cNvSpPr>
          <p:nvPr/>
        </p:nvSpPr>
        <p:spPr bwMode="auto">
          <a:xfrm>
            <a:off x="3030538" y="2239963"/>
            <a:ext cx="7397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/>
              <a:t>result</a:t>
            </a:r>
          </a:p>
        </p:txBody>
      </p: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2992438" y="3908425"/>
            <a:ext cx="896937" cy="1193800"/>
            <a:chOff x="1885" y="2678"/>
            <a:chExt cx="565" cy="752"/>
          </a:xfrm>
        </p:grpSpPr>
        <p:sp>
          <p:nvSpPr>
            <p:cNvPr id="54306" name="Rectangle 40"/>
            <p:cNvSpPr>
              <a:spLocks noChangeArrowheads="1"/>
            </p:cNvSpPr>
            <p:nvPr/>
          </p:nvSpPr>
          <p:spPr bwMode="auto">
            <a:xfrm>
              <a:off x="1938" y="2678"/>
              <a:ext cx="512" cy="75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07" name="Line 41"/>
            <p:cNvSpPr>
              <a:spLocks noChangeShapeType="1"/>
            </p:cNvSpPr>
            <p:nvPr/>
          </p:nvSpPr>
          <p:spPr bwMode="auto">
            <a:xfrm>
              <a:off x="1938" y="2766"/>
              <a:ext cx="5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08" name="Line 42"/>
            <p:cNvSpPr>
              <a:spLocks noChangeShapeType="1"/>
            </p:cNvSpPr>
            <p:nvPr/>
          </p:nvSpPr>
          <p:spPr bwMode="auto">
            <a:xfrm>
              <a:off x="1938" y="2862"/>
              <a:ext cx="5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09" name="Line 43"/>
            <p:cNvSpPr>
              <a:spLocks noChangeShapeType="1"/>
            </p:cNvSpPr>
            <p:nvPr/>
          </p:nvSpPr>
          <p:spPr bwMode="auto">
            <a:xfrm>
              <a:off x="1938" y="2958"/>
              <a:ext cx="5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10" name="Line 44"/>
            <p:cNvSpPr>
              <a:spLocks noChangeShapeType="1"/>
            </p:cNvSpPr>
            <p:nvPr/>
          </p:nvSpPr>
          <p:spPr bwMode="auto">
            <a:xfrm>
              <a:off x="1938" y="3150"/>
              <a:ext cx="5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11" name="Line 45"/>
            <p:cNvSpPr>
              <a:spLocks noChangeShapeType="1"/>
            </p:cNvSpPr>
            <p:nvPr/>
          </p:nvSpPr>
          <p:spPr bwMode="auto">
            <a:xfrm>
              <a:off x="1938" y="3054"/>
              <a:ext cx="5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12" name="Line 46"/>
            <p:cNvSpPr>
              <a:spLocks noChangeShapeType="1"/>
            </p:cNvSpPr>
            <p:nvPr/>
          </p:nvSpPr>
          <p:spPr bwMode="auto">
            <a:xfrm>
              <a:off x="1938" y="3342"/>
              <a:ext cx="5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13" name="Line 47"/>
            <p:cNvSpPr>
              <a:spLocks noChangeShapeType="1"/>
            </p:cNvSpPr>
            <p:nvPr/>
          </p:nvSpPr>
          <p:spPr bwMode="auto">
            <a:xfrm>
              <a:off x="1938" y="3246"/>
              <a:ext cx="5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14" name="Freeform 48"/>
            <p:cNvSpPr>
              <a:spLocks/>
            </p:cNvSpPr>
            <p:nvPr/>
          </p:nvSpPr>
          <p:spPr bwMode="auto">
            <a:xfrm>
              <a:off x="1885" y="2731"/>
              <a:ext cx="55" cy="461"/>
            </a:xfrm>
            <a:custGeom>
              <a:avLst/>
              <a:gdLst>
                <a:gd name="T0" fmla="*/ 54 w 55"/>
                <a:gd name="T1" fmla="*/ 0 h 461"/>
                <a:gd name="T2" fmla="*/ 0 w 55"/>
                <a:gd name="T3" fmla="*/ 0 h 461"/>
                <a:gd name="T4" fmla="*/ 0 w 55"/>
                <a:gd name="T5" fmla="*/ 460 h 461"/>
                <a:gd name="T6" fmla="*/ 54 w 55"/>
                <a:gd name="T7" fmla="*/ 460 h 46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5"/>
                <a:gd name="T13" fmla="*/ 0 h 461"/>
                <a:gd name="T14" fmla="*/ 55 w 55"/>
                <a:gd name="T15" fmla="*/ 461 h 46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5" h="461">
                  <a:moveTo>
                    <a:pt x="54" y="0"/>
                  </a:moveTo>
                  <a:lnTo>
                    <a:pt x="0" y="0"/>
                  </a:lnTo>
                  <a:lnTo>
                    <a:pt x="0" y="460"/>
                  </a:lnTo>
                  <a:lnTo>
                    <a:pt x="54" y="46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4296" name="Line 49"/>
          <p:cNvSpPr>
            <a:spLocks noChangeShapeType="1"/>
          </p:cNvSpPr>
          <p:nvPr/>
        </p:nvSpPr>
        <p:spPr bwMode="auto">
          <a:xfrm flipH="1">
            <a:off x="2060575" y="4352925"/>
            <a:ext cx="939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97" name="Freeform 50"/>
          <p:cNvSpPr>
            <a:spLocks/>
          </p:cNvSpPr>
          <p:nvPr/>
        </p:nvSpPr>
        <p:spPr bwMode="auto">
          <a:xfrm>
            <a:off x="4487863" y="1751013"/>
            <a:ext cx="344487" cy="611187"/>
          </a:xfrm>
          <a:custGeom>
            <a:avLst/>
            <a:gdLst>
              <a:gd name="T0" fmla="*/ 342900 w 217"/>
              <a:gd name="T1" fmla="*/ 0 h 385"/>
              <a:gd name="T2" fmla="*/ 0 w 217"/>
              <a:gd name="T3" fmla="*/ 0 h 385"/>
              <a:gd name="T4" fmla="*/ 0 w 217"/>
              <a:gd name="T5" fmla="*/ 609600 h 385"/>
              <a:gd name="T6" fmla="*/ 342900 w 217"/>
              <a:gd name="T7" fmla="*/ 609600 h 385"/>
              <a:gd name="T8" fmla="*/ 0 60000 65536"/>
              <a:gd name="T9" fmla="*/ 0 60000 65536"/>
              <a:gd name="T10" fmla="*/ 0 60000 65536"/>
              <a:gd name="T11" fmla="*/ 0 60000 65536"/>
              <a:gd name="T12" fmla="*/ 0 w 217"/>
              <a:gd name="T13" fmla="*/ 0 h 385"/>
              <a:gd name="T14" fmla="*/ 217 w 217"/>
              <a:gd name="T15" fmla="*/ 385 h 38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7" h="385">
                <a:moveTo>
                  <a:pt x="216" y="0"/>
                </a:moveTo>
                <a:lnTo>
                  <a:pt x="0" y="0"/>
                </a:lnTo>
                <a:lnTo>
                  <a:pt x="0" y="384"/>
                </a:lnTo>
                <a:lnTo>
                  <a:pt x="216" y="384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98" name="Line 51"/>
          <p:cNvSpPr>
            <a:spLocks noChangeShapeType="1"/>
          </p:cNvSpPr>
          <p:nvPr/>
        </p:nvSpPr>
        <p:spPr bwMode="auto">
          <a:xfrm flipH="1">
            <a:off x="2074863" y="2055813"/>
            <a:ext cx="24114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99" name="Freeform 52"/>
          <p:cNvSpPr>
            <a:spLocks/>
          </p:cNvSpPr>
          <p:nvPr/>
        </p:nvSpPr>
        <p:spPr bwMode="auto">
          <a:xfrm>
            <a:off x="5668963" y="2132013"/>
            <a:ext cx="763587" cy="1587"/>
          </a:xfrm>
          <a:custGeom>
            <a:avLst/>
            <a:gdLst>
              <a:gd name="T0" fmla="*/ 0 w 481"/>
              <a:gd name="T1" fmla="*/ 0 h 1"/>
              <a:gd name="T2" fmla="*/ 762000 w 481"/>
              <a:gd name="T3" fmla="*/ 0 h 1"/>
              <a:gd name="T4" fmla="*/ 0 60000 65536"/>
              <a:gd name="T5" fmla="*/ 0 60000 65536"/>
              <a:gd name="T6" fmla="*/ 0 w 481"/>
              <a:gd name="T7" fmla="*/ 0 h 1"/>
              <a:gd name="T8" fmla="*/ 481 w 481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81" h="1">
                <a:moveTo>
                  <a:pt x="0" y="0"/>
                </a:moveTo>
                <a:lnTo>
                  <a:pt x="48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300" name="Freeform 53"/>
          <p:cNvSpPr>
            <a:spLocks/>
          </p:cNvSpPr>
          <p:nvPr/>
        </p:nvSpPr>
        <p:spPr bwMode="auto">
          <a:xfrm>
            <a:off x="3916363" y="2436813"/>
            <a:ext cx="2514600" cy="2114550"/>
          </a:xfrm>
          <a:custGeom>
            <a:avLst/>
            <a:gdLst>
              <a:gd name="T0" fmla="*/ 0 w 1584"/>
              <a:gd name="T1" fmla="*/ 2114550 h 1332"/>
              <a:gd name="T2" fmla="*/ 419100 w 1584"/>
              <a:gd name="T3" fmla="*/ 2114550 h 1332"/>
              <a:gd name="T4" fmla="*/ 419100 w 1584"/>
              <a:gd name="T5" fmla="*/ 685800 h 1332"/>
              <a:gd name="T6" fmla="*/ 1981200 w 1584"/>
              <a:gd name="T7" fmla="*/ 685800 h 1332"/>
              <a:gd name="T8" fmla="*/ 1981200 w 1584"/>
              <a:gd name="T9" fmla="*/ 0 h 1332"/>
              <a:gd name="T10" fmla="*/ 2514600 w 1584"/>
              <a:gd name="T11" fmla="*/ 0 h 133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84"/>
              <a:gd name="T19" fmla="*/ 0 h 1332"/>
              <a:gd name="T20" fmla="*/ 1584 w 1584"/>
              <a:gd name="T21" fmla="*/ 1332 h 133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84" h="1332">
                <a:moveTo>
                  <a:pt x="0" y="1332"/>
                </a:moveTo>
                <a:lnTo>
                  <a:pt x="264" y="1332"/>
                </a:lnTo>
                <a:lnTo>
                  <a:pt x="264" y="432"/>
                </a:lnTo>
                <a:lnTo>
                  <a:pt x="1248" y="432"/>
                </a:lnTo>
                <a:lnTo>
                  <a:pt x="1248" y="0"/>
                </a:lnTo>
                <a:lnTo>
                  <a:pt x="1584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301" name="Freeform 54"/>
          <p:cNvSpPr>
            <a:spLocks/>
          </p:cNvSpPr>
          <p:nvPr/>
        </p:nvSpPr>
        <p:spPr bwMode="auto">
          <a:xfrm>
            <a:off x="5592763" y="2665413"/>
            <a:ext cx="839787" cy="1830387"/>
          </a:xfrm>
          <a:custGeom>
            <a:avLst/>
            <a:gdLst>
              <a:gd name="T0" fmla="*/ 0 w 529"/>
              <a:gd name="T1" fmla="*/ 1828800 h 1153"/>
              <a:gd name="T2" fmla="*/ 533400 w 529"/>
              <a:gd name="T3" fmla="*/ 1828800 h 1153"/>
              <a:gd name="T4" fmla="*/ 533400 w 529"/>
              <a:gd name="T5" fmla="*/ 0 h 1153"/>
              <a:gd name="T6" fmla="*/ 838200 w 529"/>
              <a:gd name="T7" fmla="*/ 0 h 1153"/>
              <a:gd name="T8" fmla="*/ 0 60000 65536"/>
              <a:gd name="T9" fmla="*/ 0 60000 65536"/>
              <a:gd name="T10" fmla="*/ 0 60000 65536"/>
              <a:gd name="T11" fmla="*/ 0 60000 65536"/>
              <a:gd name="T12" fmla="*/ 0 w 529"/>
              <a:gd name="T13" fmla="*/ 0 h 1153"/>
              <a:gd name="T14" fmla="*/ 529 w 529"/>
              <a:gd name="T15" fmla="*/ 1153 h 115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9" h="1153">
                <a:moveTo>
                  <a:pt x="0" y="1152"/>
                </a:moveTo>
                <a:lnTo>
                  <a:pt x="336" y="1152"/>
                </a:lnTo>
                <a:lnTo>
                  <a:pt x="336" y="0"/>
                </a:lnTo>
                <a:lnTo>
                  <a:pt x="528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302" name="Freeform 55"/>
          <p:cNvSpPr>
            <a:spLocks/>
          </p:cNvSpPr>
          <p:nvPr/>
        </p:nvSpPr>
        <p:spPr bwMode="auto">
          <a:xfrm>
            <a:off x="1481138" y="4468813"/>
            <a:ext cx="5872162" cy="1260475"/>
          </a:xfrm>
          <a:custGeom>
            <a:avLst/>
            <a:gdLst>
              <a:gd name="T0" fmla="*/ 0 w 3699"/>
              <a:gd name="T1" fmla="*/ 871538 h 794"/>
              <a:gd name="T2" fmla="*/ 0 w 3699"/>
              <a:gd name="T3" fmla="*/ 1258888 h 794"/>
              <a:gd name="T4" fmla="*/ 5870575 w 3699"/>
              <a:gd name="T5" fmla="*/ 1258888 h 794"/>
              <a:gd name="T6" fmla="*/ 5870575 w 3699"/>
              <a:gd name="T7" fmla="*/ 0 h 794"/>
              <a:gd name="T8" fmla="*/ 0 60000 65536"/>
              <a:gd name="T9" fmla="*/ 0 60000 65536"/>
              <a:gd name="T10" fmla="*/ 0 60000 65536"/>
              <a:gd name="T11" fmla="*/ 0 60000 65536"/>
              <a:gd name="T12" fmla="*/ 0 w 3699"/>
              <a:gd name="T13" fmla="*/ 0 h 794"/>
              <a:gd name="T14" fmla="*/ 3699 w 3699"/>
              <a:gd name="T15" fmla="*/ 794 h 79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699" h="794">
                <a:moveTo>
                  <a:pt x="0" y="549"/>
                </a:moveTo>
                <a:lnTo>
                  <a:pt x="0" y="793"/>
                </a:lnTo>
                <a:lnTo>
                  <a:pt x="3698" y="793"/>
                </a:lnTo>
                <a:lnTo>
                  <a:pt x="3698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303" name="Freeform 56"/>
          <p:cNvSpPr>
            <a:spLocks/>
          </p:cNvSpPr>
          <p:nvPr/>
        </p:nvSpPr>
        <p:spPr bwMode="auto">
          <a:xfrm>
            <a:off x="7726363" y="3198813"/>
            <a:ext cx="611187" cy="839787"/>
          </a:xfrm>
          <a:custGeom>
            <a:avLst/>
            <a:gdLst>
              <a:gd name="T0" fmla="*/ 457200 w 385"/>
              <a:gd name="T1" fmla="*/ 838200 h 529"/>
              <a:gd name="T2" fmla="*/ 609600 w 385"/>
              <a:gd name="T3" fmla="*/ 838200 h 529"/>
              <a:gd name="T4" fmla="*/ 609600 w 385"/>
              <a:gd name="T5" fmla="*/ 0 h 529"/>
              <a:gd name="T6" fmla="*/ 0 w 385"/>
              <a:gd name="T7" fmla="*/ 0 h 529"/>
              <a:gd name="T8" fmla="*/ 0 60000 65536"/>
              <a:gd name="T9" fmla="*/ 0 60000 65536"/>
              <a:gd name="T10" fmla="*/ 0 60000 65536"/>
              <a:gd name="T11" fmla="*/ 0 60000 65536"/>
              <a:gd name="T12" fmla="*/ 0 w 385"/>
              <a:gd name="T13" fmla="*/ 0 h 529"/>
              <a:gd name="T14" fmla="*/ 385 w 385"/>
              <a:gd name="T15" fmla="*/ 529 h 52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5" h="529">
                <a:moveTo>
                  <a:pt x="288" y="528"/>
                </a:moveTo>
                <a:lnTo>
                  <a:pt x="384" y="528"/>
                </a:lnTo>
                <a:lnTo>
                  <a:pt x="384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304" name="Rectangle 57"/>
          <p:cNvSpPr>
            <a:spLocks noChangeArrowheads="1"/>
          </p:cNvSpPr>
          <p:nvPr/>
        </p:nvSpPr>
        <p:spPr bwMode="auto">
          <a:xfrm>
            <a:off x="2963863" y="1692275"/>
            <a:ext cx="1019175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/>
              <a:t>operand</a:t>
            </a:r>
          </a:p>
        </p:txBody>
      </p:sp>
      <p:sp>
        <p:nvSpPr>
          <p:cNvPr id="54305" name="Rectangle 58"/>
          <p:cNvSpPr>
            <a:spLocks noChangeArrowheads="1"/>
          </p:cNvSpPr>
          <p:nvPr/>
        </p:nvSpPr>
        <p:spPr bwMode="auto">
          <a:xfrm>
            <a:off x="2070100" y="4000500"/>
            <a:ext cx="1019175" cy="638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/>
              <a:t>operand</a:t>
            </a:r>
          </a:p>
          <a:p>
            <a:pPr>
              <a:spcBef>
                <a:spcPct val="0"/>
              </a:spcBef>
            </a:pPr>
            <a:r>
              <a:rPr lang="en-US" sz="1800"/>
              <a:t>addr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1933CF-A285-8949-85BE-4EB6DA5493AB}" type="slidenum">
              <a:rPr lang="en-US"/>
              <a:pPr/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CDC6600 ISA designed to simplify high-performance implementation</a:t>
            </a: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Use of three-address, register-register ALU instructions simplifies pipelined implementation</a:t>
            </a:r>
          </a:p>
          <a:p>
            <a:pPr lvl="1">
              <a:lnSpc>
                <a:spcPct val="80000"/>
              </a:lnSpc>
            </a:pPr>
            <a:r>
              <a:rPr lang="en-US"/>
              <a:t>No implicit dependencies between inputs and outputs</a:t>
            </a:r>
          </a:p>
          <a:p>
            <a:pPr>
              <a:lnSpc>
                <a:spcPct val="80000"/>
              </a:lnSpc>
            </a:pPr>
            <a:r>
              <a:rPr lang="en-US"/>
              <a:t>Decoupling setting of address register (Ar) from retrieving value from data register (Xr) simplifies providing multiple outstanding memory accesses</a:t>
            </a:r>
          </a:p>
          <a:p>
            <a:pPr lvl="1">
              <a:lnSpc>
                <a:spcPct val="80000"/>
              </a:lnSpc>
            </a:pPr>
            <a:r>
              <a:rPr lang="en-US"/>
              <a:t>Software can schedule load of address register before use of value</a:t>
            </a:r>
          </a:p>
          <a:p>
            <a:pPr lvl="1">
              <a:lnSpc>
                <a:spcPct val="80000"/>
              </a:lnSpc>
            </a:pPr>
            <a:r>
              <a:rPr lang="en-US"/>
              <a:t>Can interleave independent instructions inbetween</a:t>
            </a:r>
          </a:p>
          <a:p>
            <a:pPr>
              <a:lnSpc>
                <a:spcPct val="80000"/>
              </a:lnSpc>
            </a:pPr>
            <a:r>
              <a:rPr lang="en-US"/>
              <a:t>CDC6600 has multiple parallel but unpipelined functional units</a:t>
            </a:r>
          </a:p>
          <a:p>
            <a:pPr lvl="1">
              <a:lnSpc>
                <a:spcPct val="80000"/>
              </a:lnSpc>
            </a:pPr>
            <a:r>
              <a:rPr lang="en-US"/>
              <a:t>E.g., 2 separate multipliers</a:t>
            </a:r>
          </a:p>
          <a:p>
            <a:pPr>
              <a:lnSpc>
                <a:spcPct val="80000"/>
              </a:lnSpc>
            </a:pPr>
            <a:r>
              <a:rPr lang="en-US"/>
              <a:t>Follow-on machine CDC7600 used pipelined functional units</a:t>
            </a:r>
          </a:p>
          <a:p>
            <a:pPr lvl="1">
              <a:lnSpc>
                <a:spcPct val="80000"/>
              </a:lnSpc>
            </a:pPr>
            <a:r>
              <a:rPr lang="en-US"/>
              <a:t>Foreshadows later RISC designs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4C95D3-B13F-B84C-B20F-6A9A7BF55955}" type="slidenum">
              <a:rPr lang="en-US"/>
              <a:pPr/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4517" name="Rectangle 2"/>
          <p:cNvSpPr>
            <a:spLocks noGrp="1" noChangeArrowheads="1"/>
          </p:cNvSpPr>
          <p:nvPr>
            <p:ph type="title"/>
          </p:nvPr>
        </p:nvSpPr>
        <p:spPr>
          <a:xfrm>
            <a:off x="292100" y="0"/>
            <a:ext cx="7162800" cy="838200"/>
          </a:xfrm>
          <a:noFill/>
        </p:spPr>
        <p:txBody>
          <a:bodyPr lIns="90488" tIns="44450" rIns="90488" bIns="44450"/>
          <a:lstStyle/>
          <a:p>
            <a:r>
              <a:rPr lang="en-US"/>
              <a:t>Complex Pipeline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17500" y="1841500"/>
            <a:ext cx="812800" cy="812800"/>
            <a:chOff x="200" y="1584"/>
            <a:chExt cx="512" cy="512"/>
          </a:xfrm>
        </p:grpSpPr>
        <p:sp>
          <p:nvSpPr>
            <p:cNvPr id="64556" name="Rectangle 4"/>
            <p:cNvSpPr>
              <a:spLocks noChangeArrowheads="1"/>
            </p:cNvSpPr>
            <p:nvPr/>
          </p:nvSpPr>
          <p:spPr bwMode="auto">
            <a:xfrm>
              <a:off x="200" y="1584"/>
              <a:ext cx="512" cy="51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57" name="Rectangle 5"/>
            <p:cNvSpPr>
              <a:spLocks noChangeArrowheads="1"/>
            </p:cNvSpPr>
            <p:nvPr/>
          </p:nvSpPr>
          <p:spPr bwMode="auto">
            <a:xfrm>
              <a:off x="332" y="1711"/>
              <a:ext cx="273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IF</a:t>
              </a:r>
            </a:p>
          </p:txBody>
        </p:sp>
      </p:grpSp>
      <p:sp>
        <p:nvSpPr>
          <p:cNvPr id="64519" name="Rectangle 6"/>
          <p:cNvSpPr>
            <a:spLocks noChangeArrowheads="1"/>
          </p:cNvSpPr>
          <p:nvPr/>
        </p:nvSpPr>
        <p:spPr bwMode="auto">
          <a:xfrm>
            <a:off x="1528763" y="2043113"/>
            <a:ext cx="65722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ID</a:t>
            </a:r>
          </a:p>
        </p:txBody>
      </p:sp>
      <p:sp>
        <p:nvSpPr>
          <p:cNvPr id="64520" name="Line 7"/>
          <p:cNvSpPr>
            <a:spLocks noChangeShapeType="1"/>
          </p:cNvSpPr>
          <p:nvPr/>
        </p:nvSpPr>
        <p:spPr bwMode="auto">
          <a:xfrm>
            <a:off x="1143000" y="2235200"/>
            <a:ext cx="2921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1" name="Rectangle 8"/>
          <p:cNvSpPr>
            <a:spLocks noChangeArrowheads="1"/>
          </p:cNvSpPr>
          <p:nvPr/>
        </p:nvSpPr>
        <p:spPr bwMode="auto">
          <a:xfrm>
            <a:off x="1435100" y="1866900"/>
            <a:ext cx="812800" cy="812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2" name="Rectangle 9"/>
          <p:cNvSpPr>
            <a:spLocks noChangeArrowheads="1"/>
          </p:cNvSpPr>
          <p:nvPr/>
        </p:nvSpPr>
        <p:spPr bwMode="auto">
          <a:xfrm>
            <a:off x="2654300" y="1841500"/>
            <a:ext cx="850900" cy="850900"/>
          </a:xfrm>
          <a:prstGeom prst="rect">
            <a:avLst/>
          </a:prstGeom>
          <a:solidFill>
            <a:schemeClr val="accent1"/>
          </a:solidFill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7073900" y="1841500"/>
            <a:ext cx="812800" cy="812800"/>
            <a:chOff x="4456" y="1584"/>
            <a:chExt cx="512" cy="512"/>
          </a:xfrm>
        </p:grpSpPr>
        <p:sp>
          <p:nvSpPr>
            <p:cNvPr id="64554" name="Rectangle 11"/>
            <p:cNvSpPr>
              <a:spLocks noChangeArrowheads="1"/>
            </p:cNvSpPr>
            <p:nvPr/>
          </p:nvSpPr>
          <p:spPr bwMode="auto">
            <a:xfrm>
              <a:off x="4456" y="1584"/>
              <a:ext cx="512" cy="51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55" name="Rectangle 12"/>
            <p:cNvSpPr>
              <a:spLocks noChangeArrowheads="1"/>
            </p:cNvSpPr>
            <p:nvPr/>
          </p:nvSpPr>
          <p:spPr bwMode="auto">
            <a:xfrm>
              <a:off x="4535" y="1711"/>
              <a:ext cx="382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WB</a:t>
              </a:r>
            </a:p>
          </p:txBody>
        </p:sp>
      </p:grpSp>
      <p:sp>
        <p:nvSpPr>
          <p:cNvPr id="64524" name="Rectangle 13"/>
          <p:cNvSpPr>
            <a:spLocks noChangeArrowheads="1"/>
          </p:cNvSpPr>
          <p:nvPr/>
        </p:nvSpPr>
        <p:spPr bwMode="auto">
          <a:xfrm>
            <a:off x="4140200" y="1079500"/>
            <a:ext cx="812800" cy="812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5" name="Rectangle 14"/>
          <p:cNvSpPr>
            <a:spLocks noChangeArrowheads="1"/>
          </p:cNvSpPr>
          <p:nvPr/>
        </p:nvSpPr>
        <p:spPr bwMode="auto">
          <a:xfrm>
            <a:off x="4227513" y="1281113"/>
            <a:ext cx="68262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ALU</a:t>
            </a:r>
          </a:p>
        </p:txBody>
      </p:sp>
      <p:sp>
        <p:nvSpPr>
          <p:cNvPr id="64526" name="Rectangle 15"/>
          <p:cNvSpPr>
            <a:spLocks noChangeArrowheads="1"/>
          </p:cNvSpPr>
          <p:nvPr/>
        </p:nvSpPr>
        <p:spPr bwMode="auto">
          <a:xfrm>
            <a:off x="5422900" y="1079500"/>
            <a:ext cx="1168400" cy="812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7" name="Rectangle 16"/>
          <p:cNvSpPr>
            <a:spLocks noChangeArrowheads="1"/>
          </p:cNvSpPr>
          <p:nvPr/>
        </p:nvSpPr>
        <p:spPr bwMode="auto">
          <a:xfrm>
            <a:off x="5630863" y="1281113"/>
            <a:ext cx="793750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Mem</a:t>
            </a:r>
          </a:p>
        </p:txBody>
      </p:sp>
      <p:sp>
        <p:nvSpPr>
          <p:cNvPr id="64528" name="Rectangle 17"/>
          <p:cNvSpPr>
            <a:spLocks noChangeArrowheads="1"/>
          </p:cNvSpPr>
          <p:nvPr/>
        </p:nvSpPr>
        <p:spPr bwMode="auto">
          <a:xfrm>
            <a:off x="4140200" y="2260600"/>
            <a:ext cx="1651000" cy="812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9" name="Rectangle 18"/>
          <p:cNvSpPr>
            <a:spLocks noChangeArrowheads="1"/>
          </p:cNvSpPr>
          <p:nvPr/>
        </p:nvSpPr>
        <p:spPr bwMode="auto">
          <a:xfrm>
            <a:off x="4551363" y="2462213"/>
            <a:ext cx="795337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Fadd</a:t>
            </a:r>
          </a:p>
        </p:txBody>
      </p:sp>
      <p:sp>
        <p:nvSpPr>
          <p:cNvPr id="64530" name="Rectangle 19"/>
          <p:cNvSpPr>
            <a:spLocks noChangeArrowheads="1"/>
          </p:cNvSpPr>
          <p:nvPr/>
        </p:nvSpPr>
        <p:spPr bwMode="auto">
          <a:xfrm>
            <a:off x="4140200" y="3251200"/>
            <a:ext cx="1651000" cy="812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1" name="Rectangle 20"/>
          <p:cNvSpPr>
            <a:spLocks noChangeArrowheads="1"/>
          </p:cNvSpPr>
          <p:nvPr/>
        </p:nvSpPr>
        <p:spPr bwMode="auto">
          <a:xfrm>
            <a:off x="4545013" y="3452813"/>
            <a:ext cx="804862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Fmul</a:t>
            </a:r>
          </a:p>
        </p:txBody>
      </p:sp>
      <p:sp>
        <p:nvSpPr>
          <p:cNvPr id="64532" name="Rectangle 21"/>
          <p:cNvSpPr>
            <a:spLocks noChangeArrowheads="1"/>
          </p:cNvSpPr>
          <p:nvPr/>
        </p:nvSpPr>
        <p:spPr bwMode="auto">
          <a:xfrm>
            <a:off x="4140200" y="4927600"/>
            <a:ext cx="1651000" cy="812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3" name="Rectangle 22"/>
          <p:cNvSpPr>
            <a:spLocks noChangeArrowheads="1"/>
          </p:cNvSpPr>
          <p:nvPr/>
        </p:nvSpPr>
        <p:spPr bwMode="auto">
          <a:xfrm>
            <a:off x="4595813" y="5129213"/>
            <a:ext cx="704850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Fdiv</a:t>
            </a:r>
          </a:p>
        </p:txBody>
      </p:sp>
      <p:sp>
        <p:nvSpPr>
          <p:cNvPr id="64534" name="Oval 23"/>
          <p:cNvSpPr>
            <a:spLocks noChangeArrowheads="1"/>
          </p:cNvSpPr>
          <p:nvPr/>
        </p:nvSpPr>
        <p:spPr bwMode="auto">
          <a:xfrm>
            <a:off x="4870450" y="419735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5" name="Oval 24"/>
          <p:cNvSpPr>
            <a:spLocks noChangeArrowheads="1"/>
          </p:cNvSpPr>
          <p:nvPr/>
        </p:nvSpPr>
        <p:spPr bwMode="auto">
          <a:xfrm>
            <a:off x="4876800" y="43434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6" name="Oval 25"/>
          <p:cNvSpPr>
            <a:spLocks noChangeArrowheads="1"/>
          </p:cNvSpPr>
          <p:nvPr/>
        </p:nvSpPr>
        <p:spPr bwMode="auto">
          <a:xfrm>
            <a:off x="4870450" y="450215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7" name="Oval 26"/>
          <p:cNvSpPr>
            <a:spLocks noChangeArrowheads="1"/>
          </p:cNvSpPr>
          <p:nvPr/>
        </p:nvSpPr>
        <p:spPr bwMode="auto">
          <a:xfrm>
            <a:off x="4876800" y="46482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3505200" y="1447800"/>
            <a:ext cx="636588" cy="3836988"/>
            <a:chOff x="2208" y="1336"/>
            <a:chExt cx="401" cy="2417"/>
          </a:xfrm>
        </p:grpSpPr>
        <p:sp>
          <p:nvSpPr>
            <p:cNvPr id="64550" name="Freeform 28"/>
            <p:cNvSpPr>
              <a:spLocks/>
            </p:cNvSpPr>
            <p:nvPr/>
          </p:nvSpPr>
          <p:spPr bwMode="auto">
            <a:xfrm>
              <a:off x="2208" y="1336"/>
              <a:ext cx="401" cy="497"/>
            </a:xfrm>
            <a:custGeom>
              <a:avLst/>
              <a:gdLst>
                <a:gd name="T0" fmla="*/ 0 w 401"/>
                <a:gd name="T1" fmla="*/ 496 h 497"/>
                <a:gd name="T2" fmla="*/ 400 w 401"/>
                <a:gd name="T3" fmla="*/ 0 h 497"/>
                <a:gd name="T4" fmla="*/ 0 60000 65536"/>
                <a:gd name="T5" fmla="*/ 0 60000 65536"/>
                <a:gd name="T6" fmla="*/ 0 w 401"/>
                <a:gd name="T7" fmla="*/ 0 h 497"/>
                <a:gd name="T8" fmla="*/ 401 w 401"/>
                <a:gd name="T9" fmla="*/ 497 h 49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01" h="497">
                  <a:moveTo>
                    <a:pt x="0" y="496"/>
                  </a:moveTo>
                  <a:lnTo>
                    <a:pt x="400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51" name="Freeform 29"/>
            <p:cNvSpPr>
              <a:spLocks/>
            </p:cNvSpPr>
            <p:nvPr/>
          </p:nvSpPr>
          <p:spPr bwMode="auto">
            <a:xfrm>
              <a:off x="2208" y="1824"/>
              <a:ext cx="401" cy="225"/>
            </a:xfrm>
            <a:custGeom>
              <a:avLst/>
              <a:gdLst>
                <a:gd name="T0" fmla="*/ 0 w 401"/>
                <a:gd name="T1" fmla="*/ 0 h 225"/>
                <a:gd name="T2" fmla="*/ 400 w 401"/>
                <a:gd name="T3" fmla="*/ 224 h 225"/>
                <a:gd name="T4" fmla="*/ 0 60000 65536"/>
                <a:gd name="T5" fmla="*/ 0 60000 65536"/>
                <a:gd name="T6" fmla="*/ 0 w 401"/>
                <a:gd name="T7" fmla="*/ 0 h 225"/>
                <a:gd name="T8" fmla="*/ 401 w 401"/>
                <a:gd name="T9" fmla="*/ 225 h 22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01" h="225">
                  <a:moveTo>
                    <a:pt x="0" y="0"/>
                  </a:moveTo>
                  <a:lnTo>
                    <a:pt x="400" y="224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52" name="Freeform 30"/>
            <p:cNvSpPr>
              <a:spLocks/>
            </p:cNvSpPr>
            <p:nvPr/>
          </p:nvSpPr>
          <p:spPr bwMode="auto">
            <a:xfrm>
              <a:off x="2208" y="1824"/>
              <a:ext cx="401" cy="841"/>
            </a:xfrm>
            <a:custGeom>
              <a:avLst/>
              <a:gdLst>
                <a:gd name="T0" fmla="*/ 0 w 401"/>
                <a:gd name="T1" fmla="*/ 0 h 841"/>
                <a:gd name="T2" fmla="*/ 400 w 401"/>
                <a:gd name="T3" fmla="*/ 840 h 841"/>
                <a:gd name="T4" fmla="*/ 0 60000 65536"/>
                <a:gd name="T5" fmla="*/ 0 60000 65536"/>
                <a:gd name="T6" fmla="*/ 0 w 401"/>
                <a:gd name="T7" fmla="*/ 0 h 841"/>
                <a:gd name="T8" fmla="*/ 401 w 401"/>
                <a:gd name="T9" fmla="*/ 841 h 84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01" h="841">
                  <a:moveTo>
                    <a:pt x="0" y="0"/>
                  </a:moveTo>
                  <a:lnTo>
                    <a:pt x="400" y="84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53" name="Freeform 31"/>
            <p:cNvSpPr>
              <a:spLocks/>
            </p:cNvSpPr>
            <p:nvPr/>
          </p:nvSpPr>
          <p:spPr bwMode="auto">
            <a:xfrm>
              <a:off x="2208" y="1832"/>
              <a:ext cx="393" cy="1921"/>
            </a:xfrm>
            <a:custGeom>
              <a:avLst/>
              <a:gdLst>
                <a:gd name="T0" fmla="*/ 0 w 393"/>
                <a:gd name="T1" fmla="*/ 0 h 1921"/>
                <a:gd name="T2" fmla="*/ 392 w 393"/>
                <a:gd name="T3" fmla="*/ 1920 h 1921"/>
                <a:gd name="T4" fmla="*/ 0 60000 65536"/>
                <a:gd name="T5" fmla="*/ 0 60000 65536"/>
                <a:gd name="T6" fmla="*/ 0 w 393"/>
                <a:gd name="T7" fmla="*/ 0 h 1921"/>
                <a:gd name="T8" fmla="*/ 393 w 393"/>
                <a:gd name="T9" fmla="*/ 1921 h 192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3" h="1921">
                  <a:moveTo>
                    <a:pt x="0" y="0"/>
                  </a:moveTo>
                  <a:lnTo>
                    <a:pt x="392" y="192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4539" name="Freeform 32"/>
          <p:cNvSpPr>
            <a:spLocks/>
          </p:cNvSpPr>
          <p:nvPr/>
        </p:nvSpPr>
        <p:spPr bwMode="auto">
          <a:xfrm>
            <a:off x="6604000" y="1460500"/>
            <a:ext cx="446088" cy="484188"/>
          </a:xfrm>
          <a:custGeom>
            <a:avLst/>
            <a:gdLst>
              <a:gd name="T0" fmla="*/ 280 w 281"/>
              <a:gd name="T1" fmla="*/ 304 h 305"/>
              <a:gd name="T2" fmla="*/ 0 w 281"/>
              <a:gd name="T3" fmla="*/ 0 h 305"/>
              <a:gd name="T4" fmla="*/ 0 60000 65536"/>
              <a:gd name="T5" fmla="*/ 0 60000 65536"/>
              <a:gd name="T6" fmla="*/ 0 w 281"/>
              <a:gd name="T7" fmla="*/ 0 h 305"/>
              <a:gd name="T8" fmla="*/ 281 w 281"/>
              <a:gd name="T9" fmla="*/ 305 h 3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1" h="305">
                <a:moveTo>
                  <a:pt x="280" y="304"/>
                </a:move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40" name="Freeform 33"/>
          <p:cNvSpPr>
            <a:spLocks/>
          </p:cNvSpPr>
          <p:nvPr/>
        </p:nvSpPr>
        <p:spPr bwMode="auto">
          <a:xfrm>
            <a:off x="5803900" y="2273300"/>
            <a:ext cx="1233488" cy="331788"/>
          </a:xfrm>
          <a:custGeom>
            <a:avLst/>
            <a:gdLst>
              <a:gd name="T0" fmla="*/ 776 w 777"/>
              <a:gd name="T1" fmla="*/ 0 h 209"/>
              <a:gd name="T2" fmla="*/ 0 w 777"/>
              <a:gd name="T3" fmla="*/ 208 h 209"/>
              <a:gd name="T4" fmla="*/ 0 60000 65536"/>
              <a:gd name="T5" fmla="*/ 0 60000 65536"/>
              <a:gd name="T6" fmla="*/ 0 w 777"/>
              <a:gd name="T7" fmla="*/ 0 h 209"/>
              <a:gd name="T8" fmla="*/ 777 w 777"/>
              <a:gd name="T9" fmla="*/ 209 h 20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77" h="209">
                <a:moveTo>
                  <a:pt x="776" y="0"/>
                </a:moveTo>
                <a:lnTo>
                  <a:pt x="0" y="208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41" name="Freeform 34"/>
          <p:cNvSpPr>
            <a:spLocks/>
          </p:cNvSpPr>
          <p:nvPr/>
        </p:nvSpPr>
        <p:spPr bwMode="auto">
          <a:xfrm>
            <a:off x="5803900" y="2438400"/>
            <a:ext cx="1246188" cy="1144588"/>
          </a:xfrm>
          <a:custGeom>
            <a:avLst/>
            <a:gdLst>
              <a:gd name="T0" fmla="*/ 784 w 785"/>
              <a:gd name="T1" fmla="*/ 0 h 721"/>
              <a:gd name="T2" fmla="*/ 0 w 785"/>
              <a:gd name="T3" fmla="*/ 720 h 721"/>
              <a:gd name="T4" fmla="*/ 0 60000 65536"/>
              <a:gd name="T5" fmla="*/ 0 60000 65536"/>
              <a:gd name="T6" fmla="*/ 0 w 785"/>
              <a:gd name="T7" fmla="*/ 0 h 721"/>
              <a:gd name="T8" fmla="*/ 785 w 785"/>
              <a:gd name="T9" fmla="*/ 721 h 72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85" h="721">
                <a:moveTo>
                  <a:pt x="784" y="0"/>
                </a:moveTo>
                <a:lnTo>
                  <a:pt x="0" y="72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42" name="Freeform 35"/>
          <p:cNvSpPr>
            <a:spLocks/>
          </p:cNvSpPr>
          <p:nvPr/>
        </p:nvSpPr>
        <p:spPr bwMode="auto">
          <a:xfrm>
            <a:off x="5816600" y="2590800"/>
            <a:ext cx="1233488" cy="2719388"/>
          </a:xfrm>
          <a:custGeom>
            <a:avLst/>
            <a:gdLst>
              <a:gd name="T0" fmla="*/ 776 w 777"/>
              <a:gd name="T1" fmla="*/ 0 h 1713"/>
              <a:gd name="T2" fmla="*/ 0 w 777"/>
              <a:gd name="T3" fmla="*/ 1712 h 1713"/>
              <a:gd name="T4" fmla="*/ 0 60000 65536"/>
              <a:gd name="T5" fmla="*/ 0 60000 65536"/>
              <a:gd name="T6" fmla="*/ 0 w 777"/>
              <a:gd name="T7" fmla="*/ 0 h 1713"/>
              <a:gd name="T8" fmla="*/ 777 w 777"/>
              <a:gd name="T9" fmla="*/ 1713 h 171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77" h="1713">
                <a:moveTo>
                  <a:pt x="776" y="0"/>
                </a:moveTo>
                <a:lnTo>
                  <a:pt x="0" y="171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43" name="Freeform 36"/>
          <p:cNvSpPr>
            <a:spLocks/>
          </p:cNvSpPr>
          <p:nvPr/>
        </p:nvSpPr>
        <p:spPr bwMode="auto">
          <a:xfrm>
            <a:off x="4965700" y="1460500"/>
            <a:ext cx="2084388" cy="623888"/>
          </a:xfrm>
          <a:custGeom>
            <a:avLst/>
            <a:gdLst>
              <a:gd name="T0" fmla="*/ 0 w 1313"/>
              <a:gd name="T1" fmla="*/ 0 h 393"/>
              <a:gd name="T2" fmla="*/ 120 w 1313"/>
              <a:gd name="T3" fmla="*/ 0 h 393"/>
              <a:gd name="T4" fmla="*/ 120 w 1313"/>
              <a:gd name="T5" fmla="*/ 392 h 393"/>
              <a:gd name="T6" fmla="*/ 1312 w 1313"/>
              <a:gd name="T7" fmla="*/ 392 h 393"/>
              <a:gd name="T8" fmla="*/ 0 60000 65536"/>
              <a:gd name="T9" fmla="*/ 0 60000 65536"/>
              <a:gd name="T10" fmla="*/ 0 60000 65536"/>
              <a:gd name="T11" fmla="*/ 0 60000 65536"/>
              <a:gd name="T12" fmla="*/ 0 w 1313"/>
              <a:gd name="T13" fmla="*/ 0 h 393"/>
              <a:gd name="T14" fmla="*/ 1313 w 1313"/>
              <a:gd name="T15" fmla="*/ 393 h 39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13" h="393">
                <a:moveTo>
                  <a:pt x="0" y="0"/>
                </a:moveTo>
                <a:lnTo>
                  <a:pt x="120" y="0"/>
                </a:lnTo>
                <a:lnTo>
                  <a:pt x="120" y="392"/>
                </a:lnTo>
                <a:lnTo>
                  <a:pt x="1312" y="39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44" name="Line 37"/>
          <p:cNvSpPr>
            <a:spLocks noChangeShapeType="1"/>
          </p:cNvSpPr>
          <p:nvPr/>
        </p:nvSpPr>
        <p:spPr bwMode="auto">
          <a:xfrm>
            <a:off x="5168900" y="1460500"/>
            <a:ext cx="2413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45" name="Freeform 38"/>
          <p:cNvSpPr>
            <a:spLocks/>
          </p:cNvSpPr>
          <p:nvPr/>
        </p:nvSpPr>
        <p:spPr bwMode="auto">
          <a:xfrm>
            <a:off x="3086100" y="762000"/>
            <a:ext cx="5183188" cy="1487488"/>
          </a:xfrm>
          <a:custGeom>
            <a:avLst/>
            <a:gdLst>
              <a:gd name="T0" fmla="*/ 3032 w 3265"/>
              <a:gd name="T1" fmla="*/ 936 h 937"/>
              <a:gd name="T2" fmla="*/ 3264 w 3265"/>
              <a:gd name="T3" fmla="*/ 936 h 937"/>
              <a:gd name="T4" fmla="*/ 3264 w 3265"/>
              <a:gd name="T5" fmla="*/ 0 h 937"/>
              <a:gd name="T6" fmla="*/ 0 w 3265"/>
              <a:gd name="T7" fmla="*/ 0 h 937"/>
              <a:gd name="T8" fmla="*/ 0 w 3265"/>
              <a:gd name="T9" fmla="*/ 680 h 9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65"/>
              <a:gd name="T16" fmla="*/ 0 h 937"/>
              <a:gd name="T17" fmla="*/ 3265 w 3265"/>
              <a:gd name="T18" fmla="*/ 937 h 9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65" h="937">
                <a:moveTo>
                  <a:pt x="3032" y="936"/>
                </a:moveTo>
                <a:lnTo>
                  <a:pt x="3264" y="936"/>
                </a:lnTo>
                <a:lnTo>
                  <a:pt x="3264" y="0"/>
                </a:lnTo>
                <a:lnTo>
                  <a:pt x="0" y="0"/>
                </a:lnTo>
                <a:lnTo>
                  <a:pt x="0" y="68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46" name="Rectangle 39"/>
          <p:cNvSpPr>
            <a:spLocks noChangeArrowheads="1"/>
          </p:cNvSpPr>
          <p:nvPr/>
        </p:nvSpPr>
        <p:spPr bwMode="auto">
          <a:xfrm>
            <a:off x="2582863" y="2043113"/>
            <a:ext cx="100012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Issue</a:t>
            </a:r>
          </a:p>
        </p:txBody>
      </p:sp>
      <p:sp>
        <p:nvSpPr>
          <p:cNvPr id="64547" name="Line 40"/>
          <p:cNvSpPr>
            <a:spLocks noChangeShapeType="1"/>
          </p:cNvSpPr>
          <p:nvPr/>
        </p:nvSpPr>
        <p:spPr bwMode="auto">
          <a:xfrm>
            <a:off x="2273300" y="2273300"/>
            <a:ext cx="3683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48" name="Rectangle 41"/>
          <p:cNvSpPr>
            <a:spLocks noChangeArrowheads="1"/>
          </p:cNvSpPr>
          <p:nvPr/>
        </p:nvSpPr>
        <p:spPr bwMode="auto">
          <a:xfrm>
            <a:off x="2605088" y="2746375"/>
            <a:ext cx="908050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GPR’s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FPR’s</a:t>
            </a:r>
          </a:p>
        </p:txBody>
      </p:sp>
      <p:sp>
        <p:nvSpPr>
          <p:cNvPr id="64549" name="Text Box 42"/>
          <p:cNvSpPr txBox="1">
            <a:spLocks noChangeArrowheads="1"/>
          </p:cNvSpPr>
          <p:nvPr/>
        </p:nvSpPr>
        <p:spPr bwMode="auto">
          <a:xfrm>
            <a:off x="249238" y="4040188"/>
            <a:ext cx="3294062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Can we solve write hazards without equalizing all pipeline depths and without bypassing?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6582305-ACA0-444B-AF25-BCE6CFB9E343}" type="slidenum">
              <a:rPr lang="en-US"/>
              <a:pPr/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6565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228600"/>
            <a:ext cx="7162800" cy="990600"/>
          </a:xfrm>
          <a:noFill/>
        </p:spPr>
        <p:txBody>
          <a:bodyPr lIns="90488" tIns="44450" rIns="90488" bIns="44450"/>
          <a:lstStyle/>
          <a:p>
            <a:r>
              <a:rPr lang="en-US"/>
              <a:t>When is it Safe to Issue an Instruction?</a:t>
            </a:r>
          </a:p>
        </p:txBody>
      </p:sp>
      <p:sp>
        <p:nvSpPr>
          <p:cNvPr id="66566" name="Rectangle 3"/>
          <p:cNvSpPr>
            <a:spLocks noChangeArrowheads="1"/>
          </p:cNvSpPr>
          <p:nvPr/>
        </p:nvSpPr>
        <p:spPr bwMode="auto">
          <a:xfrm>
            <a:off x="666750" y="1427163"/>
            <a:ext cx="8121650" cy="4292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Suppose a data structure keeps track of all the instructions in all the functional units</a:t>
            </a: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The following checks need to be made before the Issue stage can dispatch an instruction</a:t>
            </a:r>
          </a:p>
          <a:p>
            <a:pPr algn="l">
              <a:spcBef>
                <a:spcPct val="0"/>
              </a:spcBef>
            </a:pPr>
            <a:endParaRPr lang="en-US" sz="2000">
              <a:latin typeface="Verdana" charset="0"/>
            </a:endParaRP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Is the required function unit available?</a:t>
            </a:r>
          </a:p>
          <a:p>
            <a:pPr lvl="1" algn="l">
              <a:spcBef>
                <a:spcPct val="0"/>
              </a:spcBef>
            </a:pPr>
            <a:endParaRPr lang="en-US" sz="1800">
              <a:solidFill>
                <a:srgbClr val="56127A"/>
              </a:solidFill>
              <a:latin typeface="Verdana" charset="0"/>
            </a:endParaRP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Is the input data available?  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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RAW?</a:t>
            </a:r>
          </a:p>
          <a:p>
            <a:pPr lvl="1" algn="l">
              <a:spcBef>
                <a:spcPct val="0"/>
              </a:spcBef>
            </a:pPr>
            <a:endParaRPr lang="en-US" sz="1800">
              <a:solidFill>
                <a:srgbClr val="56127A"/>
              </a:solidFill>
              <a:latin typeface="Verdana" charset="0"/>
            </a:endParaRP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Is it safe to write the destination? 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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WAR?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WAW?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</a:t>
            </a:r>
            <a:endParaRPr lang="en-US" sz="1800">
              <a:solidFill>
                <a:srgbClr val="56127A"/>
              </a:solidFill>
              <a:latin typeface="Verdana" charset="0"/>
            </a:endParaRP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 Is there a structural conflict at the WB stage?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BD5032-2A35-444C-9914-661A0300AE44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8613" name="Rectangle 2"/>
          <p:cNvSpPr>
            <a:spLocks noGrp="1" noChangeArrowheads="1"/>
          </p:cNvSpPr>
          <p:nvPr>
            <p:ph type="title"/>
          </p:nvPr>
        </p:nvSpPr>
        <p:spPr>
          <a:xfrm>
            <a:off x="327025" y="-76200"/>
            <a:ext cx="8075613" cy="963612"/>
          </a:xfrm>
          <a:noFill/>
        </p:spPr>
        <p:txBody>
          <a:bodyPr lIns="90488" tIns="44450" rIns="90488" bIns="44450"/>
          <a:lstStyle/>
          <a:p>
            <a:pPr>
              <a:lnSpc>
                <a:spcPct val="100000"/>
              </a:lnSpc>
            </a:pPr>
            <a:r>
              <a:rPr lang="en-US" sz="2800"/>
              <a:t>A Data Structure for Correct Issues</a:t>
            </a:r>
            <a:r>
              <a:rPr lang="en-US" sz="2000"/>
              <a:t/>
            </a:r>
            <a:br>
              <a:rPr lang="en-US" sz="2000"/>
            </a:br>
            <a:r>
              <a:rPr lang="en-US" sz="2000" i="1"/>
              <a:t>Keeps track of the status of Functional Units</a:t>
            </a:r>
          </a:p>
        </p:txBody>
      </p:sp>
      <p:sp>
        <p:nvSpPr>
          <p:cNvPr id="68614" name="Rectangle 3"/>
          <p:cNvSpPr>
            <a:spLocks noChangeArrowheads="1"/>
          </p:cNvSpPr>
          <p:nvPr/>
        </p:nvSpPr>
        <p:spPr bwMode="auto">
          <a:xfrm>
            <a:off x="222250" y="3808412"/>
            <a:ext cx="8612188" cy="2527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The instruction i at the Issue stage consults this table</a:t>
            </a:r>
          </a:p>
          <a:p>
            <a:pPr algn="l">
              <a:spcBef>
                <a:spcPct val="0"/>
              </a:spcBef>
            </a:pPr>
            <a:endParaRPr lang="en-US" sz="800" i="1">
              <a:latin typeface="Verdana" charset="0"/>
            </a:endParaRPr>
          </a:p>
          <a:p>
            <a:pPr lvl="1"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FU available? 	check the busy column</a:t>
            </a:r>
          </a:p>
          <a:p>
            <a:pPr lvl="1"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RAW?		search the dest column for i’s sources</a:t>
            </a:r>
          </a:p>
          <a:p>
            <a:pPr lvl="1"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WAR?		search the source columns for i’s destination</a:t>
            </a:r>
          </a:p>
          <a:p>
            <a:pPr lvl="1" algn="l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WAW?		search the dest column for i’s destination</a:t>
            </a:r>
          </a:p>
          <a:p>
            <a:pPr lvl="1" algn="l">
              <a:spcBef>
                <a:spcPct val="0"/>
              </a:spcBef>
            </a:pPr>
            <a:endParaRPr lang="en-US" sz="800" i="1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An entry is added to the table if no hazard is detected;</a:t>
            </a:r>
          </a:p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An entry is removed from the table after Write-Back</a:t>
            </a:r>
          </a:p>
        </p:txBody>
      </p:sp>
      <p:sp>
        <p:nvSpPr>
          <p:cNvPr id="68615" name="Rectangle 4"/>
          <p:cNvSpPr>
            <a:spLocks noChangeArrowheads="1"/>
          </p:cNvSpPr>
          <p:nvPr/>
        </p:nvSpPr>
        <p:spPr bwMode="auto">
          <a:xfrm>
            <a:off x="4276725" y="657225"/>
            <a:ext cx="4138613" cy="3444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57188" y="947737"/>
            <a:ext cx="8410575" cy="2851150"/>
            <a:chOff x="225" y="802"/>
            <a:chExt cx="5298" cy="1796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35" y="812"/>
              <a:ext cx="5028" cy="1786"/>
              <a:chOff x="235" y="812"/>
              <a:chExt cx="5028" cy="1786"/>
            </a:xfrm>
          </p:grpSpPr>
          <p:sp>
            <p:nvSpPr>
              <p:cNvPr id="68619" name="Line 7"/>
              <p:cNvSpPr>
                <a:spLocks noChangeShapeType="1"/>
              </p:cNvSpPr>
              <p:nvPr/>
            </p:nvSpPr>
            <p:spPr bwMode="auto">
              <a:xfrm>
                <a:off x="248" y="1035"/>
                <a:ext cx="501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620" name="Line 8"/>
              <p:cNvSpPr>
                <a:spLocks noChangeShapeType="1"/>
              </p:cNvSpPr>
              <p:nvPr/>
            </p:nvSpPr>
            <p:spPr bwMode="auto">
              <a:xfrm>
                <a:off x="246" y="1406"/>
                <a:ext cx="501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621" name="Line 9"/>
              <p:cNvSpPr>
                <a:spLocks noChangeShapeType="1"/>
              </p:cNvSpPr>
              <p:nvPr/>
            </p:nvSpPr>
            <p:spPr bwMode="auto">
              <a:xfrm>
                <a:off x="235" y="1999"/>
                <a:ext cx="501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622" name="Line 10"/>
              <p:cNvSpPr>
                <a:spLocks noChangeShapeType="1"/>
              </p:cNvSpPr>
              <p:nvPr/>
            </p:nvSpPr>
            <p:spPr bwMode="auto">
              <a:xfrm>
                <a:off x="242" y="2376"/>
                <a:ext cx="501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623" name="Line 11"/>
              <p:cNvSpPr>
                <a:spLocks noChangeShapeType="1"/>
              </p:cNvSpPr>
              <p:nvPr/>
            </p:nvSpPr>
            <p:spPr bwMode="auto">
              <a:xfrm>
                <a:off x="1253" y="812"/>
                <a:ext cx="0" cy="177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624" name="Line 12"/>
              <p:cNvSpPr>
                <a:spLocks noChangeShapeType="1"/>
              </p:cNvSpPr>
              <p:nvPr/>
            </p:nvSpPr>
            <p:spPr bwMode="auto">
              <a:xfrm>
                <a:off x="2078" y="828"/>
                <a:ext cx="0" cy="177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8618" name="Rectangle 13"/>
            <p:cNvSpPr>
              <a:spLocks noChangeArrowheads="1"/>
            </p:cNvSpPr>
            <p:nvPr/>
          </p:nvSpPr>
          <p:spPr bwMode="auto">
            <a:xfrm>
              <a:off x="225" y="802"/>
              <a:ext cx="5298" cy="178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>
                  <a:solidFill>
                    <a:srgbClr val="56127A"/>
                  </a:solidFill>
                  <a:latin typeface="Verdana" charset="0"/>
                </a:rPr>
                <a:t>  Name	Busy		Op	Dest	Src1	Src2	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	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Int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Mem	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Add1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Add2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Add3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Mult1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Mult2</a:t>
              </a:r>
            </a:p>
            <a:p>
              <a:pPr lvl="1"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Div</a:t>
              </a:r>
              <a:endParaRPr lang="en-US" sz="2000" i="1">
                <a:solidFill>
                  <a:srgbClr val="56127A"/>
                </a:solidFill>
                <a:latin typeface="Verdana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heavily contain material developed and copyright by</a:t>
            </a:r>
          </a:p>
          <a:p>
            <a:pPr lvl="1"/>
            <a:r>
              <a:rPr lang="en-US" dirty="0" err="1" smtClean="0"/>
              <a:t>Krste</a:t>
            </a:r>
            <a:r>
              <a:rPr lang="en-US" dirty="0" smtClean="0"/>
              <a:t> </a:t>
            </a:r>
            <a:r>
              <a:rPr lang="en-US" dirty="0" err="1" smtClean="0"/>
              <a:t>Asanovic</a:t>
            </a:r>
            <a:r>
              <a:rPr lang="en-US" dirty="0" smtClean="0"/>
              <a:t> (MIT/UCB)</a:t>
            </a:r>
          </a:p>
          <a:p>
            <a:pPr lvl="1"/>
            <a:r>
              <a:rPr lang="en-US" dirty="0" smtClean="0"/>
              <a:t>David Patterson (UCB)</a:t>
            </a:r>
          </a:p>
          <a:p>
            <a:r>
              <a:rPr lang="en-US" dirty="0" smtClean="0"/>
              <a:t>And also by:</a:t>
            </a:r>
            <a:endParaRPr lang="en-US" dirty="0"/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</a:t>
            </a:r>
            <a:r>
              <a:rPr lang="en-US" dirty="0" smtClean="0"/>
              <a:t>CS252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404F0E4-6AE1-9942-8036-88AC1451B339}" type="slidenum">
              <a:rPr lang="en-US"/>
              <a:pPr/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19100"/>
            <a:ext cx="7556500" cy="736600"/>
          </a:xfrm>
          <a:noFill/>
        </p:spPr>
        <p:txBody>
          <a:bodyPr lIns="90488" tIns="44450" rIns="90488" bIns="44450"/>
          <a:lstStyle/>
          <a:p>
            <a:r>
              <a:rPr lang="en-US"/>
              <a:t>Complex Pipelining: Motivation</a:t>
            </a:r>
          </a:p>
        </p:txBody>
      </p:sp>
      <p:sp>
        <p:nvSpPr>
          <p:cNvPr id="19462" name="Rectangle 3"/>
          <p:cNvSpPr>
            <a:spLocks noChangeArrowheads="1"/>
          </p:cNvSpPr>
          <p:nvPr/>
        </p:nvSpPr>
        <p:spPr bwMode="auto">
          <a:xfrm>
            <a:off x="609600" y="1447800"/>
            <a:ext cx="8077200" cy="39258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800">
                <a:latin typeface="Verdana" charset="0"/>
              </a:rPr>
              <a:t>Pipelining becomes complex when we want high performance in the presence of:</a:t>
            </a:r>
          </a:p>
          <a:p>
            <a:pPr algn="l">
              <a:spcBef>
                <a:spcPct val="0"/>
              </a:spcBef>
            </a:pPr>
            <a:endParaRPr lang="en-US" sz="2800">
              <a:latin typeface="Verdana" charset="0"/>
            </a:endParaRP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400">
                <a:latin typeface="Verdana" charset="0"/>
              </a:rPr>
              <a:t> Long latency or partially pipelined floating-point units</a:t>
            </a:r>
          </a:p>
          <a:p>
            <a:pPr lvl="1"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400">
                <a:latin typeface="Verdana" charset="0"/>
              </a:rPr>
              <a:t> Memory systems with variable access time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endParaRPr lang="en-US" sz="2400">
              <a:latin typeface="Verdana" charset="0"/>
            </a:endParaRP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400">
                <a:latin typeface="Verdana" charset="0"/>
              </a:rPr>
              <a:t> Multiple arithmetic and memory units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endParaRPr lang="en-US" sz="2400">
              <a:latin typeface="Verdan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7DBD45-30CF-C143-8111-972C3E504F50}" type="slidenum">
              <a:rPr lang="en-US"/>
              <a:pPr/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00" y="469900"/>
            <a:ext cx="7162800" cy="774700"/>
          </a:xfrm>
          <a:noFill/>
        </p:spPr>
        <p:txBody>
          <a:bodyPr lIns="90488" tIns="44450" rIns="90488" bIns="44450"/>
          <a:lstStyle/>
          <a:p>
            <a:r>
              <a:rPr lang="en-US"/>
              <a:t>Floating-Point Unit (FPU)</a:t>
            </a:r>
          </a:p>
        </p:txBody>
      </p:sp>
      <p:sp>
        <p:nvSpPr>
          <p:cNvPr id="21510" name="Rectangle 3"/>
          <p:cNvSpPr>
            <a:spLocks noChangeArrowheads="1"/>
          </p:cNvSpPr>
          <p:nvPr/>
        </p:nvSpPr>
        <p:spPr bwMode="auto">
          <a:xfrm>
            <a:off x="381000" y="1295400"/>
            <a:ext cx="8382000" cy="4689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 sz="2400">
                <a:latin typeface="Verdana" charset="0"/>
              </a:rPr>
              <a:t>Much more hardware than an integer unit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 sz="2400">
                <a:latin typeface="Verdana" charset="0"/>
              </a:rPr>
              <a:t>Single-cycle FPU is a bad idea - </a:t>
            </a:r>
            <a:r>
              <a:rPr lang="en-US" sz="2400" i="1">
                <a:latin typeface="Verdana" charset="0"/>
              </a:rPr>
              <a:t>why?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lvl="1" algn="l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r>
              <a:rPr lang="en-US" sz="2400">
                <a:latin typeface="Verdana" charset="0"/>
              </a:rPr>
              <a:t> it is common to have several FPU’s</a:t>
            </a:r>
          </a:p>
          <a:p>
            <a:pPr lvl="1" algn="l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endParaRPr lang="en-US" sz="2400">
              <a:latin typeface="Verdana" charset="0"/>
            </a:endParaRPr>
          </a:p>
          <a:p>
            <a:pPr lvl="1" algn="l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r>
              <a:rPr lang="en-US" sz="2400">
                <a:latin typeface="Verdana" charset="0"/>
              </a:rPr>
              <a:t> it is common to have different types of FPU’s 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 sz="2400">
                <a:latin typeface="Verdana" charset="0"/>
              </a:rPr>
              <a:t> 		</a:t>
            </a:r>
            <a:r>
              <a:rPr lang="en-US" sz="2400" i="1">
                <a:latin typeface="Verdana" charset="0"/>
              </a:rPr>
              <a:t> Fadd, Fmul, Fdiv, ...</a:t>
            </a:r>
            <a:endParaRPr lang="en-US" sz="2400">
              <a:latin typeface="Verdana" charset="0"/>
            </a:endParaRPr>
          </a:p>
          <a:p>
            <a:pPr lvl="1" algn="l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endParaRPr lang="en-US" sz="2400">
              <a:latin typeface="Verdana" charset="0"/>
            </a:endParaRPr>
          </a:p>
          <a:p>
            <a:pPr lvl="1" algn="l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r>
              <a:rPr lang="en-US" sz="2400">
                <a:latin typeface="Verdana" charset="0"/>
              </a:rPr>
              <a:t> an FPU may be pipelined, partially pipelined or not pipelined</a:t>
            </a:r>
          </a:p>
          <a:p>
            <a:pPr lvl="1" algn="l">
              <a:lnSpc>
                <a:spcPct val="90000"/>
              </a:lnSpc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 sz="2400" i="1">
                <a:latin typeface="Verdana" charset="0"/>
              </a:rPr>
              <a:t>To operate several FPU’s concurrently the FP register file needs to have more read and write 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FB7EBE-A0E8-1248-B061-86C03B40CADF}" type="slidenum">
              <a:rPr lang="en-US"/>
              <a:pPr/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444500"/>
            <a:ext cx="7162800" cy="787400"/>
          </a:xfrm>
          <a:noFill/>
        </p:spPr>
        <p:txBody>
          <a:bodyPr lIns="90488" tIns="44450" rIns="90488" bIns="44450"/>
          <a:lstStyle/>
          <a:p>
            <a:r>
              <a:rPr lang="en-US"/>
              <a:t>Functional Unit Characteristics</a:t>
            </a:r>
          </a:p>
        </p:txBody>
      </p:sp>
      <p:sp>
        <p:nvSpPr>
          <p:cNvPr id="23558" name="Rectangle 3"/>
          <p:cNvSpPr>
            <a:spLocks noChangeArrowheads="1"/>
          </p:cNvSpPr>
          <p:nvPr/>
        </p:nvSpPr>
        <p:spPr bwMode="auto">
          <a:xfrm>
            <a:off x="1598613" y="1344613"/>
            <a:ext cx="1557337" cy="8191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fully</a:t>
            </a:r>
          </a:p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pipelined</a:t>
            </a:r>
          </a:p>
        </p:txBody>
      </p:sp>
      <p:sp>
        <p:nvSpPr>
          <p:cNvPr id="23559" name="Rectangle 4"/>
          <p:cNvSpPr>
            <a:spLocks noChangeArrowheads="1"/>
          </p:cNvSpPr>
          <p:nvPr/>
        </p:nvSpPr>
        <p:spPr bwMode="auto">
          <a:xfrm>
            <a:off x="1573213" y="2716213"/>
            <a:ext cx="1557337" cy="8191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partially</a:t>
            </a:r>
          </a:p>
          <a:p>
            <a:pPr algn="l">
              <a:spcBef>
                <a:spcPct val="0"/>
              </a:spcBef>
            </a:pPr>
            <a:r>
              <a:rPr lang="en-US" sz="2400" i="1">
                <a:latin typeface="Verdana" charset="0"/>
              </a:rPr>
              <a:t>pipelined</a:t>
            </a:r>
          </a:p>
        </p:txBody>
      </p:sp>
      <p:sp>
        <p:nvSpPr>
          <p:cNvPr id="23560" name="Rectangle 5"/>
          <p:cNvSpPr>
            <a:spLocks noChangeArrowheads="1"/>
          </p:cNvSpPr>
          <p:nvPr/>
        </p:nvSpPr>
        <p:spPr bwMode="auto">
          <a:xfrm>
            <a:off x="706438" y="4087813"/>
            <a:ext cx="7459662" cy="2038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Functional units have internal pipeline registers</a:t>
            </a: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lvl="1" algn="l">
              <a:spcBef>
                <a:spcPct val="0"/>
              </a:spcBef>
            </a:pPr>
            <a:r>
              <a:rPr lang="en-US" sz="2000">
                <a:latin typeface="Symbol" charset="2"/>
              </a:rPr>
              <a:t></a:t>
            </a:r>
            <a:r>
              <a:rPr lang="en-US" sz="2000">
                <a:latin typeface="Verdana" charset="0"/>
              </a:rPr>
              <a:t> operands are latched when an instruction </a:t>
            </a:r>
          </a:p>
          <a:p>
            <a:pPr lvl="2"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enters a functional unit 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latin typeface="Symbol" charset="2"/>
              </a:rPr>
              <a:t></a:t>
            </a:r>
            <a:r>
              <a:rPr lang="en-US" sz="2000">
                <a:latin typeface="Verdana" charset="0"/>
              </a:rPr>
              <a:t> inputs to a functional unit (e.g., register file)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    can change during a long latency operation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3708400" y="1358900"/>
            <a:ext cx="3086100" cy="823913"/>
            <a:chOff x="2336" y="856"/>
            <a:chExt cx="1944" cy="519"/>
          </a:xfrm>
        </p:grpSpPr>
        <p:sp>
          <p:nvSpPr>
            <p:cNvPr id="23569" name="Rectangle 7"/>
            <p:cNvSpPr>
              <a:spLocks noChangeArrowheads="1"/>
            </p:cNvSpPr>
            <p:nvPr/>
          </p:nvSpPr>
          <p:spPr bwMode="auto">
            <a:xfrm>
              <a:off x="2784" y="856"/>
              <a:ext cx="1040" cy="51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70" name="Line 8"/>
            <p:cNvSpPr>
              <a:spLocks noChangeShapeType="1"/>
            </p:cNvSpPr>
            <p:nvPr/>
          </p:nvSpPr>
          <p:spPr bwMode="auto">
            <a:xfrm>
              <a:off x="3128" y="860"/>
              <a:ext cx="0" cy="50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71" name="Line 9"/>
            <p:cNvSpPr>
              <a:spLocks noChangeShapeType="1"/>
            </p:cNvSpPr>
            <p:nvPr/>
          </p:nvSpPr>
          <p:spPr bwMode="auto">
            <a:xfrm>
              <a:off x="3472" y="860"/>
              <a:ext cx="0" cy="50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72" name="Line 10"/>
            <p:cNvSpPr>
              <a:spLocks noChangeShapeType="1"/>
            </p:cNvSpPr>
            <p:nvPr/>
          </p:nvSpPr>
          <p:spPr bwMode="auto">
            <a:xfrm>
              <a:off x="2336" y="1048"/>
              <a:ext cx="4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73" name="Line 11"/>
            <p:cNvSpPr>
              <a:spLocks noChangeShapeType="1"/>
            </p:cNvSpPr>
            <p:nvPr/>
          </p:nvSpPr>
          <p:spPr bwMode="auto">
            <a:xfrm>
              <a:off x="3848" y="1040"/>
              <a:ext cx="4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74" name="Rectangle 14"/>
            <p:cNvSpPr>
              <a:spLocks noChangeArrowheads="1"/>
            </p:cNvSpPr>
            <p:nvPr/>
          </p:nvSpPr>
          <p:spPr bwMode="auto">
            <a:xfrm>
              <a:off x="2735" y="1146"/>
              <a:ext cx="441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1cyc</a:t>
              </a:r>
            </a:p>
          </p:txBody>
        </p:sp>
        <p:sp>
          <p:nvSpPr>
            <p:cNvPr id="23575" name="Rectangle 15"/>
            <p:cNvSpPr>
              <a:spLocks noChangeArrowheads="1"/>
            </p:cNvSpPr>
            <p:nvPr/>
          </p:nvSpPr>
          <p:spPr bwMode="auto">
            <a:xfrm>
              <a:off x="3079" y="1146"/>
              <a:ext cx="441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1cyc</a:t>
              </a:r>
            </a:p>
          </p:txBody>
        </p:sp>
        <p:sp>
          <p:nvSpPr>
            <p:cNvPr id="23576" name="Rectangle 16"/>
            <p:cNvSpPr>
              <a:spLocks noChangeArrowheads="1"/>
            </p:cNvSpPr>
            <p:nvPr/>
          </p:nvSpPr>
          <p:spPr bwMode="auto">
            <a:xfrm>
              <a:off x="3423" y="1146"/>
              <a:ext cx="441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1cyc</a:t>
              </a: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3733800" y="2755900"/>
            <a:ext cx="3644900" cy="823913"/>
            <a:chOff x="2352" y="1736"/>
            <a:chExt cx="2296" cy="519"/>
          </a:xfrm>
        </p:grpSpPr>
        <p:sp>
          <p:nvSpPr>
            <p:cNvPr id="23563" name="Rectangle 20"/>
            <p:cNvSpPr>
              <a:spLocks noChangeArrowheads="1"/>
            </p:cNvSpPr>
            <p:nvPr/>
          </p:nvSpPr>
          <p:spPr bwMode="auto">
            <a:xfrm>
              <a:off x="2800" y="1736"/>
              <a:ext cx="1392" cy="51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4" name="Line 21"/>
            <p:cNvSpPr>
              <a:spLocks noChangeShapeType="1"/>
            </p:cNvSpPr>
            <p:nvPr/>
          </p:nvSpPr>
          <p:spPr bwMode="auto">
            <a:xfrm>
              <a:off x="3488" y="1748"/>
              <a:ext cx="0" cy="50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5" name="Line 22"/>
            <p:cNvSpPr>
              <a:spLocks noChangeShapeType="1"/>
            </p:cNvSpPr>
            <p:nvPr/>
          </p:nvSpPr>
          <p:spPr bwMode="auto">
            <a:xfrm>
              <a:off x="2352" y="1936"/>
              <a:ext cx="4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6" name="Rectangle 25"/>
            <p:cNvSpPr>
              <a:spLocks noChangeArrowheads="1"/>
            </p:cNvSpPr>
            <p:nvPr/>
          </p:nvSpPr>
          <p:spPr bwMode="auto">
            <a:xfrm>
              <a:off x="2951" y="2026"/>
              <a:ext cx="491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2 cyc</a:t>
              </a:r>
            </a:p>
          </p:txBody>
        </p:sp>
        <p:sp>
          <p:nvSpPr>
            <p:cNvPr id="23567" name="Rectangle 26"/>
            <p:cNvSpPr>
              <a:spLocks noChangeArrowheads="1"/>
            </p:cNvSpPr>
            <p:nvPr/>
          </p:nvSpPr>
          <p:spPr bwMode="auto">
            <a:xfrm>
              <a:off x="3607" y="2026"/>
              <a:ext cx="491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2 cyc</a:t>
              </a:r>
            </a:p>
          </p:txBody>
        </p:sp>
        <p:sp>
          <p:nvSpPr>
            <p:cNvPr id="23568" name="Line 27"/>
            <p:cNvSpPr>
              <a:spLocks noChangeShapeType="1"/>
            </p:cNvSpPr>
            <p:nvPr/>
          </p:nvSpPr>
          <p:spPr bwMode="auto">
            <a:xfrm>
              <a:off x="4216" y="1912"/>
              <a:ext cx="4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52AE5E-8945-FE4D-805F-56F8C5770457}" type="slidenum">
              <a:rPr lang="en-US"/>
              <a:pPr/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93700"/>
            <a:ext cx="7162800" cy="812800"/>
          </a:xfrm>
          <a:noFill/>
        </p:spPr>
        <p:txBody>
          <a:bodyPr lIns="90488" tIns="44450" rIns="90488" bIns="44450"/>
          <a:lstStyle/>
          <a:p>
            <a:r>
              <a:rPr lang="en-US"/>
              <a:t>Floating-Point ISA</a:t>
            </a:r>
          </a:p>
        </p:txBody>
      </p:sp>
      <p:sp>
        <p:nvSpPr>
          <p:cNvPr id="25606" name="Rectangle 3"/>
          <p:cNvSpPr>
            <a:spLocks noChangeArrowheads="1"/>
          </p:cNvSpPr>
          <p:nvPr/>
        </p:nvSpPr>
        <p:spPr bwMode="auto">
          <a:xfrm>
            <a:off x="747713" y="1379538"/>
            <a:ext cx="7716837" cy="43529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Interaction between the floating-point datapath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and the integer datapath is determined largely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by the ISA</a:t>
            </a: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MIPS ISA 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>
                <a:latin typeface="Verdana" charset="0"/>
              </a:rPr>
              <a:t> separate register files for FP and Integer instructions</a:t>
            </a:r>
          </a:p>
          <a:p>
            <a:pPr lvl="2"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the only interaction is via a set of move instructions  (some ISA’s don’t even permit this)</a:t>
            </a:r>
            <a:endParaRPr lang="en-US" sz="2000">
              <a:latin typeface="Verdana" charset="0"/>
            </a:endParaRP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>
                <a:latin typeface="Verdana" charset="0"/>
              </a:rPr>
              <a:t> separate load/store for FPR’s and GPR’s but both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  use GPR’s for address calculation </a:t>
            </a: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>
                <a:latin typeface="Verdana" charset="0"/>
              </a:rPr>
              <a:t> separate conditions for branches</a:t>
            </a:r>
          </a:p>
          <a:p>
            <a:pPr lvl="2"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FP branches are defined in terms of condition codes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5B2F48-76FD-FF41-8EE0-A8B74BFC06AA}" type="slidenum">
              <a:rPr lang="en-US"/>
              <a:pPr/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>
          <a:xfrm>
            <a:off x="292100" y="444500"/>
            <a:ext cx="7162800" cy="762000"/>
          </a:xfrm>
          <a:noFill/>
        </p:spPr>
        <p:txBody>
          <a:bodyPr lIns="90488" tIns="44450" rIns="90488" bIns="44450"/>
          <a:lstStyle/>
          <a:p>
            <a:r>
              <a:rPr lang="en-US"/>
              <a:t>Realistic Memory Systems </a:t>
            </a:r>
          </a:p>
        </p:txBody>
      </p:sp>
      <p:sp>
        <p:nvSpPr>
          <p:cNvPr id="27654" name="Rectangle 3"/>
          <p:cNvSpPr>
            <a:spLocks noChangeArrowheads="1"/>
          </p:cNvSpPr>
          <p:nvPr/>
        </p:nvSpPr>
        <p:spPr bwMode="auto">
          <a:xfrm>
            <a:off x="533400" y="4267200"/>
            <a:ext cx="8382000" cy="15859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10000"/>
              </a:spcBef>
            </a:pPr>
            <a:r>
              <a:rPr lang="en-US" sz="2400" dirty="0">
                <a:latin typeface="Verdana" charset="0"/>
              </a:rPr>
              <a:t>Latency of access to the main memory is usually much greater than one cycle and often unpredictable</a:t>
            </a:r>
            <a:endParaRPr lang="en-US" sz="2000" i="1" dirty="0">
              <a:latin typeface="Verdana" charset="0"/>
            </a:endParaRPr>
          </a:p>
          <a:p>
            <a:pPr lvl="1" algn="l">
              <a:spcBef>
                <a:spcPct val="10000"/>
              </a:spcBef>
            </a:pPr>
            <a:r>
              <a:rPr lang="en-US" sz="2400" i="1" dirty="0">
                <a:latin typeface="Verdana" charset="0"/>
              </a:rPr>
              <a:t>Solving this problem is a central issue in computer architecture</a:t>
            </a:r>
            <a:r>
              <a:rPr lang="en-US" sz="2800" i="1" dirty="0">
                <a:latin typeface="Verdana" charset="0"/>
              </a:rPr>
              <a:t> </a:t>
            </a:r>
          </a:p>
        </p:txBody>
      </p:sp>
      <p:sp>
        <p:nvSpPr>
          <p:cNvPr id="1747972" name="Rectangle 4"/>
          <p:cNvSpPr>
            <a:spLocks noChangeArrowheads="1"/>
          </p:cNvSpPr>
          <p:nvPr/>
        </p:nvSpPr>
        <p:spPr bwMode="auto">
          <a:xfrm>
            <a:off x="609600" y="1219200"/>
            <a:ext cx="8001000" cy="298286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dirty="0">
                <a:latin typeface="Verdana" charset="0"/>
              </a:rPr>
              <a:t>Common approaches to improving memory </a:t>
            </a:r>
            <a:r>
              <a:rPr lang="en-US" sz="2400" dirty="0" smtClean="0">
                <a:latin typeface="Verdana" charset="0"/>
              </a:rPr>
              <a:t>performance</a:t>
            </a:r>
            <a:endParaRPr lang="en-US" sz="2000" dirty="0" smtClean="0">
              <a:latin typeface="Verdana" charset="0"/>
            </a:endParaRPr>
          </a:p>
          <a:p>
            <a:pPr marL="347663" lvl="1" indent="-60325" algn="l">
              <a:spcBef>
                <a:spcPct val="0"/>
              </a:spcBef>
              <a:buFontTx/>
              <a:buChar char="•"/>
            </a:pPr>
            <a:r>
              <a:rPr lang="en-US" sz="2000" dirty="0">
                <a:latin typeface="Verdana" charset="0"/>
              </a:rPr>
              <a:t> caches </a:t>
            </a:r>
          </a:p>
          <a:p>
            <a:pPr lvl="3" indent="-458788" algn="l">
              <a:spcBef>
                <a:spcPct val="0"/>
              </a:spcBef>
            </a:pPr>
            <a:r>
              <a:rPr lang="en-US" sz="2000" i="1" dirty="0">
                <a:latin typeface="Verdana" charset="0"/>
              </a:rPr>
              <a:t>single cycle except in case of a miss </a:t>
            </a:r>
            <a:r>
              <a:rPr lang="en-US" sz="2000" i="1" dirty="0" err="1">
                <a:latin typeface="Symbol" charset="2"/>
              </a:rPr>
              <a:t></a:t>
            </a:r>
            <a:r>
              <a:rPr lang="en-US" sz="2000" i="1" dirty="0" err="1">
                <a:latin typeface="Verdana" charset="0"/>
              </a:rPr>
              <a:t>stall</a:t>
            </a:r>
            <a:endParaRPr lang="en-US" sz="2000" dirty="0">
              <a:latin typeface="Verdana" charset="0"/>
            </a:endParaRPr>
          </a:p>
          <a:p>
            <a:pPr marL="347663" lvl="1" indent="-60325" algn="l">
              <a:spcBef>
                <a:spcPct val="0"/>
              </a:spcBef>
              <a:buFontTx/>
              <a:buChar char="•"/>
            </a:pPr>
            <a:r>
              <a:rPr lang="en-US" sz="2000" dirty="0">
                <a:latin typeface="Verdana" charset="0"/>
              </a:rPr>
              <a:t> interleaved memory </a:t>
            </a:r>
          </a:p>
          <a:p>
            <a:pPr lvl="3" indent="-458788" algn="l">
              <a:spcBef>
                <a:spcPct val="0"/>
              </a:spcBef>
            </a:pPr>
            <a:r>
              <a:rPr lang="en-US" sz="2000" i="1" dirty="0">
                <a:latin typeface="Verdana" charset="0"/>
              </a:rPr>
              <a:t>multiple memory accesses </a:t>
            </a:r>
            <a:r>
              <a:rPr lang="en-US" sz="2000" i="1" dirty="0" err="1">
                <a:latin typeface="Symbol" charset="2"/>
              </a:rPr>
              <a:t></a:t>
            </a:r>
            <a:r>
              <a:rPr lang="en-US" sz="2000" i="1" dirty="0">
                <a:latin typeface="Verdana" charset="0"/>
              </a:rPr>
              <a:t> bank conflicts</a:t>
            </a:r>
          </a:p>
          <a:p>
            <a:pPr marL="347663" lvl="1" indent="-60325" algn="l">
              <a:spcBef>
                <a:spcPct val="0"/>
              </a:spcBef>
              <a:buFontTx/>
              <a:buChar char="•"/>
            </a:pPr>
            <a:r>
              <a:rPr lang="en-US" sz="2000" dirty="0">
                <a:latin typeface="Verdana" charset="0"/>
              </a:rPr>
              <a:t> split-phase memory </a:t>
            </a:r>
            <a:r>
              <a:rPr lang="en-US" sz="2000" dirty="0" smtClean="0">
                <a:latin typeface="Verdana" charset="0"/>
              </a:rPr>
              <a:t>operations (separate memory request from response)</a:t>
            </a:r>
          </a:p>
          <a:p>
            <a:pPr lvl="3" indent="-458788" algn="l">
              <a:spcBef>
                <a:spcPct val="0"/>
              </a:spcBef>
            </a:pPr>
            <a:r>
              <a:rPr lang="en-US" sz="2000" i="1" dirty="0" err="1">
                <a:latin typeface="Symbol" charset="2"/>
              </a:rPr>
              <a:t></a:t>
            </a:r>
            <a:r>
              <a:rPr lang="en-US" sz="2000" i="1" dirty="0">
                <a:latin typeface="Verdana" charset="0"/>
              </a:rPr>
              <a:t> out-of-order responses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9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9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9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4" grpId="0"/>
      <p:bldP spid="1747972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E7ABAE-6A38-F740-9332-44C48504C62E}" type="slidenum">
              <a:rPr lang="en-US"/>
              <a:pPr/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>
          <a:xfrm>
            <a:off x="292100" y="393700"/>
            <a:ext cx="7162800" cy="838200"/>
          </a:xfrm>
          <a:noFill/>
        </p:spPr>
        <p:txBody>
          <a:bodyPr lIns="90488" tIns="44450" rIns="90488" bIns="44450"/>
          <a:lstStyle/>
          <a:p>
            <a:r>
              <a:rPr lang="en-US"/>
              <a:t>Multiple Functional Units in Pipeline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17500" y="2514600"/>
            <a:ext cx="812800" cy="812800"/>
            <a:chOff x="200" y="1584"/>
            <a:chExt cx="512" cy="512"/>
          </a:xfrm>
        </p:grpSpPr>
        <p:sp>
          <p:nvSpPr>
            <p:cNvPr id="29739" name="Rectangle 4"/>
            <p:cNvSpPr>
              <a:spLocks noChangeArrowheads="1"/>
            </p:cNvSpPr>
            <p:nvPr/>
          </p:nvSpPr>
          <p:spPr bwMode="auto">
            <a:xfrm>
              <a:off x="200" y="1584"/>
              <a:ext cx="512" cy="51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40" name="Rectangle 5"/>
            <p:cNvSpPr>
              <a:spLocks noChangeArrowheads="1"/>
            </p:cNvSpPr>
            <p:nvPr/>
          </p:nvSpPr>
          <p:spPr bwMode="auto">
            <a:xfrm>
              <a:off x="332" y="1711"/>
              <a:ext cx="273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IF</a:t>
              </a:r>
            </a:p>
          </p:txBody>
        </p:sp>
      </p:grpSp>
      <p:sp>
        <p:nvSpPr>
          <p:cNvPr id="29703" name="Rectangle 6"/>
          <p:cNvSpPr>
            <a:spLocks noChangeArrowheads="1"/>
          </p:cNvSpPr>
          <p:nvPr/>
        </p:nvSpPr>
        <p:spPr bwMode="auto">
          <a:xfrm>
            <a:off x="1528763" y="2716213"/>
            <a:ext cx="65722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ID</a:t>
            </a:r>
          </a:p>
        </p:txBody>
      </p:sp>
      <p:sp>
        <p:nvSpPr>
          <p:cNvPr id="29704" name="Line 7"/>
          <p:cNvSpPr>
            <a:spLocks noChangeShapeType="1"/>
          </p:cNvSpPr>
          <p:nvPr/>
        </p:nvSpPr>
        <p:spPr bwMode="auto">
          <a:xfrm>
            <a:off x="1143000" y="2908300"/>
            <a:ext cx="2921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5" name="Rectangle 8"/>
          <p:cNvSpPr>
            <a:spLocks noChangeArrowheads="1"/>
          </p:cNvSpPr>
          <p:nvPr/>
        </p:nvSpPr>
        <p:spPr bwMode="auto">
          <a:xfrm>
            <a:off x="1435100" y="2540000"/>
            <a:ext cx="812800" cy="812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6" name="Rectangle 9"/>
          <p:cNvSpPr>
            <a:spLocks noChangeArrowheads="1"/>
          </p:cNvSpPr>
          <p:nvPr/>
        </p:nvSpPr>
        <p:spPr bwMode="auto">
          <a:xfrm>
            <a:off x="2654300" y="2514600"/>
            <a:ext cx="850900" cy="850900"/>
          </a:xfrm>
          <a:prstGeom prst="rect">
            <a:avLst/>
          </a:prstGeom>
          <a:solidFill>
            <a:schemeClr val="accent1"/>
          </a:solidFill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7073900" y="2514600"/>
            <a:ext cx="812800" cy="812800"/>
            <a:chOff x="4456" y="1584"/>
            <a:chExt cx="512" cy="512"/>
          </a:xfrm>
        </p:grpSpPr>
        <p:sp>
          <p:nvSpPr>
            <p:cNvPr id="29737" name="Rectangle 11"/>
            <p:cNvSpPr>
              <a:spLocks noChangeArrowheads="1"/>
            </p:cNvSpPr>
            <p:nvPr/>
          </p:nvSpPr>
          <p:spPr bwMode="auto">
            <a:xfrm>
              <a:off x="4456" y="1584"/>
              <a:ext cx="512" cy="51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8" name="Rectangle 12"/>
            <p:cNvSpPr>
              <a:spLocks noChangeArrowheads="1"/>
            </p:cNvSpPr>
            <p:nvPr/>
          </p:nvSpPr>
          <p:spPr bwMode="auto">
            <a:xfrm>
              <a:off x="4535" y="1711"/>
              <a:ext cx="382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WB</a:t>
              </a:r>
            </a:p>
          </p:txBody>
        </p:sp>
      </p:grpSp>
      <p:sp>
        <p:nvSpPr>
          <p:cNvPr id="29708" name="Rectangle 13"/>
          <p:cNvSpPr>
            <a:spLocks noChangeArrowheads="1"/>
          </p:cNvSpPr>
          <p:nvPr/>
        </p:nvSpPr>
        <p:spPr bwMode="auto">
          <a:xfrm>
            <a:off x="4140200" y="1752600"/>
            <a:ext cx="812800" cy="812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9" name="Rectangle 14"/>
          <p:cNvSpPr>
            <a:spLocks noChangeArrowheads="1"/>
          </p:cNvSpPr>
          <p:nvPr/>
        </p:nvSpPr>
        <p:spPr bwMode="auto">
          <a:xfrm>
            <a:off x="4227513" y="1954213"/>
            <a:ext cx="68262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ALU</a:t>
            </a:r>
          </a:p>
        </p:txBody>
      </p:sp>
      <p:sp>
        <p:nvSpPr>
          <p:cNvPr id="29710" name="Rectangle 15"/>
          <p:cNvSpPr>
            <a:spLocks noChangeArrowheads="1"/>
          </p:cNvSpPr>
          <p:nvPr/>
        </p:nvSpPr>
        <p:spPr bwMode="auto">
          <a:xfrm>
            <a:off x="5422900" y="1752600"/>
            <a:ext cx="1168400" cy="812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1" name="Rectangle 16"/>
          <p:cNvSpPr>
            <a:spLocks noChangeArrowheads="1"/>
          </p:cNvSpPr>
          <p:nvPr/>
        </p:nvSpPr>
        <p:spPr bwMode="auto">
          <a:xfrm>
            <a:off x="5630863" y="1954213"/>
            <a:ext cx="793750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Mem</a:t>
            </a:r>
          </a:p>
        </p:txBody>
      </p:sp>
      <p:sp>
        <p:nvSpPr>
          <p:cNvPr id="29712" name="Rectangle 17"/>
          <p:cNvSpPr>
            <a:spLocks noChangeArrowheads="1"/>
          </p:cNvSpPr>
          <p:nvPr/>
        </p:nvSpPr>
        <p:spPr bwMode="auto">
          <a:xfrm>
            <a:off x="4140200" y="2933700"/>
            <a:ext cx="1651000" cy="812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3" name="Rectangle 18"/>
          <p:cNvSpPr>
            <a:spLocks noChangeArrowheads="1"/>
          </p:cNvSpPr>
          <p:nvPr/>
        </p:nvSpPr>
        <p:spPr bwMode="auto">
          <a:xfrm>
            <a:off x="4551363" y="3135313"/>
            <a:ext cx="795337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Fadd</a:t>
            </a:r>
          </a:p>
        </p:txBody>
      </p:sp>
      <p:sp>
        <p:nvSpPr>
          <p:cNvPr id="29714" name="Rectangle 19"/>
          <p:cNvSpPr>
            <a:spLocks noChangeArrowheads="1"/>
          </p:cNvSpPr>
          <p:nvPr/>
        </p:nvSpPr>
        <p:spPr bwMode="auto">
          <a:xfrm>
            <a:off x="4140200" y="3924300"/>
            <a:ext cx="1651000" cy="812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5" name="Rectangle 20"/>
          <p:cNvSpPr>
            <a:spLocks noChangeArrowheads="1"/>
          </p:cNvSpPr>
          <p:nvPr/>
        </p:nvSpPr>
        <p:spPr bwMode="auto">
          <a:xfrm>
            <a:off x="4545013" y="4125913"/>
            <a:ext cx="804862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Fmul</a:t>
            </a:r>
          </a:p>
        </p:txBody>
      </p:sp>
      <p:sp>
        <p:nvSpPr>
          <p:cNvPr id="29716" name="Rectangle 21"/>
          <p:cNvSpPr>
            <a:spLocks noChangeArrowheads="1"/>
          </p:cNvSpPr>
          <p:nvPr/>
        </p:nvSpPr>
        <p:spPr bwMode="auto">
          <a:xfrm>
            <a:off x="4140200" y="5600700"/>
            <a:ext cx="1651000" cy="812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7" name="Rectangle 22"/>
          <p:cNvSpPr>
            <a:spLocks noChangeArrowheads="1"/>
          </p:cNvSpPr>
          <p:nvPr/>
        </p:nvSpPr>
        <p:spPr bwMode="auto">
          <a:xfrm>
            <a:off x="4595813" y="5802313"/>
            <a:ext cx="704850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Fdiv</a:t>
            </a:r>
          </a:p>
        </p:txBody>
      </p:sp>
      <p:sp>
        <p:nvSpPr>
          <p:cNvPr id="29718" name="Oval 23"/>
          <p:cNvSpPr>
            <a:spLocks noChangeArrowheads="1"/>
          </p:cNvSpPr>
          <p:nvPr/>
        </p:nvSpPr>
        <p:spPr bwMode="auto">
          <a:xfrm>
            <a:off x="4870450" y="487045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9" name="Oval 24"/>
          <p:cNvSpPr>
            <a:spLocks noChangeArrowheads="1"/>
          </p:cNvSpPr>
          <p:nvPr/>
        </p:nvSpPr>
        <p:spPr bwMode="auto">
          <a:xfrm>
            <a:off x="4876800" y="50165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20" name="Oval 25"/>
          <p:cNvSpPr>
            <a:spLocks noChangeArrowheads="1"/>
          </p:cNvSpPr>
          <p:nvPr/>
        </p:nvSpPr>
        <p:spPr bwMode="auto">
          <a:xfrm>
            <a:off x="4870450" y="517525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21" name="Oval 26"/>
          <p:cNvSpPr>
            <a:spLocks noChangeArrowheads="1"/>
          </p:cNvSpPr>
          <p:nvPr/>
        </p:nvSpPr>
        <p:spPr bwMode="auto">
          <a:xfrm>
            <a:off x="4876800" y="53213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3505200" y="2120900"/>
            <a:ext cx="636588" cy="3836988"/>
            <a:chOff x="2208" y="1336"/>
            <a:chExt cx="401" cy="2417"/>
          </a:xfrm>
        </p:grpSpPr>
        <p:sp>
          <p:nvSpPr>
            <p:cNvPr id="29733" name="Freeform 28"/>
            <p:cNvSpPr>
              <a:spLocks/>
            </p:cNvSpPr>
            <p:nvPr/>
          </p:nvSpPr>
          <p:spPr bwMode="auto">
            <a:xfrm>
              <a:off x="2208" y="1336"/>
              <a:ext cx="401" cy="497"/>
            </a:xfrm>
            <a:custGeom>
              <a:avLst/>
              <a:gdLst>
                <a:gd name="T0" fmla="*/ 0 w 401"/>
                <a:gd name="T1" fmla="*/ 496 h 497"/>
                <a:gd name="T2" fmla="*/ 400 w 401"/>
                <a:gd name="T3" fmla="*/ 0 h 497"/>
                <a:gd name="T4" fmla="*/ 0 60000 65536"/>
                <a:gd name="T5" fmla="*/ 0 60000 65536"/>
                <a:gd name="T6" fmla="*/ 0 w 401"/>
                <a:gd name="T7" fmla="*/ 0 h 497"/>
                <a:gd name="T8" fmla="*/ 401 w 401"/>
                <a:gd name="T9" fmla="*/ 497 h 49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01" h="497">
                  <a:moveTo>
                    <a:pt x="0" y="496"/>
                  </a:moveTo>
                  <a:lnTo>
                    <a:pt x="400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4" name="Freeform 29"/>
            <p:cNvSpPr>
              <a:spLocks/>
            </p:cNvSpPr>
            <p:nvPr/>
          </p:nvSpPr>
          <p:spPr bwMode="auto">
            <a:xfrm>
              <a:off x="2208" y="1824"/>
              <a:ext cx="401" cy="225"/>
            </a:xfrm>
            <a:custGeom>
              <a:avLst/>
              <a:gdLst>
                <a:gd name="T0" fmla="*/ 0 w 401"/>
                <a:gd name="T1" fmla="*/ 0 h 225"/>
                <a:gd name="T2" fmla="*/ 400 w 401"/>
                <a:gd name="T3" fmla="*/ 224 h 225"/>
                <a:gd name="T4" fmla="*/ 0 60000 65536"/>
                <a:gd name="T5" fmla="*/ 0 60000 65536"/>
                <a:gd name="T6" fmla="*/ 0 w 401"/>
                <a:gd name="T7" fmla="*/ 0 h 225"/>
                <a:gd name="T8" fmla="*/ 401 w 401"/>
                <a:gd name="T9" fmla="*/ 225 h 22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01" h="225">
                  <a:moveTo>
                    <a:pt x="0" y="0"/>
                  </a:moveTo>
                  <a:lnTo>
                    <a:pt x="400" y="224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5" name="Freeform 30"/>
            <p:cNvSpPr>
              <a:spLocks/>
            </p:cNvSpPr>
            <p:nvPr/>
          </p:nvSpPr>
          <p:spPr bwMode="auto">
            <a:xfrm>
              <a:off x="2208" y="1824"/>
              <a:ext cx="401" cy="841"/>
            </a:xfrm>
            <a:custGeom>
              <a:avLst/>
              <a:gdLst>
                <a:gd name="T0" fmla="*/ 0 w 401"/>
                <a:gd name="T1" fmla="*/ 0 h 841"/>
                <a:gd name="T2" fmla="*/ 400 w 401"/>
                <a:gd name="T3" fmla="*/ 840 h 841"/>
                <a:gd name="T4" fmla="*/ 0 60000 65536"/>
                <a:gd name="T5" fmla="*/ 0 60000 65536"/>
                <a:gd name="T6" fmla="*/ 0 w 401"/>
                <a:gd name="T7" fmla="*/ 0 h 841"/>
                <a:gd name="T8" fmla="*/ 401 w 401"/>
                <a:gd name="T9" fmla="*/ 841 h 84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01" h="841">
                  <a:moveTo>
                    <a:pt x="0" y="0"/>
                  </a:moveTo>
                  <a:lnTo>
                    <a:pt x="400" y="84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6" name="Freeform 31"/>
            <p:cNvSpPr>
              <a:spLocks/>
            </p:cNvSpPr>
            <p:nvPr/>
          </p:nvSpPr>
          <p:spPr bwMode="auto">
            <a:xfrm>
              <a:off x="2208" y="1832"/>
              <a:ext cx="393" cy="1921"/>
            </a:xfrm>
            <a:custGeom>
              <a:avLst/>
              <a:gdLst>
                <a:gd name="T0" fmla="*/ 0 w 393"/>
                <a:gd name="T1" fmla="*/ 0 h 1921"/>
                <a:gd name="T2" fmla="*/ 392 w 393"/>
                <a:gd name="T3" fmla="*/ 1920 h 1921"/>
                <a:gd name="T4" fmla="*/ 0 60000 65536"/>
                <a:gd name="T5" fmla="*/ 0 60000 65536"/>
                <a:gd name="T6" fmla="*/ 0 w 393"/>
                <a:gd name="T7" fmla="*/ 0 h 1921"/>
                <a:gd name="T8" fmla="*/ 393 w 393"/>
                <a:gd name="T9" fmla="*/ 1921 h 192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3" h="1921">
                  <a:moveTo>
                    <a:pt x="0" y="0"/>
                  </a:moveTo>
                  <a:lnTo>
                    <a:pt x="392" y="192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9723" name="Freeform 32"/>
          <p:cNvSpPr>
            <a:spLocks/>
          </p:cNvSpPr>
          <p:nvPr/>
        </p:nvSpPr>
        <p:spPr bwMode="auto">
          <a:xfrm>
            <a:off x="6604000" y="2133600"/>
            <a:ext cx="446088" cy="484188"/>
          </a:xfrm>
          <a:custGeom>
            <a:avLst/>
            <a:gdLst>
              <a:gd name="T0" fmla="*/ 280 w 281"/>
              <a:gd name="T1" fmla="*/ 304 h 305"/>
              <a:gd name="T2" fmla="*/ 0 w 281"/>
              <a:gd name="T3" fmla="*/ 0 h 305"/>
              <a:gd name="T4" fmla="*/ 0 60000 65536"/>
              <a:gd name="T5" fmla="*/ 0 60000 65536"/>
              <a:gd name="T6" fmla="*/ 0 w 281"/>
              <a:gd name="T7" fmla="*/ 0 h 305"/>
              <a:gd name="T8" fmla="*/ 281 w 281"/>
              <a:gd name="T9" fmla="*/ 305 h 3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1" h="305">
                <a:moveTo>
                  <a:pt x="280" y="304"/>
                </a:move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24" name="Freeform 33"/>
          <p:cNvSpPr>
            <a:spLocks/>
          </p:cNvSpPr>
          <p:nvPr/>
        </p:nvSpPr>
        <p:spPr bwMode="auto">
          <a:xfrm>
            <a:off x="5803900" y="2946400"/>
            <a:ext cx="1233488" cy="331788"/>
          </a:xfrm>
          <a:custGeom>
            <a:avLst/>
            <a:gdLst>
              <a:gd name="T0" fmla="*/ 776 w 777"/>
              <a:gd name="T1" fmla="*/ 0 h 209"/>
              <a:gd name="T2" fmla="*/ 0 w 777"/>
              <a:gd name="T3" fmla="*/ 208 h 209"/>
              <a:gd name="T4" fmla="*/ 0 60000 65536"/>
              <a:gd name="T5" fmla="*/ 0 60000 65536"/>
              <a:gd name="T6" fmla="*/ 0 w 777"/>
              <a:gd name="T7" fmla="*/ 0 h 209"/>
              <a:gd name="T8" fmla="*/ 777 w 777"/>
              <a:gd name="T9" fmla="*/ 209 h 20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77" h="209">
                <a:moveTo>
                  <a:pt x="776" y="0"/>
                </a:moveTo>
                <a:lnTo>
                  <a:pt x="0" y="208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25" name="Freeform 34"/>
          <p:cNvSpPr>
            <a:spLocks/>
          </p:cNvSpPr>
          <p:nvPr/>
        </p:nvSpPr>
        <p:spPr bwMode="auto">
          <a:xfrm>
            <a:off x="5803900" y="3111500"/>
            <a:ext cx="1246188" cy="1144588"/>
          </a:xfrm>
          <a:custGeom>
            <a:avLst/>
            <a:gdLst>
              <a:gd name="T0" fmla="*/ 784 w 785"/>
              <a:gd name="T1" fmla="*/ 0 h 721"/>
              <a:gd name="T2" fmla="*/ 0 w 785"/>
              <a:gd name="T3" fmla="*/ 720 h 721"/>
              <a:gd name="T4" fmla="*/ 0 60000 65536"/>
              <a:gd name="T5" fmla="*/ 0 60000 65536"/>
              <a:gd name="T6" fmla="*/ 0 w 785"/>
              <a:gd name="T7" fmla="*/ 0 h 721"/>
              <a:gd name="T8" fmla="*/ 785 w 785"/>
              <a:gd name="T9" fmla="*/ 721 h 72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85" h="721">
                <a:moveTo>
                  <a:pt x="784" y="0"/>
                </a:moveTo>
                <a:lnTo>
                  <a:pt x="0" y="72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26" name="Freeform 35"/>
          <p:cNvSpPr>
            <a:spLocks/>
          </p:cNvSpPr>
          <p:nvPr/>
        </p:nvSpPr>
        <p:spPr bwMode="auto">
          <a:xfrm>
            <a:off x="5816600" y="3263900"/>
            <a:ext cx="1233488" cy="2719388"/>
          </a:xfrm>
          <a:custGeom>
            <a:avLst/>
            <a:gdLst>
              <a:gd name="T0" fmla="*/ 776 w 777"/>
              <a:gd name="T1" fmla="*/ 0 h 1713"/>
              <a:gd name="T2" fmla="*/ 0 w 777"/>
              <a:gd name="T3" fmla="*/ 1712 h 1713"/>
              <a:gd name="T4" fmla="*/ 0 60000 65536"/>
              <a:gd name="T5" fmla="*/ 0 60000 65536"/>
              <a:gd name="T6" fmla="*/ 0 w 777"/>
              <a:gd name="T7" fmla="*/ 0 h 1713"/>
              <a:gd name="T8" fmla="*/ 777 w 777"/>
              <a:gd name="T9" fmla="*/ 1713 h 171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77" h="1713">
                <a:moveTo>
                  <a:pt x="776" y="0"/>
                </a:moveTo>
                <a:lnTo>
                  <a:pt x="0" y="171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27" name="Freeform 36"/>
          <p:cNvSpPr>
            <a:spLocks/>
          </p:cNvSpPr>
          <p:nvPr/>
        </p:nvSpPr>
        <p:spPr bwMode="auto">
          <a:xfrm>
            <a:off x="4965700" y="2133600"/>
            <a:ext cx="2084388" cy="623888"/>
          </a:xfrm>
          <a:custGeom>
            <a:avLst/>
            <a:gdLst>
              <a:gd name="T0" fmla="*/ 0 w 1313"/>
              <a:gd name="T1" fmla="*/ 0 h 393"/>
              <a:gd name="T2" fmla="*/ 120 w 1313"/>
              <a:gd name="T3" fmla="*/ 0 h 393"/>
              <a:gd name="T4" fmla="*/ 120 w 1313"/>
              <a:gd name="T5" fmla="*/ 392 h 393"/>
              <a:gd name="T6" fmla="*/ 1312 w 1313"/>
              <a:gd name="T7" fmla="*/ 392 h 393"/>
              <a:gd name="T8" fmla="*/ 0 60000 65536"/>
              <a:gd name="T9" fmla="*/ 0 60000 65536"/>
              <a:gd name="T10" fmla="*/ 0 60000 65536"/>
              <a:gd name="T11" fmla="*/ 0 60000 65536"/>
              <a:gd name="T12" fmla="*/ 0 w 1313"/>
              <a:gd name="T13" fmla="*/ 0 h 393"/>
              <a:gd name="T14" fmla="*/ 1313 w 1313"/>
              <a:gd name="T15" fmla="*/ 393 h 39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13" h="393">
                <a:moveTo>
                  <a:pt x="0" y="0"/>
                </a:moveTo>
                <a:lnTo>
                  <a:pt x="120" y="0"/>
                </a:lnTo>
                <a:lnTo>
                  <a:pt x="120" y="392"/>
                </a:lnTo>
                <a:lnTo>
                  <a:pt x="1312" y="39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28" name="Line 37"/>
          <p:cNvSpPr>
            <a:spLocks noChangeShapeType="1"/>
          </p:cNvSpPr>
          <p:nvPr/>
        </p:nvSpPr>
        <p:spPr bwMode="auto">
          <a:xfrm>
            <a:off x="5168900" y="2133600"/>
            <a:ext cx="2413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29" name="Freeform 38"/>
          <p:cNvSpPr>
            <a:spLocks/>
          </p:cNvSpPr>
          <p:nvPr/>
        </p:nvSpPr>
        <p:spPr bwMode="auto">
          <a:xfrm>
            <a:off x="3086100" y="1435100"/>
            <a:ext cx="5183188" cy="1487488"/>
          </a:xfrm>
          <a:custGeom>
            <a:avLst/>
            <a:gdLst>
              <a:gd name="T0" fmla="*/ 3032 w 3265"/>
              <a:gd name="T1" fmla="*/ 936 h 937"/>
              <a:gd name="T2" fmla="*/ 3264 w 3265"/>
              <a:gd name="T3" fmla="*/ 936 h 937"/>
              <a:gd name="T4" fmla="*/ 3264 w 3265"/>
              <a:gd name="T5" fmla="*/ 0 h 937"/>
              <a:gd name="T6" fmla="*/ 0 w 3265"/>
              <a:gd name="T7" fmla="*/ 0 h 937"/>
              <a:gd name="T8" fmla="*/ 0 w 3265"/>
              <a:gd name="T9" fmla="*/ 680 h 9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65"/>
              <a:gd name="T16" fmla="*/ 0 h 937"/>
              <a:gd name="T17" fmla="*/ 3265 w 3265"/>
              <a:gd name="T18" fmla="*/ 937 h 9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65" h="937">
                <a:moveTo>
                  <a:pt x="3032" y="936"/>
                </a:moveTo>
                <a:lnTo>
                  <a:pt x="3264" y="936"/>
                </a:lnTo>
                <a:lnTo>
                  <a:pt x="3264" y="0"/>
                </a:lnTo>
                <a:lnTo>
                  <a:pt x="0" y="0"/>
                </a:lnTo>
                <a:lnTo>
                  <a:pt x="0" y="68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30" name="Rectangle 39"/>
          <p:cNvSpPr>
            <a:spLocks noChangeArrowheads="1"/>
          </p:cNvSpPr>
          <p:nvPr/>
        </p:nvSpPr>
        <p:spPr bwMode="auto">
          <a:xfrm>
            <a:off x="2582863" y="2716213"/>
            <a:ext cx="100012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Issue</a:t>
            </a:r>
          </a:p>
        </p:txBody>
      </p:sp>
      <p:sp>
        <p:nvSpPr>
          <p:cNvPr id="29731" name="Line 40"/>
          <p:cNvSpPr>
            <a:spLocks noChangeShapeType="1"/>
          </p:cNvSpPr>
          <p:nvPr/>
        </p:nvSpPr>
        <p:spPr bwMode="auto">
          <a:xfrm>
            <a:off x="2273300" y="2946400"/>
            <a:ext cx="3683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32" name="Rectangle 41"/>
          <p:cNvSpPr>
            <a:spLocks noChangeArrowheads="1"/>
          </p:cNvSpPr>
          <p:nvPr/>
        </p:nvSpPr>
        <p:spPr bwMode="auto">
          <a:xfrm>
            <a:off x="2605088" y="3419475"/>
            <a:ext cx="908050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GPR’s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FPR’s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207529-3F19-AE48-A18D-B07B99E9FF2F}" type="slidenum">
              <a:rPr lang="en-US"/>
              <a:pPr/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444500"/>
            <a:ext cx="7162800" cy="762000"/>
          </a:xfrm>
          <a:noFill/>
        </p:spPr>
        <p:txBody>
          <a:bodyPr lIns="90488" tIns="44450" rIns="90488" bIns="44450"/>
          <a:lstStyle/>
          <a:p>
            <a:r>
              <a:rPr lang="en-US" sz="2800"/>
              <a:t>Complex Pipeline Control Issues</a:t>
            </a:r>
          </a:p>
        </p:txBody>
      </p:sp>
      <p:sp>
        <p:nvSpPr>
          <p:cNvPr id="31750" name="Rectangle 3"/>
          <p:cNvSpPr>
            <a:spLocks noChangeArrowheads="1"/>
          </p:cNvSpPr>
          <p:nvPr/>
        </p:nvSpPr>
        <p:spPr bwMode="auto">
          <a:xfrm>
            <a:off x="468313" y="1484313"/>
            <a:ext cx="8269287" cy="41052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  <a:buFontTx/>
              <a:buChar char="•"/>
            </a:pPr>
            <a:r>
              <a:rPr lang="en-US" sz="2400">
                <a:latin typeface="Verdana" charset="0"/>
              </a:rPr>
              <a:t> Structural conflicts at the execution stage if some 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   FPU or memory unit is not pipelined and takes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   more than one cycle</a:t>
            </a: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400">
                <a:latin typeface="Verdana" charset="0"/>
              </a:rPr>
              <a:t> Structural conflicts at the write-back stage due to 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   variable latencies of different functional units</a:t>
            </a:r>
          </a:p>
          <a:p>
            <a:pPr algn="l">
              <a:spcBef>
                <a:spcPct val="0"/>
              </a:spcBef>
            </a:pPr>
            <a:endParaRPr lang="en-US" sz="2400">
              <a:latin typeface="Verdana" charset="0"/>
            </a:endParaRP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400">
                <a:latin typeface="Verdana" charset="0"/>
              </a:rPr>
              <a:t> Out-of-order write hazards due to variable </a:t>
            </a:r>
          </a:p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   latencies of different functional units</a:t>
            </a:r>
          </a:p>
          <a:p>
            <a:pPr algn="l">
              <a:spcBef>
                <a:spcPct val="0"/>
              </a:spcBef>
              <a:buFontTx/>
              <a:buChar char="•"/>
            </a:pPr>
            <a:endParaRPr lang="en-US" sz="2400" i="1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  <a:buFontTx/>
              <a:buChar char="•"/>
            </a:pPr>
            <a:r>
              <a:rPr lang="en-US" sz="2400">
                <a:latin typeface="Verdana" charset="0"/>
              </a:rPr>
              <a:t> How to handle exceptions?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5142</TotalTime>
  <Pages>12</Pages>
  <Words>2242</Words>
  <Application>Microsoft Macintosh PowerPoint</Application>
  <PresentationFormat>Letter Paper (8.5x11 in)</PresentationFormat>
  <Paragraphs>461</Paragraphs>
  <Slides>26</Slides>
  <Notes>26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CS252-template</vt:lpstr>
      <vt:lpstr>Office Theme</vt:lpstr>
      <vt:lpstr>CSE 490/590 Computer Architecture  Complex Pipelining I</vt:lpstr>
      <vt:lpstr>Last time…</vt:lpstr>
      <vt:lpstr>Complex Pipelining: Motivation</vt:lpstr>
      <vt:lpstr>Floating-Point Unit (FPU)</vt:lpstr>
      <vt:lpstr>Functional Unit Characteristics</vt:lpstr>
      <vt:lpstr>Floating-Point ISA</vt:lpstr>
      <vt:lpstr>Realistic Memory Systems </vt:lpstr>
      <vt:lpstr>Multiple Functional Units in Pipeline</vt:lpstr>
      <vt:lpstr>Complex Pipeline Control Issues</vt:lpstr>
      <vt:lpstr>Complex In-Order Pipeline</vt:lpstr>
      <vt:lpstr>In-Order Superscalar Pipeline</vt:lpstr>
      <vt:lpstr>Types of Data Hazards </vt:lpstr>
      <vt:lpstr>Register vs. Memory Dependence</vt:lpstr>
      <vt:lpstr>Data Hazards: An Example</vt:lpstr>
      <vt:lpstr>Instruction Scheduling</vt:lpstr>
      <vt:lpstr>Out-of-order Completion In-order Issue</vt:lpstr>
      <vt:lpstr>CSE 490/590 Administrivia</vt:lpstr>
      <vt:lpstr>CDC 6600 Seymour Cray, 1963</vt:lpstr>
      <vt:lpstr>IBM Memo on CDC6600</vt:lpstr>
      <vt:lpstr>CDC 6600:  A Load/Store Architecture</vt:lpstr>
      <vt:lpstr>CDC 6600: Datapath</vt:lpstr>
      <vt:lpstr>CDC6600 ISA designed to simplify high-performance implementation</vt:lpstr>
      <vt:lpstr>Complex Pipeline</vt:lpstr>
      <vt:lpstr>When is it Safe to Issue an Instruction?</vt:lpstr>
      <vt:lpstr>A Data Structure for Correct Issues Keeps track of the status of Functional Units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340</cp:revision>
  <cp:lastPrinted>2010-01-19T21:50:09Z</cp:lastPrinted>
  <dcterms:created xsi:type="dcterms:W3CDTF">2011-02-27T22:05:32Z</dcterms:created>
  <dcterms:modified xsi:type="dcterms:W3CDTF">2011-02-28T02:25:48Z</dcterms:modified>
  <cp:category/>
</cp:coreProperties>
</file>