
<file path=[Content_Types].xml><?xml version="1.0" encoding="utf-8"?>
<Types xmlns="http://schemas.openxmlformats.org/package/2006/content-types">
  <Override PartName="/ppt/slides/slide18.xml" ContentType="application/vnd.openxmlformats-officedocument.presentationml.slide+xml"/>
  <Override PartName="/ppt/slideLayouts/slideLayout15.xml" ContentType="application/vnd.openxmlformats-officedocument.presentationml.slideLayout+xml"/>
  <Override PartName="/ppt/notesSlides/notesSlide4.xml" ContentType="application/vnd.openxmlformats-officedocument.presentationml.notesSlide+xml"/>
  <Override PartName="/ppt/slides/slide9.xml" ContentType="application/vnd.openxmlformats-officedocument.presentationml.slide+xml"/>
  <Override PartName="/ppt/slides/slide14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5.xml" ContentType="application/vnd.openxmlformats-officedocument.presentationml.slide+xml"/>
  <Override PartName="/ppt/notesSlides/notesSlide9.xml" ContentType="application/vnd.openxmlformats-officedocument.presentationml.notesSlide+xml"/>
  <Override PartName="/ppt/notesSlides/notesSlide16.xml" ContentType="application/vnd.openxmlformats-officedocument.presentationml.notesSlide+xml"/>
  <Default Extension="rels" ContentType="application/vnd.openxmlformats-package.relationships+xml"/>
  <Override PartName="/ppt/slides/slide10.xml" ContentType="application/vnd.openxmlformats-officedocument.presentationml.slide+xml"/>
  <Override PartName="/ppt/slideLayouts/slideLayout5.xml" ContentType="application/vnd.openxmlformats-officedocument.presentationml.slideLayout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slideMasters/slideMaster2.xml" ContentType="application/vnd.openxmlformats-officedocument.presentationml.slideMaster+xml"/>
  <Override PartName="/ppt/notesSlides/notesSlide12.xml" ContentType="application/vnd.openxmlformats-officedocument.presentationml.notesSlide+xml"/>
  <Override PartName="/ppt/theme/theme2.xml" ContentType="application/vnd.openxmlformats-officedocument.theme+xml"/>
  <Override PartName="/ppt/slideLayouts/slideLayout1.xml" ContentType="application/vnd.openxmlformats-officedocument.presentationml.slideLayout+xml"/>
  <Default Extension="jpeg" ContentType="image/jpeg"/>
  <Override PartName="/docProps/app.xml" ContentType="application/vnd.openxmlformats-officedocument.extended-properties+xml"/>
  <Default Extension="xml" ContentType="application/xml"/>
  <Override PartName="/ppt/slideLayouts/slideLayout16.xml" ContentType="application/vnd.openxmlformats-officedocument.presentationml.slideLayout+xml"/>
  <Override PartName="/ppt/tableStyles.xml" ContentType="application/vnd.openxmlformats-officedocument.presentationml.tableStyles+xml"/>
  <Override PartName="/ppt/notesSlides/notesSlide5.xml" ContentType="application/vnd.openxmlformats-officedocument.presentationml.notesSlide+xml"/>
  <Override PartName="/ppt/slides/slide15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s/slide6.xml" ContentType="application/vnd.openxmlformats-officedocument.presentationml.slide+xml"/>
  <Override PartName="/ppt/notesSlides/notesSlide1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ppt/slides/slide11.xml" ContentType="application/vnd.openxmlformats-officedocument.presentationml.slide+xml"/>
  <Override PartName="/ppt/slideLayouts/slideLayout6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s/slide2.xml" ContentType="application/vnd.openxmlformats-officedocument.presentationml.slide+xml"/>
  <Override PartName="/ppt/theme/theme3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7.xml" ContentType="application/vnd.openxmlformats-officedocument.presentationml.slideLayout+xml"/>
  <Override PartName="/ppt/notesSlides/notesSlide6.xml" ContentType="application/vnd.openxmlformats-officedocument.presentationml.notesSlide+xml"/>
  <Override PartName="/ppt/slides/slide16.xml" ContentType="application/vnd.openxmlformats-officedocument.presentationml.slide+xml"/>
  <Override PartName="/ppt/slideLayouts/slideLayout13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s/slide7.xml" ContentType="application/vnd.openxmlformats-officedocument.presentationml.slide+xml"/>
  <Override PartName="/ppt/notesSlides/notesSlide2.xml" ContentType="application/vnd.openxmlformats-officedocument.presentationml.notesSlide+xml"/>
  <Override PartName="/ppt/presentation.xml" ContentType="application/vnd.openxmlformats-officedocument.presentationml.presentation.main+xml"/>
  <Override PartName="/ppt/notesSlides/notesSlide18.xml" ContentType="application/vnd.openxmlformats-officedocument.presentationml.notesSlide+xml"/>
  <Override PartName="/ppt/slides/slide12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4.xml" ContentType="application/vnd.openxmlformats-officedocument.presentationml.notesSlide+xml"/>
  <Override PartName="/ppt/slides/slide3.xml" ContentType="application/vnd.openxmlformats-officedocument.presentationml.slide+xml"/>
  <Override PartName="/ppt/theme/theme4.xml" ContentType="application/vnd.openxmlformats-officedocument.theme+xml"/>
  <Override PartName="/ppt/slideLayouts/slideLayout3.xml" ContentType="application/vnd.openxmlformats-officedocument.presentationml.slideLayout+xml"/>
  <Override PartName="/ppt/slideLayouts/slideLayout18.xml" ContentType="application/vnd.openxmlformats-officedocument.presentationml.slideLayout+xml"/>
  <Override PartName="/ppt/notesSlides/notesSlide7.xml" ContentType="application/vnd.openxmlformats-officedocument.presentationml.notesSlide+xml"/>
  <Override PartName="/ppt/slides/slide17.xml" ContentType="application/vnd.openxmlformats-officedocument.presentationml.slide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s/slide8.xml" ContentType="application/vnd.openxmlformats-officedocument.presentationml.slide+xml"/>
  <Override PartName="/ppt/notesSlides/notesSlide3.xml" ContentType="application/vnd.openxmlformats-officedocument.presentationml.notesSlide+xml"/>
  <Override PartName="/ppt/notesSlides/notesSlide10.xml" ContentType="application/vnd.openxmlformats-officedocument.presentationml.notesSlide+xml"/>
  <Override PartName="/ppt/presProps.xml" ContentType="application/vnd.openxmlformats-officedocument.presentationml.presProps+xml"/>
  <Override PartName="/ppt/slides/slide13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4.xml" ContentType="application/vnd.openxmlformats-officedocument.presentationml.slide+xml"/>
  <Override PartName="/ppt/notesSlides/notesSlide8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1.xml" ContentType="application/vnd.openxmlformats-officedocument.presentationml.notesSlide+xml"/>
  <Override PartName="/ppt/slideLayouts/slideLayout4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9.xml" ContentType="application/vnd.openxmlformats-officedocument.presentationml.slideLayout+xml"/>
  <Default Extension="bin" ContentType="application/vnd.openxmlformats-officedocument.presentationml.printerSettings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SpecialPlsOnTitleSld="0" strictFirstAndLastChars="0" saveSubsetFonts="1" autoCompressPictures="0">
  <p:sldMasterIdLst>
    <p:sldMasterId id="2147483648" r:id="rId1"/>
    <p:sldMasterId id="2147483682" r:id="rId2"/>
  </p:sldMasterIdLst>
  <p:notesMasterIdLst>
    <p:notesMasterId r:id="rId21"/>
  </p:notesMasterIdLst>
  <p:handoutMasterIdLst>
    <p:handoutMasterId r:id="rId22"/>
  </p:handoutMasterIdLst>
  <p:sldIdLst>
    <p:sldId id="322" r:id="rId3"/>
    <p:sldId id="785" r:id="rId4"/>
    <p:sldId id="820" r:id="rId5"/>
    <p:sldId id="821" r:id="rId6"/>
    <p:sldId id="844" r:id="rId7"/>
    <p:sldId id="822" r:id="rId8"/>
    <p:sldId id="823" r:id="rId9"/>
    <p:sldId id="824" r:id="rId10"/>
    <p:sldId id="825" r:id="rId11"/>
    <p:sldId id="826" r:id="rId12"/>
    <p:sldId id="843" r:id="rId13"/>
    <p:sldId id="827" r:id="rId14"/>
    <p:sldId id="828" r:id="rId15"/>
    <p:sldId id="829" r:id="rId16"/>
    <p:sldId id="830" r:id="rId17"/>
    <p:sldId id="831" r:id="rId18"/>
    <p:sldId id="832" r:id="rId19"/>
    <p:sldId id="543" r:id="rId20"/>
  </p:sldIdLst>
  <p:sldSz cx="9144000" cy="6858000" type="letter"/>
  <p:notesSz cx="7315200" cy="9601200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6pPr>
    <a:lvl7pPr marL="27432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7pPr>
    <a:lvl8pPr marL="32004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8pPr>
    <a:lvl9pPr marL="36576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 prnWhat="handouts6" frameSlides="1"/>
  <p:showPr showNarration="1" useTimings="0">
    <p:present/>
    <p:sldAll/>
    <p:penClr>
      <a:schemeClr val="tx1"/>
    </p:penClr>
  </p:showPr>
  <p:clrMru>
    <a:srgbClr val="55FC02"/>
    <a:srgbClr val="FBBA03"/>
    <a:srgbClr val="0332B7"/>
    <a:srgbClr val="000000"/>
    <a:srgbClr val="114FFB"/>
    <a:srgbClr val="7B00E4"/>
    <a:srgbClr val="EFFB03"/>
    <a:srgbClr val="F905F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29" autoAdjust="0"/>
    <p:restoredTop sz="80102" autoAdjust="0"/>
  </p:normalViewPr>
  <p:slideViewPr>
    <p:cSldViewPr>
      <p:cViewPr varScale="1">
        <p:scale>
          <a:sx n="101" d="100"/>
          <a:sy n="101" d="100"/>
        </p:scale>
        <p:origin x="-920" y="-12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4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12" d="100"/>
          <a:sy n="112" d="100"/>
        </p:scale>
        <p:origin x="-3904" y="-104"/>
      </p:cViewPr>
      <p:guideLst>
        <p:guide orient="horz" pos="3024"/>
        <p:guide pos="2304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20" Type="http://schemas.openxmlformats.org/officeDocument/2006/relationships/slide" Target="slides/slide18.xml"/><Relationship Id="rId21" Type="http://schemas.openxmlformats.org/officeDocument/2006/relationships/notesMaster" Target="notesMasters/notesMaster1.xml"/><Relationship Id="rId22" Type="http://schemas.openxmlformats.org/officeDocument/2006/relationships/handoutMaster" Target="handoutMasters/handoutMaster1.xml"/><Relationship Id="rId23" Type="http://schemas.openxmlformats.org/officeDocument/2006/relationships/printerSettings" Target="printerSettings/printerSettings1.bin"/><Relationship Id="rId24" Type="http://schemas.openxmlformats.org/officeDocument/2006/relationships/presProps" Target="presProps.xml"/><Relationship Id="rId25" Type="http://schemas.openxmlformats.org/officeDocument/2006/relationships/viewProps" Target="viewProps.xml"/><Relationship Id="rId26" Type="http://schemas.openxmlformats.org/officeDocument/2006/relationships/theme" Target="theme/theme1.xml"/><Relationship Id="rId27" Type="http://schemas.openxmlformats.org/officeDocument/2006/relationships/tableStyles" Target="tableStyles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FF668F6-92AF-F14F-959F-F8E6BDC559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903442F8-CACF-AA42-83D4-E0A09A06F5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3254375" y="9148763"/>
            <a:ext cx="808038" cy="265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3016" tIns="46508" rIns="93016" bIns="46508">
            <a:prstTxWarp prst="textNoShape">
              <a:avLst/>
            </a:prstTxWarp>
            <a:spAutoFit/>
          </a:bodyPr>
          <a:lstStyle/>
          <a:p>
            <a:pPr algn="ctr" defTabSz="919163">
              <a:lnSpc>
                <a:spcPct val="90000"/>
              </a:lnSpc>
              <a:spcBef>
                <a:spcPct val="0"/>
              </a:spcBef>
              <a:defRPr/>
            </a:pPr>
            <a:r>
              <a:rPr lang="en-US" sz="1300">
                <a:solidFill>
                  <a:schemeClr val="tx1"/>
                </a:solidFill>
              </a:rPr>
              <a:t>Page </a:t>
            </a:r>
            <a:fld id="{ACFFB53C-1439-6C41-A2C3-1FF6E096BBD2}" type="slidenum">
              <a:rPr lang="en-US" sz="1300">
                <a:solidFill>
                  <a:schemeClr val="tx1"/>
                </a:solidFill>
              </a:rPr>
              <a:pPr algn="ctr" defTabSz="919163">
                <a:lnSpc>
                  <a:spcPct val="90000"/>
                </a:lnSpc>
                <a:spcBef>
                  <a:spcPct val="0"/>
                </a:spcBef>
                <a:defRPr/>
              </a:pPr>
              <a:t>‹#›</a:t>
            </a:fld>
            <a:endParaRPr lang="en-US" sz="1300">
              <a:solidFill>
                <a:schemeClr val="tx1"/>
              </a:solidFill>
            </a:endParaRPr>
          </a:p>
        </p:txBody>
      </p:sp>
      <p:sp>
        <p:nvSpPr>
          <p:cNvPr id="14343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6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17" tIns="48008" rIns="97517" bIns="480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Body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4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77827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BB5CA69-36F3-3949-B2C6-C8774F835091}" type="slidenum">
              <a:rPr lang="en-US"/>
              <a:pPr/>
              <a:t>10</a:t>
            </a:fld>
            <a:endParaRPr lang="en-US"/>
          </a:p>
        </p:txBody>
      </p:sp>
      <p:sp>
        <p:nvSpPr>
          <p:cNvPr id="7782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4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79875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4D1DB94-9DA1-9E4C-9848-1FD4C398B453}" type="slidenum">
              <a:rPr lang="en-US"/>
              <a:pPr/>
              <a:t>12</a:t>
            </a:fld>
            <a:endParaRPr lang="en-US"/>
          </a:p>
        </p:txBody>
      </p:sp>
      <p:sp>
        <p:nvSpPr>
          <p:cNvPr id="79876" name="Rectangle 2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1257300" y="719138"/>
            <a:ext cx="4800600" cy="3600450"/>
          </a:xfrm>
          <a:solidFill>
            <a:srgbClr val="FFFFFF"/>
          </a:solidFill>
          <a:ln/>
        </p:spPr>
      </p:sp>
      <p:sp>
        <p:nvSpPr>
          <p:cNvPr id="7987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7900" y="4560888"/>
            <a:ext cx="5359400" cy="4321175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 lIns="95079" tIns="47540" rIns="95079" bIns="47540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4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81923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ED1BD57-690C-8248-9AAD-5D6EC09F14D7}" type="slidenum">
              <a:rPr lang="en-US"/>
              <a:pPr/>
              <a:t>13</a:t>
            </a:fld>
            <a:endParaRPr lang="en-US"/>
          </a:p>
        </p:txBody>
      </p:sp>
      <p:sp>
        <p:nvSpPr>
          <p:cNvPr id="81924" name="Rectangle 2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1257300" y="719138"/>
            <a:ext cx="4800600" cy="3600450"/>
          </a:xfrm>
          <a:solidFill>
            <a:srgbClr val="FFFFFF"/>
          </a:solidFill>
          <a:ln/>
        </p:spPr>
      </p:sp>
      <p:sp>
        <p:nvSpPr>
          <p:cNvPr id="8192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7900" y="4560888"/>
            <a:ext cx="5359400" cy="4321175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 lIns="95079" tIns="47540" rIns="95079" bIns="47540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4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83971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1036D52-6E66-1D4A-8BF4-B83D29E55CF6}" type="slidenum">
              <a:rPr lang="en-US"/>
              <a:pPr/>
              <a:t>14</a:t>
            </a:fld>
            <a:endParaRPr lang="en-US"/>
          </a:p>
        </p:txBody>
      </p:sp>
      <p:sp>
        <p:nvSpPr>
          <p:cNvPr id="839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19138"/>
            <a:ext cx="4800600" cy="3600450"/>
          </a:xfrm>
          <a:solidFill>
            <a:srgbClr val="FFFFFF"/>
          </a:solidFill>
          <a:ln/>
        </p:spPr>
      </p:sp>
      <p:sp>
        <p:nvSpPr>
          <p:cNvPr id="8397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7900" y="4560888"/>
            <a:ext cx="5359400" cy="4321175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 lIns="95079" tIns="47540" rIns="95079" bIns="47540"/>
          <a:lstStyle/>
          <a:p>
            <a:r>
              <a:rPr lang="en-US"/>
              <a:t>WAR hazard delays issue of 5</a:t>
            </a: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4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86019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AA9B3E8-B002-3E4C-AF96-414D7DF5172F}" type="slidenum">
              <a:rPr lang="en-US"/>
              <a:pPr/>
              <a:t>15</a:t>
            </a:fld>
            <a:endParaRPr lang="en-US"/>
          </a:p>
        </p:txBody>
      </p:sp>
      <p:sp>
        <p:nvSpPr>
          <p:cNvPr id="8602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19138"/>
            <a:ext cx="4800600" cy="3600450"/>
          </a:xfrm>
          <a:solidFill>
            <a:srgbClr val="FFFFFF"/>
          </a:solidFill>
          <a:ln/>
        </p:spPr>
      </p:sp>
      <p:sp>
        <p:nvSpPr>
          <p:cNvPr id="8602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7900" y="4560888"/>
            <a:ext cx="5359400" cy="4321175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 lIns="95079" tIns="47540" rIns="95079" bIns="47540"/>
          <a:lstStyle/>
          <a:p>
            <a:r>
              <a:rPr lang="en-US"/>
              <a:t>Ilustrates how one feature alone may not help – happens today when people study single new idea in a very detailed model.</a:t>
            </a:r>
          </a:p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4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88067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F2D955C-3A40-E14D-96D8-27DC8F4CEC32}" type="slidenum">
              <a:rPr lang="en-US"/>
              <a:pPr/>
              <a:t>16</a:t>
            </a:fld>
            <a:endParaRPr lang="en-US"/>
          </a:p>
        </p:txBody>
      </p:sp>
      <p:sp>
        <p:nvSpPr>
          <p:cNvPr id="8806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6825" y="727075"/>
            <a:ext cx="4781550" cy="3586163"/>
          </a:xfrm>
          <a:solidFill>
            <a:srgbClr val="FFFFFF"/>
          </a:solidFill>
          <a:ln/>
        </p:spPr>
      </p:sp>
      <p:sp>
        <p:nvSpPr>
          <p:cNvPr id="8806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6313" y="4559300"/>
            <a:ext cx="5362575" cy="4321175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 lIns="95079" tIns="47540" rIns="95079" bIns="47540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4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90115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B80EEBA-C963-EC4A-974E-E8B4E4986135}" type="slidenum">
              <a:rPr lang="en-US"/>
              <a:pPr/>
              <a:t>17</a:t>
            </a:fld>
            <a:endParaRPr lang="en-US"/>
          </a:p>
        </p:txBody>
      </p:sp>
      <p:sp>
        <p:nvSpPr>
          <p:cNvPr id="90116" name="Rectangle 2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1257300" y="719138"/>
            <a:ext cx="4800600" cy="3600450"/>
          </a:xfrm>
          <a:solidFill>
            <a:srgbClr val="FFFFFF"/>
          </a:solidFill>
          <a:ln/>
        </p:spPr>
      </p:sp>
      <p:sp>
        <p:nvSpPr>
          <p:cNvPr id="9011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7900" y="4560888"/>
            <a:ext cx="5359400" cy="4321175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 lIns="95079" tIns="47540" rIns="95079" bIns="47540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4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18435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D746F15-0C38-1645-BE52-91FE96404F7F}" type="slidenum">
              <a:rPr lang="en-US"/>
              <a:pPr/>
              <a:t>2</a:t>
            </a:fld>
            <a:endParaRPr lang="en-US"/>
          </a:p>
        </p:txBody>
      </p:sp>
      <p:sp>
        <p:nvSpPr>
          <p:cNvPr id="1843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4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65539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70CF89D-C25D-D940-ABE8-16FAE82FC592}" type="slidenum">
              <a:rPr lang="en-US"/>
              <a:pPr/>
              <a:t>3</a:t>
            </a:fld>
            <a:endParaRPr lang="en-US"/>
          </a:p>
        </p:txBody>
      </p:sp>
      <p:sp>
        <p:nvSpPr>
          <p:cNvPr id="6554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4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4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67587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CCFA942-6AE4-7442-9250-D439A3F41E41}" type="slidenum">
              <a:rPr lang="en-US"/>
              <a:pPr/>
              <a:t>4</a:t>
            </a:fld>
            <a:endParaRPr lang="en-US"/>
          </a:p>
        </p:txBody>
      </p:sp>
      <p:sp>
        <p:nvSpPr>
          <p:cNvPr id="675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4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38915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95B7D36-525A-B543-AD90-40501BB213C6}" type="slidenum">
              <a:rPr lang="en-US"/>
              <a:pPr/>
              <a:t>5</a:t>
            </a:fld>
            <a:endParaRPr lang="en-US"/>
          </a:p>
        </p:txBody>
      </p:sp>
      <p:sp>
        <p:nvSpPr>
          <p:cNvPr id="3891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4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69635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B41C336-240E-D147-BEE0-54E13AABADE3}" type="slidenum">
              <a:rPr lang="en-US"/>
              <a:pPr/>
              <a:t>6</a:t>
            </a:fld>
            <a:endParaRPr lang="en-US"/>
          </a:p>
        </p:txBody>
      </p:sp>
      <p:sp>
        <p:nvSpPr>
          <p:cNvPr id="6963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63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4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71683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29F1FA9-B9AF-7C43-BCF1-799C60C771E9}" type="slidenum">
              <a:rPr lang="en-US"/>
              <a:pPr/>
              <a:t>7</a:t>
            </a:fld>
            <a:endParaRPr lang="en-US"/>
          </a:p>
        </p:txBody>
      </p:sp>
      <p:sp>
        <p:nvSpPr>
          <p:cNvPr id="7168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19138"/>
            <a:ext cx="4800600" cy="3600450"/>
          </a:xfrm>
          <a:solidFill>
            <a:srgbClr val="FFFFFF"/>
          </a:solidFill>
          <a:ln/>
        </p:spPr>
      </p:sp>
      <p:sp>
        <p:nvSpPr>
          <p:cNvPr id="7168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7900" y="4560888"/>
            <a:ext cx="5359400" cy="4321175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 lIns="95006" tIns="47503" rIns="95006" bIns="47503"/>
          <a:lstStyle/>
          <a:p>
            <a:pPr lvl="1"/>
            <a:r>
              <a:rPr lang="en-US"/>
              <a:t>Can the dispatched instruction cause a</a:t>
            </a:r>
          </a:p>
          <a:p>
            <a:pPr lvl="2"/>
            <a:r>
              <a:rPr lang="en-US"/>
              <a:t>WAR hazard ? </a:t>
            </a:r>
            <a:r>
              <a:rPr lang="en-US" i="1">
                <a:solidFill>
                  <a:srgbClr val="FF0000"/>
                </a:solidFill>
              </a:rPr>
              <a:t>NO: Operands read at issue</a:t>
            </a:r>
            <a:r>
              <a:rPr lang="en-US"/>
              <a:t>	</a:t>
            </a:r>
          </a:p>
          <a:p>
            <a:pPr lvl="2"/>
            <a:r>
              <a:rPr lang="en-US"/>
              <a:t>WAW hazard ? </a:t>
            </a:r>
            <a:r>
              <a:rPr lang="en-US" i="1">
                <a:solidFill>
                  <a:srgbClr val="FF0000"/>
                </a:solidFill>
              </a:rPr>
              <a:t>YES: Out-of-order completion</a:t>
            </a: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4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73731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1CDB48E-B176-504E-AD15-480F52A04F28}" type="slidenum">
              <a:rPr lang="en-US"/>
              <a:pPr/>
              <a:t>8</a:t>
            </a:fld>
            <a:endParaRPr lang="en-US"/>
          </a:p>
        </p:txBody>
      </p:sp>
      <p:sp>
        <p:nvSpPr>
          <p:cNvPr id="7373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4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75779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62A7CAB-E1DF-BF42-BA8F-F0A556C505FB}" type="slidenum">
              <a:rPr lang="en-US"/>
              <a:pPr/>
              <a:t>9</a:t>
            </a:fld>
            <a:endParaRPr lang="en-US"/>
          </a:p>
        </p:txBody>
      </p:sp>
      <p:sp>
        <p:nvSpPr>
          <p:cNvPr id="7578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78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6249C3F-1F0D-0245-BD8E-6D134CBB21A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A5CA2DB-8A6E-354A-84FE-C390361DC98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330200"/>
            <a:ext cx="192405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30200"/>
            <a:ext cx="561975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750E79-2683-6848-A4D7-CDA40719EAAA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C89C21-81C6-1849-AF7F-456E69B3BB35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B3DFB28-5B5B-074C-B4E8-618C4BF2D1F1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645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7607546-6874-DF43-9D9F-828C2061223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E0868A1-DE77-A845-97F5-165FD4D75CF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DC2A54D-D38A-6449-A27D-1BD4A1440DD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E79977-8762-624D-9D2F-4FE156E28C2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C4F458F-5213-914F-94F8-6B10C77F9790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4C4F620-2FEB-0043-9943-F8C545420FE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65900"/>
            <a:ext cx="190500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b="1">
                <a:solidFill>
                  <a:schemeClr val="accent2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F543C2CE-5AF7-8143-8A0A-0153F98C0316}" type="slidenum">
              <a:rPr lang="en-US"/>
              <a:pPr>
                <a:defRPr/>
              </a:pPr>
              <a:t>‹#›</a:t>
            </a:fld>
            <a:endParaRPr lang="en-US">
              <a:solidFill>
                <a:srgbClr val="FBBA03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30200"/>
            <a:ext cx="7292975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193800"/>
            <a:ext cx="7683500" cy="492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2667000" y="6519446"/>
            <a:ext cx="304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CSE 490/590, Spring</a:t>
            </a:r>
            <a:r>
              <a:rPr lang="en-US" baseline="0" dirty="0" smtClean="0"/>
              <a:t> 2011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>
          <a:solidFill>
            <a:schemeClr val="tx1"/>
          </a:solidFill>
          <a:latin typeface="+mn-lt"/>
          <a:ea typeface="ＭＳ Ｐゴシック" charset="-128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>
          <a:solidFill>
            <a:schemeClr val="tx1"/>
          </a:solidFill>
          <a:latin typeface="+mn-lt"/>
          <a:ea typeface="ＭＳ Ｐゴシック" charset="-128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6050" y="1898650"/>
            <a:ext cx="8834438" cy="1666875"/>
          </a:xfrm>
        </p:spPr>
        <p:txBody>
          <a:bodyPr/>
          <a:lstStyle/>
          <a:p>
            <a:pPr algn="ctr">
              <a:lnSpc>
                <a:spcPct val="120000"/>
              </a:lnSpc>
            </a:pPr>
            <a:r>
              <a:rPr lang="en-US" dirty="0" smtClean="0"/>
              <a:t>CSE 490/590 Computer Architecture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Complex Pipelining II</a:t>
            </a:r>
            <a:endParaRPr lang="en-US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71575" y="4289425"/>
            <a:ext cx="6900863" cy="1295400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en-US" dirty="0" smtClean="0"/>
              <a:t>Steve Ko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Computer Sciences and Engineering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University at Buffalo</a:t>
            </a:r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510AEDB-9DF3-C948-82BB-D8A75BD4F6C7}" type="slidenum">
              <a:rPr lang="en-US"/>
              <a:pPr/>
              <a:t>10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76805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-152400"/>
            <a:ext cx="8826500" cy="927100"/>
          </a:xfrm>
          <a:noFill/>
        </p:spPr>
        <p:txBody>
          <a:bodyPr lIns="90488" tIns="44450" rIns="90488" bIns="44450"/>
          <a:lstStyle/>
          <a:p>
            <a:pPr>
              <a:lnSpc>
                <a:spcPct val="85000"/>
              </a:lnSpc>
            </a:pPr>
            <a:r>
              <a:rPr lang="en-US"/>
              <a:t>Scoreboard Dynamics</a:t>
            </a:r>
          </a:p>
        </p:txBody>
      </p:sp>
      <p:sp>
        <p:nvSpPr>
          <p:cNvPr id="76806" name="Rectangle 3"/>
          <p:cNvSpPr>
            <a:spLocks noChangeArrowheads="1"/>
          </p:cNvSpPr>
          <p:nvPr/>
        </p:nvSpPr>
        <p:spPr bwMode="auto">
          <a:xfrm>
            <a:off x="457200" y="5018088"/>
            <a:ext cx="4954588" cy="15557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i="1">
                <a:solidFill>
                  <a:srgbClr val="FF0000"/>
                </a:solidFill>
                <a:latin typeface="Verdana" charset="0"/>
              </a:rPr>
              <a:t>I</a:t>
            </a:r>
            <a:r>
              <a:rPr lang="en-US" i="1" baseline="-25000">
                <a:solidFill>
                  <a:srgbClr val="FF0000"/>
                </a:solidFill>
                <a:latin typeface="Verdana" charset="0"/>
              </a:rPr>
              <a:t>1 	 </a:t>
            </a:r>
            <a:r>
              <a:rPr lang="en-US">
                <a:solidFill>
                  <a:srgbClr val="FF0000"/>
                </a:solidFill>
                <a:latin typeface="Verdana" charset="0"/>
              </a:rPr>
              <a:t>DIVD		f6, 	f6,	f4</a:t>
            </a:r>
          </a:p>
          <a:p>
            <a:pPr algn="l">
              <a:spcBef>
                <a:spcPct val="0"/>
              </a:spcBef>
            </a:pPr>
            <a:r>
              <a:rPr lang="en-US" i="1">
                <a:solidFill>
                  <a:srgbClr val="56127A"/>
                </a:solidFill>
                <a:latin typeface="Verdana" charset="0"/>
              </a:rPr>
              <a:t>I</a:t>
            </a:r>
            <a:r>
              <a:rPr lang="en-US" i="1" baseline="-25000">
                <a:solidFill>
                  <a:srgbClr val="56127A"/>
                </a:solidFill>
                <a:latin typeface="Verdana" charset="0"/>
              </a:rPr>
              <a:t>2</a:t>
            </a:r>
            <a:r>
              <a:rPr lang="en-US">
                <a:solidFill>
                  <a:srgbClr val="56127A"/>
                </a:solidFill>
                <a:latin typeface="Verdana" charset="0"/>
              </a:rPr>
              <a:t>	 LD		f2,	45(r3) </a:t>
            </a:r>
          </a:p>
          <a:p>
            <a:pPr algn="l">
              <a:spcBef>
                <a:spcPct val="0"/>
              </a:spcBef>
            </a:pPr>
            <a:r>
              <a:rPr lang="en-US" i="1">
                <a:solidFill>
                  <a:srgbClr val="006600"/>
                </a:solidFill>
                <a:latin typeface="Verdana" charset="0"/>
              </a:rPr>
              <a:t>I</a:t>
            </a:r>
            <a:r>
              <a:rPr lang="en-US" i="1" baseline="-25000">
                <a:solidFill>
                  <a:srgbClr val="006600"/>
                </a:solidFill>
                <a:latin typeface="Verdana" charset="0"/>
              </a:rPr>
              <a:t>3</a:t>
            </a:r>
            <a:r>
              <a:rPr lang="en-US">
                <a:solidFill>
                  <a:srgbClr val="006600"/>
                </a:solidFill>
                <a:latin typeface="Verdana" charset="0"/>
              </a:rPr>
              <a:t>	 MULTD		f0,	f2,	f4</a:t>
            </a:r>
          </a:p>
          <a:p>
            <a:pPr algn="l">
              <a:spcBef>
                <a:spcPct val="0"/>
              </a:spcBef>
            </a:pPr>
            <a:r>
              <a:rPr lang="en-US" i="1">
                <a:solidFill>
                  <a:srgbClr val="16E8E3"/>
                </a:solidFill>
                <a:latin typeface="Verdana" charset="0"/>
              </a:rPr>
              <a:t>I</a:t>
            </a:r>
            <a:r>
              <a:rPr lang="en-US" i="1" baseline="-25000">
                <a:solidFill>
                  <a:srgbClr val="16E8E3"/>
                </a:solidFill>
                <a:latin typeface="Verdana" charset="0"/>
              </a:rPr>
              <a:t>4</a:t>
            </a:r>
            <a:r>
              <a:rPr lang="en-US">
                <a:solidFill>
                  <a:srgbClr val="16E8E3"/>
                </a:solidFill>
                <a:latin typeface="Verdana" charset="0"/>
              </a:rPr>
              <a:t>	 DIVD		f8,	f6,	f2</a:t>
            </a:r>
          </a:p>
          <a:p>
            <a:pPr algn="l">
              <a:spcBef>
                <a:spcPct val="0"/>
              </a:spcBef>
            </a:pPr>
            <a:r>
              <a:rPr lang="en-US" i="1">
                <a:solidFill>
                  <a:srgbClr val="660033"/>
                </a:solidFill>
                <a:latin typeface="Verdana" charset="0"/>
              </a:rPr>
              <a:t>I</a:t>
            </a:r>
            <a:r>
              <a:rPr lang="en-US" i="1" baseline="-25000">
                <a:solidFill>
                  <a:srgbClr val="660033"/>
                </a:solidFill>
                <a:latin typeface="Verdana" charset="0"/>
              </a:rPr>
              <a:t>5</a:t>
            </a:r>
            <a:r>
              <a:rPr lang="en-US">
                <a:solidFill>
                  <a:srgbClr val="660033"/>
                </a:solidFill>
                <a:latin typeface="Verdana" charset="0"/>
              </a:rPr>
              <a:t>	 SUBD		f10,	f0,	f6</a:t>
            </a:r>
          </a:p>
          <a:p>
            <a:pPr algn="l">
              <a:spcBef>
                <a:spcPct val="0"/>
              </a:spcBef>
            </a:pPr>
            <a:r>
              <a:rPr lang="en-US" i="1">
                <a:solidFill>
                  <a:srgbClr val="3118E6"/>
                </a:solidFill>
                <a:latin typeface="Verdana" charset="0"/>
              </a:rPr>
              <a:t>I</a:t>
            </a:r>
            <a:r>
              <a:rPr lang="en-US" i="1" baseline="-25000">
                <a:solidFill>
                  <a:srgbClr val="3118E6"/>
                </a:solidFill>
                <a:latin typeface="Verdana" charset="0"/>
              </a:rPr>
              <a:t>6</a:t>
            </a:r>
            <a:r>
              <a:rPr lang="en-US">
                <a:solidFill>
                  <a:srgbClr val="3118E6"/>
                </a:solidFill>
                <a:latin typeface="Verdana" charset="0"/>
              </a:rPr>
              <a:t>	 ADDD		f6,	f8,	f2</a:t>
            </a:r>
          </a:p>
        </p:txBody>
      </p:sp>
      <p:sp>
        <p:nvSpPr>
          <p:cNvPr id="76807" name="Rectangle 4"/>
          <p:cNvSpPr>
            <a:spLocks noChangeArrowheads="1"/>
          </p:cNvSpPr>
          <p:nvPr/>
        </p:nvSpPr>
        <p:spPr bwMode="auto">
          <a:xfrm>
            <a:off x="736600" y="533400"/>
            <a:ext cx="7848600" cy="698500"/>
          </a:xfrm>
          <a:prstGeom prst="rect">
            <a:avLst/>
          </a:prstGeom>
          <a:solidFill>
            <a:schemeClr val="bg1"/>
          </a:solidFill>
          <a:ln w="25400">
            <a:noFill/>
            <a:miter lim="800000"/>
            <a:headEnd/>
            <a:tailEnd/>
          </a:ln>
        </p:spPr>
        <p:txBody>
          <a:bodyPr lIns="90488" tIns="44450" rIns="90488" bIns="44450">
            <a:prstTxWarp prst="textNoShape">
              <a:avLst/>
            </a:prstTxWarp>
            <a:spAutoFit/>
          </a:bodyPr>
          <a:lstStyle/>
          <a:p>
            <a:pPr lvl="1" algn="l">
              <a:spcBef>
                <a:spcPct val="0"/>
              </a:spcBef>
            </a:pPr>
            <a:r>
              <a:rPr lang="en-US" sz="2000">
                <a:latin typeface="Verdana" charset="0"/>
              </a:rPr>
              <a:t>Functional Unit Status	  	   Registers Reserved </a:t>
            </a:r>
          </a:p>
          <a:p>
            <a:pPr lvl="1" algn="l">
              <a:spcBef>
                <a:spcPct val="0"/>
              </a:spcBef>
            </a:pPr>
            <a:r>
              <a:rPr lang="en-US" sz="1800">
                <a:latin typeface="Verdana" charset="0"/>
              </a:rPr>
              <a:t>Int(1) Add(1)  Mult(3)   Div(4)    WB	</a:t>
            </a:r>
            <a:r>
              <a:rPr lang="en-US" sz="2000">
                <a:latin typeface="Verdana" charset="0"/>
              </a:rPr>
              <a:t>for Writes</a:t>
            </a:r>
            <a:endParaRPr lang="en-US" sz="1800">
              <a:latin typeface="Verdana" charset="0"/>
            </a:endParaRP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615950" y="609600"/>
            <a:ext cx="7778750" cy="4343400"/>
            <a:chOff x="388" y="480"/>
            <a:chExt cx="4900" cy="2736"/>
          </a:xfrm>
        </p:grpSpPr>
        <p:sp>
          <p:nvSpPr>
            <p:cNvPr id="76810" name="Line 6"/>
            <p:cNvSpPr>
              <a:spLocks noChangeShapeType="1"/>
            </p:cNvSpPr>
            <p:nvPr/>
          </p:nvSpPr>
          <p:spPr bwMode="auto">
            <a:xfrm>
              <a:off x="433" y="917"/>
              <a:ext cx="4855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6811" name="Line 7"/>
            <p:cNvSpPr>
              <a:spLocks noChangeShapeType="1"/>
            </p:cNvSpPr>
            <p:nvPr/>
          </p:nvSpPr>
          <p:spPr bwMode="auto">
            <a:xfrm>
              <a:off x="423" y="1114"/>
              <a:ext cx="4855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6812" name="Line 8"/>
            <p:cNvSpPr>
              <a:spLocks noChangeShapeType="1"/>
            </p:cNvSpPr>
            <p:nvPr/>
          </p:nvSpPr>
          <p:spPr bwMode="auto">
            <a:xfrm>
              <a:off x="413" y="1308"/>
              <a:ext cx="4855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6813" name="Line 9"/>
            <p:cNvSpPr>
              <a:spLocks noChangeShapeType="1"/>
            </p:cNvSpPr>
            <p:nvPr/>
          </p:nvSpPr>
          <p:spPr bwMode="auto">
            <a:xfrm>
              <a:off x="403" y="1511"/>
              <a:ext cx="4855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6814" name="Line 10"/>
            <p:cNvSpPr>
              <a:spLocks noChangeShapeType="1"/>
            </p:cNvSpPr>
            <p:nvPr/>
          </p:nvSpPr>
          <p:spPr bwMode="auto">
            <a:xfrm>
              <a:off x="393" y="1695"/>
              <a:ext cx="4855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6815" name="Line 11"/>
            <p:cNvSpPr>
              <a:spLocks noChangeShapeType="1"/>
            </p:cNvSpPr>
            <p:nvPr/>
          </p:nvSpPr>
          <p:spPr bwMode="auto">
            <a:xfrm>
              <a:off x="400" y="1890"/>
              <a:ext cx="4855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6816" name="Line 12"/>
            <p:cNvSpPr>
              <a:spLocks noChangeShapeType="1"/>
            </p:cNvSpPr>
            <p:nvPr/>
          </p:nvSpPr>
          <p:spPr bwMode="auto">
            <a:xfrm>
              <a:off x="408" y="2083"/>
              <a:ext cx="4855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6817" name="Line 13"/>
            <p:cNvSpPr>
              <a:spLocks noChangeShapeType="1"/>
            </p:cNvSpPr>
            <p:nvPr/>
          </p:nvSpPr>
          <p:spPr bwMode="auto">
            <a:xfrm>
              <a:off x="390" y="2277"/>
              <a:ext cx="4855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6818" name="Line 14"/>
            <p:cNvSpPr>
              <a:spLocks noChangeShapeType="1"/>
            </p:cNvSpPr>
            <p:nvPr/>
          </p:nvSpPr>
          <p:spPr bwMode="auto">
            <a:xfrm>
              <a:off x="388" y="2462"/>
              <a:ext cx="4855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3" name="Group 15"/>
            <p:cNvGrpSpPr>
              <a:grpSpLocks/>
            </p:cNvGrpSpPr>
            <p:nvPr/>
          </p:nvGrpSpPr>
          <p:grpSpPr bwMode="auto">
            <a:xfrm>
              <a:off x="2016" y="912"/>
              <a:ext cx="960" cy="2304"/>
              <a:chOff x="2016" y="912"/>
              <a:chExt cx="960" cy="2304"/>
            </a:xfrm>
          </p:grpSpPr>
          <p:sp>
            <p:nvSpPr>
              <p:cNvPr id="76830" name="Line 16"/>
              <p:cNvSpPr>
                <a:spLocks noChangeShapeType="1"/>
              </p:cNvSpPr>
              <p:nvPr/>
            </p:nvSpPr>
            <p:spPr bwMode="auto">
              <a:xfrm flipH="1">
                <a:off x="2016" y="912"/>
                <a:ext cx="0" cy="2304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6831" name="Line 17"/>
              <p:cNvSpPr>
                <a:spLocks noChangeShapeType="1"/>
              </p:cNvSpPr>
              <p:nvPr/>
            </p:nvSpPr>
            <p:spPr bwMode="auto">
              <a:xfrm>
                <a:off x="2208" y="912"/>
                <a:ext cx="0" cy="2304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6832" name="Line 18"/>
              <p:cNvSpPr>
                <a:spLocks noChangeShapeType="1"/>
              </p:cNvSpPr>
              <p:nvPr/>
            </p:nvSpPr>
            <p:spPr bwMode="auto">
              <a:xfrm>
                <a:off x="2592" y="912"/>
                <a:ext cx="0" cy="2304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6833" name="Line 19"/>
              <p:cNvSpPr>
                <a:spLocks noChangeShapeType="1"/>
              </p:cNvSpPr>
              <p:nvPr/>
            </p:nvSpPr>
            <p:spPr bwMode="auto">
              <a:xfrm flipH="1">
                <a:off x="2784" y="912"/>
                <a:ext cx="0" cy="2304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6834" name="Line 20"/>
              <p:cNvSpPr>
                <a:spLocks noChangeShapeType="1"/>
              </p:cNvSpPr>
              <p:nvPr/>
            </p:nvSpPr>
            <p:spPr bwMode="auto">
              <a:xfrm flipH="1">
                <a:off x="2976" y="912"/>
                <a:ext cx="0" cy="2304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76820" name="Line 21"/>
            <p:cNvSpPr>
              <a:spLocks noChangeShapeType="1"/>
            </p:cNvSpPr>
            <p:nvPr/>
          </p:nvSpPr>
          <p:spPr bwMode="auto">
            <a:xfrm>
              <a:off x="396" y="2662"/>
              <a:ext cx="4855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6821" name="Line 22"/>
            <p:cNvSpPr>
              <a:spLocks noChangeShapeType="1"/>
            </p:cNvSpPr>
            <p:nvPr/>
          </p:nvSpPr>
          <p:spPr bwMode="auto">
            <a:xfrm>
              <a:off x="420" y="2838"/>
              <a:ext cx="4855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6822" name="Line 23"/>
            <p:cNvSpPr>
              <a:spLocks noChangeShapeType="1"/>
            </p:cNvSpPr>
            <p:nvPr/>
          </p:nvSpPr>
          <p:spPr bwMode="auto">
            <a:xfrm flipH="1">
              <a:off x="768" y="480"/>
              <a:ext cx="0" cy="273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6823" name="Line 24"/>
            <p:cNvSpPr>
              <a:spLocks noChangeShapeType="1"/>
            </p:cNvSpPr>
            <p:nvPr/>
          </p:nvSpPr>
          <p:spPr bwMode="auto">
            <a:xfrm>
              <a:off x="3534" y="480"/>
              <a:ext cx="0" cy="2736"/>
            </a:xfrm>
            <a:prstGeom prst="line">
              <a:avLst/>
            </a:prstGeom>
            <a:noFill/>
            <a:ln w="76200" cmpd="tri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6824" name="Line 25"/>
            <p:cNvSpPr>
              <a:spLocks noChangeShapeType="1"/>
            </p:cNvSpPr>
            <p:nvPr/>
          </p:nvSpPr>
          <p:spPr bwMode="auto">
            <a:xfrm>
              <a:off x="1248" y="768"/>
              <a:ext cx="0" cy="244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6825" name="Line 26"/>
            <p:cNvSpPr>
              <a:spLocks noChangeShapeType="1"/>
            </p:cNvSpPr>
            <p:nvPr/>
          </p:nvSpPr>
          <p:spPr bwMode="auto">
            <a:xfrm flipH="1">
              <a:off x="1824" y="768"/>
              <a:ext cx="0" cy="244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6826" name="Line 27"/>
            <p:cNvSpPr>
              <a:spLocks noChangeShapeType="1"/>
            </p:cNvSpPr>
            <p:nvPr/>
          </p:nvSpPr>
          <p:spPr bwMode="auto">
            <a:xfrm>
              <a:off x="2400" y="768"/>
              <a:ext cx="0" cy="244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6827" name="Line 28"/>
            <p:cNvSpPr>
              <a:spLocks noChangeShapeType="1"/>
            </p:cNvSpPr>
            <p:nvPr/>
          </p:nvSpPr>
          <p:spPr bwMode="auto">
            <a:xfrm>
              <a:off x="3186" y="768"/>
              <a:ext cx="0" cy="244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6828" name="Line 29"/>
            <p:cNvSpPr>
              <a:spLocks noChangeShapeType="1"/>
            </p:cNvSpPr>
            <p:nvPr/>
          </p:nvSpPr>
          <p:spPr bwMode="auto">
            <a:xfrm>
              <a:off x="404" y="3022"/>
              <a:ext cx="4855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6829" name="Line 30"/>
            <p:cNvSpPr>
              <a:spLocks noChangeShapeType="1"/>
            </p:cNvSpPr>
            <p:nvPr/>
          </p:nvSpPr>
          <p:spPr bwMode="auto">
            <a:xfrm flipV="1">
              <a:off x="432" y="3216"/>
              <a:ext cx="480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772575" name="Rectangle 31"/>
          <p:cNvSpPr>
            <a:spLocks noChangeArrowheads="1"/>
          </p:cNvSpPr>
          <p:nvPr/>
        </p:nvSpPr>
        <p:spPr bwMode="auto">
          <a:xfrm>
            <a:off x="725488" y="1260475"/>
            <a:ext cx="7848600" cy="37084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10000"/>
              </a:lnSpc>
              <a:spcBef>
                <a:spcPct val="0"/>
              </a:spcBef>
            </a:pPr>
            <a:r>
              <a:rPr lang="en-US" sz="1800">
                <a:latin typeface="Verdana" charset="0"/>
              </a:rPr>
              <a:t> t0  </a:t>
            </a:r>
            <a:r>
              <a:rPr lang="en-US" i="1">
                <a:solidFill>
                  <a:srgbClr val="FF0000"/>
                </a:solidFill>
                <a:latin typeface="Verdana" charset="0"/>
              </a:rPr>
              <a:t>I</a:t>
            </a:r>
            <a:r>
              <a:rPr lang="en-US" i="1" baseline="-25000">
                <a:solidFill>
                  <a:srgbClr val="FF0000"/>
                </a:solidFill>
                <a:latin typeface="Verdana" charset="0"/>
              </a:rPr>
              <a:t>1</a:t>
            </a:r>
            <a:r>
              <a:rPr lang="en-US" sz="1800">
                <a:solidFill>
                  <a:srgbClr val="FF0000"/>
                </a:solidFill>
                <a:latin typeface="Verdana" charset="0"/>
              </a:rPr>
              <a:t> 			    f6		  	f6</a:t>
            </a:r>
          </a:p>
          <a:p>
            <a:pPr algn="l">
              <a:lnSpc>
                <a:spcPct val="110000"/>
              </a:lnSpc>
              <a:spcBef>
                <a:spcPct val="0"/>
              </a:spcBef>
            </a:pPr>
            <a:r>
              <a:rPr lang="en-US" sz="1800">
                <a:latin typeface="Verdana" charset="0"/>
              </a:rPr>
              <a:t> t1  </a:t>
            </a:r>
            <a:r>
              <a:rPr lang="en-US" i="1">
                <a:solidFill>
                  <a:srgbClr val="56127A"/>
                </a:solidFill>
                <a:latin typeface="Verdana" charset="0"/>
              </a:rPr>
              <a:t>I</a:t>
            </a:r>
            <a:r>
              <a:rPr lang="en-US" i="1" baseline="-25000">
                <a:solidFill>
                  <a:srgbClr val="56127A"/>
                </a:solidFill>
                <a:latin typeface="Verdana" charset="0"/>
              </a:rPr>
              <a:t>2</a:t>
            </a:r>
            <a:r>
              <a:rPr lang="en-US" sz="1800">
                <a:solidFill>
                  <a:srgbClr val="56127A"/>
                </a:solidFill>
                <a:latin typeface="Verdana" charset="0"/>
              </a:rPr>
              <a:t>   f2</a:t>
            </a:r>
            <a:r>
              <a:rPr lang="en-US" sz="1800">
                <a:latin typeface="Verdana" charset="0"/>
              </a:rPr>
              <a:t>		       </a:t>
            </a:r>
            <a:r>
              <a:rPr lang="en-US" sz="1800">
                <a:solidFill>
                  <a:srgbClr val="FF0000"/>
                </a:solidFill>
                <a:latin typeface="Verdana" charset="0"/>
              </a:rPr>
              <a:t>f6</a:t>
            </a:r>
            <a:r>
              <a:rPr lang="en-US" sz="1800">
                <a:latin typeface="Verdana" charset="0"/>
              </a:rPr>
              <a:t>			</a:t>
            </a:r>
            <a:r>
              <a:rPr lang="en-US" sz="1800">
                <a:solidFill>
                  <a:srgbClr val="FF0000"/>
                </a:solidFill>
                <a:latin typeface="Verdana" charset="0"/>
              </a:rPr>
              <a:t>f6</a:t>
            </a:r>
            <a:r>
              <a:rPr lang="en-US" sz="1800">
                <a:latin typeface="Verdana" charset="0"/>
              </a:rPr>
              <a:t>, </a:t>
            </a:r>
            <a:r>
              <a:rPr lang="en-US" sz="1800">
                <a:solidFill>
                  <a:srgbClr val="56127A"/>
                </a:solidFill>
                <a:latin typeface="Verdana" charset="0"/>
              </a:rPr>
              <a:t>f2</a:t>
            </a:r>
          </a:p>
          <a:p>
            <a:pPr algn="l">
              <a:lnSpc>
                <a:spcPct val="110000"/>
              </a:lnSpc>
              <a:spcBef>
                <a:spcPct val="0"/>
              </a:spcBef>
            </a:pPr>
            <a:r>
              <a:rPr lang="en-US" sz="1800">
                <a:latin typeface="Verdana" charset="0"/>
              </a:rPr>
              <a:t> t2		    	           </a:t>
            </a:r>
            <a:r>
              <a:rPr lang="en-US" sz="1800">
                <a:solidFill>
                  <a:srgbClr val="FF0000"/>
                </a:solidFill>
                <a:latin typeface="Verdana" charset="0"/>
              </a:rPr>
              <a:t>f6</a:t>
            </a:r>
            <a:r>
              <a:rPr lang="en-US" sz="1800">
                <a:latin typeface="Verdana" charset="0"/>
              </a:rPr>
              <a:t>      </a:t>
            </a:r>
            <a:r>
              <a:rPr lang="en-US" sz="1800">
                <a:solidFill>
                  <a:srgbClr val="56127A"/>
                </a:solidFill>
                <a:latin typeface="Verdana" charset="0"/>
              </a:rPr>
              <a:t>f2</a:t>
            </a:r>
            <a:r>
              <a:rPr lang="en-US" sz="1800">
                <a:latin typeface="Verdana" charset="0"/>
              </a:rPr>
              <a:t>   	</a:t>
            </a:r>
            <a:r>
              <a:rPr lang="en-US" sz="1800">
                <a:solidFill>
                  <a:srgbClr val="FF0000"/>
                </a:solidFill>
                <a:latin typeface="Verdana" charset="0"/>
              </a:rPr>
              <a:t>f6</a:t>
            </a:r>
            <a:r>
              <a:rPr lang="en-US" sz="1800">
                <a:latin typeface="Verdana" charset="0"/>
              </a:rPr>
              <a:t>, </a:t>
            </a:r>
            <a:r>
              <a:rPr lang="en-US" sz="1800">
                <a:solidFill>
                  <a:srgbClr val="56127A"/>
                </a:solidFill>
                <a:latin typeface="Verdana" charset="0"/>
              </a:rPr>
              <a:t>f2		</a:t>
            </a:r>
            <a:r>
              <a:rPr lang="en-US" i="1" u="sng">
                <a:solidFill>
                  <a:srgbClr val="56127A"/>
                </a:solidFill>
                <a:latin typeface="Verdana" charset="0"/>
              </a:rPr>
              <a:t>I</a:t>
            </a:r>
            <a:r>
              <a:rPr lang="en-US" i="1" baseline="-25000">
                <a:solidFill>
                  <a:srgbClr val="56127A"/>
                </a:solidFill>
                <a:latin typeface="Verdana" charset="0"/>
              </a:rPr>
              <a:t>2</a:t>
            </a:r>
            <a:endParaRPr lang="en-US" sz="1800">
              <a:solidFill>
                <a:srgbClr val="56127A"/>
              </a:solidFill>
              <a:latin typeface="Verdana" charset="0"/>
            </a:endParaRPr>
          </a:p>
          <a:p>
            <a:pPr algn="l">
              <a:lnSpc>
                <a:spcPct val="110000"/>
              </a:lnSpc>
              <a:spcBef>
                <a:spcPct val="0"/>
              </a:spcBef>
            </a:pPr>
            <a:r>
              <a:rPr lang="en-US" sz="1800">
                <a:latin typeface="Verdana" charset="0"/>
              </a:rPr>
              <a:t> t3  </a:t>
            </a:r>
            <a:r>
              <a:rPr lang="en-US" i="1">
                <a:solidFill>
                  <a:srgbClr val="006600"/>
                </a:solidFill>
                <a:latin typeface="Verdana" charset="0"/>
              </a:rPr>
              <a:t>I</a:t>
            </a:r>
            <a:r>
              <a:rPr lang="en-US" i="1" baseline="-25000">
                <a:solidFill>
                  <a:srgbClr val="006600"/>
                </a:solidFill>
                <a:latin typeface="Verdana" charset="0"/>
              </a:rPr>
              <a:t>3</a:t>
            </a:r>
            <a:r>
              <a:rPr lang="en-US" sz="1800">
                <a:solidFill>
                  <a:srgbClr val="006600"/>
                </a:solidFill>
                <a:latin typeface="Verdana" charset="0"/>
              </a:rPr>
              <a:t>		    f0</a:t>
            </a:r>
            <a:r>
              <a:rPr lang="en-US" sz="1800">
                <a:latin typeface="Verdana" charset="0"/>
              </a:rPr>
              <a:t>		   </a:t>
            </a:r>
            <a:r>
              <a:rPr lang="en-US" sz="1800">
                <a:solidFill>
                  <a:srgbClr val="FF0000"/>
                </a:solidFill>
                <a:latin typeface="Verdana" charset="0"/>
              </a:rPr>
              <a:t> f6</a:t>
            </a:r>
            <a:r>
              <a:rPr lang="en-US" sz="1800">
                <a:latin typeface="Verdana" charset="0"/>
              </a:rPr>
              <a:t>	   	</a:t>
            </a:r>
            <a:r>
              <a:rPr lang="en-US" sz="1800">
                <a:solidFill>
                  <a:srgbClr val="FF0000"/>
                </a:solidFill>
                <a:latin typeface="Verdana" charset="0"/>
              </a:rPr>
              <a:t>f6</a:t>
            </a:r>
            <a:r>
              <a:rPr lang="en-US" sz="1800">
                <a:latin typeface="Verdana" charset="0"/>
              </a:rPr>
              <a:t>, </a:t>
            </a:r>
            <a:r>
              <a:rPr lang="en-US" sz="1800">
                <a:solidFill>
                  <a:schemeClr val="accent2"/>
                </a:solidFill>
                <a:latin typeface="Verdana" charset="0"/>
              </a:rPr>
              <a:t>f0</a:t>
            </a:r>
          </a:p>
          <a:p>
            <a:pPr algn="l">
              <a:lnSpc>
                <a:spcPct val="110000"/>
              </a:lnSpc>
              <a:spcBef>
                <a:spcPct val="0"/>
              </a:spcBef>
            </a:pPr>
            <a:r>
              <a:rPr lang="en-US" sz="1800">
                <a:latin typeface="Verdana" charset="0"/>
              </a:rPr>
              <a:t> t4		        </a:t>
            </a:r>
            <a:r>
              <a:rPr lang="en-US" sz="1800">
                <a:solidFill>
                  <a:srgbClr val="006600"/>
                </a:solidFill>
                <a:latin typeface="Verdana" charset="0"/>
              </a:rPr>
              <a:t>f0</a:t>
            </a:r>
            <a:r>
              <a:rPr lang="en-US" sz="1800">
                <a:latin typeface="Verdana" charset="0"/>
              </a:rPr>
              <a:t>   	         </a:t>
            </a:r>
            <a:r>
              <a:rPr lang="en-US" sz="1800">
                <a:solidFill>
                  <a:srgbClr val="FF0000"/>
                </a:solidFill>
                <a:latin typeface="Verdana" charset="0"/>
              </a:rPr>
              <a:t>f6</a:t>
            </a:r>
            <a:r>
              <a:rPr lang="en-US" sz="1800">
                <a:latin typeface="Verdana" charset="0"/>
              </a:rPr>
              <a:t>   	</a:t>
            </a:r>
            <a:r>
              <a:rPr lang="en-US" sz="1800">
                <a:solidFill>
                  <a:srgbClr val="FF0000"/>
                </a:solidFill>
                <a:latin typeface="Verdana" charset="0"/>
              </a:rPr>
              <a:t>f6</a:t>
            </a:r>
            <a:r>
              <a:rPr lang="en-US" sz="1800">
                <a:latin typeface="Verdana" charset="0"/>
              </a:rPr>
              <a:t>, </a:t>
            </a:r>
            <a:r>
              <a:rPr lang="en-US" sz="1800">
                <a:solidFill>
                  <a:schemeClr val="accent2"/>
                </a:solidFill>
                <a:latin typeface="Verdana" charset="0"/>
              </a:rPr>
              <a:t>f0</a:t>
            </a:r>
            <a:r>
              <a:rPr lang="en-US" sz="1800">
                <a:latin typeface="Verdana" charset="0"/>
              </a:rPr>
              <a:t>		</a:t>
            </a:r>
            <a:r>
              <a:rPr lang="en-US" i="1" u="sng">
                <a:solidFill>
                  <a:srgbClr val="FF0000"/>
                </a:solidFill>
                <a:latin typeface="Verdana" charset="0"/>
              </a:rPr>
              <a:t>I</a:t>
            </a:r>
            <a:r>
              <a:rPr lang="en-US" i="1" baseline="-25000">
                <a:solidFill>
                  <a:srgbClr val="FF0000"/>
                </a:solidFill>
                <a:latin typeface="Verdana" charset="0"/>
              </a:rPr>
              <a:t>1</a:t>
            </a:r>
            <a:endParaRPr lang="en-US" sz="1800">
              <a:solidFill>
                <a:srgbClr val="FF0000"/>
              </a:solidFill>
              <a:latin typeface="Verdana" charset="0"/>
            </a:endParaRPr>
          </a:p>
          <a:p>
            <a:pPr algn="l">
              <a:lnSpc>
                <a:spcPct val="110000"/>
              </a:lnSpc>
              <a:spcBef>
                <a:spcPct val="0"/>
              </a:spcBef>
            </a:pPr>
            <a:r>
              <a:rPr lang="en-US" sz="1800">
                <a:latin typeface="Verdana" charset="0"/>
              </a:rPr>
              <a:t> t5  </a:t>
            </a:r>
            <a:r>
              <a:rPr lang="en-US" i="1">
                <a:solidFill>
                  <a:srgbClr val="16E8E3"/>
                </a:solidFill>
                <a:latin typeface="Verdana" charset="0"/>
              </a:rPr>
              <a:t>I</a:t>
            </a:r>
            <a:r>
              <a:rPr lang="en-US" i="1" baseline="-25000">
                <a:solidFill>
                  <a:srgbClr val="16E8E3"/>
                </a:solidFill>
                <a:latin typeface="Verdana" charset="0"/>
              </a:rPr>
              <a:t>4</a:t>
            </a:r>
            <a:r>
              <a:rPr lang="en-US" sz="1800">
                <a:latin typeface="Verdana" charset="0"/>
              </a:rPr>
              <a:t>		           </a:t>
            </a:r>
            <a:r>
              <a:rPr lang="en-US" sz="1800">
                <a:solidFill>
                  <a:srgbClr val="006600"/>
                </a:solidFill>
                <a:latin typeface="Verdana" charset="0"/>
              </a:rPr>
              <a:t>f0</a:t>
            </a:r>
            <a:r>
              <a:rPr lang="en-US" sz="1800">
                <a:latin typeface="Verdana" charset="0"/>
              </a:rPr>
              <a:t> </a:t>
            </a:r>
            <a:r>
              <a:rPr lang="en-US" sz="1800">
                <a:solidFill>
                  <a:srgbClr val="16E8E3"/>
                </a:solidFill>
                <a:latin typeface="Verdana" charset="0"/>
              </a:rPr>
              <a:t>f8</a:t>
            </a:r>
            <a:r>
              <a:rPr lang="en-US" sz="1800">
                <a:latin typeface="Verdana" charset="0"/>
              </a:rPr>
              <a:t>		   	</a:t>
            </a:r>
            <a:r>
              <a:rPr lang="en-US" sz="1800">
                <a:solidFill>
                  <a:srgbClr val="006600"/>
                </a:solidFill>
                <a:latin typeface="Verdana" charset="0"/>
              </a:rPr>
              <a:t>f0</a:t>
            </a:r>
            <a:r>
              <a:rPr lang="en-US" sz="1800">
                <a:latin typeface="Verdana" charset="0"/>
              </a:rPr>
              <a:t>, </a:t>
            </a:r>
            <a:r>
              <a:rPr lang="en-US" sz="1800">
                <a:solidFill>
                  <a:srgbClr val="16E8E3"/>
                </a:solidFill>
                <a:latin typeface="Verdana" charset="0"/>
              </a:rPr>
              <a:t>f8</a:t>
            </a:r>
          </a:p>
          <a:p>
            <a:pPr algn="l">
              <a:lnSpc>
                <a:spcPct val="110000"/>
              </a:lnSpc>
              <a:spcBef>
                <a:spcPct val="0"/>
              </a:spcBef>
            </a:pPr>
            <a:r>
              <a:rPr lang="en-US" sz="1800">
                <a:latin typeface="Verdana" charset="0"/>
              </a:rPr>
              <a:t> t6			       </a:t>
            </a:r>
            <a:r>
              <a:rPr lang="en-US" sz="1800">
                <a:solidFill>
                  <a:srgbClr val="16E8E3"/>
                </a:solidFill>
                <a:latin typeface="Verdana" charset="0"/>
              </a:rPr>
              <a:t>f8</a:t>
            </a:r>
            <a:r>
              <a:rPr lang="en-US" sz="1800">
                <a:latin typeface="Verdana" charset="0"/>
              </a:rPr>
              <a:t>	         </a:t>
            </a:r>
            <a:r>
              <a:rPr lang="en-US" sz="1800">
                <a:solidFill>
                  <a:srgbClr val="006600"/>
                </a:solidFill>
                <a:latin typeface="Verdana" charset="0"/>
              </a:rPr>
              <a:t>f0 </a:t>
            </a:r>
            <a:r>
              <a:rPr lang="en-US" sz="1800">
                <a:latin typeface="Verdana" charset="0"/>
              </a:rPr>
              <a:t>  	</a:t>
            </a:r>
            <a:r>
              <a:rPr lang="en-US" sz="1800">
                <a:solidFill>
                  <a:srgbClr val="006600"/>
                </a:solidFill>
                <a:latin typeface="Verdana" charset="0"/>
              </a:rPr>
              <a:t>f0</a:t>
            </a:r>
            <a:r>
              <a:rPr lang="en-US" sz="1800">
                <a:latin typeface="Verdana" charset="0"/>
              </a:rPr>
              <a:t>, </a:t>
            </a:r>
            <a:r>
              <a:rPr lang="en-US" sz="1800">
                <a:solidFill>
                  <a:srgbClr val="16E8E3"/>
                </a:solidFill>
                <a:latin typeface="Verdana" charset="0"/>
              </a:rPr>
              <a:t>f8</a:t>
            </a:r>
            <a:r>
              <a:rPr lang="en-US" sz="1800">
                <a:latin typeface="Verdana" charset="0"/>
              </a:rPr>
              <a:t>		</a:t>
            </a:r>
            <a:r>
              <a:rPr lang="en-US" i="1" u="sng">
                <a:solidFill>
                  <a:schemeClr val="accent2"/>
                </a:solidFill>
                <a:latin typeface="Verdana" charset="0"/>
              </a:rPr>
              <a:t>I</a:t>
            </a:r>
            <a:r>
              <a:rPr lang="en-US" i="1" baseline="-25000">
                <a:solidFill>
                  <a:schemeClr val="accent2"/>
                </a:solidFill>
                <a:latin typeface="Verdana" charset="0"/>
              </a:rPr>
              <a:t>3</a:t>
            </a:r>
            <a:endParaRPr lang="en-US" sz="1800">
              <a:solidFill>
                <a:schemeClr val="accent2"/>
              </a:solidFill>
              <a:latin typeface="Verdana" charset="0"/>
            </a:endParaRPr>
          </a:p>
          <a:p>
            <a:pPr algn="l">
              <a:lnSpc>
                <a:spcPct val="110000"/>
              </a:lnSpc>
              <a:spcBef>
                <a:spcPct val="0"/>
              </a:spcBef>
            </a:pPr>
            <a:r>
              <a:rPr lang="en-US" sz="1800">
                <a:latin typeface="Verdana" charset="0"/>
              </a:rPr>
              <a:t> t7  </a:t>
            </a:r>
            <a:r>
              <a:rPr lang="en-US" i="1">
                <a:solidFill>
                  <a:srgbClr val="660033"/>
                </a:solidFill>
                <a:latin typeface="Verdana" charset="0"/>
              </a:rPr>
              <a:t>I</a:t>
            </a:r>
            <a:r>
              <a:rPr lang="en-US" i="1" baseline="-25000">
                <a:solidFill>
                  <a:srgbClr val="660033"/>
                </a:solidFill>
                <a:latin typeface="Verdana" charset="0"/>
              </a:rPr>
              <a:t>5</a:t>
            </a:r>
            <a:r>
              <a:rPr lang="en-US" sz="1800">
                <a:solidFill>
                  <a:srgbClr val="660033"/>
                </a:solidFill>
                <a:latin typeface="Verdana" charset="0"/>
              </a:rPr>
              <a:t>	       f10</a:t>
            </a:r>
            <a:r>
              <a:rPr lang="en-US" sz="1800">
                <a:latin typeface="Verdana" charset="0"/>
              </a:rPr>
              <a:t>		</a:t>
            </a:r>
            <a:r>
              <a:rPr lang="en-US" sz="1800">
                <a:solidFill>
                  <a:srgbClr val="16E8E3"/>
                </a:solidFill>
                <a:latin typeface="Verdana" charset="0"/>
              </a:rPr>
              <a:t>f8</a:t>
            </a:r>
            <a:r>
              <a:rPr lang="en-US" sz="1800">
                <a:latin typeface="Verdana" charset="0"/>
              </a:rPr>
              <a:t>	   	</a:t>
            </a:r>
            <a:r>
              <a:rPr lang="en-US" sz="1800">
                <a:solidFill>
                  <a:srgbClr val="16E8E3"/>
                </a:solidFill>
                <a:latin typeface="Verdana" charset="0"/>
              </a:rPr>
              <a:t>f8</a:t>
            </a:r>
            <a:r>
              <a:rPr lang="en-US" sz="1800">
                <a:latin typeface="Verdana" charset="0"/>
              </a:rPr>
              <a:t>, </a:t>
            </a:r>
            <a:r>
              <a:rPr lang="en-US" sz="1800">
                <a:solidFill>
                  <a:srgbClr val="660033"/>
                </a:solidFill>
                <a:latin typeface="Verdana" charset="0"/>
              </a:rPr>
              <a:t>f10</a:t>
            </a:r>
          </a:p>
          <a:p>
            <a:pPr algn="l">
              <a:lnSpc>
                <a:spcPct val="110000"/>
              </a:lnSpc>
              <a:spcBef>
                <a:spcPct val="0"/>
              </a:spcBef>
            </a:pPr>
            <a:r>
              <a:rPr lang="en-US" sz="1800">
                <a:latin typeface="Verdana" charset="0"/>
              </a:rPr>
              <a:t> t8				    </a:t>
            </a:r>
            <a:r>
              <a:rPr lang="en-US" sz="1800">
                <a:solidFill>
                  <a:srgbClr val="16E8E3"/>
                </a:solidFill>
                <a:latin typeface="Verdana" charset="0"/>
              </a:rPr>
              <a:t>f8</a:t>
            </a:r>
            <a:r>
              <a:rPr lang="en-US" sz="1800">
                <a:latin typeface="Verdana" charset="0"/>
              </a:rPr>
              <a:t> </a:t>
            </a:r>
            <a:r>
              <a:rPr lang="en-US" sz="1800">
                <a:solidFill>
                  <a:srgbClr val="660033"/>
                </a:solidFill>
                <a:latin typeface="Verdana" charset="0"/>
              </a:rPr>
              <a:t>f10</a:t>
            </a:r>
            <a:r>
              <a:rPr lang="en-US" sz="1800">
                <a:latin typeface="Verdana" charset="0"/>
              </a:rPr>
              <a:t>   	</a:t>
            </a:r>
            <a:r>
              <a:rPr lang="en-US" sz="1800">
                <a:solidFill>
                  <a:srgbClr val="16E8E3"/>
                </a:solidFill>
                <a:latin typeface="Verdana" charset="0"/>
              </a:rPr>
              <a:t>f8</a:t>
            </a:r>
            <a:r>
              <a:rPr lang="en-US" sz="1800">
                <a:latin typeface="Verdana" charset="0"/>
              </a:rPr>
              <a:t>, </a:t>
            </a:r>
            <a:r>
              <a:rPr lang="en-US" sz="1800">
                <a:solidFill>
                  <a:srgbClr val="9EAD51"/>
                </a:solidFill>
                <a:latin typeface="Verdana" charset="0"/>
              </a:rPr>
              <a:t>f10</a:t>
            </a:r>
            <a:r>
              <a:rPr lang="en-US" sz="1800">
                <a:latin typeface="Verdana" charset="0"/>
              </a:rPr>
              <a:t>		</a:t>
            </a:r>
            <a:r>
              <a:rPr lang="en-US" i="1" u="sng">
                <a:solidFill>
                  <a:srgbClr val="9EAD51"/>
                </a:solidFill>
                <a:latin typeface="Verdana" charset="0"/>
              </a:rPr>
              <a:t>I</a:t>
            </a:r>
            <a:r>
              <a:rPr lang="en-US" i="1" baseline="-25000">
                <a:solidFill>
                  <a:srgbClr val="9EAD51"/>
                </a:solidFill>
                <a:latin typeface="Verdana" charset="0"/>
              </a:rPr>
              <a:t>5</a:t>
            </a:r>
            <a:endParaRPr lang="en-US" sz="1800">
              <a:solidFill>
                <a:srgbClr val="9EAD51"/>
              </a:solidFill>
              <a:latin typeface="Verdana" charset="0"/>
            </a:endParaRPr>
          </a:p>
          <a:p>
            <a:pPr algn="l">
              <a:lnSpc>
                <a:spcPct val="110000"/>
              </a:lnSpc>
              <a:spcBef>
                <a:spcPct val="0"/>
              </a:spcBef>
            </a:pPr>
            <a:r>
              <a:rPr lang="en-US" sz="1800">
                <a:latin typeface="Verdana" charset="0"/>
              </a:rPr>
              <a:t> t9				         </a:t>
            </a:r>
            <a:r>
              <a:rPr lang="en-US" sz="1800">
                <a:solidFill>
                  <a:srgbClr val="16E8E3"/>
                </a:solidFill>
                <a:latin typeface="Verdana" charset="0"/>
              </a:rPr>
              <a:t>f8</a:t>
            </a:r>
            <a:r>
              <a:rPr lang="en-US" sz="1800">
                <a:latin typeface="Verdana" charset="0"/>
              </a:rPr>
              <a:t>   	</a:t>
            </a:r>
            <a:r>
              <a:rPr lang="en-US" sz="1800">
                <a:solidFill>
                  <a:srgbClr val="16E8E3"/>
                </a:solidFill>
                <a:latin typeface="Verdana" charset="0"/>
              </a:rPr>
              <a:t>f8</a:t>
            </a:r>
            <a:r>
              <a:rPr lang="en-US" sz="1800">
                <a:latin typeface="Verdana" charset="0"/>
              </a:rPr>
              <a:t>		</a:t>
            </a:r>
            <a:r>
              <a:rPr lang="en-US" i="1" u="sng">
                <a:solidFill>
                  <a:srgbClr val="16E8E3"/>
                </a:solidFill>
                <a:latin typeface="Verdana" charset="0"/>
              </a:rPr>
              <a:t>I</a:t>
            </a:r>
            <a:r>
              <a:rPr lang="en-US" i="1" baseline="-25000">
                <a:solidFill>
                  <a:srgbClr val="16E8E3"/>
                </a:solidFill>
                <a:latin typeface="Verdana" charset="0"/>
              </a:rPr>
              <a:t>4</a:t>
            </a:r>
            <a:endParaRPr lang="en-US" sz="1800">
              <a:solidFill>
                <a:srgbClr val="16E8E3"/>
              </a:solidFill>
              <a:latin typeface="Verdana" charset="0"/>
            </a:endParaRPr>
          </a:p>
          <a:p>
            <a:pPr algn="l">
              <a:lnSpc>
                <a:spcPct val="110000"/>
              </a:lnSpc>
              <a:spcBef>
                <a:spcPct val="0"/>
              </a:spcBef>
            </a:pPr>
            <a:r>
              <a:rPr lang="en-US" sz="1800">
                <a:latin typeface="Verdana" charset="0"/>
              </a:rPr>
              <a:t>t10 </a:t>
            </a:r>
            <a:r>
              <a:rPr lang="en-US" i="1">
                <a:solidFill>
                  <a:srgbClr val="3118E6"/>
                </a:solidFill>
                <a:latin typeface="Verdana" charset="0"/>
              </a:rPr>
              <a:t>I</a:t>
            </a:r>
            <a:r>
              <a:rPr lang="en-US" i="1" baseline="-25000">
                <a:solidFill>
                  <a:srgbClr val="3118E6"/>
                </a:solidFill>
                <a:latin typeface="Verdana" charset="0"/>
              </a:rPr>
              <a:t>6</a:t>
            </a:r>
            <a:r>
              <a:rPr lang="en-US" sz="1800">
                <a:latin typeface="Verdana" charset="0"/>
              </a:rPr>
              <a:t>	       </a:t>
            </a:r>
            <a:r>
              <a:rPr lang="en-US" sz="1800">
                <a:solidFill>
                  <a:srgbClr val="3118E6"/>
                </a:solidFill>
                <a:latin typeface="Verdana" charset="0"/>
              </a:rPr>
              <a:t>f6</a:t>
            </a:r>
            <a:r>
              <a:rPr lang="en-US" sz="1800">
                <a:latin typeface="Verdana" charset="0"/>
              </a:rPr>
              <a:t>				    	</a:t>
            </a:r>
            <a:r>
              <a:rPr lang="en-US" sz="1800">
                <a:solidFill>
                  <a:srgbClr val="3118E6"/>
                </a:solidFill>
                <a:latin typeface="Verdana" charset="0"/>
              </a:rPr>
              <a:t>f6</a:t>
            </a:r>
          </a:p>
          <a:p>
            <a:pPr algn="l">
              <a:lnSpc>
                <a:spcPct val="110000"/>
              </a:lnSpc>
              <a:spcBef>
                <a:spcPct val="0"/>
              </a:spcBef>
            </a:pPr>
            <a:r>
              <a:rPr lang="en-US" sz="1800">
                <a:latin typeface="Verdana" charset="0"/>
              </a:rPr>
              <a:t>t11	       			         </a:t>
            </a:r>
            <a:r>
              <a:rPr lang="en-US" sz="1800">
                <a:solidFill>
                  <a:srgbClr val="3118E6"/>
                </a:solidFill>
                <a:latin typeface="Verdana" charset="0"/>
              </a:rPr>
              <a:t>f6</a:t>
            </a:r>
            <a:r>
              <a:rPr lang="en-US" sz="1800">
                <a:latin typeface="Verdana" charset="0"/>
              </a:rPr>
              <a:t>    	</a:t>
            </a:r>
            <a:r>
              <a:rPr lang="en-US" sz="1800">
                <a:solidFill>
                  <a:srgbClr val="3118E6"/>
                </a:solidFill>
                <a:latin typeface="Verdana" charset="0"/>
              </a:rPr>
              <a:t>f6</a:t>
            </a:r>
            <a:r>
              <a:rPr lang="en-US" sz="1800">
                <a:latin typeface="Verdana" charset="0"/>
              </a:rPr>
              <a:t>		</a:t>
            </a:r>
            <a:r>
              <a:rPr lang="en-US" i="1" u="sng">
                <a:solidFill>
                  <a:srgbClr val="3118E6"/>
                </a:solidFill>
                <a:latin typeface="Verdana" charset="0"/>
              </a:rPr>
              <a:t>I</a:t>
            </a:r>
            <a:r>
              <a:rPr lang="en-US" i="1" baseline="-25000">
                <a:solidFill>
                  <a:srgbClr val="3118E6"/>
                </a:solidFill>
                <a:latin typeface="Verdana" charset="0"/>
              </a:rPr>
              <a:t>6</a:t>
            </a:r>
            <a:endParaRPr lang="en-US" sz="1800">
              <a:latin typeface="Verdana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725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725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725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725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725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725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725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725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725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725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7257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7257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72575" grpId="0" build="p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8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8887ACA-11F3-6644-86B8-A84C0268C2BD}" type="slidenum">
              <a:rPr lang="en-US"/>
              <a:pPr/>
              <a:t>11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0181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CSE 490/590 </a:t>
            </a:r>
            <a:r>
              <a:rPr lang="en-US" dirty="0" err="1" smtClean="0"/>
              <a:t>Administrivia</a:t>
            </a:r>
            <a:endParaRPr lang="en-US" dirty="0"/>
          </a:p>
        </p:txBody>
      </p:sp>
      <p:sp>
        <p:nvSpPr>
          <p:cNvPr id="50182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Midterm on Friday, 3/4</a:t>
            </a:r>
          </a:p>
          <a:p>
            <a:r>
              <a:rPr lang="en-US" dirty="0" smtClean="0"/>
              <a:t>Review on Wednesday, 3/2</a:t>
            </a:r>
          </a:p>
          <a:p>
            <a:r>
              <a:rPr lang="en-US" dirty="0" smtClean="0"/>
              <a:t>Project 1 deadline: Friday, 3/11</a:t>
            </a:r>
          </a:p>
          <a:p>
            <a:r>
              <a:rPr lang="en-US" dirty="0" smtClean="0">
                <a:sym typeface="Wingdings"/>
              </a:rPr>
              <a:t>Office hours this week: Wed after class until 2pm</a:t>
            </a:r>
            <a:endParaRPr lang="en-US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15814D5-1BD8-5A49-9CAE-0B38D9909219}" type="slidenum">
              <a:rPr lang="en-US"/>
              <a:pPr/>
              <a:t>12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78853" name="Rectangle 2"/>
          <p:cNvSpPr>
            <a:spLocks noGrp="1" noChangeArrowheads="1"/>
          </p:cNvSpPr>
          <p:nvPr>
            <p:ph type="title"/>
          </p:nvPr>
        </p:nvSpPr>
        <p:spPr>
          <a:xfrm>
            <a:off x="165100" y="76200"/>
            <a:ext cx="8407400" cy="736600"/>
          </a:xfrm>
          <a:noFill/>
        </p:spPr>
        <p:txBody>
          <a:bodyPr lIns="90488" tIns="44450" rIns="90488" bIns="44450"/>
          <a:lstStyle/>
          <a:p>
            <a:r>
              <a:rPr lang="en-US"/>
              <a:t>In-Order Issue Limitations:</a:t>
            </a:r>
            <a:r>
              <a:rPr lang="en-US" sz="2000" i="1"/>
              <a:t> an example</a:t>
            </a:r>
            <a:endParaRPr lang="en-US"/>
          </a:p>
        </p:txBody>
      </p:sp>
      <p:sp>
        <p:nvSpPr>
          <p:cNvPr id="78854" name="Rectangle 3"/>
          <p:cNvSpPr>
            <a:spLocks noChangeArrowheads="1"/>
          </p:cNvSpPr>
          <p:nvPr/>
        </p:nvSpPr>
        <p:spPr bwMode="auto">
          <a:xfrm>
            <a:off x="342900" y="914400"/>
            <a:ext cx="6221413" cy="33845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1800" i="1">
                <a:latin typeface="Verdana" charset="0"/>
              </a:rPr>
              <a:t>					        latency</a:t>
            </a:r>
          </a:p>
          <a:p>
            <a:pPr algn="l">
              <a:spcBef>
                <a:spcPct val="0"/>
              </a:spcBef>
            </a:pPr>
            <a:r>
              <a:rPr lang="en-US" sz="1800" i="1">
                <a:latin typeface="Verdana" charset="0"/>
              </a:rPr>
              <a:t>1</a:t>
            </a:r>
            <a:r>
              <a:rPr lang="en-US" sz="1800">
                <a:latin typeface="Verdana" charset="0"/>
              </a:rPr>
              <a:t>	LD		F2, 	34(R2)		</a:t>
            </a:r>
            <a:r>
              <a:rPr lang="en-US" sz="1800" i="1">
                <a:latin typeface="Verdana" charset="0"/>
              </a:rPr>
              <a:t>1</a:t>
            </a:r>
            <a:endParaRPr lang="en-US" sz="1800">
              <a:latin typeface="Verdana" charset="0"/>
            </a:endParaRPr>
          </a:p>
          <a:p>
            <a:pPr algn="l">
              <a:spcBef>
                <a:spcPct val="0"/>
              </a:spcBef>
            </a:pPr>
            <a:endParaRPr lang="en-US" sz="1800">
              <a:latin typeface="Verdana" charset="0"/>
            </a:endParaRPr>
          </a:p>
          <a:p>
            <a:pPr algn="l">
              <a:spcBef>
                <a:spcPct val="0"/>
              </a:spcBef>
            </a:pPr>
            <a:r>
              <a:rPr lang="en-US" sz="1800" i="1">
                <a:latin typeface="Verdana" charset="0"/>
              </a:rPr>
              <a:t>2</a:t>
            </a:r>
            <a:r>
              <a:rPr lang="en-US" sz="1800">
                <a:latin typeface="Verdana" charset="0"/>
              </a:rPr>
              <a:t>	LD		F4,	45(R3)		</a:t>
            </a:r>
            <a:r>
              <a:rPr lang="en-US" sz="1800" i="1">
                <a:latin typeface="Verdana" charset="0"/>
              </a:rPr>
              <a:t>long</a:t>
            </a:r>
            <a:endParaRPr lang="en-US" sz="1800">
              <a:latin typeface="Verdana" charset="0"/>
            </a:endParaRPr>
          </a:p>
          <a:p>
            <a:pPr algn="l">
              <a:spcBef>
                <a:spcPct val="0"/>
              </a:spcBef>
            </a:pPr>
            <a:endParaRPr lang="en-US" sz="1800">
              <a:latin typeface="Verdana" charset="0"/>
            </a:endParaRPr>
          </a:p>
          <a:p>
            <a:pPr algn="l">
              <a:spcBef>
                <a:spcPct val="0"/>
              </a:spcBef>
            </a:pPr>
            <a:r>
              <a:rPr lang="en-US" sz="1800" i="1">
                <a:latin typeface="Verdana" charset="0"/>
              </a:rPr>
              <a:t>3</a:t>
            </a:r>
            <a:r>
              <a:rPr lang="en-US" sz="1800">
                <a:latin typeface="Verdana" charset="0"/>
              </a:rPr>
              <a:t>	MULTD		F6,	F4,	F2	</a:t>
            </a:r>
            <a:r>
              <a:rPr lang="en-US" sz="1800" i="1">
                <a:latin typeface="Verdana" charset="0"/>
              </a:rPr>
              <a:t>3</a:t>
            </a:r>
            <a:endParaRPr lang="en-US" sz="1800">
              <a:latin typeface="Verdana" charset="0"/>
            </a:endParaRPr>
          </a:p>
          <a:p>
            <a:pPr algn="l">
              <a:spcBef>
                <a:spcPct val="0"/>
              </a:spcBef>
            </a:pPr>
            <a:endParaRPr lang="en-US" sz="1800">
              <a:latin typeface="Verdana" charset="0"/>
            </a:endParaRPr>
          </a:p>
          <a:p>
            <a:pPr algn="l">
              <a:spcBef>
                <a:spcPct val="0"/>
              </a:spcBef>
            </a:pPr>
            <a:r>
              <a:rPr lang="en-US" sz="1800" i="1">
                <a:latin typeface="Verdana" charset="0"/>
              </a:rPr>
              <a:t>4</a:t>
            </a:r>
            <a:r>
              <a:rPr lang="en-US" sz="1800">
                <a:latin typeface="Verdana" charset="0"/>
              </a:rPr>
              <a:t>	SUBD		F8,	F2,	F2	</a:t>
            </a:r>
            <a:r>
              <a:rPr lang="en-US" sz="1800" i="1">
                <a:latin typeface="Verdana" charset="0"/>
              </a:rPr>
              <a:t>1</a:t>
            </a:r>
            <a:endParaRPr lang="en-US" sz="1800">
              <a:latin typeface="Verdana" charset="0"/>
            </a:endParaRPr>
          </a:p>
          <a:p>
            <a:pPr algn="l">
              <a:spcBef>
                <a:spcPct val="0"/>
              </a:spcBef>
            </a:pPr>
            <a:endParaRPr lang="en-US" sz="1800">
              <a:latin typeface="Verdana" charset="0"/>
            </a:endParaRPr>
          </a:p>
          <a:p>
            <a:pPr algn="l">
              <a:spcBef>
                <a:spcPct val="0"/>
              </a:spcBef>
            </a:pPr>
            <a:r>
              <a:rPr lang="en-US" sz="1800" i="1">
                <a:latin typeface="Verdana" charset="0"/>
              </a:rPr>
              <a:t>5</a:t>
            </a:r>
            <a:r>
              <a:rPr lang="en-US" sz="1800">
                <a:latin typeface="Verdana" charset="0"/>
              </a:rPr>
              <a:t>	DIVD		F4,	F2,	F8	</a:t>
            </a:r>
            <a:r>
              <a:rPr lang="en-US" sz="1800" i="1">
                <a:latin typeface="Verdana" charset="0"/>
              </a:rPr>
              <a:t>4</a:t>
            </a:r>
            <a:endParaRPr lang="en-US" sz="1800">
              <a:latin typeface="Verdana" charset="0"/>
            </a:endParaRPr>
          </a:p>
          <a:p>
            <a:pPr algn="l">
              <a:spcBef>
                <a:spcPct val="0"/>
              </a:spcBef>
            </a:pPr>
            <a:endParaRPr lang="en-US" sz="1800">
              <a:latin typeface="Verdana" charset="0"/>
            </a:endParaRPr>
          </a:p>
          <a:p>
            <a:pPr algn="l">
              <a:spcBef>
                <a:spcPct val="0"/>
              </a:spcBef>
            </a:pPr>
            <a:r>
              <a:rPr lang="en-US" sz="1800" i="1">
                <a:latin typeface="Verdana" charset="0"/>
              </a:rPr>
              <a:t>6</a:t>
            </a:r>
            <a:r>
              <a:rPr lang="en-US" sz="1800">
                <a:latin typeface="Verdana" charset="0"/>
              </a:rPr>
              <a:t>	ADDD		F10,	F6,	F4	</a:t>
            </a:r>
            <a:r>
              <a:rPr lang="en-US" sz="1800" i="1">
                <a:latin typeface="Verdana" charset="0"/>
              </a:rPr>
              <a:t>1</a:t>
            </a:r>
          </a:p>
        </p:txBody>
      </p:sp>
      <p:sp>
        <p:nvSpPr>
          <p:cNvPr id="78855" name="Rectangle 4"/>
          <p:cNvSpPr>
            <a:spLocks noChangeArrowheads="1"/>
          </p:cNvSpPr>
          <p:nvPr/>
        </p:nvSpPr>
        <p:spPr bwMode="auto">
          <a:xfrm>
            <a:off x="404813" y="4748213"/>
            <a:ext cx="7204075" cy="36353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1800">
                <a:latin typeface="Verdana" charset="0"/>
              </a:rPr>
              <a:t>In-order:	  1 (2,</a:t>
            </a:r>
            <a:r>
              <a:rPr lang="en-US" sz="1800" u="sng">
                <a:latin typeface="Verdana" charset="0"/>
              </a:rPr>
              <a:t>1</a:t>
            </a:r>
            <a:r>
              <a:rPr lang="en-US" sz="1800">
                <a:latin typeface="Verdana" charset="0"/>
              </a:rPr>
              <a:t>) .  .  .  .  .  .  </a:t>
            </a:r>
            <a:r>
              <a:rPr lang="en-US" sz="1800" u="sng">
                <a:latin typeface="Verdana" charset="0"/>
              </a:rPr>
              <a:t>2</a:t>
            </a:r>
            <a:r>
              <a:rPr lang="en-US" sz="1800">
                <a:latin typeface="Verdana" charset="0"/>
              </a:rPr>
              <a:t> 3 4 </a:t>
            </a:r>
            <a:r>
              <a:rPr lang="en-US" sz="1800" u="sng">
                <a:latin typeface="Verdana" charset="0"/>
              </a:rPr>
              <a:t>4</a:t>
            </a:r>
            <a:r>
              <a:rPr lang="en-US" sz="1800">
                <a:latin typeface="Verdana" charset="0"/>
              </a:rPr>
              <a:t>  </a:t>
            </a:r>
            <a:r>
              <a:rPr lang="en-US" sz="1800" u="sng">
                <a:latin typeface="Verdana" charset="0"/>
              </a:rPr>
              <a:t>3</a:t>
            </a:r>
            <a:r>
              <a:rPr lang="en-US" sz="1800">
                <a:latin typeface="Verdana" charset="0"/>
              </a:rPr>
              <a:t> 5 .  .  . </a:t>
            </a:r>
            <a:r>
              <a:rPr lang="en-US" sz="1800" u="sng">
                <a:latin typeface="Verdana" charset="0"/>
              </a:rPr>
              <a:t>5</a:t>
            </a:r>
            <a:r>
              <a:rPr lang="en-US" sz="1800">
                <a:latin typeface="Verdana" charset="0"/>
              </a:rPr>
              <a:t> 6 </a:t>
            </a:r>
            <a:r>
              <a:rPr lang="en-US" sz="1800" u="sng">
                <a:latin typeface="Verdana" charset="0"/>
              </a:rPr>
              <a:t>6</a:t>
            </a:r>
            <a:endParaRPr lang="en-US" sz="1800">
              <a:latin typeface="Verdana" charset="0"/>
            </a:endParaRP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7010400" y="889000"/>
            <a:ext cx="1790700" cy="3556000"/>
            <a:chOff x="4416" y="816"/>
            <a:chExt cx="1128" cy="2240"/>
          </a:xfrm>
        </p:grpSpPr>
        <p:grpSp>
          <p:nvGrpSpPr>
            <p:cNvPr id="3" name="Group 6"/>
            <p:cNvGrpSpPr>
              <a:grpSpLocks/>
            </p:cNvGrpSpPr>
            <p:nvPr/>
          </p:nvGrpSpPr>
          <p:grpSpPr bwMode="auto">
            <a:xfrm>
              <a:off x="4416" y="816"/>
              <a:ext cx="320" cy="344"/>
              <a:chOff x="4416" y="816"/>
              <a:chExt cx="320" cy="344"/>
            </a:xfrm>
          </p:grpSpPr>
          <p:sp>
            <p:nvSpPr>
              <p:cNvPr id="78883" name="Oval 7"/>
              <p:cNvSpPr>
                <a:spLocks noChangeArrowheads="1"/>
              </p:cNvSpPr>
              <p:nvPr/>
            </p:nvSpPr>
            <p:spPr bwMode="auto">
              <a:xfrm>
                <a:off x="4416" y="816"/>
                <a:ext cx="320" cy="344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8884" name="Rectangle 8"/>
              <p:cNvSpPr>
                <a:spLocks noChangeArrowheads="1"/>
              </p:cNvSpPr>
              <p:nvPr/>
            </p:nvSpPr>
            <p:spPr bwMode="auto">
              <a:xfrm>
                <a:off x="4447" y="868"/>
                <a:ext cx="216" cy="248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algn="l">
                  <a:spcBef>
                    <a:spcPct val="0"/>
                  </a:spcBef>
                </a:pPr>
                <a:r>
                  <a:rPr lang="en-US" sz="2000" i="1">
                    <a:latin typeface="Verdana" charset="0"/>
                  </a:rPr>
                  <a:t>1</a:t>
                </a:r>
              </a:p>
            </p:txBody>
          </p:sp>
        </p:grpSp>
        <p:grpSp>
          <p:nvGrpSpPr>
            <p:cNvPr id="4" name="Group 9"/>
            <p:cNvGrpSpPr>
              <a:grpSpLocks/>
            </p:cNvGrpSpPr>
            <p:nvPr/>
          </p:nvGrpSpPr>
          <p:grpSpPr bwMode="auto">
            <a:xfrm>
              <a:off x="5224" y="816"/>
              <a:ext cx="320" cy="344"/>
              <a:chOff x="5224" y="816"/>
              <a:chExt cx="320" cy="344"/>
            </a:xfrm>
          </p:grpSpPr>
          <p:sp>
            <p:nvSpPr>
              <p:cNvPr id="78881" name="Oval 10"/>
              <p:cNvSpPr>
                <a:spLocks noChangeArrowheads="1"/>
              </p:cNvSpPr>
              <p:nvPr/>
            </p:nvSpPr>
            <p:spPr bwMode="auto">
              <a:xfrm>
                <a:off x="5224" y="816"/>
                <a:ext cx="320" cy="344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8882" name="Rectangle 11"/>
              <p:cNvSpPr>
                <a:spLocks noChangeArrowheads="1"/>
              </p:cNvSpPr>
              <p:nvPr/>
            </p:nvSpPr>
            <p:spPr bwMode="auto">
              <a:xfrm>
                <a:off x="5271" y="860"/>
                <a:ext cx="216" cy="248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algn="l">
                  <a:spcBef>
                    <a:spcPct val="0"/>
                  </a:spcBef>
                </a:pPr>
                <a:r>
                  <a:rPr lang="en-US" sz="2000" i="1">
                    <a:latin typeface="Verdana" charset="0"/>
                  </a:rPr>
                  <a:t>2</a:t>
                </a:r>
              </a:p>
            </p:txBody>
          </p:sp>
        </p:grpSp>
        <p:grpSp>
          <p:nvGrpSpPr>
            <p:cNvPr id="5" name="Group 12"/>
            <p:cNvGrpSpPr>
              <a:grpSpLocks/>
            </p:cNvGrpSpPr>
            <p:nvPr/>
          </p:nvGrpSpPr>
          <p:grpSpPr bwMode="auto">
            <a:xfrm>
              <a:off x="5224" y="1504"/>
              <a:ext cx="320" cy="344"/>
              <a:chOff x="5224" y="1504"/>
              <a:chExt cx="320" cy="344"/>
            </a:xfrm>
          </p:grpSpPr>
          <p:sp>
            <p:nvSpPr>
              <p:cNvPr id="78879" name="Oval 13"/>
              <p:cNvSpPr>
                <a:spLocks noChangeArrowheads="1"/>
              </p:cNvSpPr>
              <p:nvPr/>
            </p:nvSpPr>
            <p:spPr bwMode="auto">
              <a:xfrm>
                <a:off x="5224" y="1504"/>
                <a:ext cx="320" cy="344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8880" name="Rectangle 14"/>
              <p:cNvSpPr>
                <a:spLocks noChangeArrowheads="1"/>
              </p:cNvSpPr>
              <p:nvPr/>
            </p:nvSpPr>
            <p:spPr bwMode="auto">
              <a:xfrm>
                <a:off x="5263" y="1556"/>
                <a:ext cx="216" cy="248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algn="l">
                  <a:spcBef>
                    <a:spcPct val="0"/>
                  </a:spcBef>
                </a:pPr>
                <a:r>
                  <a:rPr lang="en-US" sz="2000" i="1">
                    <a:latin typeface="Verdana" charset="0"/>
                  </a:rPr>
                  <a:t>3</a:t>
                </a:r>
              </a:p>
            </p:txBody>
          </p:sp>
        </p:grpSp>
        <p:grpSp>
          <p:nvGrpSpPr>
            <p:cNvPr id="6" name="Group 15"/>
            <p:cNvGrpSpPr>
              <a:grpSpLocks/>
            </p:cNvGrpSpPr>
            <p:nvPr/>
          </p:nvGrpSpPr>
          <p:grpSpPr bwMode="auto">
            <a:xfrm>
              <a:off x="4424" y="1520"/>
              <a:ext cx="320" cy="344"/>
              <a:chOff x="4424" y="1520"/>
              <a:chExt cx="320" cy="344"/>
            </a:xfrm>
          </p:grpSpPr>
          <p:sp>
            <p:nvSpPr>
              <p:cNvPr id="78877" name="Oval 16"/>
              <p:cNvSpPr>
                <a:spLocks noChangeArrowheads="1"/>
              </p:cNvSpPr>
              <p:nvPr/>
            </p:nvSpPr>
            <p:spPr bwMode="auto">
              <a:xfrm>
                <a:off x="4424" y="1520"/>
                <a:ext cx="320" cy="344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8878" name="Rectangle 17"/>
              <p:cNvSpPr>
                <a:spLocks noChangeArrowheads="1"/>
              </p:cNvSpPr>
              <p:nvPr/>
            </p:nvSpPr>
            <p:spPr bwMode="auto">
              <a:xfrm>
                <a:off x="4463" y="1572"/>
                <a:ext cx="216" cy="248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algn="l">
                  <a:spcBef>
                    <a:spcPct val="0"/>
                  </a:spcBef>
                </a:pPr>
                <a:r>
                  <a:rPr lang="en-US" sz="2000" i="1">
                    <a:latin typeface="Verdana" charset="0"/>
                  </a:rPr>
                  <a:t>4</a:t>
                </a:r>
              </a:p>
            </p:txBody>
          </p:sp>
        </p:grpSp>
        <p:grpSp>
          <p:nvGrpSpPr>
            <p:cNvPr id="7" name="Group 18"/>
            <p:cNvGrpSpPr>
              <a:grpSpLocks/>
            </p:cNvGrpSpPr>
            <p:nvPr/>
          </p:nvGrpSpPr>
          <p:grpSpPr bwMode="auto">
            <a:xfrm>
              <a:off x="4416" y="2216"/>
              <a:ext cx="320" cy="344"/>
              <a:chOff x="4416" y="2216"/>
              <a:chExt cx="320" cy="344"/>
            </a:xfrm>
          </p:grpSpPr>
          <p:sp>
            <p:nvSpPr>
              <p:cNvPr id="78875" name="Oval 19"/>
              <p:cNvSpPr>
                <a:spLocks noChangeArrowheads="1"/>
              </p:cNvSpPr>
              <p:nvPr/>
            </p:nvSpPr>
            <p:spPr bwMode="auto">
              <a:xfrm>
                <a:off x="4416" y="2216"/>
                <a:ext cx="320" cy="344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8876" name="Rectangle 20"/>
              <p:cNvSpPr>
                <a:spLocks noChangeArrowheads="1"/>
              </p:cNvSpPr>
              <p:nvPr/>
            </p:nvSpPr>
            <p:spPr bwMode="auto">
              <a:xfrm>
                <a:off x="4455" y="2284"/>
                <a:ext cx="216" cy="248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algn="l">
                  <a:spcBef>
                    <a:spcPct val="0"/>
                  </a:spcBef>
                </a:pPr>
                <a:r>
                  <a:rPr lang="en-US" sz="2000" i="1">
                    <a:latin typeface="Verdana" charset="0"/>
                  </a:rPr>
                  <a:t>5</a:t>
                </a:r>
              </a:p>
            </p:txBody>
          </p:sp>
        </p:grpSp>
        <p:grpSp>
          <p:nvGrpSpPr>
            <p:cNvPr id="8" name="Group 21"/>
            <p:cNvGrpSpPr>
              <a:grpSpLocks/>
            </p:cNvGrpSpPr>
            <p:nvPr/>
          </p:nvGrpSpPr>
          <p:grpSpPr bwMode="auto">
            <a:xfrm>
              <a:off x="4888" y="2712"/>
              <a:ext cx="320" cy="344"/>
              <a:chOff x="4888" y="2712"/>
              <a:chExt cx="320" cy="344"/>
            </a:xfrm>
          </p:grpSpPr>
          <p:sp>
            <p:nvSpPr>
              <p:cNvPr id="78873" name="Oval 22"/>
              <p:cNvSpPr>
                <a:spLocks noChangeArrowheads="1"/>
              </p:cNvSpPr>
              <p:nvPr/>
            </p:nvSpPr>
            <p:spPr bwMode="auto">
              <a:xfrm>
                <a:off x="4888" y="2712"/>
                <a:ext cx="320" cy="344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8874" name="Rectangle 23"/>
              <p:cNvSpPr>
                <a:spLocks noChangeArrowheads="1"/>
              </p:cNvSpPr>
              <p:nvPr/>
            </p:nvSpPr>
            <p:spPr bwMode="auto">
              <a:xfrm>
                <a:off x="4927" y="2772"/>
                <a:ext cx="216" cy="248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algn="l">
                  <a:spcBef>
                    <a:spcPct val="0"/>
                  </a:spcBef>
                </a:pPr>
                <a:r>
                  <a:rPr lang="en-US" sz="2000" i="1">
                    <a:latin typeface="Verdana" charset="0"/>
                  </a:rPr>
                  <a:t>6</a:t>
                </a:r>
              </a:p>
            </p:txBody>
          </p:sp>
        </p:grpSp>
        <p:sp>
          <p:nvSpPr>
            <p:cNvPr id="78866" name="Line 24"/>
            <p:cNvSpPr>
              <a:spLocks noChangeShapeType="1"/>
            </p:cNvSpPr>
            <p:nvPr/>
          </p:nvSpPr>
          <p:spPr bwMode="auto">
            <a:xfrm>
              <a:off x="4568" y="1176"/>
              <a:ext cx="0" cy="336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8867" name="Line 25"/>
            <p:cNvSpPr>
              <a:spLocks noChangeShapeType="1"/>
            </p:cNvSpPr>
            <p:nvPr/>
          </p:nvSpPr>
          <p:spPr bwMode="auto">
            <a:xfrm>
              <a:off x="4568" y="1880"/>
              <a:ext cx="0" cy="336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8868" name="Line 26"/>
            <p:cNvSpPr>
              <a:spLocks noChangeShapeType="1"/>
            </p:cNvSpPr>
            <p:nvPr/>
          </p:nvSpPr>
          <p:spPr bwMode="auto">
            <a:xfrm>
              <a:off x="5384" y="1168"/>
              <a:ext cx="0" cy="336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8869" name="Line 27"/>
            <p:cNvSpPr>
              <a:spLocks noChangeShapeType="1"/>
            </p:cNvSpPr>
            <p:nvPr/>
          </p:nvSpPr>
          <p:spPr bwMode="auto">
            <a:xfrm>
              <a:off x="4688" y="1144"/>
              <a:ext cx="552" cy="424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8870" name="Line 28"/>
            <p:cNvSpPr>
              <a:spLocks noChangeShapeType="1"/>
            </p:cNvSpPr>
            <p:nvPr/>
          </p:nvSpPr>
          <p:spPr bwMode="auto">
            <a:xfrm>
              <a:off x="4672" y="2536"/>
              <a:ext cx="264" cy="216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8871" name="Line 29"/>
            <p:cNvSpPr>
              <a:spLocks noChangeShapeType="1"/>
            </p:cNvSpPr>
            <p:nvPr/>
          </p:nvSpPr>
          <p:spPr bwMode="auto">
            <a:xfrm flipH="1">
              <a:off x="5104" y="1864"/>
              <a:ext cx="264" cy="856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8872" name="Line 30"/>
            <p:cNvSpPr>
              <a:spLocks noChangeShapeType="1"/>
            </p:cNvSpPr>
            <p:nvPr/>
          </p:nvSpPr>
          <p:spPr bwMode="auto">
            <a:xfrm flipH="1">
              <a:off x="4696" y="1792"/>
              <a:ext cx="568" cy="488"/>
            </a:xfrm>
            <a:prstGeom prst="line">
              <a:avLst/>
            </a:prstGeom>
            <a:noFill/>
            <a:ln w="25400">
              <a:solidFill>
                <a:srgbClr val="56127A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9" name="Group 31"/>
          <p:cNvGrpSpPr>
            <a:grpSpLocks/>
          </p:cNvGrpSpPr>
          <p:nvPr/>
        </p:nvGrpSpPr>
        <p:grpSpPr bwMode="auto">
          <a:xfrm>
            <a:off x="3314700" y="4965700"/>
            <a:ext cx="6134100" cy="1012825"/>
            <a:chOff x="2088" y="3384"/>
            <a:chExt cx="3592" cy="638"/>
          </a:xfrm>
        </p:grpSpPr>
        <p:sp>
          <p:nvSpPr>
            <p:cNvPr id="78858" name="Text Box 32"/>
            <p:cNvSpPr txBox="1">
              <a:spLocks noChangeArrowheads="1"/>
            </p:cNvSpPr>
            <p:nvPr/>
          </p:nvSpPr>
          <p:spPr bwMode="auto">
            <a:xfrm>
              <a:off x="2224" y="3504"/>
              <a:ext cx="3456" cy="518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2400">
                  <a:solidFill>
                    <a:srgbClr val="56127A"/>
                  </a:solidFill>
                  <a:latin typeface="Verdana" charset="0"/>
                </a:rPr>
                <a:t>In-order restriction prevents instruction 4 from being dispatched</a:t>
              </a:r>
              <a:endParaRPr lang="en-US" sz="2400" i="1">
                <a:solidFill>
                  <a:srgbClr val="56127A"/>
                </a:solidFill>
                <a:latin typeface="Verdana" charset="0"/>
              </a:endParaRPr>
            </a:p>
          </p:txBody>
        </p:sp>
        <p:sp>
          <p:nvSpPr>
            <p:cNvPr id="78859" name="Line 33"/>
            <p:cNvSpPr>
              <a:spLocks noChangeShapeType="1"/>
            </p:cNvSpPr>
            <p:nvPr/>
          </p:nvSpPr>
          <p:spPr bwMode="auto">
            <a:xfrm flipH="1" flipV="1">
              <a:off x="2088" y="3384"/>
              <a:ext cx="144" cy="192"/>
            </a:xfrm>
            <a:prstGeom prst="line">
              <a:avLst/>
            </a:prstGeom>
            <a:noFill/>
            <a:ln w="25400">
              <a:solidFill>
                <a:srgbClr val="56127A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90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5B116D6-A6BB-774D-BA4D-25CD9144066A}" type="slidenum">
              <a:rPr lang="en-US"/>
              <a:pPr/>
              <a:t>13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80901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76200"/>
            <a:ext cx="7292975" cy="736600"/>
          </a:xfrm>
        </p:spPr>
        <p:txBody>
          <a:bodyPr/>
          <a:lstStyle/>
          <a:p>
            <a:r>
              <a:rPr lang="en-US"/>
              <a:t>Out-of-Order Issue</a:t>
            </a:r>
          </a:p>
        </p:txBody>
      </p:sp>
      <p:sp>
        <p:nvSpPr>
          <p:cNvPr id="8090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3403600"/>
            <a:ext cx="8763000" cy="2895600"/>
          </a:xfrm>
        </p:spPr>
        <p:txBody>
          <a:bodyPr/>
          <a:lstStyle/>
          <a:p>
            <a:pPr marL="228600" indent="-228600">
              <a:lnSpc>
                <a:spcPct val="100000"/>
              </a:lnSpc>
            </a:pPr>
            <a:r>
              <a:rPr lang="en-US" sz="2000"/>
              <a:t>Issue stage buffer holds multiple instructions waiting to issue.</a:t>
            </a:r>
          </a:p>
          <a:p>
            <a:pPr marL="228600" indent="-228600">
              <a:lnSpc>
                <a:spcPct val="100000"/>
              </a:lnSpc>
            </a:pPr>
            <a:r>
              <a:rPr lang="en-US" sz="2000"/>
              <a:t>Decode adds next instruction to buffer if there is  space and the instruction does not cause a WAR or WAW hazard.</a:t>
            </a:r>
          </a:p>
          <a:p>
            <a:pPr marL="742950" lvl="1" indent="-285750">
              <a:lnSpc>
                <a:spcPct val="100000"/>
              </a:lnSpc>
            </a:pPr>
            <a:r>
              <a:rPr lang="en-US" sz="1600"/>
              <a:t>Note: WAR possible again because issue is out-of-order (WAR not possible with in-order issue and latching of input operands at functional unit)</a:t>
            </a:r>
          </a:p>
          <a:p>
            <a:pPr marL="228600" indent="-228600">
              <a:lnSpc>
                <a:spcPct val="100000"/>
              </a:lnSpc>
            </a:pPr>
            <a:r>
              <a:rPr lang="en-US" sz="2000"/>
              <a:t>Any instruction in buffer whose RAW hazards are satisfied can be issued </a:t>
            </a:r>
            <a:r>
              <a:rPr lang="en-US" sz="2000" i="1"/>
              <a:t>(for now at most one dispatch per cycle).</a:t>
            </a:r>
            <a:r>
              <a:rPr lang="en-US" sz="2000"/>
              <a:t> On a write back (WB), new instructions may get enabled.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2049463" y="812800"/>
            <a:ext cx="4732337" cy="2587625"/>
            <a:chOff x="1344" y="888"/>
            <a:chExt cx="2597" cy="1246"/>
          </a:xfrm>
        </p:grpSpPr>
        <p:grpSp>
          <p:nvGrpSpPr>
            <p:cNvPr id="3" name="Group 5"/>
            <p:cNvGrpSpPr>
              <a:grpSpLocks/>
            </p:cNvGrpSpPr>
            <p:nvPr/>
          </p:nvGrpSpPr>
          <p:grpSpPr bwMode="auto">
            <a:xfrm>
              <a:off x="1344" y="1232"/>
              <a:ext cx="248" cy="248"/>
              <a:chOff x="1436" y="1058"/>
              <a:chExt cx="248" cy="248"/>
            </a:xfrm>
          </p:grpSpPr>
          <p:sp>
            <p:nvSpPr>
              <p:cNvPr id="80935" name="Rectangle 6"/>
              <p:cNvSpPr>
                <a:spLocks noChangeArrowheads="1"/>
              </p:cNvSpPr>
              <p:nvPr/>
            </p:nvSpPr>
            <p:spPr bwMode="auto">
              <a:xfrm>
                <a:off x="1436" y="1058"/>
                <a:ext cx="248" cy="248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0936" name="Rectangle 7"/>
              <p:cNvSpPr>
                <a:spLocks noChangeArrowheads="1"/>
              </p:cNvSpPr>
              <p:nvPr/>
            </p:nvSpPr>
            <p:spPr bwMode="auto">
              <a:xfrm>
                <a:off x="1494" y="1109"/>
                <a:ext cx="148" cy="126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 wrap="none" lIns="46038" tIns="23812" rIns="46038" bIns="23812">
                <a:prstTxWarp prst="textNoShape">
                  <a:avLst/>
                </a:prstTxWarp>
                <a:spAutoFit/>
              </a:bodyPr>
              <a:lstStyle/>
              <a:p>
                <a:pPr defTabSz="228600">
                  <a:spcBef>
                    <a:spcPct val="0"/>
                  </a:spcBef>
                </a:pPr>
                <a:r>
                  <a:rPr lang="en-US" sz="1400">
                    <a:latin typeface="Verdana" charset="0"/>
                  </a:rPr>
                  <a:t>IF</a:t>
                </a:r>
              </a:p>
            </p:txBody>
          </p:sp>
        </p:grpSp>
        <p:sp>
          <p:nvSpPr>
            <p:cNvPr id="80905" name="Rectangle 8"/>
            <p:cNvSpPr>
              <a:spLocks noChangeArrowheads="1"/>
            </p:cNvSpPr>
            <p:nvPr/>
          </p:nvSpPr>
          <p:spPr bwMode="auto">
            <a:xfrm>
              <a:off x="1785" y="1283"/>
              <a:ext cx="224" cy="126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lIns="46038" tIns="23812" rIns="46038" bIns="23812">
              <a:prstTxWarp prst="textNoShape">
                <a:avLst/>
              </a:prstTxWarp>
              <a:spAutoFit/>
            </a:bodyPr>
            <a:lstStyle/>
            <a:p>
              <a:pPr defTabSz="228600">
                <a:spcBef>
                  <a:spcPct val="0"/>
                </a:spcBef>
              </a:pPr>
              <a:r>
                <a:rPr lang="en-US" sz="1400">
                  <a:latin typeface="Verdana" charset="0"/>
                </a:rPr>
                <a:t>ID</a:t>
              </a:r>
            </a:p>
          </p:txBody>
        </p:sp>
        <p:sp>
          <p:nvSpPr>
            <p:cNvPr id="80906" name="Line 9"/>
            <p:cNvSpPr>
              <a:spLocks noChangeShapeType="1"/>
            </p:cNvSpPr>
            <p:nvPr/>
          </p:nvSpPr>
          <p:spPr bwMode="auto">
            <a:xfrm flipV="1">
              <a:off x="1608" y="1352"/>
              <a:ext cx="152" cy="1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07" name="Rectangle 10"/>
            <p:cNvSpPr>
              <a:spLocks noChangeArrowheads="1"/>
            </p:cNvSpPr>
            <p:nvPr/>
          </p:nvSpPr>
          <p:spPr bwMode="auto">
            <a:xfrm>
              <a:off x="1768" y="1240"/>
              <a:ext cx="248" cy="248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08" name="Rectangle 11"/>
            <p:cNvSpPr>
              <a:spLocks noChangeArrowheads="1"/>
            </p:cNvSpPr>
            <p:nvPr/>
          </p:nvSpPr>
          <p:spPr bwMode="auto">
            <a:xfrm>
              <a:off x="2144" y="1232"/>
              <a:ext cx="292" cy="26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4" name="Group 12"/>
            <p:cNvGrpSpPr>
              <a:grpSpLocks/>
            </p:cNvGrpSpPr>
            <p:nvPr/>
          </p:nvGrpSpPr>
          <p:grpSpPr bwMode="auto">
            <a:xfrm>
              <a:off x="3568" y="1232"/>
              <a:ext cx="248" cy="248"/>
              <a:chOff x="3564" y="1058"/>
              <a:chExt cx="248" cy="248"/>
            </a:xfrm>
          </p:grpSpPr>
          <p:sp>
            <p:nvSpPr>
              <p:cNvPr id="80933" name="Rectangle 13"/>
              <p:cNvSpPr>
                <a:spLocks noChangeArrowheads="1"/>
              </p:cNvSpPr>
              <p:nvPr/>
            </p:nvSpPr>
            <p:spPr bwMode="auto">
              <a:xfrm>
                <a:off x="3564" y="1058"/>
                <a:ext cx="248" cy="248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0934" name="Rectangle 14"/>
              <p:cNvSpPr>
                <a:spLocks noChangeArrowheads="1"/>
              </p:cNvSpPr>
              <p:nvPr/>
            </p:nvSpPr>
            <p:spPr bwMode="auto">
              <a:xfrm>
                <a:off x="3591" y="1109"/>
                <a:ext cx="214" cy="126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 wrap="none" lIns="46038" tIns="23812" rIns="46038" bIns="23812">
                <a:prstTxWarp prst="textNoShape">
                  <a:avLst/>
                </a:prstTxWarp>
                <a:spAutoFit/>
              </a:bodyPr>
              <a:lstStyle/>
              <a:p>
                <a:pPr defTabSz="228600">
                  <a:spcBef>
                    <a:spcPct val="0"/>
                  </a:spcBef>
                </a:pPr>
                <a:r>
                  <a:rPr lang="en-US" sz="1400">
                    <a:latin typeface="Verdana" charset="0"/>
                  </a:rPr>
                  <a:t>WB</a:t>
                </a:r>
              </a:p>
            </p:txBody>
          </p:sp>
        </p:grpSp>
        <p:sp>
          <p:nvSpPr>
            <p:cNvPr id="80910" name="Rectangle 15"/>
            <p:cNvSpPr>
              <a:spLocks noChangeArrowheads="1"/>
            </p:cNvSpPr>
            <p:nvPr/>
          </p:nvSpPr>
          <p:spPr bwMode="auto">
            <a:xfrm>
              <a:off x="2644" y="992"/>
              <a:ext cx="248" cy="248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11" name="Rectangle 16"/>
            <p:cNvSpPr>
              <a:spLocks noChangeArrowheads="1"/>
            </p:cNvSpPr>
            <p:nvPr/>
          </p:nvSpPr>
          <p:spPr bwMode="auto">
            <a:xfrm>
              <a:off x="2654" y="1043"/>
              <a:ext cx="243" cy="126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46038" tIns="23812" rIns="46038" bIns="23812">
              <a:prstTxWarp prst="textNoShape">
                <a:avLst/>
              </a:prstTxWarp>
              <a:spAutoFit/>
            </a:bodyPr>
            <a:lstStyle/>
            <a:p>
              <a:pPr defTabSz="228600">
                <a:spcBef>
                  <a:spcPct val="0"/>
                </a:spcBef>
              </a:pPr>
              <a:r>
                <a:rPr lang="en-US" sz="1400">
                  <a:latin typeface="Verdana" charset="0"/>
                </a:rPr>
                <a:t>ALU</a:t>
              </a:r>
            </a:p>
          </p:txBody>
        </p:sp>
        <p:sp>
          <p:nvSpPr>
            <p:cNvPr id="80912" name="Rectangle 17"/>
            <p:cNvSpPr>
              <a:spLocks noChangeArrowheads="1"/>
            </p:cNvSpPr>
            <p:nvPr/>
          </p:nvSpPr>
          <p:spPr bwMode="auto">
            <a:xfrm>
              <a:off x="3048" y="992"/>
              <a:ext cx="360" cy="248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13" name="Rectangle 18"/>
            <p:cNvSpPr>
              <a:spLocks noChangeArrowheads="1"/>
            </p:cNvSpPr>
            <p:nvPr/>
          </p:nvSpPr>
          <p:spPr bwMode="auto">
            <a:xfrm>
              <a:off x="3094" y="1043"/>
              <a:ext cx="286" cy="126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46038" tIns="23812" rIns="46038" bIns="23812">
              <a:prstTxWarp prst="textNoShape">
                <a:avLst/>
              </a:prstTxWarp>
              <a:spAutoFit/>
            </a:bodyPr>
            <a:lstStyle/>
            <a:p>
              <a:pPr defTabSz="228600">
                <a:spcBef>
                  <a:spcPct val="0"/>
                </a:spcBef>
              </a:pPr>
              <a:r>
                <a:rPr lang="en-US" sz="1400">
                  <a:latin typeface="Verdana" charset="0"/>
                </a:rPr>
                <a:t>Mem</a:t>
              </a:r>
            </a:p>
          </p:txBody>
        </p:sp>
        <p:sp>
          <p:nvSpPr>
            <p:cNvPr id="80914" name="Rectangle 19"/>
            <p:cNvSpPr>
              <a:spLocks noChangeArrowheads="1"/>
            </p:cNvSpPr>
            <p:nvPr/>
          </p:nvSpPr>
          <p:spPr bwMode="auto">
            <a:xfrm>
              <a:off x="2644" y="1364"/>
              <a:ext cx="512" cy="248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15" name="Rectangle 20"/>
            <p:cNvSpPr>
              <a:spLocks noChangeArrowheads="1"/>
            </p:cNvSpPr>
            <p:nvPr/>
          </p:nvSpPr>
          <p:spPr bwMode="auto">
            <a:xfrm>
              <a:off x="2753" y="1415"/>
              <a:ext cx="286" cy="125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46038" tIns="23812" rIns="46038" bIns="23812">
              <a:prstTxWarp prst="textNoShape">
                <a:avLst/>
              </a:prstTxWarp>
              <a:spAutoFit/>
            </a:bodyPr>
            <a:lstStyle/>
            <a:p>
              <a:pPr defTabSz="228600">
                <a:spcBef>
                  <a:spcPct val="0"/>
                </a:spcBef>
              </a:pPr>
              <a:r>
                <a:rPr lang="en-US" sz="1400">
                  <a:latin typeface="Verdana" charset="0"/>
                </a:rPr>
                <a:t>Fadd</a:t>
              </a:r>
            </a:p>
          </p:txBody>
        </p:sp>
        <p:sp>
          <p:nvSpPr>
            <p:cNvPr id="80916" name="Rectangle 21"/>
            <p:cNvSpPr>
              <a:spLocks noChangeArrowheads="1"/>
            </p:cNvSpPr>
            <p:nvPr/>
          </p:nvSpPr>
          <p:spPr bwMode="auto">
            <a:xfrm>
              <a:off x="2644" y="1676"/>
              <a:ext cx="512" cy="248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17" name="Rectangle 22"/>
            <p:cNvSpPr>
              <a:spLocks noChangeArrowheads="1"/>
            </p:cNvSpPr>
            <p:nvPr/>
          </p:nvSpPr>
          <p:spPr bwMode="auto">
            <a:xfrm>
              <a:off x="2752" y="1727"/>
              <a:ext cx="290" cy="126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46038" tIns="23812" rIns="46038" bIns="23812">
              <a:prstTxWarp prst="textNoShape">
                <a:avLst/>
              </a:prstTxWarp>
              <a:spAutoFit/>
            </a:bodyPr>
            <a:lstStyle/>
            <a:p>
              <a:pPr defTabSz="228600">
                <a:spcBef>
                  <a:spcPct val="0"/>
                </a:spcBef>
              </a:pPr>
              <a:r>
                <a:rPr lang="en-US" sz="1400">
                  <a:latin typeface="Verdana" charset="0"/>
                </a:rPr>
                <a:t>Fmul</a:t>
              </a:r>
            </a:p>
          </p:txBody>
        </p:sp>
        <p:sp>
          <p:nvSpPr>
            <p:cNvPr id="80918" name="Oval 23"/>
            <p:cNvSpPr>
              <a:spLocks noChangeArrowheads="1"/>
            </p:cNvSpPr>
            <p:nvPr/>
          </p:nvSpPr>
          <p:spPr bwMode="auto">
            <a:xfrm>
              <a:off x="2872" y="1972"/>
              <a:ext cx="20" cy="20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19" name="Oval 24"/>
            <p:cNvSpPr>
              <a:spLocks noChangeArrowheads="1"/>
            </p:cNvSpPr>
            <p:nvPr/>
          </p:nvSpPr>
          <p:spPr bwMode="auto">
            <a:xfrm>
              <a:off x="2870" y="2018"/>
              <a:ext cx="20" cy="20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20" name="Oval 25"/>
            <p:cNvSpPr>
              <a:spLocks noChangeArrowheads="1"/>
            </p:cNvSpPr>
            <p:nvPr/>
          </p:nvSpPr>
          <p:spPr bwMode="auto">
            <a:xfrm>
              <a:off x="2872" y="2068"/>
              <a:ext cx="20" cy="20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21" name="Oval 26"/>
            <p:cNvSpPr>
              <a:spLocks noChangeArrowheads="1"/>
            </p:cNvSpPr>
            <p:nvPr/>
          </p:nvSpPr>
          <p:spPr bwMode="auto">
            <a:xfrm>
              <a:off x="2870" y="2114"/>
              <a:ext cx="20" cy="20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22" name="Freeform 27"/>
            <p:cNvSpPr>
              <a:spLocks/>
            </p:cNvSpPr>
            <p:nvPr/>
          </p:nvSpPr>
          <p:spPr bwMode="auto">
            <a:xfrm>
              <a:off x="2440" y="1104"/>
              <a:ext cx="201" cy="249"/>
            </a:xfrm>
            <a:custGeom>
              <a:avLst/>
              <a:gdLst>
                <a:gd name="T0" fmla="*/ 0 w 201"/>
                <a:gd name="T1" fmla="*/ 248 h 249"/>
                <a:gd name="T2" fmla="*/ 200 w 201"/>
                <a:gd name="T3" fmla="*/ 0 h 249"/>
                <a:gd name="T4" fmla="*/ 0 60000 65536"/>
                <a:gd name="T5" fmla="*/ 0 60000 65536"/>
                <a:gd name="T6" fmla="*/ 0 w 201"/>
                <a:gd name="T7" fmla="*/ 0 h 249"/>
                <a:gd name="T8" fmla="*/ 201 w 201"/>
                <a:gd name="T9" fmla="*/ 249 h 249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01" h="249">
                  <a:moveTo>
                    <a:pt x="0" y="248"/>
                  </a:moveTo>
                  <a:lnTo>
                    <a:pt x="200" y="0"/>
                  </a:lnTo>
                </a:path>
              </a:pathLst>
            </a:custGeom>
            <a:noFill/>
            <a:ln w="25400" cap="rnd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23" name="Freeform 28"/>
            <p:cNvSpPr>
              <a:spLocks/>
            </p:cNvSpPr>
            <p:nvPr/>
          </p:nvSpPr>
          <p:spPr bwMode="auto">
            <a:xfrm>
              <a:off x="2440" y="1348"/>
              <a:ext cx="201" cy="113"/>
            </a:xfrm>
            <a:custGeom>
              <a:avLst/>
              <a:gdLst>
                <a:gd name="T0" fmla="*/ 0 w 201"/>
                <a:gd name="T1" fmla="*/ 0 h 113"/>
                <a:gd name="T2" fmla="*/ 200 w 201"/>
                <a:gd name="T3" fmla="*/ 112 h 113"/>
                <a:gd name="T4" fmla="*/ 0 60000 65536"/>
                <a:gd name="T5" fmla="*/ 0 60000 65536"/>
                <a:gd name="T6" fmla="*/ 0 w 201"/>
                <a:gd name="T7" fmla="*/ 0 h 113"/>
                <a:gd name="T8" fmla="*/ 201 w 201"/>
                <a:gd name="T9" fmla="*/ 113 h 113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01" h="113">
                  <a:moveTo>
                    <a:pt x="0" y="0"/>
                  </a:moveTo>
                  <a:lnTo>
                    <a:pt x="200" y="112"/>
                  </a:lnTo>
                </a:path>
              </a:pathLst>
            </a:custGeom>
            <a:noFill/>
            <a:ln w="25400" cap="rnd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24" name="Freeform 29"/>
            <p:cNvSpPr>
              <a:spLocks/>
            </p:cNvSpPr>
            <p:nvPr/>
          </p:nvSpPr>
          <p:spPr bwMode="auto">
            <a:xfrm>
              <a:off x="2444" y="1360"/>
              <a:ext cx="193" cy="441"/>
            </a:xfrm>
            <a:custGeom>
              <a:avLst/>
              <a:gdLst>
                <a:gd name="T0" fmla="*/ 0 w 193"/>
                <a:gd name="T1" fmla="*/ 0 h 441"/>
                <a:gd name="T2" fmla="*/ 192 w 193"/>
                <a:gd name="T3" fmla="*/ 440 h 441"/>
                <a:gd name="T4" fmla="*/ 0 60000 65536"/>
                <a:gd name="T5" fmla="*/ 0 60000 65536"/>
                <a:gd name="T6" fmla="*/ 0 w 193"/>
                <a:gd name="T7" fmla="*/ 0 h 441"/>
                <a:gd name="T8" fmla="*/ 193 w 193"/>
                <a:gd name="T9" fmla="*/ 441 h 44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93" h="441">
                  <a:moveTo>
                    <a:pt x="0" y="0"/>
                  </a:moveTo>
                  <a:lnTo>
                    <a:pt x="192" y="440"/>
                  </a:lnTo>
                </a:path>
              </a:pathLst>
            </a:custGeom>
            <a:noFill/>
            <a:ln w="25400" cap="rnd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25" name="Freeform 30"/>
            <p:cNvSpPr>
              <a:spLocks/>
            </p:cNvSpPr>
            <p:nvPr/>
          </p:nvSpPr>
          <p:spPr bwMode="auto">
            <a:xfrm>
              <a:off x="3416" y="1108"/>
              <a:ext cx="145" cy="149"/>
            </a:xfrm>
            <a:custGeom>
              <a:avLst/>
              <a:gdLst>
                <a:gd name="T0" fmla="*/ 144 w 145"/>
                <a:gd name="T1" fmla="*/ 148 h 149"/>
                <a:gd name="T2" fmla="*/ 0 w 145"/>
                <a:gd name="T3" fmla="*/ 0 h 149"/>
                <a:gd name="T4" fmla="*/ 0 60000 65536"/>
                <a:gd name="T5" fmla="*/ 0 60000 65536"/>
                <a:gd name="T6" fmla="*/ 0 w 145"/>
                <a:gd name="T7" fmla="*/ 0 h 149"/>
                <a:gd name="T8" fmla="*/ 145 w 145"/>
                <a:gd name="T9" fmla="*/ 149 h 149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45" h="149">
                  <a:moveTo>
                    <a:pt x="144" y="148"/>
                  </a:moveTo>
                  <a:lnTo>
                    <a:pt x="0" y="0"/>
                  </a:lnTo>
                </a:path>
              </a:pathLst>
            </a:custGeom>
            <a:noFill/>
            <a:ln w="25400" cap="rnd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26" name="Freeform 31"/>
            <p:cNvSpPr>
              <a:spLocks/>
            </p:cNvSpPr>
            <p:nvPr/>
          </p:nvSpPr>
          <p:spPr bwMode="auto">
            <a:xfrm>
              <a:off x="3172" y="1408"/>
              <a:ext cx="385" cy="389"/>
            </a:xfrm>
            <a:custGeom>
              <a:avLst/>
              <a:gdLst>
                <a:gd name="T0" fmla="*/ 384 w 385"/>
                <a:gd name="T1" fmla="*/ 0 h 389"/>
                <a:gd name="T2" fmla="*/ 0 w 385"/>
                <a:gd name="T3" fmla="*/ 388 h 389"/>
                <a:gd name="T4" fmla="*/ 0 60000 65536"/>
                <a:gd name="T5" fmla="*/ 0 60000 65536"/>
                <a:gd name="T6" fmla="*/ 0 w 385"/>
                <a:gd name="T7" fmla="*/ 0 h 389"/>
                <a:gd name="T8" fmla="*/ 385 w 385"/>
                <a:gd name="T9" fmla="*/ 389 h 389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85" h="389">
                  <a:moveTo>
                    <a:pt x="384" y="0"/>
                  </a:moveTo>
                  <a:lnTo>
                    <a:pt x="0" y="388"/>
                  </a:lnTo>
                </a:path>
              </a:pathLst>
            </a:custGeom>
            <a:noFill/>
            <a:ln w="25400" cap="rnd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27" name="Freeform 32"/>
            <p:cNvSpPr>
              <a:spLocks/>
            </p:cNvSpPr>
            <p:nvPr/>
          </p:nvSpPr>
          <p:spPr bwMode="auto">
            <a:xfrm>
              <a:off x="2904" y="1112"/>
              <a:ext cx="653" cy="197"/>
            </a:xfrm>
            <a:custGeom>
              <a:avLst/>
              <a:gdLst>
                <a:gd name="T0" fmla="*/ 0 w 653"/>
                <a:gd name="T1" fmla="*/ 0 h 197"/>
                <a:gd name="T2" fmla="*/ 48 w 653"/>
                <a:gd name="T3" fmla="*/ 0 h 197"/>
                <a:gd name="T4" fmla="*/ 48 w 653"/>
                <a:gd name="T5" fmla="*/ 196 h 197"/>
                <a:gd name="T6" fmla="*/ 652 w 653"/>
                <a:gd name="T7" fmla="*/ 196 h 19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653"/>
                <a:gd name="T13" fmla="*/ 0 h 197"/>
                <a:gd name="T14" fmla="*/ 653 w 653"/>
                <a:gd name="T15" fmla="*/ 197 h 19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653" h="197">
                  <a:moveTo>
                    <a:pt x="0" y="0"/>
                  </a:moveTo>
                  <a:lnTo>
                    <a:pt x="48" y="0"/>
                  </a:lnTo>
                  <a:lnTo>
                    <a:pt x="48" y="196"/>
                  </a:lnTo>
                  <a:lnTo>
                    <a:pt x="652" y="196"/>
                  </a:lnTo>
                </a:path>
              </a:pathLst>
            </a:custGeom>
            <a:noFill/>
            <a:ln w="25400" cap="rnd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28" name="Line 33"/>
            <p:cNvSpPr>
              <a:spLocks noChangeShapeType="1"/>
            </p:cNvSpPr>
            <p:nvPr/>
          </p:nvSpPr>
          <p:spPr bwMode="auto">
            <a:xfrm>
              <a:off x="2952" y="1112"/>
              <a:ext cx="8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29" name="Freeform 34"/>
            <p:cNvSpPr>
              <a:spLocks/>
            </p:cNvSpPr>
            <p:nvPr/>
          </p:nvSpPr>
          <p:spPr bwMode="auto">
            <a:xfrm>
              <a:off x="2308" y="888"/>
              <a:ext cx="1633" cy="469"/>
            </a:xfrm>
            <a:custGeom>
              <a:avLst/>
              <a:gdLst>
                <a:gd name="T0" fmla="*/ 1516 w 1633"/>
                <a:gd name="T1" fmla="*/ 468 h 469"/>
                <a:gd name="T2" fmla="*/ 1632 w 1633"/>
                <a:gd name="T3" fmla="*/ 468 h 469"/>
                <a:gd name="T4" fmla="*/ 1632 w 1633"/>
                <a:gd name="T5" fmla="*/ 0 h 469"/>
                <a:gd name="T6" fmla="*/ 0 w 1633"/>
                <a:gd name="T7" fmla="*/ 0 h 469"/>
                <a:gd name="T8" fmla="*/ 0 w 1633"/>
                <a:gd name="T9" fmla="*/ 340 h 46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633"/>
                <a:gd name="T16" fmla="*/ 0 h 469"/>
                <a:gd name="T17" fmla="*/ 1633 w 1633"/>
                <a:gd name="T18" fmla="*/ 469 h 46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633" h="469">
                  <a:moveTo>
                    <a:pt x="1516" y="468"/>
                  </a:moveTo>
                  <a:lnTo>
                    <a:pt x="1632" y="468"/>
                  </a:lnTo>
                  <a:lnTo>
                    <a:pt x="1632" y="0"/>
                  </a:lnTo>
                  <a:lnTo>
                    <a:pt x="0" y="0"/>
                  </a:lnTo>
                  <a:lnTo>
                    <a:pt x="0" y="340"/>
                  </a:lnTo>
                </a:path>
              </a:pathLst>
            </a:custGeom>
            <a:noFill/>
            <a:ln w="25400" cap="rnd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30" name="Rectangle 35"/>
            <p:cNvSpPr>
              <a:spLocks noChangeArrowheads="1"/>
            </p:cNvSpPr>
            <p:nvPr/>
          </p:nvSpPr>
          <p:spPr bwMode="auto">
            <a:xfrm>
              <a:off x="2141" y="1283"/>
              <a:ext cx="332" cy="126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lIns="46038" tIns="23812" rIns="46038" bIns="23812">
              <a:prstTxWarp prst="textNoShape">
                <a:avLst/>
              </a:prstTxWarp>
              <a:spAutoFit/>
            </a:bodyPr>
            <a:lstStyle/>
            <a:p>
              <a:pPr defTabSz="228600">
                <a:spcBef>
                  <a:spcPct val="0"/>
                </a:spcBef>
              </a:pPr>
              <a:r>
                <a:rPr lang="en-US" sz="1400">
                  <a:latin typeface="Verdana" charset="0"/>
                </a:rPr>
                <a:t>Issue</a:t>
              </a:r>
            </a:p>
          </p:txBody>
        </p:sp>
        <p:sp>
          <p:nvSpPr>
            <p:cNvPr id="80931" name="Line 36"/>
            <p:cNvSpPr>
              <a:spLocks noChangeShapeType="1"/>
            </p:cNvSpPr>
            <p:nvPr/>
          </p:nvSpPr>
          <p:spPr bwMode="auto">
            <a:xfrm flipV="1">
              <a:off x="2016" y="1364"/>
              <a:ext cx="148" cy="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32" name="Freeform 37"/>
            <p:cNvSpPr>
              <a:spLocks/>
            </p:cNvSpPr>
            <p:nvPr/>
          </p:nvSpPr>
          <p:spPr bwMode="auto">
            <a:xfrm>
              <a:off x="3172" y="1376"/>
              <a:ext cx="385" cy="129"/>
            </a:xfrm>
            <a:custGeom>
              <a:avLst/>
              <a:gdLst>
                <a:gd name="T0" fmla="*/ 384 w 385"/>
                <a:gd name="T1" fmla="*/ 0 h 129"/>
                <a:gd name="T2" fmla="*/ 0 w 385"/>
                <a:gd name="T3" fmla="*/ 128 h 129"/>
                <a:gd name="T4" fmla="*/ 0 60000 65536"/>
                <a:gd name="T5" fmla="*/ 0 60000 65536"/>
                <a:gd name="T6" fmla="*/ 0 w 385"/>
                <a:gd name="T7" fmla="*/ 0 h 129"/>
                <a:gd name="T8" fmla="*/ 385 w 385"/>
                <a:gd name="T9" fmla="*/ 129 h 129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85" h="129">
                  <a:moveTo>
                    <a:pt x="384" y="0"/>
                  </a:moveTo>
                  <a:lnTo>
                    <a:pt x="0" y="128"/>
                  </a:lnTo>
                </a:path>
              </a:pathLst>
            </a:custGeom>
            <a:noFill/>
            <a:ln w="25400" cap="rnd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AAC9D9F-C18C-AB4E-A1ED-3CB0730E25FE}" type="slidenum">
              <a:rPr lang="en-US"/>
              <a:pPr/>
              <a:t>14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82949" name="Rectangle 2"/>
          <p:cNvSpPr>
            <a:spLocks noGrp="1" noChangeArrowheads="1"/>
          </p:cNvSpPr>
          <p:nvPr>
            <p:ph type="title"/>
          </p:nvPr>
        </p:nvSpPr>
        <p:spPr>
          <a:xfrm>
            <a:off x="165100" y="76200"/>
            <a:ext cx="8407400" cy="736600"/>
          </a:xfrm>
          <a:noFill/>
        </p:spPr>
        <p:txBody>
          <a:bodyPr lIns="90488" tIns="44450" rIns="90488" bIns="44450"/>
          <a:lstStyle/>
          <a:p>
            <a:r>
              <a:rPr lang="en-US"/>
              <a:t>Issue Limitations:</a:t>
            </a:r>
            <a:r>
              <a:rPr lang="en-US" sz="2000" i="1"/>
              <a:t> </a:t>
            </a:r>
            <a:r>
              <a:rPr lang="en-US" sz="2400" i="1"/>
              <a:t>In-Order and Out-of-Order</a:t>
            </a:r>
            <a:endParaRPr lang="en-US"/>
          </a:p>
        </p:txBody>
      </p:sp>
      <p:sp>
        <p:nvSpPr>
          <p:cNvPr id="82950" name="Rectangle 3"/>
          <p:cNvSpPr>
            <a:spLocks noChangeArrowheads="1"/>
          </p:cNvSpPr>
          <p:nvPr/>
        </p:nvSpPr>
        <p:spPr bwMode="auto">
          <a:xfrm>
            <a:off x="342900" y="914400"/>
            <a:ext cx="6221413" cy="33845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1800" i="1">
                <a:latin typeface="Verdana" charset="0"/>
              </a:rPr>
              <a:t>					        latency</a:t>
            </a:r>
          </a:p>
          <a:p>
            <a:pPr algn="l">
              <a:spcBef>
                <a:spcPct val="0"/>
              </a:spcBef>
            </a:pPr>
            <a:r>
              <a:rPr lang="en-US" sz="1800" i="1">
                <a:latin typeface="Verdana" charset="0"/>
              </a:rPr>
              <a:t>1</a:t>
            </a:r>
            <a:r>
              <a:rPr lang="en-US" sz="1800">
                <a:latin typeface="Verdana" charset="0"/>
              </a:rPr>
              <a:t>	LD		F2, 	34(R2)		</a:t>
            </a:r>
            <a:r>
              <a:rPr lang="en-US" sz="1800" i="1">
                <a:latin typeface="Verdana" charset="0"/>
              </a:rPr>
              <a:t>1</a:t>
            </a:r>
            <a:endParaRPr lang="en-US" sz="1800">
              <a:latin typeface="Verdana" charset="0"/>
            </a:endParaRPr>
          </a:p>
          <a:p>
            <a:pPr algn="l">
              <a:spcBef>
                <a:spcPct val="0"/>
              </a:spcBef>
            </a:pPr>
            <a:endParaRPr lang="en-US" sz="1800">
              <a:latin typeface="Verdana" charset="0"/>
            </a:endParaRPr>
          </a:p>
          <a:p>
            <a:pPr algn="l">
              <a:spcBef>
                <a:spcPct val="0"/>
              </a:spcBef>
            </a:pPr>
            <a:r>
              <a:rPr lang="en-US" sz="1800" i="1">
                <a:latin typeface="Verdana" charset="0"/>
              </a:rPr>
              <a:t>2</a:t>
            </a:r>
            <a:r>
              <a:rPr lang="en-US" sz="1800">
                <a:latin typeface="Verdana" charset="0"/>
              </a:rPr>
              <a:t>	LD		F4,	45(R3)		</a:t>
            </a:r>
            <a:r>
              <a:rPr lang="en-US" sz="1800" i="1">
                <a:latin typeface="Verdana" charset="0"/>
              </a:rPr>
              <a:t>long</a:t>
            </a:r>
            <a:endParaRPr lang="en-US" sz="1800">
              <a:latin typeface="Verdana" charset="0"/>
            </a:endParaRPr>
          </a:p>
          <a:p>
            <a:pPr algn="l">
              <a:spcBef>
                <a:spcPct val="0"/>
              </a:spcBef>
            </a:pPr>
            <a:endParaRPr lang="en-US" sz="1800">
              <a:latin typeface="Verdana" charset="0"/>
            </a:endParaRPr>
          </a:p>
          <a:p>
            <a:pPr algn="l">
              <a:spcBef>
                <a:spcPct val="0"/>
              </a:spcBef>
            </a:pPr>
            <a:r>
              <a:rPr lang="en-US" sz="1800" i="1">
                <a:latin typeface="Verdana" charset="0"/>
              </a:rPr>
              <a:t>3</a:t>
            </a:r>
            <a:r>
              <a:rPr lang="en-US" sz="1800">
                <a:latin typeface="Verdana" charset="0"/>
              </a:rPr>
              <a:t>	MULTD		F6,	F4,	F2	</a:t>
            </a:r>
            <a:r>
              <a:rPr lang="en-US" sz="1800" i="1">
                <a:latin typeface="Verdana" charset="0"/>
              </a:rPr>
              <a:t>3</a:t>
            </a:r>
            <a:endParaRPr lang="en-US" sz="1800">
              <a:latin typeface="Verdana" charset="0"/>
            </a:endParaRPr>
          </a:p>
          <a:p>
            <a:pPr algn="l">
              <a:spcBef>
                <a:spcPct val="0"/>
              </a:spcBef>
            </a:pPr>
            <a:endParaRPr lang="en-US" sz="1800">
              <a:latin typeface="Verdana" charset="0"/>
            </a:endParaRPr>
          </a:p>
          <a:p>
            <a:pPr algn="l">
              <a:spcBef>
                <a:spcPct val="0"/>
              </a:spcBef>
            </a:pPr>
            <a:r>
              <a:rPr lang="en-US" sz="1800" i="1">
                <a:latin typeface="Verdana" charset="0"/>
              </a:rPr>
              <a:t>4</a:t>
            </a:r>
            <a:r>
              <a:rPr lang="en-US" sz="1800">
                <a:latin typeface="Verdana" charset="0"/>
              </a:rPr>
              <a:t>	SUBD		F8,	F2,	F2	</a:t>
            </a:r>
            <a:r>
              <a:rPr lang="en-US" sz="1800" i="1">
                <a:latin typeface="Verdana" charset="0"/>
              </a:rPr>
              <a:t>1</a:t>
            </a:r>
            <a:endParaRPr lang="en-US" sz="1800">
              <a:latin typeface="Verdana" charset="0"/>
            </a:endParaRPr>
          </a:p>
          <a:p>
            <a:pPr algn="l">
              <a:spcBef>
                <a:spcPct val="0"/>
              </a:spcBef>
            </a:pPr>
            <a:endParaRPr lang="en-US" sz="1800">
              <a:latin typeface="Verdana" charset="0"/>
            </a:endParaRPr>
          </a:p>
          <a:p>
            <a:pPr algn="l">
              <a:spcBef>
                <a:spcPct val="0"/>
              </a:spcBef>
            </a:pPr>
            <a:r>
              <a:rPr lang="en-US" sz="1800" i="1">
                <a:latin typeface="Verdana" charset="0"/>
              </a:rPr>
              <a:t>5</a:t>
            </a:r>
            <a:r>
              <a:rPr lang="en-US" sz="1800">
                <a:latin typeface="Verdana" charset="0"/>
              </a:rPr>
              <a:t>	DIVD		F4,	F2,	F8	</a:t>
            </a:r>
            <a:r>
              <a:rPr lang="en-US" sz="1800" i="1">
                <a:latin typeface="Verdana" charset="0"/>
              </a:rPr>
              <a:t>4</a:t>
            </a:r>
            <a:endParaRPr lang="en-US" sz="1800">
              <a:latin typeface="Verdana" charset="0"/>
            </a:endParaRPr>
          </a:p>
          <a:p>
            <a:pPr algn="l">
              <a:spcBef>
                <a:spcPct val="0"/>
              </a:spcBef>
            </a:pPr>
            <a:endParaRPr lang="en-US" sz="1800">
              <a:latin typeface="Verdana" charset="0"/>
            </a:endParaRPr>
          </a:p>
          <a:p>
            <a:pPr algn="l">
              <a:spcBef>
                <a:spcPct val="0"/>
              </a:spcBef>
            </a:pPr>
            <a:r>
              <a:rPr lang="en-US" sz="1800" i="1">
                <a:latin typeface="Verdana" charset="0"/>
              </a:rPr>
              <a:t>6</a:t>
            </a:r>
            <a:r>
              <a:rPr lang="en-US" sz="1800">
                <a:latin typeface="Verdana" charset="0"/>
              </a:rPr>
              <a:t>	ADDD		F10,	F6,	F4	</a:t>
            </a:r>
            <a:r>
              <a:rPr lang="en-US" sz="1800" i="1">
                <a:latin typeface="Verdana" charset="0"/>
              </a:rPr>
              <a:t>1</a:t>
            </a:r>
          </a:p>
        </p:txBody>
      </p:sp>
      <p:sp>
        <p:nvSpPr>
          <p:cNvPr id="82951" name="Rectangle 4"/>
          <p:cNvSpPr>
            <a:spLocks noChangeArrowheads="1"/>
          </p:cNvSpPr>
          <p:nvPr/>
        </p:nvSpPr>
        <p:spPr bwMode="auto">
          <a:xfrm>
            <a:off x="404813" y="4748213"/>
            <a:ext cx="7204075" cy="36353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1800">
                <a:latin typeface="Verdana" charset="0"/>
              </a:rPr>
              <a:t>In-order:	  1 (2,</a:t>
            </a:r>
            <a:r>
              <a:rPr lang="en-US" sz="1800" u="sng">
                <a:latin typeface="Verdana" charset="0"/>
              </a:rPr>
              <a:t>1</a:t>
            </a:r>
            <a:r>
              <a:rPr lang="en-US" sz="1800">
                <a:latin typeface="Verdana" charset="0"/>
              </a:rPr>
              <a:t>) .  .  .  .  .  .  </a:t>
            </a:r>
            <a:r>
              <a:rPr lang="en-US" sz="1800" u="sng">
                <a:latin typeface="Verdana" charset="0"/>
              </a:rPr>
              <a:t>2</a:t>
            </a:r>
            <a:r>
              <a:rPr lang="en-US" sz="1800">
                <a:latin typeface="Verdana" charset="0"/>
              </a:rPr>
              <a:t> 3 4 </a:t>
            </a:r>
            <a:r>
              <a:rPr lang="en-US" sz="1800" u="sng">
                <a:latin typeface="Verdana" charset="0"/>
              </a:rPr>
              <a:t>4</a:t>
            </a:r>
            <a:r>
              <a:rPr lang="en-US" sz="1800">
                <a:latin typeface="Verdana" charset="0"/>
              </a:rPr>
              <a:t>  </a:t>
            </a:r>
            <a:r>
              <a:rPr lang="en-US" sz="1800" u="sng">
                <a:latin typeface="Verdana" charset="0"/>
              </a:rPr>
              <a:t>3</a:t>
            </a:r>
            <a:r>
              <a:rPr lang="en-US" sz="1800">
                <a:latin typeface="Verdana" charset="0"/>
              </a:rPr>
              <a:t> 5 .  .  . </a:t>
            </a:r>
            <a:r>
              <a:rPr lang="en-US" sz="1800" u="sng">
                <a:latin typeface="Verdana" charset="0"/>
              </a:rPr>
              <a:t>5</a:t>
            </a:r>
            <a:r>
              <a:rPr lang="en-US" sz="1800">
                <a:latin typeface="Verdana" charset="0"/>
              </a:rPr>
              <a:t> 6 </a:t>
            </a:r>
            <a:r>
              <a:rPr lang="en-US" sz="1800" u="sng">
                <a:latin typeface="Verdana" charset="0"/>
              </a:rPr>
              <a:t>6</a:t>
            </a:r>
            <a:endParaRPr lang="en-US" sz="1800">
              <a:latin typeface="Verdana" charset="0"/>
            </a:endParaRP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7010400" y="889000"/>
            <a:ext cx="1790700" cy="3556000"/>
            <a:chOff x="4416" y="816"/>
            <a:chExt cx="1128" cy="2240"/>
          </a:xfrm>
        </p:grpSpPr>
        <p:grpSp>
          <p:nvGrpSpPr>
            <p:cNvPr id="3" name="Group 6"/>
            <p:cNvGrpSpPr>
              <a:grpSpLocks/>
            </p:cNvGrpSpPr>
            <p:nvPr/>
          </p:nvGrpSpPr>
          <p:grpSpPr bwMode="auto">
            <a:xfrm>
              <a:off x="4416" y="816"/>
              <a:ext cx="320" cy="344"/>
              <a:chOff x="4416" y="816"/>
              <a:chExt cx="320" cy="344"/>
            </a:xfrm>
          </p:grpSpPr>
          <p:sp>
            <p:nvSpPr>
              <p:cNvPr id="82978" name="Oval 7"/>
              <p:cNvSpPr>
                <a:spLocks noChangeArrowheads="1"/>
              </p:cNvSpPr>
              <p:nvPr/>
            </p:nvSpPr>
            <p:spPr bwMode="auto">
              <a:xfrm>
                <a:off x="4416" y="816"/>
                <a:ext cx="320" cy="344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2979" name="Rectangle 8"/>
              <p:cNvSpPr>
                <a:spLocks noChangeArrowheads="1"/>
              </p:cNvSpPr>
              <p:nvPr/>
            </p:nvSpPr>
            <p:spPr bwMode="auto">
              <a:xfrm>
                <a:off x="4447" y="868"/>
                <a:ext cx="216" cy="248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algn="l">
                  <a:spcBef>
                    <a:spcPct val="0"/>
                  </a:spcBef>
                </a:pPr>
                <a:r>
                  <a:rPr lang="en-US" sz="2000" i="1">
                    <a:latin typeface="Verdana" charset="0"/>
                  </a:rPr>
                  <a:t>1</a:t>
                </a:r>
              </a:p>
            </p:txBody>
          </p:sp>
        </p:grpSp>
        <p:grpSp>
          <p:nvGrpSpPr>
            <p:cNvPr id="4" name="Group 9"/>
            <p:cNvGrpSpPr>
              <a:grpSpLocks/>
            </p:cNvGrpSpPr>
            <p:nvPr/>
          </p:nvGrpSpPr>
          <p:grpSpPr bwMode="auto">
            <a:xfrm>
              <a:off x="5224" y="816"/>
              <a:ext cx="320" cy="344"/>
              <a:chOff x="5224" y="816"/>
              <a:chExt cx="320" cy="344"/>
            </a:xfrm>
          </p:grpSpPr>
          <p:sp>
            <p:nvSpPr>
              <p:cNvPr id="82976" name="Oval 10"/>
              <p:cNvSpPr>
                <a:spLocks noChangeArrowheads="1"/>
              </p:cNvSpPr>
              <p:nvPr/>
            </p:nvSpPr>
            <p:spPr bwMode="auto">
              <a:xfrm>
                <a:off x="5224" y="816"/>
                <a:ext cx="320" cy="344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2977" name="Rectangle 11"/>
              <p:cNvSpPr>
                <a:spLocks noChangeArrowheads="1"/>
              </p:cNvSpPr>
              <p:nvPr/>
            </p:nvSpPr>
            <p:spPr bwMode="auto">
              <a:xfrm>
                <a:off x="5271" y="860"/>
                <a:ext cx="216" cy="248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algn="l">
                  <a:spcBef>
                    <a:spcPct val="0"/>
                  </a:spcBef>
                </a:pPr>
                <a:r>
                  <a:rPr lang="en-US" sz="2000" i="1">
                    <a:latin typeface="Verdana" charset="0"/>
                  </a:rPr>
                  <a:t>2</a:t>
                </a:r>
              </a:p>
            </p:txBody>
          </p:sp>
        </p:grpSp>
        <p:grpSp>
          <p:nvGrpSpPr>
            <p:cNvPr id="5" name="Group 12"/>
            <p:cNvGrpSpPr>
              <a:grpSpLocks/>
            </p:cNvGrpSpPr>
            <p:nvPr/>
          </p:nvGrpSpPr>
          <p:grpSpPr bwMode="auto">
            <a:xfrm>
              <a:off x="5224" y="1504"/>
              <a:ext cx="320" cy="344"/>
              <a:chOff x="5224" y="1504"/>
              <a:chExt cx="320" cy="344"/>
            </a:xfrm>
          </p:grpSpPr>
          <p:sp>
            <p:nvSpPr>
              <p:cNvPr id="82974" name="Oval 13"/>
              <p:cNvSpPr>
                <a:spLocks noChangeArrowheads="1"/>
              </p:cNvSpPr>
              <p:nvPr/>
            </p:nvSpPr>
            <p:spPr bwMode="auto">
              <a:xfrm>
                <a:off x="5224" y="1504"/>
                <a:ext cx="320" cy="344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2975" name="Rectangle 14"/>
              <p:cNvSpPr>
                <a:spLocks noChangeArrowheads="1"/>
              </p:cNvSpPr>
              <p:nvPr/>
            </p:nvSpPr>
            <p:spPr bwMode="auto">
              <a:xfrm>
                <a:off x="5263" y="1556"/>
                <a:ext cx="216" cy="248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algn="l">
                  <a:spcBef>
                    <a:spcPct val="0"/>
                  </a:spcBef>
                </a:pPr>
                <a:r>
                  <a:rPr lang="en-US" sz="2000" i="1">
                    <a:latin typeface="Verdana" charset="0"/>
                  </a:rPr>
                  <a:t>3</a:t>
                </a:r>
              </a:p>
            </p:txBody>
          </p:sp>
        </p:grpSp>
        <p:grpSp>
          <p:nvGrpSpPr>
            <p:cNvPr id="6" name="Group 15"/>
            <p:cNvGrpSpPr>
              <a:grpSpLocks/>
            </p:cNvGrpSpPr>
            <p:nvPr/>
          </p:nvGrpSpPr>
          <p:grpSpPr bwMode="auto">
            <a:xfrm>
              <a:off x="4424" y="1520"/>
              <a:ext cx="320" cy="344"/>
              <a:chOff x="4424" y="1520"/>
              <a:chExt cx="320" cy="344"/>
            </a:xfrm>
          </p:grpSpPr>
          <p:sp>
            <p:nvSpPr>
              <p:cNvPr id="82972" name="Oval 16"/>
              <p:cNvSpPr>
                <a:spLocks noChangeArrowheads="1"/>
              </p:cNvSpPr>
              <p:nvPr/>
            </p:nvSpPr>
            <p:spPr bwMode="auto">
              <a:xfrm>
                <a:off x="4424" y="1520"/>
                <a:ext cx="320" cy="344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2973" name="Rectangle 17"/>
              <p:cNvSpPr>
                <a:spLocks noChangeArrowheads="1"/>
              </p:cNvSpPr>
              <p:nvPr/>
            </p:nvSpPr>
            <p:spPr bwMode="auto">
              <a:xfrm>
                <a:off x="4463" y="1572"/>
                <a:ext cx="216" cy="248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algn="l">
                  <a:spcBef>
                    <a:spcPct val="0"/>
                  </a:spcBef>
                </a:pPr>
                <a:r>
                  <a:rPr lang="en-US" sz="2000" i="1">
                    <a:latin typeface="Verdana" charset="0"/>
                  </a:rPr>
                  <a:t>4</a:t>
                </a:r>
              </a:p>
            </p:txBody>
          </p:sp>
        </p:grpSp>
        <p:grpSp>
          <p:nvGrpSpPr>
            <p:cNvPr id="7" name="Group 18"/>
            <p:cNvGrpSpPr>
              <a:grpSpLocks/>
            </p:cNvGrpSpPr>
            <p:nvPr/>
          </p:nvGrpSpPr>
          <p:grpSpPr bwMode="auto">
            <a:xfrm>
              <a:off x="4416" y="2216"/>
              <a:ext cx="320" cy="344"/>
              <a:chOff x="4416" y="2216"/>
              <a:chExt cx="320" cy="344"/>
            </a:xfrm>
          </p:grpSpPr>
          <p:sp>
            <p:nvSpPr>
              <p:cNvPr id="82970" name="Oval 19"/>
              <p:cNvSpPr>
                <a:spLocks noChangeArrowheads="1"/>
              </p:cNvSpPr>
              <p:nvPr/>
            </p:nvSpPr>
            <p:spPr bwMode="auto">
              <a:xfrm>
                <a:off x="4416" y="2216"/>
                <a:ext cx="320" cy="344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2971" name="Rectangle 20"/>
              <p:cNvSpPr>
                <a:spLocks noChangeArrowheads="1"/>
              </p:cNvSpPr>
              <p:nvPr/>
            </p:nvSpPr>
            <p:spPr bwMode="auto">
              <a:xfrm>
                <a:off x="4455" y="2284"/>
                <a:ext cx="216" cy="248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algn="l">
                  <a:spcBef>
                    <a:spcPct val="0"/>
                  </a:spcBef>
                </a:pPr>
                <a:r>
                  <a:rPr lang="en-US" sz="2000" i="1">
                    <a:latin typeface="Verdana" charset="0"/>
                  </a:rPr>
                  <a:t>5</a:t>
                </a:r>
              </a:p>
            </p:txBody>
          </p:sp>
        </p:grpSp>
        <p:grpSp>
          <p:nvGrpSpPr>
            <p:cNvPr id="8" name="Group 21"/>
            <p:cNvGrpSpPr>
              <a:grpSpLocks/>
            </p:cNvGrpSpPr>
            <p:nvPr/>
          </p:nvGrpSpPr>
          <p:grpSpPr bwMode="auto">
            <a:xfrm>
              <a:off x="4888" y="2712"/>
              <a:ext cx="320" cy="344"/>
              <a:chOff x="4888" y="2712"/>
              <a:chExt cx="320" cy="344"/>
            </a:xfrm>
          </p:grpSpPr>
          <p:sp>
            <p:nvSpPr>
              <p:cNvPr id="82968" name="Oval 22"/>
              <p:cNvSpPr>
                <a:spLocks noChangeArrowheads="1"/>
              </p:cNvSpPr>
              <p:nvPr/>
            </p:nvSpPr>
            <p:spPr bwMode="auto">
              <a:xfrm>
                <a:off x="4888" y="2712"/>
                <a:ext cx="320" cy="344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2969" name="Rectangle 23"/>
              <p:cNvSpPr>
                <a:spLocks noChangeArrowheads="1"/>
              </p:cNvSpPr>
              <p:nvPr/>
            </p:nvSpPr>
            <p:spPr bwMode="auto">
              <a:xfrm>
                <a:off x="4927" y="2772"/>
                <a:ext cx="216" cy="248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algn="l">
                  <a:spcBef>
                    <a:spcPct val="0"/>
                  </a:spcBef>
                </a:pPr>
                <a:r>
                  <a:rPr lang="en-US" sz="2000" i="1">
                    <a:latin typeface="Verdana" charset="0"/>
                  </a:rPr>
                  <a:t>6</a:t>
                </a:r>
              </a:p>
            </p:txBody>
          </p:sp>
        </p:grpSp>
        <p:sp>
          <p:nvSpPr>
            <p:cNvPr id="82961" name="Line 24"/>
            <p:cNvSpPr>
              <a:spLocks noChangeShapeType="1"/>
            </p:cNvSpPr>
            <p:nvPr/>
          </p:nvSpPr>
          <p:spPr bwMode="auto">
            <a:xfrm>
              <a:off x="4568" y="1176"/>
              <a:ext cx="0" cy="336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962" name="Line 25"/>
            <p:cNvSpPr>
              <a:spLocks noChangeShapeType="1"/>
            </p:cNvSpPr>
            <p:nvPr/>
          </p:nvSpPr>
          <p:spPr bwMode="auto">
            <a:xfrm>
              <a:off x="4568" y="1880"/>
              <a:ext cx="0" cy="336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963" name="Line 26"/>
            <p:cNvSpPr>
              <a:spLocks noChangeShapeType="1"/>
            </p:cNvSpPr>
            <p:nvPr/>
          </p:nvSpPr>
          <p:spPr bwMode="auto">
            <a:xfrm>
              <a:off x="5384" y="1168"/>
              <a:ext cx="0" cy="336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964" name="Line 27"/>
            <p:cNvSpPr>
              <a:spLocks noChangeShapeType="1"/>
            </p:cNvSpPr>
            <p:nvPr/>
          </p:nvSpPr>
          <p:spPr bwMode="auto">
            <a:xfrm>
              <a:off x="4688" y="1144"/>
              <a:ext cx="552" cy="424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965" name="Line 28"/>
            <p:cNvSpPr>
              <a:spLocks noChangeShapeType="1"/>
            </p:cNvSpPr>
            <p:nvPr/>
          </p:nvSpPr>
          <p:spPr bwMode="auto">
            <a:xfrm>
              <a:off x="4672" y="2536"/>
              <a:ext cx="264" cy="216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966" name="Line 29"/>
            <p:cNvSpPr>
              <a:spLocks noChangeShapeType="1"/>
            </p:cNvSpPr>
            <p:nvPr/>
          </p:nvSpPr>
          <p:spPr bwMode="auto">
            <a:xfrm flipH="1">
              <a:off x="5104" y="1864"/>
              <a:ext cx="264" cy="856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967" name="Line 30"/>
            <p:cNvSpPr>
              <a:spLocks noChangeShapeType="1"/>
            </p:cNvSpPr>
            <p:nvPr/>
          </p:nvSpPr>
          <p:spPr bwMode="auto">
            <a:xfrm flipH="1">
              <a:off x="4696" y="1792"/>
              <a:ext cx="568" cy="488"/>
            </a:xfrm>
            <a:prstGeom prst="line">
              <a:avLst/>
            </a:prstGeom>
            <a:noFill/>
            <a:ln w="25400">
              <a:solidFill>
                <a:srgbClr val="56127A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808415" name="Text Box 31"/>
          <p:cNvSpPr txBox="1">
            <a:spLocks noChangeArrowheads="1"/>
          </p:cNvSpPr>
          <p:nvPr/>
        </p:nvSpPr>
        <p:spPr bwMode="auto">
          <a:xfrm>
            <a:off x="404813" y="5078413"/>
            <a:ext cx="720725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1800">
                <a:latin typeface="Verdana" charset="0"/>
              </a:rPr>
              <a:t>Out-of-order: 	  1 (2,</a:t>
            </a:r>
            <a:r>
              <a:rPr lang="en-US" sz="1800" u="sng">
                <a:latin typeface="Verdana" charset="0"/>
              </a:rPr>
              <a:t>1</a:t>
            </a:r>
            <a:r>
              <a:rPr lang="en-US" sz="1800">
                <a:latin typeface="Verdana" charset="0"/>
              </a:rPr>
              <a:t>) 4 </a:t>
            </a:r>
            <a:r>
              <a:rPr lang="en-US" sz="1800" u="sng">
                <a:latin typeface="Verdana" charset="0"/>
              </a:rPr>
              <a:t>4</a:t>
            </a:r>
            <a:r>
              <a:rPr lang="en-US" sz="1800">
                <a:latin typeface="Verdana" charset="0"/>
              </a:rPr>
              <a:t> .  .  .  .  </a:t>
            </a:r>
            <a:r>
              <a:rPr lang="en-US" sz="1800" u="sng">
                <a:latin typeface="Verdana" charset="0"/>
              </a:rPr>
              <a:t>2</a:t>
            </a:r>
            <a:r>
              <a:rPr lang="en-US" sz="1800">
                <a:latin typeface="Verdana" charset="0"/>
              </a:rPr>
              <a:t> 3  .  .  </a:t>
            </a:r>
            <a:r>
              <a:rPr lang="en-US" sz="1800" u="sng">
                <a:latin typeface="Verdana" charset="0"/>
              </a:rPr>
              <a:t>3</a:t>
            </a:r>
            <a:r>
              <a:rPr lang="en-US" sz="1800">
                <a:latin typeface="Verdana" charset="0"/>
              </a:rPr>
              <a:t> 5 .  .  . </a:t>
            </a:r>
            <a:r>
              <a:rPr lang="en-US" sz="1800" u="sng">
                <a:latin typeface="Verdana" charset="0"/>
              </a:rPr>
              <a:t>5</a:t>
            </a:r>
            <a:r>
              <a:rPr lang="en-US" sz="1800">
                <a:latin typeface="Verdana" charset="0"/>
              </a:rPr>
              <a:t> 6 </a:t>
            </a:r>
            <a:r>
              <a:rPr lang="en-US" sz="1800" u="sng">
                <a:latin typeface="Verdana" charset="0"/>
              </a:rPr>
              <a:t>6</a:t>
            </a:r>
          </a:p>
        </p:txBody>
      </p:sp>
      <p:sp>
        <p:nvSpPr>
          <p:cNvPr id="1808416" name="Text Box 32"/>
          <p:cNvSpPr txBox="1">
            <a:spLocks noChangeArrowheads="1"/>
          </p:cNvSpPr>
          <p:nvPr/>
        </p:nvSpPr>
        <p:spPr bwMode="auto">
          <a:xfrm>
            <a:off x="381000" y="5613400"/>
            <a:ext cx="8667750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000" i="1">
                <a:solidFill>
                  <a:srgbClr val="FF0000"/>
                </a:solidFill>
                <a:latin typeface="Verdana" charset="0"/>
              </a:rPr>
              <a:t>Out-of-order execution did not allow any significant improvement!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08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08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08415" grpId="0" autoUpdateAnimBg="0"/>
      <p:bldP spid="1808416" grpId="0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6C61139-9C57-4C40-ACE8-3AAA78DB8498}" type="slidenum">
              <a:rPr lang="en-US"/>
              <a:pPr/>
              <a:t>15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84997" name="Rectangle 2"/>
          <p:cNvSpPr>
            <a:spLocks noGrp="1" noChangeArrowheads="1"/>
          </p:cNvSpPr>
          <p:nvPr>
            <p:ph type="title"/>
          </p:nvPr>
        </p:nvSpPr>
        <p:spPr>
          <a:xfrm>
            <a:off x="266700" y="101600"/>
            <a:ext cx="7162800" cy="1143000"/>
          </a:xfrm>
          <a:noFill/>
        </p:spPr>
        <p:txBody>
          <a:bodyPr lIns="90488" tIns="44450" rIns="90488" bIns="44450"/>
          <a:lstStyle/>
          <a:p>
            <a:r>
              <a:rPr lang="en-US"/>
              <a:t>How many instructions can be in the pipeline?</a:t>
            </a:r>
          </a:p>
        </p:txBody>
      </p:sp>
      <p:sp>
        <p:nvSpPr>
          <p:cNvPr id="84998" name="Rectangle 4"/>
          <p:cNvSpPr>
            <a:spLocks noChangeArrowheads="1"/>
          </p:cNvSpPr>
          <p:nvPr/>
        </p:nvSpPr>
        <p:spPr bwMode="auto">
          <a:xfrm>
            <a:off x="760413" y="1473200"/>
            <a:ext cx="7073900" cy="22796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400">
                <a:latin typeface="Verdana" charset="0"/>
              </a:rPr>
              <a:t>Which features of an ISA limit the number of</a:t>
            </a:r>
          </a:p>
          <a:p>
            <a:pPr algn="l">
              <a:spcBef>
                <a:spcPct val="0"/>
              </a:spcBef>
            </a:pPr>
            <a:r>
              <a:rPr lang="en-US" sz="2400">
                <a:latin typeface="Verdana" charset="0"/>
              </a:rPr>
              <a:t>instructions in the pipeline?</a:t>
            </a:r>
          </a:p>
          <a:p>
            <a:pPr algn="l">
              <a:spcBef>
                <a:spcPct val="0"/>
              </a:spcBef>
            </a:pPr>
            <a:endParaRPr lang="en-US" sz="2400">
              <a:latin typeface="Verdana" charset="0"/>
            </a:endParaRPr>
          </a:p>
          <a:p>
            <a:pPr algn="l">
              <a:spcBef>
                <a:spcPct val="0"/>
              </a:spcBef>
            </a:pPr>
            <a:endParaRPr lang="en-US" sz="2400">
              <a:latin typeface="Verdana" charset="0"/>
            </a:endParaRPr>
          </a:p>
          <a:p>
            <a:pPr algn="l">
              <a:spcBef>
                <a:spcPct val="0"/>
              </a:spcBef>
            </a:pPr>
            <a:endParaRPr lang="en-US" sz="2400">
              <a:latin typeface="Verdana" charset="0"/>
            </a:endParaRPr>
          </a:p>
          <a:p>
            <a:pPr algn="l">
              <a:spcBef>
                <a:spcPct val="0"/>
              </a:spcBef>
            </a:pPr>
            <a:endParaRPr lang="en-US" sz="2400">
              <a:latin typeface="Verdana" charset="0"/>
            </a:endParaRPr>
          </a:p>
        </p:txBody>
      </p:sp>
      <p:sp>
        <p:nvSpPr>
          <p:cNvPr id="84999" name="Line 5"/>
          <p:cNvSpPr>
            <a:spLocks noChangeShapeType="1"/>
          </p:cNvSpPr>
          <p:nvPr/>
        </p:nvSpPr>
        <p:spPr bwMode="auto">
          <a:xfrm>
            <a:off x="4756150" y="2930525"/>
            <a:ext cx="3586163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10439" name="Text Box 7"/>
          <p:cNvSpPr txBox="1">
            <a:spLocks noChangeArrowheads="1"/>
          </p:cNvSpPr>
          <p:nvPr/>
        </p:nvSpPr>
        <p:spPr bwMode="auto">
          <a:xfrm>
            <a:off x="749300" y="5030788"/>
            <a:ext cx="8001000" cy="82232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400">
                <a:latin typeface="Verdana" charset="0"/>
              </a:rPr>
              <a:t>Out-of-order dispatch by itself does not provide any significant performance improvement!</a:t>
            </a:r>
            <a:endParaRPr lang="en-US" sz="2400" i="1">
              <a:latin typeface="Verdana" charset="0"/>
            </a:endParaRPr>
          </a:p>
        </p:txBody>
      </p:sp>
      <p:sp>
        <p:nvSpPr>
          <p:cNvPr id="1810440" name="Text Box 8"/>
          <p:cNvSpPr txBox="1">
            <a:spLocks noChangeArrowheads="1"/>
          </p:cNvSpPr>
          <p:nvPr/>
        </p:nvSpPr>
        <p:spPr bwMode="auto">
          <a:xfrm>
            <a:off x="4716463" y="2363788"/>
            <a:ext cx="3325812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2400" i="1">
                <a:solidFill>
                  <a:srgbClr val="FF0000"/>
                </a:solidFill>
                <a:latin typeface="Verdana" charset="0"/>
              </a:rPr>
              <a:t>Number of Registers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10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10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10439" grpId="0" autoUpdateAnimBg="0"/>
      <p:bldP spid="1810440" grpId="0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EEE3629-2DDC-0449-9BF6-91B9AACC08BF}" type="slidenum">
              <a:rPr lang="en-US"/>
              <a:pPr/>
              <a:t>16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87045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15900"/>
            <a:ext cx="7175500" cy="977900"/>
          </a:xfrm>
          <a:noFill/>
        </p:spPr>
        <p:txBody>
          <a:bodyPr lIns="90488" tIns="44450" rIns="90488" bIns="44450"/>
          <a:lstStyle/>
          <a:p>
            <a:r>
              <a:rPr lang="en-US"/>
              <a:t>Overcoming the Lack of Register Names</a:t>
            </a:r>
          </a:p>
        </p:txBody>
      </p:sp>
      <p:sp>
        <p:nvSpPr>
          <p:cNvPr id="87046" name="Rectangle 3"/>
          <p:cNvSpPr>
            <a:spLocks noChangeArrowheads="1"/>
          </p:cNvSpPr>
          <p:nvPr/>
        </p:nvSpPr>
        <p:spPr bwMode="auto">
          <a:xfrm>
            <a:off x="533400" y="1524000"/>
            <a:ext cx="8229600" cy="35591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400">
                <a:latin typeface="Verdana" charset="0"/>
              </a:rPr>
              <a:t>Floating Point pipelines often cannot be kept filled with small number of registers.</a:t>
            </a:r>
          </a:p>
          <a:p>
            <a:pPr algn="l">
              <a:spcBef>
                <a:spcPct val="0"/>
              </a:spcBef>
            </a:pPr>
            <a:r>
              <a:rPr lang="en-US" sz="2400">
                <a:latin typeface="Verdana" charset="0"/>
              </a:rPr>
              <a:t>	</a:t>
            </a:r>
            <a:r>
              <a:rPr lang="en-US" sz="2000">
                <a:latin typeface="Verdana" charset="0"/>
              </a:rPr>
              <a:t>IBM 360 had only 4 floating-point registers</a:t>
            </a:r>
          </a:p>
          <a:p>
            <a:pPr algn="l">
              <a:spcBef>
                <a:spcPct val="0"/>
              </a:spcBef>
            </a:pPr>
            <a:endParaRPr lang="en-US" sz="2000">
              <a:latin typeface="Verdana" charset="0"/>
            </a:endParaRPr>
          </a:p>
          <a:p>
            <a:pPr algn="l">
              <a:spcBef>
                <a:spcPct val="0"/>
              </a:spcBef>
            </a:pPr>
            <a:r>
              <a:rPr lang="en-US" sz="2400" i="1">
                <a:latin typeface="Verdana" charset="0"/>
              </a:rPr>
              <a:t>Can a microarchitecture use more registers than </a:t>
            </a:r>
          </a:p>
          <a:p>
            <a:pPr algn="l">
              <a:spcBef>
                <a:spcPct val="0"/>
              </a:spcBef>
            </a:pPr>
            <a:r>
              <a:rPr lang="en-US" sz="2400" i="1">
                <a:latin typeface="Verdana" charset="0"/>
              </a:rPr>
              <a:t>specified by the ISA without loss of ISA compatibility ?</a:t>
            </a:r>
          </a:p>
          <a:p>
            <a:pPr algn="l">
              <a:spcBef>
                <a:spcPct val="0"/>
              </a:spcBef>
            </a:pPr>
            <a:endParaRPr lang="en-US" sz="2400" i="1">
              <a:latin typeface="Verdana" charset="0"/>
            </a:endParaRPr>
          </a:p>
          <a:p>
            <a:pPr lvl="2" algn="l">
              <a:spcBef>
                <a:spcPct val="0"/>
              </a:spcBef>
            </a:pPr>
            <a:r>
              <a:rPr lang="en-US" sz="2000">
                <a:latin typeface="Verdana" charset="0"/>
              </a:rPr>
              <a:t>Robert Tomasulo of IBM suggested an ingenious solution in 1967 using on-the-fly </a:t>
            </a:r>
            <a:r>
              <a:rPr lang="en-US" sz="2000" i="1">
                <a:latin typeface="Verdana" charset="0"/>
              </a:rPr>
              <a:t>register renaming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E255E57-4533-BC47-8955-AE62D43185AF}" type="slidenum">
              <a:rPr lang="en-US"/>
              <a:pPr/>
              <a:t>17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89093" name="Rectangle 2"/>
          <p:cNvSpPr>
            <a:spLocks noGrp="1" noChangeArrowheads="1"/>
          </p:cNvSpPr>
          <p:nvPr>
            <p:ph type="title"/>
          </p:nvPr>
        </p:nvSpPr>
        <p:spPr>
          <a:xfrm>
            <a:off x="165100" y="-152400"/>
            <a:ext cx="8831263" cy="1079500"/>
          </a:xfrm>
          <a:noFill/>
        </p:spPr>
        <p:txBody>
          <a:bodyPr lIns="90488" tIns="44450" rIns="90488" bIns="44450"/>
          <a:lstStyle/>
          <a:p>
            <a:r>
              <a:rPr lang="en-US" sz="2800"/>
              <a:t>Instruction-level Parallelism via R</a:t>
            </a:r>
            <a:r>
              <a:rPr lang="en-US" sz="2800" i="1"/>
              <a:t>enaming</a:t>
            </a:r>
          </a:p>
        </p:txBody>
      </p:sp>
      <p:sp>
        <p:nvSpPr>
          <p:cNvPr id="89094" name="Rectangle 3"/>
          <p:cNvSpPr>
            <a:spLocks noChangeArrowheads="1"/>
          </p:cNvSpPr>
          <p:nvPr/>
        </p:nvSpPr>
        <p:spPr bwMode="auto">
          <a:xfrm>
            <a:off x="342900" y="800100"/>
            <a:ext cx="6221413" cy="33845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1800" i="1">
                <a:latin typeface="Verdana" charset="0"/>
              </a:rPr>
              <a:t>					        latency</a:t>
            </a:r>
          </a:p>
          <a:p>
            <a:pPr algn="l">
              <a:spcBef>
                <a:spcPct val="0"/>
              </a:spcBef>
            </a:pPr>
            <a:r>
              <a:rPr lang="en-US" sz="1800" i="1">
                <a:latin typeface="Verdana" charset="0"/>
              </a:rPr>
              <a:t>1</a:t>
            </a:r>
            <a:r>
              <a:rPr lang="en-US" sz="1800">
                <a:latin typeface="Verdana" charset="0"/>
              </a:rPr>
              <a:t>	LD		F2, 	34(R2)		</a:t>
            </a:r>
            <a:r>
              <a:rPr lang="en-US" sz="1800" i="1">
                <a:latin typeface="Verdana" charset="0"/>
              </a:rPr>
              <a:t>1</a:t>
            </a:r>
            <a:endParaRPr lang="en-US" sz="1800">
              <a:latin typeface="Verdana" charset="0"/>
            </a:endParaRPr>
          </a:p>
          <a:p>
            <a:pPr algn="l">
              <a:spcBef>
                <a:spcPct val="0"/>
              </a:spcBef>
            </a:pPr>
            <a:endParaRPr lang="en-US" sz="1800">
              <a:latin typeface="Verdana" charset="0"/>
            </a:endParaRPr>
          </a:p>
          <a:p>
            <a:pPr algn="l">
              <a:spcBef>
                <a:spcPct val="0"/>
              </a:spcBef>
            </a:pPr>
            <a:r>
              <a:rPr lang="en-US" sz="1800" i="1">
                <a:latin typeface="Verdana" charset="0"/>
              </a:rPr>
              <a:t>2</a:t>
            </a:r>
            <a:r>
              <a:rPr lang="en-US" sz="1800">
                <a:latin typeface="Verdana" charset="0"/>
              </a:rPr>
              <a:t>	LD		F4,	45(R3)		</a:t>
            </a:r>
            <a:r>
              <a:rPr lang="en-US" sz="1800" i="1">
                <a:latin typeface="Verdana" charset="0"/>
              </a:rPr>
              <a:t>long</a:t>
            </a:r>
            <a:endParaRPr lang="en-US" sz="1800">
              <a:latin typeface="Verdana" charset="0"/>
            </a:endParaRPr>
          </a:p>
          <a:p>
            <a:pPr algn="l">
              <a:spcBef>
                <a:spcPct val="0"/>
              </a:spcBef>
            </a:pPr>
            <a:endParaRPr lang="en-US" sz="1800">
              <a:latin typeface="Verdana" charset="0"/>
            </a:endParaRPr>
          </a:p>
          <a:p>
            <a:pPr algn="l">
              <a:spcBef>
                <a:spcPct val="0"/>
              </a:spcBef>
            </a:pPr>
            <a:r>
              <a:rPr lang="en-US" sz="1800" i="1">
                <a:latin typeface="Verdana" charset="0"/>
              </a:rPr>
              <a:t>3</a:t>
            </a:r>
            <a:r>
              <a:rPr lang="en-US" sz="1800">
                <a:latin typeface="Verdana" charset="0"/>
              </a:rPr>
              <a:t>	MULTD		F6,	F4,	F2	</a:t>
            </a:r>
            <a:r>
              <a:rPr lang="en-US" sz="1800" i="1">
                <a:latin typeface="Verdana" charset="0"/>
              </a:rPr>
              <a:t>3</a:t>
            </a:r>
            <a:endParaRPr lang="en-US" sz="1800">
              <a:latin typeface="Verdana" charset="0"/>
            </a:endParaRPr>
          </a:p>
          <a:p>
            <a:pPr algn="l">
              <a:spcBef>
                <a:spcPct val="0"/>
              </a:spcBef>
            </a:pPr>
            <a:endParaRPr lang="en-US" sz="1800">
              <a:latin typeface="Verdana" charset="0"/>
            </a:endParaRPr>
          </a:p>
          <a:p>
            <a:pPr algn="l">
              <a:spcBef>
                <a:spcPct val="0"/>
              </a:spcBef>
            </a:pPr>
            <a:r>
              <a:rPr lang="en-US" sz="1800" i="1">
                <a:latin typeface="Verdana" charset="0"/>
              </a:rPr>
              <a:t>4</a:t>
            </a:r>
            <a:r>
              <a:rPr lang="en-US" sz="1800">
                <a:latin typeface="Verdana" charset="0"/>
              </a:rPr>
              <a:t>	SUBD		F8,	F2,	F2	</a:t>
            </a:r>
            <a:r>
              <a:rPr lang="en-US" sz="1800" i="1">
                <a:latin typeface="Verdana" charset="0"/>
              </a:rPr>
              <a:t>1</a:t>
            </a:r>
            <a:endParaRPr lang="en-US" sz="1800">
              <a:latin typeface="Verdana" charset="0"/>
            </a:endParaRPr>
          </a:p>
          <a:p>
            <a:pPr algn="l">
              <a:spcBef>
                <a:spcPct val="0"/>
              </a:spcBef>
            </a:pPr>
            <a:endParaRPr lang="en-US" sz="1800">
              <a:latin typeface="Verdana" charset="0"/>
            </a:endParaRPr>
          </a:p>
          <a:p>
            <a:pPr algn="l">
              <a:spcBef>
                <a:spcPct val="0"/>
              </a:spcBef>
            </a:pPr>
            <a:r>
              <a:rPr lang="en-US" sz="1800" i="1">
                <a:latin typeface="Verdana" charset="0"/>
              </a:rPr>
              <a:t>5</a:t>
            </a:r>
            <a:r>
              <a:rPr lang="en-US" sz="1800">
                <a:latin typeface="Verdana" charset="0"/>
              </a:rPr>
              <a:t>	DIVD		</a:t>
            </a:r>
            <a:r>
              <a:rPr lang="en-US" sz="1800">
                <a:solidFill>
                  <a:srgbClr val="FF0000"/>
                </a:solidFill>
                <a:latin typeface="Verdana" charset="0"/>
              </a:rPr>
              <a:t>F4’</a:t>
            </a:r>
            <a:r>
              <a:rPr lang="en-US" sz="1800">
                <a:latin typeface="Verdana" charset="0"/>
              </a:rPr>
              <a:t>,	F2,	F8	</a:t>
            </a:r>
            <a:r>
              <a:rPr lang="en-US" sz="1800" i="1">
                <a:latin typeface="Verdana" charset="0"/>
              </a:rPr>
              <a:t>4</a:t>
            </a:r>
            <a:endParaRPr lang="en-US" sz="1800">
              <a:latin typeface="Verdana" charset="0"/>
            </a:endParaRPr>
          </a:p>
          <a:p>
            <a:pPr algn="l">
              <a:spcBef>
                <a:spcPct val="0"/>
              </a:spcBef>
            </a:pPr>
            <a:endParaRPr lang="en-US" sz="1800">
              <a:latin typeface="Verdana" charset="0"/>
            </a:endParaRPr>
          </a:p>
          <a:p>
            <a:pPr algn="l">
              <a:spcBef>
                <a:spcPct val="0"/>
              </a:spcBef>
            </a:pPr>
            <a:r>
              <a:rPr lang="en-US" sz="1800" i="1">
                <a:latin typeface="Verdana" charset="0"/>
              </a:rPr>
              <a:t>6</a:t>
            </a:r>
            <a:r>
              <a:rPr lang="en-US" sz="1800">
                <a:latin typeface="Verdana" charset="0"/>
              </a:rPr>
              <a:t>	ADDD		F10,	F6,	</a:t>
            </a:r>
            <a:r>
              <a:rPr lang="en-US" sz="1800">
                <a:solidFill>
                  <a:srgbClr val="FF0000"/>
                </a:solidFill>
                <a:latin typeface="Verdana" charset="0"/>
              </a:rPr>
              <a:t>F4’</a:t>
            </a:r>
            <a:r>
              <a:rPr lang="en-US" sz="1800">
                <a:latin typeface="Verdana" charset="0"/>
              </a:rPr>
              <a:t>	</a:t>
            </a:r>
            <a:r>
              <a:rPr lang="en-US" sz="1800" i="1">
                <a:latin typeface="Verdana" charset="0"/>
              </a:rPr>
              <a:t>1</a:t>
            </a:r>
          </a:p>
        </p:txBody>
      </p:sp>
      <p:sp>
        <p:nvSpPr>
          <p:cNvPr id="89095" name="Rectangle 4"/>
          <p:cNvSpPr>
            <a:spLocks noChangeArrowheads="1"/>
          </p:cNvSpPr>
          <p:nvPr/>
        </p:nvSpPr>
        <p:spPr bwMode="auto">
          <a:xfrm>
            <a:off x="404813" y="4506913"/>
            <a:ext cx="7204075" cy="6381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1800">
                <a:latin typeface="Verdana" charset="0"/>
              </a:rPr>
              <a:t>In-order:	  1 (2,</a:t>
            </a:r>
            <a:r>
              <a:rPr lang="en-US" sz="1800" u="sng">
                <a:latin typeface="Verdana" charset="0"/>
              </a:rPr>
              <a:t>1</a:t>
            </a:r>
            <a:r>
              <a:rPr lang="en-US" sz="1800">
                <a:latin typeface="Verdana" charset="0"/>
              </a:rPr>
              <a:t>) .  .  .  .  .  .  </a:t>
            </a:r>
            <a:r>
              <a:rPr lang="en-US" sz="1800" u="sng">
                <a:latin typeface="Verdana" charset="0"/>
              </a:rPr>
              <a:t>2</a:t>
            </a:r>
            <a:r>
              <a:rPr lang="en-US" sz="1800">
                <a:latin typeface="Verdana" charset="0"/>
              </a:rPr>
              <a:t> 3 4 </a:t>
            </a:r>
            <a:r>
              <a:rPr lang="en-US" sz="1800" u="sng">
                <a:latin typeface="Verdana" charset="0"/>
              </a:rPr>
              <a:t>4</a:t>
            </a:r>
            <a:r>
              <a:rPr lang="en-US" sz="1800">
                <a:latin typeface="Verdana" charset="0"/>
              </a:rPr>
              <a:t>  </a:t>
            </a:r>
            <a:r>
              <a:rPr lang="en-US" sz="1800" u="sng">
                <a:latin typeface="Verdana" charset="0"/>
              </a:rPr>
              <a:t>3</a:t>
            </a:r>
            <a:r>
              <a:rPr lang="en-US" sz="1800">
                <a:latin typeface="Verdana" charset="0"/>
              </a:rPr>
              <a:t> 5 .  .  . </a:t>
            </a:r>
            <a:r>
              <a:rPr lang="en-US" sz="1800" u="sng">
                <a:latin typeface="Verdana" charset="0"/>
              </a:rPr>
              <a:t>5</a:t>
            </a:r>
            <a:r>
              <a:rPr lang="en-US" sz="1800">
                <a:latin typeface="Verdana" charset="0"/>
              </a:rPr>
              <a:t> 6 </a:t>
            </a:r>
            <a:r>
              <a:rPr lang="en-US" sz="1800" u="sng">
                <a:latin typeface="Verdana" charset="0"/>
              </a:rPr>
              <a:t>6</a:t>
            </a:r>
          </a:p>
          <a:p>
            <a:pPr algn="l">
              <a:spcBef>
                <a:spcPct val="0"/>
              </a:spcBef>
            </a:pPr>
            <a:r>
              <a:rPr lang="en-US" sz="1800">
                <a:latin typeface="Verdana" charset="0"/>
              </a:rPr>
              <a:t>Out-of-order: 	  1 (2,</a:t>
            </a:r>
            <a:r>
              <a:rPr lang="en-US" sz="1800" u="sng">
                <a:latin typeface="Verdana" charset="0"/>
              </a:rPr>
              <a:t>1</a:t>
            </a:r>
            <a:r>
              <a:rPr lang="en-US" sz="1800">
                <a:latin typeface="Verdana" charset="0"/>
              </a:rPr>
              <a:t>) 4 </a:t>
            </a:r>
            <a:r>
              <a:rPr lang="en-US" sz="1800" u="sng">
                <a:latin typeface="Verdana" charset="0"/>
              </a:rPr>
              <a:t>4</a:t>
            </a:r>
            <a:r>
              <a:rPr lang="en-US" sz="1800">
                <a:latin typeface="Verdana" charset="0"/>
              </a:rPr>
              <a:t> 5  .  .  .  </a:t>
            </a:r>
            <a:r>
              <a:rPr lang="en-US" sz="1800" u="sng">
                <a:latin typeface="Verdana" charset="0"/>
              </a:rPr>
              <a:t>2</a:t>
            </a:r>
            <a:r>
              <a:rPr lang="en-US" sz="1800">
                <a:latin typeface="Verdana" charset="0"/>
              </a:rPr>
              <a:t> (3,</a:t>
            </a:r>
            <a:r>
              <a:rPr lang="en-US" sz="1800" u="sng">
                <a:latin typeface="Verdana" charset="0"/>
              </a:rPr>
              <a:t>5</a:t>
            </a:r>
            <a:r>
              <a:rPr lang="en-US" sz="1800">
                <a:latin typeface="Verdana" charset="0"/>
              </a:rPr>
              <a:t>) </a:t>
            </a:r>
            <a:r>
              <a:rPr lang="en-US" sz="1800" u="sng">
                <a:latin typeface="Verdana" charset="0"/>
              </a:rPr>
              <a:t>3</a:t>
            </a:r>
            <a:r>
              <a:rPr lang="en-US" sz="1800">
                <a:latin typeface="Verdana" charset="0"/>
              </a:rPr>
              <a:t> 6 </a:t>
            </a:r>
            <a:r>
              <a:rPr lang="en-US" sz="1800" u="sng">
                <a:latin typeface="Verdana" charset="0"/>
              </a:rPr>
              <a:t>6</a:t>
            </a:r>
            <a:endParaRPr lang="en-US" sz="1800">
              <a:latin typeface="Verdana" charset="0"/>
            </a:endParaRP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7010400" y="774700"/>
            <a:ext cx="1790700" cy="3556000"/>
            <a:chOff x="4416" y="816"/>
            <a:chExt cx="1128" cy="2240"/>
          </a:xfrm>
        </p:grpSpPr>
        <p:grpSp>
          <p:nvGrpSpPr>
            <p:cNvPr id="3" name="Group 6"/>
            <p:cNvGrpSpPr>
              <a:grpSpLocks/>
            </p:cNvGrpSpPr>
            <p:nvPr/>
          </p:nvGrpSpPr>
          <p:grpSpPr bwMode="auto">
            <a:xfrm>
              <a:off x="4416" y="816"/>
              <a:ext cx="320" cy="344"/>
              <a:chOff x="4416" y="816"/>
              <a:chExt cx="320" cy="344"/>
            </a:xfrm>
          </p:grpSpPr>
          <p:sp>
            <p:nvSpPr>
              <p:cNvPr id="89123" name="Oval 7"/>
              <p:cNvSpPr>
                <a:spLocks noChangeArrowheads="1"/>
              </p:cNvSpPr>
              <p:nvPr/>
            </p:nvSpPr>
            <p:spPr bwMode="auto">
              <a:xfrm>
                <a:off x="4416" y="816"/>
                <a:ext cx="320" cy="344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9124" name="Rectangle 8"/>
              <p:cNvSpPr>
                <a:spLocks noChangeArrowheads="1"/>
              </p:cNvSpPr>
              <p:nvPr/>
            </p:nvSpPr>
            <p:spPr bwMode="auto">
              <a:xfrm>
                <a:off x="4447" y="868"/>
                <a:ext cx="216" cy="248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algn="l">
                  <a:spcBef>
                    <a:spcPct val="0"/>
                  </a:spcBef>
                </a:pPr>
                <a:r>
                  <a:rPr lang="en-US" sz="2000" i="1">
                    <a:latin typeface="Verdana" charset="0"/>
                  </a:rPr>
                  <a:t>1</a:t>
                </a:r>
              </a:p>
            </p:txBody>
          </p:sp>
        </p:grpSp>
        <p:grpSp>
          <p:nvGrpSpPr>
            <p:cNvPr id="4" name="Group 9"/>
            <p:cNvGrpSpPr>
              <a:grpSpLocks/>
            </p:cNvGrpSpPr>
            <p:nvPr/>
          </p:nvGrpSpPr>
          <p:grpSpPr bwMode="auto">
            <a:xfrm>
              <a:off x="5224" y="816"/>
              <a:ext cx="320" cy="344"/>
              <a:chOff x="5224" y="816"/>
              <a:chExt cx="320" cy="344"/>
            </a:xfrm>
          </p:grpSpPr>
          <p:sp>
            <p:nvSpPr>
              <p:cNvPr id="89121" name="Oval 10"/>
              <p:cNvSpPr>
                <a:spLocks noChangeArrowheads="1"/>
              </p:cNvSpPr>
              <p:nvPr/>
            </p:nvSpPr>
            <p:spPr bwMode="auto">
              <a:xfrm>
                <a:off x="5224" y="816"/>
                <a:ext cx="320" cy="344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9122" name="Rectangle 11"/>
              <p:cNvSpPr>
                <a:spLocks noChangeArrowheads="1"/>
              </p:cNvSpPr>
              <p:nvPr/>
            </p:nvSpPr>
            <p:spPr bwMode="auto">
              <a:xfrm>
                <a:off x="5271" y="860"/>
                <a:ext cx="216" cy="248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algn="l">
                  <a:spcBef>
                    <a:spcPct val="0"/>
                  </a:spcBef>
                </a:pPr>
                <a:r>
                  <a:rPr lang="en-US" sz="2000" i="1">
                    <a:latin typeface="Verdana" charset="0"/>
                  </a:rPr>
                  <a:t>2</a:t>
                </a:r>
              </a:p>
            </p:txBody>
          </p:sp>
        </p:grpSp>
        <p:grpSp>
          <p:nvGrpSpPr>
            <p:cNvPr id="5" name="Group 12"/>
            <p:cNvGrpSpPr>
              <a:grpSpLocks/>
            </p:cNvGrpSpPr>
            <p:nvPr/>
          </p:nvGrpSpPr>
          <p:grpSpPr bwMode="auto">
            <a:xfrm>
              <a:off x="5224" y="1504"/>
              <a:ext cx="320" cy="344"/>
              <a:chOff x="5224" y="1504"/>
              <a:chExt cx="320" cy="344"/>
            </a:xfrm>
          </p:grpSpPr>
          <p:sp>
            <p:nvSpPr>
              <p:cNvPr id="89119" name="Oval 13"/>
              <p:cNvSpPr>
                <a:spLocks noChangeArrowheads="1"/>
              </p:cNvSpPr>
              <p:nvPr/>
            </p:nvSpPr>
            <p:spPr bwMode="auto">
              <a:xfrm>
                <a:off x="5224" y="1504"/>
                <a:ext cx="320" cy="344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9120" name="Rectangle 14"/>
              <p:cNvSpPr>
                <a:spLocks noChangeArrowheads="1"/>
              </p:cNvSpPr>
              <p:nvPr/>
            </p:nvSpPr>
            <p:spPr bwMode="auto">
              <a:xfrm>
                <a:off x="5263" y="1556"/>
                <a:ext cx="216" cy="248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algn="l">
                  <a:spcBef>
                    <a:spcPct val="0"/>
                  </a:spcBef>
                </a:pPr>
                <a:r>
                  <a:rPr lang="en-US" sz="2000" i="1">
                    <a:latin typeface="Verdana" charset="0"/>
                  </a:rPr>
                  <a:t>3</a:t>
                </a:r>
              </a:p>
            </p:txBody>
          </p:sp>
        </p:grpSp>
        <p:grpSp>
          <p:nvGrpSpPr>
            <p:cNvPr id="6" name="Group 15"/>
            <p:cNvGrpSpPr>
              <a:grpSpLocks/>
            </p:cNvGrpSpPr>
            <p:nvPr/>
          </p:nvGrpSpPr>
          <p:grpSpPr bwMode="auto">
            <a:xfrm>
              <a:off x="4424" y="1520"/>
              <a:ext cx="320" cy="344"/>
              <a:chOff x="4424" y="1520"/>
              <a:chExt cx="320" cy="344"/>
            </a:xfrm>
          </p:grpSpPr>
          <p:sp>
            <p:nvSpPr>
              <p:cNvPr id="89117" name="Oval 16"/>
              <p:cNvSpPr>
                <a:spLocks noChangeArrowheads="1"/>
              </p:cNvSpPr>
              <p:nvPr/>
            </p:nvSpPr>
            <p:spPr bwMode="auto">
              <a:xfrm>
                <a:off x="4424" y="1520"/>
                <a:ext cx="320" cy="344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9118" name="Rectangle 17"/>
              <p:cNvSpPr>
                <a:spLocks noChangeArrowheads="1"/>
              </p:cNvSpPr>
              <p:nvPr/>
            </p:nvSpPr>
            <p:spPr bwMode="auto">
              <a:xfrm>
                <a:off x="4463" y="1572"/>
                <a:ext cx="216" cy="248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algn="l">
                  <a:spcBef>
                    <a:spcPct val="0"/>
                  </a:spcBef>
                </a:pPr>
                <a:r>
                  <a:rPr lang="en-US" sz="2000" i="1">
                    <a:latin typeface="Verdana" charset="0"/>
                  </a:rPr>
                  <a:t>4</a:t>
                </a:r>
              </a:p>
            </p:txBody>
          </p:sp>
        </p:grpSp>
        <p:grpSp>
          <p:nvGrpSpPr>
            <p:cNvPr id="7" name="Group 18"/>
            <p:cNvGrpSpPr>
              <a:grpSpLocks/>
            </p:cNvGrpSpPr>
            <p:nvPr/>
          </p:nvGrpSpPr>
          <p:grpSpPr bwMode="auto">
            <a:xfrm>
              <a:off x="4416" y="2216"/>
              <a:ext cx="320" cy="344"/>
              <a:chOff x="4416" y="2216"/>
              <a:chExt cx="320" cy="344"/>
            </a:xfrm>
          </p:grpSpPr>
          <p:sp>
            <p:nvSpPr>
              <p:cNvPr id="89115" name="Oval 19"/>
              <p:cNvSpPr>
                <a:spLocks noChangeArrowheads="1"/>
              </p:cNvSpPr>
              <p:nvPr/>
            </p:nvSpPr>
            <p:spPr bwMode="auto">
              <a:xfrm>
                <a:off x="4416" y="2216"/>
                <a:ext cx="320" cy="344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9116" name="Rectangle 20"/>
              <p:cNvSpPr>
                <a:spLocks noChangeArrowheads="1"/>
              </p:cNvSpPr>
              <p:nvPr/>
            </p:nvSpPr>
            <p:spPr bwMode="auto">
              <a:xfrm>
                <a:off x="4455" y="2284"/>
                <a:ext cx="216" cy="248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algn="l">
                  <a:spcBef>
                    <a:spcPct val="0"/>
                  </a:spcBef>
                </a:pPr>
                <a:r>
                  <a:rPr lang="en-US" sz="2000" i="1">
                    <a:latin typeface="Verdana" charset="0"/>
                  </a:rPr>
                  <a:t>5</a:t>
                </a:r>
              </a:p>
            </p:txBody>
          </p:sp>
        </p:grpSp>
        <p:grpSp>
          <p:nvGrpSpPr>
            <p:cNvPr id="8" name="Group 21"/>
            <p:cNvGrpSpPr>
              <a:grpSpLocks/>
            </p:cNvGrpSpPr>
            <p:nvPr/>
          </p:nvGrpSpPr>
          <p:grpSpPr bwMode="auto">
            <a:xfrm>
              <a:off x="4888" y="2712"/>
              <a:ext cx="320" cy="344"/>
              <a:chOff x="4888" y="2712"/>
              <a:chExt cx="320" cy="344"/>
            </a:xfrm>
          </p:grpSpPr>
          <p:sp>
            <p:nvSpPr>
              <p:cNvPr id="89113" name="Oval 22"/>
              <p:cNvSpPr>
                <a:spLocks noChangeArrowheads="1"/>
              </p:cNvSpPr>
              <p:nvPr/>
            </p:nvSpPr>
            <p:spPr bwMode="auto">
              <a:xfrm>
                <a:off x="4888" y="2712"/>
                <a:ext cx="320" cy="344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9114" name="Rectangle 23"/>
              <p:cNvSpPr>
                <a:spLocks noChangeArrowheads="1"/>
              </p:cNvSpPr>
              <p:nvPr/>
            </p:nvSpPr>
            <p:spPr bwMode="auto">
              <a:xfrm>
                <a:off x="4927" y="2772"/>
                <a:ext cx="216" cy="248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algn="l">
                  <a:spcBef>
                    <a:spcPct val="0"/>
                  </a:spcBef>
                </a:pPr>
                <a:r>
                  <a:rPr lang="en-US" sz="2000" i="1">
                    <a:latin typeface="Verdana" charset="0"/>
                  </a:rPr>
                  <a:t>6</a:t>
                </a:r>
              </a:p>
            </p:txBody>
          </p:sp>
        </p:grpSp>
        <p:sp>
          <p:nvSpPr>
            <p:cNvPr id="89106" name="Line 24"/>
            <p:cNvSpPr>
              <a:spLocks noChangeShapeType="1"/>
            </p:cNvSpPr>
            <p:nvPr/>
          </p:nvSpPr>
          <p:spPr bwMode="auto">
            <a:xfrm>
              <a:off x="4568" y="1176"/>
              <a:ext cx="0" cy="336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9107" name="Line 25"/>
            <p:cNvSpPr>
              <a:spLocks noChangeShapeType="1"/>
            </p:cNvSpPr>
            <p:nvPr/>
          </p:nvSpPr>
          <p:spPr bwMode="auto">
            <a:xfrm>
              <a:off x="4568" y="1880"/>
              <a:ext cx="0" cy="336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9108" name="Line 26"/>
            <p:cNvSpPr>
              <a:spLocks noChangeShapeType="1"/>
            </p:cNvSpPr>
            <p:nvPr/>
          </p:nvSpPr>
          <p:spPr bwMode="auto">
            <a:xfrm>
              <a:off x="5384" y="1168"/>
              <a:ext cx="0" cy="336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9109" name="Line 27"/>
            <p:cNvSpPr>
              <a:spLocks noChangeShapeType="1"/>
            </p:cNvSpPr>
            <p:nvPr/>
          </p:nvSpPr>
          <p:spPr bwMode="auto">
            <a:xfrm>
              <a:off x="4688" y="1144"/>
              <a:ext cx="552" cy="424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9110" name="Line 28"/>
            <p:cNvSpPr>
              <a:spLocks noChangeShapeType="1"/>
            </p:cNvSpPr>
            <p:nvPr/>
          </p:nvSpPr>
          <p:spPr bwMode="auto">
            <a:xfrm>
              <a:off x="4672" y="2536"/>
              <a:ext cx="264" cy="216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9111" name="Line 29"/>
            <p:cNvSpPr>
              <a:spLocks noChangeShapeType="1"/>
            </p:cNvSpPr>
            <p:nvPr/>
          </p:nvSpPr>
          <p:spPr bwMode="auto">
            <a:xfrm flipH="1">
              <a:off x="5104" y="1864"/>
              <a:ext cx="264" cy="856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9112" name="Line 30"/>
            <p:cNvSpPr>
              <a:spLocks noChangeShapeType="1"/>
            </p:cNvSpPr>
            <p:nvPr/>
          </p:nvSpPr>
          <p:spPr bwMode="auto">
            <a:xfrm flipH="1">
              <a:off x="4696" y="1792"/>
              <a:ext cx="568" cy="488"/>
            </a:xfrm>
            <a:prstGeom prst="line">
              <a:avLst/>
            </a:prstGeom>
            <a:noFill/>
            <a:ln w="25400">
              <a:solidFill>
                <a:srgbClr val="56127A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89097" name="Text Box 31"/>
          <p:cNvSpPr txBox="1">
            <a:spLocks noChangeArrowheads="1"/>
          </p:cNvSpPr>
          <p:nvPr/>
        </p:nvSpPr>
        <p:spPr bwMode="auto">
          <a:xfrm>
            <a:off x="7670800" y="2374900"/>
            <a:ext cx="496888" cy="6413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3600">
                <a:solidFill>
                  <a:srgbClr val="FF0000"/>
                </a:solidFill>
                <a:latin typeface="Verdana" charset="0"/>
              </a:rPr>
              <a:t>X</a:t>
            </a:r>
          </a:p>
        </p:txBody>
      </p:sp>
      <p:sp>
        <p:nvSpPr>
          <p:cNvPr id="89098" name="Text Box 32"/>
          <p:cNvSpPr txBox="1">
            <a:spLocks noChangeArrowheads="1"/>
          </p:cNvSpPr>
          <p:nvPr/>
        </p:nvSpPr>
        <p:spPr bwMode="auto">
          <a:xfrm>
            <a:off x="428625" y="5137150"/>
            <a:ext cx="691515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000" i="1">
                <a:latin typeface="Verdana" charset="0"/>
              </a:rPr>
              <a:t>Any antidependence can be eliminated by renaming.</a:t>
            </a:r>
          </a:p>
          <a:p>
            <a:pPr lvl="2" algn="l">
              <a:spcBef>
                <a:spcPct val="0"/>
              </a:spcBef>
            </a:pPr>
            <a:r>
              <a:rPr lang="en-US" sz="2000" i="1">
                <a:latin typeface="Verdana" charset="0"/>
              </a:rPr>
              <a:t> (renaming  </a:t>
            </a:r>
            <a:r>
              <a:rPr lang="en-US" sz="2000" i="1">
                <a:latin typeface="Symbol" charset="2"/>
              </a:rPr>
              <a:t></a:t>
            </a:r>
            <a:r>
              <a:rPr lang="en-US" sz="2000" i="1">
                <a:latin typeface="Verdana" charset="0"/>
              </a:rPr>
              <a:t> additional storage)  </a:t>
            </a:r>
          </a:p>
          <a:p>
            <a:pPr lvl="2" algn="l">
              <a:spcBef>
                <a:spcPct val="0"/>
              </a:spcBef>
            </a:pPr>
            <a:r>
              <a:rPr lang="en-US" sz="2000" i="1">
                <a:latin typeface="Verdana" charset="0"/>
              </a:rPr>
              <a:t> Can it be done in hardware?</a:t>
            </a:r>
          </a:p>
        </p:txBody>
      </p:sp>
      <p:sp>
        <p:nvSpPr>
          <p:cNvPr id="1816609" name="Text Box 33"/>
          <p:cNvSpPr txBox="1">
            <a:spLocks noChangeArrowheads="1"/>
          </p:cNvSpPr>
          <p:nvPr/>
        </p:nvSpPr>
        <p:spPr bwMode="auto">
          <a:xfrm>
            <a:off x="5257800" y="5803900"/>
            <a:ext cx="823913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2400" i="1">
                <a:solidFill>
                  <a:srgbClr val="FF0000"/>
                </a:solidFill>
                <a:latin typeface="Verdana" charset="0"/>
              </a:rPr>
              <a:t>yes!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16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16609" grpId="0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888A9B7-E954-E041-8E9D-C26F0D6CC7B8}" type="slidenum">
              <a:rPr lang="en-US"/>
              <a:pPr/>
              <a:t>18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341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Acknowledgements</a:t>
            </a:r>
          </a:p>
        </p:txBody>
      </p:sp>
      <p:sp>
        <p:nvSpPr>
          <p:cNvPr id="1341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These slides heavily contain material developed and copyright by</a:t>
            </a:r>
          </a:p>
          <a:p>
            <a:pPr lvl="1"/>
            <a:r>
              <a:rPr lang="en-US" dirty="0" err="1" smtClean="0"/>
              <a:t>Krste</a:t>
            </a:r>
            <a:r>
              <a:rPr lang="en-US" dirty="0" smtClean="0"/>
              <a:t> </a:t>
            </a:r>
            <a:r>
              <a:rPr lang="en-US" dirty="0" err="1" smtClean="0"/>
              <a:t>Asanovic</a:t>
            </a:r>
            <a:r>
              <a:rPr lang="en-US" dirty="0" smtClean="0"/>
              <a:t> (MIT/UCB)</a:t>
            </a:r>
          </a:p>
          <a:p>
            <a:pPr lvl="1"/>
            <a:r>
              <a:rPr lang="en-US" dirty="0" smtClean="0"/>
              <a:t>David Patterson (UCB)</a:t>
            </a:r>
          </a:p>
          <a:p>
            <a:r>
              <a:rPr lang="en-US" dirty="0" smtClean="0"/>
              <a:t>And also by:</a:t>
            </a:r>
            <a:endParaRPr lang="en-US" dirty="0"/>
          </a:p>
          <a:p>
            <a:pPr lvl="1"/>
            <a:r>
              <a:rPr lang="en-US" dirty="0" err="1"/>
              <a:t>Arvind</a:t>
            </a:r>
            <a:r>
              <a:rPr lang="en-US" dirty="0"/>
              <a:t> (MIT)</a:t>
            </a:r>
            <a:endParaRPr lang="en-US" dirty="0" smtClean="0"/>
          </a:p>
          <a:p>
            <a:pPr lvl="1"/>
            <a:r>
              <a:rPr lang="en-US" dirty="0" smtClean="0"/>
              <a:t>Joel </a:t>
            </a:r>
            <a:r>
              <a:rPr lang="en-US" dirty="0" err="1"/>
              <a:t>Emer</a:t>
            </a:r>
            <a:r>
              <a:rPr lang="en-US" dirty="0"/>
              <a:t> (Intel/MIT)</a:t>
            </a:r>
          </a:p>
          <a:p>
            <a:pPr lvl="1"/>
            <a:r>
              <a:rPr lang="en-US" dirty="0"/>
              <a:t>James Hoe (CMU)</a:t>
            </a:r>
          </a:p>
          <a:p>
            <a:pPr lvl="1"/>
            <a:r>
              <a:rPr lang="en-US" dirty="0"/>
              <a:t>John </a:t>
            </a:r>
            <a:r>
              <a:rPr lang="en-US" dirty="0" err="1"/>
              <a:t>Kubiatowicz</a:t>
            </a:r>
            <a:r>
              <a:rPr lang="en-US" dirty="0"/>
              <a:t> (UCB)</a:t>
            </a:r>
            <a:endParaRPr lang="en-US" dirty="0" smtClean="0"/>
          </a:p>
          <a:p>
            <a:pPr lvl="1"/>
            <a:endParaRPr lang="en-US" dirty="0" smtClean="0"/>
          </a:p>
          <a:p>
            <a:r>
              <a:rPr lang="en-US" dirty="0"/>
              <a:t>MIT material derived from course 6.823</a:t>
            </a:r>
          </a:p>
          <a:p>
            <a:r>
              <a:rPr lang="en-US" dirty="0"/>
              <a:t>UCB material derived from course </a:t>
            </a:r>
            <a:r>
              <a:rPr lang="en-US" dirty="0" smtClean="0"/>
              <a:t>CS252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D2DA89D-98AF-3447-8EFB-263A03AAB0CC}" type="slidenum">
              <a:rPr lang="en-US"/>
              <a:pPr/>
              <a:t>2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7413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292975" cy="736600"/>
          </a:xfrm>
        </p:spPr>
        <p:txBody>
          <a:bodyPr/>
          <a:lstStyle/>
          <a:p>
            <a:r>
              <a:rPr lang="en-US" dirty="0"/>
              <a:t>Last </a:t>
            </a:r>
            <a:r>
              <a:rPr lang="en-US" dirty="0" smtClean="0"/>
              <a:t>time…</a:t>
            </a:r>
            <a:endParaRPr lang="en-US" dirty="0"/>
          </a:p>
        </p:txBody>
      </p:sp>
      <p:sp>
        <p:nvSpPr>
          <p:cNvPr id="17414" name="Rectangle 13"/>
          <p:cNvSpPr>
            <a:spLocks noGrp="1" noChangeArrowheads="1"/>
          </p:cNvSpPr>
          <p:nvPr>
            <p:ph type="body" idx="1"/>
          </p:nvPr>
        </p:nvSpPr>
        <p:spPr>
          <a:xfrm>
            <a:off x="609600" y="1066800"/>
            <a:ext cx="8077200" cy="5207000"/>
          </a:xfrm>
        </p:spPr>
        <p:txBody>
          <a:bodyPr/>
          <a:lstStyle/>
          <a:p>
            <a:r>
              <a:rPr lang="en-US" sz="2800" dirty="0" smtClean="0">
                <a:latin typeface="Tahoma" charset="0"/>
              </a:rPr>
              <a:t>Complex pipelining</a:t>
            </a:r>
          </a:p>
          <a:p>
            <a:pPr lvl="1"/>
            <a:r>
              <a:rPr lang="en-US" sz="2200" dirty="0" smtClean="0">
                <a:latin typeface="Tahoma" charset="0"/>
              </a:rPr>
              <a:t>Multiple functional units with variable access time</a:t>
            </a:r>
          </a:p>
          <a:p>
            <a:r>
              <a:rPr lang="en-US" sz="2800" dirty="0" smtClean="0">
                <a:latin typeface="Tahoma" charset="0"/>
              </a:rPr>
              <a:t>Types of data hazards</a:t>
            </a:r>
            <a:endParaRPr lang="en-US" sz="1600" dirty="0" smtClean="0">
              <a:latin typeface="Tahoma" charset="0"/>
            </a:endParaRPr>
          </a:p>
          <a:p>
            <a:pPr lvl="1"/>
            <a:r>
              <a:rPr lang="en-US" sz="2200" dirty="0" smtClean="0">
                <a:latin typeface="Tahoma" charset="0"/>
              </a:rPr>
              <a:t>RAW, WAR, WAW</a:t>
            </a:r>
          </a:p>
          <a:p>
            <a:r>
              <a:rPr lang="en-US" sz="2800" dirty="0" smtClean="0">
                <a:latin typeface="Tahoma" charset="0"/>
              </a:rPr>
              <a:t>Dependency graph</a:t>
            </a:r>
          </a:p>
          <a:p>
            <a:pPr lvl="1"/>
            <a:r>
              <a:rPr lang="en-US" sz="2200" dirty="0" smtClean="0">
                <a:latin typeface="Tahoma" charset="0"/>
              </a:rPr>
              <a:t>How instructions are dependent on each other</a:t>
            </a:r>
          </a:p>
          <a:p>
            <a:pPr lvl="1"/>
            <a:r>
              <a:rPr lang="en-US" sz="2200" dirty="0" smtClean="0">
                <a:latin typeface="Tahoma" charset="0"/>
              </a:rPr>
              <a:t>Basis for out-of-order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04C95D3-B13F-B84C-B20F-6A9A7BF55955}" type="slidenum">
              <a:rPr lang="en-US"/>
              <a:pPr/>
              <a:t>3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64517" name="Rectangle 2"/>
          <p:cNvSpPr>
            <a:spLocks noGrp="1" noChangeArrowheads="1"/>
          </p:cNvSpPr>
          <p:nvPr>
            <p:ph type="title"/>
          </p:nvPr>
        </p:nvSpPr>
        <p:spPr>
          <a:xfrm>
            <a:off x="292100" y="0"/>
            <a:ext cx="7162800" cy="838200"/>
          </a:xfrm>
          <a:noFill/>
        </p:spPr>
        <p:txBody>
          <a:bodyPr lIns="90488" tIns="44450" rIns="90488" bIns="44450"/>
          <a:lstStyle/>
          <a:p>
            <a:r>
              <a:rPr lang="en-US"/>
              <a:t>Complex Pipeline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317500" y="1841500"/>
            <a:ext cx="812800" cy="812800"/>
            <a:chOff x="200" y="1584"/>
            <a:chExt cx="512" cy="512"/>
          </a:xfrm>
        </p:grpSpPr>
        <p:sp>
          <p:nvSpPr>
            <p:cNvPr id="64556" name="Rectangle 4"/>
            <p:cNvSpPr>
              <a:spLocks noChangeArrowheads="1"/>
            </p:cNvSpPr>
            <p:nvPr/>
          </p:nvSpPr>
          <p:spPr bwMode="auto">
            <a:xfrm>
              <a:off x="200" y="1584"/>
              <a:ext cx="512" cy="512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557" name="Rectangle 5"/>
            <p:cNvSpPr>
              <a:spLocks noChangeArrowheads="1"/>
            </p:cNvSpPr>
            <p:nvPr/>
          </p:nvSpPr>
          <p:spPr bwMode="auto">
            <a:xfrm>
              <a:off x="332" y="1711"/>
              <a:ext cx="273" cy="248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2000">
                  <a:solidFill>
                    <a:srgbClr val="56127A"/>
                  </a:solidFill>
                  <a:latin typeface="Verdana" charset="0"/>
                </a:rPr>
                <a:t>IF</a:t>
              </a:r>
            </a:p>
          </p:txBody>
        </p:sp>
      </p:grpSp>
      <p:sp>
        <p:nvSpPr>
          <p:cNvPr id="64519" name="Rectangle 6"/>
          <p:cNvSpPr>
            <a:spLocks noChangeArrowheads="1"/>
          </p:cNvSpPr>
          <p:nvPr/>
        </p:nvSpPr>
        <p:spPr bwMode="auto">
          <a:xfrm>
            <a:off x="1528763" y="2043113"/>
            <a:ext cx="657225" cy="3937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ID</a:t>
            </a:r>
          </a:p>
        </p:txBody>
      </p:sp>
      <p:sp>
        <p:nvSpPr>
          <p:cNvPr id="64520" name="Line 7"/>
          <p:cNvSpPr>
            <a:spLocks noChangeShapeType="1"/>
          </p:cNvSpPr>
          <p:nvPr/>
        </p:nvSpPr>
        <p:spPr bwMode="auto">
          <a:xfrm>
            <a:off x="1143000" y="2235200"/>
            <a:ext cx="2921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4521" name="Rectangle 8"/>
          <p:cNvSpPr>
            <a:spLocks noChangeArrowheads="1"/>
          </p:cNvSpPr>
          <p:nvPr/>
        </p:nvSpPr>
        <p:spPr bwMode="auto">
          <a:xfrm>
            <a:off x="1435100" y="1866900"/>
            <a:ext cx="812800" cy="8128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4522" name="Rectangle 9"/>
          <p:cNvSpPr>
            <a:spLocks noChangeArrowheads="1"/>
          </p:cNvSpPr>
          <p:nvPr/>
        </p:nvSpPr>
        <p:spPr bwMode="auto">
          <a:xfrm>
            <a:off x="2654300" y="1841500"/>
            <a:ext cx="850900" cy="850900"/>
          </a:xfrm>
          <a:prstGeom prst="rect">
            <a:avLst/>
          </a:prstGeom>
          <a:solidFill>
            <a:schemeClr val="accent1"/>
          </a:solidFill>
          <a:ln w="2540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3" name="Group 10"/>
          <p:cNvGrpSpPr>
            <a:grpSpLocks/>
          </p:cNvGrpSpPr>
          <p:nvPr/>
        </p:nvGrpSpPr>
        <p:grpSpPr bwMode="auto">
          <a:xfrm>
            <a:off x="7073900" y="1841500"/>
            <a:ext cx="812800" cy="812800"/>
            <a:chOff x="4456" y="1584"/>
            <a:chExt cx="512" cy="512"/>
          </a:xfrm>
        </p:grpSpPr>
        <p:sp>
          <p:nvSpPr>
            <p:cNvPr id="64554" name="Rectangle 11"/>
            <p:cNvSpPr>
              <a:spLocks noChangeArrowheads="1"/>
            </p:cNvSpPr>
            <p:nvPr/>
          </p:nvSpPr>
          <p:spPr bwMode="auto">
            <a:xfrm>
              <a:off x="4456" y="1584"/>
              <a:ext cx="512" cy="512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555" name="Rectangle 12"/>
            <p:cNvSpPr>
              <a:spLocks noChangeArrowheads="1"/>
            </p:cNvSpPr>
            <p:nvPr/>
          </p:nvSpPr>
          <p:spPr bwMode="auto">
            <a:xfrm>
              <a:off x="4535" y="1711"/>
              <a:ext cx="382" cy="248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2000">
                  <a:solidFill>
                    <a:srgbClr val="56127A"/>
                  </a:solidFill>
                  <a:latin typeface="Verdana" charset="0"/>
                </a:rPr>
                <a:t>WB</a:t>
              </a:r>
            </a:p>
          </p:txBody>
        </p:sp>
      </p:grpSp>
      <p:sp>
        <p:nvSpPr>
          <p:cNvPr id="64524" name="Rectangle 13"/>
          <p:cNvSpPr>
            <a:spLocks noChangeArrowheads="1"/>
          </p:cNvSpPr>
          <p:nvPr/>
        </p:nvSpPr>
        <p:spPr bwMode="auto">
          <a:xfrm>
            <a:off x="4140200" y="1079500"/>
            <a:ext cx="812800" cy="8128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4525" name="Rectangle 14"/>
          <p:cNvSpPr>
            <a:spLocks noChangeArrowheads="1"/>
          </p:cNvSpPr>
          <p:nvPr/>
        </p:nvSpPr>
        <p:spPr bwMode="auto">
          <a:xfrm>
            <a:off x="4227513" y="1281113"/>
            <a:ext cx="682625" cy="3937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ALU</a:t>
            </a:r>
          </a:p>
        </p:txBody>
      </p:sp>
      <p:sp>
        <p:nvSpPr>
          <p:cNvPr id="64526" name="Rectangle 15"/>
          <p:cNvSpPr>
            <a:spLocks noChangeArrowheads="1"/>
          </p:cNvSpPr>
          <p:nvPr/>
        </p:nvSpPr>
        <p:spPr bwMode="auto">
          <a:xfrm>
            <a:off x="5422900" y="1079500"/>
            <a:ext cx="1168400" cy="8128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4527" name="Rectangle 16"/>
          <p:cNvSpPr>
            <a:spLocks noChangeArrowheads="1"/>
          </p:cNvSpPr>
          <p:nvPr/>
        </p:nvSpPr>
        <p:spPr bwMode="auto">
          <a:xfrm>
            <a:off x="5630863" y="1281113"/>
            <a:ext cx="793750" cy="3937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Mem</a:t>
            </a:r>
          </a:p>
        </p:txBody>
      </p:sp>
      <p:sp>
        <p:nvSpPr>
          <p:cNvPr id="64528" name="Rectangle 17"/>
          <p:cNvSpPr>
            <a:spLocks noChangeArrowheads="1"/>
          </p:cNvSpPr>
          <p:nvPr/>
        </p:nvSpPr>
        <p:spPr bwMode="auto">
          <a:xfrm>
            <a:off x="4140200" y="2260600"/>
            <a:ext cx="1651000" cy="8128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4529" name="Rectangle 18"/>
          <p:cNvSpPr>
            <a:spLocks noChangeArrowheads="1"/>
          </p:cNvSpPr>
          <p:nvPr/>
        </p:nvSpPr>
        <p:spPr bwMode="auto">
          <a:xfrm>
            <a:off x="4551363" y="2462213"/>
            <a:ext cx="795337" cy="3937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Fadd</a:t>
            </a:r>
          </a:p>
        </p:txBody>
      </p:sp>
      <p:sp>
        <p:nvSpPr>
          <p:cNvPr id="64530" name="Rectangle 19"/>
          <p:cNvSpPr>
            <a:spLocks noChangeArrowheads="1"/>
          </p:cNvSpPr>
          <p:nvPr/>
        </p:nvSpPr>
        <p:spPr bwMode="auto">
          <a:xfrm>
            <a:off x="4140200" y="3251200"/>
            <a:ext cx="1651000" cy="8128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4531" name="Rectangle 20"/>
          <p:cNvSpPr>
            <a:spLocks noChangeArrowheads="1"/>
          </p:cNvSpPr>
          <p:nvPr/>
        </p:nvSpPr>
        <p:spPr bwMode="auto">
          <a:xfrm>
            <a:off x="4545013" y="3452813"/>
            <a:ext cx="804862" cy="3937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Fmul</a:t>
            </a:r>
          </a:p>
        </p:txBody>
      </p:sp>
      <p:sp>
        <p:nvSpPr>
          <p:cNvPr id="64532" name="Rectangle 21"/>
          <p:cNvSpPr>
            <a:spLocks noChangeArrowheads="1"/>
          </p:cNvSpPr>
          <p:nvPr/>
        </p:nvSpPr>
        <p:spPr bwMode="auto">
          <a:xfrm>
            <a:off x="4140200" y="4927600"/>
            <a:ext cx="1651000" cy="8128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4533" name="Rectangle 22"/>
          <p:cNvSpPr>
            <a:spLocks noChangeArrowheads="1"/>
          </p:cNvSpPr>
          <p:nvPr/>
        </p:nvSpPr>
        <p:spPr bwMode="auto">
          <a:xfrm>
            <a:off x="4595813" y="5129213"/>
            <a:ext cx="704850" cy="3937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Fdiv</a:t>
            </a:r>
          </a:p>
        </p:txBody>
      </p:sp>
      <p:sp>
        <p:nvSpPr>
          <p:cNvPr id="64534" name="Oval 23"/>
          <p:cNvSpPr>
            <a:spLocks noChangeArrowheads="1"/>
          </p:cNvSpPr>
          <p:nvPr/>
        </p:nvSpPr>
        <p:spPr bwMode="auto">
          <a:xfrm>
            <a:off x="4870450" y="4197350"/>
            <a:ext cx="76200" cy="76200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4535" name="Oval 24"/>
          <p:cNvSpPr>
            <a:spLocks noChangeArrowheads="1"/>
          </p:cNvSpPr>
          <p:nvPr/>
        </p:nvSpPr>
        <p:spPr bwMode="auto">
          <a:xfrm>
            <a:off x="4876800" y="4343400"/>
            <a:ext cx="76200" cy="76200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4536" name="Oval 25"/>
          <p:cNvSpPr>
            <a:spLocks noChangeArrowheads="1"/>
          </p:cNvSpPr>
          <p:nvPr/>
        </p:nvSpPr>
        <p:spPr bwMode="auto">
          <a:xfrm>
            <a:off x="4870450" y="4502150"/>
            <a:ext cx="76200" cy="76200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4537" name="Oval 26"/>
          <p:cNvSpPr>
            <a:spLocks noChangeArrowheads="1"/>
          </p:cNvSpPr>
          <p:nvPr/>
        </p:nvSpPr>
        <p:spPr bwMode="auto">
          <a:xfrm>
            <a:off x="4876800" y="4648200"/>
            <a:ext cx="76200" cy="76200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4" name="Group 27"/>
          <p:cNvGrpSpPr>
            <a:grpSpLocks/>
          </p:cNvGrpSpPr>
          <p:nvPr/>
        </p:nvGrpSpPr>
        <p:grpSpPr bwMode="auto">
          <a:xfrm>
            <a:off x="3505200" y="1447800"/>
            <a:ext cx="636588" cy="3836988"/>
            <a:chOff x="2208" y="1336"/>
            <a:chExt cx="401" cy="2417"/>
          </a:xfrm>
        </p:grpSpPr>
        <p:sp>
          <p:nvSpPr>
            <p:cNvPr id="64550" name="Freeform 28"/>
            <p:cNvSpPr>
              <a:spLocks/>
            </p:cNvSpPr>
            <p:nvPr/>
          </p:nvSpPr>
          <p:spPr bwMode="auto">
            <a:xfrm>
              <a:off x="2208" y="1336"/>
              <a:ext cx="401" cy="497"/>
            </a:xfrm>
            <a:custGeom>
              <a:avLst/>
              <a:gdLst>
                <a:gd name="T0" fmla="*/ 0 w 401"/>
                <a:gd name="T1" fmla="*/ 496 h 497"/>
                <a:gd name="T2" fmla="*/ 400 w 401"/>
                <a:gd name="T3" fmla="*/ 0 h 497"/>
                <a:gd name="T4" fmla="*/ 0 60000 65536"/>
                <a:gd name="T5" fmla="*/ 0 60000 65536"/>
                <a:gd name="T6" fmla="*/ 0 w 401"/>
                <a:gd name="T7" fmla="*/ 0 h 497"/>
                <a:gd name="T8" fmla="*/ 401 w 401"/>
                <a:gd name="T9" fmla="*/ 497 h 497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01" h="497">
                  <a:moveTo>
                    <a:pt x="0" y="496"/>
                  </a:moveTo>
                  <a:lnTo>
                    <a:pt x="400" y="0"/>
                  </a:lnTo>
                </a:path>
              </a:pathLst>
            </a:custGeom>
            <a:noFill/>
            <a:ln w="25400" cap="rnd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551" name="Freeform 29"/>
            <p:cNvSpPr>
              <a:spLocks/>
            </p:cNvSpPr>
            <p:nvPr/>
          </p:nvSpPr>
          <p:spPr bwMode="auto">
            <a:xfrm>
              <a:off x="2208" y="1824"/>
              <a:ext cx="401" cy="225"/>
            </a:xfrm>
            <a:custGeom>
              <a:avLst/>
              <a:gdLst>
                <a:gd name="T0" fmla="*/ 0 w 401"/>
                <a:gd name="T1" fmla="*/ 0 h 225"/>
                <a:gd name="T2" fmla="*/ 400 w 401"/>
                <a:gd name="T3" fmla="*/ 224 h 225"/>
                <a:gd name="T4" fmla="*/ 0 60000 65536"/>
                <a:gd name="T5" fmla="*/ 0 60000 65536"/>
                <a:gd name="T6" fmla="*/ 0 w 401"/>
                <a:gd name="T7" fmla="*/ 0 h 225"/>
                <a:gd name="T8" fmla="*/ 401 w 401"/>
                <a:gd name="T9" fmla="*/ 225 h 225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01" h="225">
                  <a:moveTo>
                    <a:pt x="0" y="0"/>
                  </a:moveTo>
                  <a:lnTo>
                    <a:pt x="400" y="224"/>
                  </a:lnTo>
                </a:path>
              </a:pathLst>
            </a:custGeom>
            <a:noFill/>
            <a:ln w="25400" cap="rnd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552" name="Freeform 30"/>
            <p:cNvSpPr>
              <a:spLocks/>
            </p:cNvSpPr>
            <p:nvPr/>
          </p:nvSpPr>
          <p:spPr bwMode="auto">
            <a:xfrm>
              <a:off x="2208" y="1824"/>
              <a:ext cx="401" cy="841"/>
            </a:xfrm>
            <a:custGeom>
              <a:avLst/>
              <a:gdLst>
                <a:gd name="T0" fmla="*/ 0 w 401"/>
                <a:gd name="T1" fmla="*/ 0 h 841"/>
                <a:gd name="T2" fmla="*/ 400 w 401"/>
                <a:gd name="T3" fmla="*/ 840 h 841"/>
                <a:gd name="T4" fmla="*/ 0 60000 65536"/>
                <a:gd name="T5" fmla="*/ 0 60000 65536"/>
                <a:gd name="T6" fmla="*/ 0 w 401"/>
                <a:gd name="T7" fmla="*/ 0 h 841"/>
                <a:gd name="T8" fmla="*/ 401 w 401"/>
                <a:gd name="T9" fmla="*/ 841 h 84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01" h="841">
                  <a:moveTo>
                    <a:pt x="0" y="0"/>
                  </a:moveTo>
                  <a:lnTo>
                    <a:pt x="400" y="840"/>
                  </a:lnTo>
                </a:path>
              </a:pathLst>
            </a:custGeom>
            <a:noFill/>
            <a:ln w="25400" cap="rnd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553" name="Freeform 31"/>
            <p:cNvSpPr>
              <a:spLocks/>
            </p:cNvSpPr>
            <p:nvPr/>
          </p:nvSpPr>
          <p:spPr bwMode="auto">
            <a:xfrm>
              <a:off x="2208" y="1832"/>
              <a:ext cx="393" cy="1921"/>
            </a:xfrm>
            <a:custGeom>
              <a:avLst/>
              <a:gdLst>
                <a:gd name="T0" fmla="*/ 0 w 393"/>
                <a:gd name="T1" fmla="*/ 0 h 1921"/>
                <a:gd name="T2" fmla="*/ 392 w 393"/>
                <a:gd name="T3" fmla="*/ 1920 h 1921"/>
                <a:gd name="T4" fmla="*/ 0 60000 65536"/>
                <a:gd name="T5" fmla="*/ 0 60000 65536"/>
                <a:gd name="T6" fmla="*/ 0 w 393"/>
                <a:gd name="T7" fmla="*/ 0 h 1921"/>
                <a:gd name="T8" fmla="*/ 393 w 393"/>
                <a:gd name="T9" fmla="*/ 1921 h 192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93" h="1921">
                  <a:moveTo>
                    <a:pt x="0" y="0"/>
                  </a:moveTo>
                  <a:lnTo>
                    <a:pt x="392" y="1920"/>
                  </a:lnTo>
                </a:path>
              </a:pathLst>
            </a:custGeom>
            <a:noFill/>
            <a:ln w="25400" cap="rnd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64539" name="Freeform 32"/>
          <p:cNvSpPr>
            <a:spLocks/>
          </p:cNvSpPr>
          <p:nvPr/>
        </p:nvSpPr>
        <p:spPr bwMode="auto">
          <a:xfrm>
            <a:off x="6604000" y="1460500"/>
            <a:ext cx="446088" cy="484188"/>
          </a:xfrm>
          <a:custGeom>
            <a:avLst/>
            <a:gdLst>
              <a:gd name="T0" fmla="*/ 280 w 281"/>
              <a:gd name="T1" fmla="*/ 304 h 305"/>
              <a:gd name="T2" fmla="*/ 0 w 281"/>
              <a:gd name="T3" fmla="*/ 0 h 305"/>
              <a:gd name="T4" fmla="*/ 0 60000 65536"/>
              <a:gd name="T5" fmla="*/ 0 60000 65536"/>
              <a:gd name="T6" fmla="*/ 0 w 281"/>
              <a:gd name="T7" fmla="*/ 0 h 305"/>
              <a:gd name="T8" fmla="*/ 281 w 281"/>
              <a:gd name="T9" fmla="*/ 305 h 305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81" h="305">
                <a:moveTo>
                  <a:pt x="280" y="304"/>
                </a:moveTo>
                <a:lnTo>
                  <a:pt x="0" y="0"/>
                </a:lnTo>
              </a:path>
            </a:pathLst>
          </a:custGeom>
          <a:noFill/>
          <a:ln w="25400" cap="rnd">
            <a:solidFill>
              <a:schemeClr val="tx1"/>
            </a:solidFill>
            <a:round/>
            <a:headEnd type="triangle" w="med" len="med"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4540" name="Freeform 33"/>
          <p:cNvSpPr>
            <a:spLocks/>
          </p:cNvSpPr>
          <p:nvPr/>
        </p:nvSpPr>
        <p:spPr bwMode="auto">
          <a:xfrm>
            <a:off x="5803900" y="2273300"/>
            <a:ext cx="1233488" cy="331788"/>
          </a:xfrm>
          <a:custGeom>
            <a:avLst/>
            <a:gdLst>
              <a:gd name="T0" fmla="*/ 776 w 777"/>
              <a:gd name="T1" fmla="*/ 0 h 209"/>
              <a:gd name="T2" fmla="*/ 0 w 777"/>
              <a:gd name="T3" fmla="*/ 208 h 209"/>
              <a:gd name="T4" fmla="*/ 0 60000 65536"/>
              <a:gd name="T5" fmla="*/ 0 60000 65536"/>
              <a:gd name="T6" fmla="*/ 0 w 777"/>
              <a:gd name="T7" fmla="*/ 0 h 209"/>
              <a:gd name="T8" fmla="*/ 777 w 777"/>
              <a:gd name="T9" fmla="*/ 209 h 209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777" h="209">
                <a:moveTo>
                  <a:pt x="776" y="0"/>
                </a:moveTo>
                <a:lnTo>
                  <a:pt x="0" y="208"/>
                </a:lnTo>
              </a:path>
            </a:pathLst>
          </a:custGeom>
          <a:noFill/>
          <a:ln w="25400" cap="rnd">
            <a:solidFill>
              <a:schemeClr val="tx1"/>
            </a:solidFill>
            <a:round/>
            <a:headEnd type="triangle" w="med" len="med"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4541" name="Freeform 34"/>
          <p:cNvSpPr>
            <a:spLocks/>
          </p:cNvSpPr>
          <p:nvPr/>
        </p:nvSpPr>
        <p:spPr bwMode="auto">
          <a:xfrm>
            <a:off x="5803900" y="2438400"/>
            <a:ext cx="1246188" cy="1144588"/>
          </a:xfrm>
          <a:custGeom>
            <a:avLst/>
            <a:gdLst>
              <a:gd name="T0" fmla="*/ 784 w 785"/>
              <a:gd name="T1" fmla="*/ 0 h 721"/>
              <a:gd name="T2" fmla="*/ 0 w 785"/>
              <a:gd name="T3" fmla="*/ 720 h 721"/>
              <a:gd name="T4" fmla="*/ 0 60000 65536"/>
              <a:gd name="T5" fmla="*/ 0 60000 65536"/>
              <a:gd name="T6" fmla="*/ 0 w 785"/>
              <a:gd name="T7" fmla="*/ 0 h 721"/>
              <a:gd name="T8" fmla="*/ 785 w 785"/>
              <a:gd name="T9" fmla="*/ 721 h 72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785" h="721">
                <a:moveTo>
                  <a:pt x="784" y="0"/>
                </a:moveTo>
                <a:lnTo>
                  <a:pt x="0" y="720"/>
                </a:lnTo>
              </a:path>
            </a:pathLst>
          </a:custGeom>
          <a:noFill/>
          <a:ln w="25400" cap="rnd">
            <a:solidFill>
              <a:schemeClr val="tx1"/>
            </a:solidFill>
            <a:round/>
            <a:headEnd type="triangle" w="med" len="med"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4542" name="Freeform 35"/>
          <p:cNvSpPr>
            <a:spLocks/>
          </p:cNvSpPr>
          <p:nvPr/>
        </p:nvSpPr>
        <p:spPr bwMode="auto">
          <a:xfrm>
            <a:off x="5816600" y="2590800"/>
            <a:ext cx="1233488" cy="2719388"/>
          </a:xfrm>
          <a:custGeom>
            <a:avLst/>
            <a:gdLst>
              <a:gd name="T0" fmla="*/ 776 w 777"/>
              <a:gd name="T1" fmla="*/ 0 h 1713"/>
              <a:gd name="T2" fmla="*/ 0 w 777"/>
              <a:gd name="T3" fmla="*/ 1712 h 1713"/>
              <a:gd name="T4" fmla="*/ 0 60000 65536"/>
              <a:gd name="T5" fmla="*/ 0 60000 65536"/>
              <a:gd name="T6" fmla="*/ 0 w 777"/>
              <a:gd name="T7" fmla="*/ 0 h 1713"/>
              <a:gd name="T8" fmla="*/ 777 w 777"/>
              <a:gd name="T9" fmla="*/ 1713 h 1713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777" h="1713">
                <a:moveTo>
                  <a:pt x="776" y="0"/>
                </a:moveTo>
                <a:lnTo>
                  <a:pt x="0" y="1712"/>
                </a:lnTo>
              </a:path>
            </a:pathLst>
          </a:custGeom>
          <a:noFill/>
          <a:ln w="25400" cap="rnd">
            <a:solidFill>
              <a:schemeClr val="tx1"/>
            </a:solidFill>
            <a:round/>
            <a:headEnd type="triangle" w="med" len="med"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4543" name="Freeform 36"/>
          <p:cNvSpPr>
            <a:spLocks/>
          </p:cNvSpPr>
          <p:nvPr/>
        </p:nvSpPr>
        <p:spPr bwMode="auto">
          <a:xfrm>
            <a:off x="4965700" y="1460500"/>
            <a:ext cx="2084388" cy="623888"/>
          </a:xfrm>
          <a:custGeom>
            <a:avLst/>
            <a:gdLst>
              <a:gd name="T0" fmla="*/ 0 w 1313"/>
              <a:gd name="T1" fmla="*/ 0 h 393"/>
              <a:gd name="T2" fmla="*/ 120 w 1313"/>
              <a:gd name="T3" fmla="*/ 0 h 393"/>
              <a:gd name="T4" fmla="*/ 120 w 1313"/>
              <a:gd name="T5" fmla="*/ 392 h 393"/>
              <a:gd name="T6" fmla="*/ 1312 w 1313"/>
              <a:gd name="T7" fmla="*/ 392 h 393"/>
              <a:gd name="T8" fmla="*/ 0 60000 65536"/>
              <a:gd name="T9" fmla="*/ 0 60000 65536"/>
              <a:gd name="T10" fmla="*/ 0 60000 65536"/>
              <a:gd name="T11" fmla="*/ 0 60000 65536"/>
              <a:gd name="T12" fmla="*/ 0 w 1313"/>
              <a:gd name="T13" fmla="*/ 0 h 393"/>
              <a:gd name="T14" fmla="*/ 1313 w 1313"/>
              <a:gd name="T15" fmla="*/ 393 h 393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313" h="393">
                <a:moveTo>
                  <a:pt x="0" y="0"/>
                </a:moveTo>
                <a:lnTo>
                  <a:pt x="120" y="0"/>
                </a:lnTo>
                <a:lnTo>
                  <a:pt x="120" y="392"/>
                </a:lnTo>
                <a:lnTo>
                  <a:pt x="1312" y="392"/>
                </a:lnTo>
              </a:path>
            </a:pathLst>
          </a:custGeom>
          <a:noFill/>
          <a:ln w="25400" cap="rnd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4544" name="Line 37"/>
          <p:cNvSpPr>
            <a:spLocks noChangeShapeType="1"/>
          </p:cNvSpPr>
          <p:nvPr/>
        </p:nvSpPr>
        <p:spPr bwMode="auto">
          <a:xfrm>
            <a:off x="5168900" y="1460500"/>
            <a:ext cx="2413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4545" name="Freeform 38"/>
          <p:cNvSpPr>
            <a:spLocks/>
          </p:cNvSpPr>
          <p:nvPr/>
        </p:nvSpPr>
        <p:spPr bwMode="auto">
          <a:xfrm>
            <a:off x="3086100" y="762000"/>
            <a:ext cx="5183188" cy="1487488"/>
          </a:xfrm>
          <a:custGeom>
            <a:avLst/>
            <a:gdLst>
              <a:gd name="T0" fmla="*/ 3032 w 3265"/>
              <a:gd name="T1" fmla="*/ 936 h 937"/>
              <a:gd name="T2" fmla="*/ 3264 w 3265"/>
              <a:gd name="T3" fmla="*/ 936 h 937"/>
              <a:gd name="T4" fmla="*/ 3264 w 3265"/>
              <a:gd name="T5" fmla="*/ 0 h 937"/>
              <a:gd name="T6" fmla="*/ 0 w 3265"/>
              <a:gd name="T7" fmla="*/ 0 h 937"/>
              <a:gd name="T8" fmla="*/ 0 w 3265"/>
              <a:gd name="T9" fmla="*/ 680 h 93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265"/>
              <a:gd name="T16" fmla="*/ 0 h 937"/>
              <a:gd name="T17" fmla="*/ 3265 w 3265"/>
              <a:gd name="T18" fmla="*/ 937 h 937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265" h="937">
                <a:moveTo>
                  <a:pt x="3032" y="936"/>
                </a:moveTo>
                <a:lnTo>
                  <a:pt x="3264" y="936"/>
                </a:lnTo>
                <a:lnTo>
                  <a:pt x="3264" y="0"/>
                </a:lnTo>
                <a:lnTo>
                  <a:pt x="0" y="0"/>
                </a:lnTo>
                <a:lnTo>
                  <a:pt x="0" y="680"/>
                </a:lnTo>
              </a:path>
            </a:pathLst>
          </a:custGeom>
          <a:noFill/>
          <a:ln w="25400" cap="rnd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4546" name="Rectangle 39"/>
          <p:cNvSpPr>
            <a:spLocks noChangeArrowheads="1"/>
          </p:cNvSpPr>
          <p:nvPr/>
        </p:nvSpPr>
        <p:spPr bwMode="auto">
          <a:xfrm>
            <a:off x="2582863" y="2043113"/>
            <a:ext cx="1000125" cy="3937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Issue</a:t>
            </a:r>
          </a:p>
        </p:txBody>
      </p:sp>
      <p:sp>
        <p:nvSpPr>
          <p:cNvPr id="64547" name="Line 40"/>
          <p:cNvSpPr>
            <a:spLocks noChangeShapeType="1"/>
          </p:cNvSpPr>
          <p:nvPr/>
        </p:nvSpPr>
        <p:spPr bwMode="auto">
          <a:xfrm>
            <a:off x="2273300" y="2273300"/>
            <a:ext cx="3683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4548" name="Rectangle 41"/>
          <p:cNvSpPr>
            <a:spLocks noChangeArrowheads="1"/>
          </p:cNvSpPr>
          <p:nvPr/>
        </p:nvSpPr>
        <p:spPr bwMode="auto">
          <a:xfrm>
            <a:off x="2605088" y="2746375"/>
            <a:ext cx="908050" cy="6985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GPR’s</a:t>
            </a:r>
          </a:p>
          <a:p>
            <a:pPr algn="l">
              <a:spcBef>
                <a:spcPct val="0"/>
              </a:spcBef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FPR’s</a:t>
            </a:r>
          </a:p>
        </p:txBody>
      </p:sp>
      <p:sp>
        <p:nvSpPr>
          <p:cNvPr id="64549" name="Text Box 42"/>
          <p:cNvSpPr txBox="1">
            <a:spLocks noChangeArrowheads="1"/>
          </p:cNvSpPr>
          <p:nvPr/>
        </p:nvSpPr>
        <p:spPr bwMode="auto">
          <a:xfrm>
            <a:off x="249238" y="4040188"/>
            <a:ext cx="3294062" cy="161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l" eaLnBrk="1" hangingPunct="1">
              <a:spcBef>
                <a:spcPct val="0"/>
              </a:spcBef>
            </a:pPr>
            <a:r>
              <a:rPr lang="en-US" sz="2000" i="1">
                <a:latin typeface="Verdana" charset="0"/>
              </a:rPr>
              <a:t>Can we solve write hazards without equalizing all pipeline depths and without bypassing?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6582305-ACA0-444B-AF25-BCE6CFB9E343}" type="slidenum">
              <a:rPr lang="en-US"/>
              <a:pPr/>
              <a:t>4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66565" name="Rectangle 2"/>
          <p:cNvSpPr>
            <a:spLocks noGrp="1" noChangeArrowheads="1"/>
          </p:cNvSpPr>
          <p:nvPr>
            <p:ph type="title"/>
          </p:nvPr>
        </p:nvSpPr>
        <p:spPr>
          <a:xfrm>
            <a:off x="317500" y="228600"/>
            <a:ext cx="7162800" cy="990600"/>
          </a:xfrm>
          <a:noFill/>
        </p:spPr>
        <p:txBody>
          <a:bodyPr lIns="90488" tIns="44450" rIns="90488" bIns="44450"/>
          <a:lstStyle/>
          <a:p>
            <a:r>
              <a:rPr lang="en-US"/>
              <a:t>When is it Safe to Issue an Instruction?</a:t>
            </a:r>
          </a:p>
        </p:txBody>
      </p:sp>
      <p:sp>
        <p:nvSpPr>
          <p:cNvPr id="66566" name="Rectangle 3"/>
          <p:cNvSpPr>
            <a:spLocks noChangeArrowheads="1"/>
          </p:cNvSpPr>
          <p:nvPr/>
        </p:nvSpPr>
        <p:spPr bwMode="auto">
          <a:xfrm>
            <a:off x="666750" y="1427163"/>
            <a:ext cx="8121650" cy="42926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400">
                <a:latin typeface="Verdana" charset="0"/>
              </a:rPr>
              <a:t>Suppose a data structure keeps track of all the instructions in all the functional units</a:t>
            </a:r>
          </a:p>
          <a:p>
            <a:pPr algn="l">
              <a:spcBef>
                <a:spcPct val="0"/>
              </a:spcBef>
            </a:pPr>
            <a:endParaRPr lang="en-US" sz="2400">
              <a:latin typeface="Verdana" charset="0"/>
            </a:endParaRPr>
          </a:p>
          <a:p>
            <a:pPr algn="l">
              <a:spcBef>
                <a:spcPct val="0"/>
              </a:spcBef>
            </a:pPr>
            <a:r>
              <a:rPr lang="en-US" sz="2400">
                <a:latin typeface="Verdana" charset="0"/>
              </a:rPr>
              <a:t>The following checks need to be made before the Issue stage can dispatch an instruction</a:t>
            </a:r>
          </a:p>
          <a:p>
            <a:pPr algn="l">
              <a:spcBef>
                <a:spcPct val="0"/>
              </a:spcBef>
            </a:pPr>
            <a:endParaRPr lang="en-US" sz="2000">
              <a:latin typeface="Verdana" charset="0"/>
            </a:endParaRPr>
          </a:p>
          <a:p>
            <a:pPr lvl="1" algn="l">
              <a:spcBef>
                <a:spcPct val="0"/>
              </a:spcBef>
              <a:buFontTx/>
              <a:buChar char="•"/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 Is the required function unit available?</a:t>
            </a:r>
          </a:p>
          <a:p>
            <a:pPr lvl="1" algn="l">
              <a:spcBef>
                <a:spcPct val="0"/>
              </a:spcBef>
            </a:pPr>
            <a:endParaRPr lang="en-US" sz="1800">
              <a:solidFill>
                <a:srgbClr val="56127A"/>
              </a:solidFill>
              <a:latin typeface="Verdana" charset="0"/>
            </a:endParaRPr>
          </a:p>
          <a:p>
            <a:pPr lvl="1" algn="l">
              <a:spcBef>
                <a:spcPct val="0"/>
              </a:spcBef>
              <a:buFontTx/>
              <a:buChar char="•"/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 Is the input data available?   </a:t>
            </a:r>
            <a:r>
              <a:rPr lang="en-US" sz="2000">
                <a:solidFill>
                  <a:srgbClr val="56127A"/>
                </a:solidFill>
                <a:latin typeface="Symbol" charset="2"/>
              </a:rPr>
              <a:t></a:t>
            </a:r>
            <a:r>
              <a:rPr lang="en-US" sz="2000">
                <a:solidFill>
                  <a:srgbClr val="56127A"/>
                </a:solidFill>
                <a:latin typeface="Verdana" charset="0"/>
              </a:rPr>
              <a:t> RAW?</a:t>
            </a:r>
          </a:p>
          <a:p>
            <a:pPr lvl="1" algn="l">
              <a:spcBef>
                <a:spcPct val="0"/>
              </a:spcBef>
            </a:pPr>
            <a:endParaRPr lang="en-US" sz="1800">
              <a:solidFill>
                <a:srgbClr val="56127A"/>
              </a:solidFill>
              <a:latin typeface="Verdana" charset="0"/>
            </a:endParaRPr>
          </a:p>
          <a:p>
            <a:pPr lvl="1" algn="l">
              <a:spcBef>
                <a:spcPct val="0"/>
              </a:spcBef>
              <a:buFontTx/>
              <a:buChar char="•"/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 Is it safe to write the destination?  </a:t>
            </a:r>
            <a:r>
              <a:rPr lang="en-US" sz="2000">
                <a:solidFill>
                  <a:srgbClr val="56127A"/>
                </a:solidFill>
                <a:latin typeface="Symbol" charset="2"/>
              </a:rPr>
              <a:t></a:t>
            </a:r>
            <a:r>
              <a:rPr lang="en-US" sz="2000">
                <a:solidFill>
                  <a:srgbClr val="56127A"/>
                </a:solidFill>
                <a:latin typeface="Verdana" charset="0"/>
              </a:rPr>
              <a:t>WAR?</a:t>
            </a:r>
            <a:r>
              <a:rPr lang="en-US" sz="2000">
                <a:solidFill>
                  <a:srgbClr val="56127A"/>
                </a:solidFill>
                <a:latin typeface="Symbol" charset="2"/>
              </a:rPr>
              <a:t></a:t>
            </a:r>
            <a:r>
              <a:rPr lang="en-US" sz="2000">
                <a:solidFill>
                  <a:srgbClr val="56127A"/>
                </a:solidFill>
                <a:latin typeface="Verdana" charset="0"/>
              </a:rPr>
              <a:t> WAW?</a:t>
            </a:r>
          </a:p>
          <a:p>
            <a:pPr lvl="1" algn="l">
              <a:spcBef>
                <a:spcPct val="0"/>
              </a:spcBef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 </a:t>
            </a:r>
            <a:endParaRPr lang="en-US" sz="1800">
              <a:solidFill>
                <a:srgbClr val="56127A"/>
              </a:solidFill>
              <a:latin typeface="Verdana" charset="0"/>
            </a:endParaRPr>
          </a:p>
          <a:p>
            <a:pPr lvl="1" algn="l">
              <a:spcBef>
                <a:spcPct val="0"/>
              </a:spcBef>
              <a:buFontTx/>
              <a:buChar char="•"/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 Is there a structural conflict at the WB stage?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9E21636-62B0-DB43-BD07-0AA59B12012A}" type="slidenum">
              <a:rPr lang="en-US"/>
              <a:pPr/>
              <a:t>5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37893" name="Rectangle 2"/>
          <p:cNvSpPr>
            <a:spLocks noGrp="1" noChangeArrowheads="1"/>
          </p:cNvSpPr>
          <p:nvPr>
            <p:ph type="title"/>
          </p:nvPr>
        </p:nvSpPr>
        <p:spPr>
          <a:xfrm>
            <a:off x="292100" y="76200"/>
            <a:ext cx="7607300" cy="800100"/>
          </a:xfrm>
          <a:noFill/>
        </p:spPr>
        <p:txBody>
          <a:bodyPr lIns="90488" tIns="44450" rIns="90488" bIns="44450"/>
          <a:lstStyle/>
          <a:p>
            <a:r>
              <a:rPr lang="en-US"/>
              <a:t>Types of Data Hazards </a:t>
            </a:r>
          </a:p>
        </p:txBody>
      </p:sp>
      <p:sp>
        <p:nvSpPr>
          <p:cNvPr id="37894" name="Rectangle 3"/>
          <p:cNvSpPr>
            <a:spLocks noChangeArrowheads="1"/>
          </p:cNvSpPr>
          <p:nvPr/>
        </p:nvSpPr>
        <p:spPr bwMode="auto">
          <a:xfrm>
            <a:off x="738188" y="804862"/>
            <a:ext cx="7796212" cy="11842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400">
                <a:latin typeface="Verdana" charset="0"/>
              </a:rPr>
              <a:t>Consider executing a sequence of </a:t>
            </a:r>
          </a:p>
          <a:p>
            <a:pPr algn="l">
              <a:spcBef>
                <a:spcPct val="0"/>
              </a:spcBef>
            </a:pPr>
            <a:r>
              <a:rPr lang="en-US" sz="2400">
                <a:latin typeface="Verdana" charset="0"/>
              </a:rPr>
              <a:t>		</a:t>
            </a:r>
            <a:r>
              <a:rPr lang="en-US" sz="2000">
                <a:solidFill>
                  <a:srgbClr val="56127A"/>
                </a:solidFill>
                <a:latin typeface="Verdana" charset="0"/>
              </a:rPr>
              <a:t>r</a:t>
            </a:r>
            <a:r>
              <a:rPr lang="en-US" sz="2400" baseline="-25000">
                <a:solidFill>
                  <a:srgbClr val="56127A"/>
                </a:solidFill>
                <a:latin typeface="Verdana" charset="0"/>
              </a:rPr>
              <a:t>k</a:t>
            </a:r>
            <a:r>
              <a:rPr lang="en-US" sz="2000">
                <a:solidFill>
                  <a:srgbClr val="56127A"/>
                </a:solidFill>
                <a:latin typeface="Verdana" charset="0"/>
              </a:rPr>
              <a:t>  </a:t>
            </a:r>
            <a:r>
              <a:rPr lang="en-US" sz="2000">
                <a:solidFill>
                  <a:srgbClr val="56127A"/>
                </a:solidFill>
                <a:latin typeface="Symbol" charset="2"/>
              </a:rPr>
              <a:t></a:t>
            </a:r>
            <a:r>
              <a:rPr lang="en-US" sz="2000">
                <a:solidFill>
                  <a:srgbClr val="56127A"/>
                </a:solidFill>
                <a:latin typeface="Verdana" charset="0"/>
              </a:rPr>
              <a:t>r</a:t>
            </a:r>
            <a:r>
              <a:rPr lang="en-US" sz="2400" baseline="-25000">
                <a:solidFill>
                  <a:srgbClr val="56127A"/>
                </a:solidFill>
                <a:latin typeface="Verdana" charset="0"/>
              </a:rPr>
              <a:t>i</a:t>
            </a:r>
            <a:r>
              <a:rPr lang="en-US" sz="2000">
                <a:solidFill>
                  <a:srgbClr val="56127A"/>
                </a:solidFill>
                <a:latin typeface="Verdana" charset="0"/>
              </a:rPr>
              <a:t>  op  r</a:t>
            </a:r>
            <a:r>
              <a:rPr lang="en-US" sz="2400" baseline="-25000">
                <a:solidFill>
                  <a:srgbClr val="56127A"/>
                </a:solidFill>
                <a:latin typeface="Verdana" charset="0"/>
              </a:rPr>
              <a:t>j</a:t>
            </a:r>
            <a:r>
              <a:rPr lang="en-US" sz="2400">
                <a:latin typeface="Verdana" charset="0"/>
              </a:rPr>
              <a:t> </a:t>
            </a:r>
          </a:p>
          <a:p>
            <a:pPr algn="l">
              <a:spcBef>
                <a:spcPct val="0"/>
              </a:spcBef>
            </a:pPr>
            <a:r>
              <a:rPr lang="en-US" sz="2400">
                <a:latin typeface="Verdana" charset="0"/>
              </a:rPr>
              <a:t>type of instructions</a:t>
            </a:r>
          </a:p>
        </p:txBody>
      </p:sp>
      <p:sp>
        <p:nvSpPr>
          <p:cNvPr id="37895" name="Line 6"/>
          <p:cNvSpPr>
            <a:spLocks noChangeShapeType="1"/>
          </p:cNvSpPr>
          <p:nvPr/>
        </p:nvSpPr>
        <p:spPr bwMode="auto">
          <a:xfrm>
            <a:off x="2998788" y="2716212"/>
            <a:ext cx="428625" cy="1651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7896" name="Rectangle 7"/>
          <p:cNvSpPr>
            <a:spLocks noChangeArrowheads="1"/>
          </p:cNvSpPr>
          <p:nvPr/>
        </p:nvSpPr>
        <p:spPr bwMode="auto">
          <a:xfrm>
            <a:off x="1157288" y="2065337"/>
            <a:ext cx="6032500" cy="1063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400">
                <a:latin typeface="Verdana" charset="0"/>
              </a:rPr>
              <a:t>Data-dependence</a:t>
            </a:r>
          </a:p>
          <a:p>
            <a:pPr lvl="3" algn="l">
              <a:spcBef>
                <a:spcPct val="0"/>
              </a:spcBef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r</a:t>
            </a:r>
            <a:r>
              <a:rPr lang="en-US" sz="2000" baseline="-25000">
                <a:solidFill>
                  <a:srgbClr val="56127A"/>
                </a:solidFill>
                <a:latin typeface="Verdana" charset="0"/>
              </a:rPr>
              <a:t>3</a:t>
            </a:r>
            <a:r>
              <a:rPr lang="en-US" sz="2000">
                <a:solidFill>
                  <a:srgbClr val="56127A"/>
                </a:solidFill>
                <a:latin typeface="Verdana" charset="0"/>
              </a:rPr>
              <a:t>  </a:t>
            </a:r>
            <a:r>
              <a:rPr lang="en-US" sz="2000">
                <a:solidFill>
                  <a:srgbClr val="56127A"/>
                </a:solidFill>
                <a:latin typeface="Symbol" charset="2"/>
              </a:rPr>
              <a:t></a:t>
            </a:r>
            <a:r>
              <a:rPr lang="en-US" sz="2000">
                <a:solidFill>
                  <a:srgbClr val="56127A"/>
                </a:solidFill>
                <a:latin typeface="Verdana" charset="0"/>
              </a:rPr>
              <a:t>  r</a:t>
            </a:r>
            <a:r>
              <a:rPr lang="en-US" sz="2000" baseline="-25000">
                <a:solidFill>
                  <a:srgbClr val="56127A"/>
                </a:solidFill>
                <a:latin typeface="Verdana" charset="0"/>
              </a:rPr>
              <a:t>1</a:t>
            </a:r>
            <a:r>
              <a:rPr lang="en-US" sz="2000">
                <a:solidFill>
                  <a:srgbClr val="56127A"/>
                </a:solidFill>
                <a:latin typeface="Verdana" charset="0"/>
              </a:rPr>
              <a:t> op r</a:t>
            </a:r>
            <a:r>
              <a:rPr lang="en-US" sz="2000" baseline="-25000">
                <a:solidFill>
                  <a:srgbClr val="56127A"/>
                </a:solidFill>
                <a:latin typeface="Verdana" charset="0"/>
              </a:rPr>
              <a:t>2</a:t>
            </a:r>
            <a:r>
              <a:rPr lang="en-US" sz="2000">
                <a:solidFill>
                  <a:srgbClr val="56127A"/>
                </a:solidFill>
                <a:latin typeface="Verdana" charset="0"/>
              </a:rPr>
              <a:t> 	Read-after-Write  </a:t>
            </a:r>
          </a:p>
          <a:p>
            <a:pPr lvl="3" algn="l">
              <a:spcBef>
                <a:spcPct val="0"/>
              </a:spcBef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r</a:t>
            </a:r>
            <a:r>
              <a:rPr lang="en-US" sz="2000" baseline="-25000">
                <a:solidFill>
                  <a:srgbClr val="56127A"/>
                </a:solidFill>
                <a:latin typeface="Verdana" charset="0"/>
              </a:rPr>
              <a:t>5</a:t>
            </a:r>
            <a:r>
              <a:rPr lang="en-US" sz="2000">
                <a:solidFill>
                  <a:srgbClr val="56127A"/>
                </a:solidFill>
                <a:latin typeface="Verdana" charset="0"/>
              </a:rPr>
              <a:t>  </a:t>
            </a:r>
            <a:r>
              <a:rPr lang="en-US" sz="2000">
                <a:solidFill>
                  <a:srgbClr val="56127A"/>
                </a:solidFill>
                <a:latin typeface="Symbol" charset="2"/>
              </a:rPr>
              <a:t></a:t>
            </a:r>
            <a:r>
              <a:rPr lang="en-US" sz="2000">
                <a:solidFill>
                  <a:srgbClr val="56127A"/>
                </a:solidFill>
                <a:latin typeface="Verdana" charset="0"/>
              </a:rPr>
              <a:t>  r</a:t>
            </a:r>
            <a:r>
              <a:rPr lang="en-US" sz="2000" baseline="-25000">
                <a:solidFill>
                  <a:srgbClr val="56127A"/>
                </a:solidFill>
                <a:latin typeface="Verdana" charset="0"/>
              </a:rPr>
              <a:t>3</a:t>
            </a:r>
            <a:r>
              <a:rPr lang="en-US" sz="2000">
                <a:solidFill>
                  <a:srgbClr val="56127A"/>
                </a:solidFill>
                <a:latin typeface="Verdana" charset="0"/>
              </a:rPr>
              <a:t> op r</a:t>
            </a:r>
            <a:r>
              <a:rPr lang="en-US" sz="2000" baseline="-25000">
                <a:solidFill>
                  <a:srgbClr val="56127A"/>
                </a:solidFill>
                <a:latin typeface="Verdana" charset="0"/>
              </a:rPr>
              <a:t>4	</a:t>
            </a:r>
            <a:r>
              <a:rPr lang="en-US" sz="2000">
                <a:solidFill>
                  <a:srgbClr val="56127A"/>
                </a:solidFill>
                <a:latin typeface="Verdana" charset="0"/>
              </a:rPr>
              <a:t>(RAW) hazard</a:t>
            </a:r>
          </a:p>
        </p:txBody>
      </p:sp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1157288" y="3400425"/>
            <a:ext cx="6080125" cy="1063625"/>
            <a:chOff x="563" y="2663"/>
            <a:chExt cx="3662" cy="670"/>
          </a:xfrm>
        </p:grpSpPr>
        <p:sp>
          <p:nvSpPr>
            <p:cNvPr id="37903" name="Line 9"/>
            <p:cNvSpPr>
              <a:spLocks noChangeShapeType="1"/>
            </p:cNvSpPr>
            <p:nvPr/>
          </p:nvSpPr>
          <p:spPr bwMode="auto">
            <a:xfrm flipH="1">
              <a:off x="1634" y="3065"/>
              <a:ext cx="368" cy="144"/>
            </a:xfrm>
            <a:prstGeom prst="line">
              <a:avLst/>
            </a:prstGeom>
            <a:noFill/>
            <a:ln w="28575">
              <a:noFill/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904" name="Rectangle 10"/>
            <p:cNvSpPr>
              <a:spLocks noChangeArrowheads="1"/>
            </p:cNvSpPr>
            <p:nvPr/>
          </p:nvSpPr>
          <p:spPr bwMode="auto">
            <a:xfrm>
              <a:off x="563" y="2663"/>
              <a:ext cx="3662" cy="67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2400">
                  <a:latin typeface="Verdana" charset="0"/>
                </a:rPr>
                <a:t>Anti-dependence</a:t>
              </a:r>
            </a:p>
            <a:p>
              <a:pPr lvl="3" algn="l">
                <a:spcBef>
                  <a:spcPct val="0"/>
                </a:spcBef>
              </a:pPr>
              <a:r>
                <a:rPr lang="en-US" sz="2000">
                  <a:solidFill>
                    <a:srgbClr val="56127A"/>
                  </a:solidFill>
                  <a:latin typeface="Verdana" charset="0"/>
                </a:rPr>
                <a:t>r</a:t>
              </a:r>
              <a:r>
                <a:rPr lang="en-US" sz="2000" baseline="-25000">
                  <a:solidFill>
                    <a:srgbClr val="56127A"/>
                  </a:solidFill>
                  <a:latin typeface="Verdana" charset="0"/>
                </a:rPr>
                <a:t>3</a:t>
              </a:r>
              <a:r>
                <a:rPr lang="en-US" sz="2000">
                  <a:solidFill>
                    <a:srgbClr val="56127A"/>
                  </a:solidFill>
                  <a:latin typeface="Verdana" charset="0"/>
                </a:rPr>
                <a:t>  </a:t>
              </a:r>
              <a:r>
                <a:rPr lang="en-US" sz="2000">
                  <a:solidFill>
                    <a:srgbClr val="56127A"/>
                  </a:solidFill>
                  <a:latin typeface="Symbol" charset="2"/>
                </a:rPr>
                <a:t></a:t>
              </a:r>
              <a:r>
                <a:rPr lang="en-US" sz="2000">
                  <a:solidFill>
                    <a:srgbClr val="56127A"/>
                  </a:solidFill>
                  <a:latin typeface="Verdana" charset="0"/>
                </a:rPr>
                <a:t>  r</a:t>
              </a:r>
              <a:r>
                <a:rPr lang="en-US" sz="2000" baseline="-25000">
                  <a:solidFill>
                    <a:srgbClr val="56127A"/>
                  </a:solidFill>
                  <a:latin typeface="Verdana" charset="0"/>
                </a:rPr>
                <a:t>1</a:t>
              </a:r>
              <a:r>
                <a:rPr lang="en-US" sz="2000">
                  <a:solidFill>
                    <a:srgbClr val="56127A"/>
                  </a:solidFill>
                  <a:latin typeface="Verdana" charset="0"/>
                </a:rPr>
                <a:t> op r</a:t>
              </a:r>
              <a:r>
                <a:rPr lang="en-US" sz="2000" baseline="-25000">
                  <a:solidFill>
                    <a:srgbClr val="56127A"/>
                  </a:solidFill>
                  <a:latin typeface="Verdana" charset="0"/>
                </a:rPr>
                <a:t>2</a:t>
              </a:r>
              <a:r>
                <a:rPr lang="en-US" sz="2000">
                  <a:solidFill>
                    <a:srgbClr val="56127A"/>
                  </a:solidFill>
                  <a:latin typeface="Verdana" charset="0"/>
                </a:rPr>
                <a:t>	Write-after-Read </a:t>
              </a:r>
            </a:p>
            <a:p>
              <a:pPr lvl="3" algn="l">
                <a:spcBef>
                  <a:spcPct val="0"/>
                </a:spcBef>
              </a:pPr>
              <a:r>
                <a:rPr lang="en-US" sz="2000">
                  <a:solidFill>
                    <a:srgbClr val="56127A"/>
                  </a:solidFill>
                  <a:latin typeface="Verdana" charset="0"/>
                </a:rPr>
                <a:t>r</a:t>
              </a:r>
              <a:r>
                <a:rPr lang="en-US" sz="2000" baseline="-25000">
                  <a:solidFill>
                    <a:srgbClr val="56127A"/>
                  </a:solidFill>
                  <a:latin typeface="Verdana" charset="0"/>
                </a:rPr>
                <a:t>1</a:t>
              </a:r>
              <a:r>
                <a:rPr lang="en-US" sz="2000">
                  <a:solidFill>
                    <a:srgbClr val="56127A"/>
                  </a:solidFill>
                  <a:latin typeface="Verdana" charset="0"/>
                </a:rPr>
                <a:t>  </a:t>
              </a:r>
              <a:r>
                <a:rPr lang="en-US" sz="2000">
                  <a:solidFill>
                    <a:srgbClr val="56127A"/>
                  </a:solidFill>
                  <a:latin typeface="Symbol" charset="2"/>
                </a:rPr>
                <a:t></a:t>
              </a:r>
              <a:r>
                <a:rPr lang="en-US" sz="2000">
                  <a:solidFill>
                    <a:srgbClr val="56127A"/>
                  </a:solidFill>
                  <a:latin typeface="Verdana" charset="0"/>
                </a:rPr>
                <a:t>  r</a:t>
              </a:r>
              <a:r>
                <a:rPr lang="en-US" sz="2000" baseline="-25000">
                  <a:solidFill>
                    <a:srgbClr val="56127A"/>
                  </a:solidFill>
                  <a:latin typeface="Verdana" charset="0"/>
                </a:rPr>
                <a:t>4</a:t>
              </a:r>
              <a:r>
                <a:rPr lang="en-US" sz="2000">
                  <a:solidFill>
                    <a:srgbClr val="56127A"/>
                  </a:solidFill>
                  <a:latin typeface="Verdana" charset="0"/>
                </a:rPr>
                <a:t> op r</a:t>
              </a:r>
              <a:r>
                <a:rPr lang="en-US" sz="2000" baseline="-25000">
                  <a:solidFill>
                    <a:srgbClr val="56127A"/>
                  </a:solidFill>
                  <a:latin typeface="Verdana" charset="0"/>
                </a:rPr>
                <a:t>5	</a:t>
              </a:r>
              <a:r>
                <a:rPr lang="en-US" sz="2000">
                  <a:solidFill>
                    <a:srgbClr val="56127A"/>
                  </a:solidFill>
                  <a:latin typeface="Verdana" charset="0"/>
                </a:rPr>
                <a:t>(WAR) hazard</a:t>
              </a:r>
            </a:p>
          </p:txBody>
        </p:sp>
      </p:grpSp>
      <p:grpSp>
        <p:nvGrpSpPr>
          <p:cNvPr id="3" name="Group 11"/>
          <p:cNvGrpSpPr>
            <a:grpSpLocks/>
          </p:cNvGrpSpPr>
          <p:nvPr/>
        </p:nvGrpSpPr>
        <p:grpSpPr bwMode="auto">
          <a:xfrm>
            <a:off x="1157288" y="4630737"/>
            <a:ext cx="6121400" cy="1063625"/>
            <a:chOff x="572" y="3574"/>
            <a:chExt cx="3778" cy="670"/>
          </a:xfrm>
        </p:grpSpPr>
        <p:sp>
          <p:nvSpPr>
            <p:cNvPr id="37901" name="Rectangle 12"/>
            <p:cNvSpPr>
              <a:spLocks noChangeArrowheads="1"/>
            </p:cNvSpPr>
            <p:nvPr/>
          </p:nvSpPr>
          <p:spPr bwMode="auto">
            <a:xfrm>
              <a:off x="572" y="3574"/>
              <a:ext cx="3778" cy="67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2400">
                  <a:latin typeface="Verdana" charset="0"/>
                </a:rPr>
                <a:t>Output-dependence</a:t>
              </a:r>
            </a:p>
            <a:p>
              <a:pPr lvl="3" algn="l">
                <a:spcBef>
                  <a:spcPct val="0"/>
                </a:spcBef>
              </a:pPr>
              <a:r>
                <a:rPr lang="en-US" sz="2000">
                  <a:solidFill>
                    <a:srgbClr val="56127A"/>
                  </a:solidFill>
                  <a:latin typeface="Verdana" charset="0"/>
                </a:rPr>
                <a:t>r</a:t>
              </a:r>
              <a:r>
                <a:rPr lang="en-US" sz="2000" baseline="-25000">
                  <a:solidFill>
                    <a:srgbClr val="56127A"/>
                  </a:solidFill>
                  <a:latin typeface="Verdana" charset="0"/>
                </a:rPr>
                <a:t>3</a:t>
              </a:r>
              <a:r>
                <a:rPr lang="en-US" sz="2000">
                  <a:solidFill>
                    <a:srgbClr val="56127A"/>
                  </a:solidFill>
                  <a:latin typeface="Verdana" charset="0"/>
                </a:rPr>
                <a:t>  </a:t>
              </a:r>
              <a:r>
                <a:rPr lang="en-US" sz="2000">
                  <a:solidFill>
                    <a:srgbClr val="56127A"/>
                  </a:solidFill>
                  <a:latin typeface="Symbol" charset="2"/>
                </a:rPr>
                <a:t></a:t>
              </a:r>
              <a:r>
                <a:rPr lang="en-US" sz="2000">
                  <a:solidFill>
                    <a:srgbClr val="56127A"/>
                  </a:solidFill>
                  <a:latin typeface="Verdana" charset="0"/>
                </a:rPr>
                <a:t>  r</a:t>
              </a:r>
              <a:r>
                <a:rPr lang="en-US" sz="2000" baseline="-25000">
                  <a:solidFill>
                    <a:srgbClr val="56127A"/>
                  </a:solidFill>
                  <a:latin typeface="Verdana" charset="0"/>
                </a:rPr>
                <a:t>1</a:t>
              </a:r>
              <a:r>
                <a:rPr lang="en-US" sz="2000">
                  <a:solidFill>
                    <a:srgbClr val="56127A"/>
                  </a:solidFill>
                  <a:latin typeface="Verdana" charset="0"/>
                </a:rPr>
                <a:t> op r</a:t>
              </a:r>
              <a:r>
                <a:rPr lang="en-US" sz="2000" baseline="-25000">
                  <a:solidFill>
                    <a:srgbClr val="56127A"/>
                  </a:solidFill>
                  <a:latin typeface="Verdana" charset="0"/>
                </a:rPr>
                <a:t>2</a:t>
              </a:r>
              <a:r>
                <a:rPr lang="en-US" sz="2000">
                  <a:solidFill>
                    <a:srgbClr val="56127A"/>
                  </a:solidFill>
                  <a:latin typeface="Verdana" charset="0"/>
                </a:rPr>
                <a:t>  	Write-after-Write </a:t>
              </a:r>
            </a:p>
            <a:p>
              <a:pPr lvl="3" algn="l">
                <a:spcBef>
                  <a:spcPct val="0"/>
                </a:spcBef>
              </a:pPr>
              <a:r>
                <a:rPr lang="en-US" sz="2000">
                  <a:solidFill>
                    <a:srgbClr val="56127A"/>
                  </a:solidFill>
                  <a:latin typeface="Verdana" charset="0"/>
                </a:rPr>
                <a:t>r</a:t>
              </a:r>
              <a:r>
                <a:rPr lang="en-US" sz="2000" baseline="-25000">
                  <a:solidFill>
                    <a:srgbClr val="56127A"/>
                  </a:solidFill>
                  <a:latin typeface="Verdana" charset="0"/>
                </a:rPr>
                <a:t>3</a:t>
              </a:r>
              <a:r>
                <a:rPr lang="en-US" sz="2000">
                  <a:solidFill>
                    <a:srgbClr val="56127A"/>
                  </a:solidFill>
                  <a:latin typeface="Verdana" charset="0"/>
                </a:rPr>
                <a:t>  </a:t>
              </a:r>
              <a:r>
                <a:rPr lang="en-US" sz="2000">
                  <a:solidFill>
                    <a:srgbClr val="56127A"/>
                  </a:solidFill>
                  <a:latin typeface="Symbol" charset="2"/>
                </a:rPr>
                <a:t></a:t>
              </a:r>
              <a:r>
                <a:rPr lang="en-US" sz="2000">
                  <a:solidFill>
                    <a:srgbClr val="56127A"/>
                  </a:solidFill>
                  <a:latin typeface="Verdana" charset="0"/>
                </a:rPr>
                <a:t>  r</a:t>
              </a:r>
              <a:r>
                <a:rPr lang="en-US" sz="2000" baseline="-25000">
                  <a:solidFill>
                    <a:srgbClr val="56127A"/>
                  </a:solidFill>
                  <a:latin typeface="Verdana" charset="0"/>
                </a:rPr>
                <a:t>6</a:t>
              </a:r>
              <a:r>
                <a:rPr lang="en-US" sz="2000">
                  <a:solidFill>
                    <a:srgbClr val="56127A"/>
                  </a:solidFill>
                  <a:latin typeface="Verdana" charset="0"/>
                </a:rPr>
                <a:t> op r</a:t>
              </a:r>
              <a:r>
                <a:rPr lang="en-US" sz="2000" baseline="-25000">
                  <a:solidFill>
                    <a:srgbClr val="56127A"/>
                  </a:solidFill>
                  <a:latin typeface="Verdana" charset="0"/>
                </a:rPr>
                <a:t>7</a:t>
              </a:r>
              <a:r>
                <a:rPr lang="en-US" sz="2000">
                  <a:solidFill>
                    <a:srgbClr val="56127A"/>
                  </a:solidFill>
                  <a:latin typeface="Verdana" charset="0"/>
                </a:rPr>
                <a:t>   	(WAW) hazard</a:t>
              </a:r>
            </a:p>
          </p:txBody>
        </p:sp>
        <p:sp>
          <p:nvSpPr>
            <p:cNvPr id="37902" name="Freeform 13"/>
            <p:cNvSpPr>
              <a:spLocks/>
            </p:cNvSpPr>
            <p:nvPr/>
          </p:nvSpPr>
          <p:spPr bwMode="auto">
            <a:xfrm>
              <a:off x="1380" y="3952"/>
              <a:ext cx="84" cy="216"/>
            </a:xfrm>
            <a:custGeom>
              <a:avLst/>
              <a:gdLst>
                <a:gd name="T0" fmla="*/ 60 w 84"/>
                <a:gd name="T1" fmla="*/ 0 h 216"/>
                <a:gd name="T2" fmla="*/ 12 w 84"/>
                <a:gd name="T3" fmla="*/ 56 h 216"/>
                <a:gd name="T4" fmla="*/ 12 w 84"/>
                <a:gd name="T5" fmla="*/ 184 h 216"/>
                <a:gd name="T6" fmla="*/ 84 w 84"/>
                <a:gd name="T7" fmla="*/ 216 h 216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84"/>
                <a:gd name="T13" fmla="*/ 0 h 216"/>
                <a:gd name="T14" fmla="*/ 84 w 84"/>
                <a:gd name="T15" fmla="*/ 216 h 21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84" h="216">
                  <a:moveTo>
                    <a:pt x="60" y="0"/>
                  </a:moveTo>
                  <a:cubicBezTo>
                    <a:pt x="40" y="12"/>
                    <a:pt x="20" y="25"/>
                    <a:pt x="12" y="56"/>
                  </a:cubicBezTo>
                  <a:cubicBezTo>
                    <a:pt x="4" y="87"/>
                    <a:pt x="0" y="157"/>
                    <a:pt x="12" y="184"/>
                  </a:cubicBezTo>
                  <a:cubicBezTo>
                    <a:pt x="24" y="211"/>
                    <a:pt x="54" y="213"/>
                    <a:pt x="84" y="216"/>
                  </a:cubicBezTo>
                </a:path>
              </a:pathLst>
            </a:custGeom>
            <a:noFill/>
            <a:ln w="28575">
              <a:noFill/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37899" name="Line 14"/>
          <p:cNvSpPr>
            <a:spLocks noChangeShapeType="1"/>
          </p:cNvSpPr>
          <p:nvPr/>
        </p:nvSpPr>
        <p:spPr bwMode="auto">
          <a:xfrm flipH="1">
            <a:off x="2846388" y="4011612"/>
            <a:ext cx="533400" cy="2286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7900" name="Freeform 16"/>
          <p:cNvSpPr>
            <a:spLocks/>
          </p:cNvSpPr>
          <p:nvPr/>
        </p:nvSpPr>
        <p:spPr bwMode="auto">
          <a:xfrm>
            <a:off x="2300288" y="5154612"/>
            <a:ext cx="317500" cy="381000"/>
          </a:xfrm>
          <a:custGeom>
            <a:avLst/>
            <a:gdLst>
              <a:gd name="T0" fmla="*/ 152 w 200"/>
              <a:gd name="T1" fmla="*/ 0 h 240"/>
              <a:gd name="T2" fmla="*/ 8 w 200"/>
              <a:gd name="T3" fmla="*/ 96 h 240"/>
              <a:gd name="T4" fmla="*/ 200 w 200"/>
              <a:gd name="T5" fmla="*/ 240 h 240"/>
              <a:gd name="T6" fmla="*/ 0 60000 65536"/>
              <a:gd name="T7" fmla="*/ 0 60000 65536"/>
              <a:gd name="T8" fmla="*/ 0 60000 65536"/>
              <a:gd name="T9" fmla="*/ 0 w 200"/>
              <a:gd name="T10" fmla="*/ 0 h 240"/>
              <a:gd name="T11" fmla="*/ 200 w 200"/>
              <a:gd name="T12" fmla="*/ 240 h 24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00" h="240">
                <a:moveTo>
                  <a:pt x="152" y="0"/>
                </a:moveTo>
                <a:cubicBezTo>
                  <a:pt x="76" y="28"/>
                  <a:pt x="0" y="56"/>
                  <a:pt x="8" y="96"/>
                </a:cubicBezTo>
                <a:cubicBezTo>
                  <a:pt x="16" y="136"/>
                  <a:pt x="108" y="188"/>
                  <a:pt x="200" y="240"/>
                </a:cubicBezTo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0BD5032-2A35-444C-9914-661A0300AE44}" type="slidenum">
              <a:rPr lang="en-US"/>
              <a:pPr/>
              <a:t>6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68613" name="Rectangle 2"/>
          <p:cNvSpPr>
            <a:spLocks noGrp="1" noChangeArrowheads="1"/>
          </p:cNvSpPr>
          <p:nvPr>
            <p:ph type="title"/>
          </p:nvPr>
        </p:nvSpPr>
        <p:spPr>
          <a:xfrm>
            <a:off x="327025" y="-76200"/>
            <a:ext cx="8075613" cy="963612"/>
          </a:xfrm>
          <a:noFill/>
        </p:spPr>
        <p:txBody>
          <a:bodyPr lIns="90488" tIns="44450" rIns="90488" bIns="44450"/>
          <a:lstStyle/>
          <a:p>
            <a:pPr>
              <a:lnSpc>
                <a:spcPct val="100000"/>
              </a:lnSpc>
            </a:pPr>
            <a:r>
              <a:rPr lang="en-US" sz="2800"/>
              <a:t>A Data Structure for Correct Issues</a:t>
            </a:r>
            <a:r>
              <a:rPr lang="en-US" sz="2000"/>
              <a:t/>
            </a:r>
            <a:br>
              <a:rPr lang="en-US" sz="2000"/>
            </a:br>
            <a:r>
              <a:rPr lang="en-US" sz="2000" i="1"/>
              <a:t>Keeps track of the status of Functional Units</a:t>
            </a:r>
          </a:p>
        </p:txBody>
      </p:sp>
      <p:sp>
        <p:nvSpPr>
          <p:cNvPr id="68614" name="Rectangle 3"/>
          <p:cNvSpPr>
            <a:spLocks noChangeArrowheads="1"/>
          </p:cNvSpPr>
          <p:nvPr/>
        </p:nvSpPr>
        <p:spPr bwMode="auto">
          <a:xfrm>
            <a:off x="222250" y="3808412"/>
            <a:ext cx="8612188" cy="25273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400" i="1">
                <a:latin typeface="Verdana" charset="0"/>
              </a:rPr>
              <a:t>The instruction i at the Issue stage consults this table</a:t>
            </a:r>
          </a:p>
          <a:p>
            <a:pPr algn="l">
              <a:spcBef>
                <a:spcPct val="0"/>
              </a:spcBef>
            </a:pPr>
            <a:endParaRPr lang="en-US" sz="800" i="1">
              <a:latin typeface="Verdana" charset="0"/>
            </a:endParaRPr>
          </a:p>
          <a:p>
            <a:pPr lvl="1" algn="l">
              <a:spcBef>
                <a:spcPct val="0"/>
              </a:spcBef>
            </a:pPr>
            <a:r>
              <a:rPr lang="en-US" sz="1800">
                <a:solidFill>
                  <a:srgbClr val="56127A"/>
                </a:solidFill>
                <a:latin typeface="Verdana" charset="0"/>
              </a:rPr>
              <a:t>FU available? 	check the busy column</a:t>
            </a:r>
          </a:p>
          <a:p>
            <a:pPr lvl="1" algn="l">
              <a:spcBef>
                <a:spcPct val="0"/>
              </a:spcBef>
            </a:pPr>
            <a:r>
              <a:rPr lang="en-US" sz="1800">
                <a:solidFill>
                  <a:srgbClr val="56127A"/>
                </a:solidFill>
                <a:latin typeface="Verdana" charset="0"/>
              </a:rPr>
              <a:t>RAW?		search the dest column for i’s sources</a:t>
            </a:r>
          </a:p>
          <a:p>
            <a:pPr lvl="1" algn="l">
              <a:spcBef>
                <a:spcPct val="0"/>
              </a:spcBef>
            </a:pPr>
            <a:r>
              <a:rPr lang="en-US" sz="1800">
                <a:solidFill>
                  <a:srgbClr val="56127A"/>
                </a:solidFill>
                <a:latin typeface="Verdana" charset="0"/>
              </a:rPr>
              <a:t>WAR?		search the source columns for i’s destination</a:t>
            </a:r>
          </a:p>
          <a:p>
            <a:pPr lvl="1" algn="l">
              <a:spcBef>
                <a:spcPct val="0"/>
              </a:spcBef>
            </a:pPr>
            <a:r>
              <a:rPr lang="en-US" sz="1800">
                <a:solidFill>
                  <a:srgbClr val="56127A"/>
                </a:solidFill>
                <a:latin typeface="Verdana" charset="0"/>
              </a:rPr>
              <a:t>WAW?		search the dest column for i’s destination</a:t>
            </a:r>
          </a:p>
          <a:p>
            <a:pPr lvl="1" algn="l">
              <a:spcBef>
                <a:spcPct val="0"/>
              </a:spcBef>
            </a:pPr>
            <a:endParaRPr lang="en-US" sz="800" i="1">
              <a:latin typeface="Verdana" charset="0"/>
            </a:endParaRPr>
          </a:p>
          <a:p>
            <a:pPr algn="l">
              <a:spcBef>
                <a:spcPct val="0"/>
              </a:spcBef>
            </a:pPr>
            <a:r>
              <a:rPr lang="en-US" sz="2400" i="1">
                <a:latin typeface="Verdana" charset="0"/>
              </a:rPr>
              <a:t>An entry is added to the table if no hazard is detected;</a:t>
            </a:r>
          </a:p>
          <a:p>
            <a:pPr algn="l">
              <a:spcBef>
                <a:spcPct val="0"/>
              </a:spcBef>
            </a:pPr>
            <a:r>
              <a:rPr lang="en-US" sz="2400" i="1">
                <a:latin typeface="Verdana" charset="0"/>
              </a:rPr>
              <a:t>An entry is removed from the table after Write-Back</a:t>
            </a:r>
          </a:p>
        </p:txBody>
      </p:sp>
      <p:sp>
        <p:nvSpPr>
          <p:cNvPr id="68615" name="Rectangle 4"/>
          <p:cNvSpPr>
            <a:spLocks noChangeArrowheads="1"/>
          </p:cNvSpPr>
          <p:nvPr/>
        </p:nvSpPr>
        <p:spPr bwMode="auto">
          <a:xfrm>
            <a:off x="4276725" y="657225"/>
            <a:ext cx="4138613" cy="3444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357188" y="947737"/>
            <a:ext cx="8410575" cy="2851150"/>
            <a:chOff x="225" y="802"/>
            <a:chExt cx="5298" cy="1796"/>
          </a:xfrm>
        </p:grpSpPr>
        <p:grpSp>
          <p:nvGrpSpPr>
            <p:cNvPr id="3" name="Group 6"/>
            <p:cNvGrpSpPr>
              <a:grpSpLocks/>
            </p:cNvGrpSpPr>
            <p:nvPr/>
          </p:nvGrpSpPr>
          <p:grpSpPr bwMode="auto">
            <a:xfrm>
              <a:off x="235" y="812"/>
              <a:ext cx="5028" cy="1786"/>
              <a:chOff x="235" y="812"/>
              <a:chExt cx="5028" cy="1786"/>
            </a:xfrm>
          </p:grpSpPr>
          <p:sp>
            <p:nvSpPr>
              <p:cNvPr id="68619" name="Line 7"/>
              <p:cNvSpPr>
                <a:spLocks noChangeShapeType="1"/>
              </p:cNvSpPr>
              <p:nvPr/>
            </p:nvSpPr>
            <p:spPr bwMode="auto">
              <a:xfrm>
                <a:off x="248" y="1035"/>
                <a:ext cx="5015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8620" name="Line 8"/>
              <p:cNvSpPr>
                <a:spLocks noChangeShapeType="1"/>
              </p:cNvSpPr>
              <p:nvPr/>
            </p:nvSpPr>
            <p:spPr bwMode="auto">
              <a:xfrm>
                <a:off x="246" y="1406"/>
                <a:ext cx="5015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8621" name="Line 9"/>
              <p:cNvSpPr>
                <a:spLocks noChangeShapeType="1"/>
              </p:cNvSpPr>
              <p:nvPr/>
            </p:nvSpPr>
            <p:spPr bwMode="auto">
              <a:xfrm>
                <a:off x="235" y="1999"/>
                <a:ext cx="5015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8622" name="Line 10"/>
              <p:cNvSpPr>
                <a:spLocks noChangeShapeType="1"/>
              </p:cNvSpPr>
              <p:nvPr/>
            </p:nvSpPr>
            <p:spPr bwMode="auto">
              <a:xfrm>
                <a:off x="242" y="2376"/>
                <a:ext cx="5015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8623" name="Line 11"/>
              <p:cNvSpPr>
                <a:spLocks noChangeShapeType="1"/>
              </p:cNvSpPr>
              <p:nvPr/>
            </p:nvSpPr>
            <p:spPr bwMode="auto">
              <a:xfrm>
                <a:off x="1253" y="812"/>
                <a:ext cx="0" cy="177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8624" name="Line 12"/>
              <p:cNvSpPr>
                <a:spLocks noChangeShapeType="1"/>
              </p:cNvSpPr>
              <p:nvPr/>
            </p:nvSpPr>
            <p:spPr bwMode="auto">
              <a:xfrm>
                <a:off x="2078" y="828"/>
                <a:ext cx="0" cy="177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68618" name="Rectangle 13"/>
            <p:cNvSpPr>
              <a:spLocks noChangeArrowheads="1"/>
            </p:cNvSpPr>
            <p:nvPr/>
          </p:nvSpPr>
          <p:spPr bwMode="auto">
            <a:xfrm>
              <a:off x="225" y="802"/>
              <a:ext cx="5298" cy="178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2000" i="1">
                  <a:solidFill>
                    <a:srgbClr val="56127A"/>
                  </a:solidFill>
                  <a:latin typeface="Verdana" charset="0"/>
                </a:rPr>
                <a:t>  Name	Busy		Op	Dest	Src1	Src2	</a:t>
              </a:r>
              <a:r>
                <a:rPr lang="en-US" sz="2000">
                  <a:solidFill>
                    <a:srgbClr val="56127A"/>
                  </a:solidFill>
                  <a:latin typeface="Verdana" charset="0"/>
                </a:rPr>
                <a:t>	</a:t>
              </a:r>
            </a:p>
            <a:p>
              <a:pPr lvl="1" algn="l">
                <a:spcBef>
                  <a:spcPct val="0"/>
                </a:spcBef>
              </a:pPr>
              <a:r>
                <a:rPr lang="en-US" sz="2000">
                  <a:solidFill>
                    <a:srgbClr val="56127A"/>
                  </a:solidFill>
                  <a:latin typeface="Verdana" charset="0"/>
                </a:rPr>
                <a:t>Int</a:t>
              </a:r>
            </a:p>
            <a:p>
              <a:pPr lvl="1" algn="l">
                <a:spcBef>
                  <a:spcPct val="0"/>
                </a:spcBef>
              </a:pPr>
              <a:r>
                <a:rPr lang="en-US" sz="2000">
                  <a:solidFill>
                    <a:srgbClr val="56127A"/>
                  </a:solidFill>
                  <a:latin typeface="Verdana" charset="0"/>
                </a:rPr>
                <a:t>Mem	</a:t>
              </a:r>
            </a:p>
            <a:p>
              <a:pPr lvl="1" algn="l">
                <a:spcBef>
                  <a:spcPct val="0"/>
                </a:spcBef>
              </a:pPr>
              <a:r>
                <a:rPr lang="en-US" sz="2000">
                  <a:solidFill>
                    <a:srgbClr val="56127A"/>
                  </a:solidFill>
                  <a:latin typeface="Verdana" charset="0"/>
                </a:rPr>
                <a:t>Add1</a:t>
              </a:r>
            </a:p>
            <a:p>
              <a:pPr lvl="1" algn="l">
                <a:spcBef>
                  <a:spcPct val="0"/>
                </a:spcBef>
              </a:pPr>
              <a:r>
                <a:rPr lang="en-US" sz="2000">
                  <a:solidFill>
                    <a:srgbClr val="56127A"/>
                  </a:solidFill>
                  <a:latin typeface="Verdana" charset="0"/>
                </a:rPr>
                <a:t>Add2</a:t>
              </a:r>
            </a:p>
            <a:p>
              <a:pPr lvl="1" algn="l">
                <a:spcBef>
                  <a:spcPct val="0"/>
                </a:spcBef>
              </a:pPr>
              <a:r>
                <a:rPr lang="en-US" sz="2000">
                  <a:solidFill>
                    <a:srgbClr val="56127A"/>
                  </a:solidFill>
                  <a:latin typeface="Verdana" charset="0"/>
                </a:rPr>
                <a:t>Add3</a:t>
              </a:r>
            </a:p>
            <a:p>
              <a:pPr lvl="1" algn="l">
                <a:spcBef>
                  <a:spcPct val="0"/>
                </a:spcBef>
              </a:pPr>
              <a:r>
                <a:rPr lang="en-US" sz="2000">
                  <a:solidFill>
                    <a:srgbClr val="56127A"/>
                  </a:solidFill>
                  <a:latin typeface="Verdana" charset="0"/>
                </a:rPr>
                <a:t>Mult1</a:t>
              </a:r>
            </a:p>
            <a:p>
              <a:pPr lvl="1" algn="l">
                <a:spcBef>
                  <a:spcPct val="0"/>
                </a:spcBef>
              </a:pPr>
              <a:r>
                <a:rPr lang="en-US" sz="2000">
                  <a:solidFill>
                    <a:srgbClr val="56127A"/>
                  </a:solidFill>
                  <a:latin typeface="Verdana" charset="0"/>
                </a:rPr>
                <a:t>Mult2</a:t>
              </a:r>
            </a:p>
            <a:p>
              <a:pPr lvl="1" algn="l">
                <a:spcBef>
                  <a:spcPct val="0"/>
                </a:spcBef>
              </a:pPr>
              <a:r>
                <a:rPr lang="en-US" sz="2000">
                  <a:solidFill>
                    <a:srgbClr val="56127A"/>
                  </a:solidFill>
                  <a:latin typeface="Verdana" charset="0"/>
                </a:rPr>
                <a:t>Div</a:t>
              </a:r>
              <a:endParaRPr lang="en-US" sz="2000" i="1">
                <a:solidFill>
                  <a:srgbClr val="56127A"/>
                </a:solidFill>
                <a:latin typeface="Verdana" charset="0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6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60588C1-F40E-6040-ACE8-95EFB5D92BE7}" type="slidenum">
              <a:rPr lang="en-US"/>
              <a:pPr/>
              <a:t>7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70661" name="Rectangle 2"/>
          <p:cNvSpPr>
            <a:spLocks noGrp="1" noChangeArrowheads="1"/>
          </p:cNvSpPr>
          <p:nvPr>
            <p:ph type="title"/>
          </p:nvPr>
        </p:nvSpPr>
        <p:spPr>
          <a:xfrm>
            <a:off x="292100" y="127000"/>
            <a:ext cx="7975600" cy="1155700"/>
          </a:xfrm>
          <a:noFill/>
        </p:spPr>
        <p:txBody>
          <a:bodyPr lIns="90488" tIns="44450" rIns="90488" bIns="44450"/>
          <a:lstStyle/>
          <a:p>
            <a:r>
              <a:rPr lang="en-US"/>
              <a:t>Simplifying the Data Structure </a:t>
            </a:r>
            <a:br>
              <a:rPr lang="en-US"/>
            </a:br>
            <a:r>
              <a:rPr lang="en-US"/>
              <a:t>Assuming In-order Issue</a:t>
            </a:r>
          </a:p>
        </p:txBody>
      </p:sp>
      <p:sp>
        <p:nvSpPr>
          <p:cNvPr id="70662" name="Rectangle 3"/>
          <p:cNvSpPr>
            <a:spLocks noChangeArrowheads="1"/>
          </p:cNvSpPr>
          <p:nvPr/>
        </p:nvSpPr>
        <p:spPr bwMode="auto">
          <a:xfrm>
            <a:off x="509588" y="1397000"/>
            <a:ext cx="8324850" cy="337502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400">
                <a:latin typeface="Verdana" charset="0"/>
              </a:rPr>
              <a:t>Suppose the instruction is not dispatched by the Issue stage if a RAW hazard exists or the required FU is busy, and that operands are latched by functional unit on issue:</a:t>
            </a:r>
          </a:p>
          <a:p>
            <a:pPr algn="l">
              <a:spcBef>
                <a:spcPct val="0"/>
              </a:spcBef>
            </a:pPr>
            <a:endParaRPr lang="en-US" sz="2400">
              <a:latin typeface="Verdana" charset="0"/>
            </a:endParaRPr>
          </a:p>
          <a:p>
            <a:pPr lvl="1" algn="l">
              <a:spcBef>
                <a:spcPct val="0"/>
              </a:spcBef>
            </a:pPr>
            <a:r>
              <a:rPr lang="en-US" sz="2400">
                <a:latin typeface="Verdana" charset="0"/>
              </a:rPr>
              <a:t>Can the dispatched instruction cause a</a:t>
            </a:r>
          </a:p>
          <a:p>
            <a:pPr lvl="2" algn="l">
              <a:spcBef>
                <a:spcPct val="0"/>
              </a:spcBef>
            </a:pPr>
            <a:r>
              <a:rPr lang="en-US" sz="2400">
                <a:latin typeface="Verdana" charset="0"/>
              </a:rPr>
              <a:t>WAR hazard ?</a:t>
            </a:r>
            <a:endParaRPr lang="en-US" sz="2400">
              <a:solidFill>
                <a:schemeClr val="hlink"/>
              </a:solidFill>
              <a:latin typeface="Verdana" charset="0"/>
            </a:endParaRPr>
          </a:p>
          <a:p>
            <a:pPr lvl="2" algn="l">
              <a:spcBef>
                <a:spcPct val="0"/>
              </a:spcBef>
            </a:pPr>
            <a:endParaRPr lang="en-US" sz="2400">
              <a:latin typeface="Verdana" charset="0"/>
            </a:endParaRPr>
          </a:p>
          <a:p>
            <a:pPr lvl="2" algn="l">
              <a:spcBef>
                <a:spcPct val="0"/>
              </a:spcBef>
            </a:pPr>
            <a:r>
              <a:rPr lang="en-US" sz="2400">
                <a:latin typeface="Verdana" charset="0"/>
              </a:rPr>
              <a:t>WAW hazard ?</a:t>
            </a:r>
          </a:p>
        </p:txBody>
      </p:sp>
      <p:sp>
        <p:nvSpPr>
          <p:cNvPr id="1768452" name="Text Box 4"/>
          <p:cNvSpPr txBox="1">
            <a:spLocks noChangeArrowheads="1"/>
          </p:cNvSpPr>
          <p:nvPr/>
        </p:nvSpPr>
        <p:spPr bwMode="auto">
          <a:xfrm>
            <a:off x="2859088" y="3949700"/>
            <a:ext cx="3738562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2000" i="1">
                <a:solidFill>
                  <a:srgbClr val="FF0000"/>
                </a:solidFill>
                <a:latin typeface="Verdana" charset="0"/>
              </a:rPr>
              <a:t>NO: Operands read at issue</a:t>
            </a:r>
          </a:p>
        </p:txBody>
      </p:sp>
      <p:sp>
        <p:nvSpPr>
          <p:cNvPr id="1768453" name="Text Box 5"/>
          <p:cNvSpPr txBox="1">
            <a:spLocks noChangeArrowheads="1"/>
          </p:cNvSpPr>
          <p:nvPr/>
        </p:nvSpPr>
        <p:spPr bwMode="auto">
          <a:xfrm>
            <a:off x="2827338" y="4800600"/>
            <a:ext cx="3981450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2000" i="1">
                <a:solidFill>
                  <a:srgbClr val="FF0000"/>
                </a:solidFill>
                <a:latin typeface="Verdana" charset="0"/>
              </a:rPr>
              <a:t>YES: Out-of-order completion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68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68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68452" grpId="0" autoUpdateAnimBg="0"/>
      <p:bldP spid="1768453" grpId="0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4C0C539-C0CE-8C49-95BC-25CB5D6B0140}" type="slidenum">
              <a:rPr lang="en-US"/>
              <a:pPr/>
              <a:t>8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72709" name="Rectangle 2"/>
          <p:cNvSpPr>
            <a:spLocks noGrp="1" noChangeArrowheads="1"/>
          </p:cNvSpPr>
          <p:nvPr>
            <p:ph type="title"/>
          </p:nvPr>
        </p:nvSpPr>
        <p:spPr>
          <a:xfrm>
            <a:off x="311150" y="0"/>
            <a:ext cx="7975600" cy="822325"/>
          </a:xfrm>
          <a:noFill/>
        </p:spPr>
        <p:txBody>
          <a:bodyPr lIns="90488" tIns="44450" rIns="90488" bIns="44450"/>
          <a:lstStyle/>
          <a:p>
            <a:r>
              <a:rPr lang="en-US"/>
              <a:t>Simplifying the Data Structure ...</a:t>
            </a:r>
            <a:endParaRPr lang="en-US" sz="2000" i="1"/>
          </a:p>
        </p:txBody>
      </p:sp>
      <p:sp>
        <p:nvSpPr>
          <p:cNvPr id="72710" name="Rectangle 3"/>
          <p:cNvSpPr>
            <a:spLocks noChangeArrowheads="1"/>
          </p:cNvSpPr>
          <p:nvPr/>
        </p:nvSpPr>
        <p:spPr bwMode="auto">
          <a:xfrm>
            <a:off x="571500" y="946150"/>
            <a:ext cx="8274050" cy="50530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400">
                <a:latin typeface="Verdana" charset="0"/>
              </a:rPr>
              <a:t>No WAR hazard </a:t>
            </a:r>
          </a:p>
          <a:p>
            <a:pPr algn="l">
              <a:spcBef>
                <a:spcPct val="0"/>
              </a:spcBef>
            </a:pPr>
            <a:r>
              <a:rPr lang="en-US" sz="2400">
                <a:latin typeface="Verdana" charset="0"/>
              </a:rPr>
              <a:t>	</a:t>
            </a:r>
            <a:r>
              <a:rPr lang="en-US" sz="2000">
                <a:solidFill>
                  <a:srgbClr val="56127A"/>
                </a:solidFill>
                <a:latin typeface="Symbol" charset="2"/>
              </a:rPr>
              <a:t></a:t>
            </a:r>
            <a:r>
              <a:rPr lang="en-US" sz="2000">
                <a:solidFill>
                  <a:srgbClr val="56127A"/>
                </a:solidFill>
                <a:latin typeface="Verdana" charset="0"/>
              </a:rPr>
              <a:t> no need to keep </a:t>
            </a:r>
            <a:r>
              <a:rPr lang="en-US" sz="2000" i="1">
                <a:solidFill>
                  <a:srgbClr val="56127A"/>
                </a:solidFill>
                <a:latin typeface="Verdana" charset="0"/>
              </a:rPr>
              <a:t>src1</a:t>
            </a:r>
            <a:r>
              <a:rPr lang="en-US" sz="2000">
                <a:solidFill>
                  <a:srgbClr val="56127A"/>
                </a:solidFill>
                <a:latin typeface="Verdana" charset="0"/>
              </a:rPr>
              <a:t> and </a:t>
            </a:r>
            <a:r>
              <a:rPr lang="en-US" sz="2000" i="1">
                <a:solidFill>
                  <a:srgbClr val="56127A"/>
                </a:solidFill>
                <a:latin typeface="Verdana" charset="0"/>
              </a:rPr>
              <a:t>src2</a:t>
            </a:r>
            <a:endParaRPr lang="en-US" sz="2000">
              <a:solidFill>
                <a:srgbClr val="56127A"/>
              </a:solidFill>
              <a:latin typeface="Verdana" charset="0"/>
            </a:endParaRPr>
          </a:p>
          <a:p>
            <a:pPr algn="l">
              <a:spcBef>
                <a:spcPct val="0"/>
              </a:spcBef>
            </a:pPr>
            <a:endParaRPr lang="en-US" sz="2000">
              <a:solidFill>
                <a:srgbClr val="56127A"/>
              </a:solidFill>
              <a:latin typeface="Verdana" charset="0"/>
            </a:endParaRPr>
          </a:p>
          <a:p>
            <a:pPr algn="l">
              <a:spcBef>
                <a:spcPct val="0"/>
              </a:spcBef>
            </a:pPr>
            <a:r>
              <a:rPr lang="en-US" sz="2400">
                <a:latin typeface="Verdana" charset="0"/>
              </a:rPr>
              <a:t>The Issue stage does not dispatch an instruction in </a:t>
            </a:r>
          </a:p>
          <a:p>
            <a:pPr algn="l">
              <a:spcBef>
                <a:spcPct val="0"/>
              </a:spcBef>
            </a:pPr>
            <a:r>
              <a:rPr lang="en-US" sz="2400">
                <a:latin typeface="Verdana" charset="0"/>
              </a:rPr>
              <a:t>case of a WAW hazard</a:t>
            </a:r>
            <a:endParaRPr lang="en-US" sz="2000">
              <a:latin typeface="Verdana" charset="0"/>
            </a:endParaRPr>
          </a:p>
          <a:p>
            <a:pPr algn="l">
              <a:spcBef>
                <a:spcPct val="0"/>
              </a:spcBef>
            </a:pPr>
            <a:r>
              <a:rPr lang="en-US" sz="2000">
                <a:latin typeface="Verdana" charset="0"/>
              </a:rPr>
              <a:t>	</a:t>
            </a:r>
            <a:r>
              <a:rPr lang="en-US" sz="2000">
                <a:solidFill>
                  <a:srgbClr val="56127A"/>
                </a:solidFill>
                <a:latin typeface="Symbol" charset="2"/>
              </a:rPr>
              <a:t></a:t>
            </a:r>
            <a:r>
              <a:rPr lang="en-US" sz="2000">
                <a:solidFill>
                  <a:srgbClr val="56127A"/>
                </a:solidFill>
                <a:latin typeface="Verdana" charset="0"/>
              </a:rPr>
              <a:t>a register name can occur at most once in the</a:t>
            </a:r>
          </a:p>
          <a:p>
            <a:pPr lvl="1" algn="l">
              <a:spcBef>
                <a:spcPct val="0"/>
              </a:spcBef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         </a:t>
            </a:r>
            <a:r>
              <a:rPr lang="en-US" sz="2000" i="1">
                <a:solidFill>
                  <a:srgbClr val="56127A"/>
                </a:solidFill>
                <a:latin typeface="Verdana" charset="0"/>
              </a:rPr>
              <a:t>dest</a:t>
            </a:r>
            <a:r>
              <a:rPr lang="en-US" sz="2000">
                <a:solidFill>
                  <a:srgbClr val="56127A"/>
                </a:solidFill>
                <a:latin typeface="Verdana" charset="0"/>
              </a:rPr>
              <a:t> column</a:t>
            </a:r>
          </a:p>
          <a:p>
            <a:pPr lvl="1" algn="l">
              <a:spcBef>
                <a:spcPct val="0"/>
              </a:spcBef>
            </a:pPr>
            <a:endParaRPr lang="en-US" sz="1800">
              <a:solidFill>
                <a:srgbClr val="56127A"/>
              </a:solidFill>
              <a:latin typeface="Verdana" charset="0"/>
            </a:endParaRPr>
          </a:p>
          <a:p>
            <a:pPr algn="l">
              <a:spcBef>
                <a:spcPct val="0"/>
              </a:spcBef>
            </a:pPr>
            <a:r>
              <a:rPr lang="en-US" sz="2400">
                <a:latin typeface="Verdana" charset="0"/>
              </a:rPr>
              <a:t>WP[reg#] : a bit-vector to record the registers for which writes are pending</a:t>
            </a:r>
          </a:p>
          <a:p>
            <a:pPr algn="l">
              <a:spcBef>
                <a:spcPct val="0"/>
              </a:spcBef>
            </a:pPr>
            <a:r>
              <a:rPr lang="en-US" sz="2400" i="1">
                <a:latin typeface="Verdana" charset="0"/>
              </a:rPr>
              <a:t>	</a:t>
            </a:r>
            <a:r>
              <a:rPr lang="en-US" sz="2000" i="1">
                <a:solidFill>
                  <a:srgbClr val="56127A"/>
                </a:solidFill>
                <a:latin typeface="Verdana" charset="0"/>
              </a:rPr>
              <a:t>These bits are set to true by the Issue stage and </a:t>
            </a:r>
          </a:p>
          <a:p>
            <a:pPr algn="l">
              <a:spcBef>
                <a:spcPct val="0"/>
              </a:spcBef>
            </a:pPr>
            <a:r>
              <a:rPr lang="en-US" sz="2000" i="1">
                <a:solidFill>
                  <a:srgbClr val="56127A"/>
                </a:solidFill>
                <a:latin typeface="Verdana" charset="0"/>
              </a:rPr>
              <a:t>          set to false by the WB stage</a:t>
            </a:r>
            <a:endParaRPr lang="en-US" sz="2000">
              <a:solidFill>
                <a:srgbClr val="56127A"/>
              </a:solidFill>
              <a:latin typeface="Verdana" charset="0"/>
            </a:endParaRPr>
          </a:p>
          <a:p>
            <a:pPr algn="l">
              <a:spcBef>
                <a:spcPct val="0"/>
              </a:spcBef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	</a:t>
            </a:r>
            <a:r>
              <a:rPr lang="en-US" sz="2000">
                <a:solidFill>
                  <a:srgbClr val="56127A"/>
                </a:solidFill>
                <a:latin typeface="Symbol" charset="2"/>
              </a:rPr>
              <a:t> </a:t>
            </a:r>
            <a:r>
              <a:rPr lang="en-US" sz="2000">
                <a:solidFill>
                  <a:srgbClr val="56127A"/>
                </a:solidFill>
                <a:latin typeface="Verdana" charset="0"/>
              </a:rPr>
              <a:t>Each pipeline stage in the FU's must carry the </a:t>
            </a:r>
          </a:p>
          <a:p>
            <a:pPr lvl="1" algn="l">
              <a:spcBef>
                <a:spcPct val="0"/>
              </a:spcBef>
            </a:pPr>
            <a:r>
              <a:rPr lang="en-US" sz="2000" i="1">
                <a:solidFill>
                  <a:srgbClr val="56127A"/>
                </a:solidFill>
                <a:latin typeface="Verdana" charset="0"/>
              </a:rPr>
              <a:t>         dest</a:t>
            </a:r>
            <a:r>
              <a:rPr lang="en-US" sz="2000">
                <a:solidFill>
                  <a:srgbClr val="56127A"/>
                </a:solidFill>
                <a:latin typeface="Verdana" charset="0"/>
              </a:rPr>
              <a:t> field and a flag to indicate if it is valid</a:t>
            </a:r>
          </a:p>
          <a:p>
            <a:pPr lvl="1" algn="l">
              <a:spcBef>
                <a:spcPct val="0"/>
              </a:spcBef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     			“</a:t>
            </a:r>
            <a:r>
              <a:rPr lang="en-US" sz="2000" i="1">
                <a:solidFill>
                  <a:srgbClr val="56127A"/>
                </a:solidFill>
                <a:latin typeface="Verdana" charset="0"/>
              </a:rPr>
              <a:t>the (we, ws) pair”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741D9A2-58A2-D34F-B277-A93AC2093E5F}" type="slidenum">
              <a:rPr lang="en-US"/>
              <a:pPr/>
              <a:t>9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74757" name="Rectangle 2"/>
          <p:cNvSpPr>
            <a:spLocks noGrp="1" noChangeArrowheads="1"/>
          </p:cNvSpPr>
          <p:nvPr>
            <p:ph type="title"/>
          </p:nvPr>
        </p:nvSpPr>
        <p:spPr>
          <a:xfrm>
            <a:off x="303213" y="-76200"/>
            <a:ext cx="8247062" cy="803275"/>
          </a:xfrm>
          <a:noFill/>
        </p:spPr>
        <p:txBody>
          <a:bodyPr lIns="90488" tIns="44450" rIns="90488" bIns="44450"/>
          <a:lstStyle/>
          <a:p>
            <a:r>
              <a:rPr lang="en-US"/>
              <a:t>Scoreboard for In-order Issues</a:t>
            </a:r>
          </a:p>
        </p:txBody>
      </p:sp>
      <p:sp>
        <p:nvSpPr>
          <p:cNvPr id="74758" name="Rectangle 3"/>
          <p:cNvSpPr>
            <a:spLocks noChangeArrowheads="1"/>
          </p:cNvSpPr>
          <p:nvPr/>
        </p:nvSpPr>
        <p:spPr bwMode="auto">
          <a:xfrm>
            <a:off x="720725" y="996950"/>
            <a:ext cx="8245475" cy="499268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400">
                <a:latin typeface="Verdana" charset="0"/>
              </a:rPr>
              <a:t>Busy[FU#] : </a:t>
            </a:r>
            <a:r>
              <a:rPr lang="en-US" sz="2000">
                <a:latin typeface="Verdana" charset="0"/>
              </a:rPr>
              <a:t>a bit-vector to indicate FU’s availability.</a:t>
            </a:r>
          </a:p>
          <a:p>
            <a:pPr lvl="4" algn="l">
              <a:spcBef>
                <a:spcPct val="0"/>
              </a:spcBef>
            </a:pPr>
            <a:r>
              <a:rPr lang="en-US" sz="2000">
                <a:latin typeface="Verdana" charset="0"/>
              </a:rPr>
              <a:t>  (FU = Int, Add, Mult, Div)</a:t>
            </a:r>
          </a:p>
          <a:p>
            <a:pPr lvl="1" algn="l">
              <a:spcBef>
                <a:spcPct val="0"/>
              </a:spcBef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These bits are hardwired to FU's.</a:t>
            </a:r>
          </a:p>
          <a:p>
            <a:pPr lvl="4" algn="l">
              <a:spcBef>
                <a:spcPct val="0"/>
              </a:spcBef>
            </a:pPr>
            <a:endParaRPr lang="en-US" sz="1400">
              <a:solidFill>
                <a:srgbClr val="56127A"/>
              </a:solidFill>
              <a:latin typeface="Verdana" charset="0"/>
            </a:endParaRPr>
          </a:p>
          <a:p>
            <a:pPr algn="l">
              <a:spcBef>
                <a:spcPct val="0"/>
              </a:spcBef>
            </a:pPr>
            <a:r>
              <a:rPr lang="en-US" sz="2400">
                <a:latin typeface="Verdana" charset="0"/>
              </a:rPr>
              <a:t>WP[reg#] : </a:t>
            </a:r>
            <a:r>
              <a:rPr lang="en-US" sz="2000">
                <a:latin typeface="Verdana" charset="0"/>
              </a:rPr>
              <a:t>a bit-vector to record the registers for which		writes are pending. </a:t>
            </a:r>
          </a:p>
          <a:p>
            <a:pPr lvl="1" algn="l">
              <a:spcBef>
                <a:spcPct val="0"/>
              </a:spcBef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These bits are set to true by the Issue stage and set to false by the WB stage</a:t>
            </a:r>
          </a:p>
          <a:p>
            <a:pPr algn="l">
              <a:spcBef>
                <a:spcPct val="0"/>
              </a:spcBef>
            </a:pPr>
            <a:endParaRPr lang="en-US">
              <a:solidFill>
                <a:srgbClr val="56127A"/>
              </a:solidFill>
              <a:latin typeface="Verdana" charset="0"/>
            </a:endParaRPr>
          </a:p>
          <a:p>
            <a:pPr algn="l">
              <a:spcBef>
                <a:spcPct val="0"/>
              </a:spcBef>
            </a:pPr>
            <a:r>
              <a:rPr lang="en-US" sz="2400">
                <a:latin typeface="Verdana" charset="0"/>
              </a:rPr>
              <a:t>Issue checks the instruction (opcode dest src1 src2) </a:t>
            </a:r>
          </a:p>
          <a:p>
            <a:pPr algn="l">
              <a:spcBef>
                <a:spcPct val="0"/>
              </a:spcBef>
            </a:pPr>
            <a:r>
              <a:rPr lang="en-US" sz="2400">
                <a:latin typeface="Verdana" charset="0"/>
              </a:rPr>
              <a:t>against the scoreboard (Busy &amp; WP) to dispatch</a:t>
            </a:r>
          </a:p>
          <a:p>
            <a:pPr algn="l">
              <a:spcBef>
                <a:spcPct val="0"/>
              </a:spcBef>
            </a:pPr>
            <a:endParaRPr lang="en-US" sz="1200" i="1">
              <a:latin typeface="Verdana" charset="0"/>
            </a:endParaRPr>
          </a:p>
          <a:p>
            <a:pPr lvl="2" algn="l">
              <a:spcBef>
                <a:spcPct val="0"/>
              </a:spcBef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FU available? 	</a:t>
            </a:r>
          </a:p>
          <a:p>
            <a:pPr lvl="2" algn="l">
              <a:spcBef>
                <a:spcPct val="0"/>
              </a:spcBef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RAW?		</a:t>
            </a:r>
          </a:p>
          <a:p>
            <a:pPr lvl="2" algn="l">
              <a:spcBef>
                <a:spcPct val="0"/>
              </a:spcBef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WAR?</a:t>
            </a:r>
            <a:endParaRPr lang="en-US" sz="2000" i="1">
              <a:solidFill>
                <a:srgbClr val="56127A"/>
              </a:solidFill>
              <a:latin typeface="Verdana" charset="0"/>
            </a:endParaRPr>
          </a:p>
          <a:p>
            <a:pPr lvl="2" algn="l">
              <a:spcBef>
                <a:spcPct val="0"/>
              </a:spcBef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WAW?</a:t>
            </a:r>
            <a:r>
              <a:rPr lang="en-US" sz="2400">
                <a:latin typeface="Verdana" charset="0"/>
              </a:rPr>
              <a:t>		</a:t>
            </a:r>
          </a:p>
        </p:txBody>
      </p:sp>
      <p:sp>
        <p:nvSpPr>
          <p:cNvPr id="1771524" name="Text Box 4"/>
          <p:cNvSpPr txBox="1">
            <a:spLocks noChangeArrowheads="1"/>
          </p:cNvSpPr>
          <p:nvPr/>
        </p:nvSpPr>
        <p:spPr bwMode="auto">
          <a:xfrm>
            <a:off x="4191000" y="4672012"/>
            <a:ext cx="2963863" cy="13112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000">
                <a:solidFill>
                  <a:srgbClr val="FF0000"/>
                </a:solidFill>
                <a:latin typeface="Verdana" charset="0"/>
              </a:rPr>
              <a:t>Busy[FU#]</a:t>
            </a:r>
          </a:p>
          <a:p>
            <a:pPr algn="l">
              <a:spcBef>
                <a:spcPct val="0"/>
              </a:spcBef>
            </a:pPr>
            <a:r>
              <a:rPr lang="en-US" sz="2000">
                <a:solidFill>
                  <a:srgbClr val="FF0000"/>
                </a:solidFill>
                <a:latin typeface="Verdana" charset="0"/>
              </a:rPr>
              <a:t>WP[src1] or WP[src2]</a:t>
            </a:r>
          </a:p>
          <a:p>
            <a:pPr algn="l">
              <a:spcBef>
                <a:spcPct val="0"/>
              </a:spcBef>
            </a:pPr>
            <a:r>
              <a:rPr lang="en-US" sz="2000" i="1">
                <a:solidFill>
                  <a:srgbClr val="FF0000"/>
                </a:solidFill>
                <a:latin typeface="Verdana" charset="0"/>
              </a:rPr>
              <a:t>cannot arise</a:t>
            </a:r>
          </a:p>
          <a:p>
            <a:pPr algn="l">
              <a:spcBef>
                <a:spcPct val="0"/>
              </a:spcBef>
            </a:pPr>
            <a:r>
              <a:rPr lang="en-US" sz="2000">
                <a:solidFill>
                  <a:srgbClr val="FF0000"/>
                </a:solidFill>
                <a:latin typeface="Verdana" charset="0"/>
              </a:rPr>
              <a:t>WP[dest]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715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715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715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715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71524" grpId="0" build="p" autoUpdateAnimBg="0"/>
    </p:bldLst>
  </p:timing>
</p:sld>
</file>

<file path=ppt/theme/theme1.xml><?xml version="1.0" encoding="utf-8"?>
<a:theme xmlns:a="http://schemas.openxmlformats.org/drawingml/2006/main" name="CS252-templat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CS252-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  <a:no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hlink"/>
            </a:solidFill>
            <a:effectLst/>
            <a:latin typeface="Arial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solidFill>
              <a:srgbClr val="000000"/>
            </a:solidFill>
          </a:defRPr>
        </a:defPPr>
      </a:lstStyle>
    </a:txDef>
  </a:objectDefaults>
  <a:extraClrSchemeLst>
    <a:extraClrScheme>
      <a:clrScheme name="CS252-templat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252-templat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CS252-template</Template>
  <TotalTime>5641</TotalTime>
  <Pages>12</Pages>
  <Words>1943</Words>
  <Application>Microsoft Macintosh PowerPoint</Application>
  <PresentationFormat>Letter Paper (8.5x11 in)</PresentationFormat>
  <Paragraphs>300</Paragraphs>
  <Slides>18</Slides>
  <Notes>18</Notes>
  <HiddenSlides>0</HiddenSlides>
  <MMClips>0</MMClips>
  <ScaleCrop>false</ScaleCrop>
  <HeadingPairs>
    <vt:vector size="4" baseType="variant">
      <vt:variant>
        <vt:lpstr>Design Template</vt:lpstr>
      </vt:variant>
      <vt:variant>
        <vt:i4>2</vt:i4>
      </vt:variant>
      <vt:variant>
        <vt:lpstr>Slide Titles</vt:lpstr>
      </vt:variant>
      <vt:variant>
        <vt:i4>18</vt:i4>
      </vt:variant>
    </vt:vector>
  </HeadingPairs>
  <TitlesOfParts>
    <vt:vector size="20" baseType="lpstr">
      <vt:lpstr>CS252-template</vt:lpstr>
      <vt:lpstr>Office Theme</vt:lpstr>
      <vt:lpstr>CSE 490/590 Computer Architecture  Complex Pipelining II</vt:lpstr>
      <vt:lpstr>Last time…</vt:lpstr>
      <vt:lpstr>Complex Pipeline</vt:lpstr>
      <vt:lpstr>When is it Safe to Issue an Instruction?</vt:lpstr>
      <vt:lpstr>Types of Data Hazards </vt:lpstr>
      <vt:lpstr>A Data Structure for Correct Issues Keeps track of the status of Functional Units</vt:lpstr>
      <vt:lpstr>Simplifying the Data Structure  Assuming In-order Issue</vt:lpstr>
      <vt:lpstr>Simplifying the Data Structure ...</vt:lpstr>
      <vt:lpstr>Scoreboard for In-order Issues</vt:lpstr>
      <vt:lpstr>Scoreboard Dynamics</vt:lpstr>
      <vt:lpstr>CSE 490/590 Administrivia</vt:lpstr>
      <vt:lpstr>In-Order Issue Limitations: an example</vt:lpstr>
      <vt:lpstr>Out-of-Order Issue</vt:lpstr>
      <vt:lpstr>Issue Limitations: In-Order and Out-of-Order</vt:lpstr>
      <vt:lpstr>How many instructions can be in the pipeline?</vt:lpstr>
      <vt:lpstr>Overcoming the Lack of Register Names</vt:lpstr>
      <vt:lpstr>Instruction-level Parallelism via Renaming</vt:lpstr>
      <vt:lpstr>Acknowledgements</vt:lpstr>
    </vt:vector>
  </TitlesOfParts>
  <Manager/>
  <Company>UC Berkeley-EECS</Company>
  <LinksUpToDate>false</LinksUpToDate>
  <SharedDoc>false</SharedDoc>
  <HyperlinkBase/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EECS 152  Computer Architecture  and Engineering  Lec 01 - Introduction  </dc:title>
  <dc:subject/>
  <dc:creator> Krste Asanovic</dc:creator>
  <cp:keywords/>
  <dc:description/>
  <cp:lastModifiedBy>Steve Ko</cp:lastModifiedBy>
  <cp:revision>344</cp:revision>
  <cp:lastPrinted>2011-02-28T14:41:12Z</cp:lastPrinted>
  <dcterms:created xsi:type="dcterms:W3CDTF">2011-03-01T03:17:19Z</dcterms:created>
  <dcterms:modified xsi:type="dcterms:W3CDTF">2011-03-01T03:17:53Z</dcterms:modified>
  <cp:category/>
</cp:coreProperties>
</file>