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Masters/slideMaster2.xml" ContentType="application/vnd.openxmlformats-officedocument.presentationml.slideMaster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docProps/app.xml" ContentType="application/vnd.openxmlformats-officedocument.extended-properties+xml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5.xml" ContentType="application/vnd.openxmlformats-officedocument.presentationml.notes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notesSlides/notesSlide18.xml" ContentType="application/vnd.openxmlformats-officedocument.presentationml.notesSlide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1"/>
  </p:notesMasterIdLst>
  <p:handoutMasterIdLst>
    <p:handoutMasterId r:id="rId22"/>
  </p:handoutMasterIdLst>
  <p:sldIdLst>
    <p:sldId id="322" r:id="rId3"/>
    <p:sldId id="785" r:id="rId4"/>
    <p:sldId id="820" r:id="rId5"/>
    <p:sldId id="821" r:id="rId6"/>
    <p:sldId id="844" r:id="rId7"/>
    <p:sldId id="822" r:id="rId8"/>
    <p:sldId id="823" r:id="rId9"/>
    <p:sldId id="824" r:id="rId10"/>
    <p:sldId id="825" r:id="rId11"/>
    <p:sldId id="826" r:id="rId12"/>
    <p:sldId id="843" r:id="rId13"/>
    <p:sldId id="827" r:id="rId14"/>
    <p:sldId id="828" r:id="rId15"/>
    <p:sldId id="829" r:id="rId16"/>
    <p:sldId id="830" r:id="rId17"/>
    <p:sldId id="831" r:id="rId18"/>
    <p:sldId id="832" r:id="rId19"/>
    <p:sldId id="543" r:id="rId20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showPr showNarration="1" useTimings="0">
    <p:present/>
    <p:sldAll/>
    <p:penClr>
      <a:schemeClr val="tx1"/>
    </p:penClr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9" autoAdjust="0"/>
    <p:restoredTop sz="80102" autoAdjust="0"/>
  </p:normalViewPr>
  <p:slideViewPr>
    <p:cSldViewPr>
      <p:cViewPr varScale="1">
        <p:scale>
          <a:sx n="101" d="100"/>
          <a:sy n="101" d="100"/>
        </p:scale>
        <p:origin x="-92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782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B5CA69-36F3-3949-B2C6-C8774F835091}" type="slidenum">
              <a:rPr lang="en-US"/>
              <a:pPr/>
              <a:t>10</a:t>
            </a:fld>
            <a:endParaRPr lang="en-US"/>
          </a:p>
        </p:txBody>
      </p:sp>
      <p:sp>
        <p:nvSpPr>
          <p:cNvPr id="778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987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D1DB94-9DA1-9E4C-9848-1FD4C398B453}" type="slidenum">
              <a:rPr lang="en-US"/>
              <a:pPr/>
              <a:t>12</a:t>
            </a:fld>
            <a:endParaRPr lang="en-US"/>
          </a:p>
        </p:txBody>
      </p:sp>
      <p:sp>
        <p:nvSpPr>
          <p:cNvPr id="7987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79" tIns="47540" rIns="95079" bIns="475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8192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D1BD57-690C-8248-9AAD-5D6EC09F14D7}" type="slidenum">
              <a:rPr lang="en-US"/>
              <a:pPr/>
              <a:t>13</a:t>
            </a:fld>
            <a:endParaRPr lang="en-US"/>
          </a:p>
        </p:txBody>
      </p:sp>
      <p:sp>
        <p:nvSpPr>
          <p:cNvPr id="8192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79" tIns="47540" rIns="95079" bIns="475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8397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036D52-6E66-1D4A-8BF4-B83D29E55CF6}" type="slidenum">
              <a:rPr lang="en-US"/>
              <a:pPr/>
              <a:t>14</a:t>
            </a:fld>
            <a:endParaRPr lang="en-US"/>
          </a:p>
        </p:txBody>
      </p:sp>
      <p:sp>
        <p:nvSpPr>
          <p:cNvPr id="839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839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79" tIns="47540" rIns="95079" bIns="47540"/>
          <a:lstStyle/>
          <a:p>
            <a:r>
              <a:rPr lang="en-US"/>
              <a:t>WAR hazard delays issue of 5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8601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A9B3E8-B002-3E4C-AF96-414D7DF5172F}" type="slidenum">
              <a:rPr lang="en-US"/>
              <a:pPr/>
              <a:t>15</a:t>
            </a:fld>
            <a:endParaRPr lang="en-US"/>
          </a:p>
        </p:txBody>
      </p:sp>
      <p:sp>
        <p:nvSpPr>
          <p:cNvPr id="860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860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79" tIns="47540" rIns="95079" bIns="47540"/>
          <a:lstStyle/>
          <a:p>
            <a:r>
              <a:rPr lang="en-US"/>
              <a:t>Ilustrates how one feature alone may not help – happens today when people study single new idea in a very detailed model.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8806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2D955C-3A40-E14D-96D8-27DC8F4CEC32}" type="slidenum">
              <a:rPr lang="en-US"/>
              <a:pPr/>
              <a:t>16</a:t>
            </a:fld>
            <a:endParaRPr lang="en-US"/>
          </a:p>
        </p:txBody>
      </p:sp>
      <p:sp>
        <p:nvSpPr>
          <p:cNvPr id="880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solidFill>
            <a:srgbClr val="FFFFFF"/>
          </a:solidFill>
          <a:ln/>
        </p:spPr>
      </p:sp>
      <p:sp>
        <p:nvSpPr>
          <p:cNvPr id="880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79" tIns="47540" rIns="95079" bIns="475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9011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80EEBA-C963-EC4A-974E-E8B4E4986135}" type="slidenum">
              <a:rPr lang="en-US"/>
              <a:pPr/>
              <a:t>17</a:t>
            </a:fld>
            <a:endParaRPr lang="en-US"/>
          </a:p>
        </p:txBody>
      </p:sp>
      <p:sp>
        <p:nvSpPr>
          <p:cNvPr id="9011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901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79" tIns="47540" rIns="95079" bIns="475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746F15-0C38-1645-BE52-91FE96404F7F}" type="slidenum">
              <a:rPr lang="en-US"/>
              <a:pPr/>
              <a:t>2</a:t>
            </a:fld>
            <a:endParaRPr lang="en-US"/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6553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0CF89D-C25D-D940-ABE8-16FAE82FC592}" type="slidenum">
              <a:rPr lang="en-US"/>
              <a:pPr/>
              <a:t>3</a:t>
            </a:fld>
            <a:endParaRPr lang="en-US"/>
          </a:p>
        </p:txBody>
      </p:sp>
      <p:sp>
        <p:nvSpPr>
          <p:cNvPr id="655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6758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CFA942-6AE4-7442-9250-D439A3F41E41}" type="slidenum">
              <a:rPr lang="en-US"/>
              <a:pPr/>
              <a:t>4</a:t>
            </a:fld>
            <a:endParaRPr lang="en-US"/>
          </a:p>
        </p:txBody>
      </p:sp>
      <p:sp>
        <p:nvSpPr>
          <p:cNvPr id="675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3891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5B7D36-525A-B543-AD90-40501BB213C6}" type="slidenum">
              <a:rPr lang="en-US"/>
              <a:pPr/>
              <a:t>5</a:t>
            </a:fld>
            <a:endParaRPr lang="en-US"/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6963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41C336-240E-D147-BEE0-54E13AABADE3}" type="slidenum">
              <a:rPr lang="en-US"/>
              <a:pPr/>
              <a:t>6</a:t>
            </a:fld>
            <a:endParaRPr lang="en-US"/>
          </a:p>
        </p:txBody>
      </p:sp>
      <p:sp>
        <p:nvSpPr>
          <p:cNvPr id="696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168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9F1FA9-B9AF-7C43-BCF1-799C60C771E9}" type="slidenum">
              <a:rPr lang="en-US"/>
              <a:pPr/>
              <a:t>7</a:t>
            </a:fld>
            <a:endParaRPr lang="en-US"/>
          </a:p>
        </p:txBody>
      </p:sp>
      <p:sp>
        <p:nvSpPr>
          <p:cNvPr id="716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06" tIns="47503" rIns="95006" bIns="47503"/>
          <a:lstStyle/>
          <a:p>
            <a:pPr lvl="1"/>
            <a:r>
              <a:rPr lang="en-US"/>
              <a:t>Can the dispatched instruction cause a</a:t>
            </a:r>
          </a:p>
          <a:p>
            <a:pPr lvl="2"/>
            <a:r>
              <a:rPr lang="en-US"/>
              <a:t>WAR hazard ? </a:t>
            </a:r>
            <a:r>
              <a:rPr lang="en-US" i="1">
                <a:solidFill>
                  <a:srgbClr val="FF0000"/>
                </a:solidFill>
              </a:rPr>
              <a:t>NO: Operands read at issue</a:t>
            </a:r>
            <a:r>
              <a:rPr lang="en-US"/>
              <a:t>	</a:t>
            </a:r>
          </a:p>
          <a:p>
            <a:pPr lvl="2"/>
            <a:r>
              <a:rPr lang="en-US"/>
              <a:t>WAW hazard ? </a:t>
            </a:r>
            <a:r>
              <a:rPr lang="en-US" i="1">
                <a:solidFill>
                  <a:srgbClr val="FF0000"/>
                </a:solidFill>
              </a:rPr>
              <a:t>YES: Out-of-order completion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373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DB48E-B176-504E-AD15-480F52A04F28}" type="slidenum">
              <a:rPr lang="en-US"/>
              <a:pPr/>
              <a:t>8</a:t>
            </a:fld>
            <a:endParaRPr lang="en-US"/>
          </a:p>
        </p:txBody>
      </p:sp>
      <p:sp>
        <p:nvSpPr>
          <p:cNvPr id="737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577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2A7CAB-E1DF-BF42-BA8F-F0A556C505FB}" type="slidenum">
              <a:rPr lang="en-US"/>
              <a:pPr/>
              <a:t>9</a:t>
            </a:fld>
            <a:endParaRPr lang="en-US"/>
          </a:p>
        </p:txBody>
      </p:sp>
      <p:sp>
        <p:nvSpPr>
          <p:cNvPr id="757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490/590, Spring</a:t>
            </a:r>
            <a:r>
              <a:rPr lang="en-US" baseline="0" dirty="0" smtClean="0"/>
              <a:t> 2011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490/590 Computer Architecture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Complex Pipelining II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10AEDB-9DF3-C948-82BB-D8A75BD4F6C7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7680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152400"/>
            <a:ext cx="8826500" cy="927100"/>
          </a:xfrm>
          <a:noFill/>
        </p:spPr>
        <p:txBody>
          <a:bodyPr lIns="90488" tIns="44450" rIns="90488" bIns="44450"/>
          <a:lstStyle/>
          <a:p>
            <a:pPr>
              <a:lnSpc>
                <a:spcPct val="85000"/>
              </a:lnSpc>
            </a:pPr>
            <a:r>
              <a:rPr lang="en-US"/>
              <a:t>Scoreboard Dynamics</a:t>
            </a:r>
          </a:p>
        </p:txBody>
      </p:sp>
      <p:sp>
        <p:nvSpPr>
          <p:cNvPr id="76806" name="Rectangle 3"/>
          <p:cNvSpPr>
            <a:spLocks noChangeArrowheads="1"/>
          </p:cNvSpPr>
          <p:nvPr/>
        </p:nvSpPr>
        <p:spPr bwMode="auto">
          <a:xfrm>
            <a:off x="457200" y="5018088"/>
            <a:ext cx="4954588" cy="15557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i="1">
                <a:solidFill>
                  <a:srgbClr val="FF0000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FF0000"/>
                </a:solidFill>
                <a:latin typeface="Verdana" charset="0"/>
              </a:rPr>
              <a:t>1 	 </a:t>
            </a:r>
            <a:r>
              <a:rPr lang="en-US">
                <a:solidFill>
                  <a:srgbClr val="FF0000"/>
                </a:solidFill>
                <a:latin typeface="Verdana" charset="0"/>
              </a:rPr>
              <a:t>DIVD		f6, 	f6,	f4</a:t>
            </a:r>
          </a:p>
          <a:p>
            <a:pPr algn="l">
              <a:spcBef>
                <a:spcPct val="0"/>
              </a:spcBef>
            </a:pPr>
            <a:r>
              <a:rPr lang="en-US" i="1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	 LD		f2,	45(r3) </a:t>
            </a:r>
          </a:p>
          <a:p>
            <a:pPr algn="l">
              <a:spcBef>
                <a:spcPct val="0"/>
              </a:spcBef>
            </a:pPr>
            <a:r>
              <a:rPr lang="en-US" i="1">
                <a:solidFill>
                  <a:srgbClr val="006600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006600"/>
                </a:solidFill>
                <a:latin typeface="Verdana" charset="0"/>
              </a:rPr>
              <a:t>3</a:t>
            </a:r>
            <a:r>
              <a:rPr lang="en-US">
                <a:solidFill>
                  <a:srgbClr val="006600"/>
                </a:solidFill>
                <a:latin typeface="Verdana" charset="0"/>
              </a:rPr>
              <a:t>	 MULTD		f0,	f2,	f4</a:t>
            </a:r>
          </a:p>
          <a:p>
            <a:pPr algn="l">
              <a:spcBef>
                <a:spcPct val="0"/>
              </a:spcBef>
            </a:pPr>
            <a:r>
              <a:rPr lang="en-US" i="1">
                <a:solidFill>
                  <a:srgbClr val="16E8E3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16E8E3"/>
                </a:solidFill>
                <a:latin typeface="Verdana" charset="0"/>
              </a:rPr>
              <a:t>4</a:t>
            </a:r>
            <a:r>
              <a:rPr lang="en-US">
                <a:solidFill>
                  <a:srgbClr val="16E8E3"/>
                </a:solidFill>
                <a:latin typeface="Verdana" charset="0"/>
              </a:rPr>
              <a:t>	 DIVD		f8,	f6,	f2</a:t>
            </a:r>
          </a:p>
          <a:p>
            <a:pPr algn="l">
              <a:spcBef>
                <a:spcPct val="0"/>
              </a:spcBef>
            </a:pPr>
            <a:r>
              <a:rPr lang="en-US" i="1">
                <a:solidFill>
                  <a:srgbClr val="660033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660033"/>
                </a:solidFill>
                <a:latin typeface="Verdana" charset="0"/>
              </a:rPr>
              <a:t>5</a:t>
            </a:r>
            <a:r>
              <a:rPr lang="en-US">
                <a:solidFill>
                  <a:srgbClr val="660033"/>
                </a:solidFill>
                <a:latin typeface="Verdana" charset="0"/>
              </a:rPr>
              <a:t>	 SUBD		f10,	f0,	f6</a:t>
            </a:r>
          </a:p>
          <a:p>
            <a:pPr algn="l">
              <a:spcBef>
                <a:spcPct val="0"/>
              </a:spcBef>
            </a:pPr>
            <a:r>
              <a:rPr lang="en-US" i="1">
                <a:solidFill>
                  <a:srgbClr val="3118E6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3118E6"/>
                </a:solidFill>
                <a:latin typeface="Verdana" charset="0"/>
              </a:rPr>
              <a:t>6</a:t>
            </a:r>
            <a:r>
              <a:rPr lang="en-US">
                <a:solidFill>
                  <a:srgbClr val="3118E6"/>
                </a:solidFill>
                <a:latin typeface="Verdana" charset="0"/>
              </a:rPr>
              <a:t>	 ADDD		f6,	f8,	f2</a:t>
            </a:r>
          </a:p>
        </p:txBody>
      </p:sp>
      <p:sp>
        <p:nvSpPr>
          <p:cNvPr id="76807" name="Rectangle 4"/>
          <p:cNvSpPr>
            <a:spLocks noChangeArrowheads="1"/>
          </p:cNvSpPr>
          <p:nvPr/>
        </p:nvSpPr>
        <p:spPr bwMode="auto">
          <a:xfrm>
            <a:off x="736600" y="533400"/>
            <a:ext cx="7848600" cy="6985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lvl="1"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Functional Unit Status	  	   Registers Reserved </a:t>
            </a:r>
          </a:p>
          <a:p>
            <a:pPr lvl="1"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Int(1) Add(1)  Mult(3)   Div(4)    WB	</a:t>
            </a:r>
            <a:r>
              <a:rPr lang="en-US" sz="2000">
                <a:latin typeface="Verdana" charset="0"/>
              </a:rPr>
              <a:t>for Writes</a:t>
            </a:r>
            <a:endParaRPr lang="en-US" sz="1800">
              <a:latin typeface="Verdana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15950" y="609600"/>
            <a:ext cx="7778750" cy="4343400"/>
            <a:chOff x="388" y="480"/>
            <a:chExt cx="4900" cy="2736"/>
          </a:xfrm>
        </p:grpSpPr>
        <p:sp>
          <p:nvSpPr>
            <p:cNvPr id="76810" name="Line 6"/>
            <p:cNvSpPr>
              <a:spLocks noChangeShapeType="1"/>
            </p:cNvSpPr>
            <p:nvPr/>
          </p:nvSpPr>
          <p:spPr bwMode="auto">
            <a:xfrm>
              <a:off x="433" y="917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11" name="Line 7"/>
            <p:cNvSpPr>
              <a:spLocks noChangeShapeType="1"/>
            </p:cNvSpPr>
            <p:nvPr/>
          </p:nvSpPr>
          <p:spPr bwMode="auto">
            <a:xfrm>
              <a:off x="423" y="1114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12" name="Line 8"/>
            <p:cNvSpPr>
              <a:spLocks noChangeShapeType="1"/>
            </p:cNvSpPr>
            <p:nvPr/>
          </p:nvSpPr>
          <p:spPr bwMode="auto">
            <a:xfrm>
              <a:off x="413" y="1308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13" name="Line 9"/>
            <p:cNvSpPr>
              <a:spLocks noChangeShapeType="1"/>
            </p:cNvSpPr>
            <p:nvPr/>
          </p:nvSpPr>
          <p:spPr bwMode="auto">
            <a:xfrm>
              <a:off x="403" y="1511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14" name="Line 10"/>
            <p:cNvSpPr>
              <a:spLocks noChangeShapeType="1"/>
            </p:cNvSpPr>
            <p:nvPr/>
          </p:nvSpPr>
          <p:spPr bwMode="auto">
            <a:xfrm>
              <a:off x="393" y="1695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15" name="Line 11"/>
            <p:cNvSpPr>
              <a:spLocks noChangeShapeType="1"/>
            </p:cNvSpPr>
            <p:nvPr/>
          </p:nvSpPr>
          <p:spPr bwMode="auto">
            <a:xfrm>
              <a:off x="400" y="1890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16" name="Line 12"/>
            <p:cNvSpPr>
              <a:spLocks noChangeShapeType="1"/>
            </p:cNvSpPr>
            <p:nvPr/>
          </p:nvSpPr>
          <p:spPr bwMode="auto">
            <a:xfrm>
              <a:off x="408" y="2083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17" name="Line 13"/>
            <p:cNvSpPr>
              <a:spLocks noChangeShapeType="1"/>
            </p:cNvSpPr>
            <p:nvPr/>
          </p:nvSpPr>
          <p:spPr bwMode="auto">
            <a:xfrm>
              <a:off x="390" y="2277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18" name="Line 14"/>
            <p:cNvSpPr>
              <a:spLocks noChangeShapeType="1"/>
            </p:cNvSpPr>
            <p:nvPr/>
          </p:nvSpPr>
          <p:spPr bwMode="auto">
            <a:xfrm>
              <a:off x="388" y="2462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2016" y="912"/>
              <a:ext cx="960" cy="2304"/>
              <a:chOff x="2016" y="912"/>
              <a:chExt cx="960" cy="2304"/>
            </a:xfrm>
          </p:grpSpPr>
          <p:sp>
            <p:nvSpPr>
              <p:cNvPr id="76830" name="Line 16"/>
              <p:cNvSpPr>
                <a:spLocks noChangeShapeType="1"/>
              </p:cNvSpPr>
              <p:nvPr/>
            </p:nvSpPr>
            <p:spPr bwMode="auto">
              <a:xfrm flipH="1">
                <a:off x="2016" y="912"/>
                <a:ext cx="0" cy="2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31" name="Line 17"/>
              <p:cNvSpPr>
                <a:spLocks noChangeShapeType="1"/>
              </p:cNvSpPr>
              <p:nvPr/>
            </p:nvSpPr>
            <p:spPr bwMode="auto">
              <a:xfrm>
                <a:off x="2208" y="912"/>
                <a:ext cx="0" cy="2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32" name="Line 18"/>
              <p:cNvSpPr>
                <a:spLocks noChangeShapeType="1"/>
              </p:cNvSpPr>
              <p:nvPr/>
            </p:nvSpPr>
            <p:spPr bwMode="auto">
              <a:xfrm>
                <a:off x="2592" y="912"/>
                <a:ext cx="0" cy="2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33" name="Line 19"/>
              <p:cNvSpPr>
                <a:spLocks noChangeShapeType="1"/>
              </p:cNvSpPr>
              <p:nvPr/>
            </p:nvSpPr>
            <p:spPr bwMode="auto">
              <a:xfrm flipH="1">
                <a:off x="2784" y="912"/>
                <a:ext cx="0" cy="2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34" name="Line 20"/>
              <p:cNvSpPr>
                <a:spLocks noChangeShapeType="1"/>
              </p:cNvSpPr>
              <p:nvPr/>
            </p:nvSpPr>
            <p:spPr bwMode="auto">
              <a:xfrm flipH="1">
                <a:off x="2976" y="912"/>
                <a:ext cx="0" cy="2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6820" name="Line 21"/>
            <p:cNvSpPr>
              <a:spLocks noChangeShapeType="1"/>
            </p:cNvSpPr>
            <p:nvPr/>
          </p:nvSpPr>
          <p:spPr bwMode="auto">
            <a:xfrm>
              <a:off x="396" y="2662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21" name="Line 22"/>
            <p:cNvSpPr>
              <a:spLocks noChangeShapeType="1"/>
            </p:cNvSpPr>
            <p:nvPr/>
          </p:nvSpPr>
          <p:spPr bwMode="auto">
            <a:xfrm>
              <a:off x="420" y="2838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22" name="Line 23"/>
            <p:cNvSpPr>
              <a:spLocks noChangeShapeType="1"/>
            </p:cNvSpPr>
            <p:nvPr/>
          </p:nvSpPr>
          <p:spPr bwMode="auto">
            <a:xfrm flipH="1">
              <a:off x="768" y="480"/>
              <a:ext cx="0" cy="27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23" name="Line 24"/>
            <p:cNvSpPr>
              <a:spLocks noChangeShapeType="1"/>
            </p:cNvSpPr>
            <p:nvPr/>
          </p:nvSpPr>
          <p:spPr bwMode="auto">
            <a:xfrm>
              <a:off x="3534" y="480"/>
              <a:ext cx="0" cy="2736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24" name="Line 25"/>
            <p:cNvSpPr>
              <a:spLocks noChangeShapeType="1"/>
            </p:cNvSpPr>
            <p:nvPr/>
          </p:nvSpPr>
          <p:spPr bwMode="auto">
            <a:xfrm>
              <a:off x="1248" y="768"/>
              <a:ext cx="0" cy="24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25" name="Line 26"/>
            <p:cNvSpPr>
              <a:spLocks noChangeShapeType="1"/>
            </p:cNvSpPr>
            <p:nvPr/>
          </p:nvSpPr>
          <p:spPr bwMode="auto">
            <a:xfrm flipH="1">
              <a:off x="1824" y="768"/>
              <a:ext cx="0" cy="24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26" name="Line 27"/>
            <p:cNvSpPr>
              <a:spLocks noChangeShapeType="1"/>
            </p:cNvSpPr>
            <p:nvPr/>
          </p:nvSpPr>
          <p:spPr bwMode="auto">
            <a:xfrm>
              <a:off x="2400" y="768"/>
              <a:ext cx="0" cy="24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27" name="Line 28"/>
            <p:cNvSpPr>
              <a:spLocks noChangeShapeType="1"/>
            </p:cNvSpPr>
            <p:nvPr/>
          </p:nvSpPr>
          <p:spPr bwMode="auto">
            <a:xfrm>
              <a:off x="3186" y="768"/>
              <a:ext cx="0" cy="24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28" name="Line 29"/>
            <p:cNvSpPr>
              <a:spLocks noChangeShapeType="1"/>
            </p:cNvSpPr>
            <p:nvPr/>
          </p:nvSpPr>
          <p:spPr bwMode="auto">
            <a:xfrm>
              <a:off x="404" y="3022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29" name="Line 30"/>
            <p:cNvSpPr>
              <a:spLocks noChangeShapeType="1"/>
            </p:cNvSpPr>
            <p:nvPr/>
          </p:nvSpPr>
          <p:spPr bwMode="auto">
            <a:xfrm flipV="1">
              <a:off x="432" y="3216"/>
              <a:ext cx="4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72575" name="Rectangle 31"/>
          <p:cNvSpPr>
            <a:spLocks noChangeArrowheads="1"/>
          </p:cNvSpPr>
          <p:nvPr/>
        </p:nvSpPr>
        <p:spPr bwMode="auto">
          <a:xfrm>
            <a:off x="725488" y="1260475"/>
            <a:ext cx="7848600" cy="3708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 t0  </a:t>
            </a:r>
            <a:r>
              <a:rPr lang="en-US" i="1">
                <a:solidFill>
                  <a:srgbClr val="FF0000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FF0000"/>
                </a:solidFill>
                <a:latin typeface="Verdana" charset="0"/>
              </a:rPr>
              <a:t>1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 			    f6		  	f6</a:t>
            </a: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 t1  </a:t>
            </a:r>
            <a:r>
              <a:rPr lang="en-US" i="1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  f2</a:t>
            </a:r>
            <a:r>
              <a:rPr lang="en-US" sz="1800">
                <a:latin typeface="Verdana" charset="0"/>
              </a:rPr>
              <a:t>		       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f6</a:t>
            </a:r>
            <a:r>
              <a:rPr lang="en-US" sz="1800">
                <a:latin typeface="Verdana" charset="0"/>
              </a:rPr>
              <a:t>		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f6</a:t>
            </a:r>
            <a:r>
              <a:rPr lang="en-US" sz="1800">
                <a:latin typeface="Verdana" charset="0"/>
              </a:rPr>
              <a:t>,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f2</a:t>
            </a: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 t2		    	           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f6</a:t>
            </a:r>
            <a:r>
              <a:rPr lang="en-US" sz="1800">
                <a:latin typeface="Verdana" charset="0"/>
              </a:rPr>
              <a:t>     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f2</a:t>
            </a:r>
            <a:r>
              <a:rPr lang="en-US" sz="1800">
                <a:latin typeface="Verdana" charset="0"/>
              </a:rPr>
              <a:t>   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f6</a:t>
            </a:r>
            <a:r>
              <a:rPr lang="en-US" sz="1800">
                <a:latin typeface="Verdana" charset="0"/>
              </a:rPr>
              <a:t>,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f2		</a:t>
            </a:r>
            <a:r>
              <a:rPr lang="en-US" i="1" u="sng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56127A"/>
                </a:solidFill>
                <a:latin typeface="Verdana" charset="0"/>
              </a:rPr>
              <a:t>2</a:t>
            </a:r>
            <a:endParaRPr lang="en-US" sz="1800">
              <a:solidFill>
                <a:srgbClr val="56127A"/>
              </a:solidFill>
              <a:latin typeface="Verdana" charset="0"/>
            </a:endParaRP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 t3  </a:t>
            </a:r>
            <a:r>
              <a:rPr lang="en-US" i="1">
                <a:solidFill>
                  <a:srgbClr val="006600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006600"/>
                </a:solidFill>
                <a:latin typeface="Verdana" charset="0"/>
              </a:rPr>
              <a:t>3</a:t>
            </a:r>
            <a:r>
              <a:rPr lang="en-US" sz="1800">
                <a:solidFill>
                  <a:srgbClr val="006600"/>
                </a:solidFill>
                <a:latin typeface="Verdana" charset="0"/>
              </a:rPr>
              <a:t>		    f0</a:t>
            </a:r>
            <a:r>
              <a:rPr lang="en-US" sz="1800">
                <a:latin typeface="Verdana" charset="0"/>
              </a:rPr>
              <a:t>		   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 f6</a:t>
            </a:r>
            <a:r>
              <a:rPr lang="en-US" sz="1800">
                <a:latin typeface="Verdana" charset="0"/>
              </a:rPr>
              <a:t>	   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f6</a:t>
            </a:r>
            <a:r>
              <a:rPr lang="en-US" sz="1800">
                <a:latin typeface="Verdana" charset="0"/>
              </a:rPr>
              <a:t>, </a:t>
            </a:r>
            <a:r>
              <a:rPr lang="en-US" sz="1800">
                <a:solidFill>
                  <a:schemeClr val="accent2"/>
                </a:solidFill>
                <a:latin typeface="Verdana" charset="0"/>
              </a:rPr>
              <a:t>f0</a:t>
            </a: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 t4		        </a:t>
            </a:r>
            <a:r>
              <a:rPr lang="en-US" sz="1800">
                <a:solidFill>
                  <a:srgbClr val="006600"/>
                </a:solidFill>
                <a:latin typeface="Verdana" charset="0"/>
              </a:rPr>
              <a:t>f0</a:t>
            </a:r>
            <a:r>
              <a:rPr lang="en-US" sz="1800">
                <a:latin typeface="Verdana" charset="0"/>
              </a:rPr>
              <a:t>   	         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f6</a:t>
            </a:r>
            <a:r>
              <a:rPr lang="en-US" sz="1800">
                <a:latin typeface="Verdana" charset="0"/>
              </a:rPr>
              <a:t>   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f6</a:t>
            </a:r>
            <a:r>
              <a:rPr lang="en-US" sz="1800">
                <a:latin typeface="Verdana" charset="0"/>
              </a:rPr>
              <a:t>, </a:t>
            </a:r>
            <a:r>
              <a:rPr lang="en-US" sz="1800">
                <a:solidFill>
                  <a:schemeClr val="accent2"/>
                </a:solidFill>
                <a:latin typeface="Verdana" charset="0"/>
              </a:rPr>
              <a:t>f0</a:t>
            </a:r>
            <a:r>
              <a:rPr lang="en-US" sz="1800">
                <a:latin typeface="Verdana" charset="0"/>
              </a:rPr>
              <a:t>		</a:t>
            </a:r>
            <a:r>
              <a:rPr lang="en-US" i="1" u="sng">
                <a:solidFill>
                  <a:srgbClr val="FF0000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FF0000"/>
                </a:solidFill>
                <a:latin typeface="Verdana" charset="0"/>
              </a:rPr>
              <a:t>1</a:t>
            </a:r>
            <a:endParaRPr lang="en-US" sz="1800">
              <a:solidFill>
                <a:srgbClr val="FF0000"/>
              </a:solidFill>
              <a:latin typeface="Verdana" charset="0"/>
            </a:endParaRP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 t5  </a:t>
            </a:r>
            <a:r>
              <a:rPr lang="en-US" i="1">
                <a:solidFill>
                  <a:srgbClr val="16E8E3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16E8E3"/>
                </a:solidFill>
                <a:latin typeface="Verdana" charset="0"/>
              </a:rPr>
              <a:t>4</a:t>
            </a:r>
            <a:r>
              <a:rPr lang="en-US" sz="1800">
                <a:latin typeface="Verdana" charset="0"/>
              </a:rPr>
              <a:t>		           </a:t>
            </a:r>
            <a:r>
              <a:rPr lang="en-US" sz="1800">
                <a:solidFill>
                  <a:srgbClr val="006600"/>
                </a:solidFill>
                <a:latin typeface="Verdana" charset="0"/>
              </a:rPr>
              <a:t>f0</a:t>
            </a:r>
            <a:r>
              <a:rPr lang="en-US" sz="1800">
                <a:latin typeface="Verdana" charset="0"/>
              </a:rPr>
              <a:t> 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latin typeface="Verdana" charset="0"/>
              </a:rPr>
              <a:t>		   	</a:t>
            </a:r>
            <a:r>
              <a:rPr lang="en-US" sz="1800">
                <a:solidFill>
                  <a:srgbClr val="006600"/>
                </a:solidFill>
                <a:latin typeface="Verdana" charset="0"/>
              </a:rPr>
              <a:t>f0</a:t>
            </a:r>
            <a:r>
              <a:rPr lang="en-US" sz="1800">
                <a:latin typeface="Verdana" charset="0"/>
              </a:rPr>
              <a:t>, 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 t6			       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latin typeface="Verdana" charset="0"/>
              </a:rPr>
              <a:t>	         </a:t>
            </a:r>
            <a:r>
              <a:rPr lang="en-US" sz="1800">
                <a:solidFill>
                  <a:srgbClr val="006600"/>
                </a:solidFill>
                <a:latin typeface="Verdana" charset="0"/>
              </a:rPr>
              <a:t>f0 </a:t>
            </a:r>
            <a:r>
              <a:rPr lang="en-US" sz="1800">
                <a:latin typeface="Verdana" charset="0"/>
              </a:rPr>
              <a:t>  	</a:t>
            </a:r>
            <a:r>
              <a:rPr lang="en-US" sz="1800">
                <a:solidFill>
                  <a:srgbClr val="006600"/>
                </a:solidFill>
                <a:latin typeface="Verdana" charset="0"/>
              </a:rPr>
              <a:t>f0</a:t>
            </a:r>
            <a:r>
              <a:rPr lang="en-US" sz="1800">
                <a:latin typeface="Verdana" charset="0"/>
              </a:rPr>
              <a:t>, 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latin typeface="Verdana" charset="0"/>
              </a:rPr>
              <a:t>		</a:t>
            </a:r>
            <a:r>
              <a:rPr lang="en-US" i="1" u="sng">
                <a:solidFill>
                  <a:schemeClr val="accent2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chemeClr val="accent2"/>
                </a:solidFill>
                <a:latin typeface="Verdana" charset="0"/>
              </a:rPr>
              <a:t>3</a:t>
            </a:r>
            <a:endParaRPr lang="en-US" sz="1800">
              <a:solidFill>
                <a:schemeClr val="accent2"/>
              </a:solidFill>
              <a:latin typeface="Verdana" charset="0"/>
            </a:endParaRP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 t7  </a:t>
            </a:r>
            <a:r>
              <a:rPr lang="en-US" i="1">
                <a:solidFill>
                  <a:srgbClr val="660033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660033"/>
                </a:solidFill>
                <a:latin typeface="Verdana" charset="0"/>
              </a:rPr>
              <a:t>5</a:t>
            </a:r>
            <a:r>
              <a:rPr lang="en-US" sz="1800">
                <a:solidFill>
                  <a:srgbClr val="660033"/>
                </a:solidFill>
                <a:latin typeface="Verdana" charset="0"/>
              </a:rPr>
              <a:t>	       f10</a:t>
            </a:r>
            <a:r>
              <a:rPr lang="en-US" sz="1800">
                <a:latin typeface="Verdana" charset="0"/>
              </a:rPr>
              <a:t>		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latin typeface="Verdana" charset="0"/>
              </a:rPr>
              <a:t>	   	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latin typeface="Verdana" charset="0"/>
              </a:rPr>
              <a:t>, </a:t>
            </a:r>
            <a:r>
              <a:rPr lang="en-US" sz="1800">
                <a:solidFill>
                  <a:srgbClr val="660033"/>
                </a:solidFill>
                <a:latin typeface="Verdana" charset="0"/>
              </a:rPr>
              <a:t>f10</a:t>
            </a: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 t8				    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latin typeface="Verdana" charset="0"/>
              </a:rPr>
              <a:t> </a:t>
            </a:r>
            <a:r>
              <a:rPr lang="en-US" sz="1800">
                <a:solidFill>
                  <a:srgbClr val="660033"/>
                </a:solidFill>
                <a:latin typeface="Verdana" charset="0"/>
              </a:rPr>
              <a:t>f10</a:t>
            </a:r>
            <a:r>
              <a:rPr lang="en-US" sz="1800">
                <a:latin typeface="Verdana" charset="0"/>
              </a:rPr>
              <a:t>   	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latin typeface="Verdana" charset="0"/>
              </a:rPr>
              <a:t>, </a:t>
            </a:r>
            <a:r>
              <a:rPr lang="en-US" sz="1800">
                <a:solidFill>
                  <a:srgbClr val="9EAD51"/>
                </a:solidFill>
                <a:latin typeface="Verdana" charset="0"/>
              </a:rPr>
              <a:t>f10</a:t>
            </a:r>
            <a:r>
              <a:rPr lang="en-US" sz="1800">
                <a:latin typeface="Verdana" charset="0"/>
              </a:rPr>
              <a:t>		</a:t>
            </a:r>
            <a:r>
              <a:rPr lang="en-US" i="1" u="sng">
                <a:solidFill>
                  <a:srgbClr val="9EAD51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9EAD51"/>
                </a:solidFill>
                <a:latin typeface="Verdana" charset="0"/>
              </a:rPr>
              <a:t>5</a:t>
            </a:r>
            <a:endParaRPr lang="en-US" sz="1800">
              <a:solidFill>
                <a:srgbClr val="9EAD51"/>
              </a:solidFill>
              <a:latin typeface="Verdana" charset="0"/>
            </a:endParaRP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 t9				         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latin typeface="Verdana" charset="0"/>
              </a:rPr>
              <a:t>   	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latin typeface="Verdana" charset="0"/>
              </a:rPr>
              <a:t>		</a:t>
            </a:r>
            <a:r>
              <a:rPr lang="en-US" i="1" u="sng">
                <a:solidFill>
                  <a:srgbClr val="16E8E3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16E8E3"/>
                </a:solidFill>
                <a:latin typeface="Verdana" charset="0"/>
              </a:rPr>
              <a:t>4</a:t>
            </a:r>
            <a:endParaRPr lang="en-US" sz="1800">
              <a:solidFill>
                <a:srgbClr val="16E8E3"/>
              </a:solidFill>
              <a:latin typeface="Verdana" charset="0"/>
            </a:endParaRP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t10 </a:t>
            </a:r>
            <a:r>
              <a:rPr lang="en-US" i="1">
                <a:solidFill>
                  <a:srgbClr val="3118E6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3118E6"/>
                </a:solidFill>
                <a:latin typeface="Verdana" charset="0"/>
              </a:rPr>
              <a:t>6</a:t>
            </a:r>
            <a:r>
              <a:rPr lang="en-US" sz="1800">
                <a:latin typeface="Verdana" charset="0"/>
              </a:rPr>
              <a:t>	       </a:t>
            </a:r>
            <a:r>
              <a:rPr lang="en-US" sz="1800">
                <a:solidFill>
                  <a:srgbClr val="3118E6"/>
                </a:solidFill>
                <a:latin typeface="Verdana" charset="0"/>
              </a:rPr>
              <a:t>f6</a:t>
            </a:r>
            <a:r>
              <a:rPr lang="en-US" sz="1800">
                <a:latin typeface="Verdana" charset="0"/>
              </a:rPr>
              <a:t>				    	</a:t>
            </a:r>
            <a:r>
              <a:rPr lang="en-US" sz="1800">
                <a:solidFill>
                  <a:srgbClr val="3118E6"/>
                </a:solidFill>
                <a:latin typeface="Verdana" charset="0"/>
              </a:rPr>
              <a:t>f6</a:t>
            </a: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t11	       			         </a:t>
            </a:r>
            <a:r>
              <a:rPr lang="en-US" sz="1800">
                <a:solidFill>
                  <a:srgbClr val="3118E6"/>
                </a:solidFill>
                <a:latin typeface="Verdana" charset="0"/>
              </a:rPr>
              <a:t>f6</a:t>
            </a:r>
            <a:r>
              <a:rPr lang="en-US" sz="1800">
                <a:latin typeface="Verdana" charset="0"/>
              </a:rPr>
              <a:t>    	</a:t>
            </a:r>
            <a:r>
              <a:rPr lang="en-US" sz="1800">
                <a:solidFill>
                  <a:srgbClr val="3118E6"/>
                </a:solidFill>
                <a:latin typeface="Verdana" charset="0"/>
              </a:rPr>
              <a:t>f6</a:t>
            </a:r>
            <a:r>
              <a:rPr lang="en-US" sz="1800">
                <a:latin typeface="Verdana" charset="0"/>
              </a:rPr>
              <a:t>		</a:t>
            </a:r>
            <a:r>
              <a:rPr lang="en-US" i="1" u="sng">
                <a:solidFill>
                  <a:srgbClr val="3118E6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3118E6"/>
                </a:solidFill>
                <a:latin typeface="Verdana" charset="0"/>
              </a:rPr>
              <a:t>6</a:t>
            </a:r>
            <a:endParaRPr lang="en-US" sz="1800">
              <a:latin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257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887ACA-11F3-6644-86B8-A84C0268C2BD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018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490/590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5018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Midterm on Friday, 3/4</a:t>
            </a:r>
          </a:p>
          <a:p>
            <a:r>
              <a:rPr lang="en-US" dirty="0" smtClean="0"/>
              <a:t>Review on Wednesday, 3/2</a:t>
            </a:r>
          </a:p>
          <a:p>
            <a:r>
              <a:rPr lang="en-US" dirty="0" smtClean="0"/>
              <a:t>Project 1 deadline: Friday, 3/11</a:t>
            </a:r>
          </a:p>
          <a:p>
            <a:r>
              <a:rPr lang="en-US" dirty="0" smtClean="0">
                <a:sym typeface="Wingdings"/>
              </a:rPr>
              <a:t>Office hours this week: Wed after class until 2pm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5814D5-1BD8-5A49-9CAE-0B38D9909219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78853" name="Rectangle 2"/>
          <p:cNvSpPr>
            <a:spLocks noGrp="1" noChangeArrowheads="1"/>
          </p:cNvSpPr>
          <p:nvPr>
            <p:ph type="title"/>
          </p:nvPr>
        </p:nvSpPr>
        <p:spPr>
          <a:xfrm>
            <a:off x="165100" y="76200"/>
            <a:ext cx="8407400" cy="736600"/>
          </a:xfrm>
          <a:noFill/>
        </p:spPr>
        <p:txBody>
          <a:bodyPr lIns="90488" tIns="44450" rIns="90488" bIns="44450"/>
          <a:lstStyle/>
          <a:p>
            <a:r>
              <a:rPr lang="en-US"/>
              <a:t>In-Order Issue Limitations:</a:t>
            </a:r>
            <a:r>
              <a:rPr lang="en-US" sz="2000" i="1"/>
              <a:t> an example</a:t>
            </a:r>
            <a:endParaRPr lang="en-US"/>
          </a:p>
        </p:txBody>
      </p:sp>
      <p:sp>
        <p:nvSpPr>
          <p:cNvPr id="78854" name="Rectangle 3"/>
          <p:cNvSpPr>
            <a:spLocks noChangeArrowheads="1"/>
          </p:cNvSpPr>
          <p:nvPr/>
        </p:nvSpPr>
        <p:spPr bwMode="auto">
          <a:xfrm>
            <a:off x="342900" y="914400"/>
            <a:ext cx="6221413" cy="3384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					        latency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1</a:t>
            </a:r>
            <a:r>
              <a:rPr lang="en-US" sz="1800">
                <a:latin typeface="Verdana" charset="0"/>
              </a:rPr>
              <a:t>	LD		F2, 	34(R2)		</a:t>
            </a:r>
            <a:r>
              <a:rPr lang="en-US" sz="1800" i="1">
                <a:latin typeface="Verdana" charset="0"/>
              </a:rPr>
              <a:t>1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2</a:t>
            </a:r>
            <a:r>
              <a:rPr lang="en-US" sz="1800">
                <a:latin typeface="Verdana" charset="0"/>
              </a:rPr>
              <a:t>	LD		F4,	45(R3)		</a:t>
            </a:r>
            <a:r>
              <a:rPr lang="en-US" sz="1800" i="1">
                <a:latin typeface="Verdana" charset="0"/>
              </a:rPr>
              <a:t>long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3</a:t>
            </a:r>
            <a:r>
              <a:rPr lang="en-US" sz="1800">
                <a:latin typeface="Verdana" charset="0"/>
              </a:rPr>
              <a:t>	MULTD		F6,	F4,	F2	</a:t>
            </a:r>
            <a:r>
              <a:rPr lang="en-US" sz="1800" i="1">
                <a:latin typeface="Verdana" charset="0"/>
              </a:rPr>
              <a:t>3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4</a:t>
            </a:r>
            <a:r>
              <a:rPr lang="en-US" sz="1800">
                <a:latin typeface="Verdana" charset="0"/>
              </a:rPr>
              <a:t>	SUBD		F8,	F2,	F2	</a:t>
            </a:r>
            <a:r>
              <a:rPr lang="en-US" sz="1800" i="1">
                <a:latin typeface="Verdana" charset="0"/>
              </a:rPr>
              <a:t>1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5</a:t>
            </a:r>
            <a:r>
              <a:rPr lang="en-US" sz="1800">
                <a:latin typeface="Verdana" charset="0"/>
              </a:rPr>
              <a:t>	DIVD		F4,	F2,	F8	</a:t>
            </a:r>
            <a:r>
              <a:rPr lang="en-US" sz="1800" i="1">
                <a:latin typeface="Verdana" charset="0"/>
              </a:rPr>
              <a:t>4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6</a:t>
            </a:r>
            <a:r>
              <a:rPr lang="en-US" sz="1800">
                <a:latin typeface="Verdana" charset="0"/>
              </a:rPr>
              <a:t>	ADDD		F10,	F6,	F4	</a:t>
            </a:r>
            <a:r>
              <a:rPr lang="en-US" sz="1800" i="1">
                <a:latin typeface="Verdana" charset="0"/>
              </a:rPr>
              <a:t>1</a:t>
            </a:r>
          </a:p>
        </p:txBody>
      </p:sp>
      <p:sp>
        <p:nvSpPr>
          <p:cNvPr id="78855" name="Rectangle 4"/>
          <p:cNvSpPr>
            <a:spLocks noChangeArrowheads="1"/>
          </p:cNvSpPr>
          <p:nvPr/>
        </p:nvSpPr>
        <p:spPr bwMode="auto">
          <a:xfrm>
            <a:off x="404813" y="4748213"/>
            <a:ext cx="720407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In-order:	  1 (2,</a:t>
            </a:r>
            <a:r>
              <a:rPr lang="en-US" sz="1800" u="sng">
                <a:latin typeface="Verdana" charset="0"/>
              </a:rPr>
              <a:t>1</a:t>
            </a:r>
            <a:r>
              <a:rPr lang="en-US" sz="1800">
                <a:latin typeface="Verdana" charset="0"/>
              </a:rPr>
              <a:t>) .  .  .  .  .  .  </a:t>
            </a:r>
            <a:r>
              <a:rPr lang="en-US" sz="1800" u="sng">
                <a:latin typeface="Verdana" charset="0"/>
              </a:rPr>
              <a:t>2</a:t>
            </a:r>
            <a:r>
              <a:rPr lang="en-US" sz="1800">
                <a:latin typeface="Verdana" charset="0"/>
              </a:rPr>
              <a:t> 3 4 </a:t>
            </a:r>
            <a:r>
              <a:rPr lang="en-US" sz="1800" u="sng">
                <a:latin typeface="Verdana" charset="0"/>
              </a:rPr>
              <a:t>4</a:t>
            </a:r>
            <a:r>
              <a:rPr lang="en-US" sz="1800">
                <a:latin typeface="Verdana" charset="0"/>
              </a:rPr>
              <a:t>  </a:t>
            </a:r>
            <a:r>
              <a:rPr lang="en-US" sz="1800" u="sng">
                <a:latin typeface="Verdana" charset="0"/>
              </a:rPr>
              <a:t>3</a:t>
            </a:r>
            <a:r>
              <a:rPr lang="en-US" sz="1800">
                <a:latin typeface="Verdana" charset="0"/>
              </a:rPr>
              <a:t> 5 .  .  . </a:t>
            </a:r>
            <a:r>
              <a:rPr lang="en-US" sz="1800" u="sng">
                <a:latin typeface="Verdana" charset="0"/>
              </a:rPr>
              <a:t>5</a:t>
            </a:r>
            <a:r>
              <a:rPr lang="en-US" sz="1800">
                <a:latin typeface="Verdana" charset="0"/>
              </a:rPr>
              <a:t> 6 </a:t>
            </a:r>
            <a:r>
              <a:rPr lang="en-US" sz="1800" u="sng">
                <a:latin typeface="Verdana" charset="0"/>
              </a:rPr>
              <a:t>6</a:t>
            </a:r>
            <a:endParaRPr lang="en-US" sz="1800">
              <a:latin typeface="Verdana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010400" y="889000"/>
            <a:ext cx="1790700" cy="3556000"/>
            <a:chOff x="4416" y="816"/>
            <a:chExt cx="1128" cy="224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416" y="816"/>
              <a:ext cx="320" cy="344"/>
              <a:chOff x="4416" y="816"/>
              <a:chExt cx="320" cy="344"/>
            </a:xfrm>
          </p:grpSpPr>
          <p:sp>
            <p:nvSpPr>
              <p:cNvPr id="78883" name="Oval 7"/>
              <p:cNvSpPr>
                <a:spLocks noChangeArrowheads="1"/>
              </p:cNvSpPr>
              <p:nvPr/>
            </p:nvSpPr>
            <p:spPr bwMode="auto">
              <a:xfrm>
                <a:off x="4416" y="8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84" name="Rectangle 8"/>
              <p:cNvSpPr>
                <a:spLocks noChangeArrowheads="1"/>
              </p:cNvSpPr>
              <p:nvPr/>
            </p:nvSpPr>
            <p:spPr bwMode="auto">
              <a:xfrm>
                <a:off x="4447" y="868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1</a:t>
                </a:r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5224" y="816"/>
              <a:ext cx="320" cy="344"/>
              <a:chOff x="5224" y="816"/>
              <a:chExt cx="320" cy="344"/>
            </a:xfrm>
          </p:grpSpPr>
          <p:sp>
            <p:nvSpPr>
              <p:cNvPr id="78881" name="Oval 10"/>
              <p:cNvSpPr>
                <a:spLocks noChangeArrowheads="1"/>
              </p:cNvSpPr>
              <p:nvPr/>
            </p:nvSpPr>
            <p:spPr bwMode="auto">
              <a:xfrm>
                <a:off x="5224" y="8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82" name="Rectangle 11"/>
              <p:cNvSpPr>
                <a:spLocks noChangeArrowheads="1"/>
              </p:cNvSpPr>
              <p:nvPr/>
            </p:nvSpPr>
            <p:spPr bwMode="auto">
              <a:xfrm>
                <a:off x="5271" y="860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2</a:t>
                </a:r>
              </a:p>
            </p:txBody>
          </p:sp>
        </p:grp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5224" y="1504"/>
              <a:ext cx="320" cy="344"/>
              <a:chOff x="5224" y="1504"/>
              <a:chExt cx="320" cy="344"/>
            </a:xfrm>
          </p:grpSpPr>
          <p:sp>
            <p:nvSpPr>
              <p:cNvPr id="78879" name="Oval 13"/>
              <p:cNvSpPr>
                <a:spLocks noChangeArrowheads="1"/>
              </p:cNvSpPr>
              <p:nvPr/>
            </p:nvSpPr>
            <p:spPr bwMode="auto">
              <a:xfrm>
                <a:off x="5224" y="1504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80" name="Rectangle 14"/>
              <p:cNvSpPr>
                <a:spLocks noChangeArrowheads="1"/>
              </p:cNvSpPr>
              <p:nvPr/>
            </p:nvSpPr>
            <p:spPr bwMode="auto">
              <a:xfrm>
                <a:off x="5263" y="1556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3</a:t>
                </a:r>
              </a:p>
            </p:txBody>
          </p:sp>
        </p:grpSp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4424" y="1520"/>
              <a:ext cx="320" cy="344"/>
              <a:chOff x="4424" y="1520"/>
              <a:chExt cx="320" cy="344"/>
            </a:xfrm>
          </p:grpSpPr>
          <p:sp>
            <p:nvSpPr>
              <p:cNvPr id="78877" name="Oval 16"/>
              <p:cNvSpPr>
                <a:spLocks noChangeArrowheads="1"/>
              </p:cNvSpPr>
              <p:nvPr/>
            </p:nvSpPr>
            <p:spPr bwMode="auto">
              <a:xfrm>
                <a:off x="4424" y="1520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78" name="Rectangle 17"/>
              <p:cNvSpPr>
                <a:spLocks noChangeArrowheads="1"/>
              </p:cNvSpPr>
              <p:nvPr/>
            </p:nvSpPr>
            <p:spPr bwMode="auto">
              <a:xfrm>
                <a:off x="4463" y="1572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4</a:t>
                </a:r>
              </a:p>
            </p:txBody>
          </p:sp>
        </p:grpSp>
        <p:grpSp>
          <p:nvGrpSpPr>
            <p:cNvPr id="7" name="Group 18"/>
            <p:cNvGrpSpPr>
              <a:grpSpLocks/>
            </p:cNvGrpSpPr>
            <p:nvPr/>
          </p:nvGrpSpPr>
          <p:grpSpPr bwMode="auto">
            <a:xfrm>
              <a:off x="4416" y="2216"/>
              <a:ext cx="320" cy="344"/>
              <a:chOff x="4416" y="2216"/>
              <a:chExt cx="320" cy="344"/>
            </a:xfrm>
          </p:grpSpPr>
          <p:sp>
            <p:nvSpPr>
              <p:cNvPr id="78875" name="Oval 19"/>
              <p:cNvSpPr>
                <a:spLocks noChangeArrowheads="1"/>
              </p:cNvSpPr>
              <p:nvPr/>
            </p:nvSpPr>
            <p:spPr bwMode="auto">
              <a:xfrm>
                <a:off x="4416" y="22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76" name="Rectangle 20"/>
              <p:cNvSpPr>
                <a:spLocks noChangeArrowheads="1"/>
              </p:cNvSpPr>
              <p:nvPr/>
            </p:nvSpPr>
            <p:spPr bwMode="auto">
              <a:xfrm>
                <a:off x="4455" y="2284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5</a:t>
                </a:r>
              </a:p>
            </p:txBody>
          </p:sp>
        </p:grpSp>
        <p:grpSp>
          <p:nvGrpSpPr>
            <p:cNvPr id="8" name="Group 21"/>
            <p:cNvGrpSpPr>
              <a:grpSpLocks/>
            </p:cNvGrpSpPr>
            <p:nvPr/>
          </p:nvGrpSpPr>
          <p:grpSpPr bwMode="auto">
            <a:xfrm>
              <a:off x="4888" y="2712"/>
              <a:ext cx="320" cy="344"/>
              <a:chOff x="4888" y="2712"/>
              <a:chExt cx="320" cy="344"/>
            </a:xfrm>
          </p:grpSpPr>
          <p:sp>
            <p:nvSpPr>
              <p:cNvPr id="78873" name="Oval 22"/>
              <p:cNvSpPr>
                <a:spLocks noChangeArrowheads="1"/>
              </p:cNvSpPr>
              <p:nvPr/>
            </p:nvSpPr>
            <p:spPr bwMode="auto">
              <a:xfrm>
                <a:off x="4888" y="2712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74" name="Rectangle 23"/>
              <p:cNvSpPr>
                <a:spLocks noChangeArrowheads="1"/>
              </p:cNvSpPr>
              <p:nvPr/>
            </p:nvSpPr>
            <p:spPr bwMode="auto">
              <a:xfrm>
                <a:off x="4927" y="2772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6</a:t>
                </a:r>
              </a:p>
            </p:txBody>
          </p:sp>
        </p:grpSp>
        <p:sp>
          <p:nvSpPr>
            <p:cNvPr id="78866" name="Line 24"/>
            <p:cNvSpPr>
              <a:spLocks noChangeShapeType="1"/>
            </p:cNvSpPr>
            <p:nvPr/>
          </p:nvSpPr>
          <p:spPr bwMode="auto">
            <a:xfrm>
              <a:off x="4568" y="1176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867" name="Line 25"/>
            <p:cNvSpPr>
              <a:spLocks noChangeShapeType="1"/>
            </p:cNvSpPr>
            <p:nvPr/>
          </p:nvSpPr>
          <p:spPr bwMode="auto">
            <a:xfrm>
              <a:off x="4568" y="1880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868" name="Line 26"/>
            <p:cNvSpPr>
              <a:spLocks noChangeShapeType="1"/>
            </p:cNvSpPr>
            <p:nvPr/>
          </p:nvSpPr>
          <p:spPr bwMode="auto">
            <a:xfrm>
              <a:off x="5384" y="1168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869" name="Line 27"/>
            <p:cNvSpPr>
              <a:spLocks noChangeShapeType="1"/>
            </p:cNvSpPr>
            <p:nvPr/>
          </p:nvSpPr>
          <p:spPr bwMode="auto">
            <a:xfrm>
              <a:off x="4688" y="1144"/>
              <a:ext cx="552" cy="42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870" name="Line 28"/>
            <p:cNvSpPr>
              <a:spLocks noChangeShapeType="1"/>
            </p:cNvSpPr>
            <p:nvPr/>
          </p:nvSpPr>
          <p:spPr bwMode="auto">
            <a:xfrm>
              <a:off x="4672" y="2536"/>
              <a:ext cx="264" cy="2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871" name="Line 29"/>
            <p:cNvSpPr>
              <a:spLocks noChangeShapeType="1"/>
            </p:cNvSpPr>
            <p:nvPr/>
          </p:nvSpPr>
          <p:spPr bwMode="auto">
            <a:xfrm flipH="1">
              <a:off x="5104" y="1864"/>
              <a:ext cx="264" cy="85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872" name="Line 30"/>
            <p:cNvSpPr>
              <a:spLocks noChangeShapeType="1"/>
            </p:cNvSpPr>
            <p:nvPr/>
          </p:nvSpPr>
          <p:spPr bwMode="auto">
            <a:xfrm flipH="1">
              <a:off x="4696" y="1792"/>
              <a:ext cx="568" cy="488"/>
            </a:xfrm>
            <a:prstGeom prst="line">
              <a:avLst/>
            </a:prstGeom>
            <a:noFill/>
            <a:ln w="25400">
              <a:solidFill>
                <a:srgbClr val="56127A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3314700" y="4965700"/>
            <a:ext cx="6134100" cy="1012825"/>
            <a:chOff x="2088" y="3384"/>
            <a:chExt cx="3592" cy="638"/>
          </a:xfrm>
        </p:grpSpPr>
        <p:sp>
          <p:nvSpPr>
            <p:cNvPr id="78858" name="Text Box 32"/>
            <p:cNvSpPr txBox="1">
              <a:spLocks noChangeArrowheads="1"/>
            </p:cNvSpPr>
            <p:nvPr/>
          </p:nvSpPr>
          <p:spPr bwMode="auto">
            <a:xfrm>
              <a:off x="2224" y="3504"/>
              <a:ext cx="3456" cy="51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In-order restriction prevents instruction 4 from being dispatched</a:t>
              </a:r>
              <a:endParaRPr lang="en-US" sz="2400" i="1">
                <a:solidFill>
                  <a:srgbClr val="56127A"/>
                </a:solidFill>
                <a:latin typeface="Verdana" charset="0"/>
              </a:endParaRPr>
            </a:p>
          </p:txBody>
        </p:sp>
        <p:sp>
          <p:nvSpPr>
            <p:cNvPr id="78859" name="Line 33"/>
            <p:cNvSpPr>
              <a:spLocks noChangeShapeType="1"/>
            </p:cNvSpPr>
            <p:nvPr/>
          </p:nvSpPr>
          <p:spPr bwMode="auto">
            <a:xfrm flipH="1" flipV="1">
              <a:off x="2088" y="3384"/>
              <a:ext cx="144" cy="192"/>
            </a:xfrm>
            <a:prstGeom prst="line">
              <a:avLst/>
            </a:prstGeom>
            <a:noFill/>
            <a:ln w="25400">
              <a:solidFill>
                <a:srgbClr val="56127A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B116D6-A6BB-774D-BA4D-25CD9144066A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809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292975" cy="736600"/>
          </a:xfrm>
        </p:spPr>
        <p:txBody>
          <a:bodyPr/>
          <a:lstStyle/>
          <a:p>
            <a:r>
              <a:rPr lang="en-US"/>
              <a:t>Out-of-Order Issue</a:t>
            </a:r>
          </a:p>
        </p:txBody>
      </p:sp>
      <p:sp>
        <p:nvSpPr>
          <p:cNvPr id="809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403600"/>
            <a:ext cx="8763000" cy="2895600"/>
          </a:xfrm>
        </p:spPr>
        <p:txBody>
          <a:bodyPr/>
          <a:lstStyle/>
          <a:p>
            <a:pPr marL="228600" indent="-228600">
              <a:lnSpc>
                <a:spcPct val="100000"/>
              </a:lnSpc>
            </a:pPr>
            <a:r>
              <a:rPr lang="en-US" sz="2000"/>
              <a:t>Issue stage buffer holds multiple instructions waiting to issue.</a:t>
            </a:r>
          </a:p>
          <a:p>
            <a:pPr marL="228600" indent="-228600">
              <a:lnSpc>
                <a:spcPct val="100000"/>
              </a:lnSpc>
            </a:pPr>
            <a:r>
              <a:rPr lang="en-US" sz="2000"/>
              <a:t>Decode adds next instruction to buffer if there is  space and the instruction does not cause a WAR or WAW hazard.</a:t>
            </a:r>
          </a:p>
          <a:p>
            <a:pPr marL="742950" lvl="1" indent="-285750">
              <a:lnSpc>
                <a:spcPct val="100000"/>
              </a:lnSpc>
            </a:pPr>
            <a:r>
              <a:rPr lang="en-US" sz="1600"/>
              <a:t>Note: WAR possible again because issue is out-of-order (WAR not possible with in-order issue and latching of input operands at functional unit)</a:t>
            </a:r>
          </a:p>
          <a:p>
            <a:pPr marL="228600" indent="-228600">
              <a:lnSpc>
                <a:spcPct val="100000"/>
              </a:lnSpc>
            </a:pPr>
            <a:r>
              <a:rPr lang="en-US" sz="2000"/>
              <a:t>Any instruction in buffer whose RAW hazards are satisfied can be issued </a:t>
            </a:r>
            <a:r>
              <a:rPr lang="en-US" sz="2000" i="1"/>
              <a:t>(for now at most one dispatch per cycle).</a:t>
            </a:r>
            <a:r>
              <a:rPr lang="en-US" sz="2000"/>
              <a:t> On a write back (WB), new instructions may get enabled.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049463" y="812800"/>
            <a:ext cx="4732337" cy="2587625"/>
            <a:chOff x="1344" y="888"/>
            <a:chExt cx="2597" cy="1246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344" y="1232"/>
              <a:ext cx="248" cy="248"/>
              <a:chOff x="1436" y="1058"/>
              <a:chExt cx="248" cy="248"/>
            </a:xfrm>
          </p:grpSpPr>
          <p:sp>
            <p:nvSpPr>
              <p:cNvPr id="80935" name="Rectangle 6"/>
              <p:cNvSpPr>
                <a:spLocks noChangeArrowheads="1"/>
              </p:cNvSpPr>
              <p:nvPr/>
            </p:nvSpPr>
            <p:spPr bwMode="auto">
              <a:xfrm>
                <a:off x="1436" y="1058"/>
                <a:ext cx="248" cy="24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36" name="Rectangle 7"/>
              <p:cNvSpPr>
                <a:spLocks noChangeArrowheads="1"/>
              </p:cNvSpPr>
              <p:nvPr/>
            </p:nvSpPr>
            <p:spPr bwMode="auto">
              <a:xfrm>
                <a:off x="1494" y="1109"/>
                <a:ext cx="148" cy="12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46038" tIns="23812" rIns="46038" bIns="23812">
                <a:prstTxWarp prst="textNoShape">
                  <a:avLst/>
                </a:prstTxWarp>
                <a:spAutoFit/>
              </a:bodyPr>
              <a:lstStyle/>
              <a:p>
                <a:pPr defTabSz="228600"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IF</a:t>
                </a:r>
              </a:p>
            </p:txBody>
          </p:sp>
        </p:grpSp>
        <p:sp>
          <p:nvSpPr>
            <p:cNvPr id="80905" name="Rectangle 8"/>
            <p:cNvSpPr>
              <a:spLocks noChangeArrowheads="1"/>
            </p:cNvSpPr>
            <p:nvPr/>
          </p:nvSpPr>
          <p:spPr bwMode="auto">
            <a:xfrm>
              <a:off x="1785" y="1283"/>
              <a:ext cx="224" cy="1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400">
                  <a:latin typeface="Verdana" charset="0"/>
                </a:rPr>
                <a:t>ID</a:t>
              </a:r>
            </a:p>
          </p:txBody>
        </p:sp>
        <p:sp>
          <p:nvSpPr>
            <p:cNvPr id="80906" name="Line 9"/>
            <p:cNvSpPr>
              <a:spLocks noChangeShapeType="1"/>
            </p:cNvSpPr>
            <p:nvPr/>
          </p:nvSpPr>
          <p:spPr bwMode="auto">
            <a:xfrm flipV="1">
              <a:off x="1608" y="1352"/>
              <a:ext cx="152" cy="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07" name="Rectangle 10"/>
            <p:cNvSpPr>
              <a:spLocks noChangeArrowheads="1"/>
            </p:cNvSpPr>
            <p:nvPr/>
          </p:nvSpPr>
          <p:spPr bwMode="auto">
            <a:xfrm>
              <a:off x="1768" y="1240"/>
              <a:ext cx="248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08" name="Rectangle 11"/>
            <p:cNvSpPr>
              <a:spLocks noChangeArrowheads="1"/>
            </p:cNvSpPr>
            <p:nvPr/>
          </p:nvSpPr>
          <p:spPr bwMode="auto">
            <a:xfrm>
              <a:off x="2144" y="1232"/>
              <a:ext cx="292" cy="2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3568" y="1232"/>
              <a:ext cx="248" cy="248"/>
              <a:chOff x="3564" y="1058"/>
              <a:chExt cx="248" cy="248"/>
            </a:xfrm>
          </p:grpSpPr>
          <p:sp>
            <p:nvSpPr>
              <p:cNvPr id="80933" name="Rectangle 13"/>
              <p:cNvSpPr>
                <a:spLocks noChangeArrowheads="1"/>
              </p:cNvSpPr>
              <p:nvPr/>
            </p:nvSpPr>
            <p:spPr bwMode="auto">
              <a:xfrm>
                <a:off x="3564" y="1058"/>
                <a:ext cx="248" cy="24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34" name="Rectangle 14"/>
              <p:cNvSpPr>
                <a:spLocks noChangeArrowheads="1"/>
              </p:cNvSpPr>
              <p:nvPr/>
            </p:nvSpPr>
            <p:spPr bwMode="auto">
              <a:xfrm>
                <a:off x="3591" y="1109"/>
                <a:ext cx="214" cy="12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46038" tIns="23812" rIns="46038" bIns="23812">
                <a:prstTxWarp prst="textNoShape">
                  <a:avLst/>
                </a:prstTxWarp>
                <a:spAutoFit/>
              </a:bodyPr>
              <a:lstStyle/>
              <a:p>
                <a:pPr defTabSz="228600"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WB</a:t>
                </a:r>
              </a:p>
            </p:txBody>
          </p:sp>
        </p:grpSp>
        <p:sp>
          <p:nvSpPr>
            <p:cNvPr id="80910" name="Rectangle 15"/>
            <p:cNvSpPr>
              <a:spLocks noChangeArrowheads="1"/>
            </p:cNvSpPr>
            <p:nvPr/>
          </p:nvSpPr>
          <p:spPr bwMode="auto">
            <a:xfrm>
              <a:off x="2644" y="992"/>
              <a:ext cx="248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1" name="Rectangle 16"/>
            <p:cNvSpPr>
              <a:spLocks noChangeArrowheads="1"/>
            </p:cNvSpPr>
            <p:nvPr/>
          </p:nvSpPr>
          <p:spPr bwMode="auto">
            <a:xfrm>
              <a:off x="2654" y="1043"/>
              <a:ext cx="243" cy="1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400">
                  <a:latin typeface="Verdana" charset="0"/>
                </a:rPr>
                <a:t>ALU</a:t>
              </a:r>
            </a:p>
          </p:txBody>
        </p:sp>
        <p:sp>
          <p:nvSpPr>
            <p:cNvPr id="80912" name="Rectangle 17"/>
            <p:cNvSpPr>
              <a:spLocks noChangeArrowheads="1"/>
            </p:cNvSpPr>
            <p:nvPr/>
          </p:nvSpPr>
          <p:spPr bwMode="auto">
            <a:xfrm>
              <a:off x="3048" y="992"/>
              <a:ext cx="360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3" name="Rectangle 18"/>
            <p:cNvSpPr>
              <a:spLocks noChangeArrowheads="1"/>
            </p:cNvSpPr>
            <p:nvPr/>
          </p:nvSpPr>
          <p:spPr bwMode="auto">
            <a:xfrm>
              <a:off x="3094" y="1043"/>
              <a:ext cx="286" cy="1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400">
                  <a:latin typeface="Verdana" charset="0"/>
                </a:rPr>
                <a:t>Mem</a:t>
              </a:r>
            </a:p>
          </p:txBody>
        </p:sp>
        <p:sp>
          <p:nvSpPr>
            <p:cNvPr id="80914" name="Rectangle 19"/>
            <p:cNvSpPr>
              <a:spLocks noChangeArrowheads="1"/>
            </p:cNvSpPr>
            <p:nvPr/>
          </p:nvSpPr>
          <p:spPr bwMode="auto">
            <a:xfrm>
              <a:off x="2644" y="1364"/>
              <a:ext cx="512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5" name="Rectangle 20"/>
            <p:cNvSpPr>
              <a:spLocks noChangeArrowheads="1"/>
            </p:cNvSpPr>
            <p:nvPr/>
          </p:nvSpPr>
          <p:spPr bwMode="auto">
            <a:xfrm>
              <a:off x="2753" y="1415"/>
              <a:ext cx="286" cy="12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400">
                  <a:latin typeface="Verdana" charset="0"/>
                </a:rPr>
                <a:t>Fadd</a:t>
              </a:r>
            </a:p>
          </p:txBody>
        </p:sp>
        <p:sp>
          <p:nvSpPr>
            <p:cNvPr id="80916" name="Rectangle 21"/>
            <p:cNvSpPr>
              <a:spLocks noChangeArrowheads="1"/>
            </p:cNvSpPr>
            <p:nvPr/>
          </p:nvSpPr>
          <p:spPr bwMode="auto">
            <a:xfrm>
              <a:off x="2644" y="1676"/>
              <a:ext cx="512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7" name="Rectangle 22"/>
            <p:cNvSpPr>
              <a:spLocks noChangeArrowheads="1"/>
            </p:cNvSpPr>
            <p:nvPr/>
          </p:nvSpPr>
          <p:spPr bwMode="auto">
            <a:xfrm>
              <a:off x="2752" y="1727"/>
              <a:ext cx="290" cy="1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400">
                  <a:latin typeface="Verdana" charset="0"/>
                </a:rPr>
                <a:t>Fmul</a:t>
              </a:r>
            </a:p>
          </p:txBody>
        </p:sp>
        <p:sp>
          <p:nvSpPr>
            <p:cNvPr id="80918" name="Oval 23"/>
            <p:cNvSpPr>
              <a:spLocks noChangeArrowheads="1"/>
            </p:cNvSpPr>
            <p:nvPr/>
          </p:nvSpPr>
          <p:spPr bwMode="auto">
            <a:xfrm>
              <a:off x="2872" y="1972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9" name="Oval 24"/>
            <p:cNvSpPr>
              <a:spLocks noChangeArrowheads="1"/>
            </p:cNvSpPr>
            <p:nvPr/>
          </p:nvSpPr>
          <p:spPr bwMode="auto">
            <a:xfrm>
              <a:off x="2870" y="2018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0" name="Oval 25"/>
            <p:cNvSpPr>
              <a:spLocks noChangeArrowheads="1"/>
            </p:cNvSpPr>
            <p:nvPr/>
          </p:nvSpPr>
          <p:spPr bwMode="auto">
            <a:xfrm>
              <a:off x="2872" y="2068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1" name="Oval 26"/>
            <p:cNvSpPr>
              <a:spLocks noChangeArrowheads="1"/>
            </p:cNvSpPr>
            <p:nvPr/>
          </p:nvSpPr>
          <p:spPr bwMode="auto">
            <a:xfrm>
              <a:off x="2870" y="2114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2" name="Freeform 27"/>
            <p:cNvSpPr>
              <a:spLocks/>
            </p:cNvSpPr>
            <p:nvPr/>
          </p:nvSpPr>
          <p:spPr bwMode="auto">
            <a:xfrm>
              <a:off x="2440" y="1104"/>
              <a:ext cx="201" cy="249"/>
            </a:xfrm>
            <a:custGeom>
              <a:avLst/>
              <a:gdLst>
                <a:gd name="T0" fmla="*/ 0 w 201"/>
                <a:gd name="T1" fmla="*/ 248 h 249"/>
                <a:gd name="T2" fmla="*/ 200 w 201"/>
                <a:gd name="T3" fmla="*/ 0 h 249"/>
                <a:gd name="T4" fmla="*/ 0 60000 65536"/>
                <a:gd name="T5" fmla="*/ 0 60000 65536"/>
                <a:gd name="T6" fmla="*/ 0 w 201"/>
                <a:gd name="T7" fmla="*/ 0 h 249"/>
                <a:gd name="T8" fmla="*/ 201 w 201"/>
                <a:gd name="T9" fmla="*/ 249 h 24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1" h="249">
                  <a:moveTo>
                    <a:pt x="0" y="248"/>
                  </a:moveTo>
                  <a:lnTo>
                    <a:pt x="20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3" name="Freeform 28"/>
            <p:cNvSpPr>
              <a:spLocks/>
            </p:cNvSpPr>
            <p:nvPr/>
          </p:nvSpPr>
          <p:spPr bwMode="auto">
            <a:xfrm>
              <a:off x="2440" y="1348"/>
              <a:ext cx="201" cy="113"/>
            </a:xfrm>
            <a:custGeom>
              <a:avLst/>
              <a:gdLst>
                <a:gd name="T0" fmla="*/ 0 w 201"/>
                <a:gd name="T1" fmla="*/ 0 h 113"/>
                <a:gd name="T2" fmla="*/ 200 w 201"/>
                <a:gd name="T3" fmla="*/ 112 h 113"/>
                <a:gd name="T4" fmla="*/ 0 60000 65536"/>
                <a:gd name="T5" fmla="*/ 0 60000 65536"/>
                <a:gd name="T6" fmla="*/ 0 w 201"/>
                <a:gd name="T7" fmla="*/ 0 h 113"/>
                <a:gd name="T8" fmla="*/ 201 w 201"/>
                <a:gd name="T9" fmla="*/ 113 h 11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1" h="113">
                  <a:moveTo>
                    <a:pt x="0" y="0"/>
                  </a:moveTo>
                  <a:lnTo>
                    <a:pt x="200" y="112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4" name="Freeform 29"/>
            <p:cNvSpPr>
              <a:spLocks/>
            </p:cNvSpPr>
            <p:nvPr/>
          </p:nvSpPr>
          <p:spPr bwMode="auto">
            <a:xfrm>
              <a:off x="2444" y="1360"/>
              <a:ext cx="193" cy="441"/>
            </a:xfrm>
            <a:custGeom>
              <a:avLst/>
              <a:gdLst>
                <a:gd name="T0" fmla="*/ 0 w 193"/>
                <a:gd name="T1" fmla="*/ 0 h 441"/>
                <a:gd name="T2" fmla="*/ 192 w 193"/>
                <a:gd name="T3" fmla="*/ 440 h 441"/>
                <a:gd name="T4" fmla="*/ 0 60000 65536"/>
                <a:gd name="T5" fmla="*/ 0 60000 65536"/>
                <a:gd name="T6" fmla="*/ 0 w 193"/>
                <a:gd name="T7" fmla="*/ 0 h 441"/>
                <a:gd name="T8" fmla="*/ 193 w 193"/>
                <a:gd name="T9" fmla="*/ 441 h 44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3" h="441">
                  <a:moveTo>
                    <a:pt x="0" y="0"/>
                  </a:moveTo>
                  <a:lnTo>
                    <a:pt x="192" y="44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5" name="Freeform 30"/>
            <p:cNvSpPr>
              <a:spLocks/>
            </p:cNvSpPr>
            <p:nvPr/>
          </p:nvSpPr>
          <p:spPr bwMode="auto">
            <a:xfrm>
              <a:off x="3416" y="1108"/>
              <a:ext cx="145" cy="149"/>
            </a:xfrm>
            <a:custGeom>
              <a:avLst/>
              <a:gdLst>
                <a:gd name="T0" fmla="*/ 144 w 145"/>
                <a:gd name="T1" fmla="*/ 148 h 149"/>
                <a:gd name="T2" fmla="*/ 0 w 145"/>
                <a:gd name="T3" fmla="*/ 0 h 149"/>
                <a:gd name="T4" fmla="*/ 0 60000 65536"/>
                <a:gd name="T5" fmla="*/ 0 60000 65536"/>
                <a:gd name="T6" fmla="*/ 0 w 145"/>
                <a:gd name="T7" fmla="*/ 0 h 149"/>
                <a:gd name="T8" fmla="*/ 145 w 145"/>
                <a:gd name="T9" fmla="*/ 149 h 14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5" h="149">
                  <a:moveTo>
                    <a:pt x="144" y="148"/>
                  </a:move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6" name="Freeform 31"/>
            <p:cNvSpPr>
              <a:spLocks/>
            </p:cNvSpPr>
            <p:nvPr/>
          </p:nvSpPr>
          <p:spPr bwMode="auto">
            <a:xfrm>
              <a:off x="3172" y="1408"/>
              <a:ext cx="385" cy="389"/>
            </a:xfrm>
            <a:custGeom>
              <a:avLst/>
              <a:gdLst>
                <a:gd name="T0" fmla="*/ 384 w 385"/>
                <a:gd name="T1" fmla="*/ 0 h 389"/>
                <a:gd name="T2" fmla="*/ 0 w 385"/>
                <a:gd name="T3" fmla="*/ 388 h 389"/>
                <a:gd name="T4" fmla="*/ 0 60000 65536"/>
                <a:gd name="T5" fmla="*/ 0 60000 65536"/>
                <a:gd name="T6" fmla="*/ 0 w 385"/>
                <a:gd name="T7" fmla="*/ 0 h 389"/>
                <a:gd name="T8" fmla="*/ 385 w 385"/>
                <a:gd name="T9" fmla="*/ 389 h 3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85" h="389">
                  <a:moveTo>
                    <a:pt x="384" y="0"/>
                  </a:moveTo>
                  <a:lnTo>
                    <a:pt x="0" y="38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7" name="Freeform 32"/>
            <p:cNvSpPr>
              <a:spLocks/>
            </p:cNvSpPr>
            <p:nvPr/>
          </p:nvSpPr>
          <p:spPr bwMode="auto">
            <a:xfrm>
              <a:off x="2904" y="1112"/>
              <a:ext cx="653" cy="197"/>
            </a:xfrm>
            <a:custGeom>
              <a:avLst/>
              <a:gdLst>
                <a:gd name="T0" fmla="*/ 0 w 653"/>
                <a:gd name="T1" fmla="*/ 0 h 197"/>
                <a:gd name="T2" fmla="*/ 48 w 653"/>
                <a:gd name="T3" fmla="*/ 0 h 197"/>
                <a:gd name="T4" fmla="*/ 48 w 653"/>
                <a:gd name="T5" fmla="*/ 196 h 197"/>
                <a:gd name="T6" fmla="*/ 652 w 653"/>
                <a:gd name="T7" fmla="*/ 196 h 1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53"/>
                <a:gd name="T13" fmla="*/ 0 h 197"/>
                <a:gd name="T14" fmla="*/ 653 w 653"/>
                <a:gd name="T15" fmla="*/ 197 h 1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53" h="197">
                  <a:moveTo>
                    <a:pt x="0" y="0"/>
                  </a:moveTo>
                  <a:lnTo>
                    <a:pt x="48" y="0"/>
                  </a:lnTo>
                  <a:lnTo>
                    <a:pt x="48" y="196"/>
                  </a:lnTo>
                  <a:lnTo>
                    <a:pt x="652" y="19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8" name="Line 33"/>
            <p:cNvSpPr>
              <a:spLocks noChangeShapeType="1"/>
            </p:cNvSpPr>
            <p:nvPr/>
          </p:nvSpPr>
          <p:spPr bwMode="auto">
            <a:xfrm>
              <a:off x="2952" y="1112"/>
              <a:ext cx="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9" name="Freeform 34"/>
            <p:cNvSpPr>
              <a:spLocks/>
            </p:cNvSpPr>
            <p:nvPr/>
          </p:nvSpPr>
          <p:spPr bwMode="auto">
            <a:xfrm>
              <a:off x="2308" y="888"/>
              <a:ext cx="1633" cy="469"/>
            </a:xfrm>
            <a:custGeom>
              <a:avLst/>
              <a:gdLst>
                <a:gd name="T0" fmla="*/ 1516 w 1633"/>
                <a:gd name="T1" fmla="*/ 468 h 469"/>
                <a:gd name="T2" fmla="*/ 1632 w 1633"/>
                <a:gd name="T3" fmla="*/ 468 h 469"/>
                <a:gd name="T4" fmla="*/ 1632 w 1633"/>
                <a:gd name="T5" fmla="*/ 0 h 469"/>
                <a:gd name="T6" fmla="*/ 0 w 1633"/>
                <a:gd name="T7" fmla="*/ 0 h 469"/>
                <a:gd name="T8" fmla="*/ 0 w 1633"/>
                <a:gd name="T9" fmla="*/ 340 h 4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33"/>
                <a:gd name="T16" fmla="*/ 0 h 469"/>
                <a:gd name="T17" fmla="*/ 1633 w 1633"/>
                <a:gd name="T18" fmla="*/ 469 h 4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33" h="469">
                  <a:moveTo>
                    <a:pt x="1516" y="468"/>
                  </a:moveTo>
                  <a:lnTo>
                    <a:pt x="1632" y="468"/>
                  </a:lnTo>
                  <a:lnTo>
                    <a:pt x="1632" y="0"/>
                  </a:lnTo>
                  <a:lnTo>
                    <a:pt x="0" y="0"/>
                  </a:lnTo>
                  <a:lnTo>
                    <a:pt x="0" y="34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0" name="Rectangle 35"/>
            <p:cNvSpPr>
              <a:spLocks noChangeArrowheads="1"/>
            </p:cNvSpPr>
            <p:nvPr/>
          </p:nvSpPr>
          <p:spPr bwMode="auto">
            <a:xfrm>
              <a:off x="2141" y="1283"/>
              <a:ext cx="332" cy="1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400">
                  <a:latin typeface="Verdana" charset="0"/>
                </a:rPr>
                <a:t>Issue</a:t>
              </a:r>
            </a:p>
          </p:txBody>
        </p:sp>
        <p:sp>
          <p:nvSpPr>
            <p:cNvPr id="80931" name="Line 36"/>
            <p:cNvSpPr>
              <a:spLocks noChangeShapeType="1"/>
            </p:cNvSpPr>
            <p:nvPr/>
          </p:nvSpPr>
          <p:spPr bwMode="auto">
            <a:xfrm flipV="1">
              <a:off x="2016" y="1364"/>
              <a:ext cx="148" cy="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2" name="Freeform 37"/>
            <p:cNvSpPr>
              <a:spLocks/>
            </p:cNvSpPr>
            <p:nvPr/>
          </p:nvSpPr>
          <p:spPr bwMode="auto">
            <a:xfrm>
              <a:off x="3172" y="1376"/>
              <a:ext cx="385" cy="129"/>
            </a:xfrm>
            <a:custGeom>
              <a:avLst/>
              <a:gdLst>
                <a:gd name="T0" fmla="*/ 384 w 385"/>
                <a:gd name="T1" fmla="*/ 0 h 129"/>
                <a:gd name="T2" fmla="*/ 0 w 385"/>
                <a:gd name="T3" fmla="*/ 128 h 129"/>
                <a:gd name="T4" fmla="*/ 0 60000 65536"/>
                <a:gd name="T5" fmla="*/ 0 60000 65536"/>
                <a:gd name="T6" fmla="*/ 0 w 385"/>
                <a:gd name="T7" fmla="*/ 0 h 129"/>
                <a:gd name="T8" fmla="*/ 385 w 385"/>
                <a:gd name="T9" fmla="*/ 129 h 12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85" h="129">
                  <a:moveTo>
                    <a:pt x="384" y="0"/>
                  </a:moveTo>
                  <a:lnTo>
                    <a:pt x="0" y="12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AC9D9F-C18C-AB4E-A1ED-3CB0730E25FE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82949" name="Rectangle 2"/>
          <p:cNvSpPr>
            <a:spLocks noGrp="1" noChangeArrowheads="1"/>
          </p:cNvSpPr>
          <p:nvPr>
            <p:ph type="title"/>
          </p:nvPr>
        </p:nvSpPr>
        <p:spPr>
          <a:xfrm>
            <a:off x="165100" y="76200"/>
            <a:ext cx="8407400" cy="736600"/>
          </a:xfrm>
          <a:noFill/>
        </p:spPr>
        <p:txBody>
          <a:bodyPr lIns="90488" tIns="44450" rIns="90488" bIns="44450"/>
          <a:lstStyle/>
          <a:p>
            <a:r>
              <a:rPr lang="en-US"/>
              <a:t>Issue Limitations:</a:t>
            </a:r>
            <a:r>
              <a:rPr lang="en-US" sz="2000" i="1"/>
              <a:t> </a:t>
            </a:r>
            <a:r>
              <a:rPr lang="en-US" sz="2400" i="1"/>
              <a:t>In-Order and Out-of-Order</a:t>
            </a:r>
            <a:endParaRPr lang="en-US"/>
          </a:p>
        </p:txBody>
      </p:sp>
      <p:sp>
        <p:nvSpPr>
          <p:cNvPr id="82950" name="Rectangle 3"/>
          <p:cNvSpPr>
            <a:spLocks noChangeArrowheads="1"/>
          </p:cNvSpPr>
          <p:nvPr/>
        </p:nvSpPr>
        <p:spPr bwMode="auto">
          <a:xfrm>
            <a:off x="342900" y="914400"/>
            <a:ext cx="6221413" cy="3384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					        latency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1</a:t>
            </a:r>
            <a:r>
              <a:rPr lang="en-US" sz="1800">
                <a:latin typeface="Verdana" charset="0"/>
              </a:rPr>
              <a:t>	LD		F2, 	34(R2)		</a:t>
            </a:r>
            <a:r>
              <a:rPr lang="en-US" sz="1800" i="1">
                <a:latin typeface="Verdana" charset="0"/>
              </a:rPr>
              <a:t>1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2</a:t>
            </a:r>
            <a:r>
              <a:rPr lang="en-US" sz="1800">
                <a:latin typeface="Verdana" charset="0"/>
              </a:rPr>
              <a:t>	LD		F4,	45(R3)		</a:t>
            </a:r>
            <a:r>
              <a:rPr lang="en-US" sz="1800" i="1">
                <a:latin typeface="Verdana" charset="0"/>
              </a:rPr>
              <a:t>long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3</a:t>
            </a:r>
            <a:r>
              <a:rPr lang="en-US" sz="1800">
                <a:latin typeface="Verdana" charset="0"/>
              </a:rPr>
              <a:t>	MULTD		F6,	F4,	F2	</a:t>
            </a:r>
            <a:r>
              <a:rPr lang="en-US" sz="1800" i="1">
                <a:latin typeface="Verdana" charset="0"/>
              </a:rPr>
              <a:t>3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4</a:t>
            </a:r>
            <a:r>
              <a:rPr lang="en-US" sz="1800">
                <a:latin typeface="Verdana" charset="0"/>
              </a:rPr>
              <a:t>	SUBD		F8,	F2,	F2	</a:t>
            </a:r>
            <a:r>
              <a:rPr lang="en-US" sz="1800" i="1">
                <a:latin typeface="Verdana" charset="0"/>
              </a:rPr>
              <a:t>1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5</a:t>
            </a:r>
            <a:r>
              <a:rPr lang="en-US" sz="1800">
                <a:latin typeface="Verdana" charset="0"/>
              </a:rPr>
              <a:t>	DIVD		F4,	F2,	F8	</a:t>
            </a:r>
            <a:r>
              <a:rPr lang="en-US" sz="1800" i="1">
                <a:latin typeface="Verdana" charset="0"/>
              </a:rPr>
              <a:t>4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6</a:t>
            </a:r>
            <a:r>
              <a:rPr lang="en-US" sz="1800">
                <a:latin typeface="Verdana" charset="0"/>
              </a:rPr>
              <a:t>	ADDD		F10,	F6,	F4	</a:t>
            </a:r>
            <a:r>
              <a:rPr lang="en-US" sz="1800" i="1">
                <a:latin typeface="Verdana" charset="0"/>
              </a:rPr>
              <a:t>1</a:t>
            </a:r>
          </a:p>
        </p:txBody>
      </p:sp>
      <p:sp>
        <p:nvSpPr>
          <p:cNvPr id="82951" name="Rectangle 4"/>
          <p:cNvSpPr>
            <a:spLocks noChangeArrowheads="1"/>
          </p:cNvSpPr>
          <p:nvPr/>
        </p:nvSpPr>
        <p:spPr bwMode="auto">
          <a:xfrm>
            <a:off x="404813" y="4748213"/>
            <a:ext cx="720407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In-order:	  1 (2,</a:t>
            </a:r>
            <a:r>
              <a:rPr lang="en-US" sz="1800" u="sng">
                <a:latin typeface="Verdana" charset="0"/>
              </a:rPr>
              <a:t>1</a:t>
            </a:r>
            <a:r>
              <a:rPr lang="en-US" sz="1800">
                <a:latin typeface="Verdana" charset="0"/>
              </a:rPr>
              <a:t>) .  .  .  .  .  .  </a:t>
            </a:r>
            <a:r>
              <a:rPr lang="en-US" sz="1800" u="sng">
                <a:latin typeface="Verdana" charset="0"/>
              </a:rPr>
              <a:t>2</a:t>
            </a:r>
            <a:r>
              <a:rPr lang="en-US" sz="1800">
                <a:latin typeface="Verdana" charset="0"/>
              </a:rPr>
              <a:t> 3 4 </a:t>
            </a:r>
            <a:r>
              <a:rPr lang="en-US" sz="1800" u="sng">
                <a:latin typeface="Verdana" charset="0"/>
              </a:rPr>
              <a:t>4</a:t>
            </a:r>
            <a:r>
              <a:rPr lang="en-US" sz="1800">
                <a:latin typeface="Verdana" charset="0"/>
              </a:rPr>
              <a:t>  </a:t>
            </a:r>
            <a:r>
              <a:rPr lang="en-US" sz="1800" u="sng">
                <a:latin typeface="Verdana" charset="0"/>
              </a:rPr>
              <a:t>3</a:t>
            </a:r>
            <a:r>
              <a:rPr lang="en-US" sz="1800">
                <a:latin typeface="Verdana" charset="0"/>
              </a:rPr>
              <a:t> 5 .  .  . </a:t>
            </a:r>
            <a:r>
              <a:rPr lang="en-US" sz="1800" u="sng">
                <a:latin typeface="Verdana" charset="0"/>
              </a:rPr>
              <a:t>5</a:t>
            </a:r>
            <a:r>
              <a:rPr lang="en-US" sz="1800">
                <a:latin typeface="Verdana" charset="0"/>
              </a:rPr>
              <a:t> 6 </a:t>
            </a:r>
            <a:r>
              <a:rPr lang="en-US" sz="1800" u="sng">
                <a:latin typeface="Verdana" charset="0"/>
              </a:rPr>
              <a:t>6</a:t>
            </a:r>
            <a:endParaRPr lang="en-US" sz="1800">
              <a:latin typeface="Verdana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010400" y="889000"/>
            <a:ext cx="1790700" cy="3556000"/>
            <a:chOff x="4416" y="816"/>
            <a:chExt cx="1128" cy="224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416" y="816"/>
              <a:ext cx="320" cy="344"/>
              <a:chOff x="4416" y="816"/>
              <a:chExt cx="320" cy="344"/>
            </a:xfrm>
          </p:grpSpPr>
          <p:sp>
            <p:nvSpPr>
              <p:cNvPr id="82978" name="Oval 7"/>
              <p:cNvSpPr>
                <a:spLocks noChangeArrowheads="1"/>
              </p:cNvSpPr>
              <p:nvPr/>
            </p:nvSpPr>
            <p:spPr bwMode="auto">
              <a:xfrm>
                <a:off x="4416" y="8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979" name="Rectangle 8"/>
              <p:cNvSpPr>
                <a:spLocks noChangeArrowheads="1"/>
              </p:cNvSpPr>
              <p:nvPr/>
            </p:nvSpPr>
            <p:spPr bwMode="auto">
              <a:xfrm>
                <a:off x="4447" y="868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1</a:t>
                </a:r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5224" y="816"/>
              <a:ext cx="320" cy="344"/>
              <a:chOff x="5224" y="816"/>
              <a:chExt cx="320" cy="344"/>
            </a:xfrm>
          </p:grpSpPr>
          <p:sp>
            <p:nvSpPr>
              <p:cNvPr id="82976" name="Oval 10"/>
              <p:cNvSpPr>
                <a:spLocks noChangeArrowheads="1"/>
              </p:cNvSpPr>
              <p:nvPr/>
            </p:nvSpPr>
            <p:spPr bwMode="auto">
              <a:xfrm>
                <a:off x="5224" y="8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977" name="Rectangle 11"/>
              <p:cNvSpPr>
                <a:spLocks noChangeArrowheads="1"/>
              </p:cNvSpPr>
              <p:nvPr/>
            </p:nvSpPr>
            <p:spPr bwMode="auto">
              <a:xfrm>
                <a:off x="5271" y="860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2</a:t>
                </a:r>
              </a:p>
            </p:txBody>
          </p:sp>
        </p:grp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5224" y="1504"/>
              <a:ext cx="320" cy="344"/>
              <a:chOff x="5224" y="1504"/>
              <a:chExt cx="320" cy="344"/>
            </a:xfrm>
          </p:grpSpPr>
          <p:sp>
            <p:nvSpPr>
              <p:cNvPr id="82974" name="Oval 13"/>
              <p:cNvSpPr>
                <a:spLocks noChangeArrowheads="1"/>
              </p:cNvSpPr>
              <p:nvPr/>
            </p:nvSpPr>
            <p:spPr bwMode="auto">
              <a:xfrm>
                <a:off x="5224" y="1504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975" name="Rectangle 14"/>
              <p:cNvSpPr>
                <a:spLocks noChangeArrowheads="1"/>
              </p:cNvSpPr>
              <p:nvPr/>
            </p:nvSpPr>
            <p:spPr bwMode="auto">
              <a:xfrm>
                <a:off x="5263" y="1556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3</a:t>
                </a:r>
              </a:p>
            </p:txBody>
          </p:sp>
        </p:grpSp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4424" y="1520"/>
              <a:ext cx="320" cy="344"/>
              <a:chOff x="4424" y="1520"/>
              <a:chExt cx="320" cy="344"/>
            </a:xfrm>
          </p:grpSpPr>
          <p:sp>
            <p:nvSpPr>
              <p:cNvPr id="82972" name="Oval 16"/>
              <p:cNvSpPr>
                <a:spLocks noChangeArrowheads="1"/>
              </p:cNvSpPr>
              <p:nvPr/>
            </p:nvSpPr>
            <p:spPr bwMode="auto">
              <a:xfrm>
                <a:off x="4424" y="1520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973" name="Rectangle 17"/>
              <p:cNvSpPr>
                <a:spLocks noChangeArrowheads="1"/>
              </p:cNvSpPr>
              <p:nvPr/>
            </p:nvSpPr>
            <p:spPr bwMode="auto">
              <a:xfrm>
                <a:off x="4463" y="1572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4</a:t>
                </a:r>
              </a:p>
            </p:txBody>
          </p:sp>
        </p:grpSp>
        <p:grpSp>
          <p:nvGrpSpPr>
            <p:cNvPr id="7" name="Group 18"/>
            <p:cNvGrpSpPr>
              <a:grpSpLocks/>
            </p:cNvGrpSpPr>
            <p:nvPr/>
          </p:nvGrpSpPr>
          <p:grpSpPr bwMode="auto">
            <a:xfrm>
              <a:off x="4416" y="2216"/>
              <a:ext cx="320" cy="344"/>
              <a:chOff x="4416" y="2216"/>
              <a:chExt cx="320" cy="344"/>
            </a:xfrm>
          </p:grpSpPr>
          <p:sp>
            <p:nvSpPr>
              <p:cNvPr id="82970" name="Oval 19"/>
              <p:cNvSpPr>
                <a:spLocks noChangeArrowheads="1"/>
              </p:cNvSpPr>
              <p:nvPr/>
            </p:nvSpPr>
            <p:spPr bwMode="auto">
              <a:xfrm>
                <a:off x="4416" y="22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971" name="Rectangle 20"/>
              <p:cNvSpPr>
                <a:spLocks noChangeArrowheads="1"/>
              </p:cNvSpPr>
              <p:nvPr/>
            </p:nvSpPr>
            <p:spPr bwMode="auto">
              <a:xfrm>
                <a:off x="4455" y="2284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5</a:t>
                </a:r>
              </a:p>
            </p:txBody>
          </p:sp>
        </p:grpSp>
        <p:grpSp>
          <p:nvGrpSpPr>
            <p:cNvPr id="8" name="Group 21"/>
            <p:cNvGrpSpPr>
              <a:grpSpLocks/>
            </p:cNvGrpSpPr>
            <p:nvPr/>
          </p:nvGrpSpPr>
          <p:grpSpPr bwMode="auto">
            <a:xfrm>
              <a:off x="4888" y="2712"/>
              <a:ext cx="320" cy="344"/>
              <a:chOff x="4888" y="2712"/>
              <a:chExt cx="320" cy="344"/>
            </a:xfrm>
          </p:grpSpPr>
          <p:sp>
            <p:nvSpPr>
              <p:cNvPr id="82968" name="Oval 22"/>
              <p:cNvSpPr>
                <a:spLocks noChangeArrowheads="1"/>
              </p:cNvSpPr>
              <p:nvPr/>
            </p:nvSpPr>
            <p:spPr bwMode="auto">
              <a:xfrm>
                <a:off x="4888" y="2712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969" name="Rectangle 23"/>
              <p:cNvSpPr>
                <a:spLocks noChangeArrowheads="1"/>
              </p:cNvSpPr>
              <p:nvPr/>
            </p:nvSpPr>
            <p:spPr bwMode="auto">
              <a:xfrm>
                <a:off x="4927" y="2772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6</a:t>
                </a:r>
              </a:p>
            </p:txBody>
          </p:sp>
        </p:grpSp>
        <p:sp>
          <p:nvSpPr>
            <p:cNvPr id="82961" name="Line 24"/>
            <p:cNvSpPr>
              <a:spLocks noChangeShapeType="1"/>
            </p:cNvSpPr>
            <p:nvPr/>
          </p:nvSpPr>
          <p:spPr bwMode="auto">
            <a:xfrm>
              <a:off x="4568" y="1176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62" name="Line 25"/>
            <p:cNvSpPr>
              <a:spLocks noChangeShapeType="1"/>
            </p:cNvSpPr>
            <p:nvPr/>
          </p:nvSpPr>
          <p:spPr bwMode="auto">
            <a:xfrm>
              <a:off x="4568" y="1880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63" name="Line 26"/>
            <p:cNvSpPr>
              <a:spLocks noChangeShapeType="1"/>
            </p:cNvSpPr>
            <p:nvPr/>
          </p:nvSpPr>
          <p:spPr bwMode="auto">
            <a:xfrm>
              <a:off x="5384" y="1168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64" name="Line 27"/>
            <p:cNvSpPr>
              <a:spLocks noChangeShapeType="1"/>
            </p:cNvSpPr>
            <p:nvPr/>
          </p:nvSpPr>
          <p:spPr bwMode="auto">
            <a:xfrm>
              <a:off x="4688" y="1144"/>
              <a:ext cx="552" cy="42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65" name="Line 28"/>
            <p:cNvSpPr>
              <a:spLocks noChangeShapeType="1"/>
            </p:cNvSpPr>
            <p:nvPr/>
          </p:nvSpPr>
          <p:spPr bwMode="auto">
            <a:xfrm>
              <a:off x="4672" y="2536"/>
              <a:ext cx="264" cy="2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66" name="Line 29"/>
            <p:cNvSpPr>
              <a:spLocks noChangeShapeType="1"/>
            </p:cNvSpPr>
            <p:nvPr/>
          </p:nvSpPr>
          <p:spPr bwMode="auto">
            <a:xfrm flipH="1">
              <a:off x="5104" y="1864"/>
              <a:ext cx="264" cy="85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67" name="Line 30"/>
            <p:cNvSpPr>
              <a:spLocks noChangeShapeType="1"/>
            </p:cNvSpPr>
            <p:nvPr/>
          </p:nvSpPr>
          <p:spPr bwMode="auto">
            <a:xfrm flipH="1">
              <a:off x="4696" y="1792"/>
              <a:ext cx="568" cy="488"/>
            </a:xfrm>
            <a:prstGeom prst="line">
              <a:avLst/>
            </a:prstGeom>
            <a:noFill/>
            <a:ln w="25400">
              <a:solidFill>
                <a:srgbClr val="56127A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08415" name="Text Box 31"/>
          <p:cNvSpPr txBox="1">
            <a:spLocks noChangeArrowheads="1"/>
          </p:cNvSpPr>
          <p:nvPr/>
        </p:nvSpPr>
        <p:spPr bwMode="auto">
          <a:xfrm>
            <a:off x="404813" y="5078413"/>
            <a:ext cx="72072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Out-of-order: 	  1 (2,</a:t>
            </a:r>
            <a:r>
              <a:rPr lang="en-US" sz="1800" u="sng">
                <a:latin typeface="Verdana" charset="0"/>
              </a:rPr>
              <a:t>1</a:t>
            </a:r>
            <a:r>
              <a:rPr lang="en-US" sz="1800">
                <a:latin typeface="Verdana" charset="0"/>
              </a:rPr>
              <a:t>) 4 </a:t>
            </a:r>
            <a:r>
              <a:rPr lang="en-US" sz="1800" u="sng">
                <a:latin typeface="Verdana" charset="0"/>
              </a:rPr>
              <a:t>4</a:t>
            </a:r>
            <a:r>
              <a:rPr lang="en-US" sz="1800">
                <a:latin typeface="Verdana" charset="0"/>
              </a:rPr>
              <a:t> .  .  .  .  </a:t>
            </a:r>
            <a:r>
              <a:rPr lang="en-US" sz="1800" u="sng">
                <a:latin typeface="Verdana" charset="0"/>
              </a:rPr>
              <a:t>2</a:t>
            </a:r>
            <a:r>
              <a:rPr lang="en-US" sz="1800">
                <a:latin typeface="Verdana" charset="0"/>
              </a:rPr>
              <a:t> 3  .  .  </a:t>
            </a:r>
            <a:r>
              <a:rPr lang="en-US" sz="1800" u="sng">
                <a:latin typeface="Verdana" charset="0"/>
              </a:rPr>
              <a:t>3</a:t>
            </a:r>
            <a:r>
              <a:rPr lang="en-US" sz="1800">
                <a:latin typeface="Verdana" charset="0"/>
              </a:rPr>
              <a:t> 5 .  .  . </a:t>
            </a:r>
            <a:r>
              <a:rPr lang="en-US" sz="1800" u="sng">
                <a:latin typeface="Verdana" charset="0"/>
              </a:rPr>
              <a:t>5</a:t>
            </a:r>
            <a:r>
              <a:rPr lang="en-US" sz="1800">
                <a:latin typeface="Verdana" charset="0"/>
              </a:rPr>
              <a:t> 6 </a:t>
            </a:r>
            <a:r>
              <a:rPr lang="en-US" sz="1800" u="sng">
                <a:latin typeface="Verdana" charset="0"/>
              </a:rPr>
              <a:t>6</a:t>
            </a:r>
          </a:p>
        </p:txBody>
      </p:sp>
      <p:sp>
        <p:nvSpPr>
          <p:cNvPr id="1808416" name="Text Box 32"/>
          <p:cNvSpPr txBox="1">
            <a:spLocks noChangeArrowheads="1"/>
          </p:cNvSpPr>
          <p:nvPr/>
        </p:nvSpPr>
        <p:spPr bwMode="auto">
          <a:xfrm>
            <a:off x="381000" y="5613400"/>
            <a:ext cx="86677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Out-of-order execution did not allow any significant improvement!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8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8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8415" grpId="0" autoUpdateAnimBg="0"/>
      <p:bldP spid="180841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C61139-9C57-4C40-ACE8-3AAA78DB8498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84997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101600"/>
            <a:ext cx="7162800" cy="1143000"/>
          </a:xfrm>
          <a:noFill/>
        </p:spPr>
        <p:txBody>
          <a:bodyPr lIns="90488" tIns="44450" rIns="90488" bIns="44450"/>
          <a:lstStyle/>
          <a:p>
            <a:r>
              <a:rPr lang="en-US"/>
              <a:t>How many instructions can be in the pipeline?</a:t>
            </a:r>
          </a:p>
        </p:txBody>
      </p:sp>
      <p:sp>
        <p:nvSpPr>
          <p:cNvPr id="84998" name="Rectangle 4"/>
          <p:cNvSpPr>
            <a:spLocks noChangeArrowheads="1"/>
          </p:cNvSpPr>
          <p:nvPr/>
        </p:nvSpPr>
        <p:spPr bwMode="auto">
          <a:xfrm>
            <a:off x="760413" y="1473200"/>
            <a:ext cx="7073900" cy="22796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Which features of an ISA limit the number of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instructions in the pipeline?</a:t>
            </a: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</p:txBody>
      </p:sp>
      <p:sp>
        <p:nvSpPr>
          <p:cNvPr id="84999" name="Line 5"/>
          <p:cNvSpPr>
            <a:spLocks noChangeShapeType="1"/>
          </p:cNvSpPr>
          <p:nvPr/>
        </p:nvSpPr>
        <p:spPr bwMode="auto">
          <a:xfrm>
            <a:off x="4756150" y="2930525"/>
            <a:ext cx="35861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0439" name="Text Box 7"/>
          <p:cNvSpPr txBox="1">
            <a:spLocks noChangeArrowheads="1"/>
          </p:cNvSpPr>
          <p:nvPr/>
        </p:nvSpPr>
        <p:spPr bwMode="auto">
          <a:xfrm>
            <a:off x="749300" y="5030788"/>
            <a:ext cx="8001000" cy="822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Out-of-order dispatch by itself does not provide any significant performance improvement!</a:t>
            </a:r>
            <a:endParaRPr lang="en-US" sz="2400" i="1">
              <a:latin typeface="Verdana" charset="0"/>
            </a:endParaRPr>
          </a:p>
        </p:txBody>
      </p:sp>
      <p:sp>
        <p:nvSpPr>
          <p:cNvPr id="1810440" name="Text Box 8"/>
          <p:cNvSpPr txBox="1">
            <a:spLocks noChangeArrowheads="1"/>
          </p:cNvSpPr>
          <p:nvPr/>
        </p:nvSpPr>
        <p:spPr bwMode="auto">
          <a:xfrm>
            <a:off x="4716463" y="2363788"/>
            <a:ext cx="3325812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>
                <a:solidFill>
                  <a:srgbClr val="FF0000"/>
                </a:solidFill>
                <a:latin typeface="Verdana" charset="0"/>
              </a:rPr>
              <a:t>Number of Registers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0439" grpId="0" autoUpdateAnimBg="0"/>
      <p:bldP spid="181044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EE3629-2DDC-0449-9BF6-91B9AACC08BF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8704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15900"/>
            <a:ext cx="7175500" cy="977900"/>
          </a:xfrm>
          <a:noFill/>
        </p:spPr>
        <p:txBody>
          <a:bodyPr lIns="90488" tIns="44450" rIns="90488" bIns="44450"/>
          <a:lstStyle/>
          <a:p>
            <a:r>
              <a:rPr lang="en-US"/>
              <a:t>Overcoming the Lack of Register Names</a:t>
            </a:r>
          </a:p>
        </p:txBody>
      </p:sp>
      <p:sp>
        <p:nvSpPr>
          <p:cNvPr id="87046" name="Rectangle 3"/>
          <p:cNvSpPr>
            <a:spLocks noChangeArrowheads="1"/>
          </p:cNvSpPr>
          <p:nvPr/>
        </p:nvSpPr>
        <p:spPr bwMode="auto">
          <a:xfrm>
            <a:off x="533400" y="1524000"/>
            <a:ext cx="8229600" cy="3559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Floating Point pipelines often cannot be kept filled with small number of registers.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	</a:t>
            </a:r>
            <a:r>
              <a:rPr lang="en-US" sz="2000">
                <a:latin typeface="Verdana" charset="0"/>
              </a:rPr>
              <a:t>IBM 360 had only 4 floating-point registers</a:t>
            </a: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Can a microarchitecture use more registers than </a:t>
            </a:r>
          </a:p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specified by the ISA without loss of ISA compatibility ?</a:t>
            </a:r>
          </a:p>
          <a:p>
            <a:pPr algn="l">
              <a:spcBef>
                <a:spcPct val="0"/>
              </a:spcBef>
            </a:pPr>
            <a:endParaRPr lang="en-US" sz="2400" i="1">
              <a:latin typeface="Verdana" charset="0"/>
            </a:endParaRPr>
          </a:p>
          <a:p>
            <a:pPr lvl="2"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Robert Tomasulo of IBM suggested an ingenious solution in 1967 using on-the-fly </a:t>
            </a:r>
            <a:r>
              <a:rPr lang="en-US" sz="2000" i="1">
                <a:latin typeface="Verdana" charset="0"/>
              </a:rPr>
              <a:t>register renaming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255E57-4533-BC47-8955-AE62D43185AF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89093" name="Rectangle 2"/>
          <p:cNvSpPr>
            <a:spLocks noGrp="1" noChangeArrowheads="1"/>
          </p:cNvSpPr>
          <p:nvPr>
            <p:ph type="title"/>
          </p:nvPr>
        </p:nvSpPr>
        <p:spPr>
          <a:xfrm>
            <a:off x="165100" y="-152400"/>
            <a:ext cx="8831263" cy="1079500"/>
          </a:xfrm>
          <a:noFill/>
        </p:spPr>
        <p:txBody>
          <a:bodyPr lIns="90488" tIns="44450" rIns="90488" bIns="44450"/>
          <a:lstStyle/>
          <a:p>
            <a:r>
              <a:rPr lang="en-US" sz="2800"/>
              <a:t>Instruction-level Parallelism via R</a:t>
            </a:r>
            <a:r>
              <a:rPr lang="en-US" sz="2800" i="1"/>
              <a:t>enaming</a:t>
            </a:r>
          </a:p>
        </p:txBody>
      </p:sp>
      <p:sp>
        <p:nvSpPr>
          <p:cNvPr id="89094" name="Rectangle 3"/>
          <p:cNvSpPr>
            <a:spLocks noChangeArrowheads="1"/>
          </p:cNvSpPr>
          <p:nvPr/>
        </p:nvSpPr>
        <p:spPr bwMode="auto">
          <a:xfrm>
            <a:off x="342900" y="800100"/>
            <a:ext cx="6221413" cy="3384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					        latency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1</a:t>
            </a:r>
            <a:r>
              <a:rPr lang="en-US" sz="1800">
                <a:latin typeface="Verdana" charset="0"/>
              </a:rPr>
              <a:t>	LD		F2, 	34(R2)		</a:t>
            </a:r>
            <a:r>
              <a:rPr lang="en-US" sz="1800" i="1">
                <a:latin typeface="Verdana" charset="0"/>
              </a:rPr>
              <a:t>1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2</a:t>
            </a:r>
            <a:r>
              <a:rPr lang="en-US" sz="1800">
                <a:latin typeface="Verdana" charset="0"/>
              </a:rPr>
              <a:t>	LD		F4,	45(R3)		</a:t>
            </a:r>
            <a:r>
              <a:rPr lang="en-US" sz="1800" i="1">
                <a:latin typeface="Verdana" charset="0"/>
              </a:rPr>
              <a:t>long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3</a:t>
            </a:r>
            <a:r>
              <a:rPr lang="en-US" sz="1800">
                <a:latin typeface="Verdana" charset="0"/>
              </a:rPr>
              <a:t>	MULTD		F6,	F4,	F2	</a:t>
            </a:r>
            <a:r>
              <a:rPr lang="en-US" sz="1800" i="1">
                <a:latin typeface="Verdana" charset="0"/>
              </a:rPr>
              <a:t>3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4</a:t>
            </a:r>
            <a:r>
              <a:rPr lang="en-US" sz="1800">
                <a:latin typeface="Verdana" charset="0"/>
              </a:rPr>
              <a:t>	SUBD		F8,	F2,	F2	</a:t>
            </a:r>
            <a:r>
              <a:rPr lang="en-US" sz="1800" i="1">
                <a:latin typeface="Verdana" charset="0"/>
              </a:rPr>
              <a:t>1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5</a:t>
            </a:r>
            <a:r>
              <a:rPr lang="en-US" sz="1800">
                <a:latin typeface="Verdana" charset="0"/>
              </a:rPr>
              <a:t>	DIVD	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F4’</a:t>
            </a:r>
            <a:r>
              <a:rPr lang="en-US" sz="1800">
                <a:latin typeface="Verdana" charset="0"/>
              </a:rPr>
              <a:t>,	F2,	F8	</a:t>
            </a:r>
            <a:r>
              <a:rPr lang="en-US" sz="1800" i="1">
                <a:latin typeface="Verdana" charset="0"/>
              </a:rPr>
              <a:t>4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6</a:t>
            </a:r>
            <a:r>
              <a:rPr lang="en-US" sz="1800">
                <a:latin typeface="Verdana" charset="0"/>
              </a:rPr>
              <a:t>	ADDD		F10,	F6,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F4’</a:t>
            </a:r>
            <a:r>
              <a:rPr lang="en-US" sz="1800">
                <a:latin typeface="Verdana" charset="0"/>
              </a:rPr>
              <a:t>	</a:t>
            </a:r>
            <a:r>
              <a:rPr lang="en-US" sz="1800" i="1">
                <a:latin typeface="Verdana" charset="0"/>
              </a:rPr>
              <a:t>1</a:t>
            </a:r>
          </a:p>
        </p:txBody>
      </p:sp>
      <p:sp>
        <p:nvSpPr>
          <p:cNvPr id="89095" name="Rectangle 4"/>
          <p:cNvSpPr>
            <a:spLocks noChangeArrowheads="1"/>
          </p:cNvSpPr>
          <p:nvPr/>
        </p:nvSpPr>
        <p:spPr bwMode="auto">
          <a:xfrm>
            <a:off x="404813" y="4506913"/>
            <a:ext cx="72040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In-order:	  1 (2,</a:t>
            </a:r>
            <a:r>
              <a:rPr lang="en-US" sz="1800" u="sng">
                <a:latin typeface="Verdana" charset="0"/>
              </a:rPr>
              <a:t>1</a:t>
            </a:r>
            <a:r>
              <a:rPr lang="en-US" sz="1800">
                <a:latin typeface="Verdana" charset="0"/>
              </a:rPr>
              <a:t>) .  .  .  .  .  .  </a:t>
            </a:r>
            <a:r>
              <a:rPr lang="en-US" sz="1800" u="sng">
                <a:latin typeface="Verdana" charset="0"/>
              </a:rPr>
              <a:t>2</a:t>
            </a:r>
            <a:r>
              <a:rPr lang="en-US" sz="1800">
                <a:latin typeface="Verdana" charset="0"/>
              </a:rPr>
              <a:t> 3 4 </a:t>
            </a:r>
            <a:r>
              <a:rPr lang="en-US" sz="1800" u="sng">
                <a:latin typeface="Verdana" charset="0"/>
              </a:rPr>
              <a:t>4</a:t>
            </a:r>
            <a:r>
              <a:rPr lang="en-US" sz="1800">
                <a:latin typeface="Verdana" charset="0"/>
              </a:rPr>
              <a:t>  </a:t>
            </a:r>
            <a:r>
              <a:rPr lang="en-US" sz="1800" u="sng">
                <a:latin typeface="Verdana" charset="0"/>
              </a:rPr>
              <a:t>3</a:t>
            </a:r>
            <a:r>
              <a:rPr lang="en-US" sz="1800">
                <a:latin typeface="Verdana" charset="0"/>
              </a:rPr>
              <a:t> 5 .  .  . </a:t>
            </a:r>
            <a:r>
              <a:rPr lang="en-US" sz="1800" u="sng">
                <a:latin typeface="Verdana" charset="0"/>
              </a:rPr>
              <a:t>5</a:t>
            </a:r>
            <a:r>
              <a:rPr lang="en-US" sz="1800">
                <a:latin typeface="Verdana" charset="0"/>
              </a:rPr>
              <a:t> 6 </a:t>
            </a:r>
            <a:r>
              <a:rPr lang="en-US" sz="1800" u="sng">
                <a:latin typeface="Verdana" charset="0"/>
              </a:rPr>
              <a:t>6</a:t>
            </a:r>
          </a:p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Out-of-order: 	  1 (2,</a:t>
            </a:r>
            <a:r>
              <a:rPr lang="en-US" sz="1800" u="sng">
                <a:latin typeface="Verdana" charset="0"/>
              </a:rPr>
              <a:t>1</a:t>
            </a:r>
            <a:r>
              <a:rPr lang="en-US" sz="1800">
                <a:latin typeface="Verdana" charset="0"/>
              </a:rPr>
              <a:t>) 4 </a:t>
            </a:r>
            <a:r>
              <a:rPr lang="en-US" sz="1800" u="sng">
                <a:latin typeface="Verdana" charset="0"/>
              </a:rPr>
              <a:t>4</a:t>
            </a:r>
            <a:r>
              <a:rPr lang="en-US" sz="1800">
                <a:latin typeface="Verdana" charset="0"/>
              </a:rPr>
              <a:t> 5  .  .  .  </a:t>
            </a:r>
            <a:r>
              <a:rPr lang="en-US" sz="1800" u="sng">
                <a:latin typeface="Verdana" charset="0"/>
              </a:rPr>
              <a:t>2</a:t>
            </a:r>
            <a:r>
              <a:rPr lang="en-US" sz="1800">
                <a:latin typeface="Verdana" charset="0"/>
              </a:rPr>
              <a:t> (3,</a:t>
            </a:r>
            <a:r>
              <a:rPr lang="en-US" sz="1800" u="sng">
                <a:latin typeface="Verdana" charset="0"/>
              </a:rPr>
              <a:t>5</a:t>
            </a:r>
            <a:r>
              <a:rPr lang="en-US" sz="1800">
                <a:latin typeface="Verdana" charset="0"/>
              </a:rPr>
              <a:t>) </a:t>
            </a:r>
            <a:r>
              <a:rPr lang="en-US" sz="1800" u="sng">
                <a:latin typeface="Verdana" charset="0"/>
              </a:rPr>
              <a:t>3</a:t>
            </a:r>
            <a:r>
              <a:rPr lang="en-US" sz="1800">
                <a:latin typeface="Verdana" charset="0"/>
              </a:rPr>
              <a:t> 6 </a:t>
            </a:r>
            <a:r>
              <a:rPr lang="en-US" sz="1800" u="sng">
                <a:latin typeface="Verdana" charset="0"/>
              </a:rPr>
              <a:t>6</a:t>
            </a:r>
            <a:endParaRPr lang="en-US" sz="1800">
              <a:latin typeface="Verdana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010400" y="774700"/>
            <a:ext cx="1790700" cy="3556000"/>
            <a:chOff x="4416" y="816"/>
            <a:chExt cx="1128" cy="224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416" y="816"/>
              <a:ext cx="320" cy="344"/>
              <a:chOff x="4416" y="816"/>
              <a:chExt cx="320" cy="344"/>
            </a:xfrm>
          </p:grpSpPr>
          <p:sp>
            <p:nvSpPr>
              <p:cNvPr id="89123" name="Oval 7"/>
              <p:cNvSpPr>
                <a:spLocks noChangeArrowheads="1"/>
              </p:cNvSpPr>
              <p:nvPr/>
            </p:nvSpPr>
            <p:spPr bwMode="auto">
              <a:xfrm>
                <a:off x="4416" y="8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124" name="Rectangle 8"/>
              <p:cNvSpPr>
                <a:spLocks noChangeArrowheads="1"/>
              </p:cNvSpPr>
              <p:nvPr/>
            </p:nvSpPr>
            <p:spPr bwMode="auto">
              <a:xfrm>
                <a:off x="4447" y="868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1</a:t>
                </a:r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5224" y="816"/>
              <a:ext cx="320" cy="344"/>
              <a:chOff x="5224" y="816"/>
              <a:chExt cx="320" cy="344"/>
            </a:xfrm>
          </p:grpSpPr>
          <p:sp>
            <p:nvSpPr>
              <p:cNvPr id="89121" name="Oval 10"/>
              <p:cNvSpPr>
                <a:spLocks noChangeArrowheads="1"/>
              </p:cNvSpPr>
              <p:nvPr/>
            </p:nvSpPr>
            <p:spPr bwMode="auto">
              <a:xfrm>
                <a:off x="5224" y="8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122" name="Rectangle 11"/>
              <p:cNvSpPr>
                <a:spLocks noChangeArrowheads="1"/>
              </p:cNvSpPr>
              <p:nvPr/>
            </p:nvSpPr>
            <p:spPr bwMode="auto">
              <a:xfrm>
                <a:off x="5271" y="860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2</a:t>
                </a:r>
              </a:p>
            </p:txBody>
          </p:sp>
        </p:grp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5224" y="1504"/>
              <a:ext cx="320" cy="344"/>
              <a:chOff x="5224" y="1504"/>
              <a:chExt cx="320" cy="344"/>
            </a:xfrm>
          </p:grpSpPr>
          <p:sp>
            <p:nvSpPr>
              <p:cNvPr id="89119" name="Oval 13"/>
              <p:cNvSpPr>
                <a:spLocks noChangeArrowheads="1"/>
              </p:cNvSpPr>
              <p:nvPr/>
            </p:nvSpPr>
            <p:spPr bwMode="auto">
              <a:xfrm>
                <a:off x="5224" y="1504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120" name="Rectangle 14"/>
              <p:cNvSpPr>
                <a:spLocks noChangeArrowheads="1"/>
              </p:cNvSpPr>
              <p:nvPr/>
            </p:nvSpPr>
            <p:spPr bwMode="auto">
              <a:xfrm>
                <a:off x="5263" y="1556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3</a:t>
                </a:r>
              </a:p>
            </p:txBody>
          </p:sp>
        </p:grpSp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4424" y="1520"/>
              <a:ext cx="320" cy="344"/>
              <a:chOff x="4424" y="1520"/>
              <a:chExt cx="320" cy="344"/>
            </a:xfrm>
          </p:grpSpPr>
          <p:sp>
            <p:nvSpPr>
              <p:cNvPr id="89117" name="Oval 16"/>
              <p:cNvSpPr>
                <a:spLocks noChangeArrowheads="1"/>
              </p:cNvSpPr>
              <p:nvPr/>
            </p:nvSpPr>
            <p:spPr bwMode="auto">
              <a:xfrm>
                <a:off x="4424" y="1520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118" name="Rectangle 17"/>
              <p:cNvSpPr>
                <a:spLocks noChangeArrowheads="1"/>
              </p:cNvSpPr>
              <p:nvPr/>
            </p:nvSpPr>
            <p:spPr bwMode="auto">
              <a:xfrm>
                <a:off x="4463" y="1572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4</a:t>
                </a:r>
              </a:p>
            </p:txBody>
          </p:sp>
        </p:grpSp>
        <p:grpSp>
          <p:nvGrpSpPr>
            <p:cNvPr id="7" name="Group 18"/>
            <p:cNvGrpSpPr>
              <a:grpSpLocks/>
            </p:cNvGrpSpPr>
            <p:nvPr/>
          </p:nvGrpSpPr>
          <p:grpSpPr bwMode="auto">
            <a:xfrm>
              <a:off x="4416" y="2216"/>
              <a:ext cx="320" cy="344"/>
              <a:chOff x="4416" y="2216"/>
              <a:chExt cx="320" cy="344"/>
            </a:xfrm>
          </p:grpSpPr>
          <p:sp>
            <p:nvSpPr>
              <p:cNvPr id="89115" name="Oval 19"/>
              <p:cNvSpPr>
                <a:spLocks noChangeArrowheads="1"/>
              </p:cNvSpPr>
              <p:nvPr/>
            </p:nvSpPr>
            <p:spPr bwMode="auto">
              <a:xfrm>
                <a:off x="4416" y="22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116" name="Rectangle 20"/>
              <p:cNvSpPr>
                <a:spLocks noChangeArrowheads="1"/>
              </p:cNvSpPr>
              <p:nvPr/>
            </p:nvSpPr>
            <p:spPr bwMode="auto">
              <a:xfrm>
                <a:off x="4455" y="2284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5</a:t>
                </a:r>
              </a:p>
            </p:txBody>
          </p:sp>
        </p:grpSp>
        <p:grpSp>
          <p:nvGrpSpPr>
            <p:cNvPr id="8" name="Group 21"/>
            <p:cNvGrpSpPr>
              <a:grpSpLocks/>
            </p:cNvGrpSpPr>
            <p:nvPr/>
          </p:nvGrpSpPr>
          <p:grpSpPr bwMode="auto">
            <a:xfrm>
              <a:off x="4888" y="2712"/>
              <a:ext cx="320" cy="344"/>
              <a:chOff x="4888" y="2712"/>
              <a:chExt cx="320" cy="344"/>
            </a:xfrm>
          </p:grpSpPr>
          <p:sp>
            <p:nvSpPr>
              <p:cNvPr id="89113" name="Oval 22"/>
              <p:cNvSpPr>
                <a:spLocks noChangeArrowheads="1"/>
              </p:cNvSpPr>
              <p:nvPr/>
            </p:nvSpPr>
            <p:spPr bwMode="auto">
              <a:xfrm>
                <a:off x="4888" y="2712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114" name="Rectangle 23"/>
              <p:cNvSpPr>
                <a:spLocks noChangeArrowheads="1"/>
              </p:cNvSpPr>
              <p:nvPr/>
            </p:nvSpPr>
            <p:spPr bwMode="auto">
              <a:xfrm>
                <a:off x="4927" y="2772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6</a:t>
                </a:r>
              </a:p>
            </p:txBody>
          </p:sp>
        </p:grpSp>
        <p:sp>
          <p:nvSpPr>
            <p:cNvPr id="89106" name="Line 24"/>
            <p:cNvSpPr>
              <a:spLocks noChangeShapeType="1"/>
            </p:cNvSpPr>
            <p:nvPr/>
          </p:nvSpPr>
          <p:spPr bwMode="auto">
            <a:xfrm>
              <a:off x="4568" y="1176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107" name="Line 25"/>
            <p:cNvSpPr>
              <a:spLocks noChangeShapeType="1"/>
            </p:cNvSpPr>
            <p:nvPr/>
          </p:nvSpPr>
          <p:spPr bwMode="auto">
            <a:xfrm>
              <a:off x="4568" y="1880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108" name="Line 26"/>
            <p:cNvSpPr>
              <a:spLocks noChangeShapeType="1"/>
            </p:cNvSpPr>
            <p:nvPr/>
          </p:nvSpPr>
          <p:spPr bwMode="auto">
            <a:xfrm>
              <a:off x="5384" y="1168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109" name="Line 27"/>
            <p:cNvSpPr>
              <a:spLocks noChangeShapeType="1"/>
            </p:cNvSpPr>
            <p:nvPr/>
          </p:nvSpPr>
          <p:spPr bwMode="auto">
            <a:xfrm>
              <a:off x="4688" y="1144"/>
              <a:ext cx="552" cy="42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110" name="Line 28"/>
            <p:cNvSpPr>
              <a:spLocks noChangeShapeType="1"/>
            </p:cNvSpPr>
            <p:nvPr/>
          </p:nvSpPr>
          <p:spPr bwMode="auto">
            <a:xfrm>
              <a:off x="4672" y="2536"/>
              <a:ext cx="264" cy="2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111" name="Line 29"/>
            <p:cNvSpPr>
              <a:spLocks noChangeShapeType="1"/>
            </p:cNvSpPr>
            <p:nvPr/>
          </p:nvSpPr>
          <p:spPr bwMode="auto">
            <a:xfrm flipH="1">
              <a:off x="5104" y="1864"/>
              <a:ext cx="264" cy="85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112" name="Line 30"/>
            <p:cNvSpPr>
              <a:spLocks noChangeShapeType="1"/>
            </p:cNvSpPr>
            <p:nvPr/>
          </p:nvSpPr>
          <p:spPr bwMode="auto">
            <a:xfrm flipH="1">
              <a:off x="4696" y="1792"/>
              <a:ext cx="568" cy="488"/>
            </a:xfrm>
            <a:prstGeom prst="line">
              <a:avLst/>
            </a:prstGeom>
            <a:noFill/>
            <a:ln w="25400">
              <a:solidFill>
                <a:srgbClr val="56127A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9097" name="Text Box 31"/>
          <p:cNvSpPr txBox="1">
            <a:spLocks noChangeArrowheads="1"/>
          </p:cNvSpPr>
          <p:nvPr/>
        </p:nvSpPr>
        <p:spPr bwMode="auto">
          <a:xfrm>
            <a:off x="7670800" y="2374900"/>
            <a:ext cx="496888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3600">
                <a:solidFill>
                  <a:srgbClr val="FF0000"/>
                </a:solidFill>
                <a:latin typeface="Verdana" charset="0"/>
              </a:rPr>
              <a:t>X</a:t>
            </a:r>
          </a:p>
        </p:txBody>
      </p:sp>
      <p:sp>
        <p:nvSpPr>
          <p:cNvPr id="89098" name="Text Box 32"/>
          <p:cNvSpPr txBox="1">
            <a:spLocks noChangeArrowheads="1"/>
          </p:cNvSpPr>
          <p:nvPr/>
        </p:nvSpPr>
        <p:spPr bwMode="auto">
          <a:xfrm>
            <a:off x="428625" y="5137150"/>
            <a:ext cx="6915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Any antidependence can be eliminated by renaming.</a:t>
            </a:r>
          </a:p>
          <a:p>
            <a:pPr lvl="2"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 (renaming  </a:t>
            </a:r>
            <a:r>
              <a:rPr lang="en-US" sz="2000" i="1">
                <a:latin typeface="Symbol" charset="2"/>
              </a:rPr>
              <a:t></a:t>
            </a:r>
            <a:r>
              <a:rPr lang="en-US" sz="2000" i="1">
                <a:latin typeface="Verdana" charset="0"/>
              </a:rPr>
              <a:t> additional storage)  </a:t>
            </a:r>
          </a:p>
          <a:p>
            <a:pPr lvl="2"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 Can it be done in hardware?</a:t>
            </a:r>
          </a:p>
        </p:txBody>
      </p:sp>
      <p:sp>
        <p:nvSpPr>
          <p:cNvPr id="1816609" name="Text Box 33"/>
          <p:cNvSpPr txBox="1">
            <a:spLocks noChangeArrowheads="1"/>
          </p:cNvSpPr>
          <p:nvPr/>
        </p:nvSpPr>
        <p:spPr bwMode="auto">
          <a:xfrm>
            <a:off x="5257800" y="5803900"/>
            <a:ext cx="823913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>
                <a:solidFill>
                  <a:srgbClr val="FF0000"/>
                </a:solidFill>
                <a:latin typeface="Verdana" charset="0"/>
              </a:rPr>
              <a:t>yes!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6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660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heavily contain material developed and copyright by</a:t>
            </a:r>
          </a:p>
          <a:p>
            <a:pPr lvl="1"/>
            <a:r>
              <a:rPr lang="en-US" dirty="0" err="1" smtClean="0"/>
              <a:t>Krste</a:t>
            </a:r>
            <a:r>
              <a:rPr lang="en-US" dirty="0" smtClean="0"/>
              <a:t> </a:t>
            </a:r>
            <a:r>
              <a:rPr lang="en-US" dirty="0" err="1" smtClean="0"/>
              <a:t>Asanovic</a:t>
            </a:r>
            <a:r>
              <a:rPr lang="en-US" dirty="0" smtClean="0"/>
              <a:t> (MIT/UCB)</a:t>
            </a:r>
          </a:p>
          <a:p>
            <a:pPr lvl="1"/>
            <a:r>
              <a:rPr lang="en-US" dirty="0" smtClean="0"/>
              <a:t>David Patterson (UCB)</a:t>
            </a:r>
          </a:p>
          <a:p>
            <a:r>
              <a:rPr lang="en-US" dirty="0" smtClean="0"/>
              <a:t>And also by:</a:t>
            </a:r>
            <a:endParaRPr lang="en-US" dirty="0"/>
          </a:p>
          <a:p>
            <a:pPr lvl="1"/>
            <a:r>
              <a:rPr lang="en-US" dirty="0" err="1"/>
              <a:t>Arvind</a:t>
            </a:r>
            <a:r>
              <a:rPr lang="en-US" dirty="0"/>
              <a:t> (MIT)</a:t>
            </a:r>
            <a:endParaRPr lang="en-US" dirty="0" smtClean="0"/>
          </a:p>
          <a:p>
            <a:pPr lvl="1"/>
            <a:r>
              <a:rPr lang="en-US" dirty="0" smtClean="0"/>
              <a:t>Joel </a:t>
            </a:r>
            <a:r>
              <a:rPr lang="en-US" dirty="0" err="1"/>
              <a:t>Emer</a:t>
            </a:r>
            <a:r>
              <a:rPr lang="en-US" dirty="0"/>
              <a:t> (Intel/MIT)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/>
              <a:t>MIT material derived from course 6.823</a:t>
            </a:r>
          </a:p>
          <a:p>
            <a:r>
              <a:rPr lang="en-US" dirty="0"/>
              <a:t>UCB material derived from course </a:t>
            </a:r>
            <a:r>
              <a:rPr lang="en-US" dirty="0" smtClean="0"/>
              <a:t>CS252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2DA89D-98AF-3447-8EFB-263A03AAB0CC}" type="slidenum">
              <a:rPr lang="en-US"/>
              <a:pPr/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292975" cy="736600"/>
          </a:xfrm>
        </p:spPr>
        <p:txBody>
          <a:bodyPr/>
          <a:lstStyle/>
          <a:p>
            <a:r>
              <a:rPr lang="en-US" dirty="0"/>
              <a:t>Last </a:t>
            </a:r>
            <a:r>
              <a:rPr lang="en-US" dirty="0" smtClean="0"/>
              <a:t>time…</a:t>
            </a:r>
            <a:endParaRPr lang="en-US" dirty="0"/>
          </a:p>
        </p:txBody>
      </p:sp>
      <p:sp>
        <p:nvSpPr>
          <p:cNvPr id="17414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077200" cy="5207000"/>
          </a:xfrm>
        </p:spPr>
        <p:txBody>
          <a:bodyPr/>
          <a:lstStyle/>
          <a:p>
            <a:r>
              <a:rPr lang="en-US" sz="2800" dirty="0" smtClean="0">
                <a:latin typeface="Tahoma" charset="0"/>
              </a:rPr>
              <a:t>Complex pipelining</a:t>
            </a:r>
          </a:p>
          <a:p>
            <a:pPr lvl="1"/>
            <a:r>
              <a:rPr lang="en-US" sz="2200" dirty="0" smtClean="0">
                <a:latin typeface="Tahoma" charset="0"/>
              </a:rPr>
              <a:t>Multiple functional units with variable access time</a:t>
            </a:r>
          </a:p>
          <a:p>
            <a:r>
              <a:rPr lang="en-US" sz="2800" dirty="0" smtClean="0">
                <a:latin typeface="Tahoma" charset="0"/>
              </a:rPr>
              <a:t>Types of data hazards</a:t>
            </a:r>
            <a:endParaRPr lang="en-US" sz="1600" dirty="0" smtClean="0">
              <a:latin typeface="Tahoma" charset="0"/>
            </a:endParaRPr>
          </a:p>
          <a:p>
            <a:pPr lvl="1"/>
            <a:r>
              <a:rPr lang="en-US" sz="2200" dirty="0" smtClean="0">
                <a:latin typeface="Tahoma" charset="0"/>
              </a:rPr>
              <a:t>RAW, WAR, WAW</a:t>
            </a:r>
          </a:p>
          <a:p>
            <a:r>
              <a:rPr lang="en-US" sz="2800" dirty="0" smtClean="0">
                <a:latin typeface="Tahoma" charset="0"/>
              </a:rPr>
              <a:t>Dependency graph</a:t>
            </a:r>
          </a:p>
          <a:p>
            <a:pPr lvl="1"/>
            <a:r>
              <a:rPr lang="en-US" sz="2200" dirty="0" smtClean="0">
                <a:latin typeface="Tahoma" charset="0"/>
              </a:rPr>
              <a:t>How instructions are dependent on each other</a:t>
            </a:r>
          </a:p>
          <a:p>
            <a:pPr lvl="1"/>
            <a:r>
              <a:rPr lang="en-US" sz="2200" dirty="0" smtClean="0">
                <a:latin typeface="Tahoma" charset="0"/>
              </a:rPr>
              <a:t>Basis for out-of-order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4C95D3-B13F-B84C-B20F-6A9A7BF55955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4517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0"/>
            <a:ext cx="7162800" cy="838200"/>
          </a:xfrm>
          <a:noFill/>
        </p:spPr>
        <p:txBody>
          <a:bodyPr lIns="90488" tIns="44450" rIns="90488" bIns="44450"/>
          <a:lstStyle/>
          <a:p>
            <a:r>
              <a:rPr lang="en-US"/>
              <a:t>Complex Pipeline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17500" y="1841500"/>
            <a:ext cx="812800" cy="812800"/>
            <a:chOff x="200" y="1584"/>
            <a:chExt cx="512" cy="512"/>
          </a:xfrm>
        </p:grpSpPr>
        <p:sp>
          <p:nvSpPr>
            <p:cNvPr id="64556" name="Rectangle 4"/>
            <p:cNvSpPr>
              <a:spLocks noChangeArrowheads="1"/>
            </p:cNvSpPr>
            <p:nvPr/>
          </p:nvSpPr>
          <p:spPr bwMode="auto">
            <a:xfrm>
              <a:off x="200" y="1584"/>
              <a:ext cx="512" cy="5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57" name="Rectangle 5"/>
            <p:cNvSpPr>
              <a:spLocks noChangeArrowheads="1"/>
            </p:cNvSpPr>
            <p:nvPr/>
          </p:nvSpPr>
          <p:spPr bwMode="auto">
            <a:xfrm>
              <a:off x="332" y="1711"/>
              <a:ext cx="273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IF</a:t>
              </a:r>
            </a:p>
          </p:txBody>
        </p:sp>
      </p:grpSp>
      <p:sp>
        <p:nvSpPr>
          <p:cNvPr id="64519" name="Rectangle 6"/>
          <p:cNvSpPr>
            <a:spLocks noChangeArrowheads="1"/>
          </p:cNvSpPr>
          <p:nvPr/>
        </p:nvSpPr>
        <p:spPr bwMode="auto">
          <a:xfrm>
            <a:off x="1528763" y="2043113"/>
            <a:ext cx="65722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ID</a:t>
            </a:r>
          </a:p>
        </p:txBody>
      </p:sp>
      <p:sp>
        <p:nvSpPr>
          <p:cNvPr id="64520" name="Line 7"/>
          <p:cNvSpPr>
            <a:spLocks noChangeShapeType="1"/>
          </p:cNvSpPr>
          <p:nvPr/>
        </p:nvSpPr>
        <p:spPr bwMode="auto">
          <a:xfrm>
            <a:off x="1143000" y="2235200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1" name="Rectangle 8"/>
          <p:cNvSpPr>
            <a:spLocks noChangeArrowheads="1"/>
          </p:cNvSpPr>
          <p:nvPr/>
        </p:nvSpPr>
        <p:spPr bwMode="auto">
          <a:xfrm>
            <a:off x="1435100" y="1866900"/>
            <a:ext cx="8128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2" name="Rectangle 9"/>
          <p:cNvSpPr>
            <a:spLocks noChangeArrowheads="1"/>
          </p:cNvSpPr>
          <p:nvPr/>
        </p:nvSpPr>
        <p:spPr bwMode="auto">
          <a:xfrm>
            <a:off x="2654300" y="1841500"/>
            <a:ext cx="850900" cy="8509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7073900" y="1841500"/>
            <a:ext cx="812800" cy="812800"/>
            <a:chOff x="4456" y="1584"/>
            <a:chExt cx="512" cy="512"/>
          </a:xfrm>
        </p:grpSpPr>
        <p:sp>
          <p:nvSpPr>
            <p:cNvPr id="64554" name="Rectangle 11"/>
            <p:cNvSpPr>
              <a:spLocks noChangeArrowheads="1"/>
            </p:cNvSpPr>
            <p:nvPr/>
          </p:nvSpPr>
          <p:spPr bwMode="auto">
            <a:xfrm>
              <a:off x="4456" y="1584"/>
              <a:ext cx="512" cy="5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55" name="Rectangle 12"/>
            <p:cNvSpPr>
              <a:spLocks noChangeArrowheads="1"/>
            </p:cNvSpPr>
            <p:nvPr/>
          </p:nvSpPr>
          <p:spPr bwMode="auto">
            <a:xfrm>
              <a:off x="4535" y="1711"/>
              <a:ext cx="382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WB</a:t>
              </a:r>
            </a:p>
          </p:txBody>
        </p:sp>
      </p:grpSp>
      <p:sp>
        <p:nvSpPr>
          <p:cNvPr id="64524" name="Rectangle 13"/>
          <p:cNvSpPr>
            <a:spLocks noChangeArrowheads="1"/>
          </p:cNvSpPr>
          <p:nvPr/>
        </p:nvSpPr>
        <p:spPr bwMode="auto">
          <a:xfrm>
            <a:off x="4140200" y="1079500"/>
            <a:ext cx="8128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5" name="Rectangle 14"/>
          <p:cNvSpPr>
            <a:spLocks noChangeArrowheads="1"/>
          </p:cNvSpPr>
          <p:nvPr/>
        </p:nvSpPr>
        <p:spPr bwMode="auto">
          <a:xfrm>
            <a:off x="4227513" y="1281113"/>
            <a:ext cx="68262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ALU</a:t>
            </a:r>
          </a:p>
        </p:txBody>
      </p:sp>
      <p:sp>
        <p:nvSpPr>
          <p:cNvPr id="64526" name="Rectangle 15"/>
          <p:cNvSpPr>
            <a:spLocks noChangeArrowheads="1"/>
          </p:cNvSpPr>
          <p:nvPr/>
        </p:nvSpPr>
        <p:spPr bwMode="auto">
          <a:xfrm>
            <a:off x="5422900" y="1079500"/>
            <a:ext cx="11684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7" name="Rectangle 16"/>
          <p:cNvSpPr>
            <a:spLocks noChangeArrowheads="1"/>
          </p:cNvSpPr>
          <p:nvPr/>
        </p:nvSpPr>
        <p:spPr bwMode="auto">
          <a:xfrm>
            <a:off x="5630863" y="1281113"/>
            <a:ext cx="79375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Mem</a:t>
            </a:r>
          </a:p>
        </p:txBody>
      </p:sp>
      <p:sp>
        <p:nvSpPr>
          <p:cNvPr id="64528" name="Rectangle 17"/>
          <p:cNvSpPr>
            <a:spLocks noChangeArrowheads="1"/>
          </p:cNvSpPr>
          <p:nvPr/>
        </p:nvSpPr>
        <p:spPr bwMode="auto">
          <a:xfrm>
            <a:off x="4140200" y="2260600"/>
            <a:ext cx="16510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9" name="Rectangle 18"/>
          <p:cNvSpPr>
            <a:spLocks noChangeArrowheads="1"/>
          </p:cNvSpPr>
          <p:nvPr/>
        </p:nvSpPr>
        <p:spPr bwMode="auto">
          <a:xfrm>
            <a:off x="4551363" y="2462213"/>
            <a:ext cx="795337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Fadd</a:t>
            </a:r>
          </a:p>
        </p:txBody>
      </p:sp>
      <p:sp>
        <p:nvSpPr>
          <p:cNvPr id="64530" name="Rectangle 19"/>
          <p:cNvSpPr>
            <a:spLocks noChangeArrowheads="1"/>
          </p:cNvSpPr>
          <p:nvPr/>
        </p:nvSpPr>
        <p:spPr bwMode="auto">
          <a:xfrm>
            <a:off x="4140200" y="3251200"/>
            <a:ext cx="16510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1" name="Rectangle 20"/>
          <p:cNvSpPr>
            <a:spLocks noChangeArrowheads="1"/>
          </p:cNvSpPr>
          <p:nvPr/>
        </p:nvSpPr>
        <p:spPr bwMode="auto">
          <a:xfrm>
            <a:off x="4545013" y="3452813"/>
            <a:ext cx="804862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Fmul</a:t>
            </a:r>
          </a:p>
        </p:txBody>
      </p:sp>
      <p:sp>
        <p:nvSpPr>
          <p:cNvPr id="64532" name="Rectangle 21"/>
          <p:cNvSpPr>
            <a:spLocks noChangeArrowheads="1"/>
          </p:cNvSpPr>
          <p:nvPr/>
        </p:nvSpPr>
        <p:spPr bwMode="auto">
          <a:xfrm>
            <a:off x="4140200" y="4927600"/>
            <a:ext cx="16510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3" name="Rectangle 22"/>
          <p:cNvSpPr>
            <a:spLocks noChangeArrowheads="1"/>
          </p:cNvSpPr>
          <p:nvPr/>
        </p:nvSpPr>
        <p:spPr bwMode="auto">
          <a:xfrm>
            <a:off x="4595813" y="5129213"/>
            <a:ext cx="70485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Fdiv</a:t>
            </a:r>
          </a:p>
        </p:txBody>
      </p:sp>
      <p:sp>
        <p:nvSpPr>
          <p:cNvPr id="64534" name="Oval 23"/>
          <p:cNvSpPr>
            <a:spLocks noChangeArrowheads="1"/>
          </p:cNvSpPr>
          <p:nvPr/>
        </p:nvSpPr>
        <p:spPr bwMode="auto">
          <a:xfrm>
            <a:off x="4870450" y="41973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5" name="Oval 24"/>
          <p:cNvSpPr>
            <a:spLocks noChangeArrowheads="1"/>
          </p:cNvSpPr>
          <p:nvPr/>
        </p:nvSpPr>
        <p:spPr bwMode="auto">
          <a:xfrm>
            <a:off x="4876800" y="43434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6" name="Oval 25"/>
          <p:cNvSpPr>
            <a:spLocks noChangeArrowheads="1"/>
          </p:cNvSpPr>
          <p:nvPr/>
        </p:nvSpPr>
        <p:spPr bwMode="auto">
          <a:xfrm>
            <a:off x="4870450" y="45021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7" name="Oval 26"/>
          <p:cNvSpPr>
            <a:spLocks noChangeArrowheads="1"/>
          </p:cNvSpPr>
          <p:nvPr/>
        </p:nvSpPr>
        <p:spPr bwMode="auto">
          <a:xfrm>
            <a:off x="4876800" y="4648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3505200" y="1447800"/>
            <a:ext cx="636588" cy="3836988"/>
            <a:chOff x="2208" y="1336"/>
            <a:chExt cx="401" cy="2417"/>
          </a:xfrm>
        </p:grpSpPr>
        <p:sp>
          <p:nvSpPr>
            <p:cNvPr id="64550" name="Freeform 28"/>
            <p:cNvSpPr>
              <a:spLocks/>
            </p:cNvSpPr>
            <p:nvPr/>
          </p:nvSpPr>
          <p:spPr bwMode="auto">
            <a:xfrm>
              <a:off x="2208" y="1336"/>
              <a:ext cx="401" cy="497"/>
            </a:xfrm>
            <a:custGeom>
              <a:avLst/>
              <a:gdLst>
                <a:gd name="T0" fmla="*/ 0 w 401"/>
                <a:gd name="T1" fmla="*/ 496 h 497"/>
                <a:gd name="T2" fmla="*/ 400 w 401"/>
                <a:gd name="T3" fmla="*/ 0 h 497"/>
                <a:gd name="T4" fmla="*/ 0 60000 65536"/>
                <a:gd name="T5" fmla="*/ 0 60000 65536"/>
                <a:gd name="T6" fmla="*/ 0 w 401"/>
                <a:gd name="T7" fmla="*/ 0 h 497"/>
                <a:gd name="T8" fmla="*/ 401 w 401"/>
                <a:gd name="T9" fmla="*/ 497 h 49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01" h="497">
                  <a:moveTo>
                    <a:pt x="0" y="496"/>
                  </a:moveTo>
                  <a:lnTo>
                    <a:pt x="40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51" name="Freeform 29"/>
            <p:cNvSpPr>
              <a:spLocks/>
            </p:cNvSpPr>
            <p:nvPr/>
          </p:nvSpPr>
          <p:spPr bwMode="auto">
            <a:xfrm>
              <a:off x="2208" y="1824"/>
              <a:ext cx="401" cy="225"/>
            </a:xfrm>
            <a:custGeom>
              <a:avLst/>
              <a:gdLst>
                <a:gd name="T0" fmla="*/ 0 w 401"/>
                <a:gd name="T1" fmla="*/ 0 h 225"/>
                <a:gd name="T2" fmla="*/ 400 w 401"/>
                <a:gd name="T3" fmla="*/ 224 h 225"/>
                <a:gd name="T4" fmla="*/ 0 60000 65536"/>
                <a:gd name="T5" fmla="*/ 0 60000 65536"/>
                <a:gd name="T6" fmla="*/ 0 w 401"/>
                <a:gd name="T7" fmla="*/ 0 h 225"/>
                <a:gd name="T8" fmla="*/ 401 w 401"/>
                <a:gd name="T9" fmla="*/ 225 h 22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01" h="225">
                  <a:moveTo>
                    <a:pt x="0" y="0"/>
                  </a:moveTo>
                  <a:lnTo>
                    <a:pt x="400" y="224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52" name="Freeform 30"/>
            <p:cNvSpPr>
              <a:spLocks/>
            </p:cNvSpPr>
            <p:nvPr/>
          </p:nvSpPr>
          <p:spPr bwMode="auto">
            <a:xfrm>
              <a:off x="2208" y="1824"/>
              <a:ext cx="401" cy="841"/>
            </a:xfrm>
            <a:custGeom>
              <a:avLst/>
              <a:gdLst>
                <a:gd name="T0" fmla="*/ 0 w 401"/>
                <a:gd name="T1" fmla="*/ 0 h 841"/>
                <a:gd name="T2" fmla="*/ 400 w 401"/>
                <a:gd name="T3" fmla="*/ 840 h 841"/>
                <a:gd name="T4" fmla="*/ 0 60000 65536"/>
                <a:gd name="T5" fmla="*/ 0 60000 65536"/>
                <a:gd name="T6" fmla="*/ 0 w 401"/>
                <a:gd name="T7" fmla="*/ 0 h 841"/>
                <a:gd name="T8" fmla="*/ 401 w 401"/>
                <a:gd name="T9" fmla="*/ 841 h 84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01" h="841">
                  <a:moveTo>
                    <a:pt x="0" y="0"/>
                  </a:moveTo>
                  <a:lnTo>
                    <a:pt x="400" y="84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53" name="Freeform 31"/>
            <p:cNvSpPr>
              <a:spLocks/>
            </p:cNvSpPr>
            <p:nvPr/>
          </p:nvSpPr>
          <p:spPr bwMode="auto">
            <a:xfrm>
              <a:off x="2208" y="1832"/>
              <a:ext cx="393" cy="1921"/>
            </a:xfrm>
            <a:custGeom>
              <a:avLst/>
              <a:gdLst>
                <a:gd name="T0" fmla="*/ 0 w 393"/>
                <a:gd name="T1" fmla="*/ 0 h 1921"/>
                <a:gd name="T2" fmla="*/ 392 w 393"/>
                <a:gd name="T3" fmla="*/ 1920 h 1921"/>
                <a:gd name="T4" fmla="*/ 0 60000 65536"/>
                <a:gd name="T5" fmla="*/ 0 60000 65536"/>
                <a:gd name="T6" fmla="*/ 0 w 393"/>
                <a:gd name="T7" fmla="*/ 0 h 1921"/>
                <a:gd name="T8" fmla="*/ 393 w 393"/>
                <a:gd name="T9" fmla="*/ 1921 h 192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3" h="1921">
                  <a:moveTo>
                    <a:pt x="0" y="0"/>
                  </a:moveTo>
                  <a:lnTo>
                    <a:pt x="392" y="192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4539" name="Freeform 32"/>
          <p:cNvSpPr>
            <a:spLocks/>
          </p:cNvSpPr>
          <p:nvPr/>
        </p:nvSpPr>
        <p:spPr bwMode="auto">
          <a:xfrm>
            <a:off x="6604000" y="1460500"/>
            <a:ext cx="446088" cy="484188"/>
          </a:xfrm>
          <a:custGeom>
            <a:avLst/>
            <a:gdLst>
              <a:gd name="T0" fmla="*/ 280 w 281"/>
              <a:gd name="T1" fmla="*/ 304 h 305"/>
              <a:gd name="T2" fmla="*/ 0 w 281"/>
              <a:gd name="T3" fmla="*/ 0 h 305"/>
              <a:gd name="T4" fmla="*/ 0 60000 65536"/>
              <a:gd name="T5" fmla="*/ 0 60000 65536"/>
              <a:gd name="T6" fmla="*/ 0 w 281"/>
              <a:gd name="T7" fmla="*/ 0 h 305"/>
              <a:gd name="T8" fmla="*/ 281 w 281"/>
              <a:gd name="T9" fmla="*/ 305 h 30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1" h="305">
                <a:moveTo>
                  <a:pt x="280" y="304"/>
                </a:move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0" name="Freeform 33"/>
          <p:cNvSpPr>
            <a:spLocks/>
          </p:cNvSpPr>
          <p:nvPr/>
        </p:nvSpPr>
        <p:spPr bwMode="auto">
          <a:xfrm>
            <a:off x="5803900" y="2273300"/>
            <a:ext cx="1233488" cy="331788"/>
          </a:xfrm>
          <a:custGeom>
            <a:avLst/>
            <a:gdLst>
              <a:gd name="T0" fmla="*/ 776 w 777"/>
              <a:gd name="T1" fmla="*/ 0 h 209"/>
              <a:gd name="T2" fmla="*/ 0 w 777"/>
              <a:gd name="T3" fmla="*/ 208 h 209"/>
              <a:gd name="T4" fmla="*/ 0 60000 65536"/>
              <a:gd name="T5" fmla="*/ 0 60000 65536"/>
              <a:gd name="T6" fmla="*/ 0 w 777"/>
              <a:gd name="T7" fmla="*/ 0 h 209"/>
              <a:gd name="T8" fmla="*/ 777 w 777"/>
              <a:gd name="T9" fmla="*/ 209 h 20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77" h="209">
                <a:moveTo>
                  <a:pt x="776" y="0"/>
                </a:moveTo>
                <a:lnTo>
                  <a:pt x="0" y="208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1" name="Freeform 34"/>
          <p:cNvSpPr>
            <a:spLocks/>
          </p:cNvSpPr>
          <p:nvPr/>
        </p:nvSpPr>
        <p:spPr bwMode="auto">
          <a:xfrm>
            <a:off x="5803900" y="2438400"/>
            <a:ext cx="1246188" cy="1144588"/>
          </a:xfrm>
          <a:custGeom>
            <a:avLst/>
            <a:gdLst>
              <a:gd name="T0" fmla="*/ 784 w 785"/>
              <a:gd name="T1" fmla="*/ 0 h 721"/>
              <a:gd name="T2" fmla="*/ 0 w 785"/>
              <a:gd name="T3" fmla="*/ 720 h 721"/>
              <a:gd name="T4" fmla="*/ 0 60000 65536"/>
              <a:gd name="T5" fmla="*/ 0 60000 65536"/>
              <a:gd name="T6" fmla="*/ 0 w 785"/>
              <a:gd name="T7" fmla="*/ 0 h 721"/>
              <a:gd name="T8" fmla="*/ 785 w 785"/>
              <a:gd name="T9" fmla="*/ 721 h 72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85" h="721">
                <a:moveTo>
                  <a:pt x="784" y="0"/>
                </a:moveTo>
                <a:lnTo>
                  <a:pt x="0" y="72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2" name="Freeform 35"/>
          <p:cNvSpPr>
            <a:spLocks/>
          </p:cNvSpPr>
          <p:nvPr/>
        </p:nvSpPr>
        <p:spPr bwMode="auto">
          <a:xfrm>
            <a:off x="5816600" y="2590800"/>
            <a:ext cx="1233488" cy="2719388"/>
          </a:xfrm>
          <a:custGeom>
            <a:avLst/>
            <a:gdLst>
              <a:gd name="T0" fmla="*/ 776 w 777"/>
              <a:gd name="T1" fmla="*/ 0 h 1713"/>
              <a:gd name="T2" fmla="*/ 0 w 777"/>
              <a:gd name="T3" fmla="*/ 1712 h 1713"/>
              <a:gd name="T4" fmla="*/ 0 60000 65536"/>
              <a:gd name="T5" fmla="*/ 0 60000 65536"/>
              <a:gd name="T6" fmla="*/ 0 w 777"/>
              <a:gd name="T7" fmla="*/ 0 h 1713"/>
              <a:gd name="T8" fmla="*/ 777 w 777"/>
              <a:gd name="T9" fmla="*/ 1713 h 171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77" h="1713">
                <a:moveTo>
                  <a:pt x="776" y="0"/>
                </a:moveTo>
                <a:lnTo>
                  <a:pt x="0" y="1712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3" name="Freeform 36"/>
          <p:cNvSpPr>
            <a:spLocks/>
          </p:cNvSpPr>
          <p:nvPr/>
        </p:nvSpPr>
        <p:spPr bwMode="auto">
          <a:xfrm>
            <a:off x="4965700" y="1460500"/>
            <a:ext cx="2084388" cy="623888"/>
          </a:xfrm>
          <a:custGeom>
            <a:avLst/>
            <a:gdLst>
              <a:gd name="T0" fmla="*/ 0 w 1313"/>
              <a:gd name="T1" fmla="*/ 0 h 393"/>
              <a:gd name="T2" fmla="*/ 120 w 1313"/>
              <a:gd name="T3" fmla="*/ 0 h 393"/>
              <a:gd name="T4" fmla="*/ 120 w 1313"/>
              <a:gd name="T5" fmla="*/ 392 h 393"/>
              <a:gd name="T6" fmla="*/ 1312 w 1313"/>
              <a:gd name="T7" fmla="*/ 392 h 393"/>
              <a:gd name="T8" fmla="*/ 0 60000 65536"/>
              <a:gd name="T9" fmla="*/ 0 60000 65536"/>
              <a:gd name="T10" fmla="*/ 0 60000 65536"/>
              <a:gd name="T11" fmla="*/ 0 60000 65536"/>
              <a:gd name="T12" fmla="*/ 0 w 1313"/>
              <a:gd name="T13" fmla="*/ 0 h 393"/>
              <a:gd name="T14" fmla="*/ 1313 w 1313"/>
              <a:gd name="T15" fmla="*/ 393 h 39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13" h="393">
                <a:moveTo>
                  <a:pt x="0" y="0"/>
                </a:moveTo>
                <a:lnTo>
                  <a:pt x="120" y="0"/>
                </a:lnTo>
                <a:lnTo>
                  <a:pt x="120" y="392"/>
                </a:lnTo>
                <a:lnTo>
                  <a:pt x="1312" y="392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4" name="Line 37"/>
          <p:cNvSpPr>
            <a:spLocks noChangeShapeType="1"/>
          </p:cNvSpPr>
          <p:nvPr/>
        </p:nvSpPr>
        <p:spPr bwMode="auto">
          <a:xfrm>
            <a:off x="5168900" y="1460500"/>
            <a:ext cx="241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5" name="Freeform 38"/>
          <p:cNvSpPr>
            <a:spLocks/>
          </p:cNvSpPr>
          <p:nvPr/>
        </p:nvSpPr>
        <p:spPr bwMode="auto">
          <a:xfrm>
            <a:off x="3086100" y="762000"/>
            <a:ext cx="5183188" cy="1487488"/>
          </a:xfrm>
          <a:custGeom>
            <a:avLst/>
            <a:gdLst>
              <a:gd name="T0" fmla="*/ 3032 w 3265"/>
              <a:gd name="T1" fmla="*/ 936 h 937"/>
              <a:gd name="T2" fmla="*/ 3264 w 3265"/>
              <a:gd name="T3" fmla="*/ 936 h 937"/>
              <a:gd name="T4" fmla="*/ 3264 w 3265"/>
              <a:gd name="T5" fmla="*/ 0 h 937"/>
              <a:gd name="T6" fmla="*/ 0 w 3265"/>
              <a:gd name="T7" fmla="*/ 0 h 937"/>
              <a:gd name="T8" fmla="*/ 0 w 3265"/>
              <a:gd name="T9" fmla="*/ 680 h 9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65"/>
              <a:gd name="T16" fmla="*/ 0 h 937"/>
              <a:gd name="T17" fmla="*/ 3265 w 3265"/>
              <a:gd name="T18" fmla="*/ 937 h 9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65" h="937">
                <a:moveTo>
                  <a:pt x="3032" y="936"/>
                </a:moveTo>
                <a:lnTo>
                  <a:pt x="3264" y="936"/>
                </a:lnTo>
                <a:lnTo>
                  <a:pt x="3264" y="0"/>
                </a:lnTo>
                <a:lnTo>
                  <a:pt x="0" y="0"/>
                </a:lnTo>
                <a:lnTo>
                  <a:pt x="0" y="68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6" name="Rectangle 39"/>
          <p:cNvSpPr>
            <a:spLocks noChangeArrowheads="1"/>
          </p:cNvSpPr>
          <p:nvPr/>
        </p:nvSpPr>
        <p:spPr bwMode="auto">
          <a:xfrm>
            <a:off x="2582863" y="2043113"/>
            <a:ext cx="100012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Issue</a:t>
            </a:r>
          </a:p>
        </p:txBody>
      </p:sp>
      <p:sp>
        <p:nvSpPr>
          <p:cNvPr id="64547" name="Line 40"/>
          <p:cNvSpPr>
            <a:spLocks noChangeShapeType="1"/>
          </p:cNvSpPr>
          <p:nvPr/>
        </p:nvSpPr>
        <p:spPr bwMode="auto">
          <a:xfrm>
            <a:off x="2273300" y="2273300"/>
            <a:ext cx="368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8" name="Rectangle 41"/>
          <p:cNvSpPr>
            <a:spLocks noChangeArrowheads="1"/>
          </p:cNvSpPr>
          <p:nvPr/>
        </p:nvSpPr>
        <p:spPr bwMode="auto">
          <a:xfrm>
            <a:off x="2605088" y="2746375"/>
            <a:ext cx="90805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GPR’s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FPR’s</a:t>
            </a:r>
          </a:p>
        </p:txBody>
      </p:sp>
      <p:sp>
        <p:nvSpPr>
          <p:cNvPr id="64549" name="Text Box 42"/>
          <p:cNvSpPr txBox="1">
            <a:spLocks noChangeArrowheads="1"/>
          </p:cNvSpPr>
          <p:nvPr/>
        </p:nvSpPr>
        <p:spPr bwMode="auto">
          <a:xfrm>
            <a:off x="249238" y="4040188"/>
            <a:ext cx="3294062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Can we solve write hazards without equalizing all pipeline depths and without bypassing?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582305-ACA0-444B-AF25-BCE6CFB9E343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6565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228600"/>
            <a:ext cx="7162800" cy="990600"/>
          </a:xfrm>
          <a:noFill/>
        </p:spPr>
        <p:txBody>
          <a:bodyPr lIns="90488" tIns="44450" rIns="90488" bIns="44450"/>
          <a:lstStyle/>
          <a:p>
            <a:r>
              <a:rPr lang="en-US"/>
              <a:t>When is it Safe to Issue an Instruction?</a:t>
            </a:r>
          </a:p>
        </p:txBody>
      </p:sp>
      <p:sp>
        <p:nvSpPr>
          <p:cNvPr id="66566" name="Rectangle 3"/>
          <p:cNvSpPr>
            <a:spLocks noChangeArrowheads="1"/>
          </p:cNvSpPr>
          <p:nvPr/>
        </p:nvSpPr>
        <p:spPr bwMode="auto">
          <a:xfrm>
            <a:off x="666750" y="1427163"/>
            <a:ext cx="8121650" cy="4292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Suppose a data structure keeps track of all the instructions in all the functional units</a:t>
            </a: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The following checks need to be made before the Issue stage can dispatch an instruction</a:t>
            </a: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Is the required function unit available?</a:t>
            </a:r>
          </a:p>
          <a:p>
            <a:pPr lvl="1" algn="l">
              <a:spcBef>
                <a:spcPct val="0"/>
              </a:spcBef>
            </a:pPr>
            <a:endParaRPr lang="en-US" sz="18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Is the input data available?  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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RAW?</a:t>
            </a:r>
          </a:p>
          <a:p>
            <a:pPr lvl="1" algn="l">
              <a:spcBef>
                <a:spcPct val="0"/>
              </a:spcBef>
            </a:pPr>
            <a:endParaRPr lang="en-US" sz="18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Is it safe to write the destination? 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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WAR?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WAW?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</a:t>
            </a:r>
            <a:endParaRPr lang="en-US" sz="18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Is there a structural conflict at the WB stage?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E21636-62B0-DB43-BD07-0AA59B12012A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76200"/>
            <a:ext cx="7607300" cy="800100"/>
          </a:xfrm>
          <a:noFill/>
        </p:spPr>
        <p:txBody>
          <a:bodyPr lIns="90488" tIns="44450" rIns="90488" bIns="44450"/>
          <a:lstStyle/>
          <a:p>
            <a:r>
              <a:rPr lang="en-US"/>
              <a:t>Types of Data Hazards </a:t>
            </a:r>
          </a:p>
        </p:txBody>
      </p:sp>
      <p:sp>
        <p:nvSpPr>
          <p:cNvPr id="37894" name="Rectangle 3"/>
          <p:cNvSpPr>
            <a:spLocks noChangeArrowheads="1"/>
          </p:cNvSpPr>
          <p:nvPr/>
        </p:nvSpPr>
        <p:spPr bwMode="auto">
          <a:xfrm>
            <a:off x="738188" y="804862"/>
            <a:ext cx="7796212" cy="1184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Consider executing a sequence of 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		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r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k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r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 op  r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j</a:t>
            </a:r>
            <a:r>
              <a:rPr lang="en-US" sz="2400">
                <a:latin typeface="Verdana" charset="0"/>
              </a:rPr>
              <a:t> 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type of instructions</a:t>
            </a:r>
          </a:p>
        </p:txBody>
      </p:sp>
      <p:sp>
        <p:nvSpPr>
          <p:cNvPr id="37895" name="Line 6"/>
          <p:cNvSpPr>
            <a:spLocks noChangeShapeType="1"/>
          </p:cNvSpPr>
          <p:nvPr/>
        </p:nvSpPr>
        <p:spPr bwMode="auto">
          <a:xfrm>
            <a:off x="2998788" y="2716212"/>
            <a:ext cx="428625" cy="1651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6" name="Rectangle 7"/>
          <p:cNvSpPr>
            <a:spLocks noChangeArrowheads="1"/>
          </p:cNvSpPr>
          <p:nvPr/>
        </p:nvSpPr>
        <p:spPr bwMode="auto">
          <a:xfrm>
            <a:off x="1157288" y="2065337"/>
            <a:ext cx="6032500" cy="1063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Data-dependence</a:t>
            </a:r>
          </a:p>
          <a:p>
            <a:pPr lvl="3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3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1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op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	Read-after-Write  </a:t>
            </a:r>
          </a:p>
          <a:p>
            <a:pPr lvl="3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5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3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op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4	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(RAW) hazard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157288" y="3400425"/>
            <a:ext cx="6080125" cy="1063625"/>
            <a:chOff x="563" y="2663"/>
            <a:chExt cx="3662" cy="670"/>
          </a:xfrm>
        </p:grpSpPr>
        <p:sp>
          <p:nvSpPr>
            <p:cNvPr id="37903" name="Line 9"/>
            <p:cNvSpPr>
              <a:spLocks noChangeShapeType="1"/>
            </p:cNvSpPr>
            <p:nvPr/>
          </p:nvSpPr>
          <p:spPr bwMode="auto">
            <a:xfrm flipH="1">
              <a:off x="1634" y="3065"/>
              <a:ext cx="368" cy="144"/>
            </a:xfrm>
            <a:prstGeom prst="line">
              <a:avLst/>
            </a:prstGeom>
            <a:noFill/>
            <a:ln w="28575">
              <a:noFill/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04" name="Rectangle 10"/>
            <p:cNvSpPr>
              <a:spLocks noChangeArrowheads="1"/>
            </p:cNvSpPr>
            <p:nvPr/>
          </p:nvSpPr>
          <p:spPr bwMode="auto">
            <a:xfrm>
              <a:off x="563" y="2663"/>
              <a:ext cx="3662" cy="6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latin typeface="Verdana" charset="0"/>
                </a:rPr>
                <a:t>Anti-dependence</a:t>
              </a:r>
            </a:p>
            <a:p>
              <a:pPr lvl="3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r</a:t>
              </a:r>
              <a:r>
                <a:rPr lang="en-US" sz="2000" baseline="-25000">
                  <a:solidFill>
                    <a:srgbClr val="56127A"/>
                  </a:solidFill>
                  <a:latin typeface="Verdana" charset="0"/>
                </a:rPr>
                <a:t>3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</a:t>
              </a:r>
              <a:r>
                <a:rPr lang="en-US" sz="2000">
                  <a:solidFill>
                    <a:srgbClr val="56127A"/>
                  </a:solidFill>
                  <a:latin typeface="Symbol" charset="2"/>
                </a:rPr>
                <a:t>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r</a:t>
              </a:r>
              <a:r>
                <a:rPr lang="en-US" sz="2000" baseline="-25000">
                  <a:solidFill>
                    <a:srgbClr val="56127A"/>
                  </a:solidFill>
                  <a:latin typeface="Verdana" charset="0"/>
                </a:rPr>
                <a:t>1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op r</a:t>
              </a:r>
              <a:r>
                <a:rPr lang="en-US" sz="2000" baseline="-2500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	Write-after-Read </a:t>
              </a:r>
            </a:p>
            <a:p>
              <a:pPr lvl="3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r</a:t>
              </a:r>
              <a:r>
                <a:rPr lang="en-US" sz="2000" baseline="-25000">
                  <a:solidFill>
                    <a:srgbClr val="56127A"/>
                  </a:solidFill>
                  <a:latin typeface="Verdana" charset="0"/>
                </a:rPr>
                <a:t>1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</a:t>
              </a:r>
              <a:r>
                <a:rPr lang="en-US" sz="2000">
                  <a:solidFill>
                    <a:srgbClr val="56127A"/>
                  </a:solidFill>
                  <a:latin typeface="Symbol" charset="2"/>
                </a:rPr>
                <a:t>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r</a:t>
              </a:r>
              <a:r>
                <a:rPr lang="en-US" sz="2000" baseline="-25000">
                  <a:solidFill>
                    <a:srgbClr val="56127A"/>
                  </a:solidFill>
                  <a:latin typeface="Verdana" charset="0"/>
                </a:rPr>
                <a:t>4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op r</a:t>
              </a:r>
              <a:r>
                <a:rPr lang="en-US" sz="2000" baseline="-25000">
                  <a:solidFill>
                    <a:srgbClr val="56127A"/>
                  </a:solidFill>
                  <a:latin typeface="Verdana" charset="0"/>
                </a:rPr>
                <a:t>5	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(WAR) hazard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157288" y="4630737"/>
            <a:ext cx="6121400" cy="1063625"/>
            <a:chOff x="572" y="3574"/>
            <a:chExt cx="3778" cy="670"/>
          </a:xfrm>
        </p:grpSpPr>
        <p:sp>
          <p:nvSpPr>
            <p:cNvPr id="37901" name="Rectangle 12"/>
            <p:cNvSpPr>
              <a:spLocks noChangeArrowheads="1"/>
            </p:cNvSpPr>
            <p:nvPr/>
          </p:nvSpPr>
          <p:spPr bwMode="auto">
            <a:xfrm>
              <a:off x="572" y="3574"/>
              <a:ext cx="3778" cy="6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latin typeface="Verdana" charset="0"/>
                </a:rPr>
                <a:t>Output-dependence</a:t>
              </a:r>
            </a:p>
            <a:p>
              <a:pPr lvl="3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r</a:t>
              </a:r>
              <a:r>
                <a:rPr lang="en-US" sz="2000" baseline="-25000">
                  <a:solidFill>
                    <a:srgbClr val="56127A"/>
                  </a:solidFill>
                  <a:latin typeface="Verdana" charset="0"/>
                </a:rPr>
                <a:t>3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</a:t>
              </a:r>
              <a:r>
                <a:rPr lang="en-US" sz="2000">
                  <a:solidFill>
                    <a:srgbClr val="56127A"/>
                  </a:solidFill>
                  <a:latin typeface="Symbol" charset="2"/>
                </a:rPr>
                <a:t>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r</a:t>
              </a:r>
              <a:r>
                <a:rPr lang="en-US" sz="2000" baseline="-25000">
                  <a:solidFill>
                    <a:srgbClr val="56127A"/>
                  </a:solidFill>
                  <a:latin typeface="Verdana" charset="0"/>
                </a:rPr>
                <a:t>1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op r</a:t>
              </a:r>
              <a:r>
                <a:rPr lang="en-US" sz="2000" baseline="-2500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	Write-after-Write </a:t>
              </a:r>
            </a:p>
            <a:p>
              <a:pPr lvl="3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r</a:t>
              </a:r>
              <a:r>
                <a:rPr lang="en-US" sz="2000" baseline="-25000">
                  <a:solidFill>
                    <a:srgbClr val="56127A"/>
                  </a:solidFill>
                  <a:latin typeface="Verdana" charset="0"/>
                </a:rPr>
                <a:t>3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</a:t>
              </a:r>
              <a:r>
                <a:rPr lang="en-US" sz="2000">
                  <a:solidFill>
                    <a:srgbClr val="56127A"/>
                  </a:solidFill>
                  <a:latin typeface="Symbol" charset="2"/>
                </a:rPr>
                <a:t>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r</a:t>
              </a:r>
              <a:r>
                <a:rPr lang="en-US" sz="2000" baseline="-25000">
                  <a:solidFill>
                    <a:srgbClr val="56127A"/>
                  </a:solidFill>
                  <a:latin typeface="Verdana" charset="0"/>
                </a:rPr>
                <a:t>6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op r</a:t>
              </a:r>
              <a:r>
                <a:rPr lang="en-US" sz="2000" baseline="-25000">
                  <a:solidFill>
                    <a:srgbClr val="56127A"/>
                  </a:solidFill>
                  <a:latin typeface="Verdana" charset="0"/>
                </a:rPr>
                <a:t>7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 	(WAW) hazard</a:t>
              </a:r>
            </a:p>
          </p:txBody>
        </p:sp>
        <p:sp>
          <p:nvSpPr>
            <p:cNvPr id="37902" name="Freeform 13"/>
            <p:cNvSpPr>
              <a:spLocks/>
            </p:cNvSpPr>
            <p:nvPr/>
          </p:nvSpPr>
          <p:spPr bwMode="auto">
            <a:xfrm>
              <a:off x="1380" y="3952"/>
              <a:ext cx="84" cy="216"/>
            </a:xfrm>
            <a:custGeom>
              <a:avLst/>
              <a:gdLst>
                <a:gd name="T0" fmla="*/ 60 w 84"/>
                <a:gd name="T1" fmla="*/ 0 h 216"/>
                <a:gd name="T2" fmla="*/ 12 w 84"/>
                <a:gd name="T3" fmla="*/ 56 h 216"/>
                <a:gd name="T4" fmla="*/ 12 w 84"/>
                <a:gd name="T5" fmla="*/ 184 h 216"/>
                <a:gd name="T6" fmla="*/ 84 w 84"/>
                <a:gd name="T7" fmla="*/ 216 h 2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4"/>
                <a:gd name="T13" fmla="*/ 0 h 216"/>
                <a:gd name="T14" fmla="*/ 84 w 84"/>
                <a:gd name="T15" fmla="*/ 216 h 2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4" h="216">
                  <a:moveTo>
                    <a:pt x="60" y="0"/>
                  </a:moveTo>
                  <a:cubicBezTo>
                    <a:pt x="40" y="12"/>
                    <a:pt x="20" y="25"/>
                    <a:pt x="12" y="56"/>
                  </a:cubicBezTo>
                  <a:cubicBezTo>
                    <a:pt x="4" y="87"/>
                    <a:pt x="0" y="157"/>
                    <a:pt x="12" y="184"/>
                  </a:cubicBezTo>
                  <a:cubicBezTo>
                    <a:pt x="24" y="211"/>
                    <a:pt x="54" y="213"/>
                    <a:pt x="84" y="216"/>
                  </a:cubicBezTo>
                </a:path>
              </a:pathLst>
            </a:custGeom>
            <a:noFill/>
            <a:ln w="28575">
              <a:noFill/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7899" name="Line 14"/>
          <p:cNvSpPr>
            <a:spLocks noChangeShapeType="1"/>
          </p:cNvSpPr>
          <p:nvPr/>
        </p:nvSpPr>
        <p:spPr bwMode="auto">
          <a:xfrm flipH="1">
            <a:off x="2846388" y="4011612"/>
            <a:ext cx="5334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00" name="Freeform 16"/>
          <p:cNvSpPr>
            <a:spLocks/>
          </p:cNvSpPr>
          <p:nvPr/>
        </p:nvSpPr>
        <p:spPr bwMode="auto">
          <a:xfrm>
            <a:off x="2300288" y="5154612"/>
            <a:ext cx="317500" cy="381000"/>
          </a:xfrm>
          <a:custGeom>
            <a:avLst/>
            <a:gdLst>
              <a:gd name="T0" fmla="*/ 152 w 200"/>
              <a:gd name="T1" fmla="*/ 0 h 240"/>
              <a:gd name="T2" fmla="*/ 8 w 200"/>
              <a:gd name="T3" fmla="*/ 96 h 240"/>
              <a:gd name="T4" fmla="*/ 200 w 200"/>
              <a:gd name="T5" fmla="*/ 240 h 240"/>
              <a:gd name="T6" fmla="*/ 0 60000 65536"/>
              <a:gd name="T7" fmla="*/ 0 60000 65536"/>
              <a:gd name="T8" fmla="*/ 0 60000 65536"/>
              <a:gd name="T9" fmla="*/ 0 w 200"/>
              <a:gd name="T10" fmla="*/ 0 h 240"/>
              <a:gd name="T11" fmla="*/ 200 w 200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0" h="240">
                <a:moveTo>
                  <a:pt x="152" y="0"/>
                </a:moveTo>
                <a:cubicBezTo>
                  <a:pt x="76" y="28"/>
                  <a:pt x="0" y="56"/>
                  <a:pt x="8" y="96"/>
                </a:cubicBezTo>
                <a:cubicBezTo>
                  <a:pt x="16" y="136"/>
                  <a:pt x="108" y="188"/>
                  <a:pt x="200" y="24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BD5032-2A35-444C-9914-661A0300AE44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8613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-76200"/>
            <a:ext cx="8075613" cy="963612"/>
          </a:xfrm>
          <a:noFill/>
        </p:spPr>
        <p:txBody>
          <a:bodyPr lIns="90488" tIns="44450" rIns="90488" bIns="44450"/>
          <a:lstStyle/>
          <a:p>
            <a:pPr>
              <a:lnSpc>
                <a:spcPct val="100000"/>
              </a:lnSpc>
            </a:pPr>
            <a:r>
              <a:rPr lang="en-US" sz="2800"/>
              <a:t>A Data Structure for Correct Issues</a:t>
            </a:r>
            <a:r>
              <a:rPr lang="en-US" sz="2000"/>
              <a:t/>
            </a:r>
            <a:br>
              <a:rPr lang="en-US" sz="2000"/>
            </a:br>
            <a:r>
              <a:rPr lang="en-US" sz="2000" i="1"/>
              <a:t>Keeps track of the status of Functional Units</a:t>
            </a:r>
          </a:p>
        </p:txBody>
      </p:sp>
      <p:sp>
        <p:nvSpPr>
          <p:cNvPr id="68614" name="Rectangle 3"/>
          <p:cNvSpPr>
            <a:spLocks noChangeArrowheads="1"/>
          </p:cNvSpPr>
          <p:nvPr/>
        </p:nvSpPr>
        <p:spPr bwMode="auto">
          <a:xfrm>
            <a:off x="222250" y="3808412"/>
            <a:ext cx="8612188" cy="2527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The instruction i at the Issue stage consults this table</a:t>
            </a:r>
          </a:p>
          <a:p>
            <a:pPr algn="l">
              <a:spcBef>
                <a:spcPct val="0"/>
              </a:spcBef>
            </a:pPr>
            <a:endParaRPr lang="en-US" sz="800" i="1"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FU available? 	check the busy column</a:t>
            </a:r>
          </a:p>
          <a:p>
            <a:pPr lvl="1"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RAW?		search the dest column for i’s sources</a:t>
            </a:r>
          </a:p>
          <a:p>
            <a:pPr lvl="1"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WAR?		search the source columns for i’s destination</a:t>
            </a:r>
          </a:p>
          <a:p>
            <a:pPr lvl="1"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WAW?		search the dest column for i’s destination</a:t>
            </a:r>
          </a:p>
          <a:p>
            <a:pPr lvl="1" algn="l">
              <a:spcBef>
                <a:spcPct val="0"/>
              </a:spcBef>
            </a:pPr>
            <a:endParaRPr lang="en-US" sz="800" i="1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An entry is added to the table if no hazard is detected;</a:t>
            </a:r>
          </a:p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An entry is removed from the table after Write-Back</a:t>
            </a:r>
          </a:p>
        </p:txBody>
      </p:sp>
      <p:sp>
        <p:nvSpPr>
          <p:cNvPr id="68615" name="Rectangle 4"/>
          <p:cNvSpPr>
            <a:spLocks noChangeArrowheads="1"/>
          </p:cNvSpPr>
          <p:nvPr/>
        </p:nvSpPr>
        <p:spPr bwMode="auto">
          <a:xfrm>
            <a:off x="4276725" y="657225"/>
            <a:ext cx="4138613" cy="3444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57188" y="947737"/>
            <a:ext cx="8410575" cy="2851150"/>
            <a:chOff x="225" y="802"/>
            <a:chExt cx="5298" cy="1796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35" y="812"/>
              <a:ext cx="5028" cy="1786"/>
              <a:chOff x="235" y="812"/>
              <a:chExt cx="5028" cy="1786"/>
            </a:xfrm>
          </p:grpSpPr>
          <p:sp>
            <p:nvSpPr>
              <p:cNvPr id="68619" name="Line 7"/>
              <p:cNvSpPr>
                <a:spLocks noChangeShapeType="1"/>
              </p:cNvSpPr>
              <p:nvPr/>
            </p:nvSpPr>
            <p:spPr bwMode="auto">
              <a:xfrm>
                <a:off x="248" y="1035"/>
                <a:ext cx="501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620" name="Line 8"/>
              <p:cNvSpPr>
                <a:spLocks noChangeShapeType="1"/>
              </p:cNvSpPr>
              <p:nvPr/>
            </p:nvSpPr>
            <p:spPr bwMode="auto">
              <a:xfrm>
                <a:off x="246" y="1406"/>
                <a:ext cx="501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621" name="Line 9"/>
              <p:cNvSpPr>
                <a:spLocks noChangeShapeType="1"/>
              </p:cNvSpPr>
              <p:nvPr/>
            </p:nvSpPr>
            <p:spPr bwMode="auto">
              <a:xfrm>
                <a:off x="235" y="1999"/>
                <a:ext cx="501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622" name="Line 10"/>
              <p:cNvSpPr>
                <a:spLocks noChangeShapeType="1"/>
              </p:cNvSpPr>
              <p:nvPr/>
            </p:nvSpPr>
            <p:spPr bwMode="auto">
              <a:xfrm>
                <a:off x="242" y="2376"/>
                <a:ext cx="501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623" name="Line 11"/>
              <p:cNvSpPr>
                <a:spLocks noChangeShapeType="1"/>
              </p:cNvSpPr>
              <p:nvPr/>
            </p:nvSpPr>
            <p:spPr bwMode="auto">
              <a:xfrm>
                <a:off x="1253" y="812"/>
                <a:ext cx="0" cy="17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624" name="Line 12"/>
              <p:cNvSpPr>
                <a:spLocks noChangeShapeType="1"/>
              </p:cNvSpPr>
              <p:nvPr/>
            </p:nvSpPr>
            <p:spPr bwMode="auto">
              <a:xfrm>
                <a:off x="2078" y="828"/>
                <a:ext cx="0" cy="17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8618" name="Rectangle 13"/>
            <p:cNvSpPr>
              <a:spLocks noChangeArrowheads="1"/>
            </p:cNvSpPr>
            <p:nvPr/>
          </p:nvSpPr>
          <p:spPr bwMode="auto">
            <a:xfrm>
              <a:off x="225" y="802"/>
              <a:ext cx="5298" cy="178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  Name	Busy		Op	Dest	Src1	Src2	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	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Int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Mem	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Add1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Add2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Add3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Mult1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Mult2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Div</a:t>
              </a:r>
              <a:endParaRPr lang="en-US" sz="2000" i="1">
                <a:solidFill>
                  <a:srgbClr val="56127A"/>
                </a:solidFill>
                <a:latin typeface="Verdana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0588C1-F40E-6040-ACE8-95EFB5D92BE7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70661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127000"/>
            <a:ext cx="7975600" cy="1155700"/>
          </a:xfrm>
          <a:noFill/>
        </p:spPr>
        <p:txBody>
          <a:bodyPr lIns="90488" tIns="44450" rIns="90488" bIns="44450"/>
          <a:lstStyle/>
          <a:p>
            <a:r>
              <a:rPr lang="en-US"/>
              <a:t>Simplifying the Data Structure </a:t>
            </a:r>
            <a:br>
              <a:rPr lang="en-US"/>
            </a:br>
            <a:r>
              <a:rPr lang="en-US"/>
              <a:t>Assuming In-order Issue</a:t>
            </a:r>
          </a:p>
        </p:txBody>
      </p:sp>
      <p:sp>
        <p:nvSpPr>
          <p:cNvPr id="70662" name="Rectangle 3"/>
          <p:cNvSpPr>
            <a:spLocks noChangeArrowheads="1"/>
          </p:cNvSpPr>
          <p:nvPr/>
        </p:nvSpPr>
        <p:spPr bwMode="auto">
          <a:xfrm>
            <a:off x="509588" y="1397000"/>
            <a:ext cx="8324850" cy="3375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Suppose the instruction is not dispatched by the Issue stage if a RAW hazard exists or the required FU is busy, and that operands are latched by functional unit on issue:</a:t>
            </a: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Can the dispatched instruction cause a</a:t>
            </a:r>
          </a:p>
          <a:p>
            <a:pPr lvl="2"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WAR hazard ?</a:t>
            </a:r>
            <a:endParaRPr lang="en-US" sz="2400">
              <a:solidFill>
                <a:schemeClr val="hlink"/>
              </a:solidFill>
              <a:latin typeface="Verdana" charset="0"/>
            </a:endParaRPr>
          </a:p>
          <a:p>
            <a:pPr lvl="2"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lvl="2"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WAW hazard ?</a:t>
            </a:r>
          </a:p>
        </p:txBody>
      </p:sp>
      <p:sp>
        <p:nvSpPr>
          <p:cNvPr id="1768452" name="Text Box 4"/>
          <p:cNvSpPr txBox="1">
            <a:spLocks noChangeArrowheads="1"/>
          </p:cNvSpPr>
          <p:nvPr/>
        </p:nvSpPr>
        <p:spPr bwMode="auto">
          <a:xfrm>
            <a:off x="2859088" y="3949700"/>
            <a:ext cx="37385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NO: Operands read at issue</a:t>
            </a:r>
          </a:p>
        </p:txBody>
      </p:sp>
      <p:sp>
        <p:nvSpPr>
          <p:cNvPr id="1768453" name="Text Box 5"/>
          <p:cNvSpPr txBox="1">
            <a:spLocks noChangeArrowheads="1"/>
          </p:cNvSpPr>
          <p:nvPr/>
        </p:nvSpPr>
        <p:spPr bwMode="auto">
          <a:xfrm>
            <a:off x="2827338" y="4800600"/>
            <a:ext cx="39814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YES: Out-of-order completion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8452" grpId="0" autoUpdateAnimBg="0"/>
      <p:bldP spid="176845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C0C539-C0CE-8C49-95BC-25CB5D6B0140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72709" name="Rectangle 2"/>
          <p:cNvSpPr>
            <a:spLocks noGrp="1" noChangeArrowheads="1"/>
          </p:cNvSpPr>
          <p:nvPr>
            <p:ph type="title"/>
          </p:nvPr>
        </p:nvSpPr>
        <p:spPr>
          <a:xfrm>
            <a:off x="311150" y="0"/>
            <a:ext cx="7975600" cy="822325"/>
          </a:xfrm>
          <a:noFill/>
        </p:spPr>
        <p:txBody>
          <a:bodyPr lIns="90488" tIns="44450" rIns="90488" bIns="44450"/>
          <a:lstStyle/>
          <a:p>
            <a:r>
              <a:rPr lang="en-US"/>
              <a:t>Simplifying the Data Structure ...</a:t>
            </a:r>
            <a:endParaRPr lang="en-US" sz="2000" i="1"/>
          </a:p>
        </p:txBody>
      </p:sp>
      <p:sp>
        <p:nvSpPr>
          <p:cNvPr id="72710" name="Rectangle 3"/>
          <p:cNvSpPr>
            <a:spLocks noChangeArrowheads="1"/>
          </p:cNvSpPr>
          <p:nvPr/>
        </p:nvSpPr>
        <p:spPr bwMode="auto">
          <a:xfrm>
            <a:off x="571500" y="946150"/>
            <a:ext cx="8274050" cy="50530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No WAR hazard 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	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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no need to keep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src1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and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src2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The Issue stage does not dispatch an instruction in 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case of a WAW hazard</a:t>
            </a: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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a register name can occur at most once in the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     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dest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column</a:t>
            </a:r>
          </a:p>
          <a:p>
            <a:pPr lvl="1" algn="l">
              <a:spcBef>
                <a:spcPct val="0"/>
              </a:spcBef>
            </a:pPr>
            <a:endParaRPr lang="en-US" sz="18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WP[reg#] : a bit-vector to record the registers for which writes are pending</a:t>
            </a:r>
          </a:p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	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These bits are set to true by the Issue stage and 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          set to false by the WB stage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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Each pipeline stage in the FU's must carry the </a:t>
            </a:r>
          </a:p>
          <a:p>
            <a:pPr lvl="1"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         dest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field and a flag to indicate if it is valid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  			“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the (we, ws) pair”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41D9A2-58A2-D34F-B277-A93AC2093E5F}" type="slidenum">
              <a:rPr lang="en-US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74757" name="Rectangle 2"/>
          <p:cNvSpPr>
            <a:spLocks noGrp="1" noChangeArrowheads="1"/>
          </p:cNvSpPr>
          <p:nvPr>
            <p:ph type="title"/>
          </p:nvPr>
        </p:nvSpPr>
        <p:spPr>
          <a:xfrm>
            <a:off x="303213" y="-76200"/>
            <a:ext cx="8247062" cy="803275"/>
          </a:xfrm>
          <a:noFill/>
        </p:spPr>
        <p:txBody>
          <a:bodyPr lIns="90488" tIns="44450" rIns="90488" bIns="44450"/>
          <a:lstStyle/>
          <a:p>
            <a:r>
              <a:rPr lang="en-US"/>
              <a:t>Scoreboard for In-order Issues</a:t>
            </a:r>
          </a:p>
        </p:txBody>
      </p:sp>
      <p:sp>
        <p:nvSpPr>
          <p:cNvPr id="74758" name="Rectangle 3"/>
          <p:cNvSpPr>
            <a:spLocks noChangeArrowheads="1"/>
          </p:cNvSpPr>
          <p:nvPr/>
        </p:nvSpPr>
        <p:spPr bwMode="auto">
          <a:xfrm>
            <a:off x="720725" y="996950"/>
            <a:ext cx="8245475" cy="49926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Busy[FU#] : </a:t>
            </a:r>
            <a:r>
              <a:rPr lang="en-US" sz="2000">
                <a:latin typeface="Verdana" charset="0"/>
              </a:rPr>
              <a:t>a bit-vector to indicate FU’s availability.</a:t>
            </a:r>
          </a:p>
          <a:p>
            <a:pPr lvl="4"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 (FU = Int, Add, Mult, Div)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These bits are hardwired to FU's.</a:t>
            </a:r>
          </a:p>
          <a:p>
            <a:pPr lvl="4" algn="l">
              <a:spcBef>
                <a:spcPct val="0"/>
              </a:spcBef>
            </a:pPr>
            <a:endParaRPr lang="en-US" sz="14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WP[reg#] : </a:t>
            </a:r>
            <a:r>
              <a:rPr lang="en-US" sz="2000">
                <a:latin typeface="Verdana" charset="0"/>
              </a:rPr>
              <a:t>a bit-vector to record the registers for which		writes are pending. 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These bits are set to true by the Issue stage and set to false by the WB stage</a:t>
            </a:r>
          </a:p>
          <a:p>
            <a:pPr algn="l">
              <a:spcBef>
                <a:spcPct val="0"/>
              </a:spcBef>
            </a:pPr>
            <a:endParaRPr lang="en-US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Issue checks the instruction (opcode dest src1 src2) 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against the scoreboard (Busy &amp; WP) to dispatch</a:t>
            </a:r>
          </a:p>
          <a:p>
            <a:pPr algn="l">
              <a:spcBef>
                <a:spcPct val="0"/>
              </a:spcBef>
            </a:pPr>
            <a:endParaRPr lang="en-US" sz="1200" i="1">
              <a:latin typeface="Verdana" charset="0"/>
            </a:endParaRPr>
          </a:p>
          <a:p>
            <a:pPr lvl="2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FU available? 	</a:t>
            </a:r>
          </a:p>
          <a:p>
            <a:pPr lvl="2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RAW?		</a:t>
            </a:r>
          </a:p>
          <a:p>
            <a:pPr lvl="2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WAR?</a:t>
            </a:r>
            <a:endParaRPr lang="en-US" sz="2000" i="1">
              <a:solidFill>
                <a:srgbClr val="56127A"/>
              </a:solidFill>
              <a:latin typeface="Verdana" charset="0"/>
            </a:endParaRPr>
          </a:p>
          <a:p>
            <a:pPr lvl="2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WAW?</a:t>
            </a:r>
            <a:r>
              <a:rPr lang="en-US" sz="2400">
                <a:latin typeface="Verdana" charset="0"/>
              </a:rPr>
              <a:t>		</a:t>
            </a:r>
          </a:p>
        </p:txBody>
      </p:sp>
      <p:sp>
        <p:nvSpPr>
          <p:cNvPr id="1771524" name="Text Box 4"/>
          <p:cNvSpPr txBox="1">
            <a:spLocks noChangeArrowheads="1"/>
          </p:cNvSpPr>
          <p:nvPr/>
        </p:nvSpPr>
        <p:spPr bwMode="auto">
          <a:xfrm>
            <a:off x="4191000" y="4672012"/>
            <a:ext cx="2963863" cy="1311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Busy[FU#]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WP[src1] or WP[src2]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cannot arise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WP[dest]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24" grpId="0" build="p" autoUpdateAnimBg="0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5641</TotalTime>
  <Pages>12</Pages>
  <Words>1943</Words>
  <Application>Microsoft Macintosh PowerPoint</Application>
  <PresentationFormat>Letter Paper (8.5x11 in)</PresentationFormat>
  <Paragraphs>300</Paragraphs>
  <Slides>18</Slides>
  <Notes>18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CS252-template</vt:lpstr>
      <vt:lpstr>Office Theme</vt:lpstr>
      <vt:lpstr>CSE 490/590 Computer Architecture  Complex Pipelining II</vt:lpstr>
      <vt:lpstr>Last time…</vt:lpstr>
      <vt:lpstr>Complex Pipeline</vt:lpstr>
      <vt:lpstr>When is it Safe to Issue an Instruction?</vt:lpstr>
      <vt:lpstr>Types of Data Hazards </vt:lpstr>
      <vt:lpstr>A Data Structure for Correct Issues Keeps track of the status of Functional Units</vt:lpstr>
      <vt:lpstr>Simplifying the Data Structure  Assuming In-order Issue</vt:lpstr>
      <vt:lpstr>Simplifying the Data Structure ...</vt:lpstr>
      <vt:lpstr>Scoreboard for In-order Issues</vt:lpstr>
      <vt:lpstr>Scoreboard Dynamics</vt:lpstr>
      <vt:lpstr>CSE 490/590 Administrivia</vt:lpstr>
      <vt:lpstr>In-Order Issue Limitations: an example</vt:lpstr>
      <vt:lpstr>Out-of-Order Issue</vt:lpstr>
      <vt:lpstr>Issue Limitations: In-Order and Out-of-Order</vt:lpstr>
      <vt:lpstr>How many instructions can be in the pipeline?</vt:lpstr>
      <vt:lpstr>Overcoming the Lack of Register Names</vt:lpstr>
      <vt:lpstr>Instruction-level Parallelism via Renaming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344</cp:revision>
  <cp:lastPrinted>2011-02-28T14:41:12Z</cp:lastPrinted>
  <dcterms:created xsi:type="dcterms:W3CDTF">2011-03-01T03:17:19Z</dcterms:created>
  <dcterms:modified xsi:type="dcterms:W3CDTF">2011-03-01T03:17:53Z</dcterms:modified>
  <cp:category/>
</cp:coreProperties>
</file>