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9.xml" ContentType="application/vnd.openxmlformats-officedocument.presentationml.slide+xml"/>
  <Override PartName="/ppt/notesSlides/notesSlide4.xml" ContentType="application/vnd.openxmlformats-officedocument.presentationml.notesSlide+xml"/>
  <Default Extension="pict" ContentType="image/pi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Default Extension="xls" ContentType="application/vnd.ms-exce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notesSlides/notesSlide14.xml" ContentType="application/vnd.openxmlformats-officedocument.presentationml.notes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1"/>
  </p:notesMasterIdLst>
  <p:handoutMasterIdLst>
    <p:handoutMasterId r:id="rId22"/>
  </p:handoutMasterIdLst>
  <p:sldIdLst>
    <p:sldId id="322" r:id="rId3"/>
    <p:sldId id="712" r:id="rId4"/>
    <p:sldId id="839" r:id="rId5"/>
    <p:sldId id="810" r:id="rId6"/>
    <p:sldId id="811" r:id="rId7"/>
    <p:sldId id="812" r:id="rId8"/>
    <p:sldId id="813" r:id="rId9"/>
    <p:sldId id="815" r:id="rId10"/>
    <p:sldId id="817" r:id="rId11"/>
    <p:sldId id="818" r:id="rId12"/>
    <p:sldId id="840" r:id="rId13"/>
    <p:sldId id="819" r:id="rId14"/>
    <p:sldId id="820" r:id="rId15"/>
    <p:sldId id="821" r:id="rId16"/>
    <p:sldId id="822" r:id="rId17"/>
    <p:sldId id="823" r:id="rId18"/>
    <p:sldId id="824" r:id="rId19"/>
    <p:sldId id="543" r:id="rId2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59C19-D928-4748-A2B6-F90C725949E6}" type="slidenum">
              <a:rPr lang="en-US"/>
              <a:pPr/>
              <a:t>10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527175" y="922338"/>
            <a:ext cx="4262438" cy="3197225"/>
          </a:xfrm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32BCE6-EF00-814B-BDEF-5EFF23D13882}" type="slidenum">
              <a:rPr lang="en-US"/>
              <a:pPr/>
              <a:t>12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527175" y="922338"/>
            <a:ext cx="4262438" cy="3197225"/>
          </a:xfrm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65FFE5-7DB4-DE40-BF9E-713176ECF1E0}" type="slidenum">
              <a:rPr lang="en-US"/>
              <a:pPr/>
              <a:t>13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527175" y="922338"/>
            <a:ext cx="4262438" cy="3197225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F34930-682F-A94A-9D36-296D9C41C4FC}" type="slidenum">
              <a:rPr lang="en-US"/>
              <a:pPr/>
              <a:t>14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527175" y="922338"/>
            <a:ext cx="4262438" cy="3197225"/>
          </a:xfrm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52FCC-5A46-754B-AF21-664E90F5A0DB}" type="slidenum">
              <a:rPr lang="en-US"/>
              <a:pPr/>
              <a:t>15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D5B088-8295-7745-B77B-E5D6D563B618}" type="slidenum">
              <a:rPr lang="en-US"/>
              <a:pPr/>
              <a:t>16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55382-1A6D-9649-ADFE-0489B381D722}" type="slidenum">
              <a:rPr lang="en-US"/>
              <a:pPr/>
              <a:t>17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43810-DC55-4B42-8B95-43413A782DF4}" type="slidenum">
              <a:rPr lang="en-US"/>
              <a:pPr/>
              <a:t>3</a:t>
            </a:fld>
            <a:endParaRPr lang="en-US"/>
          </a:p>
        </p:txBody>
      </p:sp>
      <p:sp>
        <p:nvSpPr>
          <p:cNvPr id="1587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C290C5-F8A8-2D45-AC05-197BAB173352}" type="slidenum">
              <a:rPr lang="en-US"/>
              <a:pPr/>
              <a:t>4</a:t>
            </a:fld>
            <a:endParaRPr lang="en-US"/>
          </a:p>
        </p:txBody>
      </p:sp>
      <p:sp>
        <p:nvSpPr>
          <p:cNvPr id="158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8663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9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9300"/>
            <a:ext cx="5367337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48" tIns="47524" rIns="95048" bIns="47524">
            <a:prstTxWarp prst="textNoShape">
              <a:avLst/>
            </a:prstTxWarp>
          </a:bodyPr>
          <a:lstStyle/>
          <a:p>
            <a:r>
              <a:rPr lang="en-US"/>
              <a:t>Interlocks are required when both CPU-L1 and L2-Bus interactions involve </a:t>
            </a:r>
          </a:p>
          <a:p>
            <a:r>
              <a:rPr lang="en-US"/>
              <a:t>the same address.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64AB8-A3A7-F04E-997D-085C7425025A}" type="slidenum">
              <a:rPr lang="en-US"/>
              <a:pPr/>
              <a:t>5</a:t>
            </a:fld>
            <a:endParaRPr lang="en-US"/>
          </a:p>
        </p:txBody>
      </p:sp>
      <p:sp>
        <p:nvSpPr>
          <p:cNvPr id="1591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1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3EBC1C-575C-BF47-8D26-8D3B4E7C5421}" type="slidenum">
              <a:rPr lang="en-US"/>
              <a:pPr/>
              <a:t>6</a:t>
            </a:fld>
            <a:endParaRPr lang="en-US"/>
          </a:p>
        </p:txBody>
      </p:sp>
      <p:sp>
        <p:nvSpPr>
          <p:cNvPr id="159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8663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9300"/>
            <a:ext cx="5367337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48" tIns="47524" rIns="95048" bIns="47524">
            <a:prstTxWarp prst="textNoShape">
              <a:avLst/>
            </a:prstTxWarp>
          </a:bodyPr>
          <a:lstStyle/>
          <a:p>
            <a:r>
              <a:rPr lang="en-US"/>
              <a:t>The block may be invalidated many times unnecessarily because</a:t>
            </a:r>
          </a:p>
          <a:p>
            <a:r>
              <a:rPr lang="en-US"/>
              <a:t>the addresses share a common block.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FBE300-82CA-D347-A587-BAF2B0122ECE}" type="slidenum">
              <a:rPr lang="en-US"/>
              <a:pPr/>
              <a:t>7</a:t>
            </a:fld>
            <a:endParaRPr lang="en-US"/>
          </a:p>
        </p:txBody>
      </p:sp>
      <p:sp>
        <p:nvSpPr>
          <p:cNvPr id="15953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5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40AEDC-F72E-884B-A48D-16A7E20CFABA}" type="slidenum">
              <a:rPr lang="en-US"/>
              <a:pPr/>
              <a:t>8</a:t>
            </a:fld>
            <a:endParaRPr lang="en-US"/>
          </a:p>
        </p:txBody>
      </p:sp>
      <p:sp>
        <p:nvSpPr>
          <p:cNvPr id="16035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3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0F2BC0-FAC0-984C-95FA-9E946F480422}" type="slidenum">
              <a:rPr lang="en-US"/>
              <a:pPr/>
              <a:t>9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527175" y="922338"/>
            <a:ext cx="4262438" cy="3197225"/>
          </a:xfrm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8F93DB-5D7D-AD4C-AB87-41F53FB764C6}" type="slidenum">
              <a:rPr lang="en-US"/>
              <a:pPr/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9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Microsoft_Excel_97_-_2004_Worksheet2.xls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Directory-Based Caches 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D4B94DCD-8B30-444E-96E7-CCD59BC6B858}" type="slidenum">
              <a:rPr lang="en-US" smtClean="0"/>
              <a:pPr/>
              <a:t>10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Coherency Misses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>
                <a:solidFill>
                  <a:srgbClr val="114FFB"/>
                </a:solidFill>
                <a:ea typeface="ＭＳ Ｐゴシック" charset="-128"/>
                <a:cs typeface="ＭＳ Ｐゴシック" charset="-128"/>
              </a:rPr>
              <a:t>True sharing misses</a:t>
            </a:r>
            <a:r>
              <a:rPr lang="en-US">
                <a:ea typeface="ＭＳ Ｐゴシック" charset="-128"/>
                <a:cs typeface="ＭＳ Ｐゴシック" charset="-128"/>
              </a:rPr>
              <a:t> arise from the communication of data through the cache coherence mechanism</a:t>
            </a:r>
          </a:p>
          <a:p>
            <a:pPr marL="800100" lvl="1" indent="-342900">
              <a:buFontTx/>
              <a:buChar char="•"/>
            </a:pPr>
            <a:r>
              <a:rPr lang="en-US"/>
              <a:t>Invalidates due to 1</a:t>
            </a:r>
            <a:r>
              <a:rPr lang="en-US" baseline="30000"/>
              <a:t>st</a:t>
            </a:r>
            <a:r>
              <a:rPr lang="en-US"/>
              <a:t> write to shared block</a:t>
            </a:r>
          </a:p>
          <a:p>
            <a:pPr marL="800100" lvl="1" indent="-342900">
              <a:buFontTx/>
              <a:buChar char="•"/>
            </a:pPr>
            <a:r>
              <a:rPr lang="en-US"/>
              <a:t>Reads by another CPU of modified block in different cache</a:t>
            </a:r>
          </a:p>
          <a:p>
            <a:pPr marL="800100" lvl="1" indent="-342900">
              <a:buFontTx/>
              <a:buChar char="•"/>
            </a:pPr>
            <a:r>
              <a:rPr lang="en-US"/>
              <a:t>Miss would still occur if block size were 1 word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solidFill>
                  <a:srgbClr val="114FFB"/>
                </a:solidFill>
                <a:ea typeface="ＭＳ Ｐゴシック" charset="-128"/>
                <a:cs typeface="ＭＳ Ｐゴシック" charset="-128"/>
              </a:rPr>
              <a:t>False sharing misses</a:t>
            </a:r>
            <a:r>
              <a:rPr lang="en-US">
                <a:ea typeface="ＭＳ Ｐゴシック" charset="-128"/>
                <a:cs typeface="ＭＳ Ｐゴシック" charset="-128"/>
              </a:rPr>
              <a:t> when a block is invalidated because some word in the block, other than the one being read, is written into</a:t>
            </a:r>
          </a:p>
          <a:p>
            <a:pPr marL="800100" lvl="1" indent="-342900">
              <a:buFontTx/>
              <a:buChar char="•"/>
            </a:pPr>
            <a:r>
              <a:rPr lang="en-US"/>
              <a:t>Invalidation does not cause a new value to be communicated, but only causes an extra cache miss</a:t>
            </a:r>
          </a:p>
          <a:p>
            <a:pPr marL="800100" lvl="1" indent="-342900">
              <a:buFontTx/>
              <a:buChar char="•"/>
            </a:pPr>
            <a:r>
              <a:rPr lang="en-US"/>
              <a:t>Block is shared, but no word in block is actually shared</a:t>
            </a:r>
            <a:br>
              <a:rPr lang="en-US"/>
            </a:br>
            <a:r>
              <a:rPr lang="en-US"/>
              <a:t> </a:t>
            </a:r>
            <a:r>
              <a:rPr lang="en-US">
                <a:sym typeface="Symbol" charset="2"/>
              </a:rPr>
              <a:t></a:t>
            </a:r>
            <a:r>
              <a:rPr lang="en-US"/>
              <a:t> miss would not occur if block size were 1 word</a:t>
            </a:r>
          </a:p>
          <a:p>
            <a:pPr marL="800100" lvl="1" indent="-342900">
              <a:buFontTx/>
              <a:buChar char="•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11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Keyboards available for pickup at my office</a:t>
            </a:r>
          </a:p>
          <a:p>
            <a:r>
              <a:rPr lang="en-US" dirty="0" smtClean="0"/>
              <a:t>Project 2: less than 2 weeks left (Deadline 5/2)</a:t>
            </a:r>
          </a:p>
          <a:p>
            <a:pPr lvl="1"/>
            <a:r>
              <a:rPr lang="en-US" sz="2000" dirty="0" smtClean="0"/>
              <a:t>Will have demo sessions</a:t>
            </a:r>
          </a:p>
          <a:p>
            <a:r>
              <a:rPr lang="en-US" sz="2600" dirty="0" smtClean="0"/>
              <a:t>No class on 5/2 (finish the project!)</a:t>
            </a:r>
          </a:p>
          <a:p>
            <a:r>
              <a:rPr lang="en-US" dirty="0" smtClean="0"/>
              <a:t>Final exam: Thursday 5/5, 11:45pm – 2</a:t>
            </a:r>
            <a:r>
              <a:rPr lang="en-US" smtClean="0"/>
              <a:t>:45pm</a:t>
            </a:r>
          </a:p>
          <a:p>
            <a:r>
              <a:rPr lang="en-US" dirty="0" smtClean="0"/>
              <a:t>Project 2 + Final = 55%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CB5C0D2-CD3D-314C-8F22-E87BE5BE5F8B}" type="slidenum">
              <a:rPr lang="en-US" smtClean="0"/>
              <a:pPr/>
              <a:t>12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Example: True v. False Sharing v. Hit?</a:t>
            </a:r>
          </a:p>
        </p:txBody>
      </p:sp>
      <p:graphicFrame>
        <p:nvGraphicFramePr>
          <p:cNvPr id="1612803" name="Group 3"/>
          <p:cNvGraphicFramePr>
            <a:graphicFrameLocks noGrp="1"/>
          </p:cNvGraphicFramePr>
          <p:nvPr>
            <p:ph idx="1"/>
          </p:nvPr>
        </p:nvGraphicFramePr>
        <p:xfrm>
          <a:off x="533400" y="2438400"/>
          <a:ext cx="8534400" cy="3276600"/>
        </p:xfrm>
        <a:graphic>
          <a:graphicData uri="http://schemas.openxmlformats.org/drawingml/2006/table">
            <a:tbl>
              <a:tblPr/>
              <a:tblGrid>
                <a:gridCol w="914400"/>
                <a:gridCol w="1524000"/>
                <a:gridCol w="1524000"/>
                <a:gridCol w="45720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</a:t>
                      </a:r>
                    </a:p>
                  </a:txBody>
                  <a:tcPr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P1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P2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True, False, Hit? Why?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Write x1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Read x2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Write x1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Write x2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Read x2</a:t>
                      </a: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67" name="Text Box 40"/>
          <p:cNvSpPr txBox="1">
            <a:spLocks noChangeArrowheads="1"/>
          </p:cNvSpPr>
          <p:nvPr/>
        </p:nvSpPr>
        <p:spPr bwMode="auto">
          <a:xfrm>
            <a:off x="685800" y="1447800"/>
            <a:ext cx="6858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 b="1"/>
              <a:t> Assume x1 and x2 in same cache block. </a:t>
            </a:r>
            <a:br>
              <a:rPr lang="en-US" sz="2000" b="1"/>
            </a:br>
            <a:r>
              <a:rPr lang="en-US" sz="2000" b="1"/>
              <a:t>  P1 and P2 both read x1 and x2 before.</a:t>
            </a:r>
          </a:p>
        </p:txBody>
      </p:sp>
      <p:sp>
        <p:nvSpPr>
          <p:cNvPr id="26668" name="Text Box 41"/>
          <p:cNvSpPr txBox="1">
            <a:spLocks noChangeArrowheads="1"/>
          </p:cNvSpPr>
          <p:nvPr/>
        </p:nvSpPr>
        <p:spPr bwMode="auto">
          <a:xfrm>
            <a:off x="4465638" y="3048000"/>
            <a:ext cx="445293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>
                <a:solidFill>
                  <a:schemeClr val="accent2"/>
                </a:solidFill>
              </a:rPr>
              <a:t>True miss; invalidate x1 in P2</a:t>
            </a:r>
          </a:p>
        </p:txBody>
      </p:sp>
      <p:sp>
        <p:nvSpPr>
          <p:cNvPr id="26669" name="Text Box 42"/>
          <p:cNvSpPr txBox="1">
            <a:spLocks noChangeArrowheads="1"/>
          </p:cNvSpPr>
          <p:nvPr/>
        </p:nvSpPr>
        <p:spPr bwMode="auto">
          <a:xfrm>
            <a:off x="4419600" y="3581400"/>
            <a:ext cx="455453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>
                <a:solidFill>
                  <a:srgbClr val="FF0000"/>
                </a:solidFill>
              </a:rPr>
              <a:t>False miss; x1 irrelevant to P2</a:t>
            </a:r>
          </a:p>
        </p:txBody>
      </p:sp>
      <p:sp>
        <p:nvSpPr>
          <p:cNvPr id="26670" name="Text Box 43"/>
          <p:cNvSpPr txBox="1">
            <a:spLocks noChangeArrowheads="1"/>
          </p:cNvSpPr>
          <p:nvPr/>
        </p:nvSpPr>
        <p:spPr bwMode="auto">
          <a:xfrm>
            <a:off x="4419600" y="4114800"/>
            <a:ext cx="455453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>
                <a:solidFill>
                  <a:srgbClr val="FF0000"/>
                </a:solidFill>
              </a:rPr>
              <a:t>False miss; x1 irrelevant to P2</a:t>
            </a:r>
          </a:p>
        </p:txBody>
      </p:sp>
      <p:sp>
        <p:nvSpPr>
          <p:cNvPr id="26671" name="Text Box 44"/>
          <p:cNvSpPr txBox="1">
            <a:spLocks noChangeArrowheads="1"/>
          </p:cNvSpPr>
          <p:nvPr/>
        </p:nvSpPr>
        <p:spPr bwMode="auto">
          <a:xfrm>
            <a:off x="4419600" y="4648200"/>
            <a:ext cx="455453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>
                <a:solidFill>
                  <a:srgbClr val="FF0000"/>
                </a:solidFill>
              </a:rPr>
              <a:t>False miss; x1 irrelevant to P2</a:t>
            </a:r>
          </a:p>
        </p:txBody>
      </p:sp>
      <p:sp>
        <p:nvSpPr>
          <p:cNvPr id="26672" name="Text Box 45"/>
          <p:cNvSpPr txBox="1">
            <a:spLocks noChangeArrowheads="1"/>
          </p:cNvSpPr>
          <p:nvPr/>
        </p:nvSpPr>
        <p:spPr bwMode="auto">
          <a:xfrm>
            <a:off x="4419600" y="5257800"/>
            <a:ext cx="445293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>
                <a:solidFill>
                  <a:schemeClr val="accent2"/>
                </a:solidFill>
              </a:rPr>
              <a:t>True miss; invalidate x2 in P1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8" grpId="0"/>
      <p:bldP spid="26669" grpId="0"/>
      <p:bldP spid="26670" grpId="0"/>
      <p:bldP spid="26671" grpId="0"/>
      <p:bldP spid="266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3AED5C06-E9A3-654D-A43E-668FAEF233E7}" type="slidenum">
              <a:rPr lang="en-US" smtClean="0"/>
              <a:pPr/>
              <a:t>13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286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28588"/>
            <a:ext cx="8153400" cy="1143000"/>
          </a:xfrm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MP Performance 4 Processor </a:t>
            </a:r>
            <a:br>
              <a:rPr lang="en-US" sz="2800">
                <a:ea typeface="ＭＳ Ｐゴシック" charset="-128"/>
                <a:cs typeface="ＭＳ Ｐゴシック" charset="-128"/>
              </a:rPr>
            </a:br>
            <a:r>
              <a:rPr lang="en-US" sz="2800">
                <a:ea typeface="ＭＳ Ｐゴシック" charset="-128"/>
                <a:cs typeface="ＭＳ Ｐゴシック" charset="-128"/>
              </a:rPr>
              <a:t>Commercial Workload: OLTP, Decision Support (Database), Search Engine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2667000" y="1271588"/>
          <a:ext cx="7696200" cy="5262562"/>
        </p:xfrm>
        <a:graphic>
          <a:graphicData uri="http://schemas.openxmlformats.org/presentationml/2006/ole">
            <p:oleObj spid="_x0000_s98306" name="Worksheet" r:id="rId4" imgW="8674100" imgH="5930900" progId="Excel.Sheet.8">
              <p:embed/>
            </p:oleObj>
          </a:graphicData>
        </a:graphic>
      </p:graphicFrame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517525" y="1838325"/>
            <a:ext cx="1841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endParaRPr lang="en-US" sz="1400" b="1"/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0" y="1447800"/>
            <a:ext cx="2835275" cy="503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 dirty="0"/>
              <a:t> True sharing and false sharing unchanged going from 1 MB to 8 MB </a:t>
            </a:r>
            <a:r>
              <a:rPr lang="en-US" sz="2000" dirty="0"/>
              <a:t>(L3 cache)</a:t>
            </a:r>
            <a:br>
              <a:rPr lang="en-US" sz="2000" dirty="0"/>
            </a:br>
            <a:endParaRPr lang="en-US" sz="2000" dirty="0"/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Uniprocessor</a:t>
            </a:r>
            <a:r>
              <a:rPr lang="en-US" sz="2400" dirty="0"/>
              <a:t> cache misses</a:t>
            </a:r>
            <a:br>
              <a:rPr lang="en-US" sz="2400" dirty="0"/>
            </a:br>
            <a:r>
              <a:rPr lang="en-US" sz="2400" dirty="0"/>
              <a:t>improve with</a:t>
            </a:r>
            <a:br>
              <a:rPr lang="en-US" sz="2400" dirty="0"/>
            </a:br>
            <a:r>
              <a:rPr lang="en-US" sz="2400" dirty="0"/>
              <a:t>cache size increase </a:t>
            </a:r>
            <a:r>
              <a:rPr lang="en-US" sz="2000" dirty="0"/>
              <a:t>(Instruction, Capacity/Conflict, Compulsory)</a:t>
            </a:r>
            <a:r>
              <a:rPr lang="en-US" dirty="0"/>
              <a:t> </a:t>
            </a:r>
            <a:endParaRPr lang="en-US" sz="2400" dirty="0"/>
          </a:p>
          <a:p>
            <a:pPr algn="l">
              <a:spcBef>
                <a:spcPct val="0"/>
              </a:spcBef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2204BEE5-6E72-DE4E-9BC6-55B373B537C0}" type="slidenum">
              <a:rPr lang="en-US" smtClean="0"/>
              <a:pPr/>
              <a:t>14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07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673975" cy="736600"/>
          </a:xfrm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MP Performance 2MB Cache </a:t>
            </a:r>
            <a:br>
              <a:rPr lang="en-US" sz="2800">
                <a:ea typeface="ＭＳ Ｐゴシック" charset="-128"/>
                <a:cs typeface="ＭＳ Ｐゴシック" charset="-128"/>
              </a:rPr>
            </a:br>
            <a:r>
              <a:rPr lang="en-US" sz="2800">
                <a:ea typeface="ＭＳ Ｐゴシック" charset="-128"/>
                <a:cs typeface="ＭＳ Ｐゴシック" charset="-128"/>
              </a:rPr>
              <a:t>Commercial Workload: OLTP, Decision Support (Database), Search Engine</a:t>
            </a:r>
          </a:p>
        </p:txBody>
      </p:sp>
      <p:sp>
        <p:nvSpPr>
          <p:cNvPr id="30727" name="Text Box 3"/>
          <p:cNvSpPr txBox="1">
            <a:spLocks noChangeArrowheads="1"/>
          </p:cNvSpPr>
          <p:nvPr/>
        </p:nvSpPr>
        <p:spPr bwMode="auto">
          <a:xfrm>
            <a:off x="517525" y="1709738"/>
            <a:ext cx="1841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endParaRPr lang="en-US" sz="1400" b="1"/>
          </a:p>
        </p:txBody>
      </p:sp>
      <p:sp>
        <p:nvSpPr>
          <p:cNvPr id="30728" name="Text Box 4"/>
          <p:cNvSpPr txBox="1">
            <a:spLocks noChangeArrowheads="1"/>
          </p:cNvSpPr>
          <p:nvPr/>
        </p:nvSpPr>
        <p:spPr bwMode="auto">
          <a:xfrm>
            <a:off x="76200" y="1828800"/>
            <a:ext cx="25146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800" dirty="0"/>
              <a:t> True sharing,</a:t>
            </a:r>
            <a:br>
              <a:rPr lang="en-US" sz="2800" dirty="0"/>
            </a:br>
            <a:r>
              <a:rPr lang="en-US" sz="2800" dirty="0"/>
              <a:t>false sharing increase going from 1 to 8 CPUs</a:t>
            </a:r>
            <a:endParaRPr lang="en-US" sz="3200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ph idx="1"/>
          </p:nvPr>
        </p:nvGraphicFramePr>
        <p:xfrm>
          <a:off x="2514600" y="1143000"/>
          <a:ext cx="7772400" cy="5314950"/>
        </p:xfrm>
        <a:graphic>
          <a:graphicData uri="http://schemas.openxmlformats.org/presentationml/2006/ole">
            <p:oleObj spid="_x0000_s100354" name="Worksheet" r:id="rId4" imgW="8674100" imgH="5930900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18EAC4B5-C767-F84C-8168-C19698B8BB58}" type="slidenum">
              <a:rPr lang="en-US" smtClean="0"/>
              <a:pPr/>
              <a:t>15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366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 Cache Coherent System Must: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3800"/>
            <a:ext cx="8153400" cy="49276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Provide set of states, state transition diagram, and actions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Manage coherence protocol</a:t>
            </a:r>
          </a:p>
          <a:p>
            <a:pPr lvl="1"/>
            <a:r>
              <a:rPr lang="en-US" dirty="0"/>
              <a:t>(0)  Determine when to invoke coherence protocol</a:t>
            </a:r>
          </a:p>
          <a:p>
            <a:pPr lvl="1"/>
            <a:r>
              <a:rPr lang="en-US" dirty="0"/>
              <a:t>(a)  Find info about state of</a:t>
            </a:r>
            <a:r>
              <a:rPr lang="en-US" dirty="0" smtClean="0"/>
              <a:t> address in </a:t>
            </a:r>
            <a:r>
              <a:rPr lang="en-US" dirty="0"/>
              <a:t>other caches to determine action</a:t>
            </a:r>
          </a:p>
          <a:p>
            <a:pPr lvl="2"/>
            <a:r>
              <a:rPr lang="en-US" dirty="0">
                <a:ea typeface="ＭＳ Ｐゴシック" charset="-128"/>
              </a:rPr>
              <a:t>whether need to communicate with other cached copies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  </a:t>
            </a:r>
            <a:r>
              <a:rPr lang="en-US" dirty="0" smtClean="0"/>
              <a:t>Locate </a:t>
            </a:r>
            <a:r>
              <a:rPr lang="en-US" dirty="0"/>
              <a:t>the other copies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</a:t>
            </a:r>
            <a:r>
              <a:rPr lang="en-US" dirty="0"/>
              <a:t>)  Communicate with those copies  (invalidate/update)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(0) is done the same way on all systems</a:t>
            </a:r>
          </a:p>
          <a:p>
            <a:pPr lvl="1"/>
            <a:r>
              <a:rPr lang="en-US" dirty="0"/>
              <a:t>state of the line is maintained in the cache</a:t>
            </a:r>
          </a:p>
          <a:p>
            <a:pPr lvl="1"/>
            <a:r>
              <a:rPr lang="en-US" dirty="0"/>
              <a:t>protocol is invoked if an “access fault” occurs on the line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Different approaches distinguished by (a) to (</a:t>
            </a:r>
            <a:r>
              <a:rPr lang="en-US" dirty="0" err="1">
                <a:ea typeface="ＭＳ Ｐゴシック" charset="-128"/>
                <a:cs typeface="ＭＳ Ｐゴシック" charset="-128"/>
              </a:rPr>
              <a:t>c</a:t>
            </a:r>
            <a:r>
              <a:rPr lang="en-US" dirty="0">
                <a:ea typeface="ＭＳ Ｐゴシック" charset="-128"/>
                <a:cs typeface="ＭＳ Ｐゴシック" charset="-128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C4874CC4-1A31-7142-A572-CECD5A6E5CA4}" type="slidenum">
              <a:rPr lang="en-US" smtClean="0"/>
              <a:pPr/>
              <a:t>16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2038350" y="419100"/>
            <a:ext cx="4191000" cy="48895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Bus-based Coherence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297362"/>
          </a:xfrm>
          <a:noFill/>
        </p:spPr>
        <p:txBody>
          <a:bodyPr lIns="90488" tIns="44450" rIns="90488" bIns="44450"/>
          <a:lstStyle/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All of (a), (b), (c) done through broadcast on bus</a:t>
            </a:r>
          </a:p>
          <a:p>
            <a:pPr lvl="1">
              <a:lnSpc>
                <a:spcPct val="80000"/>
              </a:lnSpc>
            </a:pPr>
            <a:r>
              <a:rPr lang="en-US"/>
              <a:t>faulting processor sends out a “search” </a:t>
            </a:r>
          </a:p>
          <a:p>
            <a:pPr lvl="1">
              <a:lnSpc>
                <a:spcPct val="80000"/>
              </a:lnSpc>
            </a:pPr>
            <a:r>
              <a:rPr lang="en-US"/>
              <a:t>others respond to the search probe and take necessary action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Could do it in scalable network too</a:t>
            </a:r>
          </a:p>
          <a:p>
            <a:pPr lvl="1">
              <a:lnSpc>
                <a:spcPct val="80000"/>
              </a:lnSpc>
            </a:pPr>
            <a:r>
              <a:rPr lang="en-US"/>
              <a:t>broadcast to all processors, and let them respond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Conceptually simple, but broadcast doesn’t scale with number of processors, P</a:t>
            </a:r>
          </a:p>
          <a:p>
            <a:pPr lvl="1">
              <a:lnSpc>
                <a:spcPct val="80000"/>
              </a:lnSpc>
            </a:pPr>
            <a:r>
              <a:rPr lang="en-US"/>
              <a:t>on bus, bus bandwidth doesn’t scale</a:t>
            </a:r>
          </a:p>
          <a:p>
            <a:pPr lvl="1">
              <a:lnSpc>
                <a:spcPct val="80000"/>
              </a:lnSpc>
            </a:pPr>
            <a:r>
              <a:rPr lang="en-US"/>
              <a:t>on scalable network, every fault leads to at least P network transactions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Scalable coherence:</a:t>
            </a:r>
          </a:p>
          <a:p>
            <a:pPr lvl="1">
              <a:lnSpc>
                <a:spcPct val="80000"/>
              </a:lnSpc>
            </a:pPr>
            <a:r>
              <a:rPr lang="en-US"/>
              <a:t>can have same cache states and state transition diagram</a:t>
            </a:r>
          </a:p>
          <a:p>
            <a:pPr lvl="1">
              <a:lnSpc>
                <a:spcPct val="80000"/>
              </a:lnSpc>
            </a:pPr>
            <a:r>
              <a:rPr lang="en-US"/>
              <a:t>different mechanisms to manage protocol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833429D2-18E4-6043-9442-8B5087576A89}" type="slidenum">
              <a:rPr lang="en-US" smtClean="0"/>
              <a:pPr/>
              <a:t>17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Scalable Approach: Directories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 Every memory block has associated directory information</a:t>
            </a:r>
          </a:p>
          <a:p>
            <a:pPr lvl="1"/>
            <a:r>
              <a:rPr lang="en-US"/>
              <a:t>keeps track of copies of cached blocks and their states</a:t>
            </a:r>
          </a:p>
          <a:p>
            <a:pPr lvl="1"/>
            <a:r>
              <a:rPr lang="en-US"/>
              <a:t>on a miss, find directory entry, look it up, and communicate only with the nodes that have copies if necessary</a:t>
            </a:r>
          </a:p>
          <a:p>
            <a:pPr lvl="1"/>
            <a:r>
              <a:rPr lang="en-US"/>
              <a:t>in scalable networks, communication with directory and copies is through network transactions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Many alternatives for organizing directory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18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Snoopy Cache Coherence Protocol</a:t>
            </a:r>
          </a:p>
          <a:p>
            <a:pPr lvl="1"/>
            <a:r>
              <a:rPr lang="en-US" sz="2000" dirty="0" smtClean="0"/>
              <a:t>MSI &amp; MESI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361BDC0-8534-3640-B1D2-DF85C3420C2E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 sz="2800"/>
              <a:t>MESI: An Enhanced MSI protocol</a:t>
            </a:r>
            <a:br>
              <a:rPr lang="en-US" sz="2800"/>
            </a:br>
            <a:r>
              <a:rPr lang="en-US" sz="2800"/>
              <a:t> </a:t>
            </a:r>
            <a:r>
              <a:rPr lang="en-US" sz="2000"/>
              <a:t>increased performance for private data</a:t>
            </a:r>
            <a:endParaRPr lang="en-US" sz="2800"/>
          </a:p>
        </p:txBody>
      </p:sp>
      <p:sp>
        <p:nvSpPr>
          <p:cNvPr id="1586179" name="Oval 3"/>
          <p:cNvSpPr>
            <a:spLocks noChangeArrowheads="1"/>
          </p:cNvSpPr>
          <p:nvPr/>
        </p:nvSpPr>
        <p:spPr bwMode="auto">
          <a:xfrm>
            <a:off x="29845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0" name="Oval 4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1" name="Oval 5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2" name="Oval 6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3" name="Rectangle 7"/>
          <p:cNvSpPr>
            <a:spLocks noChangeArrowheads="1"/>
          </p:cNvSpPr>
          <p:nvPr/>
        </p:nvSpPr>
        <p:spPr bwMode="auto">
          <a:xfrm>
            <a:off x="31337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6184" name="Rectangle 8"/>
          <p:cNvSpPr>
            <a:spLocks noChangeArrowheads="1"/>
          </p:cNvSpPr>
          <p:nvPr/>
        </p:nvSpPr>
        <p:spPr bwMode="auto">
          <a:xfrm>
            <a:off x="5876925" y="3098800"/>
            <a:ext cx="376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E</a:t>
            </a:r>
          </a:p>
        </p:txBody>
      </p:sp>
      <p:sp>
        <p:nvSpPr>
          <p:cNvPr id="1586185" name="Rectangle 9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6186" name="Rectangle 10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74725" y="1147763"/>
            <a:ext cx="7885114" cy="1633537"/>
            <a:chOff x="614" y="835"/>
            <a:chExt cx="4967" cy="1029"/>
          </a:xfrm>
        </p:grpSpPr>
        <p:sp>
          <p:nvSpPr>
            <p:cNvPr id="1586188" name="Rectangle 12"/>
            <p:cNvSpPr>
              <a:spLocks noChangeArrowheads="1"/>
            </p:cNvSpPr>
            <p:nvPr/>
          </p:nvSpPr>
          <p:spPr bwMode="auto">
            <a:xfrm>
              <a:off x="3200" y="835"/>
              <a:ext cx="2381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 dirty="0">
                  <a:latin typeface="Verdana" charset="0"/>
                </a:rPr>
                <a:t>: Modified Exclusive</a:t>
              </a:r>
              <a:endParaRPr lang="en-US" sz="2000" dirty="0">
                <a:solidFill>
                  <a:schemeClr val="accent2"/>
                </a:solidFill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E</a:t>
              </a:r>
              <a:r>
                <a:rPr lang="en-US" sz="2000" dirty="0">
                  <a:latin typeface="Verdana" charset="0"/>
                </a:rPr>
                <a:t>: </a:t>
              </a:r>
              <a:r>
                <a:rPr lang="en-US" sz="2000" dirty="0" smtClean="0">
                  <a:latin typeface="Verdana" charset="0"/>
                </a:rPr>
                <a:t>Exclusive but </a:t>
              </a:r>
              <a:r>
                <a:rPr lang="en-US" sz="2000" dirty="0">
                  <a:latin typeface="Verdana" charset="0"/>
                </a:rPr>
                <a:t>unmodified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 dirty="0">
                  <a:latin typeface="Verdana" charset="0"/>
                </a:rPr>
                <a:t>: Shared</a:t>
              </a:r>
              <a:r>
                <a:rPr lang="en-US" sz="2000" dirty="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 dirty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 dirty="0">
                  <a:latin typeface="Verdana" charset="0"/>
                </a:rPr>
                <a:t>: Invalid</a:t>
              </a:r>
            </a:p>
          </p:txBody>
        </p:sp>
        <p:sp>
          <p:nvSpPr>
            <p:cNvPr id="1586189" name="Rectangle 13"/>
            <p:cNvSpPr>
              <a:spLocks noChangeArrowheads="1"/>
            </p:cNvSpPr>
            <p:nvPr/>
          </p:nvSpPr>
          <p:spPr bwMode="auto">
            <a:xfrm>
              <a:off x="614" y="854"/>
              <a:ext cx="25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i="1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 line has a tag</a:t>
              </a:r>
            </a:p>
          </p:txBody>
        </p:sp>
        <p:sp>
          <p:nvSpPr>
            <p:cNvPr id="1586190" name="Rectangle 14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1" name="Line 15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2" name="Line 16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3" name="Rectangle 17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6194" name="Rectangle 18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6195" name="Line 19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6" name="Line 20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28801" y="2590800"/>
            <a:ext cx="1447800" cy="381000"/>
            <a:chOff x="1243" y="1641"/>
            <a:chExt cx="912" cy="240"/>
          </a:xfrm>
        </p:grpSpPr>
        <p:sp>
          <p:nvSpPr>
            <p:cNvPr id="1586198" name="Line 22"/>
            <p:cNvSpPr>
              <a:spLocks noChangeShapeType="1"/>
            </p:cNvSpPr>
            <p:nvPr/>
          </p:nvSpPr>
          <p:spPr bwMode="auto">
            <a:xfrm>
              <a:off x="2059" y="1833"/>
              <a:ext cx="96" cy="4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9" name="Rectangle 23"/>
            <p:cNvSpPr>
              <a:spLocks noChangeArrowheads="1"/>
            </p:cNvSpPr>
            <p:nvPr/>
          </p:nvSpPr>
          <p:spPr bwMode="auto">
            <a:xfrm>
              <a:off x="1243" y="1641"/>
              <a:ext cx="8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miss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096000" y="3708400"/>
            <a:ext cx="2081213" cy="1219200"/>
            <a:chOff x="3840" y="2448"/>
            <a:chExt cx="1311" cy="768"/>
          </a:xfrm>
        </p:grpSpPr>
        <p:sp>
          <p:nvSpPr>
            <p:cNvPr id="1586201" name="Line 25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2" name="Rectangle 26"/>
            <p:cNvSpPr>
              <a:spLocks noChangeArrowheads="1"/>
            </p:cNvSpPr>
            <p:nvPr/>
          </p:nvSpPr>
          <p:spPr bwMode="auto">
            <a:xfrm>
              <a:off x="3878" y="2625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write</a:t>
              </a:r>
            </a:p>
          </p:txBody>
        </p:sp>
      </p:grpSp>
      <p:sp>
        <p:nvSpPr>
          <p:cNvPr id="1586203" name="Line 27"/>
          <p:cNvSpPr>
            <a:spLocks noChangeShapeType="1"/>
          </p:cNvSpPr>
          <p:nvPr/>
        </p:nvSpPr>
        <p:spPr bwMode="auto">
          <a:xfrm>
            <a:off x="2362200" y="5003800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204" name="Rectangle 28"/>
          <p:cNvSpPr>
            <a:spLocks noChangeArrowheads="1"/>
          </p:cNvSpPr>
          <p:nvPr/>
        </p:nvSpPr>
        <p:spPr bwMode="auto">
          <a:xfrm>
            <a:off x="1141413" y="4627563"/>
            <a:ext cx="1446212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Read miss,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shared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6206" name="Line 30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7" name="Rectangle 31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3733800" y="2922588"/>
            <a:ext cx="1981200" cy="404812"/>
            <a:chOff x="2352" y="1953"/>
            <a:chExt cx="1248" cy="255"/>
          </a:xfrm>
        </p:grpSpPr>
        <p:sp>
          <p:nvSpPr>
            <p:cNvPr id="1586209" name="Line 33"/>
            <p:cNvSpPr>
              <a:spLocks noChangeShapeType="1"/>
            </p:cNvSpPr>
            <p:nvPr/>
          </p:nvSpPr>
          <p:spPr bwMode="auto">
            <a:xfrm flipH="1">
              <a:off x="2352" y="2208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0" name="Rectangle 34"/>
            <p:cNvSpPr>
              <a:spLocks noChangeArrowheads="1"/>
            </p:cNvSpPr>
            <p:nvPr/>
          </p:nvSpPr>
          <p:spPr bwMode="auto">
            <a:xfrm>
              <a:off x="2726" y="1953"/>
              <a:ext cx="6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6212" name="Arc 36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3" name="Rectangle 37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681038" y="3708400"/>
            <a:ext cx="2733675" cy="1219200"/>
            <a:chOff x="429" y="2448"/>
            <a:chExt cx="1722" cy="768"/>
          </a:xfrm>
        </p:grpSpPr>
        <p:sp>
          <p:nvSpPr>
            <p:cNvPr id="1586215" name="Line 39"/>
            <p:cNvSpPr>
              <a:spLocks noChangeShapeType="1"/>
            </p:cNvSpPr>
            <p:nvPr/>
          </p:nvSpPr>
          <p:spPr bwMode="auto">
            <a:xfrm>
              <a:off x="2112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6" name="Rectangle 40"/>
            <p:cNvSpPr>
              <a:spLocks noChangeArrowheads="1"/>
            </p:cNvSpPr>
            <p:nvPr/>
          </p:nvSpPr>
          <p:spPr bwMode="auto">
            <a:xfrm>
              <a:off x="429" y="2577"/>
              <a:ext cx="1722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 reads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</a:t>
              </a:r>
              <a:r>
                <a:rPr lang="en-US" sz="2000" baseline="-25000">
                  <a:latin typeface="Verdana" charset="0"/>
                </a:rPr>
                <a:t>1</a:t>
              </a:r>
              <a:r>
                <a:rPr lang="en-US" sz="2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writes back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6219825" y="2846388"/>
            <a:ext cx="1558925" cy="482600"/>
            <a:chOff x="3918" y="1905"/>
            <a:chExt cx="982" cy="304"/>
          </a:xfrm>
        </p:grpSpPr>
        <p:sp>
          <p:nvSpPr>
            <p:cNvPr id="1586218" name="Arc 42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9" name="Rectangle 43"/>
            <p:cNvSpPr>
              <a:spLocks noChangeArrowheads="1"/>
            </p:cNvSpPr>
            <p:nvPr/>
          </p:nvSpPr>
          <p:spPr bwMode="auto">
            <a:xfrm>
              <a:off x="4262" y="1905"/>
              <a:ext cx="63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</a:t>
              </a:r>
            </a:p>
          </p:txBody>
        </p: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1508125" y="3074988"/>
            <a:ext cx="1550988" cy="641350"/>
            <a:chOff x="950" y="2049"/>
            <a:chExt cx="977" cy="404"/>
          </a:xfrm>
        </p:grpSpPr>
        <p:sp>
          <p:nvSpPr>
            <p:cNvPr id="1586221" name="Rectangle 45"/>
            <p:cNvSpPr>
              <a:spLocks noChangeArrowheads="1"/>
            </p:cNvSpPr>
            <p:nvPr/>
          </p:nvSpPr>
          <p:spPr bwMode="auto">
            <a:xfrm>
              <a:off x="950" y="2049"/>
              <a:ext cx="6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read</a:t>
              </a:r>
            </a:p>
          </p:txBody>
        </p:sp>
        <p:sp>
          <p:nvSpPr>
            <p:cNvPr id="1586222" name="Arc 46"/>
            <p:cNvSpPr>
              <a:spLocks/>
            </p:cNvSpPr>
            <p:nvPr/>
          </p:nvSpPr>
          <p:spPr bwMode="auto">
            <a:xfrm>
              <a:off x="1633" y="2065"/>
              <a:ext cx="294" cy="28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2053 w 22053"/>
                <a:gd name="T1" fmla="*/ 43195 h 43200"/>
                <a:gd name="T2" fmla="*/ 21525 w 22053"/>
                <a:gd name="T3" fmla="*/ 0 h 43200"/>
                <a:gd name="T4" fmla="*/ 21600 w 2205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053" h="43200" fill="none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</a:path>
                <a:path w="22053" h="43200" stroke="0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86223" name="Text Box 47"/>
          <p:cNvSpPr txBox="1">
            <a:spLocks noChangeArrowheads="1"/>
          </p:cNvSpPr>
          <p:nvPr/>
        </p:nvSpPr>
        <p:spPr bwMode="auto">
          <a:xfrm>
            <a:off x="6461125" y="5815013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3505202" y="3581400"/>
            <a:ext cx="1371600" cy="1371600"/>
            <a:chOff x="2208" y="2368"/>
            <a:chExt cx="864" cy="864"/>
          </a:xfrm>
        </p:grpSpPr>
        <p:sp>
          <p:nvSpPr>
            <p:cNvPr id="1586225" name="Freeform 49"/>
            <p:cNvSpPr>
              <a:spLocks/>
            </p:cNvSpPr>
            <p:nvPr/>
          </p:nvSpPr>
          <p:spPr bwMode="auto">
            <a:xfrm>
              <a:off x="2227" y="2368"/>
              <a:ext cx="29" cy="864"/>
            </a:xfrm>
            <a:custGeom>
              <a:avLst/>
              <a:gdLst/>
              <a:ahLst/>
              <a:cxnLst>
                <a:cxn ang="0">
                  <a:pos x="1408" y="0"/>
                </a:cxn>
                <a:cxn ang="0">
                  <a:pos x="0" y="1008"/>
                </a:cxn>
              </a:cxnLst>
              <a:rect l="0" t="0" r="r" b="b"/>
              <a:pathLst>
                <a:path w="1408" h="1008">
                  <a:moveTo>
                    <a:pt x="1408" y="0"/>
                  </a:moveTo>
                  <a:cubicBezTo>
                    <a:pt x="1173" y="168"/>
                    <a:pt x="235" y="840"/>
                    <a:pt x="0" y="1008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6" name="Rectangle 50"/>
            <p:cNvSpPr>
              <a:spLocks noChangeArrowheads="1"/>
            </p:cNvSpPr>
            <p:nvPr/>
          </p:nvSpPr>
          <p:spPr bwMode="auto">
            <a:xfrm>
              <a:off x="2208" y="2368"/>
              <a:ext cx="864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6437313" y="3124200"/>
            <a:ext cx="2571750" cy="641350"/>
            <a:chOff x="4055" y="2080"/>
            <a:chExt cx="1620" cy="404"/>
          </a:xfrm>
        </p:grpSpPr>
        <p:sp>
          <p:nvSpPr>
            <p:cNvPr id="1586228" name="Line 52"/>
            <p:cNvSpPr>
              <a:spLocks noChangeShapeType="1"/>
            </p:cNvSpPr>
            <p:nvPr/>
          </p:nvSpPr>
          <p:spPr bwMode="auto">
            <a:xfrm flipH="1">
              <a:off x="4055" y="2280"/>
              <a:ext cx="736" cy="3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9" name="Rectangle 53"/>
            <p:cNvSpPr>
              <a:spLocks noChangeArrowheads="1"/>
            </p:cNvSpPr>
            <p:nvPr/>
          </p:nvSpPr>
          <p:spPr bwMode="auto">
            <a:xfrm>
              <a:off x="4754" y="2080"/>
              <a:ext cx="92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Read miss, not shared</a:t>
              </a:r>
            </a:p>
          </p:txBody>
        </p:sp>
      </p:grpSp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3581399" y="3428999"/>
            <a:ext cx="2667001" cy="1600201"/>
            <a:chOff x="182" y="2640"/>
            <a:chExt cx="1680" cy="1008"/>
          </a:xfrm>
        </p:grpSpPr>
        <p:sp>
          <p:nvSpPr>
            <p:cNvPr id="57" name="Line 30"/>
            <p:cNvSpPr>
              <a:spLocks noChangeShapeType="1"/>
            </p:cNvSpPr>
            <p:nvPr/>
          </p:nvSpPr>
          <p:spPr bwMode="auto">
            <a:xfrm flipH="1">
              <a:off x="182" y="2736"/>
              <a:ext cx="1440" cy="91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31"/>
            <p:cNvSpPr>
              <a:spLocks noChangeArrowheads="1"/>
            </p:cNvSpPr>
            <p:nvPr/>
          </p:nvSpPr>
          <p:spPr bwMode="auto">
            <a:xfrm>
              <a:off x="902" y="2640"/>
              <a:ext cx="960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  <a:endParaRPr lang="en-US" sz="1800" dirty="0" smtClean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dirty="0" smtClean="0">
                  <a:latin typeface="Verdana" charset="0"/>
                </a:rPr>
                <a:t>reads</a:t>
              </a: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14" name="Group 29"/>
          <p:cNvGrpSpPr>
            <a:grpSpLocks/>
          </p:cNvGrpSpPr>
          <p:nvPr/>
        </p:nvGrpSpPr>
        <p:grpSpPr bwMode="auto">
          <a:xfrm>
            <a:off x="3657600" y="3429000"/>
            <a:ext cx="2667001" cy="1822451"/>
            <a:chOff x="38" y="2352"/>
            <a:chExt cx="1680" cy="1148"/>
          </a:xfrm>
        </p:grpSpPr>
        <p:sp>
          <p:nvSpPr>
            <p:cNvPr id="61" name="Line 30"/>
            <p:cNvSpPr>
              <a:spLocks noChangeShapeType="1"/>
            </p:cNvSpPr>
            <p:nvPr/>
          </p:nvSpPr>
          <p:spPr bwMode="auto">
            <a:xfrm>
              <a:off x="38" y="2352"/>
              <a:ext cx="1344" cy="110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31"/>
            <p:cNvSpPr>
              <a:spLocks noChangeArrowheads="1"/>
            </p:cNvSpPr>
            <p:nvPr/>
          </p:nvSpPr>
          <p:spPr bwMode="auto">
            <a:xfrm>
              <a:off x="374" y="2976"/>
              <a:ext cx="134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dirty="0">
                  <a:latin typeface="Verdana" charset="0"/>
                </a:rPr>
                <a:t>Other </a:t>
              </a:r>
              <a:r>
                <a:rPr lang="en-US" dirty="0" smtClean="0">
                  <a:latin typeface="Verdana" charset="0"/>
                </a:rPr>
                <a:t>processor intent to write, P1 writes back</a:t>
              </a:r>
              <a:endParaRPr lang="en-US" dirty="0">
                <a:latin typeface="Verdana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6203" grpId="0" animBg="1"/>
      <p:bldP spid="158620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B150C9CE-17F1-9641-92F4-B1AD500AA489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8226" name="Rectangle 2"/>
          <p:cNvSpPr>
            <a:spLocks noChangeArrowheads="1"/>
          </p:cNvSpPr>
          <p:nvPr/>
        </p:nvSpPr>
        <p:spPr bwMode="auto">
          <a:xfrm>
            <a:off x="1890713" y="2965450"/>
            <a:ext cx="9271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Snooper</a:t>
            </a:r>
          </a:p>
        </p:txBody>
      </p:sp>
      <p:sp>
        <p:nvSpPr>
          <p:cNvPr id="1588227" name="Rectangle 3"/>
          <p:cNvSpPr>
            <a:spLocks noChangeArrowheads="1"/>
          </p:cNvSpPr>
          <p:nvPr/>
        </p:nvSpPr>
        <p:spPr bwMode="auto">
          <a:xfrm>
            <a:off x="3279775" y="2962275"/>
            <a:ext cx="927100" cy="3159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Snooper</a:t>
            </a:r>
          </a:p>
        </p:txBody>
      </p:sp>
      <p:sp>
        <p:nvSpPr>
          <p:cNvPr id="1588228" name="Rectangle 4"/>
          <p:cNvSpPr>
            <a:spLocks noChangeArrowheads="1"/>
          </p:cNvSpPr>
          <p:nvPr/>
        </p:nvSpPr>
        <p:spPr bwMode="auto">
          <a:xfrm>
            <a:off x="4670425" y="2957513"/>
            <a:ext cx="927100" cy="3190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Snooper</a:t>
            </a:r>
          </a:p>
        </p:txBody>
      </p:sp>
      <p:sp>
        <p:nvSpPr>
          <p:cNvPr id="1588229" name="Rectangle 5"/>
          <p:cNvSpPr>
            <a:spLocks noChangeArrowheads="1"/>
          </p:cNvSpPr>
          <p:nvPr/>
        </p:nvSpPr>
        <p:spPr bwMode="auto">
          <a:xfrm>
            <a:off x="6059488" y="2954338"/>
            <a:ext cx="927100" cy="3190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Snooper</a:t>
            </a:r>
          </a:p>
        </p:txBody>
      </p:sp>
      <p:sp>
        <p:nvSpPr>
          <p:cNvPr id="1588230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620000" cy="663575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Optimized Snoop with Level-2 Caches</a:t>
            </a:r>
          </a:p>
        </p:txBody>
      </p:sp>
      <p:sp>
        <p:nvSpPr>
          <p:cNvPr id="1588231" name="Rectangle 7"/>
          <p:cNvSpPr>
            <a:spLocks noChangeArrowheads="1"/>
          </p:cNvSpPr>
          <p:nvPr/>
        </p:nvSpPr>
        <p:spPr bwMode="auto">
          <a:xfrm>
            <a:off x="609600" y="3648075"/>
            <a:ext cx="8158163" cy="2492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Processors often have two-level caches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 small L1, large L2 (usually both on chip now)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 i="1">
                <a:latin typeface="Verdana" charset="0"/>
              </a:rPr>
              <a:t> Inclusion property: </a:t>
            </a:r>
            <a:r>
              <a:rPr lang="en-US" sz="2400">
                <a:latin typeface="Verdana" charset="0"/>
              </a:rPr>
              <a:t>entries in L1 must be in L2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  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invalidation in L2 </a:t>
            </a:r>
            <a:r>
              <a:rPr lang="en-US" sz="2400">
                <a:latin typeface="Symbol" charset="2"/>
              </a:rPr>
              <a:t>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 invalidation in L1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Snooping on L2 does not affect CPU-L1 bandwidth</a:t>
            </a:r>
            <a:r>
              <a:rPr lang="en-US" sz="1400">
                <a:latin typeface="Verdana" charset="0"/>
              </a:rPr>
              <a:t/>
            </a:r>
            <a:br>
              <a:rPr lang="en-US" sz="1400">
                <a:latin typeface="Verdana" charset="0"/>
              </a:rPr>
            </a:br>
            <a:r>
              <a:rPr lang="en-US" sz="140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chemeClr val="tx2"/>
                </a:solidFill>
                <a:latin typeface="Verdana" charset="0"/>
              </a:rPr>
              <a:t> 			What problem could occur?</a:t>
            </a:r>
          </a:p>
        </p:txBody>
      </p:sp>
      <p:sp>
        <p:nvSpPr>
          <p:cNvPr id="1588232" name="Rectangle 8"/>
          <p:cNvSpPr>
            <a:spLocks noChangeArrowheads="1"/>
          </p:cNvSpPr>
          <p:nvPr/>
        </p:nvSpPr>
        <p:spPr bwMode="auto">
          <a:xfrm>
            <a:off x="2047875" y="1108075"/>
            <a:ext cx="592138" cy="47466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CPU</a:t>
            </a:r>
          </a:p>
        </p:txBody>
      </p:sp>
      <p:sp>
        <p:nvSpPr>
          <p:cNvPr id="1588233" name="Rectangle 9"/>
          <p:cNvSpPr>
            <a:spLocks noChangeArrowheads="1"/>
          </p:cNvSpPr>
          <p:nvPr/>
        </p:nvSpPr>
        <p:spPr bwMode="auto">
          <a:xfrm>
            <a:off x="2043113" y="1749425"/>
            <a:ext cx="593725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L1 $</a:t>
            </a:r>
          </a:p>
        </p:txBody>
      </p:sp>
      <p:sp>
        <p:nvSpPr>
          <p:cNvPr id="1588234" name="Rectangle 10"/>
          <p:cNvSpPr>
            <a:spLocks noChangeArrowheads="1"/>
          </p:cNvSpPr>
          <p:nvPr/>
        </p:nvSpPr>
        <p:spPr bwMode="auto">
          <a:xfrm>
            <a:off x="1895475" y="2332038"/>
            <a:ext cx="923925" cy="6143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L2 $</a:t>
            </a:r>
          </a:p>
        </p:txBody>
      </p:sp>
      <p:sp>
        <p:nvSpPr>
          <p:cNvPr id="1588235" name="Line 11"/>
          <p:cNvSpPr>
            <a:spLocks noChangeShapeType="1"/>
          </p:cNvSpPr>
          <p:nvPr/>
        </p:nvSpPr>
        <p:spPr bwMode="auto">
          <a:xfrm>
            <a:off x="2351088" y="1597025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36" name="Line 12"/>
          <p:cNvSpPr>
            <a:spLocks noChangeShapeType="1"/>
          </p:cNvSpPr>
          <p:nvPr/>
        </p:nvSpPr>
        <p:spPr bwMode="auto">
          <a:xfrm>
            <a:off x="2346325" y="2173288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37" name="Line 13"/>
          <p:cNvSpPr>
            <a:spLocks noChangeShapeType="1"/>
          </p:cNvSpPr>
          <p:nvPr/>
        </p:nvSpPr>
        <p:spPr bwMode="auto">
          <a:xfrm>
            <a:off x="2344738" y="3319463"/>
            <a:ext cx="0" cy="128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38" name="Line 14"/>
          <p:cNvSpPr>
            <a:spLocks noChangeShapeType="1"/>
          </p:cNvSpPr>
          <p:nvPr/>
        </p:nvSpPr>
        <p:spPr bwMode="auto">
          <a:xfrm>
            <a:off x="1600200" y="3468688"/>
            <a:ext cx="56578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39" name="Rectangle 15"/>
          <p:cNvSpPr>
            <a:spLocks noChangeArrowheads="1"/>
          </p:cNvSpPr>
          <p:nvPr/>
        </p:nvSpPr>
        <p:spPr bwMode="auto">
          <a:xfrm>
            <a:off x="3436938" y="1104900"/>
            <a:ext cx="592137" cy="4730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CPU</a:t>
            </a:r>
          </a:p>
        </p:txBody>
      </p:sp>
      <p:sp>
        <p:nvSpPr>
          <p:cNvPr id="1588240" name="Rectangle 16"/>
          <p:cNvSpPr>
            <a:spLocks noChangeArrowheads="1"/>
          </p:cNvSpPr>
          <p:nvPr/>
        </p:nvSpPr>
        <p:spPr bwMode="auto">
          <a:xfrm>
            <a:off x="3432175" y="1746250"/>
            <a:ext cx="593725" cy="393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L1 $</a:t>
            </a:r>
          </a:p>
        </p:txBody>
      </p:sp>
      <p:sp>
        <p:nvSpPr>
          <p:cNvPr id="1588241" name="Rectangle 17"/>
          <p:cNvSpPr>
            <a:spLocks noChangeArrowheads="1"/>
          </p:cNvSpPr>
          <p:nvPr/>
        </p:nvSpPr>
        <p:spPr bwMode="auto">
          <a:xfrm>
            <a:off x="3284538" y="2328863"/>
            <a:ext cx="923925" cy="6143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L2 $</a:t>
            </a:r>
          </a:p>
        </p:txBody>
      </p:sp>
      <p:sp>
        <p:nvSpPr>
          <p:cNvPr id="1588242" name="Line 18"/>
          <p:cNvSpPr>
            <a:spLocks noChangeShapeType="1"/>
          </p:cNvSpPr>
          <p:nvPr/>
        </p:nvSpPr>
        <p:spPr bwMode="auto">
          <a:xfrm>
            <a:off x="3740150" y="1593850"/>
            <a:ext cx="0" cy="130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43" name="Line 19"/>
          <p:cNvSpPr>
            <a:spLocks noChangeShapeType="1"/>
          </p:cNvSpPr>
          <p:nvPr/>
        </p:nvSpPr>
        <p:spPr bwMode="auto">
          <a:xfrm>
            <a:off x="3736975" y="2170113"/>
            <a:ext cx="0" cy="128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44" name="Line 20"/>
          <p:cNvSpPr>
            <a:spLocks noChangeShapeType="1"/>
          </p:cNvSpPr>
          <p:nvPr/>
        </p:nvSpPr>
        <p:spPr bwMode="auto">
          <a:xfrm>
            <a:off x="3733800" y="3316288"/>
            <a:ext cx="0" cy="128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45" name="Rectangle 21"/>
          <p:cNvSpPr>
            <a:spLocks noChangeArrowheads="1"/>
          </p:cNvSpPr>
          <p:nvPr/>
        </p:nvSpPr>
        <p:spPr bwMode="auto">
          <a:xfrm>
            <a:off x="4826000" y="1104900"/>
            <a:ext cx="593725" cy="4699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CPU</a:t>
            </a:r>
          </a:p>
        </p:txBody>
      </p:sp>
      <p:sp>
        <p:nvSpPr>
          <p:cNvPr id="1588246" name="Rectangle 22"/>
          <p:cNvSpPr>
            <a:spLocks noChangeArrowheads="1"/>
          </p:cNvSpPr>
          <p:nvPr/>
        </p:nvSpPr>
        <p:spPr bwMode="auto">
          <a:xfrm>
            <a:off x="4822825" y="1741488"/>
            <a:ext cx="592138" cy="395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L1 $</a:t>
            </a:r>
          </a:p>
        </p:txBody>
      </p:sp>
      <p:sp>
        <p:nvSpPr>
          <p:cNvPr id="1588247" name="Rectangle 23"/>
          <p:cNvSpPr>
            <a:spLocks noChangeArrowheads="1"/>
          </p:cNvSpPr>
          <p:nvPr/>
        </p:nvSpPr>
        <p:spPr bwMode="auto">
          <a:xfrm>
            <a:off x="4673600" y="2325688"/>
            <a:ext cx="923925" cy="615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L2 $</a:t>
            </a:r>
          </a:p>
        </p:txBody>
      </p:sp>
      <p:sp>
        <p:nvSpPr>
          <p:cNvPr id="1588248" name="Line 24"/>
          <p:cNvSpPr>
            <a:spLocks noChangeShapeType="1"/>
          </p:cNvSpPr>
          <p:nvPr/>
        </p:nvSpPr>
        <p:spPr bwMode="auto">
          <a:xfrm>
            <a:off x="5129213" y="1592263"/>
            <a:ext cx="0" cy="128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49" name="Line 25"/>
          <p:cNvSpPr>
            <a:spLocks noChangeShapeType="1"/>
          </p:cNvSpPr>
          <p:nvPr/>
        </p:nvSpPr>
        <p:spPr bwMode="auto">
          <a:xfrm>
            <a:off x="5126038" y="2166938"/>
            <a:ext cx="0" cy="130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0" name="Line 26"/>
          <p:cNvSpPr>
            <a:spLocks noChangeShapeType="1"/>
          </p:cNvSpPr>
          <p:nvPr/>
        </p:nvSpPr>
        <p:spPr bwMode="auto">
          <a:xfrm>
            <a:off x="5122863" y="3313113"/>
            <a:ext cx="0" cy="128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1" name="Rectangle 27"/>
          <p:cNvSpPr>
            <a:spLocks noChangeArrowheads="1"/>
          </p:cNvSpPr>
          <p:nvPr/>
        </p:nvSpPr>
        <p:spPr bwMode="auto">
          <a:xfrm>
            <a:off x="6215063" y="1100138"/>
            <a:ext cx="593725" cy="4714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CPU</a:t>
            </a:r>
          </a:p>
        </p:txBody>
      </p:sp>
      <p:sp>
        <p:nvSpPr>
          <p:cNvPr id="1588252" name="Rectangle 28"/>
          <p:cNvSpPr>
            <a:spLocks noChangeArrowheads="1"/>
          </p:cNvSpPr>
          <p:nvPr/>
        </p:nvSpPr>
        <p:spPr bwMode="auto">
          <a:xfrm>
            <a:off x="6211888" y="1738313"/>
            <a:ext cx="592137" cy="393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L1 $</a:t>
            </a:r>
          </a:p>
        </p:txBody>
      </p:sp>
      <p:sp>
        <p:nvSpPr>
          <p:cNvPr id="1588253" name="Rectangle 29"/>
          <p:cNvSpPr>
            <a:spLocks noChangeArrowheads="1"/>
          </p:cNvSpPr>
          <p:nvPr/>
        </p:nvSpPr>
        <p:spPr bwMode="auto">
          <a:xfrm>
            <a:off x="6062663" y="2324100"/>
            <a:ext cx="925512" cy="614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defTabSz="585788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L2 $</a:t>
            </a:r>
          </a:p>
        </p:txBody>
      </p:sp>
      <p:sp>
        <p:nvSpPr>
          <p:cNvPr id="1588254" name="Line 30"/>
          <p:cNvSpPr>
            <a:spLocks noChangeShapeType="1"/>
          </p:cNvSpPr>
          <p:nvPr/>
        </p:nvSpPr>
        <p:spPr bwMode="auto">
          <a:xfrm>
            <a:off x="6518275" y="1587500"/>
            <a:ext cx="0" cy="128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5" name="Line 31"/>
          <p:cNvSpPr>
            <a:spLocks noChangeShapeType="1"/>
          </p:cNvSpPr>
          <p:nvPr/>
        </p:nvSpPr>
        <p:spPr bwMode="auto">
          <a:xfrm>
            <a:off x="6515100" y="2163763"/>
            <a:ext cx="0" cy="128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6" name="Line 32"/>
          <p:cNvSpPr>
            <a:spLocks noChangeShapeType="1"/>
          </p:cNvSpPr>
          <p:nvPr/>
        </p:nvSpPr>
        <p:spPr bwMode="auto">
          <a:xfrm>
            <a:off x="6511925" y="3308350"/>
            <a:ext cx="0" cy="128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7" name="Rectangle 33"/>
          <p:cNvSpPr>
            <a:spLocks noChangeArrowheads="1"/>
          </p:cNvSpPr>
          <p:nvPr/>
        </p:nvSpPr>
        <p:spPr bwMode="auto">
          <a:xfrm>
            <a:off x="1884363" y="977900"/>
            <a:ext cx="919162" cy="1254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8" name="Rectangle 34"/>
          <p:cNvSpPr>
            <a:spLocks noChangeArrowheads="1"/>
          </p:cNvSpPr>
          <p:nvPr/>
        </p:nvSpPr>
        <p:spPr bwMode="auto">
          <a:xfrm>
            <a:off x="3273425" y="976313"/>
            <a:ext cx="920750" cy="12525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59" name="Rectangle 35"/>
          <p:cNvSpPr>
            <a:spLocks noChangeArrowheads="1"/>
          </p:cNvSpPr>
          <p:nvPr/>
        </p:nvSpPr>
        <p:spPr bwMode="auto">
          <a:xfrm>
            <a:off x="4664075" y="971550"/>
            <a:ext cx="919163" cy="1254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260" name="Rectangle 36"/>
          <p:cNvSpPr>
            <a:spLocks noChangeArrowheads="1"/>
          </p:cNvSpPr>
          <p:nvPr/>
        </p:nvSpPr>
        <p:spPr bwMode="auto">
          <a:xfrm>
            <a:off x="6053138" y="968375"/>
            <a:ext cx="919162" cy="12525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4891021D-840E-FA4E-A150-1E3DB65F3400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9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76200"/>
            <a:ext cx="6827837" cy="736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Intervention</a:t>
            </a:r>
          </a:p>
        </p:txBody>
      </p:sp>
      <p:sp>
        <p:nvSpPr>
          <p:cNvPr id="1590275" name="Rectangle 3"/>
          <p:cNvSpPr>
            <a:spLocks noChangeArrowheads="1"/>
          </p:cNvSpPr>
          <p:nvPr/>
        </p:nvSpPr>
        <p:spPr bwMode="auto">
          <a:xfrm>
            <a:off x="673100" y="3532188"/>
            <a:ext cx="7886700" cy="27066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When a read-miss for </a:t>
            </a:r>
            <a:r>
              <a:rPr lang="en-US" sz="2400">
                <a:solidFill>
                  <a:srgbClr val="FF0000"/>
                </a:solidFill>
                <a:latin typeface="Verdana" charset="0"/>
              </a:rPr>
              <a:t>A</a:t>
            </a:r>
            <a:r>
              <a:rPr lang="en-US" sz="2400">
                <a:latin typeface="Verdana" charset="0"/>
              </a:rPr>
              <a:t> occurs in cache-2,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 read request for </a:t>
            </a:r>
            <a:r>
              <a:rPr lang="en-US" sz="2400">
                <a:solidFill>
                  <a:srgbClr val="FF0000"/>
                </a:solidFill>
                <a:latin typeface="Verdana" charset="0"/>
              </a:rPr>
              <a:t>A</a:t>
            </a:r>
            <a:r>
              <a:rPr lang="en-US" sz="2400">
                <a:latin typeface="Verdana" charset="0"/>
              </a:rPr>
              <a:t> is placed on the bus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Cache-1 needs to supply &amp; change its state to shared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The memory may respond to the request also!</a:t>
            </a:r>
            <a:endParaRPr lang="en-US" sz="2400" i="1">
              <a:solidFill>
                <a:schemeClr val="tx2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chemeClr val="tx2"/>
                </a:solidFill>
                <a:latin typeface="Verdana" charset="0"/>
              </a:rPr>
              <a:t>Does memory know it has stale data?</a:t>
            </a:r>
          </a:p>
          <a:p>
            <a:pPr lvl="1" algn="l">
              <a:spcBef>
                <a:spcPct val="0"/>
              </a:spcBef>
            </a:pPr>
            <a:endParaRPr lang="en-US" sz="1200">
              <a:solidFill>
                <a:schemeClr val="tx2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Cache-1 needs to intervene through memory controller to supply correct data to cache-2</a:t>
            </a:r>
          </a:p>
        </p:txBody>
      </p:sp>
      <p:sp>
        <p:nvSpPr>
          <p:cNvPr id="1590276" name="Rectangle 4"/>
          <p:cNvSpPr>
            <a:spLocks noChangeArrowheads="1"/>
          </p:cNvSpPr>
          <p:nvPr/>
        </p:nvSpPr>
        <p:spPr bwMode="auto">
          <a:xfrm>
            <a:off x="3416300" y="1781175"/>
            <a:ext cx="11874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cache-1</a:t>
            </a:r>
          </a:p>
        </p:txBody>
      </p:sp>
      <p:sp>
        <p:nvSpPr>
          <p:cNvPr id="1590277" name="Rectangle 5"/>
          <p:cNvSpPr>
            <a:spLocks noChangeArrowheads="1"/>
          </p:cNvSpPr>
          <p:nvPr/>
        </p:nvSpPr>
        <p:spPr bwMode="auto">
          <a:xfrm>
            <a:off x="1423988" y="1701800"/>
            <a:ext cx="1943100" cy="5699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78" name="Line 6"/>
          <p:cNvSpPr>
            <a:spLocks noChangeShapeType="1"/>
          </p:cNvSpPr>
          <p:nvPr/>
        </p:nvSpPr>
        <p:spPr bwMode="auto">
          <a:xfrm>
            <a:off x="2370138" y="1568450"/>
            <a:ext cx="0" cy="119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79" name="Line 7"/>
          <p:cNvSpPr>
            <a:spLocks noChangeShapeType="1"/>
          </p:cNvSpPr>
          <p:nvPr/>
        </p:nvSpPr>
        <p:spPr bwMode="auto">
          <a:xfrm>
            <a:off x="1423988" y="1847850"/>
            <a:ext cx="1924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80" name="Line 8"/>
          <p:cNvSpPr>
            <a:spLocks noChangeShapeType="1"/>
          </p:cNvSpPr>
          <p:nvPr/>
        </p:nvSpPr>
        <p:spPr bwMode="auto">
          <a:xfrm>
            <a:off x="1447800" y="2106613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81" name="Rectangle 9"/>
          <p:cNvSpPr>
            <a:spLocks noChangeArrowheads="1"/>
          </p:cNvSpPr>
          <p:nvPr/>
        </p:nvSpPr>
        <p:spPr bwMode="auto">
          <a:xfrm>
            <a:off x="1066800" y="1782763"/>
            <a:ext cx="15811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A	200</a:t>
            </a:r>
          </a:p>
        </p:txBody>
      </p:sp>
      <p:sp>
        <p:nvSpPr>
          <p:cNvPr id="1590282" name="Rectangle 10"/>
          <p:cNvSpPr>
            <a:spLocks noChangeArrowheads="1"/>
          </p:cNvSpPr>
          <p:nvPr/>
        </p:nvSpPr>
        <p:spPr bwMode="auto">
          <a:xfrm>
            <a:off x="1339850" y="2411413"/>
            <a:ext cx="6203950" cy="2698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83" name="Rectangle 11"/>
          <p:cNvSpPr>
            <a:spLocks noChangeArrowheads="1"/>
          </p:cNvSpPr>
          <p:nvPr/>
        </p:nvSpPr>
        <p:spPr bwMode="auto">
          <a:xfrm>
            <a:off x="3395663" y="2360613"/>
            <a:ext cx="215900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CPU-Memory bus</a:t>
            </a:r>
          </a:p>
        </p:txBody>
      </p:sp>
      <p:sp>
        <p:nvSpPr>
          <p:cNvPr id="1590284" name="Rectangle 12"/>
          <p:cNvSpPr>
            <a:spLocks noChangeArrowheads="1"/>
          </p:cNvSpPr>
          <p:nvPr/>
        </p:nvSpPr>
        <p:spPr bwMode="auto">
          <a:xfrm>
            <a:off x="1531938" y="1168400"/>
            <a:ext cx="1587500" cy="3889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85" name="Rectangle 13"/>
          <p:cNvSpPr>
            <a:spLocks noChangeArrowheads="1"/>
          </p:cNvSpPr>
          <p:nvPr/>
        </p:nvSpPr>
        <p:spPr bwMode="auto">
          <a:xfrm>
            <a:off x="1949450" y="1223963"/>
            <a:ext cx="89535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CPU-1</a:t>
            </a:r>
          </a:p>
        </p:txBody>
      </p:sp>
      <p:sp>
        <p:nvSpPr>
          <p:cNvPr id="1590286" name="Line 14"/>
          <p:cNvSpPr>
            <a:spLocks noChangeShapeType="1"/>
          </p:cNvSpPr>
          <p:nvPr/>
        </p:nvSpPr>
        <p:spPr bwMode="auto">
          <a:xfrm>
            <a:off x="2351088" y="2286000"/>
            <a:ext cx="0" cy="104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87" name="Rectangle 15"/>
          <p:cNvSpPr>
            <a:spLocks noChangeArrowheads="1"/>
          </p:cNvSpPr>
          <p:nvPr/>
        </p:nvSpPr>
        <p:spPr bwMode="auto">
          <a:xfrm>
            <a:off x="5487988" y="1182688"/>
            <a:ext cx="1587500" cy="3905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88" name="Rectangle 16"/>
          <p:cNvSpPr>
            <a:spLocks noChangeArrowheads="1"/>
          </p:cNvSpPr>
          <p:nvPr/>
        </p:nvSpPr>
        <p:spPr bwMode="auto">
          <a:xfrm>
            <a:off x="5867400" y="1238250"/>
            <a:ext cx="8953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CPU-2</a:t>
            </a:r>
          </a:p>
        </p:txBody>
      </p:sp>
      <p:sp>
        <p:nvSpPr>
          <p:cNvPr id="1590289" name="Line 17"/>
          <p:cNvSpPr>
            <a:spLocks noChangeShapeType="1"/>
          </p:cNvSpPr>
          <p:nvPr/>
        </p:nvSpPr>
        <p:spPr bwMode="auto">
          <a:xfrm>
            <a:off x="6421438" y="2306638"/>
            <a:ext cx="0" cy="841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0" name="Rectangle 18"/>
          <p:cNvSpPr>
            <a:spLocks noChangeArrowheads="1"/>
          </p:cNvSpPr>
          <p:nvPr/>
        </p:nvSpPr>
        <p:spPr bwMode="auto">
          <a:xfrm>
            <a:off x="7454900" y="1811338"/>
            <a:ext cx="11874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cache-2</a:t>
            </a:r>
          </a:p>
        </p:txBody>
      </p:sp>
      <p:sp>
        <p:nvSpPr>
          <p:cNvPr id="1590291" name="Rectangle 19"/>
          <p:cNvSpPr>
            <a:spLocks noChangeArrowheads="1"/>
          </p:cNvSpPr>
          <p:nvPr/>
        </p:nvSpPr>
        <p:spPr bwMode="auto">
          <a:xfrm>
            <a:off x="5462588" y="1731963"/>
            <a:ext cx="1943100" cy="56991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2" name="Line 20"/>
          <p:cNvSpPr>
            <a:spLocks noChangeShapeType="1"/>
          </p:cNvSpPr>
          <p:nvPr/>
        </p:nvSpPr>
        <p:spPr bwMode="auto">
          <a:xfrm>
            <a:off x="6408738" y="1597025"/>
            <a:ext cx="0" cy="120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3" name="Line 21"/>
          <p:cNvSpPr>
            <a:spLocks noChangeShapeType="1"/>
          </p:cNvSpPr>
          <p:nvPr/>
        </p:nvSpPr>
        <p:spPr bwMode="auto">
          <a:xfrm>
            <a:off x="5462588" y="1878013"/>
            <a:ext cx="1924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4" name="Line 22"/>
          <p:cNvSpPr>
            <a:spLocks noChangeShapeType="1"/>
          </p:cNvSpPr>
          <p:nvPr/>
        </p:nvSpPr>
        <p:spPr bwMode="auto">
          <a:xfrm>
            <a:off x="5475288" y="2127250"/>
            <a:ext cx="1911350" cy="4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5" name="Rectangle 23"/>
          <p:cNvSpPr>
            <a:spLocks noChangeArrowheads="1"/>
          </p:cNvSpPr>
          <p:nvPr/>
        </p:nvSpPr>
        <p:spPr bwMode="auto">
          <a:xfrm>
            <a:off x="5573713" y="2919413"/>
            <a:ext cx="281781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memory (stale data)</a:t>
            </a:r>
          </a:p>
        </p:txBody>
      </p:sp>
      <p:sp>
        <p:nvSpPr>
          <p:cNvPr id="1590296" name="Rectangle 24"/>
          <p:cNvSpPr>
            <a:spLocks noChangeArrowheads="1"/>
          </p:cNvSpPr>
          <p:nvPr/>
        </p:nvSpPr>
        <p:spPr bwMode="auto">
          <a:xfrm>
            <a:off x="3543300" y="2840038"/>
            <a:ext cx="1943100" cy="56991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7" name="Line 25"/>
          <p:cNvSpPr>
            <a:spLocks noChangeShapeType="1"/>
          </p:cNvSpPr>
          <p:nvPr/>
        </p:nvSpPr>
        <p:spPr bwMode="auto">
          <a:xfrm>
            <a:off x="4489450" y="2706688"/>
            <a:ext cx="0" cy="119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8" name="Line 26"/>
          <p:cNvSpPr>
            <a:spLocks noChangeShapeType="1"/>
          </p:cNvSpPr>
          <p:nvPr/>
        </p:nvSpPr>
        <p:spPr bwMode="auto">
          <a:xfrm>
            <a:off x="3543300" y="2986088"/>
            <a:ext cx="1924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299" name="Line 27"/>
          <p:cNvSpPr>
            <a:spLocks noChangeShapeType="1"/>
          </p:cNvSpPr>
          <p:nvPr/>
        </p:nvSpPr>
        <p:spPr bwMode="auto">
          <a:xfrm>
            <a:off x="3556000" y="3235325"/>
            <a:ext cx="1917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300" name="Rectangle 28"/>
          <p:cNvSpPr>
            <a:spLocks noChangeArrowheads="1"/>
          </p:cNvSpPr>
          <p:nvPr/>
        </p:nvSpPr>
        <p:spPr bwMode="auto">
          <a:xfrm>
            <a:off x="3186113" y="2908300"/>
            <a:ext cx="15811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A	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20B031E8-4992-9148-BE7A-BEB6ECA9A0C0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9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" y="430213"/>
            <a:ext cx="7648575" cy="83185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False Sharing</a:t>
            </a:r>
          </a:p>
        </p:txBody>
      </p:sp>
      <p:sp>
        <p:nvSpPr>
          <p:cNvPr id="1592323" name="Rectangle 3"/>
          <p:cNvSpPr>
            <a:spLocks noChangeArrowheads="1"/>
          </p:cNvSpPr>
          <p:nvPr/>
        </p:nvSpPr>
        <p:spPr bwMode="auto">
          <a:xfrm>
            <a:off x="1747838" y="1690688"/>
            <a:ext cx="5551487" cy="2762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324" name="Rectangle 4"/>
          <p:cNvSpPr>
            <a:spLocks noChangeArrowheads="1"/>
          </p:cNvSpPr>
          <p:nvPr/>
        </p:nvSpPr>
        <p:spPr bwMode="auto">
          <a:xfrm>
            <a:off x="1736725" y="1639888"/>
            <a:ext cx="554990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state   blk addr  data0	data1        ...     dataN</a:t>
            </a:r>
          </a:p>
        </p:txBody>
      </p:sp>
      <p:sp>
        <p:nvSpPr>
          <p:cNvPr id="1592325" name="Line 5"/>
          <p:cNvSpPr>
            <a:spLocks noChangeShapeType="1"/>
          </p:cNvSpPr>
          <p:nvPr/>
        </p:nvSpPr>
        <p:spPr bwMode="auto">
          <a:xfrm>
            <a:off x="2573338" y="1703388"/>
            <a:ext cx="0" cy="261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326" name="Line 6"/>
          <p:cNvSpPr>
            <a:spLocks noChangeShapeType="1"/>
          </p:cNvSpPr>
          <p:nvPr/>
        </p:nvSpPr>
        <p:spPr bwMode="auto">
          <a:xfrm>
            <a:off x="3692525" y="1697038"/>
            <a:ext cx="0" cy="261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327" name="Line 7"/>
          <p:cNvSpPr>
            <a:spLocks noChangeShapeType="1"/>
          </p:cNvSpPr>
          <p:nvPr/>
        </p:nvSpPr>
        <p:spPr bwMode="auto">
          <a:xfrm>
            <a:off x="4476750" y="1693863"/>
            <a:ext cx="0" cy="261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328" name="Line 8"/>
          <p:cNvSpPr>
            <a:spLocks noChangeShapeType="1"/>
          </p:cNvSpPr>
          <p:nvPr/>
        </p:nvSpPr>
        <p:spPr bwMode="auto">
          <a:xfrm>
            <a:off x="5322888" y="1701800"/>
            <a:ext cx="0" cy="261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329" name="Line 9"/>
          <p:cNvSpPr>
            <a:spLocks noChangeShapeType="1"/>
          </p:cNvSpPr>
          <p:nvPr/>
        </p:nvSpPr>
        <p:spPr bwMode="auto">
          <a:xfrm>
            <a:off x="6378575" y="1708150"/>
            <a:ext cx="0" cy="261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330" name="Rectangle 10"/>
          <p:cNvSpPr>
            <a:spLocks noChangeArrowheads="1"/>
          </p:cNvSpPr>
          <p:nvPr/>
        </p:nvSpPr>
        <p:spPr bwMode="auto">
          <a:xfrm>
            <a:off x="711200" y="2206625"/>
            <a:ext cx="7899400" cy="3375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 cache block contains more than one word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Cache-coherence is done at the block-level and not word-level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Suppose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400">
                <a:latin typeface="Verdana" charset="0"/>
              </a:rPr>
              <a:t> writes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word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400">
                <a:latin typeface="Verdana" charset="0"/>
              </a:rPr>
              <a:t>and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400">
                <a:latin typeface="Verdana" charset="0"/>
              </a:rPr>
              <a:t> writes </a:t>
            </a:r>
            <a:r>
              <a:rPr lang="en-US" sz="2400">
                <a:solidFill>
                  <a:srgbClr val="56127A"/>
                </a:solidFill>
                <a:latin typeface="Verdana" charset="0"/>
              </a:rPr>
              <a:t>word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k </a:t>
            </a:r>
            <a:r>
              <a:rPr lang="en-US" sz="2400">
                <a:latin typeface="Verdana" charset="0"/>
              </a:rPr>
              <a:t>and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both words have the same block address.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chemeClr val="tx2"/>
                </a:solidFill>
                <a:latin typeface="Verdana" charset="0"/>
              </a:rPr>
              <a:t>What can happen?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D04DCBAF-FE32-F249-B38B-E8BD3901244D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9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9100"/>
            <a:ext cx="7162800" cy="7747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Synchronization and Caches:</a:t>
            </a:r>
            <a:r>
              <a:rPr lang="en-US" sz="2000"/>
              <a:t/>
            </a:r>
            <a:br>
              <a:rPr lang="en-US" sz="2000"/>
            </a:br>
            <a:r>
              <a:rPr lang="en-US" sz="2000"/>
              <a:t> </a:t>
            </a:r>
            <a:r>
              <a:rPr lang="en-US" sz="2000" i="1"/>
              <a:t>Performance Issues </a:t>
            </a:r>
          </a:p>
        </p:txBody>
      </p:sp>
      <p:sp>
        <p:nvSpPr>
          <p:cNvPr id="1594371" name="Rectangle 3"/>
          <p:cNvSpPr>
            <a:spLocks noChangeArrowheads="1"/>
          </p:cNvSpPr>
          <p:nvPr/>
        </p:nvSpPr>
        <p:spPr bwMode="auto">
          <a:xfrm>
            <a:off x="712788" y="4448175"/>
            <a:ext cx="7943850" cy="1917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Cache-coherence protocols will cause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mutex</a:t>
            </a:r>
            <a:r>
              <a:rPr lang="en-US" sz="2000">
                <a:latin typeface="Verdana" charset="0"/>
              </a:rPr>
              <a:t> to </a:t>
            </a:r>
            <a:r>
              <a:rPr lang="en-US" sz="2000" i="1">
                <a:latin typeface="Verdana" charset="0"/>
              </a:rPr>
              <a:t>ping-pong</a:t>
            </a:r>
            <a:r>
              <a:rPr lang="en-US" sz="2000">
                <a:latin typeface="Verdana" charset="0"/>
              </a:rPr>
              <a:t> between P1’s and P2’s caches.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Ping-ponging can be reduced by first reading the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mutex</a:t>
            </a:r>
            <a:r>
              <a:rPr lang="en-US" sz="2000">
                <a:latin typeface="Verdana" charset="0"/>
              </a:rPr>
              <a:t> location </a:t>
            </a:r>
            <a:r>
              <a:rPr lang="en-US" sz="2000" i="1">
                <a:latin typeface="Verdana" charset="0"/>
              </a:rPr>
              <a:t>(non-atomically) </a:t>
            </a:r>
            <a:r>
              <a:rPr lang="en-US" sz="2000">
                <a:latin typeface="Verdana" charset="0"/>
              </a:rPr>
              <a:t>and executing a swap only if it is found to be zero. </a:t>
            </a:r>
          </a:p>
        </p:txBody>
      </p:sp>
      <p:sp>
        <p:nvSpPr>
          <p:cNvPr id="1594372" name="Rectangle 4"/>
          <p:cNvSpPr>
            <a:spLocks noChangeArrowheads="1"/>
          </p:cNvSpPr>
          <p:nvPr/>
        </p:nvSpPr>
        <p:spPr bwMode="auto">
          <a:xfrm>
            <a:off x="3960813" y="3233738"/>
            <a:ext cx="9096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cache</a:t>
            </a:r>
          </a:p>
        </p:txBody>
      </p:sp>
      <p:sp>
        <p:nvSpPr>
          <p:cNvPr id="1594373" name="Rectangle 5"/>
          <p:cNvSpPr>
            <a:spLocks noChangeArrowheads="1"/>
          </p:cNvSpPr>
          <p:nvPr/>
        </p:nvSpPr>
        <p:spPr bwMode="auto">
          <a:xfrm>
            <a:off x="304800" y="1235075"/>
            <a:ext cx="2922588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Processor 1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  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1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L: swap (mutex), R;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56127A"/>
                </a:solidFill>
                <a:latin typeface="Verdana" charset="0"/>
              </a:rPr>
              <a:t>    if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 &lt;R&gt; </a:t>
            </a:r>
            <a:r>
              <a:rPr lang="en-US" i="1">
                <a:solidFill>
                  <a:srgbClr val="56127A"/>
                </a:solidFill>
                <a:latin typeface="Verdana" charset="0"/>
              </a:rPr>
              <a:t>then goto 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L; 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     &lt;critical section&gt;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   M[mutex] </a:t>
            </a:r>
            <a:r>
              <a:rPr lang="en-US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0;</a:t>
            </a:r>
          </a:p>
        </p:txBody>
      </p:sp>
      <p:sp>
        <p:nvSpPr>
          <p:cNvPr id="1594374" name="Rectangle 6"/>
          <p:cNvSpPr>
            <a:spLocks noChangeArrowheads="1"/>
          </p:cNvSpPr>
          <p:nvPr/>
        </p:nvSpPr>
        <p:spPr bwMode="auto">
          <a:xfrm>
            <a:off x="3152775" y="1235075"/>
            <a:ext cx="2938463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Processor 2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   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1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L: swap (mutex), R;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56127A"/>
                </a:solidFill>
                <a:latin typeface="Verdana" charset="0"/>
              </a:rPr>
              <a:t>    if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 &lt;R&gt; </a:t>
            </a:r>
            <a:r>
              <a:rPr lang="en-US" i="1">
                <a:solidFill>
                  <a:srgbClr val="56127A"/>
                </a:solidFill>
                <a:latin typeface="Verdana" charset="0"/>
              </a:rPr>
              <a:t>then goto 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L; 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     &lt;critical section&gt;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   M[mutex] </a:t>
            </a:r>
            <a:r>
              <a:rPr lang="en-US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0;</a:t>
            </a:r>
          </a:p>
        </p:txBody>
      </p:sp>
      <p:sp>
        <p:nvSpPr>
          <p:cNvPr id="1594375" name="Rectangle 7"/>
          <p:cNvSpPr>
            <a:spLocks noChangeArrowheads="1"/>
          </p:cNvSpPr>
          <p:nvPr/>
        </p:nvSpPr>
        <p:spPr bwMode="auto">
          <a:xfrm>
            <a:off x="6191250" y="1235075"/>
            <a:ext cx="2938463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Processor 3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   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1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L: swap (mutex), R;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56127A"/>
                </a:solidFill>
                <a:latin typeface="Verdana" charset="0"/>
              </a:rPr>
              <a:t>    if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 &lt;R&gt; </a:t>
            </a:r>
            <a:r>
              <a:rPr lang="en-US" i="1">
                <a:solidFill>
                  <a:srgbClr val="56127A"/>
                </a:solidFill>
                <a:latin typeface="Verdana" charset="0"/>
              </a:rPr>
              <a:t>then goto 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L; 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     &lt;critical section&gt;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   M[mutex] </a:t>
            </a:r>
            <a:r>
              <a:rPr lang="en-US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 0;</a:t>
            </a:r>
          </a:p>
        </p:txBody>
      </p:sp>
      <p:sp>
        <p:nvSpPr>
          <p:cNvPr id="1594376" name="Rectangle 8"/>
          <p:cNvSpPr>
            <a:spLocks noChangeArrowheads="1"/>
          </p:cNvSpPr>
          <p:nvPr/>
        </p:nvSpPr>
        <p:spPr bwMode="auto">
          <a:xfrm>
            <a:off x="315913" y="3827463"/>
            <a:ext cx="8370887" cy="3635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       </a:t>
            </a:r>
            <a:r>
              <a:rPr lang="en-US" sz="2000">
                <a:latin typeface="Verdana" charset="0"/>
              </a:rPr>
              <a:t>CPU-Memory Bus</a:t>
            </a:r>
          </a:p>
        </p:txBody>
      </p:sp>
      <p:sp>
        <p:nvSpPr>
          <p:cNvPr id="1594377" name="Line 9"/>
          <p:cNvSpPr>
            <a:spLocks noChangeShapeType="1"/>
          </p:cNvSpPr>
          <p:nvPr/>
        </p:nvSpPr>
        <p:spPr bwMode="auto">
          <a:xfrm>
            <a:off x="1603375" y="2994025"/>
            <a:ext cx="0" cy="806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78" name="Rectangle 10"/>
          <p:cNvSpPr>
            <a:spLocks noChangeArrowheads="1"/>
          </p:cNvSpPr>
          <p:nvPr/>
        </p:nvSpPr>
        <p:spPr bwMode="auto">
          <a:xfrm>
            <a:off x="304800" y="3157538"/>
            <a:ext cx="2514600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200400" y="3003550"/>
            <a:ext cx="2514600" cy="806450"/>
            <a:chOff x="2118" y="1836"/>
            <a:chExt cx="1584" cy="508"/>
          </a:xfrm>
        </p:grpSpPr>
        <p:sp>
          <p:nvSpPr>
            <p:cNvPr id="1594380" name="Line 12"/>
            <p:cNvSpPr>
              <a:spLocks noChangeShapeType="1"/>
            </p:cNvSpPr>
            <p:nvPr/>
          </p:nvSpPr>
          <p:spPr bwMode="auto">
            <a:xfrm>
              <a:off x="2864" y="1836"/>
              <a:ext cx="0" cy="5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4381" name="Rectangle 13"/>
            <p:cNvSpPr>
              <a:spLocks noChangeArrowheads="1"/>
            </p:cNvSpPr>
            <p:nvPr/>
          </p:nvSpPr>
          <p:spPr bwMode="auto">
            <a:xfrm>
              <a:off x="2118" y="1939"/>
              <a:ext cx="1584" cy="3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mutex=1</a:t>
              </a:r>
            </a:p>
          </p:txBody>
        </p:sp>
      </p:grpSp>
      <p:sp>
        <p:nvSpPr>
          <p:cNvPr id="1594382" name="Line 14"/>
          <p:cNvSpPr>
            <a:spLocks noChangeShapeType="1"/>
          </p:cNvSpPr>
          <p:nvPr/>
        </p:nvSpPr>
        <p:spPr bwMode="auto">
          <a:xfrm>
            <a:off x="7356475" y="3013075"/>
            <a:ext cx="0" cy="806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83" name="Rectangle 15"/>
          <p:cNvSpPr>
            <a:spLocks noChangeArrowheads="1"/>
          </p:cNvSpPr>
          <p:nvPr/>
        </p:nvSpPr>
        <p:spPr bwMode="auto">
          <a:xfrm>
            <a:off x="6172200" y="3176588"/>
            <a:ext cx="2514600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84" name="Freeform 16"/>
          <p:cNvSpPr>
            <a:spLocks/>
          </p:cNvSpPr>
          <p:nvPr/>
        </p:nvSpPr>
        <p:spPr bwMode="auto">
          <a:xfrm>
            <a:off x="2133600" y="3289300"/>
            <a:ext cx="1627188" cy="682625"/>
          </a:xfrm>
          <a:custGeom>
            <a:avLst/>
            <a:gdLst/>
            <a:ahLst/>
            <a:cxnLst>
              <a:cxn ang="0">
                <a:pos x="1024" y="13"/>
              </a:cxn>
              <a:cxn ang="0">
                <a:pos x="1024" y="429"/>
              </a:cxn>
              <a:cxn ang="0">
                <a:pos x="0" y="429"/>
              </a:cxn>
              <a:cxn ang="0">
                <a:pos x="0" y="0"/>
              </a:cxn>
            </a:cxnLst>
            <a:rect l="0" t="0" r="r" b="b"/>
            <a:pathLst>
              <a:path w="1025" h="430">
                <a:moveTo>
                  <a:pt x="1024" y="13"/>
                </a:moveTo>
                <a:lnTo>
                  <a:pt x="1024" y="429"/>
                </a:lnTo>
                <a:lnTo>
                  <a:pt x="0" y="429"/>
                </a:lnTo>
                <a:lnTo>
                  <a:pt x="0" y="0"/>
                </a:lnTo>
              </a:path>
            </a:pathLst>
          </a:custGeom>
          <a:noFill/>
          <a:ln w="76200" cap="rnd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85" name="Rectangle 17"/>
          <p:cNvSpPr>
            <a:spLocks noChangeArrowheads="1"/>
          </p:cNvSpPr>
          <p:nvPr/>
        </p:nvSpPr>
        <p:spPr bwMode="auto">
          <a:xfrm>
            <a:off x="274638" y="1562100"/>
            <a:ext cx="2582862" cy="14271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86" name="Rectangle 18"/>
          <p:cNvSpPr>
            <a:spLocks noChangeArrowheads="1"/>
          </p:cNvSpPr>
          <p:nvPr/>
        </p:nvSpPr>
        <p:spPr bwMode="auto">
          <a:xfrm>
            <a:off x="3187700" y="1573213"/>
            <a:ext cx="2527300" cy="14271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87" name="Rectangle 19"/>
          <p:cNvSpPr>
            <a:spLocks noChangeArrowheads="1"/>
          </p:cNvSpPr>
          <p:nvPr/>
        </p:nvSpPr>
        <p:spPr bwMode="auto">
          <a:xfrm>
            <a:off x="6172200" y="1562100"/>
            <a:ext cx="2514600" cy="14271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388" name="Rectangle 20"/>
          <p:cNvSpPr>
            <a:spLocks noChangeArrowheads="1"/>
          </p:cNvSpPr>
          <p:nvPr/>
        </p:nvSpPr>
        <p:spPr bwMode="auto">
          <a:xfrm>
            <a:off x="1044575" y="3214688"/>
            <a:ext cx="90963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cache</a:t>
            </a:r>
          </a:p>
        </p:txBody>
      </p:sp>
      <p:sp>
        <p:nvSpPr>
          <p:cNvPr id="1594389" name="Rectangle 21"/>
          <p:cNvSpPr>
            <a:spLocks noChangeArrowheads="1"/>
          </p:cNvSpPr>
          <p:nvPr/>
        </p:nvSpPr>
        <p:spPr bwMode="auto">
          <a:xfrm>
            <a:off x="6911975" y="3244850"/>
            <a:ext cx="90963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cache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C750E3E-6C33-6E47-A11B-B04215D3BE5F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02562" name="Text Box 2"/>
          <p:cNvSpPr txBox="1">
            <a:spLocks noChangeArrowheads="1"/>
          </p:cNvSpPr>
          <p:nvPr/>
        </p:nvSpPr>
        <p:spPr bwMode="auto">
          <a:xfrm>
            <a:off x="622300" y="3781425"/>
            <a:ext cx="8096250" cy="2466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solidFill>
                  <a:srgbClr val="56127A"/>
                </a:solidFill>
                <a:latin typeface="Verdana" charset="0"/>
              </a:rPr>
              <a:t>Blocking caches</a:t>
            </a:r>
            <a:endParaRPr lang="en-US" sz="24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One request at a time + CC </a:t>
            </a:r>
            <a:r>
              <a:rPr lang="en-US" sz="2000">
                <a:solidFill>
                  <a:schemeClr val="tx2"/>
                </a:solidFill>
                <a:latin typeface="Verdana" charset="0"/>
                <a:sym typeface="Symbol" charset="2"/>
              </a:rPr>
              <a:t></a:t>
            </a:r>
            <a:r>
              <a:rPr lang="en-US" sz="2000">
                <a:latin typeface="Verdana" charset="0"/>
              </a:rPr>
              <a:t>  SC</a:t>
            </a:r>
            <a:endParaRPr lang="en-US" sz="20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rgbClr val="56127A"/>
                </a:solidFill>
                <a:latin typeface="Verdana" charset="0"/>
              </a:rPr>
              <a:t>Non-blocking caches</a:t>
            </a:r>
            <a:r>
              <a:rPr lang="en-US" sz="2400">
                <a:latin typeface="Verdana" charset="0"/>
              </a:rPr>
              <a:t>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Multiple requests (different addresses) concurrently + CC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                              </a:t>
            </a:r>
            <a:r>
              <a:rPr lang="en-US" sz="2000">
                <a:solidFill>
                  <a:schemeClr val="tx2"/>
                </a:solidFill>
                <a:latin typeface="Verdana" charset="0"/>
                <a:sym typeface="Symbol" charset="2"/>
              </a:rPr>
              <a:t></a:t>
            </a:r>
            <a:r>
              <a:rPr lang="en-US" sz="2000"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Relaxed memory models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CC ensures that all processors observe the same order of loads and stores to an address </a:t>
            </a:r>
          </a:p>
        </p:txBody>
      </p:sp>
      <p:sp>
        <p:nvSpPr>
          <p:cNvPr id="1602563" name="Rectangle 3"/>
          <p:cNvSpPr>
            <a:spLocks noGrp="1" noChangeArrowheads="1"/>
          </p:cNvSpPr>
          <p:nvPr>
            <p:ph type="title"/>
          </p:nvPr>
        </p:nvSpPr>
        <p:spPr>
          <a:xfrm>
            <a:off x="433388" y="-66675"/>
            <a:ext cx="7970837" cy="83185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Out-of-Order Loads/Stores &amp; CC</a:t>
            </a:r>
          </a:p>
        </p:txBody>
      </p:sp>
      <p:sp>
        <p:nvSpPr>
          <p:cNvPr id="1602564" name="Rectangle 4"/>
          <p:cNvSpPr>
            <a:spLocks noChangeArrowheads="1"/>
          </p:cNvSpPr>
          <p:nvPr/>
        </p:nvSpPr>
        <p:spPr bwMode="auto">
          <a:xfrm>
            <a:off x="3230563" y="1905000"/>
            <a:ext cx="1397000" cy="1843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65" name="Line 5"/>
          <p:cNvSpPr>
            <a:spLocks noChangeShapeType="1"/>
          </p:cNvSpPr>
          <p:nvPr/>
        </p:nvSpPr>
        <p:spPr bwMode="auto">
          <a:xfrm>
            <a:off x="4630738" y="2827338"/>
            <a:ext cx="24844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66" name="Rectangle 6"/>
          <p:cNvSpPr>
            <a:spLocks noChangeArrowheads="1"/>
          </p:cNvSpPr>
          <p:nvPr/>
        </p:nvSpPr>
        <p:spPr bwMode="auto">
          <a:xfrm>
            <a:off x="3457575" y="2459038"/>
            <a:ext cx="9556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Cache</a:t>
            </a:r>
          </a:p>
        </p:txBody>
      </p:sp>
      <p:sp>
        <p:nvSpPr>
          <p:cNvPr id="1602567" name="Rectangle 7"/>
          <p:cNvSpPr>
            <a:spLocks noChangeArrowheads="1"/>
          </p:cNvSpPr>
          <p:nvPr/>
        </p:nvSpPr>
        <p:spPr bwMode="auto">
          <a:xfrm>
            <a:off x="7126288" y="990600"/>
            <a:ext cx="1754187" cy="27162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68" name="Rectangle 8"/>
          <p:cNvSpPr>
            <a:spLocks noChangeArrowheads="1"/>
          </p:cNvSpPr>
          <p:nvPr/>
        </p:nvSpPr>
        <p:spPr bwMode="auto">
          <a:xfrm>
            <a:off x="7323138" y="2208213"/>
            <a:ext cx="120650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Memory</a:t>
            </a:r>
          </a:p>
        </p:txBody>
      </p:sp>
      <p:sp>
        <p:nvSpPr>
          <p:cNvPr id="1602569" name="Rectangle 9"/>
          <p:cNvSpPr>
            <a:spLocks noChangeArrowheads="1"/>
          </p:cNvSpPr>
          <p:nvPr/>
        </p:nvSpPr>
        <p:spPr bwMode="auto">
          <a:xfrm>
            <a:off x="5195888" y="1722438"/>
            <a:ext cx="666750" cy="5842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0" name="Line 10"/>
          <p:cNvSpPr>
            <a:spLocks noChangeShapeType="1"/>
          </p:cNvSpPr>
          <p:nvPr/>
        </p:nvSpPr>
        <p:spPr bwMode="auto">
          <a:xfrm flipH="1">
            <a:off x="5154613" y="1720850"/>
            <a:ext cx="742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1" name="Line 11"/>
          <p:cNvSpPr>
            <a:spLocks noChangeShapeType="1"/>
          </p:cNvSpPr>
          <p:nvPr/>
        </p:nvSpPr>
        <p:spPr bwMode="auto">
          <a:xfrm flipH="1">
            <a:off x="5141913" y="2297113"/>
            <a:ext cx="742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2" name="Line 12"/>
          <p:cNvSpPr>
            <a:spLocks noChangeShapeType="1"/>
          </p:cNvSpPr>
          <p:nvPr/>
        </p:nvSpPr>
        <p:spPr bwMode="auto">
          <a:xfrm>
            <a:off x="5705475" y="1722438"/>
            <a:ext cx="0" cy="563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3" name="Line 13"/>
          <p:cNvSpPr>
            <a:spLocks noChangeShapeType="1"/>
          </p:cNvSpPr>
          <p:nvPr/>
        </p:nvSpPr>
        <p:spPr bwMode="auto">
          <a:xfrm>
            <a:off x="5487988" y="1741488"/>
            <a:ext cx="0" cy="5445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4" name="Line 14"/>
          <p:cNvSpPr>
            <a:spLocks noChangeShapeType="1"/>
          </p:cNvSpPr>
          <p:nvPr/>
        </p:nvSpPr>
        <p:spPr bwMode="auto">
          <a:xfrm>
            <a:off x="5294313" y="1722438"/>
            <a:ext cx="4762" cy="5699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5" name="Line 15"/>
          <p:cNvSpPr>
            <a:spLocks noChangeShapeType="1"/>
          </p:cNvSpPr>
          <p:nvPr/>
        </p:nvSpPr>
        <p:spPr bwMode="auto">
          <a:xfrm flipV="1">
            <a:off x="5868988" y="2063750"/>
            <a:ext cx="1225550" cy="111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6" name="Line 16"/>
          <p:cNvSpPr>
            <a:spLocks noChangeShapeType="1"/>
          </p:cNvSpPr>
          <p:nvPr/>
        </p:nvSpPr>
        <p:spPr bwMode="auto">
          <a:xfrm>
            <a:off x="4664075" y="2068513"/>
            <a:ext cx="533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7" name="Rectangle 17"/>
          <p:cNvSpPr>
            <a:spLocks noChangeArrowheads="1"/>
          </p:cNvSpPr>
          <p:nvPr/>
        </p:nvSpPr>
        <p:spPr bwMode="auto">
          <a:xfrm flipH="1">
            <a:off x="4654550" y="2243138"/>
            <a:ext cx="369570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pushout (Wb-rep)</a:t>
            </a:r>
          </a:p>
        </p:txBody>
      </p:sp>
      <p:sp>
        <p:nvSpPr>
          <p:cNvPr id="1602578" name="Line 18"/>
          <p:cNvSpPr>
            <a:spLocks noChangeShapeType="1"/>
          </p:cNvSpPr>
          <p:nvPr/>
        </p:nvSpPr>
        <p:spPr bwMode="auto">
          <a:xfrm flipV="1">
            <a:off x="1500188" y="3028950"/>
            <a:ext cx="1717675" cy="9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79" name="Line 19"/>
          <p:cNvSpPr>
            <a:spLocks noChangeShapeType="1"/>
          </p:cNvSpPr>
          <p:nvPr/>
        </p:nvSpPr>
        <p:spPr bwMode="auto">
          <a:xfrm flipH="1">
            <a:off x="1503363" y="2652713"/>
            <a:ext cx="1719262" cy="31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580" name="Rectangle 20"/>
          <p:cNvSpPr>
            <a:spLocks noChangeArrowheads="1"/>
          </p:cNvSpPr>
          <p:nvPr/>
        </p:nvSpPr>
        <p:spPr bwMode="auto">
          <a:xfrm>
            <a:off x="1855788" y="2482850"/>
            <a:ext cx="665162" cy="3175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828800" y="2482850"/>
            <a:ext cx="755650" cy="306388"/>
            <a:chOff x="1158" y="1584"/>
            <a:chExt cx="472" cy="240"/>
          </a:xfrm>
        </p:grpSpPr>
        <p:sp>
          <p:nvSpPr>
            <p:cNvPr id="1602582" name="Line 22"/>
            <p:cNvSpPr>
              <a:spLocks noChangeShapeType="1"/>
            </p:cNvSpPr>
            <p:nvPr/>
          </p:nvSpPr>
          <p:spPr bwMode="auto">
            <a:xfrm flipH="1">
              <a:off x="1166" y="1584"/>
              <a:ext cx="4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83" name="Line 23"/>
            <p:cNvSpPr>
              <a:spLocks noChangeShapeType="1"/>
            </p:cNvSpPr>
            <p:nvPr/>
          </p:nvSpPr>
          <p:spPr bwMode="auto">
            <a:xfrm flipH="1">
              <a:off x="1158" y="1824"/>
              <a:ext cx="4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84" name="Line 24"/>
            <p:cNvSpPr>
              <a:spLocks noChangeShapeType="1"/>
            </p:cNvSpPr>
            <p:nvPr/>
          </p:nvSpPr>
          <p:spPr bwMode="auto">
            <a:xfrm>
              <a:off x="1510" y="1584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85" name="Line 25"/>
            <p:cNvSpPr>
              <a:spLocks noChangeShapeType="1"/>
            </p:cNvSpPr>
            <p:nvPr/>
          </p:nvSpPr>
          <p:spPr bwMode="auto">
            <a:xfrm>
              <a:off x="1374" y="1592"/>
              <a:ext cx="0" cy="2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86" name="Line 26"/>
            <p:cNvSpPr>
              <a:spLocks noChangeShapeType="1"/>
            </p:cNvSpPr>
            <p:nvPr/>
          </p:nvSpPr>
          <p:spPr bwMode="auto">
            <a:xfrm>
              <a:off x="1238" y="1600"/>
              <a:ext cx="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02587" name="Rectangle 27"/>
          <p:cNvSpPr>
            <a:spLocks noChangeArrowheads="1"/>
          </p:cNvSpPr>
          <p:nvPr/>
        </p:nvSpPr>
        <p:spPr bwMode="auto">
          <a:xfrm flipH="1">
            <a:off x="1425575" y="1857375"/>
            <a:ext cx="1477963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load/store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buffers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50838" y="2303463"/>
            <a:ext cx="1152525" cy="922337"/>
            <a:chOff x="288" y="1440"/>
            <a:chExt cx="720" cy="720"/>
          </a:xfrm>
        </p:grpSpPr>
        <p:sp>
          <p:nvSpPr>
            <p:cNvPr id="1602589" name="Rectangle 29"/>
            <p:cNvSpPr>
              <a:spLocks noChangeArrowheads="1"/>
            </p:cNvSpPr>
            <p:nvPr/>
          </p:nvSpPr>
          <p:spPr bwMode="auto">
            <a:xfrm>
              <a:off x="384" y="1680"/>
              <a:ext cx="436" cy="30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CPU</a:t>
              </a:r>
            </a:p>
          </p:txBody>
        </p:sp>
        <p:sp>
          <p:nvSpPr>
            <p:cNvPr id="1602590" name="AutoShape 30"/>
            <p:cNvSpPr>
              <a:spLocks noChangeArrowheads="1"/>
            </p:cNvSpPr>
            <p:nvPr/>
          </p:nvSpPr>
          <p:spPr bwMode="auto">
            <a:xfrm>
              <a:off x="288" y="1440"/>
              <a:ext cx="720" cy="720"/>
            </a:xfrm>
            <a:prstGeom prst="star16">
              <a:avLst>
                <a:gd name="adj" fmla="val 375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140325" y="2541588"/>
            <a:ext cx="755650" cy="585787"/>
            <a:chOff x="3088" y="1778"/>
            <a:chExt cx="472" cy="457"/>
          </a:xfrm>
        </p:grpSpPr>
        <p:sp>
          <p:nvSpPr>
            <p:cNvPr id="1602592" name="Rectangle 32"/>
            <p:cNvSpPr>
              <a:spLocks noChangeArrowheads="1"/>
            </p:cNvSpPr>
            <p:nvPr/>
          </p:nvSpPr>
          <p:spPr bwMode="auto">
            <a:xfrm>
              <a:off x="3122" y="1779"/>
              <a:ext cx="416" cy="456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93" name="Line 33"/>
            <p:cNvSpPr>
              <a:spLocks noChangeShapeType="1"/>
            </p:cNvSpPr>
            <p:nvPr/>
          </p:nvSpPr>
          <p:spPr bwMode="auto">
            <a:xfrm flipH="1">
              <a:off x="3096" y="1778"/>
              <a:ext cx="4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94" name="Line 34"/>
            <p:cNvSpPr>
              <a:spLocks noChangeShapeType="1"/>
            </p:cNvSpPr>
            <p:nvPr/>
          </p:nvSpPr>
          <p:spPr bwMode="auto">
            <a:xfrm flipH="1">
              <a:off x="3088" y="2227"/>
              <a:ext cx="4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95" name="Line 35"/>
            <p:cNvSpPr>
              <a:spLocks noChangeShapeType="1"/>
            </p:cNvSpPr>
            <p:nvPr/>
          </p:nvSpPr>
          <p:spPr bwMode="auto">
            <a:xfrm>
              <a:off x="3440" y="1779"/>
              <a:ext cx="0" cy="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96" name="Line 36"/>
            <p:cNvSpPr>
              <a:spLocks noChangeShapeType="1"/>
            </p:cNvSpPr>
            <p:nvPr/>
          </p:nvSpPr>
          <p:spPr bwMode="auto">
            <a:xfrm>
              <a:off x="3304" y="1794"/>
              <a:ext cx="0" cy="4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597" name="Line 37"/>
            <p:cNvSpPr>
              <a:spLocks noChangeShapeType="1"/>
            </p:cNvSpPr>
            <p:nvPr/>
          </p:nvSpPr>
          <p:spPr bwMode="auto">
            <a:xfrm flipH="1">
              <a:off x="3186" y="1779"/>
              <a:ext cx="2" cy="4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5146675" y="3408363"/>
            <a:ext cx="1960563" cy="317500"/>
            <a:chOff x="3123" y="2335"/>
            <a:chExt cx="975" cy="248"/>
          </a:xfrm>
        </p:grpSpPr>
        <p:sp>
          <p:nvSpPr>
            <p:cNvPr id="1602599" name="Rectangle 39"/>
            <p:cNvSpPr>
              <a:spLocks noChangeArrowheads="1"/>
            </p:cNvSpPr>
            <p:nvPr/>
          </p:nvSpPr>
          <p:spPr bwMode="auto">
            <a:xfrm>
              <a:off x="3148" y="2335"/>
              <a:ext cx="416" cy="24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3123" y="2336"/>
              <a:ext cx="472" cy="240"/>
              <a:chOff x="3134" y="2696"/>
              <a:chExt cx="472" cy="240"/>
            </a:xfrm>
          </p:grpSpPr>
          <p:sp>
            <p:nvSpPr>
              <p:cNvPr id="1602601" name="Line 41"/>
              <p:cNvSpPr>
                <a:spLocks noChangeShapeType="1"/>
              </p:cNvSpPr>
              <p:nvPr/>
            </p:nvSpPr>
            <p:spPr bwMode="auto">
              <a:xfrm flipH="1">
                <a:off x="3142" y="2696"/>
                <a:ext cx="4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2602" name="Line 42"/>
              <p:cNvSpPr>
                <a:spLocks noChangeShapeType="1"/>
              </p:cNvSpPr>
              <p:nvPr/>
            </p:nvSpPr>
            <p:spPr bwMode="auto">
              <a:xfrm flipH="1">
                <a:off x="3134" y="2936"/>
                <a:ext cx="4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2603" name="Line 43"/>
              <p:cNvSpPr>
                <a:spLocks noChangeShapeType="1"/>
              </p:cNvSpPr>
              <p:nvPr/>
            </p:nvSpPr>
            <p:spPr bwMode="auto">
              <a:xfrm>
                <a:off x="3486" y="2696"/>
                <a:ext cx="0" cy="2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2604" name="Line 44"/>
              <p:cNvSpPr>
                <a:spLocks noChangeShapeType="1"/>
              </p:cNvSpPr>
              <p:nvPr/>
            </p:nvSpPr>
            <p:spPr bwMode="auto">
              <a:xfrm>
                <a:off x="3350" y="2704"/>
                <a:ext cx="0" cy="22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2605" name="Line 45"/>
              <p:cNvSpPr>
                <a:spLocks noChangeShapeType="1"/>
              </p:cNvSpPr>
              <p:nvPr/>
            </p:nvSpPr>
            <p:spPr bwMode="auto">
              <a:xfrm>
                <a:off x="3214" y="2712"/>
                <a:ext cx="0" cy="2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02606" name="Line 46"/>
            <p:cNvSpPr>
              <a:spLocks noChangeShapeType="1"/>
            </p:cNvSpPr>
            <p:nvPr/>
          </p:nvSpPr>
          <p:spPr bwMode="auto">
            <a:xfrm>
              <a:off x="3558" y="2458"/>
              <a:ext cx="5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02607" name="Rectangle 47"/>
          <p:cNvSpPr>
            <a:spLocks noChangeArrowheads="1"/>
          </p:cNvSpPr>
          <p:nvPr/>
        </p:nvSpPr>
        <p:spPr bwMode="auto">
          <a:xfrm flipH="1">
            <a:off x="4697413" y="3744913"/>
            <a:ext cx="221615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(S-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req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,</a:t>
            </a: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 M-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req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)</a:t>
            </a:r>
          </a:p>
        </p:txBody>
      </p:sp>
      <p:sp>
        <p:nvSpPr>
          <p:cNvPr id="1602608" name="Text Box 48"/>
          <p:cNvSpPr txBox="1">
            <a:spLocks noChangeArrowheads="1"/>
          </p:cNvSpPr>
          <p:nvPr/>
        </p:nvSpPr>
        <p:spPr bwMode="auto">
          <a:xfrm>
            <a:off x="4665663" y="3067050"/>
            <a:ext cx="1877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(S-rep,</a:t>
            </a: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 M-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rep)</a:t>
            </a:r>
          </a:p>
        </p:txBody>
      </p:sp>
      <p:sp>
        <p:nvSpPr>
          <p:cNvPr id="1602609" name="Line 49"/>
          <p:cNvSpPr>
            <a:spLocks noChangeShapeType="1"/>
          </p:cNvSpPr>
          <p:nvPr/>
        </p:nvSpPr>
        <p:spPr bwMode="auto">
          <a:xfrm flipH="1">
            <a:off x="6272213" y="1236663"/>
            <a:ext cx="8207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610" name="Rectangle 50"/>
          <p:cNvSpPr>
            <a:spLocks noChangeArrowheads="1"/>
          </p:cNvSpPr>
          <p:nvPr/>
        </p:nvSpPr>
        <p:spPr bwMode="auto">
          <a:xfrm flipH="1">
            <a:off x="3846513" y="1360488"/>
            <a:ext cx="3227387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Wb-req, Inv-req, Inv-rep</a:t>
            </a:r>
          </a:p>
        </p:txBody>
      </p:sp>
      <p:sp>
        <p:nvSpPr>
          <p:cNvPr id="1602611" name="Line 51"/>
          <p:cNvSpPr>
            <a:spLocks noChangeShapeType="1"/>
          </p:cNvSpPr>
          <p:nvPr/>
        </p:nvSpPr>
        <p:spPr bwMode="auto">
          <a:xfrm flipV="1">
            <a:off x="4635500" y="3560763"/>
            <a:ext cx="550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612" name="Rectangle 52"/>
          <p:cNvSpPr>
            <a:spLocks noChangeArrowheads="1"/>
          </p:cNvSpPr>
          <p:nvPr/>
        </p:nvSpPr>
        <p:spPr bwMode="auto">
          <a:xfrm>
            <a:off x="4811713" y="1050925"/>
            <a:ext cx="1423987" cy="4000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snooper</a:t>
            </a:r>
          </a:p>
        </p:txBody>
      </p:sp>
      <p:sp>
        <p:nvSpPr>
          <p:cNvPr id="1602613" name="Freeform 53"/>
          <p:cNvSpPr>
            <a:spLocks/>
          </p:cNvSpPr>
          <p:nvPr/>
        </p:nvSpPr>
        <p:spPr bwMode="auto">
          <a:xfrm>
            <a:off x="3836988" y="1298575"/>
            <a:ext cx="974725" cy="61595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0" y="0"/>
              </a:cxn>
              <a:cxn ang="0">
                <a:pos x="0" y="432"/>
              </a:cxn>
            </a:cxnLst>
            <a:rect l="0" t="0" r="r" b="b"/>
            <a:pathLst>
              <a:path w="432" h="432">
                <a:moveTo>
                  <a:pt x="432" y="0"/>
                </a:moveTo>
                <a:lnTo>
                  <a:pt x="0" y="0"/>
                </a:lnTo>
                <a:lnTo>
                  <a:pt x="0" y="432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614" name="Text Box 54"/>
          <p:cNvSpPr txBox="1">
            <a:spLocks noChangeArrowheads="1"/>
          </p:cNvSpPr>
          <p:nvPr/>
        </p:nvSpPr>
        <p:spPr bwMode="auto">
          <a:xfrm>
            <a:off x="3429000" y="3117850"/>
            <a:ext cx="1149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dirty="0">
                <a:latin typeface="Verdana" charset="0"/>
              </a:rPr>
              <a:t>(I/S</a:t>
            </a:r>
            <a:r>
              <a:rPr lang="en-US" sz="2000" dirty="0" smtClean="0">
                <a:latin typeface="Verdana" charset="0"/>
              </a:rPr>
              <a:t>/M)</a:t>
            </a:r>
            <a:endParaRPr lang="en-US" sz="2000" dirty="0">
              <a:latin typeface="Verdana" charset="0"/>
            </a:endParaRPr>
          </a:p>
        </p:txBody>
      </p:sp>
      <p:sp>
        <p:nvSpPr>
          <p:cNvPr id="1602615" name="Freeform 55"/>
          <p:cNvSpPr>
            <a:spLocks/>
          </p:cNvSpPr>
          <p:nvPr/>
        </p:nvSpPr>
        <p:spPr bwMode="auto">
          <a:xfrm>
            <a:off x="6756400" y="773113"/>
            <a:ext cx="368300" cy="3200400"/>
          </a:xfrm>
          <a:custGeom>
            <a:avLst/>
            <a:gdLst/>
            <a:ahLst/>
            <a:cxnLst>
              <a:cxn ang="0">
                <a:pos x="232" y="0"/>
              </a:cxn>
              <a:cxn ang="0">
                <a:pos x="8" y="344"/>
              </a:cxn>
              <a:cxn ang="0">
                <a:pos x="168" y="768"/>
              </a:cxn>
              <a:cxn ang="0">
                <a:pos x="0" y="1264"/>
              </a:cxn>
              <a:cxn ang="0">
                <a:pos x="152" y="1640"/>
              </a:cxn>
              <a:cxn ang="0">
                <a:pos x="0" y="2016"/>
              </a:cxn>
            </a:cxnLst>
            <a:rect l="0" t="0" r="r" b="b"/>
            <a:pathLst>
              <a:path w="232" h="2016">
                <a:moveTo>
                  <a:pt x="232" y="0"/>
                </a:moveTo>
                <a:lnTo>
                  <a:pt x="8" y="344"/>
                </a:lnTo>
                <a:lnTo>
                  <a:pt x="168" y="768"/>
                </a:lnTo>
                <a:lnTo>
                  <a:pt x="0" y="1264"/>
                </a:lnTo>
                <a:lnTo>
                  <a:pt x="152" y="1640"/>
                </a:lnTo>
                <a:lnTo>
                  <a:pt x="0" y="2016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616" name="Text Box 56"/>
          <p:cNvSpPr txBox="1">
            <a:spLocks noChangeArrowheads="1"/>
          </p:cNvSpPr>
          <p:nvPr/>
        </p:nvSpPr>
        <p:spPr bwMode="auto">
          <a:xfrm>
            <a:off x="7169150" y="3814763"/>
            <a:ext cx="1841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CPU/Memory</a:t>
            </a:r>
          </a:p>
          <a:p>
            <a:pPr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Interface</a:t>
            </a:r>
          </a:p>
        </p:txBody>
      </p:sp>
      <p:sp>
        <p:nvSpPr>
          <p:cNvPr id="1602617" name="Freeform 57"/>
          <p:cNvSpPr>
            <a:spLocks/>
          </p:cNvSpPr>
          <p:nvPr/>
        </p:nvSpPr>
        <p:spPr bwMode="auto">
          <a:xfrm>
            <a:off x="6819900" y="3833813"/>
            <a:ext cx="444500" cy="2079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112"/>
              </a:cxn>
              <a:cxn ang="0">
                <a:pos x="280" y="112"/>
              </a:cxn>
            </a:cxnLst>
            <a:rect l="0" t="0" r="r" b="b"/>
            <a:pathLst>
              <a:path w="280" h="131">
                <a:moveTo>
                  <a:pt x="0" y="0"/>
                </a:moveTo>
                <a:cubicBezTo>
                  <a:pt x="48" y="46"/>
                  <a:pt x="97" y="93"/>
                  <a:pt x="144" y="112"/>
                </a:cubicBezTo>
                <a:cubicBezTo>
                  <a:pt x="191" y="131"/>
                  <a:pt x="235" y="121"/>
                  <a:pt x="280" y="112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ACD655E1-0784-1046-B36D-18C27B7D1076}" type="slidenum">
              <a:rPr lang="en-US" smtClean="0"/>
              <a:pPr/>
              <a:t>9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0200"/>
            <a:ext cx="7543800" cy="736600"/>
          </a:xfrm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Performance of Symmetric Shared-Memory Multiprocessors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Cache performance is combination of:</a:t>
            </a:r>
          </a:p>
          <a:p>
            <a:pPr marL="457200" indent="-457200">
              <a:buFontTx/>
              <a:buAutoNum type="arabicPeriod"/>
            </a:pPr>
            <a:r>
              <a:rPr lang="en-US" sz="2800">
                <a:ea typeface="ＭＳ Ｐゴシック" charset="-128"/>
                <a:cs typeface="ＭＳ Ｐゴシック" charset="-128"/>
              </a:rPr>
              <a:t>Uniprocessor cache miss traffic</a:t>
            </a:r>
          </a:p>
          <a:p>
            <a:pPr marL="457200" indent="-457200">
              <a:buFontTx/>
              <a:buAutoNum type="arabicPeriod"/>
            </a:pPr>
            <a:r>
              <a:rPr lang="en-US" sz="2800">
                <a:ea typeface="ＭＳ Ｐゴシック" charset="-128"/>
                <a:cs typeface="ＭＳ Ｐゴシック" charset="-128"/>
              </a:rPr>
              <a:t>Traffic caused by communication </a:t>
            </a:r>
          </a:p>
          <a:p>
            <a:pPr marL="800100" lvl="1" indent="-342900"/>
            <a:r>
              <a:rPr lang="en-US" sz="2000"/>
              <a:t>Results in invalidations and subsequent cache misses</a:t>
            </a:r>
          </a:p>
          <a:p>
            <a:pPr marL="457200" indent="-457200"/>
            <a:r>
              <a:rPr lang="en-US" sz="2800">
                <a:ea typeface="ＭＳ Ｐゴシック" charset="-128"/>
                <a:cs typeface="ＭＳ Ｐゴシック" charset="-128"/>
              </a:rPr>
              <a:t>Adds 4</a:t>
            </a:r>
            <a:r>
              <a:rPr lang="en-US" sz="2800" baseline="30000">
                <a:ea typeface="ＭＳ Ｐゴシック" charset="-128"/>
                <a:cs typeface="ＭＳ Ｐゴシック" charset="-128"/>
              </a:rPr>
              <a:t>th</a:t>
            </a:r>
            <a:r>
              <a:rPr lang="en-US" sz="2800">
                <a:ea typeface="ＭＳ Ｐゴシック" charset="-128"/>
                <a:cs typeface="ＭＳ Ｐゴシック" charset="-128"/>
              </a:rPr>
              <a:t> C: </a:t>
            </a:r>
            <a:r>
              <a:rPr lang="en-US" sz="2800" i="1">
                <a:solidFill>
                  <a:srgbClr val="0332B7"/>
                </a:solidFill>
                <a:ea typeface="ＭＳ Ｐゴシック" charset="-128"/>
                <a:cs typeface="ＭＳ Ｐゴシック" charset="-128"/>
              </a:rPr>
              <a:t>coherence miss</a:t>
            </a:r>
            <a:endParaRPr lang="en-US" sz="2800">
              <a:solidFill>
                <a:srgbClr val="0332B7"/>
              </a:solidFill>
              <a:ea typeface="ＭＳ Ｐゴシック" charset="-128"/>
              <a:cs typeface="ＭＳ Ｐゴシック" charset="-128"/>
            </a:endParaRPr>
          </a:p>
          <a:p>
            <a:pPr marL="800100" lvl="1" indent="-342900"/>
            <a:r>
              <a:rPr lang="en-US" sz="2000"/>
              <a:t>Joins Compulsory, Capacity, Conflict</a:t>
            </a:r>
          </a:p>
          <a:p>
            <a:pPr marL="800100" lvl="1" indent="-342900"/>
            <a:r>
              <a:rPr lang="en-US" sz="2000"/>
              <a:t>(Sometimes called a </a:t>
            </a:r>
            <a:r>
              <a:rPr lang="en-US" sz="2000" i="1"/>
              <a:t>Communication</a:t>
            </a:r>
            <a:r>
              <a:rPr lang="en-US" sz="2000"/>
              <a:t> miss)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5802</TotalTime>
  <Pages>12</Pages>
  <Words>1493</Words>
  <Application>Microsoft Macintosh PowerPoint</Application>
  <PresentationFormat>Letter Paper (8.5x11 in)</PresentationFormat>
  <Paragraphs>266</Paragraphs>
  <Slides>18</Slides>
  <Notes>18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CS252-template</vt:lpstr>
      <vt:lpstr>Office Theme</vt:lpstr>
      <vt:lpstr>Worksheet</vt:lpstr>
      <vt:lpstr>CSE 490/590 Computer Architecture  Directory-Based Caches I</vt:lpstr>
      <vt:lpstr>Last time…</vt:lpstr>
      <vt:lpstr>MESI: An Enhanced MSI protocol  increased performance for private data</vt:lpstr>
      <vt:lpstr>Optimized Snoop with Level-2 Caches</vt:lpstr>
      <vt:lpstr>Intervention</vt:lpstr>
      <vt:lpstr>False Sharing</vt:lpstr>
      <vt:lpstr>Synchronization and Caches:  Performance Issues </vt:lpstr>
      <vt:lpstr>Out-of-Order Loads/Stores &amp; CC</vt:lpstr>
      <vt:lpstr>Performance of Symmetric Shared-Memory Multiprocessors</vt:lpstr>
      <vt:lpstr>Coherency Misses</vt:lpstr>
      <vt:lpstr>CSE 490/590 Administrivia</vt:lpstr>
      <vt:lpstr>Example: True v. False Sharing v. Hit?</vt:lpstr>
      <vt:lpstr>MP Performance 4 Processor  Commercial Workload: OLTP, Decision Support (Database), Search Engine</vt:lpstr>
      <vt:lpstr>MP Performance 2MB Cache  Commercial Workload: OLTP, Decision Support (Database), Search Engine</vt:lpstr>
      <vt:lpstr>A Cache Coherent System Must:</vt:lpstr>
      <vt:lpstr>Bus-based Coherence</vt:lpstr>
      <vt:lpstr>Scalable Approach: Directories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388</cp:revision>
  <cp:lastPrinted>2011-04-20T13:22:52Z</cp:lastPrinted>
  <dcterms:created xsi:type="dcterms:W3CDTF">2011-04-20T17:22:01Z</dcterms:created>
  <dcterms:modified xsi:type="dcterms:W3CDTF">2011-04-20T17:22:25Z</dcterms:modified>
  <cp:category/>
</cp:coreProperties>
</file>