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Default Extension="pdf" ContentType="application/pdf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712" r:id="rId4"/>
    <p:sldId id="822" r:id="rId5"/>
    <p:sldId id="823" r:id="rId6"/>
    <p:sldId id="824" r:id="rId7"/>
    <p:sldId id="826" r:id="rId8"/>
    <p:sldId id="827" r:id="rId9"/>
    <p:sldId id="828" r:id="rId10"/>
    <p:sldId id="829" r:id="rId11"/>
    <p:sldId id="839" r:id="rId12"/>
    <p:sldId id="830" r:id="rId13"/>
    <p:sldId id="831" r:id="rId14"/>
    <p:sldId id="832" r:id="rId15"/>
    <p:sldId id="833" r:id="rId16"/>
    <p:sldId id="834" r:id="rId17"/>
    <p:sldId id="835" r:id="rId18"/>
    <p:sldId id="836" r:id="rId19"/>
    <p:sldId id="837" r:id="rId20"/>
    <p:sldId id="838" r:id="rId21"/>
    <p:sldId id="543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E1E55C-7C46-C843-98F1-8AD8EACD962C}" type="slidenum">
              <a:rPr lang="en-US"/>
              <a:pPr/>
              <a:t>11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LL-SC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C0AFC-A615-F240-80E1-D64F95544861}" type="slidenum">
              <a:rPr lang="en-US"/>
              <a:pPr/>
              <a:t>12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E7D3EE-27C2-A048-991D-971428A2C81D}" type="slidenum">
              <a:rPr lang="en-US"/>
              <a:pPr/>
              <a:t>13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ADB46B-F726-2144-A4FB-F2DD56733E36}" type="slidenum">
              <a:rPr lang="en-US"/>
              <a:pPr/>
              <a:t>14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08F35C-5345-B846-AC7D-FED521F856B2}" type="slidenum">
              <a:rPr lang="en-US"/>
              <a:pPr/>
              <a:t>15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07CAD0-FB21-384C-A5A8-F077036E7D5C}" type="slidenum">
              <a:rPr lang="en-US"/>
              <a:pPr/>
              <a:t>16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F8900B-E79C-7E48-9B2D-0317B4C6EAA9}" type="slidenum">
              <a:rPr lang="en-US"/>
              <a:pPr/>
              <a:t>17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8B0739-A041-5948-B3BE-A709A5B83AA5}" type="slidenum">
              <a:rPr lang="en-US"/>
              <a:pPr/>
              <a:t>18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B94D01-3E42-8843-8062-78E7A77C60A5}" type="slidenum">
              <a:rPr lang="en-US"/>
              <a:pPr/>
              <a:t>19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3B3E6-EA40-1A49-984C-ECE83D8CFBBE}" type="slidenum">
              <a:rPr lang="en-US"/>
              <a:pPr/>
              <a:t>2</a:t>
            </a:fld>
            <a:endParaRPr lang="en-US"/>
          </a:p>
        </p:txBody>
      </p:sp>
      <p:sp>
        <p:nvSpPr>
          <p:cNvPr id="127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52FCC-5A46-754B-AF21-664E90F5A0DB}" type="slidenum">
              <a:rPr lang="en-US"/>
              <a:pPr/>
              <a:t>3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D5B088-8295-7745-B77B-E5D6D563B618}" type="slidenum">
              <a:rPr lang="en-US"/>
              <a:pPr/>
              <a:t>4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55382-1A6D-9649-ADFE-0489B381D722}" type="slidenum">
              <a:rPr lang="en-US"/>
              <a:pPr/>
              <a:t>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720D39-ACBD-3B42-AC4E-C8E8DDADF1F8}" type="slidenum">
              <a:rPr lang="en-US"/>
              <a:pPr/>
              <a:t>6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6429D1-FCB3-7240-91E7-EC8CE02CC7F4}" type="slidenum">
              <a:rPr lang="en-US"/>
              <a:pPr/>
              <a:t>7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Delay is a fact of life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Serialization by directory, no longer the bus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SC not guarantied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3A792C-E020-CF46-A2C2-0C20A05B001E}" type="slidenum">
              <a:rPr lang="en-US"/>
              <a:pPr/>
              <a:t>8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- common cases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 	- read miss to private (victim clean or dirty)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	- write miss to private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	- read miss to shared</a:t>
            </a:r>
          </a:p>
          <a:p>
            <a:r>
              <a:rPr lang="en-US" smtClean="0">
                <a:latin typeface="Arial" charset="0"/>
                <a:ea typeface="ＭＳ Ｐゴシック" charset="-128"/>
                <a:cs typeface="ＭＳ Ｐゴシック" charset="-128"/>
              </a:rPr>
              <a:t>	- write miss to shared</a:t>
            </a:r>
          </a:p>
          <a:p>
            <a:endParaRPr lang="en-US" smtClean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0AFF13-EB44-5E41-BE98-EDF7AF32BC18}" type="slidenum">
              <a:rPr lang="en-US"/>
              <a:pPr/>
              <a:t>9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Directory-Based Caches II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10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Keyboards available for pickup at my office</a:t>
            </a:r>
          </a:p>
          <a:p>
            <a:r>
              <a:rPr lang="en-US" dirty="0" smtClean="0"/>
              <a:t>Project 2: less than 2 weeks left (Deadline 5/2)</a:t>
            </a:r>
          </a:p>
          <a:p>
            <a:pPr lvl="1"/>
            <a:r>
              <a:rPr lang="en-US" sz="2000" dirty="0" smtClean="0"/>
              <a:t>Will have demo sessions</a:t>
            </a:r>
          </a:p>
          <a:p>
            <a:r>
              <a:rPr lang="en-US" sz="2600" dirty="0" smtClean="0"/>
              <a:t>No class on 5/2 (finish the project!)</a:t>
            </a:r>
          </a:p>
          <a:p>
            <a:r>
              <a:rPr lang="en-US" dirty="0" smtClean="0"/>
              <a:t>Final exam: Thursday 5/5, 11:45pm – 2:45pm</a:t>
            </a:r>
          </a:p>
          <a:p>
            <a:r>
              <a:rPr lang="en-US" dirty="0" smtClean="0"/>
              <a:t>Project 2 + Final = 55%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0BA4C8FE-D964-A647-8423-7CFAB17B2B98}" type="slidenum">
              <a:rPr lang="en-US" smtClean="0"/>
              <a:pPr/>
              <a:t>11</a:t>
            </a:fld>
            <a:endParaRPr lang="en-US" b="0" smtClean="0">
              <a:solidFill>
                <a:srgbClr val="FBBA03"/>
              </a:solidFill>
            </a:endParaRPr>
          </a:p>
        </p:txBody>
      </p:sp>
      <p:graphicFrame>
        <p:nvGraphicFramePr>
          <p:cNvPr id="1685532" name="Group 28"/>
          <p:cNvGraphicFramePr>
            <a:graphicFrameLocks noGrp="1"/>
          </p:cNvGraphicFramePr>
          <p:nvPr/>
        </p:nvGraphicFramePr>
        <p:xfrm>
          <a:off x="1066800" y="1905000"/>
          <a:ext cx="7239000" cy="4038602"/>
        </p:xfrm>
        <a:graphic>
          <a:graphicData uri="http://schemas.openxmlformats.org/drawingml/2006/table">
            <a:tbl>
              <a:tblPr/>
              <a:tblGrid>
                <a:gridCol w="2362200"/>
                <a:gridCol w="4876800"/>
              </a:tblGrid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Category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Messages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Cache to Memory Requests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ShReq, ExReq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Memory to Cache Requests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WbReq, InvReq, FlushReq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2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Cache to Memory Responses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WbRep(v), InvRep, FlushRep(v)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Memory to Cache Responses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ShRep(v), ExRep(v)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9177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Protocol Messages</a:t>
            </a:r>
          </a:p>
        </p:txBody>
      </p:sp>
      <p:sp>
        <p:nvSpPr>
          <p:cNvPr id="49178" name="Rectangle 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ea typeface="ＭＳ Ｐゴシック" charset="-128"/>
                <a:cs typeface="ＭＳ Ｐゴシック" charset="-128"/>
              </a:rPr>
              <a:t>There are 10 different protocol messages: </a:t>
            </a:r>
          </a:p>
          <a:p>
            <a:endParaRPr lang="en-US">
              <a:ea typeface="ＭＳ Ｐゴシック" charset="-128"/>
              <a:cs typeface="ＭＳ Ｐゴシック" charset="-128"/>
            </a:endParaRPr>
          </a:p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CCFF9B31-98F9-C24B-8634-85887AE18399}" type="slidenum">
              <a:rPr lang="en-US" smtClean="0"/>
              <a:pPr/>
              <a:t>12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Cache State Transitions</a:t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>(from invalid state)</a:t>
            </a:r>
          </a:p>
        </p:txBody>
      </p:sp>
      <p:pic>
        <p:nvPicPr>
          <p:cNvPr id="5120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79588"/>
            <a:ext cx="9753600" cy="37068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215FDA83-ED11-E745-95F0-710E7ECE96BE}" type="slidenum">
              <a:rPr lang="en-US" smtClean="0"/>
              <a:pPr/>
              <a:t>13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Cache State Transitions</a:t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>(from shared state)</a:t>
            </a:r>
          </a:p>
        </p:txBody>
      </p:sp>
      <p:pic>
        <p:nvPicPr>
          <p:cNvPr id="5325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11388"/>
            <a:ext cx="9829800" cy="30464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5325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25" y="1600200"/>
            <a:ext cx="7300913" cy="6477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1F798556-4CAD-2844-9B6E-405086A0E804}" type="slidenum">
              <a:rPr lang="en-US" smtClean="0"/>
              <a:pPr/>
              <a:t>14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Cache State Transitions</a:t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>(from exclusive state)</a:t>
            </a:r>
          </a:p>
        </p:txBody>
      </p:sp>
      <p:pic>
        <p:nvPicPr>
          <p:cNvPr id="5530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0"/>
            <a:ext cx="9144000" cy="32702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5530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524000"/>
            <a:ext cx="7543800" cy="6477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9AEAA17A-6E57-7048-87F4-95A52D6B9842}" type="slidenum">
              <a:rPr lang="en-US" smtClean="0"/>
              <a:pPr/>
              <a:t>15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Cache Transitions</a:t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>(from pending)</a:t>
            </a:r>
          </a:p>
        </p:txBody>
      </p:sp>
      <p:pic>
        <p:nvPicPr>
          <p:cNvPr id="5735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0"/>
            <a:ext cx="9144000" cy="2895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5735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676400"/>
            <a:ext cx="7924800" cy="6477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290BD233-7F0E-F547-A199-3F166ABE6FA8}" type="slidenum">
              <a:rPr lang="en-US" smtClean="0"/>
              <a:pPr/>
              <a:t>16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Home Directory State Transitions</a:t>
            </a:r>
          </a:p>
        </p:txBody>
      </p:sp>
      <p:pic>
        <p:nvPicPr>
          <p:cNvPr id="5939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28800"/>
            <a:ext cx="9126538" cy="3505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59399" name="Text Box 5"/>
          <p:cNvSpPr txBox="1">
            <a:spLocks noChangeArrowheads="1"/>
          </p:cNvSpPr>
          <p:nvPr/>
        </p:nvSpPr>
        <p:spPr bwMode="auto">
          <a:xfrm>
            <a:off x="2979738" y="5881688"/>
            <a:ext cx="2600325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/>
              <a:t>Messages sent from site </a:t>
            </a:r>
            <a:r>
              <a:rPr lang="en-US" i="1"/>
              <a:t>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EEF012E4-8F4E-5546-88A8-B0B9AC983BD7}" type="slidenum">
              <a:rPr lang="en-US" smtClean="0"/>
              <a:pPr/>
              <a:t>17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Home Directory State Transitions</a:t>
            </a:r>
          </a:p>
        </p:txBody>
      </p:sp>
      <p:pic>
        <p:nvPicPr>
          <p:cNvPr id="6144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04975"/>
            <a:ext cx="9383713" cy="35528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pic>
        <p:nvPicPr>
          <p:cNvPr id="6144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273175"/>
            <a:ext cx="93980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61448" name="Text Box 6"/>
          <p:cNvSpPr txBox="1">
            <a:spLocks noChangeArrowheads="1"/>
          </p:cNvSpPr>
          <p:nvPr/>
        </p:nvSpPr>
        <p:spPr bwMode="auto">
          <a:xfrm>
            <a:off x="2979738" y="5881688"/>
            <a:ext cx="2600325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/>
              <a:t>Messages sent from site </a:t>
            </a:r>
            <a:r>
              <a:rPr lang="en-US" i="1"/>
              <a:t>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8B162228-9DF5-3D41-AF6E-BD45980E6BE4}" type="slidenum">
              <a:rPr lang="en-US" smtClean="0"/>
              <a:pPr/>
              <a:t>18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Home Directory State Transitions</a:t>
            </a:r>
          </a:p>
        </p:txBody>
      </p:sp>
      <p:pic>
        <p:nvPicPr>
          <p:cNvPr id="6349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73175"/>
            <a:ext cx="95440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63495" name="Text Box 5"/>
          <p:cNvSpPr txBox="1">
            <a:spLocks noChangeArrowheads="1"/>
          </p:cNvSpPr>
          <p:nvPr/>
        </p:nvSpPr>
        <p:spPr bwMode="auto">
          <a:xfrm>
            <a:off x="3244850" y="5680075"/>
            <a:ext cx="2600325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/>
              <a:t>Messages sent from site </a:t>
            </a:r>
            <a:r>
              <a:rPr lang="en-US" i="1"/>
              <a:t>id</a:t>
            </a:r>
          </a:p>
        </p:txBody>
      </p:sp>
      <p:pic>
        <p:nvPicPr>
          <p:cNvPr id="6349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709738"/>
            <a:ext cx="9540875" cy="2978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57511D05-69A8-E345-B2C8-528487FD77AF}" type="slidenum">
              <a:rPr lang="en-US" smtClean="0"/>
              <a:pPr/>
              <a:t>19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Home Directory State Transitions</a:t>
            </a:r>
          </a:p>
        </p:txBody>
      </p:sp>
      <p:pic>
        <p:nvPicPr>
          <p:cNvPr id="6554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73175"/>
            <a:ext cx="104330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  <p:sp>
        <p:nvSpPr>
          <p:cNvPr id="65543" name="Text Box 4"/>
          <p:cNvSpPr txBox="1">
            <a:spLocks noChangeArrowheads="1"/>
          </p:cNvSpPr>
          <p:nvPr/>
        </p:nvSpPr>
        <p:spPr bwMode="auto">
          <a:xfrm>
            <a:off x="3244850" y="5680075"/>
            <a:ext cx="2600325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/>
              <a:t>Messages sent from site </a:t>
            </a:r>
            <a:r>
              <a:rPr lang="en-US" i="1"/>
              <a:t>id</a:t>
            </a:r>
          </a:p>
        </p:txBody>
      </p:sp>
      <p:pic>
        <p:nvPicPr>
          <p:cNvPr id="6554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700213"/>
            <a:ext cx="10433050" cy="27559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30113-1C5D-644F-899A-8415A2B04D92}" type="slidenum">
              <a:rPr lang="en-US"/>
              <a:pPr/>
              <a:t>2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27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Last </a:t>
            </a:r>
            <a:r>
              <a:rPr lang="en-US" smtClean="0"/>
              <a:t>time…</a:t>
            </a:r>
            <a:endParaRPr lang="en-US" dirty="0"/>
          </a:p>
        </p:txBody>
      </p:sp>
      <p:sp>
        <p:nvSpPr>
          <p:cNvPr id="127796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683500" cy="5486400"/>
          </a:xfrm>
        </p:spPr>
        <p:txBody>
          <a:bodyPr/>
          <a:lstStyle/>
          <a:p>
            <a:r>
              <a:rPr lang="en-US" dirty="0" smtClean="0"/>
              <a:t>True sharing vs. false </a:t>
            </a:r>
            <a:r>
              <a:rPr lang="en-US" dirty="0" smtClean="0"/>
              <a:t>sharing</a:t>
            </a:r>
            <a:endParaRPr lang="en-US" dirty="0" smtClean="0"/>
          </a:p>
          <a:p>
            <a:r>
              <a:rPr lang="en-US" dirty="0" smtClean="0"/>
              <a:t>Miss vs. </a:t>
            </a:r>
            <a:r>
              <a:rPr lang="en-US" dirty="0" smtClean="0"/>
              <a:t>hit in multiprocessors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18EAC4B5-C767-F84C-8168-C19698B8BB58}" type="slidenum">
              <a:rPr lang="en-US" smtClean="0"/>
              <a:pPr/>
              <a:t>3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36600"/>
          </a:xfrm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A Cache Coherent System Must: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3800"/>
            <a:ext cx="8153400" cy="49276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Provide set of states, state transition diagram, and actions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Manage coherence protocol</a:t>
            </a:r>
          </a:p>
          <a:p>
            <a:pPr lvl="1"/>
            <a:r>
              <a:rPr lang="en-US" dirty="0"/>
              <a:t>(0)  Determine when to invoke coherence protocol</a:t>
            </a:r>
          </a:p>
          <a:p>
            <a:pPr lvl="1"/>
            <a:r>
              <a:rPr lang="en-US" dirty="0"/>
              <a:t>(a)  Find info about state of</a:t>
            </a:r>
            <a:r>
              <a:rPr lang="en-US" dirty="0" smtClean="0"/>
              <a:t> address in </a:t>
            </a:r>
            <a:r>
              <a:rPr lang="en-US" dirty="0"/>
              <a:t>other caches to determine action</a:t>
            </a:r>
          </a:p>
          <a:p>
            <a:pPr lvl="2"/>
            <a:r>
              <a:rPr lang="en-US" dirty="0">
                <a:ea typeface="ＭＳ Ｐゴシック" charset="-128"/>
              </a:rPr>
              <a:t>whether need to communicate with other cached copies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b</a:t>
            </a:r>
            <a:r>
              <a:rPr lang="en-US" dirty="0"/>
              <a:t>)  </a:t>
            </a:r>
            <a:r>
              <a:rPr lang="en-US" dirty="0" smtClean="0"/>
              <a:t>Locate </a:t>
            </a:r>
            <a:r>
              <a:rPr lang="en-US" dirty="0"/>
              <a:t>the other copies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</a:t>
            </a:r>
            <a:r>
              <a:rPr lang="en-US" dirty="0"/>
              <a:t>)  Communicate with those copies  (invalidate/update)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(0) is done the same way on all systems</a:t>
            </a:r>
          </a:p>
          <a:p>
            <a:pPr lvl="1"/>
            <a:r>
              <a:rPr lang="en-US" dirty="0"/>
              <a:t>state of the line is maintained in the cache</a:t>
            </a:r>
          </a:p>
          <a:p>
            <a:pPr lvl="1"/>
            <a:r>
              <a:rPr lang="en-US" dirty="0"/>
              <a:t>protocol is invoked if an “access fault” occurs on the line</a:t>
            </a:r>
          </a:p>
          <a:p>
            <a:r>
              <a:rPr lang="en-US" dirty="0">
                <a:ea typeface="ＭＳ Ｐゴシック" charset="-128"/>
                <a:cs typeface="ＭＳ Ｐゴシック" charset="-128"/>
              </a:rPr>
              <a:t>Different approaches distinguished by (a) to (</a:t>
            </a:r>
            <a:r>
              <a:rPr lang="en-US" dirty="0" err="1">
                <a:ea typeface="ＭＳ Ｐゴシック" charset="-128"/>
                <a:cs typeface="ＭＳ Ｐゴシック" charset="-128"/>
              </a:rPr>
              <a:t>c</a:t>
            </a:r>
            <a:r>
              <a:rPr lang="en-US" dirty="0">
                <a:ea typeface="ＭＳ Ｐゴシック" charset="-128"/>
                <a:cs typeface="ＭＳ Ｐゴシック" charset="-128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C4874CC4-1A31-7142-A572-CECD5A6E5CA4}" type="slidenum">
              <a:rPr lang="en-US" smtClean="0"/>
              <a:pPr/>
              <a:t>4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>
          <a:xfrm>
            <a:off x="2038350" y="419100"/>
            <a:ext cx="4191000" cy="488950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Bus-based Coherence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8077200" cy="4297362"/>
          </a:xfrm>
          <a:noFill/>
        </p:spPr>
        <p:txBody>
          <a:bodyPr lIns="90488" tIns="44450" rIns="90488" bIns="44450"/>
          <a:lstStyle/>
          <a:p>
            <a:pPr>
              <a:lnSpc>
                <a:spcPct val="8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All of (a), (b), (c) done through broadcast on bus</a:t>
            </a:r>
          </a:p>
          <a:p>
            <a:pPr lvl="1">
              <a:lnSpc>
                <a:spcPct val="80000"/>
              </a:lnSpc>
            </a:pPr>
            <a:r>
              <a:rPr lang="en-US"/>
              <a:t>faulting processor sends out a “search” </a:t>
            </a:r>
          </a:p>
          <a:p>
            <a:pPr lvl="1">
              <a:lnSpc>
                <a:spcPct val="80000"/>
              </a:lnSpc>
            </a:pPr>
            <a:r>
              <a:rPr lang="en-US"/>
              <a:t>others respond to the search probe and take necessary action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Could do it in scalable network too</a:t>
            </a:r>
          </a:p>
          <a:p>
            <a:pPr lvl="1">
              <a:lnSpc>
                <a:spcPct val="80000"/>
              </a:lnSpc>
            </a:pPr>
            <a:r>
              <a:rPr lang="en-US"/>
              <a:t>broadcast to all processors, and let them respond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Conceptually simple, but broadcast doesn’t scale with number of processors, P</a:t>
            </a:r>
          </a:p>
          <a:p>
            <a:pPr lvl="1">
              <a:lnSpc>
                <a:spcPct val="80000"/>
              </a:lnSpc>
            </a:pPr>
            <a:r>
              <a:rPr lang="en-US"/>
              <a:t>on bus, bus bandwidth doesn’t scale</a:t>
            </a:r>
          </a:p>
          <a:p>
            <a:pPr lvl="1">
              <a:lnSpc>
                <a:spcPct val="80000"/>
              </a:lnSpc>
            </a:pPr>
            <a:r>
              <a:rPr lang="en-US"/>
              <a:t>on scalable network, every fault leads to at least P network transactions</a:t>
            </a:r>
          </a:p>
          <a:p>
            <a:pPr>
              <a:lnSpc>
                <a:spcPct val="80000"/>
              </a:lnSpc>
            </a:pPr>
            <a:r>
              <a:rPr lang="en-US">
                <a:ea typeface="ＭＳ Ｐゴシック" charset="-128"/>
                <a:cs typeface="ＭＳ Ｐゴシック" charset="-128"/>
              </a:rPr>
              <a:t>Scalable coherence:</a:t>
            </a:r>
          </a:p>
          <a:p>
            <a:pPr lvl="1">
              <a:lnSpc>
                <a:spcPct val="80000"/>
              </a:lnSpc>
            </a:pPr>
            <a:r>
              <a:rPr lang="en-US"/>
              <a:t>can have same cache states and state transition diagram</a:t>
            </a:r>
          </a:p>
          <a:p>
            <a:pPr lvl="1">
              <a:lnSpc>
                <a:spcPct val="80000"/>
              </a:lnSpc>
            </a:pPr>
            <a:r>
              <a:rPr lang="en-US"/>
              <a:t>different mechanisms to manage protocol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833429D2-18E4-6043-9442-8B5087576A89}" type="slidenum">
              <a:rPr lang="en-US" smtClean="0"/>
              <a:pPr/>
              <a:t>5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Scalable Approach: Directories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 Every memory block has associated directory information</a:t>
            </a:r>
          </a:p>
          <a:p>
            <a:pPr lvl="1"/>
            <a:r>
              <a:rPr lang="en-US"/>
              <a:t>keeps track of copies of cached blocks and their states</a:t>
            </a:r>
          </a:p>
          <a:p>
            <a:pPr lvl="1"/>
            <a:r>
              <a:rPr lang="en-US"/>
              <a:t>on a miss, find directory entry, look it up, and communicate only with the nodes that have copies if necessary</a:t>
            </a:r>
          </a:p>
          <a:p>
            <a:pPr lvl="1"/>
            <a:r>
              <a:rPr lang="en-US"/>
              <a:t>in scalable networks, communication with directory and copies is through network transactions</a:t>
            </a:r>
          </a:p>
          <a:p>
            <a:r>
              <a:rPr lang="en-US">
                <a:ea typeface="ＭＳ Ｐゴシック" charset="-128"/>
                <a:cs typeface="ＭＳ Ｐゴシック" charset="-128"/>
              </a:rPr>
              <a:t>Many alternatives for organizing directory information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D1A84E68-D719-5549-801A-C01FE26145A6}" type="slidenum">
              <a:rPr lang="en-US" smtClean="0"/>
              <a:pPr/>
              <a:t>6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>
          <a:xfrm>
            <a:off x="1384300" y="419100"/>
            <a:ext cx="5349875" cy="488950"/>
          </a:xfrm>
          <a:noFill/>
        </p:spPr>
        <p:txBody>
          <a:bodyPr wrap="none" lIns="63500" tIns="25400" rIns="63500" bIns="25400" anchor="t">
            <a:spAutoFit/>
          </a:bodyPr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Basic Operation of Directory</a:t>
            </a: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4737100" y="1917700"/>
            <a:ext cx="4178300" cy="1458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•  k processors.  </a:t>
            </a:r>
          </a:p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•  With each cache-block in memory: </a:t>
            </a:r>
            <a:br>
              <a:rPr lang="en-US" sz="1800"/>
            </a:br>
            <a:r>
              <a:rPr lang="en-US" sz="1800"/>
              <a:t>k  presence-bits, 1 dirty-bit</a:t>
            </a:r>
          </a:p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•  With each cache-block in cache:    </a:t>
            </a:r>
            <a:br>
              <a:rPr lang="en-US" sz="1800"/>
            </a:br>
            <a:r>
              <a:rPr lang="en-US" sz="1800"/>
              <a:t>1 valid bit, and 1 dirty (owner) bit</a:t>
            </a:r>
          </a:p>
        </p:txBody>
      </p:sp>
      <p:pic>
        <p:nvPicPr>
          <p:cNvPr id="38919" name="Picture 4"/>
          <p:cNvPicPr>
            <a:picLocks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457200" y="1295400"/>
            <a:ext cx="4330700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892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3962400"/>
            <a:ext cx="7683500" cy="2385012"/>
          </a:xfrm>
          <a:noFill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 dirty="0">
                <a:ea typeface="ＭＳ Ｐゴシック" charset="-128"/>
                <a:cs typeface="ＭＳ Ｐゴシック" charset="-128"/>
              </a:rPr>
              <a:t>• Read from main memory by processor </a:t>
            </a:r>
            <a:r>
              <a:rPr lang="en-US" sz="1800" dirty="0" err="1">
                <a:ea typeface="ＭＳ Ｐゴシック" charset="-128"/>
                <a:cs typeface="ＭＳ Ｐゴシック" charset="-128"/>
              </a:rPr>
              <a:t>i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:</a:t>
            </a:r>
          </a:p>
          <a:p>
            <a:pPr marL="800100" lvl="1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dirty="0"/>
              <a:t>• If dirty-bit OFF then { read from main memory; turn </a:t>
            </a:r>
            <a:r>
              <a:rPr lang="en-US" dirty="0" err="1"/>
              <a:t>p[i</a:t>
            </a:r>
            <a:r>
              <a:rPr lang="en-US" dirty="0"/>
              <a:t>] ON; }</a:t>
            </a:r>
          </a:p>
          <a:p>
            <a:pPr marL="800100" lvl="1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dirty="0"/>
              <a:t>• if dirty-bit ON   then { recall line from dirty proc </a:t>
            </a:r>
            <a:r>
              <a:rPr lang="en-US" dirty="0" smtClean="0"/>
              <a:t>(downgrade cache </a:t>
            </a:r>
            <a:r>
              <a:rPr lang="en-US" dirty="0"/>
              <a:t>state to shared); update memory; turn dirty-bit OFF; turn </a:t>
            </a:r>
            <a:r>
              <a:rPr lang="en-US" dirty="0" err="1"/>
              <a:t>p[i</a:t>
            </a:r>
            <a:r>
              <a:rPr lang="en-US" dirty="0"/>
              <a:t>] ON; supply recalled data to </a:t>
            </a:r>
            <a:r>
              <a:rPr lang="en-US" dirty="0" err="1"/>
              <a:t>i</a:t>
            </a:r>
            <a:r>
              <a:rPr lang="en-US" dirty="0"/>
              <a:t>;}</a:t>
            </a:r>
          </a:p>
          <a:p>
            <a:pPr marL="342900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 dirty="0">
                <a:ea typeface="ＭＳ Ｐゴシック" charset="-128"/>
                <a:cs typeface="ＭＳ Ｐゴシック" charset="-128"/>
              </a:rPr>
              <a:t>• Write to main memory by processor </a:t>
            </a:r>
            <a:r>
              <a:rPr lang="en-US" sz="1800" dirty="0" err="1">
                <a:ea typeface="ＭＳ Ｐゴシック" charset="-128"/>
                <a:cs typeface="ＭＳ Ｐゴシック" charset="-128"/>
              </a:rPr>
              <a:t>i</a:t>
            </a:r>
            <a:r>
              <a:rPr lang="en-US" sz="1800" dirty="0">
                <a:ea typeface="ＭＳ Ｐゴシック" charset="-128"/>
                <a:cs typeface="ＭＳ Ｐゴシック" charset="-128"/>
              </a:rPr>
              <a:t>:</a:t>
            </a:r>
          </a:p>
          <a:p>
            <a:pPr marL="800100" lvl="1" indent="-3429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dirty="0"/>
              <a:t>• If dirty-bit OFF then {send invalidations to all caches that have the block; turn dirty-bit ON; supply data to </a:t>
            </a:r>
            <a:r>
              <a:rPr lang="en-US" dirty="0" err="1"/>
              <a:t>i</a:t>
            </a:r>
            <a:r>
              <a:rPr lang="en-US" dirty="0"/>
              <a:t>; turn </a:t>
            </a:r>
            <a:r>
              <a:rPr lang="en-US" dirty="0" err="1"/>
              <a:t>p[i</a:t>
            </a:r>
            <a:r>
              <a:rPr lang="en-US" dirty="0"/>
              <a:t>] ON; ...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B1FA6FE3-352D-7A47-A1D7-C13F7CC4E9FE}" type="slidenum">
              <a:rPr lang="en-US" smtClean="0"/>
              <a:pPr/>
              <a:t>7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292975" cy="7366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Directory Cache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Protocol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5715000"/>
            <a:ext cx="7683500" cy="762000"/>
          </a:xfrm>
        </p:spPr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Assumptions: Reliable network, FIFO message delivery between any given source-destination pair</a:t>
            </a:r>
          </a:p>
        </p:txBody>
      </p:sp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1600200" y="1066800"/>
            <a:ext cx="838200" cy="2209800"/>
            <a:chOff x="864" y="816"/>
            <a:chExt cx="528" cy="1392"/>
          </a:xfrm>
        </p:grpSpPr>
        <p:sp>
          <p:nvSpPr>
            <p:cNvPr id="43268" name="Rectangle 4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3" name="Group 20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98" name="Rectangle 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99" name="Rectangle 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300" name="Rectangle 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301" name="Freeform 1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96" name="Line 18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97" name="Line 19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21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6" name="Group 2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91" name="Rectangle 23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92" name="Rectangle 24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93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94" name="Freeform 26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89" name="Line 27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90" name="Line 28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271" name="Rectangle 29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7" name="Group 30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8" name="Group 31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84" name="Rectangle 32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85" name="Rectangle 33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86" name="Rectangle 34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87" name="Freeform 35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82" name="Line 36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83" name="Line 37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38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10" name="Group 3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77" name="Rectangle 4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78" name="Rectangle 4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79" name="Rectangle 4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80" name="Freeform 4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75" name="Line 4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76" name="Line 4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3016" name="Rectangle 46"/>
          <p:cNvSpPr>
            <a:spLocks noChangeArrowheads="1"/>
          </p:cNvSpPr>
          <p:nvPr/>
        </p:nvSpPr>
        <p:spPr bwMode="auto">
          <a:xfrm>
            <a:off x="1295400" y="3276600"/>
            <a:ext cx="6477000" cy="457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/>
              <a:t>Interconnection Network</a:t>
            </a:r>
          </a:p>
        </p:txBody>
      </p:sp>
      <p:grpSp>
        <p:nvGrpSpPr>
          <p:cNvPr id="11" name="Group 65"/>
          <p:cNvGrpSpPr>
            <a:grpSpLocks/>
          </p:cNvGrpSpPr>
          <p:nvPr/>
        </p:nvGrpSpPr>
        <p:grpSpPr bwMode="auto">
          <a:xfrm>
            <a:off x="1295400" y="3733800"/>
            <a:ext cx="1371600" cy="1828800"/>
            <a:chOff x="1680" y="2496"/>
            <a:chExt cx="864" cy="1152"/>
          </a:xfrm>
        </p:grpSpPr>
        <p:grpSp>
          <p:nvGrpSpPr>
            <p:cNvPr id="12" name="Group 47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13" name="Group 48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64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65" name="Rectangle 50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66" name="Rectangle 51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67" name="Freeform 52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62" name="Line 53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63" name="Line 54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" name="Group 55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15" name="Group 5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57" name="Rectangle 5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58" name="Rectangle 5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59" name="Rectangle 5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60" name="Freeform 6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55" name="Line 6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56" name="Line 6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252" name="Rectangle 63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Directory Controller</a:t>
              </a:r>
            </a:p>
          </p:txBody>
        </p:sp>
        <p:sp>
          <p:nvSpPr>
            <p:cNvPr id="43253" name="Rectangle 64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DRAM Bank</a:t>
              </a:r>
            </a:p>
          </p:txBody>
        </p:sp>
      </p:grpSp>
      <p:grpSp>
        <p:nvGrpSpPr>
          <p:cNvPr id="16" name="Group 66"/>
          <p:cNvGrpSpPr>
            <a:grpSpLocks/>
          </p:cNvGrpSpPr>
          <p:nvPr/>
        </p:nvGrpSpPr>
        <p:grpSpPr bwMode="auto">
          <a:xfrm>
            <a:off x="6324600" y="3733800"/>
            <a:ext cx="1371600" cy="1828800"/>
            <a:chOff x="1680" y="2496"/>
            <a:chExt cx="864" cy="1152"/>
          </a:xfrm>
        </p:grpSpPr>
        <p:grpSp>
          <p:nvGrpSpPr>
            <p:cNvPr id="17" name="Group 67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18" name="Group 68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46" name="Rectangle 69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7" name="Rectangle 70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8" name="Rectangle 71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9" name="Freeform 72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44" name="Line 73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45" name="Line 74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9" name="Group 75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20" name="Group 7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39" name="Rectangle 7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0" name="Rectangle 7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1" name="Rectangle 7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42" name="Freeform 8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37" name="Line 8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38" name="Line 8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234" name="Rectangle 83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Directory Controller</a:t>
              </a:r>
            </a:p>
          </p:txBody>
        </p:sp>
        <p:sp>
          <p:nvSpPr>
            <p:cNvPr id="43235" name="Rectangle 84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DRAM Bank</a:t>
              </a:r>
            </a:p>
          </p:txBody>
        </p:sp>
      </p:grpSp>
      <p:grpSp>
        <p:nvGrpSpPr>
          <p:cNvPr id="21" name="Group 86"/>
          <p:cNvGrpSpPr>
            <a:grpSpLocks/>
          </p:cNvGrpSpPr>
          <p:nvPr/>
        </p:nvGrpSpPr>
        <p:grpSpPr bwMode="auto">
          <a:xfrm>
            <a:off x="2590800" y="1066800"/>
            <a:ext cx="838200" cy="2209800"/>
            <a:chOff x="864" y="816"/>
            <a:chExt cx="528" cy="1392"/>
          </a:xfrm>
        </p:grpSpPr>
        <p:sp>
          <p:nvSpPr>
            <p:cNvPr id="43198" name="Rectangle 8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22" name="Group 8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23" name="Group 8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28" name="Rectangle 9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29" name="Rectangle 9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30" name="Rectangle 9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31" name="Freeform 9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26" name="Line 9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27" name="Line 9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4" name="Group 9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25" name="Group 9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21" name="Rectangle 9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22" name="Rectangle 9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23" name="Rectangle 10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24" name="Freeform 10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19" name="Line 10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20" name="Line 10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201" name="Rectangle 10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26" name="Group 10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27" name="Group 10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14" name="Rectangle 10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15" name="Rectangle 10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16" name="Rectangle 10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17" name="Freeform 11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12" name="Line 11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13" name="Line 11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8" name="Group 11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29" name="Group 11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207" name="Rectangle 11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08" name="Rectangle 11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09" name="Rectangle 11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210" name="Freeform 11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205" name="Line 11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206" name="Line 12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0" name="Group 121"/>
          <p:cNvGrpSpPr>
            <a:grpSpLocks/>
          </p:cNvGrpSpPr>
          <p:nvPr/>
        </p:nvGrpSpPr>
        <p:grpSpPr bwMode="auto">
          <a:xfrm>
            <a:off x="3581400" y="1066800"/>
            <a:ext cx="838200" cy="2209800"/>
            <a:chOff x="864" y="816"/>
            <a:chExt cx="528" cy="1392"/>
          </a:xfrm>
        </p:grpSpPr>
        <p:sp>
          <p:nvSpPr>
            <p:cNvPr id="43164" name="Rectangle 122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31" name="Group 123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08" name="Group 12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94" name="Rectangle 12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95" name="Rectangle 12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96" name="Rectangle 12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97" name="Freeform 12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92" name="Line 12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93" name="Line 13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09" name="Group 131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10" name="Group 13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87" name="Rectangle 133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8" name="Rectangle 134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9" name="Rectangle 135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90" name="Freeform 136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85" name="Line 137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86" name="Line 138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167" name="Rectangle 139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43012" name="Group 140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15" name="Group 141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80" name="Rectangle 142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1" name="Rectangle 143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2" name="Rectangle 144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83" name="Freeform 145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78" name="Line 146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79" name="Line 147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17" name="Group 148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018" name="Group 14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73" name="Rectangle 15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74" name="Rectangle 15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75" name="Rectangle 15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76" name="Freeform 15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71" name="Line 15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72" name="Line 15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3019" name="Group 156"/>
          <p:cNvGrpSpPr>
            <a:grpSpLocks/>
          </p:cNvGrpSpPr>
          <p:nvPr/>
        </p:nvGrpSpPr>
        <p:grpSpPr bwMode="auto">
          <a:xfrm>
            <a:off x="4572000" y="1066800"/>
            <a:ext cx="838200" cy="2209800"/>
            <a:chOff x="864" y="816"/>
            <a:chExt cx="528" cy="1392"/>
          </a:xfrm>
        </p:grpSpPr>
        <p:sp>
          <p:nvSpPr>
            <p:cNvPr id="43130" name="Rectangle 15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43020" name="Group 15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21" name="Group 15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60" name="Rectangle 16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61" name="Rectangle 16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62" name="Rectangle 16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63" name="Freeform 16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58" name="Line 16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59" name="Line 16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22" name="Group 16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23" name="Group 16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53" name="Rectangle 16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4" name="Rectangle 16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5" name="Rectangle 17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56" name="Freeform 17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51" name="Line 17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52" name="Line 17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133" name="Rectangle 17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43024" name="Group 17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25" name="Group 17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46" name="Rectangle 17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7" name="Rectangle 17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8" name="Rectangle 17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9" name="Freeform 18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44" name="Line 18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45" name="Line 18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26" name="Group 18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027" name="Group 18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39" name="Rectangle 18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0" name="Rectangle 18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1" name="Rectangle 18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42" name="Freeform 18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37" name="Line 18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38" name="Line 19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3030" name="Group 191"/>
          <p:cNvGrpSpPr>
            <a:grpSpLocks/>
          </p:cNvGrpSpPr>
          <p:nvPr/>
        </p:nvGrpSpPr>
        <p:grpSpPr bwMode="auto">
          <a:xfrm>
            <a:off x="5562600" y="1066800"/>
            <a:ext cx="838200" cy="2209800"/>
            <a:chOff x="864" y="816"/>
            <a:chExt cx="528" cy="1392"/>
          </a:xfrm>
        </p:grpSpPr>
        <p:sp>
          <p:nvSpPr>
            <p:cNvPr id="43096" name="Rectangle 192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43037" name="Group 193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44" name="Group 19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26" name="Rectangle 19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7" name="Rectangle 19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8" name="Rectangle 19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9" name="Freeform 19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24" name="Line 19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25" name="Line 20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45" name="Group 201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48" name="Group 20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19" name="Rectangle 203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0" name="Rectangle 204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1" name="Rectangle 205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22" name="Freeform 206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7" name="Line 207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18" name="Line 208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99" name="Rectangle 209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43055" name="Group 210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63" name="Group 211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12" name="Rectangle 212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13" name="Rectangle 213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14" name="Rectangle 214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15" name="Freeform 215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10" name="Line 216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11" name="Line 217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64" name="Group 218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066" name="Group 21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105" name="Rectangle 22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06" name="Rectangle 22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07" name="Rectangle 22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108" name="Freeform 22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103" name="Line 22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104" name="Line 22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3067" name="Group 226"/>
          <p:cNvGrpSpPr>
            <a:grpSpLocks/>
          </p:cNvGrpSpPr>
          <p:nvPr/>
        </p:nvGrpSpPr>
        <p:grpSpPr bwMode="auto">
          <a:xfrm>
            <a:off x="6553200" y="1066800"/>
            <a:ext cx="838200" cy="2209800"/>
            <a:chOff x="864" y="816"/>
            <a:chExt cx="528" cy="1392"/>
          </a:xfrm>
        </p:grpSpPr>
        <p:sp>
          <p:nvSpPr>
            <p:cNvPr id="43062" name="Rectangle 227"/>
            <p:cNvSpPr>
              <a:spLocks noChangeArrowheads="1"/>
            </p:cNvSpPr>
            <p:nvPr/>
          </p:nvSpPr>
          <p:spPr bwMode="auto">
            <a:xfrm>
              <a:off x="864" y="816"/>
              <a:ext cx="528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CPU</a:t>
              </a:r>
            </a:p>
          </p:txBody>
        </p:sp>
        <p:grpSp>
          <p:nvGrpSpPr>
            <p:cNvPr id="43068" name="Group 228"/>
            <p:cNvGrpSpPr>
              <a:grpSpLocks/>
            </p:cNvGrpSpPr>
            <p:nvPr/>
          </p:nvGrpSpPr>
          <p:grpSpPr bwMode="auto">
            <a:xfrm>
              <a:off x="912" y="1104"/>
              <a:ext cx="192" cy="432"/>
              <a:chOff x="1008" y="1536"/>
              <a:chExt cx="192" cy="432"/>
            </a:xfrm>
          </p:grpSpPr>
          <p:grpSp>
            <p:nvGrpSpPr>
              <p:cNvPr id="43075" name="Group 229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92" name="Rectangle 230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3" name="Rectangle 231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4" name="Rectangle 232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95" name="Freeform 233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90" name="Line 234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91" name="Line 235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082" name="Group 236"/>
            <p:cNvGrpSpPr>
              <a:grpSpLocks/>
            </p:cNvGrpSpPr>
            <p:nvPr/>
          </p:nvGrpSpPr>
          <p:grpSpPr bwMode="auto">
            <a:xfrm flipV="1">
              <a:off x="1152" y="1104"/>
              <a:ext cx="192" cy="432"/>
              <a:chOff x="1008" y="1536"/>
              <a:chExt cx="192" cy="432"/>
            </a:xfrm>
          </p:grpSpPr>
          <p:grpSp>
            <p:nvGrpSpPr>
              <p:cNvPr id="43089" name="Group 237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85" name="Rectangle 238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6" name="Rectangle 239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7" name="Rectangle 240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8" name="Freeform 241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83" name="Line 242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84" name="Line 243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65" name="Rectangle 244"/>
            <p:cNvSpPr>
              <a:spLocks noChangeArrowheads="1"/>
            </p:cNvSpPr>
            <p:nvPr/>
          </p:nvSpPr>
          <p:spPr bwMode="auto">
            <a:xfrm>
              <a:off x="864" y="1536"/>
              <a:ext cx="528" cy="24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Cache</a:t>
              </a:r>
            </a:p>
          </p:txBody>
        </p:sp>
        <p:grpSp>
          <p:nvGrpSpPr>
            <p:cNvPr id="43097" name="Group 245"/>
            <p:cNvGrpSpPr>
              <a:grpSpLocks/>
            </p:cNvGrpSpPr>
            <p:nvPr/>
          </p:nvGrpSpPr>
          <p:grpSpPr bwMode="auto">
            <a:xfrm flipV="1">
              <a:off x="1152" y="1776"/>
              <a:ext cx="192" cy="432"/>
              <a:chOff x="1008" y="1536"/>
              <a:chExt cx="192" cy="432"/>
            </a:xfrm>
          </p:grpSpPr>
          <p:grpSp>
            <p:nvGrpSpPr>
              <p:cNvPr id="43098" name="Group 246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78" name="Rectangle 247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79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0" name="Rectangle 249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1" name="Freeform 250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76" name="Line 251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7" name="Line 252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100" name="Group 253"/>
            <p:cNvGrpSpPr>
              <a:grpSpLocks/>
            </p:cNvGrpSpPr>
            <p:nvPr/>
          </p:nvGrpSpPr>
          <p:grpSpPr bwMode="auto">
            <a:xfrm>
              <a:off x="912" y="1776"/>
              <a:ext cx="192" cy="432"/>
              <a:chOff x="1008" y="1536"/>
              <a:chExt cx="192" cy="432"/>
            </a:xfrm>
          </p:grpSpPr>
          <p:grpSp>
            <p:nvGrpSpPr>
              <p:cNvPr id="43101" name="Group 25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71" name="Rectangle 25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72" name="Rectangle 25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73" name="Rectangle 25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74" name="Freeform 25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69" name="Line 25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70" name="Line 26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3102" name="Group 262"/>
          <p:cNvGrpSpPr>
            <a:grpSpLocks/>
          </p:cNvGrpSpPr>
          <p:nvPr/>
        </p:nvGrpSpPr>
        <p:grpSpPr bwMode="auto">
          <a:xfrm>
            <a:off x="2971800" y="3733800"/>
            <a:ext cx="1371600" cy="1828800"/>
            <a:chOff x="1680" y="2496"/>
            <a:chExt cx="864" cy="1152"/>
          </a:xfrm>
        </p:grpSpPr>
        <p:grpSp>
          <p:nvGrpSpPr>
            <p:cNvPr id="43109" name="Group 263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43116" name="Group 264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58" name="Rectangle 265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59" name="Rectangle 266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60" name="Rectangle 267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61" name="Freeform 268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56" name="Line 269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57" name="Line 270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123" name="Group 271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43131" name="Group 272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51" name="Rectangle 273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52" name="Rectangle 274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53" name="Rectangle 275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54" name="Freeform 276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49" name="Line 277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50" name="Line 278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46" name="Rectangle 279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Directory Controller</a:t>
              </a:r>
            </a:p>
          </p:txBody>
        </p:sp>
        <p:sp>
          <p:nvSpPr>
            <p:cNvPr id="43047" name="Rectangle 280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DRAM Bank</a:t>
              </a:r>
            </a:p>
          </p:txBody>
        </p:sp>
      </p:grpSp>
      <p:grpSp>
        <p:nvGrpSpPr>
          <p:cNvPr id="43132" name="Group 281"/>
          <p:cNvGrpSpPr>
            <a:grpSpLocks/>
          </p:cNvGrpSpPr>
          <p:nvPr/>
        </p:nvGrpSpPr>
        <p:grpSpPr bwMode="auto">
          <a:xfrm>
            <a:off x="4648200" y="3733800"/>
            <a:ext cx="1371600" cy="1828800"/>
            <a:chOff x="1680" y="2496"/>
            <a:chExt cx="864" cy="1152"/>
          </a:xfrm>
        </p:grpSpPr>
        <p:grpSp>
          <p:nvGrpSpPr>
            <p:cNvPr id="43134" name="Group 282"/>
            <p:cNvGrpSpPr>
              <a:grpSpLocks/>
            </p:cNvGrpSpPr>
            <p:nvPr/>
          </p:nvGrpSpPr>
          <p:grpSpPr bwMode="auto">
            <a:xfrm>
              <a:off x="1872" y="2496"/>
              <a:ext cx="192" cy="432"/>
              <a:chOff x="1008" y="1536"/>
              <a:chExt cx="192" cy="432"/>
            </a:xfrm>
          </p:grpSpPr>
          <p:grpSp>
            <p:nvGrpSpPr>
              <p:cNvPr id="43135" name="Group 283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40" name="Rectangle 284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41" name="Rectangle 285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42" name="Rectangle 286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43" name="Freeform 287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38" name="Line 288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39" name="Line 289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3136" name="Group 290"/>
            <p:cNvGrpSpPr>
              <a:grpSpLocks/>
            </p:cNvGrpSpPr>
            <p:nvPr/>
          </p:nvGrpSpPr>
          <p:grpSpPr bwMode="auto">
            <a:xfrm flipV="1">
              <a:off x="2112" y="2496"/>
              <a:ext cx="192" cy="432"/>
              <a:chOff x="1008" y="1536"/>
              <a:chExt cx="192" cy="432"/>
            </a:xfrm>
          </p:grpSpPr>
          <p:grpSp>
            <p:nvGrpSpPr>
              <p:cNvPr id="43143" name="Group 291"/>
              <p:cNvGrpSpPr>
                <a:grpSpLocks/>
              </p:cNvGrpSpPr>
              <p:nvPr/>
            </p:nvGrpSpPr>
            <p:grpSpPr bwMode="auto">
              <a:xfrm>
                <a:off x="1008" y="1584"/>
                <a:ext cx="192" cy="240"/>
                <a:chOff x="1824" y="1296"/>
                <a:chExt cx="192" cy="240"/>
              </a:xfrm>
            </p:grpSpPr>
            <p:sp>
              <p:nvSpPr>
                <p:cNvPr id="43033" name="Rectangle 292"/>
                <p:cNvSpPr>
                  <a:spLocks noChangeArrowheads="1"/>
                </p:cNvSpPr>
                <p:nvPr/>
              </p:nvSpPr>
              <p:spPr bwMode="auto">
                <a:xfrm>
                  <a:off x="1824" y="1488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34" name="Rectangle 293"/>
                <p:cNvSpPr>
                  <a:spLocks noChangeArrowheads="1"/>
                </p:cNvSpPr>
                <p:nvPr/>
              </p:nvSpPr>
              <p:spPr bwMode="auto">
                <a:xfrm>
                  <a:off x="1824" y="1440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35" name="Rectangle 294"/>
                <p:cNvSpPr>
                  <a:spLocks noChangeArrowheads="1"/>
                </p:cNvSpPr>
                <p:nvPr/>
              </p:nvSpPr>
              <p:spPr bwMode="auto">
                <a:xfrm>
                  <a:off x="1824" y="1392"/>
                  <a:ext cx="192" cy="48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rot="108000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36" name="Freeform 295"/>
                <p:cNvSpPr>
                  <a:spLocks/>
                </p:cNvSpPr>
                <p:nvPr/>
              </p:nvSpPr>
              <p:spPr bwMode="auto">
                <a:xfrm>
                  <a:off x="1824" y="1296"/>
                  <a:ext cx="192" cy="240"/>
                </a:xfrm>
                <a:custGeom>
                  <a:avLst/>
                  <a:gdLst>
                    <a:gd name="T0" fmla="*/ 0 w 192"/>
                    <a:gd name="T1" fmla="*/ 0 h 240"/>
                    <a:gd name="T2" fmla="*/ 0 w 192"/>
                    <a:gd name="T3" fmla="*/ 240 h 240"/>
                    <a:gd name="T4" fmla="*/ 192 w 192"/>
                    <a:gd name="T5" fmla="*/ 240 h 240"/>
                    <a:gd name="T6" fmla="*/ 192 w 192"/>
                    <a:gd name="T7" fmla="*/ 0 h 24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92"/>
                    <a:gd name="T13" fmla="*/ 0 h 240"/>
                    <a:gd name="T14" fmla="*/ 192 w 192"/>
                    <a:gd name="T15" fmla="*/ 240 h 24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92" h="240">
                      <a:moveTo>
                        <a:pt x="0" y="0"/>
                      </a:moveTo>
                      <a:lnTo>
                        <a:pt x="0" y="240"/>
                      </a:lnTo>
                      <a:lnTo>
                        <a:pt x="192" y="240"/>
                      </a:lnTo>
                      <a:lnTo>
                        <a:pt x="192" y="0"/>
                      </a:lnTo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3031" name="Line 296"/>
              <p:cNvSpPr>
                <a:spLocks noChangeShapeType="1"/>
              </p:cNvSpPr>
              <p:nvPr/>
            </p:nvSpPr>
            <p:spPr bwMode="auto">
              <a:xfrm>
                <a:off x="1104" y="1824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032" name="Line 297"/>
              <p:cNvSpPr>
                <a:spLocks noChangeShapeType="1"/>
              </p:cNvSpPr>
              <p:nvPr/>
            </p:nvSpPr>
            <p:spPr bwMode="auto">
              <a:xfrm>
                <a:off x="1104" y="153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3028" name="Rectangle 298"/>
            <p:cNvSpPr>
              <a:spLocks noChangeArrowheads="1"/>
            </p:cNvSpPr>
            <p:nvPr/>
          </p:nvSpPr>
          <p:spPr bwMode="auto">
            <a:xfrm>
              <a:off x="1680" y="2928"/>
              <a:ext cx="864" cy="2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Directory Controller</a:t>
              </a:r>
            </a:p>
          </p:txBody>
        </p:sp>
        <p:sp>
          <p:nvSpPr>
            <p:cNvPr id="43029" name="Rectangle 299"/>
            <p:cNvSpPr>
              <a:spLocks noChangeArrowheads="1"/>
            </p:cNvSpPr>
            <p:nvPr/>
          </p:nvSpPr>
          <p:spPr bwMode="auto">
            <a:xfrm>
              <a:off x="1680" y="3216"/>
              <a:ext cx="864" cy="4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r>
                <a:rPr lang="en-US"/>
                <a:t>DRAM Bank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414C95B7-3FDC-C04E-99C2-2D55905C8D4F}" type="slidenum">
              <a:rPr lang="en-US" smtClean="0"/>
              <a:pPr/>
              <a:t>8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Cache States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193800"/>
            <a:ext cx="7835900" cy="4927600"/>
          </a:xfrm>
        </p:spPr>
        <p:txBody>
          <a:bodyPr/>
          <a:lstStyle/>
          <a:p>
            <a:pPr algn="just">
              <a:lnSpc>
                <a:spcPct val="100000"/>
              </a:lnSpc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For each cache line, there are 4 possible states:</a:t>
            </a:r>
          </a:p>
          <a:p>
            <a:pPr lvl="1" algn="just">
              <a:lnSpc>
                <a:spcPct val="100000"/>
              </a:lnSpc>
            </a:pPr>
            <a:r>
              <a:rPr lang="en-US" sz="2000"/>
              <a:t>C-invalid (= Nothing): The accessed data is not resident in the cache.</a:t>
            </a:r>
          </a:p>
          <a:p>
            <a:pPr lvl="1" algn="just">
              <a:lnSpc>
                <a:spcPct val="100000"/>
              </a:lnSpc>
            </a:pPr>
            <a:r>
              <a:rPr lang="en-US" sz="2000"/>
              <a:t>C-shared (= Sh): The accessed data is resident in the cache, and possibly also cached at other sites. The data in memory is valid.</a:t>
            </a:r>
          </a:p>
          <a:p>
            <a:pPr lvl="1" algn="just">
              <a:lnSpc>
                <a:spcPct val="100000"/>
              </a:lnSpc>
            </a:pPr>
            <a:r>
              <a:rPr lang="en-US" sz="2000"/>
              <a:t>C-modified (= Ex): The accessed data is exclusively resident in this cache, and has been modified. Memory does not have the most up-to-date data.</a:t>
            </a:r>
          </a:p>
          <a:p>
            <a:pPr lvl="1" algn="just">
              <a:lnSpc>
                <a:spcPct val="100000"/>
              </a:lnSpc>
            </a:pPr>
            <a:r>
              <a:rPr lang="en-US" sz="2000"/>
              <a:t>C-transient (= Pending): The accessed data is in a </a:t>
            </a:r>
            <a:r>
              <a:rPr lang="en-US" sz="2000" i="1"/>
              <a:t>transient</a:t>
            </a:r>
            <a:r>
              <a:rPr lang="en-US" sz="2000"/>
              <a:t> state (for example, the site has just issued a protocol request, but has not received the corresponding protocol reply).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6F31976F-8828-0F4E-AD28-52E02458AB64}" type="slidenum">
              <a:rPr lang="en-US" smtClean="0"/>
              <a:pPr/>
              <a:t>9</a:t>
            </a:fld>
            <a:endParaRPr lang="en-US" b="0" smtClean="0">
              <a:solidFill>
                <a:srgbClr val="FBBA03"/>
              </a:solidFill>
            </a:endParaRPr>
          </a:p>
        </p:txBody>
      </p:sp>
      <p:sp>
        <p:nvSpPr>
          <p:cNvPr id="471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Home directory states</a:t>
            </a:r>
          </a:p>
        </p:txBody>
      </p:sp>
      <p:sp>
        <p:nvSpPr>
          <p:cNvPr id="4711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ea typeface="ＭＳ Ｐゴシック" charset="-128"/>
                <a:cs typeface="ＭＳ Ｐゴシック" charset="-128"/>
              </a:rPr>
              <a:t>For each memory block, there are 4 possible states: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R(dir): The memory block is shared by the sites specified in dir (dir is a set of sites). The data in memory is valid in this state.  If dir is empty (i.e., dir = ε), the memory block is not cached by any site.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W(id): The memory block is exclusively cached at site id, and has been modified at that site. Memory does not have the most up-to-date data.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TR(dir): The memory block is in a transient state waiting for the acknowledgements to the invalidation requests that the home site has issued.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TW(id): The memory block is in a transient state waiting for a block exclusively cached at site id (i.e., in C-modified state) to make the memory block at the home site up-to-date.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6255</TotalTime>
  <Pages>12</Pages>
  <Words>1202</Words>
  <Application>Microsoft Macintosh PowerPoint</Application>
  <PresentationFormat>Letter Paper (8.5x11 in)</PresentationFormat>
  <Paragraphs>171</Paragraphs>
  <Slides>20</Slides>
  <Notes>20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CS252-template</vt:lpstr>
      <vt:lpstr>Office Theme</vt:lpstr>
      <vt:lpstr>CSE 490/590 Computer Architecture  Directory-Based Caches II</vt:lpstr>
      <vt:lpstr>Last time…</vt:lpstr>
      <vt:lpstr>A Cache Coherent System Must:</vt:lpstr>
      <vt:lpstr>Bus-based Coherence</vt:lpstr>
      <vt:lpstr>Scalable Approach: Directories</vt:lpstr>
      <vt:lpstr>Basic Operation of Directory</vt:lpstr>
      <vt:lpstr>Directory Cache Protocol</vt:lpstr>
      <vt:lpstr>Cache States</vt:lpstr>
      <vt:lpstr>Home directory states</vt:lpstr>
      <vt:lpstr>CSE 490/590 Administrivia</vt:lpstr>
      <vt:lpstr>Protocol Messages</vt:lpstr>
      <vt:lpstr>Cache State Transitions (from invalid state)</vt:lpstr>
      <vt:lpstr>Cache State Transitions (from shared state)</vt:lpstr>
      <vt:lpstr>Cache State Transitions (from exclusive state)</vt:lpstr>
      <vt:lpstr>Cache Transitions (from pending)</vt:lpstr>
      <vt:lpstr>Home Directory State Transitions</vt:lpstr>
      <vt:lpstr>Home Directory State Transitions</vt:lpstr>
      <vt:lpstr>Home Directory State Transitions</vt:lpstr>
      <vt:lpstr>Home Directory State Transitions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390</cp:revision>
  <cp:lastPrinted>2011-04-20T13:22:52Z</cp:lastPrinted>
  <dcterms:created xsi:type="dcterms:W3CDTF">2011-04-22T14:21:04Z</dcterms:created>
  <dcterms:modified xsi:type="dcterms:W3CDTF">2011-04-22T20:02:18Z</dcterms:modified>
  <cp:category/>
</cp:coreProperties>
</file>