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9"/>
  </p:notesMasterIdLst>
  <p:handoutMasterIdLst>
    <p:handoutMasterId r:id="rId20"/>
  </p:handoutMasterIdLst>
  <p:sldIdLst>
    <p:sldId id="322" r:id="rId3"/>
    <p:sldId id="742" r:id="rId4"/>
    <p:sldId id="715" r:id="rId5"/>
    <p:sldId id="716" r:id="rId6"/>
    <p:sldId id="717" r:id="rId7"/>
    <p:sldId id="718" r:id="rId8"/>
    <p:sldId id="719" r:id="rId9"/>
    <p:sldId id="720" r:id="rId10"/>
    <p:sldId id="721" r:id="rId11"/>
    <p:sldId id="722" r:id="rId12"/>
    <p:sldId id="743" r:id="rId13"/>
    <p:sldId id="723" r:id="rId14"/>
    <p:sldId id="724" r:id="rId15"/>
    <p:sldId id="725" r:id="rId16"/>
    <p:sldId id="726" r:id="rId17"/>
    <p:sldId id="543" r:id="rId1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1AE971-92C2-D04B-84A8-FE3C7300E5A1}" type="slidenum">
              <a:rPr lang="en-US"/>
              <a:pPr/>
              <a:t>10</a:t>
            </a:fld>
            <a:endParaRPr lang="en-US"/>
          </a:p>
        </p:txBody>
      </p:sp>
      <p:sp>
        <p:nvSpPr>
          <p:cNvPr id="18319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1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1F668A-0428-1F48-A995-0EDD6CE0DBEC}" type="slidenum">
              <a:rPr lang="en-US"/>
              <a:pPr/>
              <a:t>12</a:t>
            </a:fld>
            <a:endParaRPr lang="en-US"/>
          </a:p>
        </p:txBody>
      </p:sp>
      <p:sp>
        <p:nvSpPr>
          <p:cNvPr id="18360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6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FB6411-A0F8-9C4E-9025-0297A6BF579C}" type="slidenum">
              <a:rPr lang="en-US"/>
              <a:pPr/>
              <a:t>13</a:t>
            </a:fld>
            <a:endParaRPr lang="en-US"/>
          </a:p>
        </p:txBody>
      </p:sp>
      <p:sp>
        <p:nvSpPr>
          <p:cNvPr id="18380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8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EB3090-1185-B04C-B483-87124E8D1F3E}" type="slidenum">
              <a:rPr lang="en-US"/>
              <a:pPr/>
              <a:t>14</a:t>
            </a:fld>
            <a:endParaRPr lang="en-US"/>
          </a:p>
        </p:txBody>
      </p:sp>
      <p:sp>
        <p:nvSpPr>
          <p:cNvPr id="18401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0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D54D1E-94F1-3144-8BFD-F6347376B55C}" type="slidenum">
              <a:rPr lang="en-US"/>
              <a:pPr/>
              <a:t>15</a:t>
            </a:fld>
            <a:endParaRPr lang="en-US"/>
          </a:p>
        </p:txBody>
      </p:sp>
      <p:sp>
        <p:nvSpPr>
          <p:cNvPr id="18421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2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746F15-0C38-1645-BE52-91FE96404F7F}" type="slidenum">
              <a:rPr lang="en-US"/>
              <a:pPr/>
              <a:t>2</a:t>
            </a:fld>
            <a:endParaRPr lang="en-US"/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E1ECB7-5CA7-A046-B564-C985388A46F5}" type="slidenum">
              <a:rPr lang="en-US"/>
              <a:pPr/>
              <a:t>3</a:t>
            </a:fld>
            <a:endParaRPr lang="en-US"/>
          </a:p>
        </p:txBody>
      </p:sp>
      <p:sp>
        <p:nvSpPr>
          <p:cNvPr id="19230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2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1DE970-54EF-5045-9E1B-C73ECCA7290A}" type="slidenum">
              <a:rPr lang="en-US"/>
              <a:pPr/>
              <a:t>4</a:t>
            </a:fld>
            <a:endParaRPr lang="en-US"/>
          </a:p>
        </p:txBody>
      </p:sp>
      <p:sp>
        <p:nvSpPr>
          <p:cNvPr id="19148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148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52FF69-F849-0046-A91D-1E1050443861}" type="slidenum">
              <a:rPr lang="en-US"/>
              <a:pPr/>
              <a:t>5</a:t>
            </a:fld>
            <a:endParaRPr lang="en-US"/>
          </a:p>
        </p:txBody>
      </p:sp>
      <p:sp>
        <p:nvSpPr>
          <p:cNvPr id="19169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16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943811-3E13-9549-A268-5F1581B3C37A}" type="slidenum">
              <a:rPr lang="en-US"/>
              <a:pPr/>
              <a:t>6</a:t>
            </a:fld>
            <a:endParaRPr lang="en-US"/>
          </a:p>
        </p:txBody>
      </p:sp>
      <p:sp>
        <p:nvSpPr>
          <p:cNvPr id="19189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18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538E78-6495-3D4F-A87D-E9B9AD8E80DB}" type="slidenum">
              <a:rPr lang="en-US"/>
              <a:pPr/>
              <a:t>7</a:t>
            </a:fld>
            <a:endParaRPr lang="en-US"/>
          </a:p>
        </p:txBody>
      </p:sp>
      <p:sp>
        <p:nvSpPr>
          <p:cNvPr id="18257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25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56E1A5-6640-5F4A-99B3-B131346FF897}" type="slidenum">
              <a:rPr lang="en-US"/>
              <a:pPr/>
              <a:t>8</a:t>
            </a:fld>
            <a:endParaRPr lang="en-US"/>
          </a:p>
        </p:txBody>
      </p:sp>
      <p:sp>
        <p:nvSpPr>
          <p:cNvPr id="18278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27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16153E-8E30-FA4B-A68D-AEEBA27A3E98}" type="slidenum">
              <a:rPr lang="en-US"/>
              <a:pPr/>
              <a:t>9</a:t>
            </a:fld>
            <a:endParaRPr lang="en-US"/>
          </a:p>
        </p:txBody>
      </p:sp>
      <p:sp>
        <p:nvSpPr>
          <p:cNvPr id="18298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29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ILP 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84B9-F5E8-4141-99E5-E8C4C40DBD59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30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304800"/>
            <a:ext cx="7162800" cy="9144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Effectiveness?</a:t>
            </a:r>
          </a:p>
        </p:txBody>
      </p:sp>
      <p:sp>
        <p:nvSpPr>
          <p:cNvPr id="1830915" name="Rectangle 3"/>
          <p:cNvSpPr>
            <a:spLocks noChangeArrowheads="1"/>
          </p:cNvSpPr>
          <p:nvPr/>
        </p:nvSpPr>
        <p:spPr bwMode="auto">
          <a:xfrm>
            <a:off x="747713" y="1319213"/>
            <a:ext cx="8156575" cy="4105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Renaming and Out-of-order execution was first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implemented in 1969 in IBM 360/91 but did not show up in the subsequent models until mid-Nineties.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			</a:t>
            </a:r>
            <a:r>
              <a:rPr lang="en-US" sz="2400" i="1">
                <a:latin typeface="Verdana" charset="0"/>
              </a:rPr>
              <a:t>Why ?</a:t>
            </a: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Reasons</a:t>
            </a:r>
            <a:endParaRPr lang="en-US" sz="2400">
              <a:latin typeface="Verdana" charset="0"/>
            </a:endParaRPr>
          </a:p>
          <a:p>
            <a:pPr lvl="2"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1. Effective on a very small class of programs</a:t>
            </a:r>
          </a:p>
          <a:p>
            <a:pPr lvl="2"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2. Memory latency a much bigger problem</a:t>
            </a:r>
          </a:p>
          <a:p>
            <a:pPr lvl="2"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3. Exceptions not precise!</a:t>
            </a:r>
            <a:br>
              <a:rPr lang="en-US" sz="2400">
                <a:latin typeface="Verdana" charset="0"/>
              </a:rPr>
            </a:br>
            <a:endParaRPr lang="en-US" sz="2400">
              <a:latin typeface="Verdana" charset="0"/>
            </a:endParaRPr>
          </a:p>
          <a:p>
            <a:pPr lvl="2"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	One more problem needed to be solved</a:t>
            </a:r>
          </a:p>
        </p:txBody>
      </p:sp>
      <p:sp>
        <p:nvSpPr>
          <p:cNvPr id="1830916" name="Line 4"/>
          <p:cNvSpPr>
            <a:spLocks noChangeShapeType="1"/>
          </p:cNvSpPr>
          <p:nvPr/>
        </p:nvSpPr>
        <p:spPr bwMode="auto">
          <a:xfrm>
            <a:off x="4446588" y="6135688"/>
            <a:ext cx="3670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0917" name="Text Box 5"/>
          <p:cNvSpPr txBox="1">
            <a:spLocks noChangeArrowheads="1"/>
          </p:cNvSpPr>
          <p:nvPr/>
        </p:nvSpPr>
        <p:spPr bwMode="auto">
          <a:xfrm>
            <a:off x="4775200" y="5640388"/>
            <a:ext cx="2763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>
                <a:solidFill>
                  <a:srgbClr val="FF0000"/>
                </a:solidFill>
                <a:latin typeface="Verdana" charset="0"/>
              </a:rPr>
              <a:t>Control transfers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091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No office hours this week</a:t>
            </a:r>
          </a:p>
          <a:p>
            <a:pPr lvl="1"/>
            <a:r>
              <a:rPr lang="en-US" sz="2400" dirty="0" smtClean="0"/>
              <a:t>Appointment via email if needed</a:t>
            </a:r>
          </a:p>
          <a:p>
            <a:pPr lvl="1"/>
            <a:r>
              <a:rPr lang="en-US" sz="2400" dirty="0" smtClean="0"/>
              <a:t>Project-related questions </a:t>
            </a:r>
            <a:r>
              <a:rPr lang="en-US" sz="2400" dirty="0" err="1" smtClean="0">
                <a:sym typeface="Wingdings"/>
              </a:rPr>
              <a:t></a:t>
            </a:r>
            <a:r>
              <a:rPr lang="en-US" sz="2400" dirty="0" smtClean="0">
                <a:sym typeface="Wingdings"/>
              </a:rPr>
              <a:t> fastest: </a:t>
            </a:r>
            <a:r>
              <a:rPr lang="en-US" sz="2400" dirty="0" err="1" smtClean="0">
                <a:sym typeface="Wingdings"/>
              </a:rPr>
              <a:t>Safwan</a:t>
            </a:r>
            <a:r>
              <a:rPr lang="en-US" sz="2400" dirty="0" smtClean="0">
                <a:sym typeface="Wingdings"/>
              </a:rPr>
              <a:t> or </a:t>
            </a:r>
            <a:r>
              <a:rPr lang="en-US" sz="2400" dirty="0" err="1" smtClean="0">
                <a:sym typeface="Wingdings"/>
              </a:rPr>
              <a:t>Jangyoung</a:t>
            </a:r>
            <a:endParaRPr lang="en-US" sz="2400" dirty="0" smtClean="0"/>
          </a:p>
          <a:p>
            <a:r>
              <a:rPr lang="en-US" sz="2800" dirty="0" smtClean="0"/>
              <a:t>Guest Lecture by Prof. Kris Schindler on Wed</a:t>
            </a:r>
          </a:p>
          <a:p>
            <a:r>
              <a:rPr lang="en-US" sz="2800" dirty="0" smtClean="0"/>
              <a:t>Guest </a:t>
            </a:r>
            <a:r>
              <a:rPr lang="en-US" sz="2800" dirty="0" smtClean="0"/>
              <a:t>lecture by Prof. </a:t>
            </a:r>
            <a:r>
              <a:rPr lang="en-US" sz="2800" dirty="0" err="1" smtClean="0"/>
              <a:t>Tevfik</a:t>
            </a:r>
            <a:r>
              <a:rPr lang="en-US" sz="2800" dirty="0" smtClean="0"/>
              <a:t> </a:t>
            </a:r>
            <a:r>
              <a:rPr lang="en-US" sz="2800" dirty="0" err="1" smtClean="0"/>
              <a:t>Kosar</a:t>
            </a:r>
            <a:r>
              <a:rPr lang="en-US" sz="2800" dirty="0" smtClean="0"/>
              <a:t> on </a:t>
            </a:r>
            <a:r>
              <a:rPr lang="en-US" sz="2800" dirty="0" smtClean="0"/>
              <a:t>Fri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B3B0-DAFC-9146-80B5-0C3C3DFE006A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35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82575" y="342900"/>
            <a:ext cx="7162800" cy="863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Precise Interrupts</a:t>
            </a:r>
          </a:p>
        </p:txBody>
      </p:sp>
      <p:sp>
        <p:nvSpPr>
          <p:cNvPr id="1835011" name="Rectangle 3"/>
          <p:cNvSpPr>
            <a:spLocks noChangeArrowheads="1"/>
          </p:cNvSpPr>
          <p:nvPr/>
        </p:nvSpPr>
        <p:spPr bwMode="auto">
          <a:xfrm>
            <a:off x="869950" y="1725613"/>
            <a:ext cx="8007350" cy="3133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It must appear as if an interrupt is taken between two instructions</a:t>
            </a:r>
            <a:r>
              <a:rPr lang="en-US" sz="2400">
                <a:latin typeface="Verdana" charset="0"/>
              </a:rPr>
              <a:t>  (say I</a:t>
            </a:r>
            <a:r>
              <a:rPr lang="en-US" sz="2400" baseline="-25000">
                <a:latin typeface="Verdana" charset="0"/>
              </a:rPr>
              <a:t>i</a:t>
            </a:r>
            <a:r>
              <a:rPr lang="en-US" sz="2400">
                <a:latin typeface="Verdana" charset="0"/>
              </a:rPr>
              <a:t> and I</a:t>
            </a:r>
            <a:r>
              <a:rPr lang="en-US" sz="2400" baseline="-25000">
                <a:latin typeface="Verdana" charset="0"/>
              </a:rPr>
              <a:t>i+1</a:t>
            </a:r>
            <a:r>
              <a:rPr lang="en-US" sz="2400">
                <a:latin typeface="Verdana" charset="0"/>
              </a:rPr>
              <a:t>)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the effect of all instructions up to and including I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is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totally complete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no effect of any instruction after I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has taken place</a:t>
            </a:r>
          </a:p>
          <a:p>
            <a:pPr lvl="1" algn="l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The interrupt handler either aborts the program or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restarts it at I</a:t>
            </a:r>
            <a:r>
              <a:rPr lang="en-US" sz="2400" baseline="-25000">
                <a:latin typeface="Verdana" charset="0"/>
              </a:rPr>
              <a:t>i+1 </a:t>
            </a:r>
            <a:r>
              <a:rPr lang="en-US" sz="2400">
                <a:latin typeface="Verdana" charset="0"/>
              </a:rPr>
              <a:t>.</a:t>
            </a:r>
            <a:endParaRPr lang="en-US" sz="2400" i="1"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60B76-A504-D144-92E7-0E14007C0FAE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37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6225"/>
            <a:ext cx="7435850" cy="935038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Effect on Interrupts</a:t>
            </a:r>
            <a:r>
              <a:rPr lang="en-US" sz="2000"/>
              <a:t/>
            </a:r>
            <a:br>
              <a:rPr lang="en-US" sz="2000"/>
            </a:br>
            <a:r>
              <a:rPr lang="en-US" sz="2000" i="1"/>
              <a:t>Out-of-order Completion</a:t>
            </a:r>
          </a:p>
        </p:txBody>
      </p:sp>
      <p:sp>
        <p:nvSpPr>
          <p:cNvPr id="1837059" name="Rectangle 3"/>
          <p:cNvSpPr>
            <a:spLocks noChangeArrowheads="1"/>
          </p:cNvSpPr>
          <p:nvPr/>
        </p:nvSpPr>
        <p:spPr bwMode="auto">
          <a:xfrm>
            <a:off x="2128838" y="1485900"/>
            <a:ext cx="5003800" cy="1917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 i="1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	DIVD		f6, 	f6,	f4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 i="1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	LD		f2,	45(r3)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 i="1" baseline="-25000">
                <a:solidFill>
                  <a:srgbClr val="56127A"/>
                </a:solidFill>
                <a:latin typeface="Verdana" charset="0"/>
              </a:rPr>
              <a:t>3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	MULTD		f0,	f2,	f4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 i="1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	DIVD		f8,	f6,	f2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 i="1" baseline="-25000">
                <a:solidFill>
                  <a:srgbClr val="56127A"/>
                </a:solidFill>
                <a:latin typeface="Verdana" charset="0"/>
              </a:rPr>
              <a:t>5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	SUBD		f10,	f0,	f6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 i="1" baseline="-25000">
                <a:solidFill>
                  <a:srgbClr val="56127A"/>
                </a:solidFill>
                <a:latin typeface="Verdana" charset="0"/>
              </a:rPr>
              <a:t>6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	ADDD		f6,	f8,	f2</a:t>
            </a:r>
          </a:p>
        </p:txBody>
      </p:sp>
      <p:sp>
        <p:nvSpPr>
          <p:cNvPr id="1837060" name="Rectangle 4"/>
          <p:cNvSpPr>
            <a:spLocks noChangeArrowheads="1"/>
          </p:cNvSpPr>
          <p:nvPr/>
        </p:nvSpPr>
        <p:spPr bwMode="auto">
          <a:xfrm>
            <a:off x="385763" y="3760788"/>
            <a:ext cx="8256587" cy="22828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out-of-order comp	</a:t>
            </a:r>
            <a:r>
              <a:rPr lang="en-US" sz="2000">
                <a:latin typeface="Verdana" charset="0"/>
              </a:rPr>
              <a:t>1   2   </a:t>
            </a:r>
            <a:r>
              <a:rPr lang="en-US" sz="2000" u="sng">
                <a:latin typeface="Verdana" charset="0"/>
              </a:rPr>
              <a:t>2</a:t>
            </a:r>
            <a:r>
              <a:rPr lang="en-US" sz="2000">
                <a:latin typeface="Verdana" charset="0"/>
              </a:rPr>
              <a:t>   3   </a:t>
            </a:r>
            <a:r>
              <a:rPr lang="en-US" sz="2000" u="sng">
                <a:latin typeface="Verdana" charset="0"/>
              </a:rPr>
              <a:t>1</a:t>
            </a:r>
            <a:r>
              <a:rPr lang="en-US" sz="2000">
                <a:latin typeface="Verdana" charset="0"/>
              </a:rPr>
              <a:t>   4   </a:t>
            </a:r>
            <a:r>
              <a:rPr lang="en-US" sz="2000" u="sng">
                <a:latin typeface="Verdana" charset="0"/>
              </a:rPr>
              <a:t>3</a:t>
            </a:r>
            <a:r>
              <a:rPr lang="en-US" sz="2000">
                <a:latin typeface="Verdana" charset="0"/>
              </a:rPr>
              <a:t>   5   </a:t>
            </a:r>
            <a:r>
              <a:rPr lang="en-US" sz="2000" u="sng">
                <a:latin typeface="Verdana" charset="0"/>
              </a:rPr>
              <a:t>5</a:t>
            </a:r>
            <a:r>
              <a:rPr lang="en-US" sz="2000">
                <a:latin typeface="Verdana" charset="0"/>
              </a:rPr>
              <a:t>   </a:t>
            </a:r>
            <a:r>
              <a:rPr lang="en-US" sz="2000" u="sng">
                <a:latin typeface="Verdana" charset="0"/>
              </a:rPr>
              <a:t>4</a:t>
            </a:r>
            <a:r>
              <a:rPr lang="en-US" sz="2000">
                <a:latin typeface="Verdana" charset="0"/>
              </a:rPr>
              <a:t>   6   </a:t>
            </a:r>
            <a:r>
              <a:rPr lang="en-US" sz="2000" u="sng">
                <a:latin typeface="Verdana" charset="0"/>
              </a:rPr>
              <a:t>6</a:t>
            </a:r>
          </a:p>
          <a:p>
            <a:pPr algn="l">
              <a:spcBef>
                <a:spcPct val="0"/>
              </a:spcBef>
            </a:pPr>
            <a:r>
              <a:rPr lang="en-US" sz="2400" i="1">
                <a:solidFill>
                  <a:srgbClr val="56127A"/>
                </a:solidFill>
                <a:latin typeface="Verdana" charset="0"/>
              </a:rPr>
              <a:t>				       </a:t>
            </a:r>
            <a:r>
              <a:rPr lang="en-US" sz="2000" i="1">
                <a:latin typeface="Verdana" charset="0"/>
              </a:rPr>
              <a:t>restore f2 	   restore f10</a:t>
            </a: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Consider interrupts</a:t>
            </a:r>
          </a:p>
          <a:p>
            <a:pPr algn="l">
              <a:spcBef>
                <a:spcPct val="0"/>
              </a:spcBef>
            </a:pPr>
            <a:endParaRPr lang="en-US" sz="20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Precise interrupts are difficult to implement at high speed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	- want to start execution of later instructions before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	  exception checks finished on earlier instructions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438525" y="4103688"/>
            <a:ext cx="3532188" cy="704850"/>
            <a:chOff x="2248" y="2596"/>
            <a:chExt cx="2225" cy="444"/>
          </a:xfrm>
        </p:grpSpPr>
        <p:sp>
          <p:nvSpPr>
            <p:cNvPr id="1837062" name="Freeform 6"/>
            <p:cNvSpPr>
              <a:spLocks/>
            </p:cNvSpPr>
            <p:nvPr/>
          </p:nvSpPr>
          <p:spPr bwMode="auto">
            <a:xfrm>
              <a:off x="2250" y="2596"/>
              <a:ext cx="854" cy="392"/>
            </a:xfrm>
            <a:custGeom>
              <a:avLst/>
              <a:gdLst/>
              <a:ahLst/>
              <a:cxnLst>
                <a:cxn ang="0">
                  <a:pos x="0" y="391"/>
                </a:cxn>
                <a:cxn ang="0">
                  <a:pos x="853" y="391"/>
                </a:cxn>
                <a:cxn ang="0">
                  <a:pos x="853" y="0"/>
                </a:cxn>
              </a:cxnLst>
              <a:rect l="0" t="0" r="r" b="b"/>
              <a:pathLst>
                <a:path w="854" h="392">
                  <a:moveTo>
                    <a:pt x="0" y="391"/>
                  </a:moveTo>
                  <a:lnTo>
                    <a:pt x="853" y="391"/>
                  </a:lnTo>
                  <a:lnTo>
                    <a:pt x="853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7063" name="Freeform 7"/>
            <p:cNvSpPr>
              <a:spLocks/>
            </p:cNvSpPr>
            <p:nvPr/>
          </p:nvSpPr>
          <p:spPr bwMode="auto">
            <a:xfrm>
              <a:off x="2248" y="2648"/>
              <a:ext cx="2225" cy="392"/>
            </a:xfrm>
            <a:custGeom>
              <a:avLst/>
              <a:gdLst/>
              <a:ahLst/>
              <a:cxnLst>
                <a:cxn ang="0">
                  <a:pos x="0" y="391"/>
                </a:cxn>
                <a:cxn ang="0">
                  <a:pos x="2224" y="391"/>
                </a:cxn>
                <a:cxn ang="0">
                  <a:pos x="2224" y="0"/>
                </a:cxn>
              </a:cxnLst>
              <a:rect l="0" t="0" r="r" b="b"/>
              <a:pathLst>
                <a:path w="2225" h="392">
                  <a:moveTo>
                    <a:pt x="0" y="391"/>
                  </a:moveTo>
                  <a:lnTo>
                    <a:pt x="2224" y="391"/>
                  </a:lnTo>
                  <a:lnTo>
                    <a:pt x="2224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8E506-9B7D-304B-A6E8-DDCC6832E88E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3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229600" cy="1016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Exception Handling</a:t>
            </a:r>
            <a:br>
              <a:rPr lang="en-US"/>
            </a:br>
            <a:r>
              <a:rPr lang="en-US" sz="2400" i="1"/>
              <a:t>(In-Order Five-Stage Pipeline)</a:t>
            </a:r>
          </a:p>
        </p:txBody>
      </p:sp>
      <p:sp>
        <p:nvSpPr>
          <p:cNvPr id="1839108" name="Text Box 4"/>
          <p:cNvSpPr txBox="1">
            <a:spLocks noChangeArrowheads="1"/>
          </p:cNvSpPr>
          <p:nvPr/>
        </p:nvSpPr>
        <p:spPr bwMode="auto">
          <a:xfrm>
            <a:off x="457200" y="4824413"/>
            <a:ext cx="8382000" cy="1616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Hold exception flags in pipeline until commit point (M stage)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Exceptions in earlier pipe stages override later exceptions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Inject external interrupts at commit point (override others)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If exception at commit: update Cause and EPC registers, kill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all stages, inject handler PC into fetch stage</a:t>
            </a:r>
          </a:p>
        </p:txBody>
      </p:sp>
      <p:grpSp>
        <p:nvGrpSpPr>
          <p:cNvPr id="2" name="Group 92"/>
          <p:cNvGrpSpPr>
            <a:grpSpLocks/>
          </p:cNvGrpSpPr>
          <p:nvPr/>
        </p:nvGrpSpPr>
        <p:grpSpPr bwMode="auto">
          <a:xfrm>
            <a:off x="254000" y="330200"/>
            <a:ext cx="8991600" cy="4470400"/>
            <a:chOff x="160" y="352"/>
            <a:chExt cx="5664" cy="2816"/>
          </a:xfrm>
        </p:grpSpPr>
        <p:sp>
          <p:nvSpPr>
            <p:cNvPr id="1839110" name="Freeform 6"/>
            <p:cNvSpPr>
              <a:spLocks/>
            </p:cNvSpPr>
            <p:nvPr/>
          </p:nvSpPr>
          <p:spPr bwMode="auto">
            <a:xfrm>
              <a:off x="784" y="1216"/>
              <a:ext cx="912" cy="9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104"/>
                </a:cxn>
                <a:cxn ang="0">
                  <a:pos x="1056" y="1104"/>
                </a:cxn>
              </a:cxnLst>
              <a:rect l="0" t="0" r="r" b="b"/>
              <a:pathLst>
                <a:path w="1056" h="1104">
                  <a:moveTo>
                    <a:pt x="0" y="0"/>
                  </a:moveTo>
                  <a:lnTo>
                    <a:pt x="0" y="1104"/>
                  </a:lnTo>
                  <a:lnTo>
                    <a:pt x="1056" y="1104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11" name="Freeform 7"/>
            <p:cNvSpPr>
              <a:spLocks/>
            </p:cNvSpPr>
            <p:nvPr/>
          </p:nvSpPr>
          <p:spPr bwMode="auto">
            <a:xfrm>
              <a:off x="4096" y="1232"/>
              <a:ext cx="384" cy="8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32"/>
                </a:cxn>
                <a:cxn ang="0">
                  <a:pos x="192" y="624"/>
                </a:cxn>
              </a:cxnLst>
              <a:rect l="0" t="0" r="r" b="b"/>
              <a:pathLst>
                <a:path w="192" h="624">
                  <a:moveTo>
                    <a:pt x="0" y="0"/>
                  </a:moveTo>
                  <a:lnTo>
                    <a:pt x="0" y="432"/>
                  </a:lnTo>
                  <a:lnTo>
                    <a:pt x="192" y="624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12" name="Line 8"/>
            <p:cNvSpPr>
              <a:spLocks noChangeShapeType="1"/>
            </p:cNvSpPr>
            <p:nvPr/>
          </p:nvSpPr>
          <p:spPr bwMode="auto">
            <a:xfrm flipV="1">
              <a:off x="4432" y="2376"/>
              <a:ext cx="144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13" name="Text Box 9"/>
            <p:cNvSpPr txBox="1">
              <a:spLocks noChangeArrowheads="1"/>
            </p:cNvSpPr>
            <p:nvPr/>
          </p:nvSpPr>
          <p:spPr bwMode="auto">
            <a:xfrm>
              <a:off x="3904" y="2760"/>
              <a:ext cx="1056" cy="3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 i="1">
                  <a:solidFill>
                    <a:srgbClr val="FF0000"/>
                  </a:solidFill>
                  <a:latin typeface="Verdana" charset="0"/>
                </a:rPr>
                <a:t>Asynchronous Interrupts</a:t>
              </a:r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1696" y="1896"/>
              <a:ext cx="192" cy="528"/>
              <a:chOff x="336" y="1200"/>
              <a:chExt cx="144" cy="720"/>
            </a:xfrm>
          </p:grpSpPr>
          <p:sp>
            <p:nvSpPr>
              <p:cNvPr id="1839115" name="Rectangle 11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Exc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D</a:t>
                </a:r>
              </a:p>
            </p:txBody>
          </p:sp>
          <p:sp>
            <p:nvSpPr>
              <p:cNvPr id="1839116" name="Freeform 12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96" y="0"/>
                  </a:cxn>
                  <a:cxn ang="0">
                    <a:pos x="192" y="144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1696" y="2472"/>
              <a:ext cx="192" cy="528"/>
              <a:chOff x="336" y="1200"/>
              <a:chExt cx="144" cy="720"/>
            </a:xfrm>
          </p:grpSpPr>
          <p:sp>
            <p:nvSpPr>
              <p:cNvPr id="1839118" name="Rectangle 14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PC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D</a:t>
                </a:r>
              </a:p>
            </p:txBody>
          </p:sp>
          <p:sp>
            <p:nvSpPr>
              <p:cNvPr id="1839119" name="Freeform 15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96" y="0"/>
                  </a:cxn>
                  <a:cxn ang="0">
                    <a:pos x="192" y="144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39120" name="Freeform 16"/>
            <p:cNvSpPr>
              <a:spLocks/>
            </p:cNvSpPr>
            <p:nvPr/>
          </p:nvSpPr>
          <p:spPr bwMode="auto">
            <a:xfrm>
              <a:off x="544" y="1224"/>
              <a:ext cx="1152" cy="14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32"/>
                </a:cxn>
                <a:cxn ang="0">
                  <a:pos x="1200" y="1632"/>
                </a:cxn>
              </a:cxnLst>
              <a:rect l="0" t="0" r="r" b="b"/>
              <a:pathLst>
                <a:path w="1200" h="1632">
                  <a:moveTo>
                    <a:pt x="0" y="0"/>
                  </a:moveTo>
                  <a:lnTo>
                    <a:pt x="0" y="1632"/>
                  </a:lnTo>
                  <a:lnTo>
                    <a:pt x="1200" y="1632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312" y="832"/>
              <a:ext cx="5232" cy="768"/>
              <a:chOff x="240" y="672"/>
              <a:chExt cx="5232" cy="768"/>
            </a:xfrm>
          </p:grpSpPr>
          <p:sp>
            <p:nvSpPr>
              <p:cNvPr id="1839122" name="Line 18"/>
              <p:cNvSpPr>
                <a:spLocks noChangeShapeType="1"/>
              </p:cNvSpPr>
              <p:nvPr/>
            </p:nvSpPr>
            <p:spPr bwMode="auto">
              <a:xfrm>
                <a:off x="3264" y="1056"/>
                <a:ext cx="220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9123" name="Line 19"/>
              <p:cNvSpPr>
                <a:spLocks noChangeShapeType="1"/>
              </p:cNvSpPr>
              <p:nvPr/>
            </p:nvSpPr>
            <p:spPr bwMode="auto">
              <a:xfrm>
                <a:off x="336" y="1056"/>
                <a:ext cx="24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6" name="Group 20"/>
              <p:cNvGrpSpPr>
                <a:grpSpLocks/>
              </p:cNvGrpSpPr>
              <p:nvPr/>
            </p:nvGrpSpPr>
            <p:grpSpPr bwMode="auto">
              <a:xfrm>
                <a:off x="240" y="672"/>
                <a:ext cx="192" cy="768"/>
                <a:chOff x="336" y="1200"/>
                <a:chExt cx="144" cy="720"/>
              </a:xfrm>
            </p:grpSpPr>
            <p:sp>
              <p:nvSpPr>
                <p:cNvPr id="1839125" name="Rectangle 21"/>
                <p:cNvSpPr>
                  <a:spLocks noChangeArrowheads="1"/>
                </p:cNvSpPr>
                <p:nvPr/>
              </p:nvSpPr>
              <p:spPr bwMode="auto">
                <a:xfrm>
                  <a:off x="336" y="1200"/>
                  <a:ext cx="144" cy="72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>
                      <a:latin typeface="Verdana" charset="0"/>
                    </a:rPr>
                    <a:t>PC</a:t>
                  </a:r>
                </a:p>
              </p:txBody>
            </p:sp>
            <p:sp>
              <p:nvSpPr>
                <p:cNvPr id="1839126" name="Freeform 22"/>
                <p:cNvSpPr>
                  <a:spLocks/>
                </p:cNvSpPr>
                <p:nvPr/>
              </p:nvSpPr>
              <p:spPr bwMode="auto">
                <a:xfrm>
                  <a:off x="336" y="1785"/>
                  <a:ext cx="144" cy="135"/>
                </a:xfrm>
                <a:custGeom>
                  <a:avLst/>
                  <a:gdLst/>
                  <a:ahLst/>
                  <a:cxnLst>
                    <a:cxn ang="0">
                      <a:pos x="0" y="144"/>
                    </a:cxn>
                    <a:cxn ang="0">
                      <a:pos x="96" y="0"/>
                    </a:cxn>
                    <a:cxn ang="0">
                      <a:pos x="192" y="144"/>
                    </a:cxn>
                  </a:cxnLst>
                  <a:rect l="0" t="0" r="r" b="b"/>
                  <a:pathLst>
                    <a:path w="192" h="144">
                      <a:moveTo>
                        <a:pt x="0" y="144"/>
                      </a:moveTo>
                      <a:lnTo>
                        <a:pt x="96" y="0"/>
                      </a:lnTo>
                      <a:lnTo>
                        <a:pt x="192" y="144"/>
                      </a:lnTo>
                    </a:path>
                  </a:pathLst>
                </a:custGeom>
                <a:solidFill>
                  <a:schemeClr val="bg1"/>
                </a:solidFill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39127" name="Rectangle 23"/>
              <p:cNvSpPr>
                <a:spLocks noChangeArrowheads="1"/>
              </p:cNvSpPr>
              <p:nvPr/>
            </p:nvSpPr>
            <p:spPr bwMode="auto">
              <a:xfrm>
                <a:off x="960" y="720"/>
                <a:ext cx="576" cy="62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Inst. Mem</a:t>
                </a:r>
              </a:p>
            </p:txBody>
          </p:sp>
          <p:grpSp>
            <p:nvGrpSpPr>
              <p:cNvPr id="7" name="Group 24"/>
              <p:cNvGrpSpPr>
                <a:grpSpLocks/>
              </p:cNvGrpSpPr>
              <p:nvPr/>
            </p:nvGrpSpPr>
            <p:grpSpPr bwMode="auto">
              <a:xfrm>
                <a:off x="1632" y="672"/>
                <a:ext cx="192" cy="768"/>
                <a:chOff x="336" y="1200"/>
                <a:chExt cx="144" cy="720"/>
              </a:xfrm>
            </p:grpSpPr>
            <p:sp>
              <p:nvSpPr>
                <p:cNvPr id="1839129" name="Rectangle 25"/>
                <p:cNvSpPr>
                  <a:spLocks noChangeArrowheads="1"/>
                </p:cNvSpPr>
                <p:nvPr/>
              </p:nvSpPr>
              <p:spPr bwMode="auto">
                <a:xfrm>
                  <a:off x="336" y="1200"/>
                  <a:ext cx="144" cy="72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>
                      <a:latin typeface="Verdana" charset="0"/>
                    </a:rPr>
                    <a:t>D</a:t>
                  </a:r>
                </a:p>
              </p:txBody>
            </p:sp>
            <p:sp>
              <p:nvSpPr>
                <p:cNvPr id="1839130" name="Freeform 26"/>
                <p:cNvSpPr>
                  <a:spLocks/>
                </p:cNvSpPr>
                <p:nvPr/>
              </p:nvSpPr>
              <p:spPr bwMode="auto">
                <a:xfrm>
                  <a:off x="336" y="1785"/>
                  <a:ext cx="144" cy="135"/>
                </a:xfrm>
                <a:custGeom>
                  <a:avLst/>
                  <a:gdLst/>
                  <a:ahLst/>
                  <a:cxnLst>
                    <a:cxn ang="0">
                      <a:pos x="0" y="144"/>
                    </a:cxn>
                    <a:cxn ang="0">
                      <a:pos x="96" y="0"/>
                    </a:cxn>
                    <a:cxn ang="0">
                      <a:pos x="192" y="144"/>
                    </a:cxn>
                  </a:cxnLst>
                  <a:rect l="0" t="0" r="r" b="b"/>
                  <a:pathLst>
                    <a:path w="192" h="144">
                      <a:moveTo>
                        <a:pt x="0" y="144"/>
                      </a:moveTo>
                      <a:lnTo>
                        <a:pt x="96" y="0"/>
                      </a:lnTo>
                      <a:lnTo>
                        <a:pt x="192" y="144"/>
                      </a:lnTo>
                    </a:path>
                  </a:pathLst>
                </a:custGeom>
                <a:solidFill>
                  <a:schemeClr val="bg1"/>
                </a:solidFill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39131" name="Rectangle 27"/>
              <p:cNvSpPr>
                <a:spLocks noChangeArrowheads="1"/>
              </p:cNvSpPr>
              <p:nvPr/>
            </p:nvSpPr>
            <p:spPr bwMode="auto">
              <a:xfrm>
                <a:off x="1920" y="720"/>
                <a:ext cx="672" cy="62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Decode</a:t>
                </a:r>
              </a:p>
            </p:txBody>
          </p:sp>
          <p:grpSp>
            <p:nvGrpSpPr>
              <p:cNvPr id="8" name="Group 28"/>
              <p:cNvGrpSpPr>
                <a:grpSpLocks/>
              </p:cNvGrpSpPr>
              <p:nvPr/>
            </p:nvGrpSpPr>
            <p:grpSpPr bwMode="auto">
              <a:xfrm>
                <a:off x="2736" y="672"/>
                <a:ext cx="192" cy="768"/>
                <a:chOff x="336" y="1200"/>
                <a:chExt cx="144" cy="720"/>
              </a:xfrm>
            </p:grpSpPr>
            <p:sp>
              <p:nvSpPr>
                <p:cNvPr id="1839133" name="Rectangle 29"/>
                <p:cNvSpPr>
                  <a:spLocks noChangeArrowheads="1"/>
                </p:cNvSpPr>
                <p:nvPr/>
              </p:nvSpPr>
              <p:spPr bwMode="auto">
                <a:xfrm>
                  <a:off x="336" y="1200"/>
                  <a:ext cx="144" cy="72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>
                      <a:latin typeface="Verdana" charset="0"/>
                    </a:rPr>
                    <a:t>E</a:t>
                  </a:r>
                </a:p>
              </p:txBody>
            </p:sp>
            <p:sp>
              <p:nvSpPr>
                <p:cNvPr id="1839134" name="Freeform 30"/>
                <p:cNvSpPr>
                  <a:spLocks/>
                </p:cNvSpPr>
                <p:nvPr/>
              </p:nvSpPr>
              <p:spPr bwMode="auto">
                <a:xfrm>
                  <a:off x="336" y="1785"/>
                  <a:ext cx="144" cy="135"/>
                </a:xfrm>
                <a:custGeom>
                  <a:avLst/>
                  <a:gdLst/>
                  <a:ahLst/>
                  <a:cxnLst>
                    <a:cxn ang="0">
                      <a:pos x="0" y="144"/>
                    </a:cxn>
                    <a:cxn ang="0">
                      <a:pos x="96" y="0"/>
                    </a:cxn>
                    <a:cxn ang="0">
                      <a:pos x="192" y="144"/>
                    </a:cxn>
                  </a:cxnLst>
                  <a:rect l="0" t="0" r="r" b="b"/>
                  <a:pathLst>
                    <a:path w="192" h="144">
                      <a:moveTo>
                        <a:pt x="0" y="144"/>
                      </a:moveTo>
                      <a:lnTo>
                        <a:pt x="96" y="0"/>
                      </a:lnTo>
                      <a:lnTo>
                        <a:pt x="192" y="144"/>
                      </a:lnTo>
                    </a:path>
                  </a:pathLst>
                </a:custGeom>
                <a:solidFill>
                  <a:schemeClr val="bg1"/>
                </a:solidFill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39135" name="Freeform 31"/>
              <p:cNvSpPr>
                <a:spLocks/>
              </p:cNvSpPr>
              <p:nvPr/>
            </p:nvSpPr>
            <p:spPr bwMode="auto">
              <a:xfrm>
                <a:off x="3024" y="720"/>
                <a:ext cx="240" cy="6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88"/>
                  </a:cxn>
                  <a:cxn ang="0">
                    <a:pos x="48" y="336"/>
                  </a:cxn>
                  <a:cxn ang="0">
                    <a:pos x="0" y="384"/>
                  </a:cxn>
                  <a:cxn ang="0">
                    <a:pos x="0" y="672"/>
                  </a:cxn>
                  <a:cxn ang="0">
                    <a:pos x="240" y="480"/>
                  </a:cxn>
                  <a:cxn ang="0">
                    <a:pos x="240" y="144"/>
                  </a:cxn>
                  <a:cxn ang="0">
                    <a:pos x="0" y="0"/>
                  </a:cxn>
                </a:cxnLst>
                <a:rect l="0" t="0" r="r" b="b"/>
                <a:pathLst>
                  <a:path w="240" h="672">
                    <a:moveTo>
                      <a:pt x="0" y="0"/>
                    </a:moveTo>
                    <a:lnTo>
                      <a:pt x="0" y="288"/>
                    </a:lnTo>
                    <a:lnTo>
                      <a:pt x="48" y="336"/>
                    </a:lnTo>
                    <a:lnTo>
                      <a:pt x="0" y="384"/>
                    </a:lnTo>
                    <a:lnTo>
                      <a:pt x="0" y="672"/>
                    </a:lnTo>
                    <a:lnTo>
                      <a:pt x="240" y="480"/>
                    </a:lnTo>
                    <a:lnTo>
                      <a:pt x="240" y="1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254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9" name="Group 32"/>
              <p:cNvGrpSpPr>
                <a:grpSpLocks/>
              </p:cNvGrpSpPr>
              <p:nvPr/>
            </p:nvGrpSpPr>
            <p:grpSpPr bwMode="auto">
              <a:xfrm>
                <a:off x="3600" y="672"/>
                <a:ext cx="192" cy="768"/>
                <a:chOff x="336" y="1200"/>
                <a:chExt cx="144" cy="720"/>
              </a:xfrm>
            </p:grpSpPr>
            <p:sp>
              <p:nvSpPr>
                <p:cNvPr id="1839137" name="Rectangle 33"/>
                <p:cNvSpPr>
                  <a:spLocks noChangeArrowheads="1"/>
                </p:cNvSpPr>
                <p:nvPr/>
              </p:nvSpPr>
              <p:spPr bwMode="auto">
                <a:xfrm>
                  <a:off x="336" y="1200"/>
                  <a:ext cx="144" cy="72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>
                      <a:latin typeface="Verdana" charset="0"/>
                    </a:rPr>
                    <a:t>M</a:t>
                  </a:r>
                </a:p>
              </p:txBody>
            </p:sp>
            <p:sp>
              <p:nvSpPr>
                <p:cNvPr id="1839138" name="Freeform 34"/>
                <p:cNvSpPr>
                  <a:spLocks/>
                </p:cNvSpPr>
                <p:nvPr/>
              </p:nvSpPr>
              <p:spPr bwMode="auto">
                <a:xfrm>
                  <a:off x="336" y="1785"/>
                  <a:ext cx="144" cy="135"/>
                </a:xfrm>
                <a:custGeom>
                  <a:avLst/>
                  <a:gdLst/>
                  <a:ahLst/>
                  <a:cxnLst>
                    <a:cxn ang="0">
                      <a:pos x="0" y="144"/>
                    </a:cxn>
                    <a:cxn ang="0">
                      <a:pos x="96" y="0"/>
                    </a:cxn>
                    <a:cxn ang="0">
                      <a:pos x="192" y="144"/>
                    </a:cxn>
                  </a:cxnLst>
                  <a:rect l="0" t="0" r="r" b="b"/>
                  <a:pathLst>
                    <a:path w="192" h="144">
                      <a:moveTo>
                        <a:pt x="0" y="144"/>
                      </a:moveTo>
                      <a:lnTo>
                        <a:pt x="96" y="0"/>
                      </a:lnTo>
                      <a:lnTo>
                        <a:pt x="192" y="144"/>
                      </a:lnTo>
                    </a:path>
                  </a:pathLst>
                </a:custGeom>
                <a:solidFill>
                  <a:schemeClr val="bg1"/>
                </a:solidFill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39139" name="Rectangle 35"/>
              <p:cNvSpPr>
                <a:spLocks noChangeArrowheads="1"/>
              </p:cNvSpPr>
              <p:nvPr/>
            </p:nvSpPr>
            <p:spPr bwMode="auto">
              <a:xfrm>
                <a:off x="4464" y="720"/>
                <a:ext cx="576" cy="62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Data Mem</a:t>
                </a:r>
              </a:p>
            </p:txBody>
          </p:sp>
          <p:grpSp>
            <p:nvGrpSpPr>
              <p:cNvPr id="10" name="Group 36"/>
              <p:cNvGrpSpPr>
                <a:grpSpLocks/>
              </p:cNvGrpSpPr>
              <p:nvPr/>
            </p:nvGrpSpPr>
            <p:grpSpPr bwMode="auto">
              <a:xfrm>
                <a:off x="5136" y="672"/>
                <a:ext cx="192" cy="768"/>
                <a:chOff x="336" y="1200"/>
                <a:chExt cx="144" cy="720"/>
              </a:xfrm>
            </p:grpSpPr>
            <p:sp>
              <p:nvSpPr>
                <p:cNvPr id="1839141" name="Rectangle 37"/>
                <p:cNvSpPr>
                  <a:spLocks noChangeArrowheads="1"/>
                </p:cNvSpPr>
                <p:nvPr/>
              </p:nvSpPr>
              <p:spPr bwMode="auto">
                <a:xfrm>
                  <a:off x="336" y="1200"/>
                  <a:ext cx="144" cy="72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>
                      <a:latin typeface="Verdana" charset="0"/>
                    </a:rPr>
                    <a:t>W</a:t>
                  </a:r>
                </a:p>
              </p:txBody>
            </p:sp>
            <p:sp>
              <p:nvSpPr>
                <p:cNvPr id="1839142" name="Freeform 38"/>
                <p:cNvSpPr>
                  <a:spLocks/>
                </p:cNvSpPr>
                <p:nvPr/>
              </p:nvSpPr>
              <p:spPr bwMode="auto">
                <a:xfrm>
                  <a:off x="336" y="1785"/>
                  <a:ext cx="144" cy="135"/>
                </a:xfrm>
                <a:custGeom>
                  <a:avLst/>
                  <a:gdLst/>
                  <a:ahLst/>
                  <a:cxnLst>
                    <a:cxn ang="0">
                      <a:pos x="0" y="144"/>
                    </a:cxn>
                    <a:cxn ang="0">
                      <a:pos x="96" y="0"/>
                    </a:cxn>
                    <a:cxn ang="0">
                      <a:pos x="192" y="144"/>
                    </a:cxn>
                  </a:cxnLst>
                  <a:rect l="0" t="0" r="r" b="b"/>
                  <a:pathLst>
                    <a:path w="192" h="144">
                      <a:moveTo>
                        <a:pt x="0" y="144"/>
                      </a:moveTo>
                      <a:lnTo>
                        <a:pt x="96" y="0"/>
                      </a:lnTo>
                      <a:lnTo>
                        <a:pt x="192" y="144"/>
                      </a:lnTo>
                    </a:path>
                  </a:pathLst>
                </a:custGeom>
                <a:solidFill>
                  <a:schemeClr val="bg1"/>
                </a:solidFill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39143" name="Line 39"/>
              <p:cNvSpPr>
                <a:spLocks noChangeShapeType="1"/>
              </p:cNvSpPr>
              <p:nvPr/>
            </p:nvSpPr>
            <p:spPr bwMode="auto">
              <a:xfrm>
                <a:off x="2928" y="864"/>
                <a:ext cx="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9144" name="Line 40"/>
              <p:cNvSpPr>
                <a:spLocks noChangeShapeType="1"/>
              </p:cNvSpPr>
              <p:nvPr/>
            </p:nvSpPr>
            <p:spPr bwMode="auto">
              <a:xfrm>
                <a:off x="2928" y="1248"/>
                <a:ext cx="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9145" name="Text Box 41"/>
              <p:cNvSpPr txBox="1">
                <a:spLocks noChangeArrowheads="1"/>
              </p:cNvSpPr>
              <p:nvPr/>
            </p:nvSpPr>
            <p:spPr bwMode="auto">
              <a:xfrm>
                <a:off x="3057" y="960"/>
                <a:ext cx="221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Verdana" charset="0"/>
                  </a:rPr>
                  <a:t>+</a:t>
                </a:r>
              </a:p>
            </p:txBody>
          </p:sp>
          <p:sp>
            <p:nvSpPr>
              <p:cNvPr id="1839146" name="Oval 42"/>
              <p:cNvSpPr>
                <a:spLocks noChangeArrowheads="1"/>
              </p:cNvSpPr>
              <p:nvPr/>
            </p:nvSpPr>
            <p:spPr bwMode="auto">
              <a:xfrm>
                <a:off x="3840" y="1152"/>
                <a:ext cx="384" cy="24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9147" name="Oval 43"/>
              <p:cNvSpPr>
                <a:spLocks noChangeArrowheads="1"/>
              </p:cNvSpPr>
              <p:nvPr/>
            </p:nvSpPr>
            <p:spPr bwMode="auto">
              <a:xfrm>
                <a:off x="528" y="1152"/>
                <a:ext cx="384" cy="24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44"/>
            <p:cNvGrpSpPr>
              <a:grpSpLocks/>
            </p:cNvGrpSpPr>
            <p:nvPr/>
          </p:nvGrpSpPr>
          <p:grpSpPr bwMode="auto">
            <a:xfrm>
              <a:off x="2800" y="1896"/>
              <a:ext cx="192" cy="528"/>
              <a:chOff x="336" y="1200"/>
              <a:chExt cx="144" cy="720"/>
            </a:xfrm>
          </p:grpSpPr>
          <p:sp>
            <p:nvSpPr>
              <p:cNvPr id="1839149" name="Rectangle 45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Exc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E</a:t>
                </a:r>
              </a:p>
            </p:txBody>
          </p:sp>
          <p:sp>
            <p:nvSpPr>
              <p:cNvPr id="1839150" name="Freeform 46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96" y="0"/>
                  </a:cxn>
                  <a:cxn ang="0">
                    <a:pos x="192" y="144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47"/>
            <p:cNvGrpSpPr>
              <a:grpSpLocks/>
            </p:cNvGrpSpPr>
            <p:nvPr/>
          </p:nvGrpSpPr>
          <p:grpSpPr bwMode="auto">
            <a:xfrm>
              <a:off x="2800" y="2472"/>
              <a:ext cx="192" cy="528"/>
              <a:chOff x="336" y="1200"/>
              <a:chExt cx="144" cy="720"/>
            </a:xfrm>
          </p:grpSpPr>
          <p:sp>
            <p:nvSpPr>
              <p:cNvPr id="1839152" name="Rectangle 48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PC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E</a:t>
                </a:r>
              </a:p>
            </p:txBody>
          </p:sp>
          <p:sp>
            <p:nvSpPr>
              <p:cNvPr id="1839153" name="Freeform 49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96" y="0"/>
                  </a:cxn>
                  <a:cxn ang="0">
                    <a:pos x="192" y="144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" name="Group 50"/>
            <p:cNvGrpSpPr>
              <a:grpSpLocks/>
            </p:cNvGrpSpPr>
            <p:nvPr/>
          </p:nvGrpSpPr>
          <p:grpSpPr bwMode="auto">
            <a:xfrm>
              <a:off x="3664" y="1896"/>
              <a:ext cx="192" cy="528"/>
              <a:chOff x="336" y="1200"/>
              <a:chExt cx="144" cy="720"/>
            </a:xfrm>
          </p:grpSpPr>
          <p:sp>
            <p:nvSpPr>
              <p:cNvPr id="1839155" name="Rectangle 51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Exc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M</a:t>
                </a:r>
              </a:p>
            </p:txBody>
          </p:sp>
          <p:sp>
            <p:nvSpPr>
              <p:cNvPr id="1839156" name="Freeform 52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96" y="0"/>
                  </a:cxn>
                  <a:cxn ang="0">
                    <a:pos x="192" y="144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" name="Group 53"/>
            <p:cNvGrpSpPr>
              <a:grpSpLocks/>
            </p:cNvGrpSpPr>
            <p:nvPr/>
          </p:nvGrpSpPr>
          <p:grpSpPr bwMode="auto">
            <a:xfrm>
              <a:off x="3664" y="2472"/>
              <a:ext cx="192" cy="528"/>
              <a:chOff x="336" y="1200"/>
              <a:chExt cx="144" cy="720"/>
            </a:xfrm>
          </p:grpSpPr>
          <p:sp>
            <p:nvSpPr>
              <p:cNvPr id="1839158" name="Rectangle 54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PC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M</a:t>
                </a:r>
              </a:p>
            </p:txBody>
          </p:sp>
          <p:sp>
            <p:nvSpPr>
              <p:cNvPr id="1839159" name="Freeform 55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96" y="0"/>
                  </a:cxn>
                  <a:cxn ang="0">
                    <a:pos x="192" y="144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5" name="Group 56"/>
            <p:cNvGrpSpPr>
              <a:grpSpLocks/>
            </p:cNvGrpSpPr>
            <p:nvPr/>
          </p:nvGrpSpPr>
          <p:grpSpPr bwMode="auto">
            <a:xfrm>
              <a:off x="5152" y="1896"/>
              <a:ext cx="192" cy="528"/>
              <a:chOff x="336" y="1200"/>
              <a:chExt cx="144" cy="720"/>
            </a:xfrm>
          </p:grpSpPr>
          <p:sp>
            <p:nvSpPr>
              <p:cNvPr id="1839161" name="Rectangle 57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endParaRPr lang="en-US" sz="1400">
                  <a:latin typeface="Verdana" charset="0"/>
                </a:endParaRPr>
              </a:p>
            </p:txBody>
          </p:sp>
          <p:sp>
            <p:nvSpPr>
              <p:cNvPr id="1839162" name="Freeform 58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96" y="0"/>
                  </a:cxn>
                  <a:cxn ang="0">
                    <a:pos x="192" y="144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" name="Group 59"/>
            <p:cNvGrpSpPr>
              <a:grpSpLocks/>
            </p:cNvGrpSpPr>
            <p:nvPr/>
          </p:nvGrpSpPr>
          <p:grpSpPr bwMode="auto">
            <a:xfrm>
              <a:off x="5152" y="2472"/>
              <a:ext cx="192" cy="528"/>
              <a:chOff x="336" y="1200"/>
              <a:chExt cx="144" cy="720"/>
            </a:xfrm>
          </p:grpSpPr>
          <p:sp>
            <p:nvSpPr>
              <p:cNvPr id="1839164" name="Rectangle 60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endParaRPr lang="en-US" sz="1400">
                  <a:latin typeface="Verdana" charset="0"/>
                </a:endParaRPr>
              </a:p>
            </p:txBody>
          </p:sp>
          <p:sp>
            <p:nvSpPr>
              <p:cNvPr id="1839165" name="Freeform 61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96" y="0"/>
                  </a:cxn>
                  <a:cxn ang="0">
                    <a:pos x="192" y="144"/>
                  </a:cxn>
                </a:cxnLst>
                <a:rect l="0" t="0" r="r" b="b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39166" name="Line 62"/>
            <p:cNvSpPr>
              <a:spLocks noChangeShapeType="1"/>
            </p:cNvSpPr>
            <p:nvPr/>
          </p:nvSpPr>
          <p:spPr bwMode="auto">
            <a:xfrm>
              <a:off x="1888" y="2712"/>
              <a:ext cx="9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67" name="Line 63"/>
            <p:cNvSpPr>
              <a:spLocks noChangeShapeType="1"/>
            </p:cNvSpPr>
            <p:nvPr/>
          </p:nvSpPr>
          <p:spPr bwMode="auto">
            <a:xfrm>
              <a:off x="2992" y="2712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68" name="Line 64"/>
            <p:cNvSpPr>
              <a:spLocks noChangeShapeType="1"/>
            </p:cNvSpPr>
            <p:nvPr/>
          </p:nvSpPr>
          <p:spPr bwMode="auto">
            <a:xfrm>
              <a:off x="3856" y="2712"/>
              <a:ext cx="12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69" name="Line 65"/>
            <p:cNvSpPr>
              <a:spLocks noChangeShapeType="1"/>
            </p:cNvSpPr>
            <p:nvPr/>
          </p:nvSpPr>
          <p:spPr bwMode="auto">
            <a:xfrm>
              <a:off x="1888" y="2184"/>
              <a:ext cx="9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70" name="Line 66"/>
            <p:cNvSpPr>
              <a:spLocks noChangeShapeType="1"/>
            </p:cNvSpPr>
            <p:nvPr/>
          </p:nvSpPr>
          <p:spPr bwMode="auto">
            <a:xfrm>
              <a:off x="2992" y="21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71" name="Line 67"/>
            <p:cNvSpPr>
              <a:spLocks noChangeShapeType="1"/>
            </p:cNvSpPr>
            <p:nvPr/>
          </p:nvSpPr>
          <p:spPr bwMode="auto">
            <a:xfrm>
              <a:off x="3856" y="2184"/>
              <a:ext cx="12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72" name="Oval 68"/>
            <p:cNvSpPr>
              <a:spLocks noChangeArrowheads="1"/>
            </p:cNvSpPr>
            <p:nvPr/>
          </p:nvSpPr>
          <p:spPr bwMode="auto">
            <a:xfrm>
              <a:off x="2128" y="1992"/>
              <a:ext cx="384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73" name="Oval 69"/>
            <p:cNvSpPr>
              <a:spLocks noChangeArrowheads="1"/>
            </p:cNvSpPr>
            <p:nvPr/>
          </p:nvSpPr>
          <p:spPr bwMode="auto">
            <a:xfrm>
              <a:off x="3088" y="1992"/>
              <a:ext cx="384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74" name="Oval 70"/>
            <p:cNvSpPr>
              <a:spLocks noChangeArrowheads="1"/>
            </p:cNvSpPr>
            <p:nvPr/>
          </p:nvSpPr>
          <p:spPr bwMode="auto">
            <a:xfrm>
              <a:off x="4432" y="2040"/>
              <a:ext cx="384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9175" name="Text Box 71"/>
            <p:cNvSpPr txBox="1">
              <a:spLocks noChangeArrowheads="1"/>
            </p:cNvSpPr>
            <p:nvPr/>
          </p:nvSpPr>
          <p:spPr bwMode="auto">
            <a:xfrm>
              <a:off x="5325" y="2040"/>
              <a:ext cx="499" cy="19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 i="1">
                  <a:latin typeface="Verdana" charset="0"/>
                </a:rPr>
                <a:t>Cause</a:t>
              </a:r>
            </a:p>
          </p:txBody>
        </p:sp>
        <p:sp>
          <p:nvSpPr>
            <p:cNvPr id="1839176" name="Text Box 72"/>
            <p:cNvSpPr txBox="1">
              <a:spLocks noChangeArrowheads="1"/>
            </p:cNvSpPr>
            <p:nvPr/>
          </p:nvSpPr>
          <p:spPr bwMode="auto">
            <a:xfrm>
              <a:off x="5366" y="2584"/>
              <a:ext cx="333" cy="19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 i="1">
                  <a:latin typeface="Verdana" charset="0"/>
                </a:rPr>
                <a:t>EPC</a:t>
              </a:r>
            </a:p>
          </p:txBody>
        </p:sp>
        <p:sp>
          <p:nvSpPr>
            <p:cNvPr id="1839177" name="Freeform 73"/>
            <p:cNvSpPr>
              <a:spLocks/>
            </p:cNvSpPr>
            <p:nvPr/>
          </p:nvSpPr>
          <p:spPr bwMode="auto">
            <a:xfrm>
              <a:off x="160" y="1368"/>
              <a:ext cx="4752" cy="1776"/>
            </a:xfrm>
            <a:custGeom>
              <a:avLst/>
              <a:gdLst/>
              <a:ahLst/>
              <a:cxnLst>
                <a:cxn ang="0">
                  <a:pos x="4608" y="960"/>
                </a:cxn>
                <a:cxn ang="0">
                  <a:pos x="4752" y="1104"/>
                </a:cxn>
                <a:cxn ang="0">
                  <a:pos x="4752" y="1968"/>
                </a:cxn>
                <a:cxn ang="0">
                  <a:pos x="0" y="1968"/>
                </a:cxn>
                <a:cxn ang="0">
                  <a:pos x="0" y="0"/>
                </a:cxn>
              </a:cxnLst>
              <a:rect l="0" t="0" r="r" b="b"/>
              <a:pathLst>
                <a:path w="4752" h="1968">
                  <a:moveTo>
                    <a:pt x="4608" y="960"/>
                  </a:moveTo>
                  <a:lnTo>
                    <a:pt x="4752" y="1104"/>
                  </a:lnTo>
                  <a:lnTo>
                    <a:pt x="4752" y="1968"/>
                  </a:lnTo>
                  <a:lnTo>
                    <a:pt x="0" y="1968"/>
                  </a:lnTo>
                  <a:lnTo>
                    <a:pt x="0" y="0"/>
                  </a:lnTo>
                </a:path>
              </a:pathLst>
            </a:custGeom>
            <a:noFill/>
            <a:ln w="12700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839178" name="Line 74"/>
            <p:cNvSpPr>
              <a:spLocks noChangeShapeType="1"/>
            </p:cNvSpPr>
            <p:nvPr/>
          </p:nvSpPr>
          <p:spPr bwMode="auto">
            <a:xfrm flipH="1" flipV="1">
              <a:off x="2704" y="2808"/>
              <a:ext cx="0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839179" name="Text Box 75"/>
            <p:cNvSpPr txBox="1">
              <a:spLocks noChangeArrowheads="1"/>
            </p:cNvSpPr>
            <p:nvPr/>
          </p:nvSpPr>
          <p:spPr bwMode="auto">
            <a:xfrm>
              <a:off x="2176" y="2760"/>
              <a:ext cx="604" cy="3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 i="1">
                  <a:solidFill>
                    <a:srgbClr val="FF0000"/>
                  </a:solidFill>
                  <a:latin typeface="Verdana" charset="0"/>
                </a:rPr>
                <a:t>Kill D Stage</a:t>
              </a:r>
            </a:p>
          </p:txBody>
        </p:sp>
        <p:sp>
          <p:nvSpPr>
            <p:cNvPr id="1839180" name="Line 76"/>
            <p:cNvSpPr>
              <a:spLocks noChangeShapeType="1"/>
            </p:cNvSpPr>
            <p:nvPr/>
          </p:nvSpPr>
          <p:spPr bwMode="auto">
            <a:xfrm flipH="1" flipV="1">
              <a:off x="1600" y="2808"/>
              <a:ext cx="0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839181" name="Text Box 77"/>
            <p:cNvSpPr txBox="1">
              <a:spLocks noChangeArrowheads="1"/>
            </p:cNvSpPr>
            <p:nvPr/>
          </p:nvSpPr>
          <p:spPr bwMode="auto">
            <a:xfrm>
              <a:off x="1072" y="2760"/>
              <a:ext cx="604" cy="3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 i="1">
                  <a:solidFill>
                    <a:srgbClr val="FF0000"/>
                  </a:solidFill>
                  <a:latin typeface="Verdana" charset="0"/>
                </a:rPr>
                <a:t>Kill F Stage</a:t>
              </a:r>
            </a:p>
          </p:txBody>
        </p:sp>
        <p:sp>
          <p:nvSpPr>
            <p:cNvPr id="1839182" name="Line 78"/>
            <p:cNvSpPr>
              <a:spLocks noChangeShapeType="1"/>
            </p:cNvSpPr>
            <p:nvPr/>
          </p:nvSpPr>
          <p:spPr bwMode="auto">
            <a:xfrm flipH="1" flipV="1">
              <a:off x="3520" y="2808"/>
              <a:ext cx="0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839183" name="Text Box 79"/>
            <p:cNvSpPr txBox="1">
              <a:spLocks noChangeArrowheads="1"/>
            </p:cNvSpPr>
            <p:nvPr/>
          </p:nvSpPr>
          <p:spPr bwMode="auto">
            <a:xfrm>
              <a:off x="2992" y="2760"/>
              <a:ext cx="604" cy="3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 i="1">
                  <a:solidFill>
                    <a:srgbClr val="FF0000"/>
                  </a:solidFill>
                  <a:latin typeface="Verdana" charset="0"/>
                </a:rPr>
                <a:t>Kill E Stage</a:t>
              </a:r>
            </a:p>
          </p:txBody>
        </p:sp>
        <p:grpSp>
          <p:nvGrpSpPr>
            <p:cNvPr id="17" name="Group 80"/>
            <p:cNvGrpSpPr>
              <a:grpSpLocks/>
            </p:cNvGrpSpPr>
            <p:nvPr/>
          </p:nvGrpSpPr>
          <p:grpSpPr bwMode="auto">
            <a:xfrm>
              <a:off x="160" y="1496"/>
              <a:ext cx="5438" cy="631"/>
              <a:chOff x="48" y="1344"/>
              <a:chExt cx="5438" cy="764"/>
            </a:xfrm>
          </p:grpSpPr>
          <p:sp>
            <p:nvSpPr>
              <p:cNvPr id="1839185" name="Freeform 81"/>
              <p:cNvSpPr>
                <a:spLocks/>
              </p:cNvSpPr>
              <p:nvPr/>
            </p:nvSpPr>
            <p:spPr bwMode="auto">
              <a:xfrm>
                <a:off x="2016" y="1344"/>
                <a:ext cx="192" cy="6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40"/>
                  </a:cxn>
                  <a:cxn ang="0">
                    <a:pos x="144" y="336"/>
                  </a:cxn>
                </a:cxnLst>
                <a:rect l="0" t="0" r="r" b="b"/>
                <a:pathLst>
                  <a:path w="144" h="336">
                    <a:moveTo>
                      <a:pt x="0" y="0"/>
                    </a:moveTo>
                    <a:lnTo>
                      <a:pt x="0" y="240"/>
                    </a:lnTo>
                    <a:lnTo>
                      <a:pt x="144" y="336"/>
                    </a:lnTo>
                  </a:path>
                </a:pathLst>
              </a:custGeom>
              <a:noFill/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9186" name="Text Box 82"/>
              <p:cNvSpPr txBox="1">
                <a:spLocks noChangeArrowheads="1"/>
              </p:cNvSpPr>
              <p:nvPr/>
            </p:nvSpPr>
            <p:spPr bwMode="auto">
              <a:xfrm>
                <a:off x="1968" y="1354"/>
                <a:ext cx="624" cy="44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i="1">
                    <a:solidFill>
                      <a:srgbClr val="FF0000"/>
                    </a:solidFill>
                    <a:latin typeface="Verdana" charset="0"/>
                  </a:rPr>
                  <a:t>Illegal Opcode</a:t>
                </a:r>
                <a:endParaRPr lang="en-US">
                  <a:solidFill>
                    <a:srgbClr val="FF0000"/>
                  </a:solidFill>
                  <a:latin typeface="Verdana" charset="0"/>
                </a:endParaRPr>
              </a:p>
            </p:txBody>
          </p:sp>
          <p:sp>
            <p:nvSpPr>
              <p:cNvPr id="1839187" name="Freeform 83"/>
              <p:cNvSpPr>
                <a:spLocks/>
              </p:cNvSpPr>
              <p:nvPr/>
            </p:nvSpPr>
            <p:spPr bwMode="auto">
              <a:xfrm>
                <a:off x="3072" y="1344"/>
                <a:ext cx="96" cy="6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36"/>
                  </a:cxn>
                  <a:cxn ang="0">
                    <a:pos x="48" y="576"/>
                  </a:cxn>
                </a:cxnLst>
                <a:rect l="0" t="0" r="r" b="b"/>
                <a:pathLst>
                  <a:path w="48" h="576">
                    <a:moveTo>
                      <a:pt x="0" y="0"/>
                    </a:moveTo>
                    <a:lnTo>
                      <a:pt x="0" y="336"/>
                    </a:lnTo>
                    <a:lnTo>
                      <a:pt x="48" y="576"/>
                    </a:lnTo>
                  </a:path>
                </a:pathLst>
              </a:custGeom>
              <a:noFill/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9188" name="Text Box 84"/>
              <p:cNvSpPr txBox="1">
                <a:spLocks noChangeArrowheads="1"/>
              </p:cNvSpPr>
              <p:nvPr/>
            </p:nvSpPr>
            <p:spPr bwMode="auto">
              <a:xfrm>
                <a:off x="3014" y="1465"/>
                <a:ext cx="686" cy="25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i="1">
                    <a:solidFill>
                      <a:srgbClr val="FF0000"/>
                    </a:solidFill>
                    <a:latin typeface="Verdana" charset="0"/>
                  </a:rPr>
                  <a:t>Overflow</a:t>
                </a:r>
                <a:endParaRPr lang="en-US">
                  <a:solidFill>
                    <a:srgbClr val="FF0000"/>
                  </a:solidFill>
                  <a:latin typeface="Verdana" charset="0"/>
                </a:endParaRPr>
              </a:p>
            </p:txBody>
          </p:sp>
          <p:sp>
            <p:nvSpPr>
              <p:cNvPr id="1839189" name="Text Box 85"/>
              <p:cNvSpPr txBox="1">
                <a:spLocks noChangeArrowheads="1"/>
              </p:cNvSpPr>
              <p:nvPr/>
            </p:nvSpPr>
            <p:spPr bwMode="auto">
              <a:xfrm>
                <a:off x="3888" y="1354"/>
                <a:ext cx="1015" cy="44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i="1">
                    <a:solidFill>
                      <a:srgbClr val="FF0000"/>
                    </a:solidFill>
                    <a:latin typeface="Verdana" charset="0"/>
                  </a:rPr>
                  <a:t>Data Addr Except</a:t>
                </a:r>
                <a:endParaRPr lang="en-US">
                  <a:solidFill>
                    <a:srgbClr val="FF0000"/>
                  </a:solidFill>
                  <a:latin typeface="Verdana" charset="0"/>
                </a:endParaRPr>
              </a:p>
            </p:txBody>
          </p:sp>
          <p:sp>
            <p:nvSpPr>
              <p:cNvPr id="1839190" name="Text Box 86"/>
              <p:cNvSpPr txBox="1">
                <a:spLocks noChangeArrowheads="1"/>
              </p:cNvSpPr>
              <p:nvPr/>
            </p:nvSpPr>
            <p:spPr bwMode="auto">
              <a:xfrm>
                <a:off x="624" y="1713"/>
                <a:ext cx="1015" cy="395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 i="1">
                    <a:solidFill>
                      <a:srgbClr val="FF0000"/>
                    </a:solidFill>
                    <a:latin typeface="Verdana" charset="0"/>
                  </a:rPr>
                  <a:t>PC Address Exceptions</a:t>
                </a:r>
                <a:endParaRPr lang="en-US" sz="1400">
                  <a:solidFill>
                    <a:srgbClr val="FF0000"/>
                  </a:solidFill>
                  <a:latin typeface="Verdana" charset="0"/>
                </a:endParaRPr>
              </a:p>
            </p:txBody>
          </p:sp>
          <p:sp>
            <p:nvSpPr>
              <p:cNvPr id="1839191" name="Line 87"/>
              <p:cNvSpPr>
                <a:spLocks noChangeShapeType="1"/>
              </p:cNvSpPr>
              <p:nvPr/>
            </p:nvSpPr>
            <p:spPr bwMode="auto">
              <a:xfrm flipV="1">
                <a:off x="4704" y="1344"/>
                <a:ext cx="240" cy="72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9192" name="Text Box 88"/>
              <p:cNvSpPr txBox="1">
                <a:spLocks noChangeArrowheads="1"/>
              </p:cNvSpPr>
              <p:nvPr/>
            </p:nvSpPr>
            <p:spPr bwMode="auto">
              <a:xfrm>
                <a:off x="4656" y="1440"/>
                <a:ext cx="830" cy="44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i="1">
                    <a:solidFill>
                      <a:srgbClr val="FF0000"/>
                    </a:solidFill>
                    <a:latin typeface="Verdana" charset="0"/>
                  </a:rPr>
                  <a:t>Kill Writeback</a:t>
                </a:r>
              </a:p>
            </p:txBody>
          </p:sp>
          <p:sp>
            <p:nvSpPr>
              <p:cNvPr id="1839193" name="Text Box 89"/>
              <p:cNvSpPr txBox="1">
                <a:spLocks noChangeArrowheads="1"/>
              </p:cNvSpPr>
              <p:nvPr/>
            </p:nvSpPr>
            <p:spPr bwMode="auto">
              <a:xfrm>
                <a:off x="48" y="1537"/>
                <a:ext cx="604" cy="55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 i="1">
                    <a:solidFill>
                      <a:srgbClr val="FF0000"/>
                    </a:solidFill>
                    <a:latin typeface="Verdana" charset="0"/>
                  </a:rPr>
                  <a:t>Select Handler PC</a:t>
                </a:r>
              </a:p>
            </p:txBody>
          </p:sp>
        </p:grpSp>
        <p:sp>
          <p:nvSpPr>
            <p:cNvPr id="1839194" name="Line 90"/>
            <p:cNvSpPr>
              <a:spLocks noChangeShapeType="1"/>
            </p:cNvSpPr>
            <p:nvPr/>
          </p:nvSpPr>
          <p:spPr bwMode="auto">
            <a:xfrm>
              <a:off x="5016" y="576"/>
              <a:ext cx="0" cy="2592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839195" name="Text Box 91"/>
            <p:cNvSpPr txBox="1">
              <a:spLocks noChangeArrowheads="1"/>
            </p:cNvSpPr>
            <p:nvPr/>
          </p:nvSpPr>
          <p:spPr bwMode="auto">
            <a:xfrm>
              <a:off x="4360" y="352"/>
              <a:ext cx="809" cy="4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 i="1">
                  <a:solidFill>
                    <a:schemeClr val="hlink"/>
                  </a:solidFill>
                  <a:latin typeface="Verdana" charset="0"/>
                </a:rPr>
                <a:t>Commit Point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65DA-167C-194A-8EFB-501FD45A4CB8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66800" y="1208088"/>
            <a:ext cx="7239000" cy="1193800"/>
            <a:chOff x="672" y="897"/>
            <a:chExt cx="4560" cy="752"/>
          </a:xfrm>
        </p:grpSpPr>
        <p:sp>
          <p:nvSpPr>
            <p:cNvPr id="1841155" name="Rectangle 3"/>
            <p:cNvSpPr>
              <a:spLocks noChangeArrowheads="1"/>
            </p:cNvSpPr>
            <p:nvPr/>
          </p:nvSpPr>
          <p:spPr bwMode="auto">
            <a:xfrm>
              <a:off x="672" y="897"/>
              <a:ext cx="4560" cy="7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 i="1">
                <a:solidFill>
                  <a:srgbClr val="FFCC66"/>
                </a:solidFill>
                <a:latin typeface="Verdana" charset="0"/>
              </a:endParaRPr>
            </a:p>
          </p:txBody>
        </p:sp>
        <p:sp>
          <p:nvSpPr>
            <p:cNvPr id="1841156" name="Text Box 4"/>
            <p:cNvSpPr txBox="1">
              <a:spLocks noChangeArrowheads="1"/>
            </p:cNvSpPr>
            <p:nvPr/>
          </p:nvSpPr>
          <p:spPr bwMode="auto">
            <a:xfrm>
              <a:off x="1616" y="1034"/>
              <a:ext cx="2968" cy="4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000" i="1">
                  <a:latin typeface="Verdana" charset="0"/>
                </a:rPr>
                <a:t>Fetch: Instruction bits retrieved from cache.</a:t>
              </a:r>
            </a:p>
          </p:txBody>
        </p:sp>
      </p:grpSp>
      <p:sp>
        <p:nvSpPr>
          <p:cNvPr id="1841157" name="Rectangle 5"/>
          <p:cNvSpPr>
            <a:spLocks noGrp="1" noChangeArrowheads="1"/>
          </p:cNvSpPr>
          <p:nvPr>
            <p:ph type="title"/>
          </p:nvPr>
        </p:nvSpPr>
        <p:spPr>
          <a:xfrm>
            <a:off x="266700" y="292100"/>
            <a:ext cx="7759700" cy="889000"/>
          </a:xfrm>
        </p:spPr>
        <p:txBody>
          <a:bodyPr/>
          <a:lstStyle/>
          <a:p>
            <a:r>
              <a:rPr lang="en-US"/>
              <a:t>Phases of Instruction Execution</a:t>
            </a:r>
          </a:p>
        </p:txBody>
      </p:sp>
      <p:sp>
        <p:nvSpPr>
          <p:cNvPr id="1841158" name="Rectangle 6"/>
          <p:cNvSpPr>
            <a:spLocks noChangeArrowheads="1"/>
          </p:cNvSpPr>
          <p:nvPr/>
        </p:nvSpPr>
        <p:spPr bwMode="auto">
          <a:xfrm>
            <a:off x="1066800" y="5213350"/>
            <a:ext cx="7239000" cy="91281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400">
              <a:solidFill>
                <a:schemeClr val="hlink"/>
              </a:solidFill>
              <a:latin typeface="Verdana" charset="0"/>
            </a:endParaRPr>
          </a:p>
        </p:txBody>
      </p:sp>
      <p:sp>
        <p:nvSpPr>
          <p:cNvPr id="1841159" name="Rectangle 7"/>
          <p:cNvSpPr>
            <a:spLocks noChangeArrowheads="1"/>
          </p:cNvSpPr>
          <p:nvPr/>
        </p:nvSpPr>
        <p:spPr bwMode="auto">
          <a:xfrm>
            <a:off x="1066800" y="3525838"/>
            <a:ext cx="7239000" cy="15462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400">
              <a:solidFill>
                <a:schemeClr val="hlink"/>
              </a:solidFill>
              <a:latin typeface="Verdana" charset="0"/>
            </a:endParaRPr>
          </a:p>
        </p:txBody>
      </p:sp>
      <p:sp>
        <p:nvSpPr>
          <p:cNvPr id="1841160" name="Rectangle 8"/>
          <p:cNvSpPr>
            <a:spLocks noChangeArrowheads="1"/>
          </p:cNvSpPr>
          <p:nvPr/>
        </p:nvSpPr>
        <p:spPr bwMode="auto">
          <a:xfrm>
            <a:off x="1066800" y="2543175"/>
            <a:ext cx="7239000" cy="842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400">
              <a:solidFill>
                <a:schemeClr val="hlink"/>
              </a:solidFill>
              <a:latin typeface="Verdana" charset="0"/>
            </a:endParaRPr>
          </a:p>
        </p:txBody>
      </p:sp>
      <p:sp>
        <p:nvSpPr>
          <p:cNvPr id="1841161" name="Rectangle 9"/>
          <p:cNvSpPr>
            <a:spLocks noChangeArrowheads="1"/>
          </p:cNvSpPr>
          <p:nvPr/>
        </p:nvSpPr>
        <p:spPr bwMode="auto">
          <a:xfrm>
            <a:off x="1295400" y="1558925"/>
            <a:ext cx="1066800" cy="4921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I-cache</a:t>
            </a:r>
          </a:p>
        </p:txBody>
      </p:sp>
      <p:sp>
        <p:nvSpPr>
          <p:cNvPr id="1841162" name="Rectangle 10"/>
          <p:cNvSpPr>
            <a:spLocks noChangeArrowheads="1"/>
          </p:cNvSpPr>
          <p:nvPr/>
        </p:nvSpPr>
        <p:spPr bwMode="auto">
          <a:xfrm>
            <a:off x="1295400" y="2262188"/>
            <a:ext cx="1066800" cy="5619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Fetch Buffer</a:t>
            </a:r>
          </a:p>
        </p:txBody>
      </p:sp>
      <p:sp>
        <p:nvSpPr>
          <p:cNvPr id="1841163" name="Rectangle 11"/>
          <p:cNvSpPr>
            <a:spLocks noChangeArrowheads="1"/>
          </p:cNvSpPr>
          <p:nvPr/>
        </p:nvSpPr>
        <p:spPr bwMode="auto">
          <a:xfrm>
            <a:off x="1295400" y="3105150"/>
            <a:ext cx="1066800" cy="5619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Issue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Buffer</a:t>
            </a:r>
          </a:p>
        </p:txBody>
      </p:sp>
      <p:sp>
        <p:nvSpPr>
          <p:cNvPr id="1841164" name="Rectangle 12"/>
          <p:cNvSpPr>
            <a:spLocks noChangeArrowheads="1"/>
          </p:cNvSpPr>
          <p:nvPr/>
        </p:nvSpPr>
        <p:spPr bwMode="auto">
          <a:xfrm>
            <a:off x="1295400" y="3948113"/>
            <a:ext cx="1066800" cy="631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Func.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Units</a:t>
            </a:r>
          </a:p>
        </p:txBody>
      </p:sp>
      <p:sp>
        <p:nvSpPr>
          <p:cNvPr id="1841165" name="Rectangle 13"/>
          <p:cNvSpPr>
            <a:spLocks noChangeArrowheads="1"/>
          </p:cNvSpPr>
          <p:nvPr/>
        </p:nvSpPr>
        <p:spPr bwMode="auto">
          <a:xfrm>
            <a:off x="1295400" y="5775325"/>
            <a:ext cx="1066800" cy="5619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Arch.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State</a:t>
            </a:r>
          </a:p>
        </p:txBody>
      </p:sp>
      <p:sp>
        <p:nvSpPr>
          <p:cNvPr id="1841166" name="Line 14"/>
          <p:cNvSpPr>
            <a:spLocks noChangeShapeType="1"/>
          </p:cNvSpPr>
          <p:nvPr/>
        </p:nvSpPr>
        <p:spPr bwMode="auto">
          <a:xfrm rot="-16200000">
            <a:off x="1723231" y="1453357"/>
            <a:ext cx="2111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67" name="Line 15"/>
          <p:cNvSpPr>
            <a:spLocks noChangeShapeType="1"/>
          </p:cNvSpPr>
          <p:nvPr/>
        </p:nvSpPr>
        <p:spPr bwMode="auto">
          <a:xfrm>
            <a:off x="1828800" y="2051050"/>
            <a:ext cx="0" cy="211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68" name="Line 16"/>
          <p:cNvSpPr>
            <a:spLocks noChangeShapeType="1"/>
          </p:cNvSpPr>
          <p:nvPr/>
        </p:nvSpPr>
        <p:spPr bwMode="auto">
          <a:xfrm>
            <a:off x="1828800" y="2824163"/>
            <a:ext cx="0" cy="280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69" name="Line 17"/>
          <p:cNvSpPr>
            <a:spLocks noChangeShapeType="1"/>
          </p:cNvSpPr>
          <p:nvPr/>
        </p:nvSpPr>
        <p:spPr bwMode="auto">
          <a:xfrm>
            <a:off x="1828800" y="3667125"/>
            <a:ext cx="0" cy="2809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70" name="Text Box 18"/>
          <p:cNvSpPr txBox="1">
            <a:spLocks noChangeArrowheads="1"/>
          </p:cNvSpPr>
          <p:nvPr/>
        </p:nvSpPr>
        <p:spPr bwMode="auto">
          <a:xfrm>
            <a:off x="2565400" y="3622675"/>
            <a:ext cx="5715000" cy="1311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Execute: Instructions and operands sent to execution </a:t>
            </a:r>
            <a:r>
              <a:rPr lang="en-US" sz="2000" i="1" dirty="0" smtClean="0">
                <a:latin typeface="Verdana" charset="0"/>
              </a:rPr>
              <a:t>units. </a:t>
            </a:r>
            <a:endParaRPr lang="en-US" sz="2000" i="1" dirty="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When execution completes, all results and exception flags are available.</a:t>
            </a:r>
          </a:p>
        </p:txBody>
      </p:sp>
      <p:sp>
        <p:nvSpPr>
          <p:cNvPr id="1841171" name="Text Box 19"/>
          <p:cNvSpPr txBox="1">
            <a:spLocks noChangeArrowheads="1"/>
          </p:cNvSpPr>
          <p:nvPr/>
        </p:nvSpPr>
        <p:spPr bwMode="auto">
          <a:xfrm>
            <a:off x="2565400" y="2613025"/>
            <a:ext cx="5753100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Decode: Instructions placed in appropriate issue (aka “dispatch”) stage buffer</a:t>
            </a:r>
          </a:p>
        </p:txBody>
      </p:sp>
      <p:sp>
        <p:nvSpPr>
          <p:cNvPr id="1841172" name="Rectangle 20"/>
          <p:cNvSpPr>
            <a:spLocks noChangeArrowheads="1"/>
          </p:cNvSpPr>
          <p:nvPr/>
        </p:nvSpPr>
        <p:spPr bwMode="auto">
          <a:xfrm>
            <a:off x="1295400" y="4860925"/>
            <a:ext cx="1066800" cy="6334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Result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Buffer</a:t>
            </a:r>
          </a:p>
        </p:txBody>
      </p:sp>
      <p:sp>
        <p:nvSpPr>
          <p:cNvPr id="1841173" name="Line 21"/>
          <p:cNvSpPr>
            <a:spLocks noChangeShapeType="1"/>
          </p:cNvSpPr>
          <p:nvPr/>
        </p:nvSpPr>
        <p:spPr bwMode="auto">
          <a:xfrm>
            <a:off x="1828800" y="4579938"/>
            <a:ext cx="0" cy="280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74" name="Line 22"/>
          <p:cNvSpPr>
            <a:spLocks noChangeShapeType="1"/>
          </p:cNvSpPr>
          <p:nvPr/>
        </p:nvSpPr>
        <p:spPr bwMode="auto">
          <a:xfrm>
            <a:off x="1828800" y="5494338"/>
            <a:ext cx="0" cy="280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75" name="Text Box 23"/>
          <p:cNvSpPr txBox="1">
            <a:spLocks noChangeArrowheads="1"/>
          </p:cNvSpPr>
          <p:nvPr/>
        </p:nvSpPr>
        <p:spPr bwMode="auto">
          <a:xfrm>
            <a:off x="2565400" y="5162550"/>
            <a:ext cx="5637213" cy="1006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Commit: Instruction irrevocably updates architectural state (aka “graduation” or “completion”).</a:t>
            </a:r>
          </a:p>
        </p:txBody>
      </p:sp>
      <p:sp>
        <p:nvSpPr>
          <p:cNvPr id="1841176" name="Rectangle 24"/>
          <p:cNvSpPr>
            <a:spLocks noChangeArrowheads="1"/>
          </p:cNvSpPr>
          <p:nvPr/>
        </p:nvSpPr>
        <p:spPr bwMode="auto">
          <a:xfrm>
            <a:off x="1295400" y="1066800"/>
            <a:ext cx="1066800" cy="2809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PC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2DA89D-98AF-3447-8EFB-263A03AAB0CC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292975" cy="736600"/>
          </a:xfrm>
        </p:spPr>
        <p:txBody>
          <a:bodyPr/>
          <a:lstStyle/>
          <a:p>
            <a:r>
              <a:rPr lang="en-US" dirty="0"/>
              <a:t>Last </a:t>
            </a:r>
            <a:r>
              <a:rPr lang="en-US" dirty="0" smtClean="0"/>
              <a:t>time…</a:t>
            </a:r>
            <a:endParaRPr lang="en-US" dirty="0"/>
          </a:p>
        </p:txBody>
      </p:sp>
      <p:sp>
        <p:nvSpPr>
          <p:cNvPr id="17414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077200" cy="5207000"/>
          </a:xfrm>
        </p:spPr>
        <p:txBody>
          <a:bodyPr/>
          <a:lstStyle/>
          <a:p>
            <a:r>
              <a:rPr lang="en-US" sz="2800" dirty="0" smtClean="0">
                <a:latin typeface="Tahoma" charset="0"/>
              </a:rPr>
              <a:t>Scoreboard</a:t>
            </a:r>
          </a:p>
          <a:p>
            <a:pPr lvl="1"/>
            <a:r>
              <a:rPr lang="en-US" sz="2200" dirty="0" smtClean="0">
                <a:latin typeface="Tahoma" charset="0"/>
              </a:rPr>
              <a:t>Data structure that keeps track of dependencies among instructions</a:t>
            </a:r>
          </a:p>
          <a:p>
            <a:r>
              <a:rPr lang="en-US" sz="2800" dirty="0" smtClean="0">
                <a:latin typeface="Tahoma" charset="0"/>
              </a:rPr>
              <a:t>In-order limitations</a:t>
            </a:r>
            <a:endParaRPr lang="en-US" sz="1600" dirty="0" smtClean="0">
              <a:latin typeface="Tahoma" charset="0"/>
            </a:endParaRPr>
          </a:p>
          <a:p>
            <a:pPr lvl="1"/>
            <a:r>
              <a:rPr lang="en-US" sz="2200" dirty="0" smtClean="0">
                <a:latin typeface="Tahoma" charset="0"/>
              </a:rPr>
              <a:t>Out-of-order alone cannot solve</a:t>
            </a:r>
          </a:p>
          <a:p>
            <a:r>
              <a:rPr lang="en-US" sz="2800" dirty="0" smtClean="0">
                <a:latin typeface="Tahoma" charset="0"/>
              </a:rPr>
              <a:t>Register renaming</a:t>
            </a:r>
            <a:endParaRPr lang="en-US" sz="1600" dirty="0" smtClean="0">
              <a:latin typeface="Tahoma" charset="0"/>
            </a:endParaRPr>
          </a:p>
          <a:p>
            <a:pPr lvl="1"/>
            <a:r>
              <a:rPr lang="en-US" sz="2200" dirty="0" smtClean="0">
                <a:latin typeface="Tahoma" charset="0"/>
              </a:rPr>
              <a:t>Overcoming the restriction caused by the # of registers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6BA5-F819-944E-9D48-4E7ED57394D5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2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-76200"/>
            <a:ext cx="8831263" cy="1079500"/>
          </a:xfrm>
          <a:noFill/>
          <a:ln/>
        </p:spPr>
        <p:txBody>
          <a:bodyPr lIns="90488" tIns="44450" rIns="90488" bIns="44450"/>
          <a:lstStyle/>
          <a:p>
            <a:r>
              <a:rPr lang="en-US" sz="2800"/>
              <a:t>Instruction-level Parallelism via R</a:t>
            </a:r>
            <a:r>
              <a:rPr lang="en-US" sz="2800" i="1"/>
              <a:t>enaming</a:t>
            </a:r>
          </a:p>
        </p:txBody>
      </p:sp>
      <p:sp>
        <p:nvSpPr>
          <p:cNvPr id="1922051" name="Rectangle 3"/>
          <p:cNvSpPr>
            <a:spLocks noChangeArrowheads="1"/>
          </p:cNvSpPr>
          <p:nvPr/>
        </p:nvSpPr>
        <p:spPr bwMode="auto">
          <a:xfrm>
            <a:off x="342900" y="876300"/>
            <a:ext cx="6221413" cy="3384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					        latency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	LD		F2, 	34(R2)		</a:t>
            </a:r>
            <a:r>
              <a:rPr lang="en-US" sz="1800" i="1"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	LD		F4,	45(R3)		</a:t>
            </a:r>
            <a:r>
              <a:rPr lang="en-US" sz="1800" i="1">
                <a:latin typeface="Verdana" charset="0"/>
              </a:rPr>
              <a:t>long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	MULTD		F6,	F4,	F2	</a:t>
            </a:r>
            <a:r>
              <a:rPr lang="en-US" sz="1800" i="1">
                <a:latin typeface="Verdana" charset="0"/>
              </a:rPr>
              <a:t>3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	SUBD		F8,	F2,	F2	</a:t>
            </a:r>
            <a:r>
              <a:rPr lang="en-US" sz="1800" i="1"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	DIVD	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F4’</a:t>
            </a:r>
            <a:r>
              <a:rPr lang="en-US" sz="1800">
                <a:latin typeface="Verdana" charset="0"/>
              </a:rPr>
              <a:t>,	F2,	F8	</a:t>
            </a:r>
            <a:r>
              <a:rPr lang="en-US" sz="1800" i="1">
                <a:latin typeface="Verdana" charset="0"/>
              </a:rPr>
              <a:t>4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6</a:t>
            </a:r>
            <a:r>
              <a:rPr lang="en-US" sz="1800">
                <a:latin typeface="Verdana" charset="0"/>
              </a:rPr>
              <a:t>	ADDD		F10,	F6,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F4’</a:t>
            </a:r>
            <a:r>
              <a:rPr lang="en-US" sz="1800">
                <a:latin typeface="Verdana" charset="0"/>
              </a:rPr>
              <a:t>	</a:t>
            </a:r>
            <a:r>
              <a:rPr lang="en-US" sz="1800" i="1">
                <a:latin typeface="Verdana" charset="0"/>
              </a:rPr>
              <a:t>1</a:t>
            </a:r>
          </a:p>
        </p:txBody>
      </p:sp>
      <p:sp>
        <p:nvSpPr>
          <p:cNvPr id="1922052" name="Rectangle 4"/>
          <p:cNvSpPr>
            <a:spLocks noChangeArrowheads="1"/>
          </p:cNvSpPr>
          <p:nvPr/>
        </p:nvSpPr>
        <p:spPr bwMode="auto">
          <a:xfrm>
            <a:off x="404813" y="4583113"/>
            <a:ext cx="720407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In-order:	  1 (2,</a:t>
            </a:r>
            <a:r>
              <a:rPr lang="en-US" sz="1800" u="sng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) .  .  .  .  .  .  </a:t>
            </a:r>
            <a:r>
              <a:rPr lang="en-US" sz="1800" u="sng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 3 4 </a:t>
            </a:r>
            <a:r>
              <a:rPr lang="en-US" sz="1800" u="sng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  </a:t>
            </a:r>
            <a:r>
              <a:rPr lang="en-US" sz="1800" u="sng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 5 .  .  . </a:t>
            </a:r>
            <a:r>
              <a:rPr lang="en-US" sz="1800" u="sng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 6 </a:t>
            </a:r>
            <a:r>
              <a:rPr lang="en-US" sz="1800" u="sng">
                <a:latin typeface="Verdana" charset="0"/>
              </a:rPr>
              <a:t>6</a:t>
            </a:r>
          </a:p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Out-of-order: 	  1 (2,</a:t>
            </a:r>
            <a:r>
              <a:rPr lang="en-US" sz="1800" u="sng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) 4 </a:t>
            </a:r>
            <a:r>
              <a:rPr lang="en-US" sz="1800" u="sng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 5  .  .  .  </a:t>
            </a:r>
            <a:r>
              <a:rPr lang="en-US" sz="1800" u="sng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 (3,</a:t>
            </a:r>
            <a:r>
              <a:rPr lang="en-US" sz="1800" u="sng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) </a:t>
            </a:r>
            <a:r>
              <a:rPr lang="en-US" sz="1800" u="sng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 6 </a:t>
            </a:r>
            <a:r>
              <a:rPr lang="en-US" sz="1800" u="sng">
                <a:latin typeface="Verdana" charset="0"/>
              </a:rPr>
              <a:t>6</a:t>
            </a:r>
            <a:endParaRPr lang="en-US" sz="1800">
              <a:latin typeface="Verdana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010400" y="850900"/>
            <a:ext cx="1790700" cy="3556000"/>
            <a:chOff x="4416" y="816"/>
            <a:chExt cx="1128" cy="224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416" y="816"/>
              <a:ext cx="320" cy="344"/>
              <a:chOff x="4416" y="816"/>
              <a:chExt cx="320" cy="344"/>
            </a:xfrm>
          </p:grpSpPr>
          <p:sp>
            <p:nvSpPr>
              <p:cNvPr id="1922055" name="Oval 7"/>
              <p:cNvSpPr>
                <a:spLocks noChangeArrowheads="1"/>
              </p:cNvSpPr>
              <p:nvPr/>
            </p:nvSpPr>
            <p:spPr bwMode="auto">
              <a:xfrm>
                <a:off x="4416" y="8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2056" name="Rectangle 8"/>
              <p:cNvSpPr>
                <a:spLocks noChangeArrowheads="1"/>
              </p:cNvSpPr>
              <p:nvPr/>
            </p:nvSpPr>
            <p:spPr bwMode="auto">
              <a:xfrm>
                <a:off x="4447" y="868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1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5224" y="816"/>
              <a:ext cx="320" cy="344"/>
              <a:chOff x="5224" y="816"/>
              <a:chExt cx="320" cy="344"/>
            </a:xfrm>
          </p:grpSpPr>
          <p:sp>
            <p:nvSpPr>
              <p:cNvPr id="1922058" name="Oval 10"/>
              <p:cNvSpPr>
                <a:spLocks noChangeArrowheads="1"/>
              </p:cNvSpPr>
              <p:nvPr/>
            </p:nvSpPr>
            <p:spPr bwMode="auto">
              <a:xfrm>
                <a:off x="5224" y="8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2059" name="Rectangle 11"/>
              <p:cNvSpPr>
                <a:spLocks noChangeArrowheads="1"/>
              </p:cNvSpPr>
              <p:nvPr/>
            </p:nvSpPr>
            <p:spPr bwMode="auto">
              <a:xfrm>
                <a:off x="5271" y="860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2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5224" y="1504"/>
              <a:ext cx="320" cy="344"/>
              <a:chOff x="5224" y="1504"/>
              <a:chExt cx="320" cy="344"/>
            </a:xfrm>
          </p:grpSpPr>
          <p:sp>
            <p:nvSpPr>
              <p:cNvPr id="1922061" name="Oval 13"/>
              <p:cNvSpPr>
                <a:spLocks noChangeArrowheads="1"/>
              </p:cNvSpPr>
              <p:nvPr/>
            </p:nvSpPr>
            <p:spPr bwMode="auto">
              <a:xfrm>
                <a:off x="5224" y="1504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2062" name="Rectangle 14"/>
              <p:cNvSpPr>
                <a:spLocks noChangeArrowheads="1"/>
              </p:cNvSpPr>
              <p:nvPr/>
            </p:nvSpPr>
            <p:spPr bwMode="auto">
              <a:xfrm>
                <a:off x="5263" y="1556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4424" y="1520"/>
              <a:ext cx="320" cy="344"/>
              <a:chOff x="4424" y="1520"/>
              <a:chExt cx="320" cy="344"/>
            </a:xfrm>
          </p:grpSpPr>
          <p:sp>
            <p:nvSpPr>
              <p:cNvPr id="1922064" name="Oval 16"/>
              <p:cNvSpPr>
                <a:spLocks noChangeArrowheads="1"/>
              </p:cNvSpPr>
              <p:nvPr/>
            </p:nvSpPr>
            <p:spPr bwMode="auto">
              <a:xfrm>
                <a:off x="4424" y="1520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2065" name="Rectangle 17"/>
              <p:cNvSpPr>
                <a:spLocks noChangeArrowheads="1"/>
              </p:cNvSpPr>
              <p:nvPr/>
            </p:nvSpPr>
            <p:spPr bwMode="auto">
              <a:xfrm>
                <a:off x="4463" y="1572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4</a:t>
                </a:r>
              </a:p>
            </p:txBody>
          </p:sp>
        </p:grpSp>
        <p:grpSp>
          <p:nvGrpSpPr>
            <p:cNvPr id="7" name="Group 18"/>
            <p:cNvGrpSpPr>
              <a:grpSpLocks/>
            </p:cNvGrpSpPr>
            <p:nvPr/>
          </p:nvGrpSpPr>
          <p:grpSpPr bwMode="auto">
            <a:xfrm>
              <a:off x="4416" y="2216"/>
              <a:ext cx="320" cy="344"/>
              <a:chOff x="4416" y="2216"/>
              <a:chExt cx="320" cy="344"/>
            </a:xfrm>
          </p:grpSpPr>
          <p:sp>
            <p:nvSpPr>
              <p:cNvPr id="1922067" name="Oval 19"/>
              <p:cNvSpPr>
                <a:spLocks noChangeArrowheads="1"/>
              </p:cNvSpPr>
              <p:nvPr/>
            </p:nvSpPr>
            <p:spPr bwMode="auto">
              <a:xfrm>
                <a:off x="4416" y="22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2068" name="Rectangle 20"/>
              <p:cNvSpPr>
                <a:spLocks noChangeArrowheads="1"/>
              </p:cNvSpPr>
              <p:nvPr/>
            </p:nvSpPr>
            <p:spPr bwMode="auto">
              <a:xfrm>
                <a:off x="4455" y="2284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5</a:t>
                </a:r>
              </a:p>
            </p:txBody>
          </p:sp>
        </p:grpSp>
        <p:grpSp>
          <p:nvGrpSpPr>
            <p:cNvPr id="8" name="Group 21"/>
            <p:cNvGrpSpPr>
              <a:grpSpLocks/>
            </p:cNvGrpSpPr>
            <p:nvPr/>
          </p:nvGrpSpPr>
          <p:grpSpPr bwMode="auto">
            <a:xfrm>
              <a:off x="4888" y="2712"/>
              <a:ext cx="320" cy="344"/>
              <a:chOff x="4888" y="2712"/>
              <a:chExt cx="320" cy="344"/>
            </a:xfrm>
          </p:grpSpPr>
          <p:sp>
            <p:nvSpPr>
              <p:cNvPr id="1922070" name="Oval 22"/>
              <p:cNvSpPr>
                <a:spLocks noChangeArrowheads="1"/>
              </p:cNvSpPr>
              <p:nvPr/>
            </p:nvSpPr>
            <p:spPr bwMode="auto">
              <a:xfrm>
                <a:off x="4888" y="2712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2071" name="Rectangle 23"/>
              <p:cNvSpPr>
                <a:spLocks noChangeArrowheads="1"/>
              </p:cNvSpPr>
              <p:nvPr/>
            </p:nvSpPr>
            <p:spPr bwMode="auto">
              <a:xfrm>
                <a:off x="4927" y="2772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6</a:t>
                </a:r>
              </a:p>
            </p:txBody>
          </p:sp>
        </p:grpSp>
        <p:sp>
          <p:nvSpPr>
            <p:cNvPr id="1922072" name="Line 24"/>
            <p:cNvSpPr>
              <a:spLocks noChangeShapeType="1"/>
            </p:cNvSpPr>
            <p:nvPr/>
          </p:nvSpPr>
          <p:spPr bwMode="auto">
            <a:xfrm>
              <a:off x="4568" y="1176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2073" name="Line 25"/>
            <p:cNvSpPr>
              <a:spLocks noChangeShapeType="1"/>
            </p:cNvSpPr>
            <p:nvPr/>
          </p:nvSpPr>
          <p:spPr bwMode="auto">
            <a:xfrm>
              <a:off x="4568" y="1880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2074" name="Line 26"/>
            <p:cNvSpPr>
              <a:spLocks noChangeShapeType="1"/>
            </p:cNvSpPr>
            <p:nvPr/>
          </p:nvSpPr>
          <p:spPr bwMode="auto">
            <a:xfrm>
              <a:off x="5384" y="1168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2075" name="Line 27"/>
            <p:cNvSpPr>
              <a:spLocks noChangeShapeType="1"/>
            </p:cNvSpPr>
            <p:nvPr/>
          </p:nvSpPr>
          <p:spPr bwMode="auto">
            <a:xfrm>
              <a:off x="4688" y="1144"/>
              <a:ext cx="552" cy="4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2076" name="Line 28"/>
            <p:cNvSpPr>
              <a:spLocks noChangeShapeType="1"/>
            </p:cNvSpPr>
            <p:nvPr/>
          </p:nvSpPr>
          <p:spPr bwMode="auto">
            <a:xfrm>
              <a:off x="4672" y="2536"/>
              <a:ext cx="264" cy="2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2077" name="Line 29"/>
            <p:cNvSpPr>
              <a:spLocks noChangeShapeType="1"/>
            </p:cNvSpPr>
            <p:nvPr/>
          </p:nvSpPr>
          <p:spPr bwMode="auto">
            <a:xfrm flipH="1">
              <a:off x="5104" y="1864"/>
              <a:ext cx="264" cy="85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2078" name="Line 30"/>
            <p:cNvSpPr>
              <a:spLocks noChangeShapeType="1"/>
            </p:cNvSpPr>
            <p:nvPr/>
          </p:nvSpPr>
          <p:spPr bwMode="auto">
            <a:xfrm flipH="1">
              <a:off x="4696" y="1792"/>
              <a:ext cx="568" cy="488"/>
            </a:xfrm>
            <a:prstGeom prst="line">
              <a:avLst/>
            </a:prstGeom>
            <a:noFill/>
            <a:ln w="25400">
              <a:solidFill>
                <a:srgbClr val="56127A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22079" name="Text Box 31"/>
          <p:cNvSpPr txBox="1">
            <a:spLocks noChangeArrowheads="1"/>
          </p:cNvSpPr>
          <p:nvPr/>
        </p:nvSpPr>
        <p:spPr bwMode="auto">
          <a:xfrm>
            <a:off x="7670800" y="2451100"/>
            <a:ext cx="496888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>
                <a:solidFill>
                  <a:srgbClr val="FF0000"/>
                </a:solidFill>
                <a:latin typeface="Verdana" charset="0"/>
              </a:rPr>
              <a:t>X</a:t>
            </a:r>
          </a:p>
        </p:txBody>
      </p:sp>
      <p:sp>
        <p:nvSpPr>
          <p:cNvPr id="1922080" name="Text Box 32"/>
          <p:cNvSpPr txBox="1">
            <a:spLocks noChangeArrowheads="1"/>
          </p:cNvSpPr>
          <p:nvPr/>
        </p:nvSpPr>
        <p:spPr bwMode="auto">
          <a:xfrm>
            <a:off x="428625" y="5213350"/>
            <a:ext cx="6915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Any antidependence can be eliminated by renaming.</a:t>
            </a:r>
          </a:p>
          <a:p>
            <a:pPr lvl="2"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 (renaming  </a:t>
            </a:r>
            <a:r>
              <a:rPr lang="en-US" sz="2000" i="1">
                <a:latin typeface="Symbol" charset="2"/>
              </a:rPr>
              <a:t></a:t>
            </a:r>
            <a:r>
              <a:rPr lang="en-US" sz="2000" i="1">
                <a:latin typeface="Verdana" charset="0"/>
              </a:rPr>
              <a:t> additional storage)  </a:t>
            </a:r>
          </a:p>
          <a:p>
            <a:pPr lvl="2"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 Can it be done in hardware?</a:t>
            </a:r>
          </a:p>
        </p:txBody>
      </p:sp>
      <p:sp>
        <p:nvSpPr>
          <p:cNvPr id="1922081" name="Text Box 33"/>
          <p:cNvSpPr txBox="1">
            <a:spLocks noChangeArrowheads="1"/>
          </p:cNvSpPr>
          <p:nvPr/>
        </p:nvSpPr>
        <p:spPr bwMode="auto">
          <a:xfrm>
            <a:off x="5257800" y="5880100"/>
            <a:ext cx="8239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>
                <a:solidFill>
                  <a:srgbClr val="FF0000"/>
                </a:solidFill>
                <a:latin typeface="Verdana" charset="0"/>
              </a:rPr>
              <a:t>yes!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208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7BE04-03E4-164E-83C5-671D3A3BF08C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13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292975" cy="736600"/>
          </a:xfrm>
        </p:spPr>
        <p:txBody>
          <a:bodyPr/>
          <a:lstStyle/>
          <a:p>
            <a:r>
              <a:rPr lang="en-US"/>
              <a:t>Register Renaming</a:t>
            </a:r>
          </a:p>
        </p:txBody>
      </p:sp>
      <p:sp>
        <p:nvSpPr>
          <p:cNvPr id="191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233738"/>
            <a:ext cx="8534400" cy="2921000"/>
          </a:xfrm>
        </p:spPr>
        <p:txBody>
          <a:bodyPr/>
          <a:lstStyle/>
          <a:p>
            <a:pPr marL="342900" indent="-342900"/>
            <a:r>
              <a:rPr lang="en-US"/>
              <a:t>Decode does register renaming and adds instructions to the issue stage reorder buffer (ROB)</a:t>
            </a:r>
          </a:p>
          <a:p>
            <a:pPr marL="342900" indent="-342900">
              <a:buFontTx/>
              <a:buNone/>
            </a:pPr>
            <a:r>
              <a:rPr lang="en-US"/>
              <a:t> 	 	</a:t>
            </a:r>
            <a:r>
              <a:rPr lang="en-US">
                <a:latin typeface="Symbol" charset="2"/>
              </a:rPr>
              <a:t></a:t>
            </a:r>
            <a:r>
              <a:rPr lang="en-US"/>
              <a:t> </a:t>
            </a:r>
            <a:r>
              <a:rPr lang="en-US">
                <a:solidFill>
                  <a:srgbClr val="56127A"/>
                </a:solidFill>
              </a:rPr>
              <a:t>renaming makes WAR or WAW hazards impossible</a:t>
            </a:r>
          </a:p>
          <a:p>
            <a:pPr marL="342900" indent="-342900"/>
            <a:endParaRPr lang="en-US"/>
          </a:p>
          <a:p>
            <a:pPr marL="342900" indent="-342900"/>
            <a:r>
              <a:rPr lang="en-US"/>
              <a:t>Any instruction in ROB whose RAW hazards have  been satisfied can be dispatched. </a:t>
            </a:r>
          </a:p>
          <a:p>
            <a:pPr marL="342900" indent="-342900">
              <a:buFontTx/>
              <a:buNone/>
            </a:pPr>
            <a:r>
              <a:rPr lang="en-US">
                <a:latin typeface="Symbol" charset="2"/>
              </a:rPr>
              <a:t>		</a:t>
            </a:r>
            <a:r>
              <a:rPr lang="en-US"/>
              <a:t>  </a:t>
            </a:r>
            <a:r>
              <a:rPr lang="en-US">
                <a:solidFill>
                  <a:srgbClr val="56127A"/>
                </a:solidFill>
              </a:rPr>
              <a:t>Out-of-order or dataflow execution</a:t>
            </a:r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133600" y="1155700"/>
            <a:ext cx="4122738" cy="1978025"/>
            <a:chOff x="1344" y="888"/>
            <a:chExt cx="2597" cy="124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344" y="1232"/>
              <a:ext cx="248" cy="248"/>
              <a:chOff x="1436" y="1058"/>
              <a:chExt cx="248" cy="248"/>
            </a:xfrm>
          </p:grpSpPr>
          <p:sp>
            <p:nvSpPr>
              <p:cNvPr id="1913862" name="Rectangle 6"/>
              <p:cNvSpPr>
                <a:spLocks noChangeArrowheads="1"/>
              </p:cNvSpPr>
              <p:nvPr/>
            </p:nvSpPr>
            <p:spPr bwMode="auto">
              <a:xfrm>
                <a:off x="1436" y="1058"/>
                <a:ext cx="248" cy="24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3863" name="Rectangle 7"/>
              <p:cNvSpPr>
                <a:spLocks noChangeArrowheads="1"/>
              </p:cNvSpPr>
              <p:nvPr/>
            </p:nvSpPr>
            <p:spPr bwMode="auto">
              <a:xfrm>
                <a:off x="1489" y="1109"/>
                <a:ext cx="154" cy="145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46038" tIns="23812" rIns="46038" bIns="23812">
                <a:prstTxWarp prst="textNoShape">
                  <a:avLst/>
                </a:prstTxWarp>
                <a:spAutoFit/>
              </a:bodyPr>
              <a:lstStyle/>
              <a:p>
                <a:pPr defTabSz="228600">
                  <a:spcBef>
                    <a:spcPct val="0"/>
                  </a:spcBef>
                </a:pPr>
                <a:r>
                  <a:rPr lang="en-US" sz="1200">
                    <a:latin typeface="Verdana" charset="0"/>
                  </a:rPr>
                  <a:t>IF</a:t>
                </a:r>
              </a:p>
            </p:txBody>
          </p:sp>
        </p:grpSp>
        <p:sp>
          <p:nvSpPr>
            <p:cNvPr id="1913864" name="Rectangle 8"/>
            <p:cNvSpPr>
              <a:spLocks noChangeArrowheads="1"/>
            </p:cNvSpPr>
            <p:nvPr/>
          </p:nvSpPr>
          <p:spPr bwMode="auto">
            <a:xfrm>
              <a:off x="1785" y="1283"/>
              <a:ext cx="224" cy="1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ID</a:t>
              </a:r>
            </a:p>
          </p:txBody>
        </p:sp>
        <p:sp>
          <p:nvSpPr>
            <p:cNvPr id="1913865" name="Line 9"/>
            <p:cNvSpPr>
              <a:spLocks noChangeShapeType="1"/>
            </p:cNvSpPr>
            <p:nvPr/>
          </p:nvSpPr>
          <p:spPr bwMode="auto">
            <a:xfrm flipV="1">
              <a:off x="1608" y="1352"/>
              <a:ext cx="152" cy="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66" name="Rectangle 10"/>
            <p:cNvSpPr>
              <a:spLocks noChangeArrowheads="1"/>
            </p:cNvSpPr>
            <p:nvPr/>
          </p:nvSpPr>
          <p:spPr bwMode="auto">
            <a:xfrm>
              <a:off x="1768" y="1240"/>
              <a:ext cx="248" cy="24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67" name="Rectangle 11"/>
            <p:cNvSpPr>
              <a:spLocks noChangeArrowheads="1"/>
            </p:cNvSpPr>
            <p:nvPr/>
          </p:nvSpPr>
          <p:spPr bwMode="auto">
            <a:xfrm>
              <a:off x="2144" y="1232"/>
              <a:ext cx="292" cy="2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3568" y="1232"/>
              <a:ext cx="248" cy="248"/>
              <a:chOff x="3564" y="1058"/>
              <a:chExt cx="248" cy="248"/>
            </a:xfrm>
          </p:grpSpPr>
          <p:sp>
            <p:nvSpPr>
              <p:cNvPr id="1913869" name="Rectangle 13"/>
              <p:cNvSpPr>
                <a:spLocks noChangeArrowheads="1"/>
              </p:cNvSpPr>
              <p:nvPr/>
            </p:nvSpPr>
            <p:spPr bwMode="auto">
              <a:xfrm>
                <a:off x="3564" y="1058"/>
                <a:ext cx="248" cy="24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3870" name="Rectangle 14"/>
              <p:cNvSpPr>
                <a:spLocks noChangeArrowheads="1"/>
              </p:cNvSpPr>
              <p:nvPr/>
            </p:nvSpPr>
            <p:spPr bwMode="auto">
              <a:xfrm>
                <a:off x="3586" y="1109"/>
                <a:ext cx="219" cy="145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46038" tIns="23812" rIns="46038" bIns="23812">
                <a:prstTxWarp prst="textNoShape">
                  <a:avLst/>
                </a:prstTxWarp>
                <a:spAutoFit/>
              </a:bodyPr>
              <a:lstStyle/>
              <a:p>
                <a:pPr defTabSz="228600">
                  <a:spcBef>
                    <a:spcPct val="0"/>
                  </a:spcBef>
                </a:pPr>
                <a:r>
                  <a:rPr lang="en-US" sz="1200">
                    <a:latin typeface="Verdana" charset="0"/>
                  </a:rPr>
                  <a:t>WB</a:t>
                </a:r>
              </a:p>
            </p:txBody>
          </p:sp>
        </p:grpSp>
        <p:sp>
          <p:nvSpPr>
            <p:cNvPr id="1913871" name="Rectangle 15"/>
            <p:cNvSpPr>
              <a:spLocks noChangeArrowheads="1"/>
            </p:cNvSpPr>
            <p:nvPr/>
          </p:nvSpPr>
          <p:spPr bwMode="auto">
            <a:xfrm>
              <a:off x="2644" y="992"/>
              <a:ext cx="248" cy="24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72" name="Rectangle 16"/>
            <p:cNvSpPr>
              <a:spLocks noChangeArrowheads="1"/>
            </p:cNvSpPr>
            <p:nvPr/>
          </p:nvSpPr>
          <p:spPr bwMode="auto">
            <a:xfrm>
              <a:off x="2651" y="1043"/>
              <a:ext cx="247" cy="1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ALU</a:t>
              </a:r>
            </a:p>
          </p:txBody>
        </p:sp>
        <p:sp>
          <p:nvSpPr>
            <p:cNvPr id="1913873" name="Rectangle 17"/>
            <p:cNvSpPr>
              <a:spLocks noChangeArrowheads="1"/>
            </p:cNvSpPr>
            <p:nvPr/>
          </p:nvSpPr>
          <p:spPr bwMode="auto">
            <a:xfrm>
              <a:off x="3048" y="992"/>
              <a:ext cx="360" cy="24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74" name="Rectangle 18"/>
            <p:cNvSpPr>
              <a:spLocks noChangeArrowheads="1"/>
            </p:cNvSpPr>
            <p:nvPr/>
          </p:nvSpPr>
          <p:spPr bwMode="auto">
            <a:xfrm>
              <a:off x="3091" y="1043"/>
              <a:ext cx="289" cy="1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Mem</a:t>
              </a:r>
            </a:p>
          </p:txBody>
        </p:sp>
        <p:sp>
          <p:nvSpPr>
            <p:cNvPr id="1913875" name="Rectangle 19"/>
            <p:cNvSpPr>
              <a:spLocks noChangeArrowheads="1"/>
            </p:cNvSpPr>
            <p:nvPr/>
          </p:nvSpPr>
          <p:spPr bwMode="auto">
            <a:xfrm>
              <a:off x="2644" y="1364"/>
              <a:ext cx="512" cy="24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76" name="Rectangle 20"/>
            <p:cNvSpPr>
              <a:spLocks noChangeArrowheads="1"/>
            </p:cNvSpPr>
            <p:nvPr/>
          </p:nvSpPr>
          <p:spPr bwMode="auto">
            <a:xfrm>
              <a:off x="2749" y="1415"/>
              <a:ext cx="290" cy="1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Fadd</a:t>
              </a:r>
            </a:p>
          </p:txBody>
        </p:sp>
        <p:sp>
          <p:nvSpPr>
            <p:cNvPr id="1913877" name="Rectangle 21"/>
            <p:cNvSpPr>
              <a:spLocks noChangeArrowheads="1"/>
            </p:cNvSpPr>
            <p:nvPr/>
          </p:nvSpPr>
          <p:spPr bwMode="auto">
            <a:xfrm>
              <a:off x="2644" y="1676"/>
              <a:ext cx="512" cy="24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78" name="Rectangle 22"/>
            <p:cNvSpPr>
              <a:spLocks noChangeArrowheads="1"/>
            </p:cNvSpPr>
            <p:nvPr/>
          </p:nvSpPr>
          <p:spPr bwMode="auto">
            <a:xfrm>
              <a:off x="2748" y="1727"/>
              <a:ext cx="294" cy="1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Fmul</a:t>
              </a:r>
            </a:p>
          </p:txBody>
        </p:sp>
        <p:sp>
          <p:nvSpPr>
            <p:cNvPr id="1913879" name="Oval 23"/>
            <p:cNvSpPr>
              <a:spLocks noChangeArrowheads="1"/>
            </p:cNvSpPr>
            <p:nvPr/>
          </p:nvSpPr>
          <p:spPr bwMode="auto">
            <a:xfrm>
              <a:off x="2872" y="1972"/>
              <a:ext cx="20" cy="2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80" name="Oval 24"/>
            <p:cNvSpPr>
              <a:spLocks noChangeArrowheads="1"/>
            </p:cNvSpPr>
            <p:nvPr/>
          </p:nvSpPr>
          <p:spPr bwMode="auto">
            <a:xfrm>
              <a:off x="2870" y="2018"/>
              <a:ext cx="20" cy="2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81" name="Oval 25"/>
            <p:cNvSpPr>
              <a:spLocks noChangeArrowheads="1"/>
            </p:cNvSpPr>
            <p:nvPr/>
          </p:nvSpPr>
          <p:spPr bwMode="auto">
            <a:xfrm>
              <a:off x="2872" y="2068"/>
              <a:ext cx="20" cy="2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82" name="Oval 26"/>
            <p:cNvSpPr>
              <a:spLocks noChangeArrowheads="1"/>
            </p:cNvSpPr>
            <p:nvPr/>
          </p:nvSpPr>
          <p:spPr bwMode="auto">
            <a:xfrm>
              <a:off x="2870" y="2114"/>
              <a:ext cx="20" cy="2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83" name="Freeform 27"/>
            <p:cNvSpPr>
              <a:spLocks/>
            </p:cNvSpPr>
            <p:nvPr/>
          </p:nvSpPr>
          <p:spPr bwMode="auto">
            <a:xfrm>
              <a:off x="2440" y="1104"/>
              <a:ext cx="201" cy="249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00" y="0"/>
                </a:cxn>
              </a:cxnLst>
              <a:rect l="0" t="0" r="r" b="b"/>
              <a:pathLst>
                <a:path w="201" h="249">
                  <a:moveTo>
                    <a:pt x="0" y="248"/>
                  </a:moveTo>
                  <a:lnTo>
                    <a:pt x="20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84" name="Freeform 28"/>
            <p:cNvSpPr>
              <a:spLocks/>
            </p:cNvSpPr>
            <p:nvPr/>
          </p:nvSpPr>
          <p:spPr bwMode="auto">
            <a:xfrm>
              <a:off x="2440" y="1348"/>
              <a:ext cx="201" cy="1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0" y="112"/>
                </a:cxn>
              </a:cxnLst>
              <a:rect l="0" t="0" r="r" b="b"/>
              <a:pathLst>
                <a:path w="201" h="113">
                  <a:moveTo>
                    <a:pt x="0" y="0"/>
                  </a:moveTo>
                  <a:lnTo>
                    <a:pt x="200" y="112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85" name="Freeform 29"/>
            <p:cNvSpPr>
              <a:spLocks/>
            </p:cNvSpPr>
            <p:nvPr/>
          </p:nvSpPr>
          <p:spPr bwMode="auto">
            <a:xfrm>
              <a:off x="2444" y="1360"/>
              <a:ext cx="193" cy="4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440"/>
                </a:cxn>
              </a:cxnLst>
              <a:rect l="0" t="0" r="r" b="b"/>
              <a:pathLst>
                <a:path w="193" h="441">
                  <a:moveTo>
                    <a:pt x="0" y="0"/>
                  </a:moveTo>
                  <a:lnTo>
                    <a:pt x="192" y="44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86" name="Freeform 30"/>
            <p:cNvSpPr>
              <a:spLocks/>
            </p:cNvSpPr>
            <p:nvPr/>
          </p:nvSpPr>
          <p:spPr bwMode="auto">
            <a:xfrm>
              <a:off x="3416" y="1108"/>
              <a:ext cx="145" cy="149"/>
            </a:xfrm>
            <a:custGeom>
              <a:avLst/>
              <a:gdLst/>
              <a:ahLst/>
              <a:cxnLst>
                <a:cxn ang="0">
                  <a:pos x="144" y="148"/>
                </a:cxn>
                <a:cxn ang="0">
                  <a:pos x="0" y="0"/>
                </a:cxn>
              </a:cxnLst>
              <a:rect l="0" t="0" r="r" b="b"/>
              <a:pathLst>
                <a:path w="145" h="149">
                  <a:moveTo>
                    <a:pt x="144" y="148"/>
                  </a:move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87" name="Freeform 31"/>
            <p:cNvSpPr>
              <a:spLocks/>
            </p:cNvSpPr>
            <p:nvPr/>
          </p:nvSpPr>
          <p:spPr bwMode="auto">
            <a:xfrm>
              <a:off x="3172" y="1408"/>
              <a:ext cx="385" cy="389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0" y="388"/>
                </a:cxn>
              </a:cxnLst>
              <a:rect l="0" t="0" r="r" b="b"/>
              <a:pathLst>
                <a:path w="385" h="389">
                  <a:moveTo>
                    <a:pt x="384" y="0"/>
                  </a:moveTo>
                  <a:lnTo>
                    <a:pt x="0" y="38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88" name="Freeform 32"/>
            <p:cNvSpPr>
              <a:spLocks/>
            </p:cNvSpPr>
            <p:nvPr/>
          </p:nvSpPr>
          <p:spPr bwMode="auto">
            <a:xfrm>
              <a:off x="2904" y="1112"/>
              <a:ext cx="653" cy="1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0"/>
                </a:cxn>
                <a:cxn ang="0">
                  <a:pos x="48" y="196"/>
                </a:cxn>
                <a:cxn ang="0">
                  <a:pos x="652" y="196"/>
                </a:cxn>
              </a:cxnLst>
              <a:rect l="0" t="0" r="r" b="b"/>
              <a:pathLst>
                <a:path w="653" h="197">
                  <a:moveTo>
                    <a:pt x="0" y="0"/>
                  </a:moveTo>
                  <a:lnTo>
                    <a:pt x="48" y="0"/>
                  </a:lnTo>
                  <a:lnTo>
                    <a:pt x="48" y="196"/>
                  </a:lnTo>
                  <a:lnTo>
                    <a:pt x="652" y="19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89" name="Line 33"/>
            <p:cNvSpPr>
              <a:spLocks noChangeShapeType="1"/>
            </p:cNvSpPr>
            <p:nvPr/>
          </p:nvSpPr>
          <p:spPr bwMode="auto">
            <a:xfrm>
              <a:off x="2952" y="1112"/>
              <a:ext cx="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90" name="Freeform 34"/>
            <p:cNvSpPr>
              <a:spLocks/>
            </p:cNvSpPr>
            <p:nvPr/>
          </p:nvSpPr>
          <p:spPr bwMode="auto">
            <a:xfrm>
              <a:off x="2308" y="888"/>
              <a:ext cx="1633" cy="469"/>
            </a:xfrm>
            <a:custGeom>
              <a:avLst/>
              <a:gdLst/>
              <a:ahLst/>
              <a:cxnLst>
                <a:cxn ang="0">
                  <a:pos x="1516" y="468"/>
                </a:cxn>
                <a:cxn ang="0">
                  <a:pos x="1632" y="468"/>
                </a:cxn>
                <a:cxn ang="0">
                  <a:pos x="1632" y="0"/>
                </a:cxn>
                <a:cxn ang="0">
                  <a:pos x="0" y="0"/>
                </a:cxn>
                <a:cxn ang="0">
                  <a:pos x="0" y="340"/>
                </a:cxn>
              </a:cxnLst>
              <a:rect l="0" t="0" r="r" b="b"/>
              <a:pathLst>
                <a:path w="1633" h="469">
                  <a:moveTo>
                    <a:pt x="1516" y="468"/>
                  </a:moveTo>
                  <a:lnTo>
                    <a:pt x="1632" y="468"/>
                  </a:lnTo>
                  <a:lnTo>
                    <a:pt x="1632" y="0"/>
                  </a:lnTo>
                  <a:lnTo>
                    <a:pt x="0" y="0"/>
                  </a:lnTo>
                  <a:lnTo>
                    <a:pt x="0" y="34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91" name="Rectangle 35"/>
            <p:cNvSpPr>
              <a:spLocks noChangeArrowheads="1"/>
            </p:cNvSpPr>
            <p:nvPr/>
          </p:nvSpPr>
          <p:spPr bwMode="auto">
            <a:xfrm>
              <a:off x="2141" y="1283"/>
              <a:ext cx="332" cy="1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Issue</a:t>
              </a:r>
            </a:p>
          </p:txBody>
        </p:sp>
        <p:sp>
          <p:nvSpPr>
            <p:cNvPr id="1913892" name="Line 36"/>
            <p:cNvSpPr>
              <a:spLocks noChangeShapeType="1"/>
            </p:cNvSpPr>
            <p:nvPr/>
          </p:nvSpPr>
          <p:spPr bwMode="auto">
            <a:xfrm flipV="1">
              <a:off x="2016" y="1364"/>
              <a:ext cx="148" cy="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893" name="Freeform 37"/>
            <p:cNvSpPr>
              <a:spLocks/>
            </p:cNvSpPr>
            <p:nvPr/>
          </p:nvSpPr>
          <p:spPr bwMode="auto">
            <a:xfrm>
              <a:off x="3172" y="1376"/>
              <a:ext cx="385" cy="129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0" y="128"/>
                </a:cxn>
              </a:cxnLst>
              <a:rect l="0" t="0" r="r" b="b"/>
              <a:pathLst>
                <a:path w="385" h="129">
                  <a:moveTo>
                    <a:pt x="384" y="0"/>
                  </a:moveTo>
                  <a:lnTo>
                    <a:pt x="0" y="12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5D73-0850-BF4C-AA14-75C1B79C8922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15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77838" y="-76200"/>
            <a:ext cx="7937500" cy="10541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Dataflow</a:t>
            </a:r>
            <a:r>
              <a:rPr lang="en-US" dirty="0" smtClean="0"/>
              <a:t> Execution</a:t>
            </a:r>
            <a:endParaRPr lang="en-US" dirty="0"/>
          </a:p>
        </p:txBody>
      </p:sp>
      <p:sp>
        <p:nvSpPr>
          <p:cNvPr id="1915907" name="Rectangle 3"/>
          <p:cNvSpPr>
            <a:spLocks noChangeArrowheads="1"/>
          </p:cNvSpPr>
          <p:nvPr/>
        </p:nvSpPr>
        <p:spPr bwMode="auto">
          <a:xfrm>
            <a:off x="415925" y="4838700"/>
            <a:ext cx="8008938" cy="13684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Instruction slot is candidate for execution when:</a:t>
            </a:r>
          </a:p>
          <a:p>
            <a:pPr marL="685800" lvl="1" indent="-228600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It holds a valid instruction (“use” bit is set)</a:t>
            </a:r>
          </a:p>
          <a:p>
            <a:pPr marL="685800" lvl="1" indent="-228600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It has not already started execution (“exec” bit is clear)</a:t>
            </a:r>
          </a:p>
          <a:p>
            <a:pPr marL="685800" lvl="1" indent="-228600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Both operands are available (p1 and p2 are set)</a:t>
            </a:r>
          </a:p>
        </p:txBody>
      </p:sp>
      <p:sp>
        <p:nvSpPr>
          <p:cNvPr id="1915908" name="Rectangle 4"/>
          <p:cNvSpPr>
            <a:spLocks noChangeArrowheads="1"/>
          </p:cNvSpPr>
          <p:nvPr/>
        </p:nvSpPr>
        <p:spPr bwMode="auto">
          <a:xfrm>
            <a:off x="4017963" y="4062413"/>
            <a:ext cx="2406650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Reorder buffer</a:t>
            </a:r>
          </a:p>
        </p:txBody>
      </p:sp>
      <p:sp>
        <p:nvSpPr>
          <p:cNvPr id="1915909" name="Rectangle 5"/>
          <p:cNvSpPr>
            <a:spLocks noChangeArrowheads="1"/>
          </p:cNvSpPr>
          <p:nvPr/>
        </p:nvSpPr>
        <p:spPr bwMode="auto">
          <a:xfrm>
            <a:off x="7620000" y="1132138"/>
            <a:ext cx="368300" cy="31099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 dirty="0">
                <a:latin typeface="Verdana" charset="0"/>
              </a:rPr>
              <a:t>t</a:t>
            </a:r>
            <a:r>
              <a:rPr lang="en-US" sz="1800" i="1" baseline="-25000" dirty="0">
                <a:latin typeface="Verdana" charset="0"/>
              </a:rPr>
              <a:t>1</a:t>
            </a:r>
            <a:endParaRPr lang="en-US" sz="1800" i="1" dirty="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 dirty="0">
                <a:latin typeface="Verdana" charset="0"/>
              </a:rPr>
              <a:t>t</a:t>
            </a:r>
            <a:r>
              <a:rPr lang="en-US" sz="1800" i="1" baseline="-25000" dirty="0">
                <a:latin typeface="Verdana" charset="0"/>
              </a:rPr>
              <a:t>2</a:t>
            </a:r>
            <a:endParaRPr lang="en-US" sz="1800" i="1" dirty="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 dirty="0">
                <a:latin typeface="Verdana" charset="0"/>
              </a:rPr>
              <a:t>.</a:t>
            </a:r>
          </a:p>
          <a:p>
            <a:pPr algn="l">
              <a:spcBef>
                <a:spcPct val="0"/>
              </a:spcBef>
            </a:pPr>
            <a:r>
              <a:rPr lang="en-US" sz="1800" i="1" dirty="0">
                <a:latin typeface="Verdana" charset="0"/>
              </a:rPr>
              <a:t>.</a:t>
            </a:r>
          </a:p>
          <a:p>
            <a:pPr algn="l">
              <a:spcBef>
                <a:spcPct val="0"/>
              </a:spcBef>
            </a:pPr>
            <a:r>
              <a:rPr lang="en-US" sz="1800" i="1" dirty="0">
                <a:latin typeface="Verdana" charset="0"/>
              </a:rPr>
              <a:t>.</a:t>
            </a:r>
          </a:p>
          <a:p>
            <a:pPr algn="l">
              <a:spcBef>
                <a:spcPct val="0"/>
              </a:spcBef>
            </a:pPr>
            <a:endParaRPr lang="en-US" sz="1800" i="1" dirty="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 i="1" dirty="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 i="1" dirty="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 i="1" dirty="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 dirty="0" err="1">
                <a:latin typeface="Verdana" charset="0"/>
              </a:rPr>
              <a:t>t</a:t>
            </a:r>
            <a:r>
              <a:rPr lang="en-US" sz="1800" i="1" baseline="-25000" dirty="0" err="1">
                <a:latin typeface="Verdana" charset="0"/>
              </a:rPr>
              <a:t>n</a:t>
            </a:r>
            <a:endParaRPr lang="en-US" sz="1800" i="1" dirty="0">
              <a:latin typeface="Verdana" charset="0"/>
            </a:endParaRPr>
          </a:p>
          <a:p>
            <a:pPr algn="l" latinLnBrk="1">
              <a:spcBef>
                <a:spcPct val="0"/>
              </a:spcBef>
            </a:pPr>
            <a:endParaRPr lang="en-US" sz="1800" i="1" dirty="0">
              <a:latin typeface="Verdana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49313" y="838200"/>
            <a:ext cx="6743700" cy="3381375"/>
            <a:chOff x="511" y="992"/>
            <a:chExt cx="4248" cy="2130"/>
          </a:xfrm>
        </p:grpSpPr>
        <p:sp>
          <p:nvSpPr>
            <p:cNvPr id="1915911" name="Rectangle 7"/>
            <p:cNvSpPr>
              <a:spLocks noChangeArrowheads="1"/>
            </p:cNvSpPr>
            <p:nvPr/>
          </p:nvSpPr>
          <p:spPr bwMode="auto">
            <a:xfrm>
              <a:off x="1736" y="1568"/>
              <a:ext cx="3016" cy="1032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5912" name="Line 8"/>
            <p:cNvSpPr>
              <a:spLocks noChangeShapeType="1"/>
            </p:cNvSpPr>
            <p:nvPr/>
          </p:nvSpPr>
          <p:spPr bwMode="auto">
            <a:xfrm>
              <a:off x="1425" y="1644"/>
              <a:ext cx="2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5913" name="Line 9"/>
            <p:cNvSpPr>
              <a:spLocks noChangeShapeType="1"/>
            </p:cNvSpPr>
            <p:nvPr/>
          </p:nvSpPr>
          <p:spPr bwMode="auto">
            <a:xfrm>
              <a:off x="1444" y="2669"/>
              <a:ext cx="2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5914" name="Rectangle 10"/>
            <p:cNvSpPr>
              <a:spLocks noChangeArrowheads="1"/>
            </p:cNvSpPr>
            <p:nvPr/>
          </p:nvSpPr>
          <p:spPr bwMode="auto">
            <a:xfrm>
              <a:off x="605" y="1514"/>
              <a:ext cx="928" cy="6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ptr</a:t>
              </a:r>
              <a:r>
                <a:rPr lang="en-US" sz="2000" baseline="-25000">
                  <a:latin typeface="Verdana" charset="0"/>
                </a:rPr>
                <a:t>2</a:t>
              </a:r>
              <a:r>
                <a:rPr lang="en-US" sz="2000">
                  <a:latin typeface="Verdana" charset="0"/>
                </a:rPr>
                <a:t> </a:t>
              </a: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next to </a:t>
              </a: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deallocate</a:t>
              </a:r>
            </a:p>
          </p:txBody>
        </p:sp>
        <p:sp>
          <p:nvSpPr>
            <p:cNvPr id="1915915" name="Rectangle 11"/>
            <p:cNvSpPr>
              <a:spLocks noChangeArrowheads="1"/>
            </p:cNvSpPr>
            <p:nvPr/>
          </p:nvSpPr>
          <p:spPr bwMode="auto">
            <a:xfrm>
              <a:off x="511" y="2490"/>
              <a:ext cx="988" cy="6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ptr</a:t>
              </a:r>
              <a:r>
                <a:rPr lang="en-US" sz="2000" baseline="-25000">
                  <a:latin typeface="Verdana" charset="0"/>
                </a:rPr>
                <a:t>1</a:t>
              </a:r>
              <a:endParaRPr lang="en-US" sz="2000">
                <a:latin typeface="Verdana" charset="0"/>
              </a:endParaRP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next</a:t>
              </a: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available</a:t>
              </a:r>
            </a:p>
          </p:txBody>
        </p:sp>
        <p:sp>
          <p:nvSpPr>
            <p:cNvPr id="1915916" name="Rectangle 12"/>
            <p:cNvSpPr>
              <a:spLocks noChangeArrowheads="1"/>
            </p:cNvSpPr>
            <p:nvPr/>
          </p:nvSpPr>
          <p:spPr bwMode="auto">
            <a:xfrm>
              <a:off x="1699" y="992"/>
              <a:ext cx="2948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Ins#   use exec   op   p1     src1   p2    src2</a:t>
              </a:r>
            </a:p>
          </p:txBody>
        </p:sp>
        <p:sp>
          <p:nvSpPr>
            <p:cNvPr id="1915917" name="Line 13"/>
            <p:cNvSpPr>
              <a:spLocks noChangeShapeType="1"/>
            </p:cNvSpPr>
            <p:nvPr/>
          </p:nvSpPr>
          <p:spPr bwMode="auto">
            <a:xfrm>
              <a:off x="2145" y="1245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5918" name="Line 14"/>
            <p:cNvSpPr>
              <a:spLocks noChangeShapeType="1"/>
            </p:cNvSpPr>
            <p:nvPr/>
          </p:nvSpPr>
          <p:spPr bwMode="auto">
            <a:xfrm>
              <a:off x="2433" y="1239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5919" name="Line 15"/>
            <p:cNvSpPr>
              <a:spLocks noChangeShapeType="1"/>
            </p:cNvSpPr>
            <p:nvPr/>
          </p:nvSpPr>
          <p:spPr bwMode="auto">
            <a:xfrm>
              <a:off x="3960" y="1232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5920" name="Line 16"/>
            <p:cNvSpPr>
              <a:spLocks noChangeShapeType="1"/>
            </p:cNvSpPr>
            <p:nvPr/>
          </p:nvSpPr>
          <p:spPr bwMode="auto">
            <a:xfrm>
              <a:off x="3369" y="1228"/>
              <a:ext cx="0" cy="1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5921" name="Line 17"/>
            <p:cNvSpPr>
              <a:spLocks noChangeShapeType="1"/>
            </p:cNvSpPr>
            <p:nvPr/>
          </p:nvSpPr>
          <p:spPr bwMode="auto">
            <a:xfrm>
              <a:off x="4141" y="1229"/>
              <a:ext cx="0" cy="17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5922" name="Line 18"/>
            <p:cNvSpPr>
              <a:spLocks noChangeShapeType="1"/>
            </p:cNvSpPr>
            <p:nvPr/>
          </p:nvSpPr>
          <p:spPr bwMode="auto">
            <a:xfrm>
              <a:off x="2772" y="1232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5923" name="Line 19"/>
            <p:cNvSpPr>
              <a:spLocks noChangeShapeType="1"/>
            </p:cNvSpPr>
            <p:nvPr/>
          </p:nvSpPr>
          <p:spPr bwMode="auto">
            <a:xfrm>
              <a:off x="3195" y="1232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1736" y="1382"/>
              <a:ext cx="3010" cy="1392"/>
              <a:chOff x="1736" y="1382"/>
              <a:chExt cx="3010" cy="1392"/>
            </a:xfrm>
          </p:grpSpPr>
          <p:sp>
            <p:nvSpPr>
              <p:cNvPr id="1915925" name="Line 21"/>
              <p:cNvSpPr>
                <a:spLocks noChangeShapeType="1"/>
              </p:cNvSpPr>
              <p:nvPr/>
            </p:nvSpPr>
            <p:spPr bwMode="auto">
              <a:xfrm>
                <a:off x="1743" y="1382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926" name="Line 22"/>
              <p:cNvSpPr>
                <a:spLocks noChangeShapeType="1"/>
              </p:cNvSpPr>
              <p:nvPr/>
            </p:nvSpPr>
            <p:spPr bwMode="auto">
              <a:xfrm>
                <a:off x="1743" y="1558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927" name="Line 23"/>
              <p:cNvSpPr>
                <a:spLocks noChangeShapeType="1"/>
              </p:cNvSpPr>
              <p:nvPr/>
            </p:nvSpPr>
            <p:spPr bwMode="auto">
              <a:xfrm>
                <a:off x="1736" y="1726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928" name="Line 24"/>
              <p:cNvSpPr>
                <a:spLocks noChangeShapeType="1"/>
              </p:cNvSpPr>
              <p:nvPr/>
            </p:nvSpPr>
            <p:spPr bwMode="auto">
              <a:xfrm>
                <a:off x="1743" y="1886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929" name="Line 25"/>
              <p:cNvSpPr>
                <a:spLocks noChangeShapeType="1"/>
              </p:cNvSpPr>
              <p:nvPr/>
            </p:nvSpPr>
            <p:spPr bwMode="auto">
              <a:xfrm>
                <a:off x="1743" y="2070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930" name="Line 26"/>
              <p:cNvSpPr>
                <a:spLocks noChangeShapeType="1"/>
              </p:cNvSpPr>
              <p:nvPr/>
            </p:nvSpPr>
            <p:spPr bwMode="auto">
              <a:xfrm>
                <a:off x="1743" y="2230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931" name="Line 27"/>
              <p:cNvSpPr>
                <a:spLocks noChangeShapeType="1"/>
              </p:cNvSpPr>
              <p:nvPr/>
            </p:nvSpPr>
            <p:spPr bwMode="auto">
              <a:xfrm>
                <a:off x="1736" y="2606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932" name="Line 28"/>
              <p:cNvSpPr>
                <a:spLocks noChangeShapeType="1"/>
              </p:cNvSpPr>
              <p:nvPr/>
            </p:nvSpPr>
            <p:spPr bwMode="auto">
              <a:xfrm>
                <a:off x="1736" y="2774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933" name="Line 29"/>
              <p:cNvSpPr>
                <a:spLocks noChangeShapeType="1"/>
              </p:cNvSpPr>
              <p:nvPr/>
            </p:nvSpPr>
            <p:spPr bwMode="auto">
              <a:xfrm>
                <a:off x="1750" y="2414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15934" name="Rectangle 30"/>
            <p:cNvSpPr>
              <a:spLocks noChangeArrowheads="1"/>
            </p:cNvSpPr>
            <p:nvPr/>
          </p:nvSpPr>
          <p:spPr bwMode="auto">
            <a:xfrm>
              <a:off x="1737" y="1230"/>
              <a:ext cx="3022" cy="17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BF5E-7DEF-9D45-899B-75444189EFF5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1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" y="0"/>
            <a:ext cx="7937500" cy="10541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Renaming &amp; Out-of-order Issue</a:t>
            </a:r>
            <a:br>
              <a:rPr lang="en-US"/>
            </a:br>
            <a:r>
              <a:rPr lang="en-US" sz="2000" i="1"/>
              <a:t>An example</a:t>
            </a:r>
          </a:p>
        </p:txBody>
      </p:sp>
      <p:sp>
        <p:nvSpPr>
          <p:cNvPr id="1917955" name="Rectangle 3"/>
          <p:cNvSpPr>
            <a:spLocks noChangeArrowheads="1"/>
          </p:cNvSpPr>
          <p:nvPr/>
        </p:nvSpPr>
        <p:spPr bwMode="auto">
          <a:xfrm>
            <a:off x="4449763" y="4691063"/>
            <a:ext cx="4198937" cy="1308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 i="1">
                <a:latin typeface="Verdana" charset="0"/>
              </a:rPr>
              <a:t> When are tags in sources 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   replaced by data?</a:t>
            </a:r>
          </a:p>
          <a:p>
            <a:pPr algn="l">
              <a:spcBef>
                <a:spcPct val="0"/>
              </a:spcBef>
            </a:pPr>
            <a:endParaRPr lang="en-US" sz="2000" i="1">
              <a:latin typeface="Verdana" charset="0"/>
            </a:endParaRP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 i="1">
                <a:latin typeface="Verdana" charset="0"/>
              </a:rPr>
              <a:t> When can a name be reused?</a:t>
            </a:r>
          </a:p>
        </p:txBody>
      </p:sp>
      <p:sp>
        <p:nvSpPr>
          <p:cNvPr id="1917956" name="Rectangle 4"/>
          <p:cNvSpPr>
            <a:spLocks noChangeArrowheads="1"/>
          </p:cNvSpPr>
          <p:nvPr/>
        </p:nvSpPr>
        <p:spPr bwMode="auto">
          <a:xfrm>
            <a:off x="141288" y="4500563"/>
            <a:ext cx="4125912" cy="17462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LD	F2, 	34(R2)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LD	F4,	45(R3)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3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MULTD	F6,	F4,	F2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SUBD	F8,	F2,	F2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5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DIVD	F4,	F2,	F8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6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ADDD	F10,	F6,	F4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55675" y="903288"/>
            <a:ext cx="7662863" cy="3457575"/>
            <a:chOff x="602" y="736"/>
            <a:chExt cx="4827" cy="2178"/>
          </a:xfrm>
        </p:grpSpPr>
        <p:sp>
          <p:nvSpPr>
            <p:cNvPr id="1917958" name="Rectangle 6"/>
            <p:cNvSpPr>
              <a:spLocks noChangeArrowheads="1"/>
            </p:cNvSpPr>
            <p:nvPr/>
          </p:nvSpPr>
          <p:spPr bwMode="auto">
            <a:xfrm>
              <a:off x="602" y="736"/>
              <a:ext cx="1373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Renaming table</a:t>
              </a:r>
            </a:p>
          </p:txBody>
        </p:sp>
        <p:sp>
          <p:nvSpPr>
            <p:cNvPr id="1917959" name="Rectangle 7"/>
            <p:cNvSpPr>
              <a:spLocks noChangeArrowheads="1"/>
            </p:cNvSpPr>
            <p:nvPr/>
          </p:nvSpPr>
          <p:spPr bwMode="auto">
            <a:xfrm>
              <a:off x="3072" y="736"/>
              <a:ext cx="1283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Reorder buffer</a:t>
              </a:r>
            </a:p>
          </p:txBody>
        </p:sp>
        <p:sp>
          <p:nvSpPr>
            <p:cNvPr id="1917960" name="Rectangle 8"/>
            <p:cNvSpPr>
              <a:spLocks noChangeArrowheads="1"/>
            </p:cNvSpPr>
            <p:nvPr/>
          </p:nvSpPr>
          <p:spPr bwMode="auto">
            <a:xfrm>
              <a:off x="2160" y="951"/>
              <a:ext cx="2947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Ins# use exec   op  p1   src1   p2  src2</a:t>
              </a:r>
            </a:p>
          </p:txBody>
        </p:sp>
        <p:sp>
          <p:nvSpPr>
            <p:cNvPr id="1917961" name="Rectangle 9"/>
            <p:cNvSpPr>
              <a:spLocks noChangeArrowheads="1"/>
            </p:cNvSpPr>
            <p:nvPr/>
          </p:nvSpPr>
          <p:spPr bwMode="auto">
            <a:xfrm>
              <a:off x="5209" y="1107"/>
              <a:ext cx="220" cy="11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i="1">
                  <a:latin typeface="Verdana" charset="0"/>
                </a:rPr>
                <a:t>t</a:t>
              </a:r>
              <a:r>
                <a:rPr lang="en-US" i="1" baseline="-25000">
                  <a:latin typeface="Verdana" charset="0"/>
                </a:rPr>
                <a:t>1</a:t>
              </a:r>
              <a:endParaRPr lang="en-US" i="1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i="1">
                  <a:latin typeface="Verdana" charset="0"/>
                </a:rPr>
                <a:t>t</a:t>
              </a:r>
              <a:r>
                <a:rPr lang="en-US" i="1" baseline="-25000">
                  <a:latin typeface="Verdana" charset="0"/>
                </a:rPr>
                <a:t>2</a:t>
              </a:r>
              <a:endParaRPr lang="en-US" i="1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i="1"/>
                <a:t>t</a:t>
              </a:r>
              <a:r>
                <a:rPr lang="en-US" sz="1800" i="1" baseline="-25000"/>
                <a:t>3</a:t>
              </a:r>
            </a:p>
            <a:p>
              <a:pPr algn="l">
                <a:spcBef>
                  <a:spcPct val="0"/>
                </a:spcBef>
              </a:pPr>
              <a:r>
                <a:rPr lang="en-US" sz="1800" i="1"/>
                <a:t>t</a:t>
              </a:r>
              <a:r>
                <a:rPr lang="en-US" sz="1800" i="1" baseline="-25000"/>
                <a:t>4</a:t>
              </a:r>
            </a:p>
            <a:p>
              <a:pPr algn="l">
                <a:spcBef>
                  <a:spcPct val="0"/>
                </a:spcBef>
              </a:pPr>
              <a:r>
                <a:rPr lang="en-US" sz="1800" i="1"/>
                <a:t>t</a:t>
              </a:r>
              <a:r>
                <a:rPr lang="en-US" sz="1800" i="1" baseline="-25000"/>
                <a:t>5</a:t>
              </a:r>
            </a:p>
            <a:p>
              <a:pPr algn="l">
                <a:spcBef>
                  <a:spcPct val="0"/>
                </a:spcBef>
              </a:pPr>
              <a:r>
                <a:rPr lang="en-US" i="1">
                  <a:latin typeface="Verdana" charset="0"/>
                </a:rPr>
                <a:t>.</a:t>
              </a:r>
            </a:p>
            <a:p>
              <a:pPr algn="l">
                <a:spcBef>
                  <a:spcPct val="0"/>
                </a:spcBef>
              </a:pPr>
              <a:r>
                <a:rPr lang="en-US" i="1">
                  <a:latin typeface="Verdana" charset="0"/>
                </a:rPr>
                <a:t>.</a:t>
              </a:r>
            </a:p>
          </p:txBody>
        </p:sp>
        <p:sp>
          <p:nvSpPr>
            <p:cNvPr id="1917962" name="Rectangle 10"/>
            <p:cNvSpPr>
              <a:spLocks noChangeArrowheads="1"/>
            </p:cNvSpPr>
            <p:nvPr/>
          </p:nvSpPr>
          <p:spPr bwMode="auto">
            <a:xfrm>
              <a:off x="2180" y="1164"/>
              <a:ext cx="2988" cy="17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7963" name="Line 11"/>
            <p:cNvSpPr>
              <a:spLocks noChangeShapeType="1"/>
            </p:cNvSpPr>
            <p:nvPr/>
          </p:nvSpPr>
          <p:spPr bwMode="auto">
            <a:xfrm>
              <a:off x="2588" y="1179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7964" name="Line 12"/>
            <p:cNvSpPr>
              <a:spLocks noChangeShapeType="1"/>
            </p:cNvSpPr>
            <p:nvPr/>
          </p:nvSpPr>
          <p:spPr bwMode="auto">
            <a:xfrm>
              <a:off x="2876" y="1173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7965" name="Line 13"/>
            <p:cNvSpPr>
              <a:spLocks noChangeShapeType="1"/>
            </p:cNvSpPr>
            <p:nvPr/>
          </p:nvSpPr>
          <p:spPr bwMode="auto">
            <a:xfrm>
              <a:off x="4403" y="1166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7966" name="Line 14"/>
            <p:cNvSpPr>
              <a:spLocks noChangeShapeType="1"/>
            </p:cNvSpPr>
            <p:nvPr/>
          </p:nvSpPr>
          <p:spPr bwMode="auto">
            <a:xfrm>
              <a:off x="3812" y="1162"/>
              <a:ext cx="0" cy="1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7967" name="Line 15"/>
            <p:cNvSpPr>
              <a:spLocks noChangeShapeType="1"/>
            </p:cNvSpPr>
            <p:nvPr/>
          </p:nvSpPr>
          <p:spPr bwMode="auto">
            <a:xfrm>
              <a:off x="4584" y="1163"/>
              <a:ext cx="0" cy="17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16"/>
            <p:cNvGrpSpPr>
              <a:grpSpLocks/>
            </p:cNvGrpSpPr>
            <p:nvPr/>
          </p:nvGrpSpPr>
          <p:grpSpPr bwMode="auto">
            <a:xfrm>
              <a:off x="2179" y="1316"/>
              <a:ext cx="2976" cy="1392"/>
              <a:chOff x="2181" y="1347"/>
              <a:chExt cx="2976" cy="1392"/>
            </a:xfrm>
          </p:grpSpPr>
          <p:sp>
            <p:nvSpPr>
              <p:cNvPr id="1917969" name="Line 17"/>
              <p:cNvSpPr>
                <a:spLocks noChangeShapeType="1"/>
              </p:cNvSpPr>
              <p:nvPr/>
            </p:nvSpPr>
            <p:spPr bwMode="auto">
              <a:xfrm>
                <a:off x="2188" y="1347"/>
                <a:ext cx="296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7970" name="Line 18"/>
              <p:cNvSpPr>
                <a:spLocks noChangeShapeType="1"/>
              </p:cNvSpPr>
              <p:nvPr/>
            </p:nvSpPr>
            <p:spPr bwMode="auto">
              <a:xfrm>
                <a:off x="2188" y="1523"/>
                <a:ext cx="296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7971" name="Line 19"/>
              <p:cNvSpPr>
                <a:spLocks noChangeShapeType="1"/>
              </p:cNvSpPr>
              <p:nvPr/>
            </p:nvSpPr>
            <p:spPr bwMode="auto">
              <a:xfrm>
                <a:off x="2181" y="1691"/>
                <a:ext cx="296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7972" name="Line 20"/>
              <p:cNvSpPr>
                <a:spLocks noChangeShapeType="1"/>
              </p:cNvSpPr>
              <p:nvPr/>
            </p:nvSpPr>
            <p:spPr bwMode="auto">
              <a:xfrm>
                <a:off x="2188" y="1851"/>
                <a:ext cx="296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7973" name="Line 21"/>
              <p:cNvSpPr>
                <a:spLocks noChangeShapeType="1"/>
              </p:cNvSpPr>
              <p:nvPr/>
            </p:nvSpPr>
            <p:spPr bwMode="auto">
              <a:xfrm>
                <a:off x="2188" y="2035"/>
                <a:ext cx="296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7974" name="Line 22"/>
              <p:cNvSpPr>
                <a:spLocks noChangeShapeType="1"/>
              </p:cNvSpPr>
              <p:nvPr/>
            </p:nvSpPr>
            <p:spPr bwMode="auto">
              <a:xfrm>
                <a:off x="2188" y="2195"/>
                <a:ext cx="296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7975" name="Line 23"/>
              <p:cNvSpPr>
                <a:spLocks noChangeShapeType="1"/>
              </p:cNvSpPr>
              <p:nvPr/>
            </p:nvSpPr>
            <p:spPr bwMode="auto">
              <a:xfrm>
                <a:off x="2181" y="2571"/>
                <a:ext cx="296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7976" name="Line 24"/>
              <p:cNvSpPr>
                <a:spLocks noChangeShapeType="1"/>
              </p:cNvSpPr>
              <p:nvPr/>
            </p:nvSpPr>
            <p:spPr bwMode="auto">
              <a:xfrm>
                <a:off x="2181" y="2739"/>
                <a:ext cx="296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7977" name="Line 25"/>
              <p:cNvSpPr>
                <a:spLocks noChangeShapeType="1"/>
              </p:cNvSpPr>
              <p:nvPr/>
            </p:nvSpPr>
            <p:spPr bwMode="auto">
              <a:xfrm>
                <a:off x="2195" y="2379"/>
                <a:ext cx="296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17978" name="Rectangle 26"/>
            <p:cNvSpPr>
              <a:spLocks noChangeArrowheads="1"/>
            </p:cNvSpPr>
            <p:nvPr/>
          </p:nvSpPr>
          <p:spPr bwMode="auto">
            <a:xfrm>
              <a:off x="937" y="2685"/>
              <a:ext cx="683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chemeClr val="bg2"/>
                  </a:solidFill>
                  <a:latin typeface="Verdana" charset="0"/>
                </a:rPr>
                <a:t>data / t</a:t>
              </a:r>
              <a:r>
                <a:rPr lang="en-US" sz="1800" baseline="-25000">
                  <a:solidFill>
                    <a:schemeClr val="bg2"/>
                  </a:solidFill>
                  <a:latin typeface="Verdana" charset="0"/>
                </a:rPr>
                <a:t>i</a:t>
              </a:r>
            </a:p>
          </p:txBody>
        </p:sp>
        <p:sp>
          <p:nvSpPr>
            <p:cNvPr id="1917979" name="Rectangle 27"/>
            <p:cNvSpPr>
              <a:spLocks noChangeArrowheads="1"/>
            </p:cNvSpPr>
            <p:nvPr/>
          </p:nvSpPr>
          <p:spPr bwMode="auto">
            <a:xfrm>
              <a:off x="672" y="951"/>
              <a:ext cx="979" cy="16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    p    data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F1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F2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F3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F4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F5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F6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F7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F8</a:t>
              </a:r>
            </a:p>
          </p:txBody>
        </p:sp>
        <p:grpSp>
          <p:nvGrpSpPr>
            <p:cNvPr id="4" name="Group 28"/>
            <p:cNvGrpSpPr>
              <a:grpSpLocks/>
            </p:cNvGrpSpPr>
            <p:nvPr/>
          </p:nvGrpSpPr>
          <p:grpSpPr bwMode="auto">
            <a:xfrm>
              <a:off x="953" y="1173"/>
              <a:ext cx="760" cy="1368"/>
              <a:chOff x="955" y="1204"/>
              <a:chExt cx="760" cy="1368"/>
            </a:xfrm>
          </p:grpSpPr>
          <p:grpSp>
            <p:nvGrpSpPr>
              <p:cNvPr id="5" name="Group 29"/>
              <p:cNvGrpSpPr>
                <a:grpSpLocks/>
              </p:cNvGrpSpPr>
              <p:nvPr/>
            </p:nvGrpSpPr>
            <p:grpSpPr bwMode="auto">
              <a:xfrm>
                <a:off x="955" y="1204"/>
                <a:ext cx="760" cy="1368"/>
                <a:chOff x="955" y="1204"/>
                <a:chExt cx="760" cy="1368"/>
              </a:xfrm>
            </p:grpSpPr>
            <p:sp>
              <p:nvSpPr>
                <p:cNvPr id="1917982" name="Rectangle 30"/>
                <p:cNvSpPr>
                  <a:spLocks noChangeArrowheads="1"/>
                </p:cNvSpPr>
                <p:nvPr/>
              </p:nvSpPr>
              <p:spPr bwMode="auto">
                <a:xfrm>
                  <a:off x="955" y="1204"/>
                  <a:ext cx="760" cy="1368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7983" name="Line 31"/>
                <p:cNvSpPr>
                  <a:spLocks noChangeShapeType="1"/>
                </p:cNvSpPr>
                <p:nvPr/>
              </p:nvSpPr>
              <p:spPr bwMode="auto">
                <a:xfrm>
                  <a:off x="967" y="1368"/>
                  <a:ext cx="74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7984" name="Line 32"/>
                <p:cNvSpPr>
                  <a:spLocks noChangeShapeType="1"/>
                </p:cNvSpPr>
                <p:nvPr/>
              </p:nvSpPr>
              <p:spPr bwMode="auto">
                <a:xfrm>
                  <a:off x="967" y="1540"/>
                  <a:ext cx="74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7985" name="Line 33"/>
                <p:cNvSpPr>
                  <a:spLocks noChangeShapeType="1"/>
                </p:cNvSpPr>
                <p:nvPr/>
              </p:nvSpPr>
              <p:spPr bwMode="auto">
                <a:xfrm>
                  <a:off x="967" y="1706"/>
                  <a:ext cx="74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7986" name="Line 34"/>
                <p:cNvSpPr>
                  <a:spLocks noChangeShapeType="1"/>
                </p:cNvSpPr>
                <p:nvPr/>
              </p:nvSpPr>
              <p:spPr bwMode="auto">
                <a:xfrm>
                  <a:off x="967" y="1878"/>
                  <a:ext cx="74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7987" name="Line 35"/>
                <p:cNvSpPr>
                  <a:spLocks noChangeShapeType="1"/>
                </p:cNvSpPr>
                <p:nvPr/>
              </p:nvSpPr>
              <p:spPr bwMode="auto">
                <a:xfrm>
                  <a:off x="967" y="2050"/>
                  <a:ext cx="74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7988" name="Line 36"/>
                <p:cNvSpPr>
                  <a:spLocks noChangeShapeType="1"/>
                </p:cNvSpPr>
                <p:nvPr/>
              </p:nvSpPr>
              <p:spPr bwMode="auto">
                <a:xfrm>
                  <a:off x="967" y="2222"/>
                  <a:ext cx="74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7989" name="Line 37"/>
                <p:cNvSpPr>
                  <a:spLocks noChangeShapeType="1"/>
                </p:cNvSpPr>
                <p:nvPr/>
              </p:nvSpPr>
              <p:spPr bwMode="auto">
                <a:xfrm>
                  <a:off x="955" y="2401"/>
                  <a:ext cx="74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917990" name="Line 38"/>
              <p:cNvSpPr>
                <a:spLocks noChangeShapeType="1"/>
              </p:cNvSpPr>
              <p:nvPr/>
            </p:nvSpPr>
            <p:spPr bwMode="auto">
              <a:xfrm>
                <a:off x="1105" y="1210"/>
                <a:ext cx="0" cy="135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17991" name="Freeform 39"/>
            <p:cNvSpPr>
              <a:spLocks/>
            </p:cNvSpPr>
            <p:nvPr/>
          </p:nvSpPr>
          <p:spPr bwMode="auto">
            <a:xfrm>
              <a:off x="1344" y="2296"/>
              <a:ext cx="1" cy="433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0"/>
                </a:cxn>
              </a:cxnLst>
              <a:rect l="0" t="0" r="r" b="b"/>
              <a:pathLst>
                <a:path w="1" h="433">
                  <a:moveTo>
                    <a:pt x="0" y="432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7992" name="Freeform 40"/>
            <p:cNvSpPr>
              <a:spLocks/>
            </p:cNvSpPr>
            <p:nvPr/>
          </p:nvSpPr>
          <p:spPr bwMode="auto">
            <a:xfrm>
              <a:off x="1668" y="2796"/>
              <a:ext cx="242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6" y="0"/>
                </a:cxn>
              </a:cxnLst>
              <a:rect l="0" t="0" r="r" b="b"/>
              <a:pathLst>
                <a:path w="2427" h="1">
                  <a:moveTo>
                    <a:pt x="0" y="0"/>
                  </a:moveTo>
                  <a:lnTo>
                    <a:pt x="2426" y="0"/>
                  </a:lnTo>
                </a:path>
              </a:pathLst>
            </a:custGeom>
            <a:noFill/>
            <a:ln w="12700" cap="rnd" cmpd="sng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7993" name="Line 41"/>
            <p:cNvSpPr>
              <a:spLocks noChangeShapeType="1"/>
            </p:cNvSpPr>
            <p:nvPr/>
          </p:nvSpPr>
          <p:spPr bwMode="auto">
            <a:xfrm>
              <a:off x="3215" y="1166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7994" name="Line 42"/>
            <p:cNvSpPr>
              <a:spLocks noChangeShapeType="1"/>
            </p:cNvSpPr>
            <p:nvPr/>
          </p:nvSpPr>
          <p:spPr bwMode="auto">
            <a:xfrm>
              <a:off x="3638" y="1166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17995" name="Text Box 43"/>
          <p:cNvSpPr txBox="1">
            <a:spLocks noChangeArrowheads="1"/>
          </p:cNvSpPr>
          <p:nvPr/>
        </p:nvSpPr>
        <p:spPr bwMode="auto">
          <a:xfrm>
            <a:off x="4921250" y="5280025"/>
            <a:ext cx="37909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rgbClr val="FF0000"/>
                </a:solidFill>
                <a:latin typeface="Verdana" charset="0"/>
              </a:rPr>
              <a:t>Whenever an FU produces data</a:t>
            </a:r>
          </a:p>
        </p:txBody>
      </p:sp>
      <p:sp>
        <p:nvSpPr>
          <p:cNvPr id="1917996" name="Text Box 44"/>
          <p:cNvSpPr txBox="1">
            <a:spLocks noChangeArrowheads="1"/>
          </p:cNvSpPr>
          <p:nvPr/>
        </p:nvSpPr>
        <p:spPr bwMode="auto">
          <a:xfrm>
            <a:off x="4937125" y="5905500"/>
            <a:ext cx="42449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rgbClr val="FF0000"/>
                </a:solidFill>
                <a:latin typeface="Verdana" charset="0"/>
              </a:rPr>
              <a:t>Whenever an instruction completes</a:t>
            </a:r>
          </a:p>
        </p:txBody>
      </p:sp>
      <p:sp>
        <p:nvSpPr>
          <p:cNvPr id="1917997" name="Text Box 45"/>
          <p:cNvSpPr txBox="1">
            <a:spLocks noChangeArrowheads="1"/>
          </p:cNvSpPr>
          <p:nvPr/>
        </p:nvSpPr>
        <p:spPr bwMode="auto">
          <a:xfrm>
            <a:off x="1870075" y="1839913"/>
            <a:ext cx="641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400">
                <a:solidFill>
                  <a:srgbClr val="56127A"/>
                </a:solidFill>
              </a:rPr>
              <a:t>t1</a:t>
            </a:r>
          </a:p>
        </p:txBody>
      </p:sp>
      <p:sp>
        <p:nvSpPr>
          <p:cNvPr id="1917998" name="Text Box 46"/>
          <p:cNvSpPr txBox="1">
            <a:spLocks noChangeArrowheads="1"/>
          </p:cNvSpPr>
          <p:nvPr/>
        </p:nvSpPr>
        <p:spPr bwMode="auto">
          <a:xfrm>
            <a:off x="3448050" y="1557338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1          1        0        LD     </a:t>
            </a:r>
          </a:p>
        </p:txBody>
      </p:sp>
      <p:sp>
        <p:nvSpPr>
          <p:cNvPr id="1917999" name="Text Box 47"/>
          <p:cNvSpPr txBox="1">
            <a:spLocks noChangeArrowheads="1"/>
          </p:cNvSpPr>
          <p:nvPr/>
        </p:nvSpPr>
        <p:spPr bwMode="auto">
          <a:xfrm>
            <a:off x="1887538" y="2382838"/>
            <a:ext cx="641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400">
                <a:solidFill>
                  <a:srgbClr val="56127A"/>
                </a:solidFill>
              </a:rPr>
              <a:t>t2</a:t>
            </a:r>
          </a:p>
        </p:txBody>
      </p:sp>
      <p:sp>
        <p:nvSpPr>
          <p:cNvPr id="1918000" name="Text Box 48"/>
          <p:cNvSpPr txBox="1">
            <a:spLocks noChangeArrowheads="1"/>
          </p:cNvSpPr>
          <p:nvPr/>
        </p:nvSpPr>
        <p:spPr bwMode="auto">
          <a:xfrm>
            <a:off x="3448050" y="1831975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2          1        0        LD     </a:t>
            </a:r>
          </a:p>
        </p:txBody>
      </p:sp>
      <p:sp>
        <p:nvSpPr>
          <p:cNvPr id="1918001" name="Text Box 49"/>
          <p:cNvSpPr txBox="1">
            <a:spLocks noChangeArrowheads="1"/>
          </p:cNvSpPr>
          <p:nvPr/>
        </p:nvSpPr>
        <p:spPr bwMode="auto">
          <a:xfrm>
            <a:off x="3448050" y="2609850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5          1        0        DIV       1        v1           0         t4     </a:t>
            </a:r>
          </a:p>
        </p:txBody>
      </p:sp>
      <p:sp>
        <p:nvSpPr>
          <p:cNvPr id="1918002" name="Text Box 50"/>
          <p:cNvSpPr txBox="1">
            <a:spLocks noChangeArrowheads="1"/>
          </p:cNvSpPr>
          <p:nvPr/>
        </p:nvSpPr>
        <p:spPr bwMode="auto">
          <a:xfrm>
            <a:off x="3448050" y="2374900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4          1        0        SUB     1        v1           1         v1</a:t>
            </a:r>
          </a:p>
        </p:txBody>
      </p:sp>
      <p:sp>
        <p:nvSpPr>
          <p:cNvPr id="1918003" name="Text Box 51"/>
          <p:cNvSpPr txBox="1">
            <a:spLocks noChangeArrowheads="1"/>
          </p:cNvSpPr>
          <p:nvPr/>
        </p:nvSpPr>
        <p:spPr bwMode="auto">
          <a:xfrm>
            <a:off x="1870075" y="3482975"/>
            <a:ext cx="641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400">
                <a:solidFill>
                  <a:srgbClr val="56127A"/>
                </a:solidFill>
              </a:rPr>
              <a:t>t4</a:t>
            </a:r>
          </a:p>
        </p:txBody>
      </p:sp>
      <p:sp>
        <p:nvSpPr>
          <p:cNvPr id="1918004" name="Text Box 52"/>
          <p:cNvSpPr txBox="1">
            <a:spLocks noChangeArrowheads="1"/>
          </p:cNvSpPr>
          <p:nvPr/>
        </p:nvSpPr>
        <p:spPr bwMode="auto">
          <a:xfrm>
            <a:off x="3448050" y="2089150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3          1        0        MUL     0        t2            1         v1</a:t>
            </a:r>
          </a:p>
        </p:txBody>
      </p:sp>
      <p:sp>
        <p:nvSpPr>
          <p:cNvPr id="1918005" name="Text Box 53"/>
          <p:cNvSpPr txBox="1">
            <a:spLocks noChangeArrowheads="1"/>
          </p:cNvSpPr>
          <p:nvPr/>
        </p:nvSpPr>
        <p:spPr bwMode="auto">
          <a:xfrm>
            <a:off x="1870075" y="2925763"/>
            <a:ext cx="641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400">
                <a:solidFill>
                  <a:srgbClr val="56127A"/>
                </a:solidFill>
              </a:rPr>
              <a:t>t3</a:t>
            </a:r>
          </a:p>
        </p:txBody>
      </p:sp>
      <p:sp>
        <p:nvSpPr>
          <p:cNvPr id="1918006" name="Text Box 54"/>
          <p:cNvSpPr txBox="1">
            <a:spLocks noChangeArrowheads="1"/>
          </p:cNvSpPr>
          <p:nvPr/>
        </p:nvSpPr>
        <p:spPr bwMode="auto">
          <a:xfrm>
            <a:off x="1928813" y="2359025"/>
            <a:ext cx="641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400">
                <a:solidFill>
                  <a:srgbClr val="56127A"/>
                </a:solidFill>
              </a:rPr>
              <a:t>t5</a:t>
            </a:r>
          </a:p>
        </p:txBody>
      </p:sp>
      <p:sp>
        <p:nvSpPr>
          <p:cNvPr id="1918007" name="Text Box 55"/>
          <p:cNvSpPr txBox="1">
            <a:spLocks noChangeArrowheads="1"/>
          </p:cNvSpPr>
          <p:nvPr/>
        </p:nvSpPr>
        <p:spPr bwMode="auto">
          <a:xfrm>
            <a:off x="298450" y="1974850"/>
            <a:ext cx="641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400">
                <a:solidFill>
                  <a:srgbClr val="56127A"/>
                </a:solidFill>
              </a:rPr>
              <a:t>v1</a:t>
            </a:r>
          </a:p>
        </p:txBody>
      </p:sp>
      <p:sp>
        <p:nvSpPr>
          <p:cNvPr id="1918008" name="Text Box 56"/>
          <p:cNvSpPr txBox="1">
            <a:spLocks noChangeArrowheads="1"/>
          </p:cNvSpPr>
          <p:nvPr/>
        </p:nvSpPr>
        <p:spPr bwMode="auto">
          <a:xfrm>
            <a:off x="1876425" y="1824038"/>
            <a:ext cx="641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400">
                <a:solidFill>
                  <a:srgbClr val="56127A"/>
                </a:solidFill>
              </a:rPr>
              <a:t>v1</a:t>
            </a:r>
          </a:p>
        </p:txBody>
      </p:sp>
      <p:sp>
        <p:nvSpPr>
          <p:cNvPr id="1918009" name="Text Box 57"/>
          <p:cNvSpPr txBox="1">
            <a:spLocks noChangeArrowheads="1"/>
          </p:cNvSpPr>
          <p:nvPr/>
        </p:nvSpPr>
        <p:spPr bwMode="auto">
          <a:xfrm>
            <a:off x="3443288" y="1565275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1          1        1        LD     </a:t>
            </a:r>
          </a:p>
        </p:txBody>
      </p:sp>
      <p:sp>
        <p:nvSpPr>
          <p:cNvPr id="1918010" name="Text Box 58"/>
          <p:cNvSpPr txBox="1">
            <a:spLocks noChangeArrowheads="1"/>
          </p:cNvSpPr>
          <p:nvPr/>
        </p:nvSpPr>
        <p:spPr bwMode="auto">
          <a:xfrm>
            <a:off x="3451225" y="1550988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            0</a:t>
            </a:r>
          </a:p>
        </p:txBody>
      </p:sp>
      <p:sp>
        <p:nvSpPr>
          <p:cNvPr id="1918011" name="Text Box 59"/>
          <p:cNvSpPr txBox="1">
            <a:spLocks noChangeArrowheads="1"/>
          </p:cNvSpPr>
          <p:nvPr/>
        </p:nvSpPr>
        <p:spPr bwMode="auto">
          <a:xfrm>
            <a:off x="3441700" y="2370138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4          1        1        SUB     1        v1           1         v1</a:t>
            </a:r>
          </a:p>
        </p:txBody>
      </p:sp>
      <p:sp>
        <p:nvSpPr>
          <p:cNvPr id="1918012" name="Text Box 60"/>
          <p:cNvSpPr txBox="1">
            <a:spLocks noChangeArrowheads="1"/>
          </p:cNvSpPr>
          <p:nvPr/>
        </p:nvSpPr>
        <p:spPr bwMode="auto">
          <a:xfrm>
            <a:off x="3438525" y="2378075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4           0</a:t>
            </a:r>
          </a:p>
        </p:txBody>
      </p:sp>
      <p:sp>
        <p:nvSpPr>
          <p:cNvPr id="1918013" name="Text Box 61"/>
          <p:cNvSpPr txBox="1">
            <a:spLocks noChangeArrowheads="1"/>
          </p:cNvSpPr>
          <p:nvPr/>
        </p:nvSpPr>
        <p:spPr bwMode="auto">
          <a:xfrm>
            <a:off x="1876425" y="3457575"/>
            <a:ext cx="641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400">
                <a:solidFill>
                  <a:srgbClr val="56127A"/>
                </a:solidFill>
              </a:rPr>
              <a:t>v4</a:t>
            </a:r>
          </a:p>
        </p:txBody>
      </p:sp>
      <p:sp>
        <p:nvSpPr>
          <p:cNvPr id="1918014" name="Text Box 62"/>
          <p:cNvSpPr txBox="1">
            <a:spLocks noChangeArrowheads="1"/>
          </p:cNvSpPr>
          <p:nvPr/>
        </p:nvSpPr>
        <p:spPr bwMode="auto">
          <a:xfrm>
            <a:off x="3455988" y="2617788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5          1        0        DIV       1        v1           1         v4     </a:t>
            </a:r>
          </a:p>
        </p:txBody>
      </p:sp>
      <p:sp>
        <p:nvSpPr>
          <p:cNvPr id="1918015" name="Text Box 63"/>
          <p:cNvSpPr txBox="1">
            <a:spLocks noChangeArrowheads="1"/>
          </p:cNvSpPr>
          <p:nvPr/>
        </p:nvSpPr>
        <p:spPr bwMode="auto">
          <a:xfrm>
            <a:off x="3455988" y="1816100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2          1        1        LD     </a:t>
            </a:r>
          </a:p>
        </p:txBody>
      </p:sp>
      <p:sp>
        <p:nvSpPr>
          <p:cNvPr id="1918016" name="Text Box 64"/>
          <p:cNvSpPr txBox="1">
            <a:spLocks noChangeArrowheads="1"/>
          </p:cNvSpPr>
          <p:nvPr/>
        </p:nvSpPr>
        <p:spPr bwMode="auto">
          <a:xfrm>
            <a:off x="3432175" y="1822450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2           0     </a:t>
            </a:r>
          </a:p>
        </p:txBody>
      </p:sp>
      <p:sp>
        <p:nvSpPr>
          <p:cNvPr id="1918017" name="Text Box 65"/>
          <p:cNvSpPr txBox="1">
            <a:spLocks noChangeArrowheads="1"/>
          </p:cNvSpPr>
          <p:nvPr/>
        </p:nvSpPr>
        <p:spPr bwMode="auto">
          <a:xfrm>
            <a:off x="3432175" y="2085975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sz="1400">
                <a:solidFill>
                  <a:srgbClr val="56127A"/>
                </a:solidFill>
              </a:rPr>
              <a:t>   3          1        0        MUL     1        v2            1         v1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7995" grpId="0" autoUpdateAnimBg="0"/>
      <p:bldP spid="1917996" grpId="0" autoUpdateAnimBg="0"/>
      <p:bldP spid="1917997" grpId="0"/>
      <p:bldP spid="1917997" grpId="1"/>
      <p:bldP spid="1917997" grpId="2"/>
      <p:bldP spid="1917998" grpId="0"/>
      <p:bldP spid="1917998" grpId="1"/>
      <p:bldP spid="1917999" grpId="0"/>
      <p:bldP spid="1917999" grpId="1"/>
      <p:bldP spid="1918000" grpId="0"/>
      <p:bldP spid="1918000" grpId="1"/>
      <p:bldP spid="1918001" grpId="0"/>
      <p:bldP spid="1918001" grpId="1"/>
      <p:bldP spid="1918002" grpId="0"/>
      <p:bldP spid="1918002" grpId="1"/>
      <p:bldP spid="1918003" grpId="0"/>
      <p:bldP spid="1918003" grpId="1"/>
      <p:bldP spid="1918004" grpId="0"/>
      <p:bldP spid="1918004" grpId="1"/>
      <p:bldP spid="1918005" grpId="0"/>
      <p:bldP spid="1918006" grpId="0"/>
      <p:bldP spid="1918008" grpId="0"/>
      <p:bldP spid="1918009" grpId="0"/>
      <p:bldP spid="1918009" grpId="1"/>
      <p:bldP spid="1918010" grpId="0"/>
      <p:bldP spid="1918011" grpId="0"/>
      <p:bldP spid="1918011" grpId="1"/>
      <p:bldP spid="1918012" grpId="0"/>
      <p:bldP spid="1918013" grpId="0"/>
      <p:bldP spid="1918014" grpId="0"/>
      <p:bldP spid="1918015" grpId="0"/>
      <p:bldP spid="1918015" grpId="1"/>
      <p:bldP spid="1918015" grpId="2"/>
      <p:bldP spid="1918016" grpId="0"/>
      <p:bldP spid="1918016" grpId="1"/>
      <p:bldP spid="19180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1583-E27B-A542-B496-0C14184F7E3B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2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300" y="317500"/>
            <a:ext cx="7937500" cy="863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Data-Driven Execution</a:t>
            </a:r>
          </a:p>
        </p:txBody>
      </p:sp>
      <p:sp>
        <p:nvSpPr>
          <p:cNvPr id="1824771" name="Rectangle 3"/>
          <p:cNvSpPr>
            <a:spLocks noChangeArrowheads="1"/>
          </p:cNvSpPr>
          <p:nvPr/>
        </p:nvSpPr>
        <p:spPr bwMode="auto">
          <a:xfrm>
            <a:off x="588963" y="1108075"/>
            <a:ext cx="1546225" cy="1003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Renaming 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table &amp;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reg file</a:t>
            </a:r>
          </a:p>
        </p:txBody>
      </p:sp>
      <p:sp>
        <p:nvSpPr>
          <p:cNvPr id="1824772" name="Rectangle 4"/>
          <p:cNvSpPr>
            <a:spLocks noChangeArrowheads="1"/>
          </p:cNvSpPr>
          <p:nvPr/>
        </p:nvSpPr>
        <p:spPr bwMode="auto">
          <a:xfrm>
            <a:off x="552450" y="2474913"/>
            <a:ext cx="1277938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Reorder 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buffer</a:t>
            </a:r>
          </a:p>
        </p:txBody>
      </p:sp>
      <p:sp>
        <p:nvSpPr>
          <p:cNvPr id="1824773" name="Rectangle 5"/>
          <p:cNvSpPr>
            <a:spLocks noChangeArrowheads="1"/>
          </p:cNvSpPr>
          <p:nvPr/>
        </p:nvSpPr>
        <p:spPr bwMode="auto">
          <a:xfrm>
            <a:off x="3063875" y="1066800"/>
            <a:ext cx="1206500" cy="10541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74" name="Line 6"/>
          <p:cNvSpPr>
            <a:spLocks noChangeShapeType="1"/>
          </p:cNvSpPr>
          <p:nvPr/>
        </p:nvSpPr>
        <p:spPr bwMode="auto">
          <a:xfrm>
            <a:off x="3082925" y="1327150"/>
            <a:ext cx="11874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75" name="Line 7"/>
          <p:cNvSpPr>
            <a:spLocks noChangeShapeType="1"/>
          </p:cNvSpPr>
          <p:nvPr/>
        </p:nvSpPr>
        <p:spPr bwMode="auto">
          <a:xfrm>
            <a:off x="3082925" y="1863725"/>
            <a:ext cx="11874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76" name="Line 8"/>
          <p:cNvSpPr>
            <a:spLocks noChangeShapeType="1"/>
          </p:cNvSpPr>
          <p:nvPr/>
        </p:nvSpPr>
        <p:spPr bwMode="auto">
          <a:xfrm>
            <a:off x="3302000" y="1076325"/>
            <a:ext cx="0" cy="1050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77" name="Rectangle 9"/>
          <p:cNvSpPr>
            <a:spLocks noChangeArrowheads="1"/>
          </p:cNvSpPr>
          <p:nvPr/>
        </p:nvSpPr>
        <p:spPr bwMode="auto">
          <a:xfrm>
            <a:off x="4359275" y="4216400"/>
            <a:ext cx="787400" cy="711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78" name="Rectangle 10"/>
          <p:cNvSpPr>
            <a:spLocks noChangeArrowheads="1"/>
          </p:cNvSpPr>
          <p:nvPr/>
        </p:nvSpPr>
        <p:spPr bwMode="auto">
          <a:xfrm>
            <a:off x="5514975" y="4216400"/>
            <a:ext cx="787400" cy="711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79" name="Rectangle 11"/>
          <p:cNvSpPr>
            <a:spLocks noChangeArrowheads="1"/>
          </p:cNvSpPr>
          <p:nvPr/>
        </p:nvSpPr>
        <p:spPr bwMode="auto">
          <a:xfrm>
            <a:off x="6670675" y="4216400"/>
            <a:ext cx="787400" cy="711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80" name="Rectangle 12"/>
          <p:cNvSpPr>
            <a:spLocks noChangeArrowheads="1"/>
          </p:cNvSpPr>
          <p:nvPr/>
        </p:nvSpPr>
        <p:spPr bwMode="auto">
          <a:xfrm>
            <a:off x="3213100" y="4225925"/>
            <a:ext cx="787400" cy="711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81" name="Freeform 13"/>
          <p:cNvSpPr>
            <a:spLocks/>
          </p:cNvSpPr>
          <p:nvPr/>
        </p:nvSpPr>
        <p:spPr bwMode="auto">
          <a:xfrm>
            <a:off x="2136775" y="1452563"/>
            <a:ext cx="6642100" cy="3848100"/>
          </a:xfrm>
          <a:custGeom>
            <a:avLst/>
            <a:gdLst/>
            <a:ahLst/>
            <a:cxnLst>
              <a:cxn ang="0">
                <a:pos x="0" y="2424"/>
              </a:cxn>
              <a:cxn ang="0">
                <a:pos x="4184" y="2424"/>
              </a:cxn>
              <a:cxn ang="0">
                <a:pos x="4184" y="0"/>
              </a:cxn>
              <a:cxn ang="0">
                <a:pos x="1750" y="4"/>
              </a:cxn>
              <a:cxn ang="0">
                <a:pos x="1334" y="4"/>
              </a:cxn>
            </a:cxnLst>
            <a:rect l="0" t="0" r="r" b="b"/>
            <a:pathLst>
              <a:path w="4184" h="2424">
                <a:moveTo>
                  <a:pt x="0" y="2424"/>
                </a:moveTo>
                <a:lnTo>
                  <a:pt x="4184" y="2424"/>
                </a:lnTo>
                <a:lnTo>
                  <a:pt x="4184" y="0"/>
                </a:lnTo>
                <a:lnTo>
                  <a:pt x="1750" y="4"/>
                </a:lnTo>
                <a:lnTo>
                  <a:pt x="1334" y="4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82" name="Line 14"/>
          <p:cNvSpPr>
            <a:spLocks noChangeShapeType="1"/>
          </p:cNvSpPr>
          <p:nvPr/>
        </p:nvSpPr>
        <p:spPr bwMode="auto">
          <a:xfrm>
            <a:off x="3406775" y="3949700"/>
            <a:ext cx="3441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83" name="Freeform 15"/>
          <p:cNvSpPr>
            <a:spLocks/>
          </p:cNvSpPr>
          <p:nvPr/>
        </p:nvSpPr>
        <p:spPr bwMode="auto">
          <a:xfrm>
            <a:off x="3609975" y="4962525"/>
            <a:ext cx="1588" cy="3524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21"/>
              </a:cxn>
            </a:cxnLst>
            <a:rect l="0" t="0" r="r" b="b"/>
            <a:pathLst>
              <a:path w="1" h="222">
                <a:moveTo>
                  <a:pt x="0" y="0"/>
                </a:moveTo>
                <a:lnTo>
                  <a:pt x="0" y="22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84" name="Freeform 16"/>
          <p:cNvSpPr>
            <a:spLocks/>
          </p:cNvSpPr>
          <p:nvPr/>
        </p:nvSpPr>
        <p:spPr bwMode="auto">
          <a:xfrm>
            <a:off x="4765675" y="4953000"/>
            <a:ext cx="1588" cy="3524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21"/>
              </a:cxn>
            </a:cxnLst>
            <a:rect l="0" t="0" r="r" b="b"/>
            <a:pathLst>
              <a:path w="1" h="222">
                <a:moveTo>
                  <a:pt x="0" y="0"/>
                </a:moveTo>
                <a:lnTo>
                  <a:pt x="0" y="22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85" name="Freeform 17"/>
          <p:cNvSpPr>
            <a:spLocks/>
          </p:cNvSpPr>
          <p:nvPr/>
        </p:nvSpPr>
        <p:spPr bwMode="auto">
          <a:xfrm>
            <a:off x="5934075" y="4953000"/>
            <a:ext cx="1588" cy="3524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21"/>
              </a:cxn>
            </a:cxnLst>
            <a:rect l="0" t="0" r="r" b="b"/>
            <a:pathLst>
              <a:path w="1" h="222">
                <a:moveTo>
                  <a:pt x="0" y="0"/>
                </a:moveTo>
                <a:lnTo>
                  <a:pt x="0" y="22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86" name="Line 18"/>
          <p:cNvSpPr>
            <a:spLocks noChangeShapeType="1"/>
          </p:cNvSpPr>
          <p:nvPr/>
        </p:nvSpPr>
        <p:spPr bwMode="auto">
          <a:xfrm>
            <a:off x="3762375" y="3797300"/>
            <a:ext cx="3416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87" name="Line 19"/>
          <p:cNvSpPr>
            <a:spLocks noChangeShapeType="1"/>
          </p:cNvSpPr>
          <p:nvPr/>
        </p:nvSpPr>
        <p:spPr bwMode="auto">
          <a:xfrm>
            <a:off x="5856288" y="3605213"/>
            <a:ext cx="0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88" name="Line 20"/>
          <p:cNvSpPr>
            <a:spLocks noChangeShapeType="1"/>
          </p:cNvSpPr>
          <p:nvPr/>
        </p:nvSpPr>
        <p:spPr bwMode="auto">
          <a:xfrm>
            <a:off x="7202488" y="3597275"/>
            <a:ext cx="0" cy="17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89" name="Line 21"/>
          <p:cNvSpPr>
            <a:spLocks noChangeShapeType="1"/>
          </p:cNvSpPr>
          <p:nvPr/>
        </p:nvSpPr>
        <p:spPr bwMode="auto">
          <a:xfrm>
            <a:off x="3406775" y="3962400"/>
            <a:ext cx="0" cy="25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90" name="Line 22"/>
          <p:cNvSpPr>
            <a:spLocks noChangeShapeType="1"/>
          </p:cNvSpPr>
          <p:nvPr/>
        </p:nvSpPr>
        <p:spPr bwMode="auto">
          <a:xfrm>
            <a:off x="3749675" y="3797300"/>
            <a:ext cx="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91" name="Line 23"/>
          <p:cNvSpPr>
            <a:spLocks noChangeShapeType="1"/>
          </p:cNvSpPr>
          <p:nvPr/>
        </p:nvSpPr>
        <p:spPr bwMode="auto">
          <a:xfrm>
            <a:off x="4587875" y="3962400"/>
            <a:ext cx="0" cy="25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92" name="Line 24"/>
          <p:cNvSpPr>
            <a:spLocks noChangeShapeType="1"/>
          </p:cNvSpPr>
          <p:nvPr/>
        </p:nvSpPr>
        <p:spPr bwMode="auto">
          <a:xfrm>
            <a:off x="4930775" y="3797300"/>
            <a:ext cx="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93" name="Line 25"/>
          <p:cNvSpPr>
            <a:spLocks noChangeShapeType="1"/>
          </p:cNvSpPr>
          <p:nvPr/>
        </p:nvSpPr>
        <p:spPr bwMode="auto">
          <a:xfrm>
            <a:off x="5743575" y="3962400"/>
            <a:ext cx="0" cy="25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94" name="Line 26"/>
          <p:cNvSpPr>
            <a:spLocks noChangeShapeType="1"/>
          </p:cNvSpPr>
          <p:nvPr/>
        </p:nvSpPr>
        <p:spPr bwMode="auto">
          <a:xfrm>
            <a:off x="6086475" y="3797300"/>
            <a:ext cx="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95" name="Line 27"/>
          <p:cNvSpPr>
            <a:spLocks noChangeShapeType="1"/>
          </p:cNvSpPr>
          <p:nvPr/>
        </p:nvSpPr>
        <p:spPr bwMode="auto">
          <a:xfrm>
            <a:off x="6861175" y="3962400"/>
            <a:ext cx="0" cy="25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796" name="Line 28"/>
          <p:cNvSpPr>
            <a:spLocks noChangeShapeType="1"/>
          </p:cNvSpPr>
          <p:nvPr/>
        </p:nvSpPr>
        <p:spPr bwMode="auto">
          <a:xfrm>
            <a:off x="7204075" y="3797300"/>
            <a:ext cx="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5899150" y="1465263"/>
            <a:ext cx="1303338" cy="760412"/>
            <a:chOff x="3482" y="656"/>
            <a:chExt cx="821" cy="887"/>
          </a:xfrm>
        </p:grpSpPr>
        <p:sp>
          <p:nvSpPr>
            <p:cNvPr id="1824798" name="Line 30"/>
            <p:cNvSpPr>
              <a:spLocks noChangeShapeType="1"/>
            </p:cNvSpPr>
            <p:nvPr/>
          </p:nvSpPr>
          <p:spPr bwMode="auto">
            <a:xfrm>
              <a:off x="3482" y="656"/>
              <a:ext cx="0" cy="8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4799" name="Line 31"/>
            <p:cNvSpPr>
              <a:spLocks noChangeShapeType="1"/>
            </p:cNvSpPr>
            <p:nvPr/>
          </p:nvSpPr>
          <p:spPr bwMode="auto">
            <a:xfrm>
              <a:off x="4303" y="657"/>
              <a:ext cx="0" cy="8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24800" name="Rectangle 32"/>
          <p:cNvSpPr>
            <a:spLocks noChangeArrowheads="1"/>
          </p:cNvSpPr>
          <p:nvPr/>
        </p:nvSpPr>
        <p:spPr bwMode="auto">
          <a:xfrm>
            <a:off x="3249613" y="4267200"/>
            <a:ext cx="72707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Load</a:t>
            </a:r>
          </a:p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 Unit</a:t>
            </a:r>
          </a:p>
        </p:txBody>
      </p:sp>
      <p:sp>
        <p:nvSpPr>
          <p:cNvPr id="1824801" name="Rectangle 33"/>
          <p:cNvSpPr>
            <a:spLocks noChangeArrowheads="1"/>
          </p:cNvSpPr>
          <p:nvPr/>
        </p:nvSpPr>
        <p:spPr bwMode="auto">
          <a:xfrm>
            <a:off x="4510088" y="4384675"/>
            <a:ext cx="47942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FU</a:t>
            </a:r>
          </a:p>
        </p:txBody>
      </p:sp>
      <p:sp>
        <p:nvSpPr>
          <p:cNvPr id="1824802" name="Rectangle 34"/>
          <p:cNvSpPr>
            <a:spLocks noChangeArrowheads="1"/>
          </p:cNvSpPr>
          <p:nvPr/>
        </p:nvSpPr>
        <p:spPr bwMode="auto">
          <a:xfrm>
            <a:off x="5653088" y="4397375"/>
            <a:ext cx="47942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FU</a:t>
            </a:r>
          </a:p>
        </p:txBody>
      </p:sp>
      <p:sp>
        <p:nvSpPr>
          <p:cNvPr id="1824803" name="Rectangle 35"/>
          <p:cNvSpPr>
            <a:spLocks noChangeArrowheads="1"/>
          </p:cNvSpPr>
          <p:nvPr/>
        </p:nvSpPr>
        <p:spPr bwMode="auto">
          <a:xfrm>
            <a:off x="6681788" y="4270375"/>
            <a:ext cx="800100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Store</a:t>
            </a:r>
          </a:p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 Unit</a:t>
            </a:r>
          </a:p>
        </p:txBody>
      </p:sp>
      <p:sp>
        <p:nvSpPr>
          <p:cNvPr id="1824804" name="Rectangle 36"/>
          <p:cNvSpPr>
            <a:spLocks noChangeArrowheads="1"/>
          </p:cNvSpPr>
          <p:nvPr/>
        </p:nvSpPr>
        <p:spPr bwMode="auto">
          <a:xfrm>
            <a:off x="6859588" y="4964113"/>
            <a:ext cx="1779587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&lt; t, result &gt;</a:t>
            </a:r>
          </a:p>
        </p:txBody>
      </p:sp>
      <p:sp>
        <p:nvSpPr>
          <p:cNvPr id="1824805" name="Rectangle 37"/>
          <p:cNvSpPr>
            <a:spLocks noChangeArrowheads="1"/>
          </p:cNvSpPr>
          <p:nvPr/>
        </p:nvSpPr>
        <p:spPr bwMode="auto">
          <a:xfrm>
            <a:off x="3008313" y="2187575"/>
            <a:ext cx="4608512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Ins#  use  exec   op    p1    src1   p2   src2</a:t>
            </a:r>
          </a:p>
        </p:txBody>
      </p:sp>
      <p:sp>
        <p:nvSpPr>
          <p:cNvPr id="1824806" name="Rectangle 38"/>
          <p:cNvSpPr>
            <a:spLocks noChangeArrowheads="1"/>
          </p:cNvSpPr>
          <p:nvPr/>
        </p:nvSpPr>
        <p:spPr bwMode="auto">
          <a:xfrm>
            <a:off x="7874000" y="2170113"/>
            <a:ext cx="368300" cy="14620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t</a:t>
            </a:r>
            <a:r>
              <a:rPr lang="en-US" sz="1800" i="1" baseline="-25000">
                <a:latin typeface="Verdana" charset="0"/>
              </a:rPr>
              <a:t>1</a:t>
            </a:r>
            <a:endParaRPr lang="en-US" sz="1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t</a:t>
            </a:r>
            <a:r>
              <a:rPr lang="en-US" sz="1800" i="1" baseline="-25000">
                <a:latin typeface="Verdana" charset="0"/>
              </a:rPr>
              <a:t>2</a:t>
            </a:r>
            <a:endParaRPr lang="en-US" sz="1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.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.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t</a:t>
            </a:r>
            <a:r>
              <a:rPr lang="en-US" sz="1800" i="1" baseline="-25000">
                <a:latin typeface="Verdana" charset="0"/>
              </a:rPr>
              <a:t>n</a:t>
            </a:r>
          </a:p>
        </p:txBody>
      </p:sp>
      <p:sp>
        <p:nvSpPr>
          <p:cNvPr id="1824807" name="Rectangle 39"/>
          <p:cNvSpPr>
            <a:spLocks noChangeArrowheads="1"/>
          </p:cNvSpPr>
          <p:nvPr/>
        </p:nvSpPr>
        <p:spPr bwMode="auto">
          <a:xfrm>
            <a:off x="3065463" y="2260600"/>
            <a:ext cx="4743450" cy="13160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08" name="Line 40"/>
          <p:cNvSpPr>
            <a:spLocks noChangeShapeType="1"/>
          </p:cNvSpPr>
          <p:nvPr/>
        </p:nvSpPr>
        <p:spPr bwMode="auto">
          <a:xfrm>
            <a:off x="3074988" y="2501900"/>
            <a:ext cx="470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09" name="Line 41"/>
          <p:cNvSpPr>
            <a:spLocks noChangeShapeType="1"/>
          </p:cNvSpPr>
          <p:nvPr/>
        </p:nvSpPr>
        <p:spPr bwMode="auto">
          <a:xfrm>
            <a:off x="3074988" y="2781300"/>
            <a:ext cx="470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10" name="Line 42"/>
          <p:cNvSpPr>
            <a:spLocks noChangeShapeType="1"/>
          </p:cNvSpPr>
          <p:nvPr/>
        </p:nvSpPr>
        <p:spPr bwMode="auto">
          <a:xfrm>
            <a:off x="3063875" y="3048000"/>
            <a:ext cx="470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11" name="Line 43"/>
          <p:cNvSpPr>
            <a:spLocks noChangeShapeType="1"/>
          </p:cNvSpPr>
          <p:nvPr/>
        </p:nvSpPr>
        <p:spPr bwMode="auto">
          <a:xfrm>
            <a:off x="3074988" y="3302000"/>
            <a:ext cx="4702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12" name="Line 44"/>
          <p:cNvSpPr>
            <a:spLocks noChangeShapeType="1"/>
          </p:cNvSpPr>
          <p:nvPr/>
        </p:nvSpPr>
        <p:spPr bwMode="auto">
          <a:xfrm>
            <a:off x="3713163" y="2273300"/>
            <a:ext cx="0" cy="128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13" name="Line 45"/>
          <p:cNvSpPr>
            <a:spLocks noChangeShapeType="1"/>
          </p:cNvSpPr>
          <p:nvPr/>
        </p:nvSpPr>
        <p:spPr bwMode="auto">
          <a:xfrm>
            <a:off x="4170363" y="2268538"/>
            <a:ext cx="0" cy="128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14" name="Line 46"/>
          <p:cNvSpPr>
            <a:spLocks noChangeShapeType="1"/>
          </p:cNvSpPr>
          <p:nvPr/>
        </p:nvSpPr>
        <p:spPr bwMode="auto">
          <a:xfrm>
            <a:off x="6594475" y="2263775"/>
            <a:ext cx="0" cy="128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15" name="Line 47"/>
          <p:cNvSpPr>
            <a:spLocks noChangeShapeType="1"/>
          </p:cNvSpPr>
          <p:nvPr/>
        </p:nvSpPr>
        <p:spPr bwMode="auto">
          <a:xfrm>
            <a:off x="5695950" y="226695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16" name="Line 48"/>
          <p:cNvSpPr>
            <a:spLocks noChangeShapeType="1"/>
          </p:cNvSpPr>
          <p:nvPr/>
        </p:nvSpPr>
        <p:spPr bwMode="auto">
          <a:xfrm>
            <a:off x="6881813" y="2257425"/>
            <a:ext cx="0" cy="1287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17" name="Line 49"/>
          <p:cNvSpPr>
            <a:spLocks noChangeShapeType="1"/>
          </p:cNvSpPr>
          <p:nvPr/>
        </p:nvSpPr>
        <p:spPr bwMode="auto">
          <a:xfrm>
            <a:off x="4729163" y="2274888"/>
            <a:ext cx="0" cy="128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18" name="Line 50"/>
          <p:cNvSpPr>
            <a:spLocks noChangeShapeType="1"/>
          </p:cNvSpPr>
          <p:nvPr/>
        </p:nvSpPr>
        <p:spPr bwMode="auto">
          <a:xfrm>
            <a:off x="5380038" y="2263775"/>
            <a:ext cx="0" cy="128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4819" name="Rectangle 51"/>
          <p:cNvSpPr>
            <a:spLocks noChangeArrowheads="1"/>
          </p:cNvSpPr>
          <p:nvPr/>
        </p:nvSpPr>
        <p:spPr bwMode="auto">
          <a:xfrm>
            <a:off x="457200" y="5410200"/>
            <a:ext cx="8401050" cy="1003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Instruction template (i.e., tag t) is allocated by the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Decode stage, which also associates tag with register in regfile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When an instruction completes, its tag is deallocated</a:t>
            </a:r>
          </a:p>
        </p:txBody>
      </p:sp>
      <p:sp>
        <p:nvSpPr>
          <p:cNvPr id="1824820" name="Text Box 52"/>
          <p:cNvSpPr txBox="1">
            <a:spLocks noChangeArrowheads="1"/>
          </p:cNvSpPr>
          <p:nvPr/>
        </p:nvSpPr>
        <p:spPr bwMode="auto">
          <a:xfrm>
            <a:off x="539750" y="3787775"/>
            <a:ext cx="2252663" cy="1320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Replacing the 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tag by its value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is an expensive 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operation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2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48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10F8-F5D3-4A4A-8646-5835A2CD8975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26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538" y="152400"/>
            <a:ext cx="8178800" cy="10541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Simplifying Allocation/Deallocation</a:t>
            </a:r>
          </a:p>
        </p:txBody>
      </p:sp>
      <p:sp>
        <p:nvSpPr>
          <p:cNvPr id="1826819" name="Rectangle 3"/>
          <p:cNvSpPr>
            <a:spLocks noChangeArrowheads="1"/>
          </p:cNvSpPr>
          <p:nvPr/>
        </p:nvSpPr>
        <p:spPr bwMode="auto">
          <a:xfrm>
            <a:off x="415925" y="4800600"/>
            <a:ext cx="8240713" cy="13684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dirty="0">
                <a:latin typeface="Verdana" charset="0"/>
              </a:rPr>
              <a:t>Instruction buffer is managed circularly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“exec” bit is set when instruction begins execution 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When an instruction completes its “use” bit is marked free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ptr</a:t>
            </a:r>
            <a:r>
              <a:rPr lang="en-US" sz="2000" baseline="-25000" dirty="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is incremented only if the “use” bit is marked free</a:t>
            </a:r>
          </a:p>
        </p:txBody>
      </p:sp>
      <p:sp>
        <p:nvSpPr>
          <p:cNvPr id="1826820" name="Rectangle 4"/>
          <p:cNvSpPr>
            <a:spLocks noChangeArrowheads="1"/>
          </p:cNvSpPr>
          <p:nvPr/>
        </p:nvSpPr>
        <p:spPr bwMode="auto">
          <a:xfrm>
            <a:off x="4017963" y="4367213"/>
            <a:ext cx="2406650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Reorder buffer</a:t>
            </a:r>
          </a:p>
        </p:txBody>
      </p:sp>
      <p:sp>
        <p:nvSpPr>
          <p:cNvPr id="1826821" name="Rectangle 5"/>
          <p:cNvSpPr>
            <a:spLocks noChangeArrowheads="1"/>
          </p:cNvSpPr>
          <p:nvPr/>
        </p:nvSpPr>
        <p:spPr bwMode="auto">
          <a:xfrm>
            <a:off x="7620000" y="1447800"/>
            <a:ext cx="368300" cy="313675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t</a:t>
            </a:r>
            <a:r>
              <a:rPr lang="en-US" sz="1800" i="1" baseline="-25000">
                <a:latin typeface="Verdana" charset="0"/>
              </a:rPr>
              <a:t>1</a:t>
            </a:r>
            <a:endParaRPr lang="en-US" sz="1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t</a:t>
            </a:r>
            <a:r>
              <a:rPr lang="en-US" sz="1800" i="1" baseline="-25000">
                <a:latin typeface="Verdana" charset="0"/>
              </a:rPr>
              <a:t>2</a:t>
            </a:r>
            <a:endParaRPr lang="en-US" sz="1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.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.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.</a:t>
            </a:r>
          </a:p>
          <a:p>
            <a:pPr algn="l">
              <a:spcBef>
                <a:spcPct val="0"/>
              </a:spcBef>
            </a:pPr>
            <a:endParaRPr lang="en-US" sz="1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t</a:t>
            </a:r>
            <a:r>
              <a:rPr lang="en-US" sz="1800" i="1" baseline="-25000">
                <a:latin typeface="Verdana" charset="0"/>
              </a:rPr>
              <a:t>n</a:t>
            </a:r>
            <a:endParaRPr lang="en-US" sz="1800" i="1">
              <a:latin typeface="Verdana" charset="0"/>
            </a:endParaRPr>
          </a:p>
          <a:p>
            <a:pPr algn="l" latinLnBrk="1">
              <a:spcBef>
                <a:spcPct val="0"/>
              </a:spcBef>
            </a:pPr>
            <a:endParaRPr lang="en-US" sz="1800" i="1">
              <a:latin typeface="Verdana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30263" y="1143000"/>
            <a:ext cx="6762750" cy="3381375"/>
            <a:chOff x="499" y="992"/>
            <a:chExt cx="4260" cy="2130"/>
          </a:xfrm>
        </p:grpSpPr>
        <p:sp>
          <p:nvSpPr>
            <p:cNvPr id="1826823" name="Rectangle 7"/>
            <p:cNvSpPr>
              <a:spLocks noChangeArrowheads="1"/>
            </p:cNvSpPr>
            <p:nvPr/>
          </p:nvSpPr>
          <p:spPr bwMode="auto">
            <a:xfrm>
              <a:off x="1736" y="1568"/>
              <a:ext cx="3016" cy="1032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6824" name="Line 8"/>
            <p:cNvSpPr>
              <a:spLocks noChangeShapeType="1"/>
            </p:cNvSpPr>
            <p:nvPr/>
          </p:nvSpPr>
          <p:spPr bwMode="auto">
            <a:xfrm>
              <a:off x="1425" y="1644"/>
              <a:ext cx="2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6825" name="Line 9"/>
            <p:cNvSpPr>
              <a:spLocks noChangeShapeType="1"/>
            </p:cNvSpPr>
            <p:nvPr/>
          </p:nvSpPr>
          <p:spPr bwMode="auto">
            <a:xfrm>
              <a:off x="1444" y="2669"/>
              <a:ext cx="2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6826" name="Rectangle 10"/>
            <p:cNvSpPr>
              <a:spLocks noChangeArrowheads="1"/>
            </p:cNvSpPr>
            <p:nvPr/>
          </p:nvSpPr>
          <p:spPr bwMode="auto">
            <a:xfrm>
              <a:off x="593" y="1514"/>
              <a:ext cx="928" cy="6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ptr</a:t>
              </a:r>
              <a:r>
                <a:rPr lang="en-US" sz="2000" baseline="-25000">
                  <a:latin typeface="Verdana" charset="0"/>
                </a:rPr>
                <a:t>2</a:t>
              </a:r>
              <a:r>
                <a:rPr lang="en-US" sz="2000">
                  <a:latin typeface="Verdana" charset="0"/>
                </a:rPr>
                <a:t> </a:t>
              </a: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next to </a:t>
              </a: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deallocate</a:t>
              </a:r>
            </a:p>
          </p:txBody>
        </p:sp>
        <p:sp>
          <p:nvSpPr>
            <p:cNvPr id="1826827" name="Rectangle 11"/>
            <p:cNvSpPr>
              <a:spLocks noChangeArrowheads="1"/>
            </p:cNvSpPr>
            <p:nvPr/>
          </p:nvSpPr>
          <p:spPr bwMode="auto">
            <a:xfrm>
              <a:off x="499" y="2490"/>
              <a:ext cx="988" cy="6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ptr</a:t>
              </a:r>
              <a:r>
                <a:rPr lang="en-US" sz="2000" baseline="-25000">
                  <a:latin typeface="Verdana" charset="0"/>
                </a:rPr>
                <a:t>1</a:t>
              </a:r>
              <a:endParaRPr lang="en-US" sz="2000">
                <a:latin typeface="Verdana" charset="0"/>
              </a:endParaRP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next</a:t>
              </a: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available</a:t>
              </a:r>
            </a:p>
          </p:txBody>
        </p:sp>
        <p:sp>
          <p:nvSpPr>
            <p:cNvPr id="1826828" name="Rectangle 12"/>
            <p:cNvSpPr>
              <a:spLocks noChangeArrowheads="1"/>
            </p:cNvSpPr>
            <p:nvPr/>
          </p:nvSpPr>
          <p:spPr bwMode="auto">
            <a:xfrm>
              <a:off x="1699" y="992"/>
              <a:ext cx="2948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Ins#   use exec   op   p1     src1   p2    src2</a:t>
              </a:r>
            </a:p>
          </p:txBody>
        </p:sp>
        <p:sp>
          <p:nvSpPr>
            <p:cNvPr id="1826829" name="Line 13"/>
            <p:cNvSpPr>
              <a:spLocks noChangeShapeType="1"/>
            </p:cNvSpPr>
            <p:nvPr/>
          </p:nvSpPr>
          <p:spPr bwMode="auto">
            <a:xfrm>
              <a:off x="2145" y="1245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6830" name="Line 14"/>
            <p:cNvSpPr>
              <a:spLocks noChangeShapeType="1"/>
            </p:cNvSpPr>
            <p:nvPr/>
          </p:nvSpPr>
          <p:spPr bwMode="auto">
            <a:xfrm>
              <a:off x="2433" y="1239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6831" name="Line 15"/>
            <p:cNvSpPr>
              <a:spLocks noChangeShapeType="1"/>
            </p:cNvSpPr>
            <p:nvPr/>
          </p:nvSpPr>
          <p:spPr bwMode="auto">
            <a:xfrm>
              <a:off x="3960" y="1232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6832" name="Line 16"/>
            <p:cNvSpPr>
              <a:spLocks noChangeShapeType="1"/>
            </p:cNvSpPr>
            <p:nvPr/>
          </p:nvSpPr>
          <p:spPr bwMode="auto">
            <a:xfrm>
              <a:off x="3369" y="1228"/>
              <a:ext cx="0" cy="1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6833" name="Line 17"/>
            <p:cNvSpPr>
              <a:spLocks noChangeShapeType="1"/>
            </p:cNvSpPr>
            <p:nvPr/>
          </p:nvSpPr>
          <p:spPr bwMode="auto">
            <a:xfrm>
              <a:off x="4141" y="1229"/>
              <a:ext cx="0" cy="17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6834" name="Line 18"/>
            <p:cNvSpPr>
              <a:spLocks noChangeShapeType="1"/>
            </p:cNvSpPr>
            <p:nvPr/>
          </p:nvSpPr>
          <p:spPr bwMode="auto">
            <a:xfrm>
              <a:off x="2772" y="1232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6835" name="Line 19"/>
            <p:cNvSpPr>
              <a:spLocks noChangeShapeType="1"/>
            </p:cNvSpPr>
            <p:nvPr/>
          </p:nvSpPr>
          <p:spPr bwMode="auto">
            <a:xfrm>
              <a:off x="3195" y="1232"/>
              <a:ext cx="0" cy="17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1736" y="1382"/>
              <a:ext cx="3010" cy="1392"/>
              <a:chOff x="1736" y="1382"/>
              <a:chExt cx="3010" cy="1392"/>
            </a:xfrm>
          </p:grpSpPr>
          <p:sp>
            <p:nvSpPr>
              <p:cNvPr id="1826837" name="Line 21"/>
              <p:cNvSpPr>
                <a:spLocks noChangeShapeType="1"/>
              </p:cNvSpPr>
              <p:nvPr/>
            </p:nvSpPr>
            <p:spPr bwMode="auto">
              <a:xfrm>
                <a:off x="1743" y="1382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6838" name="Line 22"/>
              <p:cNvSpPr>
                <a:spLocks noChangeShapeType="1"/>
              </p:cNvSpPr>
              <p:nvPr/>
            </p:nvSpPr>
            <p:spPr bwMode="auto">
              <a:xfrm>
                <a:off x="1743" y="1558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6839" name="Line 23"/>
              <p:cNvSpPr>
                <a:spLocks noChangeShapeType="1"/>
              </p:cNvSpPr>
              <p:nvPr/>
            </p:nvSpPr>
            <p:spPr bwMode="auto">
              <a:xfrm>
                <a:off x="1736" y="1726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6840" name="Line 24"/>
              <p:cNvSpPr>
                <a:spLocks noChangeShapeType="1"/>
              </p:cNvSpPr>
              <p:nvPr/>
            </p:nvSpPr>
            <p:spPr bwMode="auto">
              <a:xfrm>
                <a:off x="1743" y="1886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6841" name="Line 25"/>
              <p:cNvSpPr>
                <a:spLocks noChangeShapeType="1"/>
              </p:cNvSpPr>
              <p:nvPr/>
            </p:nvSpPr>
            <p:spPr bwMode="auto">
              <a:xfrm>
                <a:off x="1743" y="2070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6842" name="Line 26"/>
              <p:cNvSpPr>
                <a:spLocks noChangeShapeType="1"/>
              </p:cNvSpPr>
              <p:nvPr/>
            </p:nvSpPr>
            <p:spPr bwMode="auto">
              <a:xfrm>
                <a:off x="1743" y="2230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6843" name="Line 27"/>
              <p:cNvSpPr>
                <a:spLocks noChangeShapeType="1"/>
              </p:cNvSpPr>
              <p:nvPr/>
            </p:nvSpPr>
            <p:spPr bwMode="auto">
              <a:xfrm>
                <a:off x="1736" y="2606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6844" name="Line 28"/>
              <p:cNvSpPr>
                <a:spLocks noChangeShapeType="1"/>
              </p:cNvSpPr>
              <p:nvPr/>
            </p:nvSpPr>
            <p:spPr bwMode="auto">
              <a:xfrm>
                <a:off x="1736" y="2774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6845" name="Line 29"/>
              <p:cNvSpPr>
                <a:spLocks noChangeShapeType="1"/>
              </p:cNvSpPr>
              <p:nvPr/>
            </p:nvSpPr>
            <p:spPr bwMode="auto">
              <a:xfrm>
                <a:off x="1750" y="2414"/>
                <a:ext cx="29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26846" name="Rectangle 30"/>
            <p:cNvSpPr>
              <a:spLocks noChangeArrowheads="1"/>
            </p:cNvSpPr>
            <p:nvPr/>
          </p:nvSpPr>
          <p:spPr bwMode="auto">
            <a:xfrm>
              <a:off x="1737" y="1230"/>
              <a:ext cx="3022" cy="17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637-7676-2F43-B7D9-1FC3A6BF24AF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28885" name="Rectangle 21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7531100" cy="889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IBM 360/91 Floating-Point Unit</a:t>
            </a:r>
            <a:br>
              <a:rPr lang="en-US"/>
            </a:br>
            <a:r>
              <a:rPr lang="en-US" sz="2000" i="1"/>
              <a:t>R. M. Tomasulo, 1967</a:t>
            </a:r>
          </a:p>
        </p:txBody>
      </p:sp>
      <p:sp>
        <p:nvSpPr>
          <p:cNvPr id="1828887" name="Freeform 23"/>
          <p:cNvSpPr>
            <a:spLocks/>
          </p:cNvSpPr>
          <p:nvPr/>
        </p:nvSpPr>
        <p:spPr bwMode="auto">
          <a:xfrm>
            <a:off x="5103813" y="3992563"/>
            <a:ext cx="1906587" cy="655637"/>
          </a:xfrm>
          <a:custGeom>
            <a:avLst/>
            <a:gdLst/>
            <a:ahLst/>
            <a:cxnLst>
              <a:cxn ang="0">
                <a:pos x="1200" y="0"/>
              </a:cxn>
              <a:cxn ang="0">
                <a:pos x="700" y="0"/>
              </a:cxn>
              <a:cxn ang="0">
                <a:pos x="600" y="82"/>
              </a:cxn>
              <a:cxn ang="0">
                <a:pos x="500" y="0"/>
              </a:cxn>
              <a:cxn ang="0">
                <a:pos x="0" y="0"/>
              </a:cxn>
              <a:cxn ang="0">
                <a:pos x="300" y="412"/>
              </a:cxn>
              <a:cxn ang="0">
                <a:pos x="900" y="412"/>
              </a:cxn>
              <a:cxn ang="0">
                <a:pos x="1200" y="0"/>
              </a:cxn>
            </a:cxnLst>
            <a:rect l="0" t="0" r="r" b="b"/>
            <a:pathLst>
              <a:path w="1201" h="413">
                <a:moveTo>
                  <a:pt x="1200" y="0"/>
                </a:moveTo>
                <a:lnTo>
                  <a:pt x="700" y="0"/>
                </a:lnTo>
                <a:lnTo>
                  <a:pt x="600" y="82"/>
                </a:lnTo>
                <a:lnTo>
                  <a:pt x="500" y="0"/>
                </a:lnTo>
                <a:lnTo>
                  <a:pt x="0" y="0"/>
                </a:lnTo>
                <a:lnTo>
                  <a:pt x="300" y="412"/>
                </a:lnTo>
                <a:lnTo>
                  <a:pt x="900" y="412"/>
                </a:lnTo>
                <a:lnTo>
                  <a:pt x="1200" y="0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888" name="Rectangle 24"/>
          <p:cNvSpPr>
            <a:spLocks noChangeArrowheads="1"/>
          </p:cNvSpPr>
          <p:nvPr/>
        </p:nvSpPr>
        <p:spPr bwMode="auto">
          <a:xfrm>
            <a:off x="5729288" y="4205288"/>
            <a:ext cx="561975" cy="301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400">
                <a:latin typeface="Verdana" charset="0"/>
              </a:rPr>
              <a:t>Mult</a:t>
            </a:r>
          </a:p>
        </p:txBody>
      </p:sp>
      <p:sp>
        <p:nvSpPr>
          <p:cNvPr id="1828889" name="Rectangle 25"/>
          <p:cNvSpPr>
            <a:spLocks noChangeArrowheads="1"/>
          </p:cNvSpPr>
          <p:nvPr/>
        </p:nvSpPr>
        <p:spPr bwMode="auto">
          <a:xfrm>
            <a:off x="5607050" y="4718050"/>
            <a:ext cx="927100" cy="190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895" name="Rectangle 31"/>
          <p:cNvSpPr>
            <a:spLocks noChangeArrowheads="1"/>
          </p:cNvSpPr>
          <p:nvPr/>
        </p:nvSpPr>
        <p:spPr bwMode="auto">
          <a:xfrm>
            <a:off x="4800600" y="3276600"/>
            <a:ext cx="30956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1</a:t>
            </a:r>
          </a:p>
        </p:txBody>
      </p:sp>
      <p:sp>
        <p:nvSpPr>
          <p:cNvPr id="1828900" name="Rectangle 36"/>
          <p:cNvSpPr>
            <a:spLocks noChangeArrowheads="1"/>
          </p:cNvSpPr>
          <p:nvPr/>
        </p:nvSpPr>
        <p:spPr bwMode="auto">
          <a:xfrm>
            <a:off x="1439863" y="1042988"/>
            <a:ext cx="293687" cy="1365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400">
                <a:latin typeface="Verdana" charset="0"/>
              </a:rPr>
              <a:t>1</a:t>
            </a:r>
          </a:p>
          <a:p>
            <a:pPr algn="l">
              <a:spcBef>
                <a:spcPct val="0"/>
              </a:spcBef>
            </a:pPr>
            <a:r>
              <a:rPr lang="en-US" sz="1400">
                <a:latin typeface="Verdana" charset="0"/>
              </a:rPr>
              <a:t>2</a:t>
            </a:r>
          </a:p>
          <a:p>
            <a:pPr algn="l">
              <a:spcBef>
                <a:spcPct val="0"/>
              </a:spcBef>
            </a:pPr>
            <a:r>
              <a:rPr lang="en-US" sz="1400">
                <a:latin typeface="Verdana" charset="0"/>
              </a:rPr>
              <a:t>3</a:t>
            </a:r>
          </a:p>
          <a:p>
            <a:pPr algn="l">
              <a:spcBef>
                <a:spcPct val="0"/>
              </a:spcBef>
            </a:pPr>
            <a:r>
              <a:rPr lang="en-US" sz="1400">
                <a:latin typeface="Verdana" charset="0"/>
              </a:rPr>
              <a:t>4</a:t>
            </a:r>
          </a:p>
          <a:p>
            <a:pPr algn="l">
              <a:spcBef>
                <a:spcPct val="0"/>
              </a:spcBef>
            </a:pPr>
            <a:r>
              <a:rPr lang="en-US" sz="1400">
                <a:latin typeface="Verdana" charset="0"/>
              </a:rPr>
              <a:t>5</a:t>
            </a:r>
          </a:p>
          <a:p>
            <a:pPr algn="l">
              <a:spcBef>
                <a:spcPct val="0"/>
              </a:spcBef>
            </a:pPr>
            <a:r>
              <a:rPr lang="en-US" sz="1400">
                <a:latin typeface="Verdana" charset="0"/>
              </a:rPr>
              <a:t>6</a:t>
            </a:r>
          </a:p>
        </p:txBody>
      </p:sp>
      <p:sp>
        <p:nvSpPr>
          <p:cNvPr id="1828909" name="Rectangle 45"/>
          <p:cNvSpPr>
            <a:spLocks noChangeArrowheads="1"/>
          </p:cNvSpPr>
          <p:nvPr/>
        </p:nvSpPr>
        <p:spPr bwMode="auto">
          <a:xfrm>
            <a:off x="2819400" y="1066800"/>
            <a:ext cx="1236663" cy="1187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load</a:t>
            </a:r>
          </a:p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buffers</a:t>
            </a:r>
          </a:p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(from </a:t>
            </a:r>
          </a:p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memory)</a:t>
            </a:r>
          </a:p>
        </p:txBody>
      </p:sp>
      <p:sp>
        <p:nvSpPr>
          <p:cNvPr id="1828910" name="Rectangle 46"/>
          <p:cNvSpPr>
            <a:spLocks noChangeArrowheads="1"/>
          </p:cNvSpPr>
          <p:nvPr/>
        </p:nvSpPr>
        <p:spPr bwMode="auto">
          <a:xfrm>
            <a:off x="5791200" y="1066800"/>
            <a:ext cx="309563" cy="1066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1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2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3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4</a:t>
            </a:r>
          </a:p>
        </p:txBody>
      </p:sp>
      <p:sp>
        <p:nvSpPr>
          <p:cNvPr id="1828911" name="Line 47"/>
          <p:cNvSpPr>
            <a:spLocks noChangeShapeType="1"/>
          </p:cNvSpPr>
          <p:nvPr/>
        </p:nvSpPr>
        <p:spPr bwMode="auto">
          <a:xfrm>
            <a:off x="6089650" y="4951413"/>
            <a:ext cx="0" cy="249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12" name="Line 48"/>
          <p:cNvSpPr>
            <a:spLocks noChangeShapeType="1"/>
          </p:cNvSpPr>
          <p:nvPr/>
        </p:nvSpPr>
        <p:spPr bwMode="auto">
          <a:xfrm>
            <a:off x="2114550" y="2343150"/>
            <a:ext cx="0" cy="285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13" name="Line 49"/>
          <p:cNvSpPr>
            <a:spLocks noChangeShapeType="1"/>
          </p:cNvSpPr>
          <p:nvPr/>
        </p:nvSpPr>
        <p:spPr bwMode="auto">
          <a:xfrm>
            <a:off x="3511550" y="4926013"/>
            <a:ext cx="0" cy="263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15" name="Freeform 51"/>
          <p:cNvSpPr>
            <a:spLocks/>
          </p:cNvSpPr>
          <p:nvPr/>
        </p:nvSpPr>
        <p:spPr bwMode="auto">
          <a:xfrm>
            <a:off x="2525713" y="3979863"/>
            <a:ext cx="1906587" cy="655637"/>
          </a:xfrm>
          <a:custGeom>
            <a:avLst/>
            <a:gdLst/>
            <a:ahLst/>
            <a:cxnLst>
              <a:cxn ang="0">
                <a:pos x="1200" y="0"/>
              </a:cxn>
              <a:cxn ang="0">
                <a:pos x="700" y="0"/>
              </a:cxn>
              <a:cxn ang="0">
                <a:pos x="600" y="82"/>
              </a:cxn>
              <a:cxn ang="0">
                <a:pos x="500" y="0"/>
              </a:cxn>
              <a:cxn ang="0">
                <a:pos x="0" y="0"/>
              </a:cxn>
              <a:cxn ang="0">
                <a:pos x="300" y="412"/>
              </a:cxn>
              <a:cxn ang="0">
                <a:pos x="900" y="412"/>
              </a:cxn>
              <a:cxn ang="0">
                <a:pos x="1200" y="0"/>
              </a:cxn>
            </a:cxnLst>
            <a:rect l="0" t="0" r="r" b="b"/>
            <a:pathLst>
              <a:path w="1201" h="413">
                <a:moveTo>
                  <a:pt x="1200" y="0"/>
                </a:moveTo>
                <a:lnTo>
                  <a:pt x="700" y="0"/>
                </a:lnTo>
                <a:lnTo>
                  <a:pt x="600" y="82"/>
                </a:lnTo>
                <a:lnTo>
                  <a:pt x="500" y="0"/>
                </a:lnTo>
                <a:lnTo>
                  <a:pt x="0" y="0"/>
                </a:lnTo>
                <a:lnTo>
                  <a:pt x="300" y="412"/>
                </a:lnTo>
                <a:lnTo>
                  <a:pt x="900" y="412"/>
                </a:lnTo>
                <a:lnTo>
                  <a:pt x="1200" y="0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16" name="Rectangle 52"/>
          <p:cNvSpPr>
            <a:spLocks noChangeArrowheads="1"/>
          </p:cNvSpPr>
          <p:nvPr/>
        </p:nvSpPr>
        <p:spPr bwMode="auto">
          <a:xfrm>
            <a:off x="3151188" y="4192588"/>
            <a:ext cx="706437" cy="301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400">
                <a:latin typeface="Verdana" charset="0"/>
              </a:rPr>
              <a:t>Adder</a:t>
            </a:r>
          </a:p>
        </p:txBody>
      </p:sp>
      <p:sp>
        <p:nvSpPr>
          <p:cNvPr id="1828917" name="Rectangle 53"/>
          <p:cNvSpPr>
            <a:spLocks noChangeArrowheads="1"/>
          </p:cNvSpPr>
          <p:nvPr/>
        </p:nvSpPr>
        <p:spPr bwMode="auto">
          <a:xfrm>
            <a:off x="3028950" y="4705350"/>
            <a:ext cx="927100" cy="190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22" name="Rectangle 58"/>
          <p:cNvSpPr>
            <a:spLocks noChangeArrowheads="1"/>
          </p:cNvSpPr>
          <p:nvPr/>
        </p:nvSpPr>
        <p:spPr bwMode="auto">
          <a:xfrm>
            <a:off x="2239963" y="3105150"/>
            <a:ext cx="309562" cy="1066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1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2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3</a:t>
            </a:r>
          </a:p>
          <a:p>
            <a:pPr algn="l" eaLnBrk="1" hangingPunct="1">
              <a:spcBef>
                <a:spcPct val="0"/>
              </a:spcBef>
            </a:pPr>
            <a:endParaRPr lang="en-US">
              <a:latin typeface="Verdana" charset="0"/>
            </a:endParaRPr>
          </a:p>
        </p:txBody>
      </p:sp>
      <p:sp>
        <p:nvSpPr>
          <p:cNvPr id="1828923" name="Line 59"/>
          <p:cNvSpPr>
            <a:spLocks noChangeShapeType="1"/>
          </p:cNvSpPr>
          <p:nvPr/>
        </p:nvSpPr>
        <p:spPr bwMode="auto">
          <a:xfrm>
            <a:off x="4083050" y="2578100"/>
            <a:ext cx="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24" name="Line 60"/>
          <p:cNvSpPr>
            <a:spLocks noChangeShapeType="1"/>
          </p:cNvSpPr>
          <p:nvPr/>
        </p:nvSpPr>
        <p:spPr bwMode="auto">
          <a:xfrm>
            <a:off x="5873750" y="2565400"/>
            <a:ext cx="0" cy="800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25" name="Line 61"/>
          <p:cNvSpPr>
            <a:spLocks noChangeShapeType="1"/>
          </p:cNvSpPr>
          <p:nvPr/>
        </p:nvSpPr>
        <p:spPr bwMode="auto">
          <a:xfrm>
            <a:off x="6838950" y="2032000"/>
            <a:ext cx="0" cy="132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26" name="Line 62"/>
          <p:cNvSpPr>
            <a:spLocks noChangeShapeType="1"/>
          </p:cNvSpPr>
          <p:nvPr/>
        </p:nvSpPr>
        <p:spPr bwMode="auto">
          <a:xfrm>
            <a:off x="3930650" y="2373313"/>
            <a:ext cx="0" cy="725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27" name="Line 63"/>
          <p:cNvSpPr>
            <a:spLocks noChangeShapeType="1"/>
          </p:cNvSpPr>
          <p:nvPr/>
        </p:nvSpPr>
        <p:spPr bwMode="auto">
          <a:xfrm>
            <a:off x="5657850" y="2368550"/>
            <a:ext cx="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28" name="Line 64"/>
          <p:cNvSpPr>
            <a:spLocks noChangeShapeType="1"/>
          </p:cNvSpPr>
          <p:nvPr/>
        </p:nvSpPr>
        <p:spPr bwMode="auto">
          <a:xfrm>
            <a:off x="6521450" y="2368550"/>
            <a:ext cx="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29" name="Rectangle 65"/>
          <p:cNvSpPr>
            <a:spLocks noChangeArrowheads="1"/>
          </p:cNvSpPr>
          <p:nvPr/>
        </p:nvSpPr>
        <p:spPr bwMode="auto">
          <a:xfrm>
            <a:off x="7683500" y="1054100"/>
            <a:ext cx="1206499" cy="9207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dirty="0" smtClean="0">
                <a:latin typeface="Verdana" charset="0"/>
              </a:rPr>
              <a:t>Floating-</a:t>
            </a:r>
          </a:p>
          <a:p>
            <a:pPr algn="l">
              <a:spcBef>
                <a:spcPct val="0"/>
              </a:spcBef>
            </a:pPr>
            <a:r>
              <a:rPr lang="en-US" sz="1800" dirty="0">
                <a:latin typeface="Verdana" charset="0"/>
              </a:rPr>
              <a:t>Point</a:t>
            </a:r>
          </a:p>
          <a:p>
            <a:pPr algn="l">
              <a:spcBef>
                <a:spcPct val="0"/>
              </a:spcBef>
            </a:pPr>
            <a:r>
              <a:rPr lang="en-US" sz="1800" dirty="0" err="1">
                <a:latin typeface="Verdana" charset="0"/>
              </a:rPr>
              <a:t>Reg</a:t>
            </a:r>
            <a:endParaRPr lang="en-US" sz="1800" dirty="0">
              <a:latin typeface="Verdana" charset="0"/>
            </a:endParaRPr>
          </a:p>
        </p:txBody>
      </p:sp>
      <p:sp>
        <p:nvSpPr>
          <p:cNvPr id="1828930" name="Rectangle 66"/>
          <p:cNvSpPr>
            <a:spLocks noChangeArrowheads="1"/>
          </p:cNvSpPr>
          <p:nvPr/>
        </p:nvSpPr>
        <p:spPr bwMode="auto">
          <a:xfrm>
            <a:off x="38100" y="5621338"/>
            <a:ext cx="1651000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800">
                <a:latin typeface="Verdana" charset="0"/>
              </a:rPr>
              <a:t>store buffers</a:t>
            </a:r>
          </a:p>
          <a:p>
            <a:pPr algn="r">
              <a:spcBef>
                <a:spcPct val="0"/>
              </a:spcBef>
            </a:pPr>
            <a:r>
              <a:rPr lang="en-US" sz="1800">
                <a:latin typeface="Verdana" charset="0"/>
              </a:rPr>
              <a:t>(to memory)</a:t>
            </a:r>
          </a:p>
        </p:txBody>
      </p:sp>
      <p:sp>
        <p:nvSpPr>
          <p:cNvPr id="1828931" name="Oval 67"/>
          <p:cNvSpPr>
            <a:spLocks noChangeArrowheads="1"/>
          </p:cNvSpPr>
          <p:nvPr/>
        </p:nvSpPr>
        <p:spPr bwMode="auto">
          <a:xfrm>
            <a:off x="5873750" y="2533650"/>
            <a:ext cx="19050" cy="1905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4132263" y="1039813"/>
            <a:ext cx="1069975" cy="1163637"/>
            <a:chOff x="2531" y="719"/>
            <a:chExt cx="674" cy="733"/>
          </a:xfrm>
        </p:grpSpPr>
        <p:sp>
          <p:nvSpPr>
            <p:cNvPr id="1828933" name="Rectangle 69"/>
            <p:cNvSpPr>
              <a:spLocks noChangeArrowheads="1"/>
            </p:cNvSpPr>
            <p:nvPr/>
          </p:nvSpPr>
          <p:spPr bwMode="auto">
            <a:xfrm>
              <a:off x="2570" y="759"/>
              <a:ext cx="624" cy="6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8934" name="Line 70"/>
            <p:cNvSpPr>
              <a:spLocks noChangeShapeType="1"/>
            </p:cNvSpPr>
            <p:nvPr/>
          </p:nvSpPr>
          <p:spPr bwMode="auto">
            <a:xfrm>
              <a:off x="2573" y="978"/>
              <a:ext cx="60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8935" name="Line 71"/>
            <p:cNvSpPr>
              <a:spLocks noChangeShapeType="1"/>
            </p:cNvSpPr>
            <p:nvPr/>
          </p:nvSpPr>
          <p:spPr bwMode="auto">
            <a:xfrm>
              <a:off x="2581" y="1074"/>
              <a:ext cx="60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8936" name="Line 72"/>
            <p:cNvSpPr>
              <a:spLocks noChangeShapeType="1"/>
            </p:cNvSpPr>
            <p:nvPr/>
          </p:nvSpPr>
          <p:spPr bwMode="auto">
            <a:xfrm>
              <a:off x="2581" y="1186"/>
              <a:ext cx="60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8937" name="Line 73"/>
            <p:cNvSpPr>
              <a:spLocks noChangeShapeType="1"/>
            </p:cNvSpPr>
            <p:nvPr/>
          </p:nvSpPr>
          <p:spPr bwMode="auto">
            <a:xfrm>
              <a:off x="2573" y="1298"/>
              <a:ext cx="60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8938" name="Line 74"/>
            <p:cNvSpPr>
              <a:spLocks noChangeShapeType="1"/>
            </p:cNvSpPr>
            <p:nvPr/>
          </p:nvSpPr>
          <p:spPr bwMode="auto">
            <a:xfrm>
              <a:off x="2573" y="866"/>
              <a:ext cx="60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8939" name="Rectangle 75"/>
            <p:cNvSpPr>
              <a:spLocks noChangeArrowheads="1"/>
            </p:cNvSpPr>
            <p:nvPr/>
          </p:nvSpPr>
          <p:spPr bwMode="auto">
            <a:xfrm>
              <a:off x="2577" y="1166"/>
              <a:ext cx="324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latin typeface="Verdana" charset="0"/>
                </a:rPr>
                <a:t>...</a:t>
              </a:r>
            </a:p>
          </p:txBody>
        </p:sp>
        <p:sp>
          <p:nvSpPr>
            <p:cNvPr id="1828940" name="Rectangle 76"/>
            <p:cNvSpPr>
              <a:spLocks noChangeArrowheads="1"/>
            </p:cNvSpPr>
            <p:nvPr/>
          </p:nvSpPr>
          <p:spPr bwMode="auto">
            <a:xfrm>
              <a:off x="2531" y="719"/>
              <a:ext cx="674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latin typeface="Verdana" charset="0"/>
                </a:rPr>
                <a:t>instructions</a:t>
              </a:r>
            </a:p>
          </p:txBody>
        </p:sp>
      </p:grpSp>
      <p:sp>
        <p:nvSpPr>
          <p:cNvPr id="1828941" name="Freeform 77"/>
          <p:cNvSpPr>
            <a:spLocks/>
          </p:cNvSpPr>
          <p:nvPr/>
        </p:nvSpPr>
        <p:spPr bwMode="auto">
          <a:xfrm>
            <a:off x="2108200" y="2349500"/>
            <a:ext cx="5373688" cy="2871788"/>
          </a:xfrm>
          <a:custGeom>
            <a:avLst/>
            <a:gdLst/>
            <a:ahLst/>
            <a:cxnLst>
              <a:cxn ang="0">
                <a:pos x="0" y="1808"/>
              </a:cxn>
              <a:cxn ang="0">
                <a:pos x="3384" y="1808"/>
              </a:cxn>
              <a:cxn ang="0">
                <a:pos x="3384" y="0"/>
              </a:cxn>
              <a:cxn ang="0">
                <a:pos x="568" y="0"/>
              </a:cxn>
              <a:cxn ang="0">
                <a:pos x="568" y="480"/>
              </a:cxn>
            </a:cxnLst>
            <a:rect l="0" t="0" r="r" b="b"/>
            <a:pathLst>
              <a:path w="3385" h="1809">
                <a:moveTo>
                  <a:pt x="0" y="1808"/>
                </a:moveTo>
                <a:lnTo>
                  <a:pt x="3384" y="1808"/>
                </a:lnTo>
                <a:lnTo>
                  <a:pt x="3384" y="0"/>
                </a:lnTo>
                <a:lnTo>
                  <a:pt x="568" y="0"/>
                </a:lnTo>
                <a:lnTo>
                  <a:pt x="568" y="48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42" name="Line 78"/>
          <p:cNvSpPr>
            <a:spLocks noChangeShapeType="1"/>
          </p:cNvSpPr>
          <p:nvPr/>
        </p:nvSpPr>
        <p:spPr bwMode="auto">
          <a:xfrm>
            <a:off x="2427288" y="5262563"/>
            <a:ext cx="0" cy="263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43" name="Freeform 79"/>
          <p:cNvSpPr>
            <a:spLocks/>
          </p:cNvSpPr>
          <p:nvPr/>
        </p:nvSpPr>
        <p:spPr bwMode="auto">
          <a:xfrm>
            <a:off x="2286000" y="2552700"/>
            <a:ext cx="4560888" cy="2986088"/>
          </a:xfrm>
          <a:custGeom>
            <a:avLst/>
            <a:gdLst/>
            <a:ahLst/>
            <a:cxnLst>
              <a:cxn ang="0">
                <a:pos x="2872" y="0"/>
              </a:cxn>
              <a:cxn ang="0">
                <a:pos x="0" y="0"/>
              </a:cxn>
              <a:cxn ang="0">
                <a:pos x="0" y="1880"/>
              </a:cxn>
            </a:cxnLst>
            <a:rect l="0" t="0" r="r" b="b"/>
            <a:pathLst>
              <a:path w="2873" h="1881">
                <a:moveTo>
                  <a:pt x="2872" y="0"/>
                </a:moveTo>
                <a:lnTo>
                  <a:pt x="0" y="0"/>
                </a:lnTo>
                <a:lnTo>
                  <a:pt x="0" y="1880"/>
                </a:lnTo>
              </a:path>
            </a:pathLst>
          </a:custGeom>
          <a:noFill/>
          <a:ln w="28575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44" name="Oval 80"/>
          <p:cNvSpPr>
            <a:spLocks noChangeArrowheads="1"/>
          </p:cNvSpPr>
          <p:nvPr/>
        </p:nvSpPr>
        <p:spPr bwMode="auto">
          <a:xfrm>
            <a:off x="7467600" y="2311400"/>
            <a:ext cx="25400" cy="25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45" name="Oval 81"/>
          <p:cNvSpPr>
            <a:spLocks noChangeArrowheads="1"/>
          </p:cNvSpPr>
          <p:nvPr/>
        </p:nvSpPr>
        <p:spPr bwMode="auto">
          <a:xfrm>
            <a:off x="6515100" y="2324100"/>
            <a:ext cx="25400" cy="25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46" name="Oval 82"/>
          <p:cNvSpPr>
            <a:spLocks noChangeArrowheads="1"/>
          </p:cNvSpPr>
          <p:nvPr/>
        </p:nvSpPr>
        <p:spPr bwMode="auto">
          <a:xfrm>
            <a:off x="5651500" y="2324100"/>
            <a:ext cx="25400" cy="25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47" name="Oval 83"/>
          <p:cNvSpPr>
            <a:spLocks noChangeArrowheads="1"/>
          </p:cNvSpPr>
          <p:nvPr/>
        </p:nvSpPr>
        <p:spPr bwMode="auto">
          <a:xfrm>
            <a:off x="3911600" y="2324100"/>
            <a:ext cx="25400" cy="25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48" name="Oval 84"/>
          <p:cNvSpPr>
            <a:spLocks noChangeArrowheads="1"/>
          </p:cNvSpPr>
          <p:nvPr/>
        </p:nvSpPr>
        <p:spPr bwMode="auto">
          <a:xfrm>
            <a:off x="2420938" y="5238750"/>
            <a:ext cx="25400" cy="25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49" name="Oval 85"/>
          <p:cNvSpPr>
            <a:spLocks noChangeArrowheads="1"/>
          </p:cNvSpPr>
          <p:nvPr/>
        </p:nvSpPr>
        <p:spPr bwMode="auto">
          <a:xfrm>
            <a:off x="6832600" y="2527300"/>
            <a:ext cx="25400" cy="25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50" name="Oval 86"/>
          <p:cNvSpPr>
            <a:spLocks noChangeArrowheads="1"/>
          </p:cNvSpPr>
          <p:nvPr/>
        </p:nvSpPr>
        <p:spPr bwMode="auto">
          <a:xfrm>
            <a:off x="3232150" y="2559050"/>
            <a:ext cx="19050" cy="190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51" name="Oval 87"/>
          <p:cNvSpPr>
            <a:spLocks noChangeArrowheads="1"/>
          </p:cNvSpPr>
          <p:nvPr/>
        </p:nvSpPr>
        <p:spPr bwMode="auto">
          <a:xfrm>
            <a:off x="4083050" y="2546350"/>
            <a:ext cx="19050" cy="1905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52" name="Rectangle 88"/>
          <p:cNvSpPr>
            <a:spLocks noChangeArrowheads="1"/>
          </p:cNvSpPr>
          <p:nvPr/>
        </p:nvSpPr>
        <p:spPr bwMode="auto">
          <a:xfrm>
            <a:off x="2971800" y="5410200"/>
            <a:ext cx="6172200" cy="912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Common bus ensures that data is made available immediately to all the instructions waiting for it.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Match tag, if equal, copy value &amp; set presence “p”.</a:t>
            </a:r>
          </a:p>
        </p:txBody>
      </p:sp>
      <p:sp>
        <p:nvSpPr>
          <p:cNvPr id="1828953" name="Rectangle 89"/>
          <p:cNvSpPr>
            <a:spLocks noChangeArrowheads="1"/>
          </p:cNvSpPr>
          <p:nvPr/>
        </p:nvSpPr>
        <p:spPr bwMode="auto">
          <a:xfrm>
            <a:off x="165100" y="2827338"/>
            <a:ext cx="1619250" cy="1917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D</a:t>
            </a:r>
            <a:r>
              <a:rPr lang="en-US" sz="2000" i="1" dirty="0" smtClean="0">
                <a:latin typeface="Verdana" charset="0"/>
              </a:rPr>
              <a:t>istribute </a:t>
            </a:r>
            <a:endParaRPr lang="en-US" sz="2000" i="1" dirty="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instruction </a:t>
            </a:r>
          </a:p>
          <a:p>
            <a:pPr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templates</a:t>
            </a:r>
          </a:p>
          <a:p>
            <a:pPr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by </a:t>
            </a:r>
          </a:p>
          <a:p>
            <a:pPr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functional</a:t>
            </a:r>
          </a:p>
          <a:p>
            <a:pPr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units</a:t>
            </a:r>
          </a:p>
        </p:txBody>
      </p:sp>
      <p:sp>
        <p:nvSpPr>
          <p:cNvPr id="1828954" name="Rectangle 90"/>
          <p:cNvSpPr>
            <a:spLocks noChangeArrowheads="1"/>
          </p:cNvSpPr>
          <p:nvPr/>
        </p:nvSpPr>
        <p:spPr bwMode="auto">
          <a:xfrm>
            <a:off x="6334125" y="5741988"/>
            <a:ext cx="2749550" cy="1190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55" name="Line 91"/>
          <p:cNvSpPr>
            <a:spLocks noChangeShapeType="1"/>
          </p:cNvSpPr>
          <p:nvPr/>
        </p:nvSpPr>
        <p:spPr bwMode="auto">
          <a:xfrm>
            <a:off x="3240088" y="2568575"/>
            <a:ext cx="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8956" name="Rectangle 92"/>
          <p:cNvSpPr>
            <a:spLocks noChangeArrowheads="1"/>
          </p:cNvSpPr>
          <p:nvPr/>
        </p:nvSpPr>
        <p:spPr bwMode="auto">
          <a:xfrm>
            <a:off x="3962400" y="4876800"/>
            <a:ext cx="209073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&lt; tag, result &gt;</a:t>
            </a:r>
          </a:p>
        </p:txBody>
      </p:sp>
      <p:sp>
        <p:nvSpPr>
          <p:cNvPr id="1828965" name="Freeform 101"/>
          <p:cNvSpPr>
            <a:spLocks/>
          </p:cNvSpPr>
          <p:nvPr/>
        </p:nvSpPr>
        <p:spPr bwMode="auto">
          <a:xfrm>
            <a:off x="7226300" y="1460500"/>
            <a:ext cx="266700" cy="889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8" y="0"/>
              </a:cxn>
              <a:cxn ang="0">
                <a:pos x="168" y="560"/>
              </a:cxn>
            </a:cxnLst>
            <a:rect l="0" t="0" r="r" b="b"/>
            <a:pathLst>
              <a:path w="168" h="560">
                <a:moveTo>
                  <a:pt x="0" y="0"/>
                </a:moveTo>
                <a:lnTo>
                  <a:pt x="168" y="0"/>
                </a:lnTo>
                <a:lnTo>
                  <a:pt x="168" y="56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08"/>
          <p:cNvGrpSpPr>
            <a:grpSpLocks/>
          </p:cNvGrpSpPr>
          <p:nvPr/>
        </p:nvGrpSpPr>
        <p:grpSpPr bwMode="auto">
          <a:xfrm>
            <a:off x="1676400" y="990600"/>
            <a:ext cx="1143000" cy="228600"/>
            <a:chOff x="4896" y="2112"/>
            <a:chExt cx="768" cy="192"/>
          </a:xfrm>
        </p:grpSpPr>
        <p:sp>
          <p:nvSpPr>
            <p:cNvPr id="1828970" name="Rectangle 106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8971" name="Rectangle 107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4" name="Group 133"/>
          <p:cNvGrpSpPr>
            <a:grpSpLocks/>
          </p:cNvGrpSpPr>
          <p:nvPr/>
        </p:nvGrpSpPr>
        <p:grpSpPr bwMode="auto">
          <a:xfrm>
            <a:off x="1676400" y="1219200"/>
            <a:ext cx="1143000" cy="228600"/>
            <a:chOff x="4896" y="2112"/>
            <a:chExt cx="768" cy="192"/>
          </a:xfrm>
        </p:grpSpPr>
        <p:sp>
          <p:nvSpPr>
            <p:cNvPr id="1828998" name="Rectangle 134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8999" name="Rectangle 135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5" name="Group 136"/>
          <p:cNvGrpSpPr>
            <a:grpSpLocks/>
          </p:cNvGrpSpPr>
          <p:nvPr/>
        </p:nvGrpSpPr>
        <p:grpSpPr bwMode="auto">
          <a:xfrm>
            <a:off x="1676400" y="1447800"/>
            <a:ext cx="1143000" cy="228600"/>
            <a:chOff x="4896" y="2112"/>
            <a:chExt cx="768" cy="192"/>
          </a:xfrm>
        </p:grpSpPr>
        <p:sp>
          <p:nvSpPr>
            <p:cNvPr id="1829001" name="Rectangle 137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02" name="Rectangle 138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6" name="Group 139"/>
          <p:cNvGrpSpPr>
            <a:grpSpLocks/>
          </p:cNvGrpSpPr>
          <p:nvPr/>
        </p:nvGrpSpPr>
        <p:grpSpPr bwMode="auto">
          <a:xfrm>
            <a:off x="2514600" y="3124200"/>
            <a:ext cx="1143000" cy="228600"/>
            <a:chOff x="4896" y="2112"/>
            <a:chExt cx="768" cy="192"/>
          </a:xfrm>
        </p:grpSpPr>
        <p:sp>
          <p:nvSpPr>
            <p:cNvPr id="1829004" name="Rectangle 140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05" name="Rectangle 141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7" name="Group 142"/>
          <p:cNvGrpSpPr>
            <a:grpSpLocks/>
          </p:cNvGrpSpPr>
          <p:nvPr/>
        </p:nvGrpSpPr>
        <p:grpSpPr bwMode="auto">
          <a:xfrm>
            <a:off x="2514600" y="3352800"/>
            <a:ext cx="1143000" cy="228600"/>
            <a:chOff x="4896" y="2112"/>
            <a:chExt cx="768" cy="192"/>
          </a:xfrm>
        </p:grpSpPr>
        <p:sp>
          <p:nvSpPr>
            <p:cNvPr id="1829007" name="Rectangle 143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08" name="Rectangle 144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8" name="Group 145"/>
          <p:cNvGrpSpPr>
            <a:grpSpLocks/>
          </p:cNvGrpSpPr>
          <p:nvPr/>
        </p:nvGrpSpPr>
        <p:grpSpPr bwMode="auto">
          <a:xfrm>
            <a:off x="2514600" y="3581400"/>
            <a:ext cx="1143000" cy="228600"/>
            <a:chOff x="4896" y="2112"/>
            <a:chExt cx="768" cy="192"/>
          </a:xfrm>
        </p:grpSpPr>
        <p:sp>
          <p:nvSpPr>
            <p:cNvPr id="1829010" name="Rectangle 146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11" name="Rectangle 147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9" name="Group 148"/>
          <p:cNvGrpSpPr>
            <a:grpSpLocks/>
          </p:cNvGrpSpPr>
          <p:nvPr/>
        </p:nvGrpSpPr>
        <p:grpSpPr bwMode="auto">
          <a:xfrm>
            <a:off x="3657600" y="3124200"/>
            <a:ext cx="1143000" cy="228600"/>
            <a:chOff x="4896" y="2112"/>
            <a:chExt cx="768" cy="192"/>
          </a:xfrm>
        </p:grpSpPr>
        <p:sp>
          <p:nvSpPr>
            <p:cNvPr id="1829013" name="Rectangle 149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14" name="Rectangle 150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10" name="Group 151"/>
          <p:cNvGrpSpPr>
            <a:grpSpLocks/>
          </p:cNvGrpSpPr>
          <p:nvPr/>
        </p:nvGrpSpPr>
        <p:grpSpPr bwMode="auto">
          <a:xfrm>
            <a:off x="3657600" y="3352800"/>
            <a:ext cx="1143000" cy="228600"/>
            <a:chOff x="4896" y="2112"/>
            <a:chExt cx="768" cy="192"/>
          </a:xfrm>
        </p:grpSpPr>
        <p:sp>
          <p:nvSpPr>
            <p:cNvPr id="1829016" name="Rectangle 152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17" name="Rectangle 153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11" name="Group 154"/>
          <p:cNvGrpSpPr>
            <a:grpSpLocks/>
          </p:cNvGrpSpPr>
          <p:nvPr/>
        </p:nvGrpSpPr>
        <p:grpSpPr bwMode="auto">
          <a:xfrm>
            <a:off x="3657600" y="3581400"/>
            <a:ext cx="1143000" cy="228600"/>
            <a:chOff x="4896" y="2112"/>
            <a:chExt cx="768" cy="192"/>
          </a:xfrm>
        </p:grpSpPr>
        <p:sp>
          <p:nvSpPr>
            <p:cNvPr id="1829019" name="Rectangle 155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20" name="Rectangle 156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12" name="Group 160"/>
          <p:cNvGrpSpPr>
            <a:grpSpLocks/>
          </p:cNvGrpSpPr>
          <p:nvPr/>
        </p:nvGrpSpPr>
        <p:grpSpPr bwMode="auto">
          <a:xfrm>
            <a:off x="5029200" y="3352800"/>
            <a:ext cx="1143000" cy="228600"/>
            <a:chOff x="4896" y="2112"/>
            <a:chExt cx="768" cy="192"/>
          </a:xfrm>
        </p:grpSpPr>
        <p:sp>
          <p:nvSpPr>
            <p:cNvPr id="1829025" name="Rectangle 161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26" name="Rectangle 162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13" name="Group 163"/>
          <p:cNvGrpSpPr>
            <a:grpSpLocks/>
          </p:cNvGrpSpPr>
          <p:nvPr/>
        </p:nvGrpSpPr>
        <p:grpSpPr bwMode="auto">
          <a:xfrm>
            <a:off x="5029200" y="3581400"/>
            <a:ext cx="1143000" cy="228600"/>
            <a:chOff x="4896" y="2112"/>
            <a:chExt cx="768" cy="192"/>
          </a:xfrm>
        </p:grpSpPr>
        <p:sp>
          <p:nvSpPr>
            <p:cNvPr id="1829028" name="Rectangle 164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29" name="Rectangle 165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14" name="Group 169"/>
          <p:cNvGrpSpPr>
            <a:grpSpLocks/>
          </p:cNvGrpSpPr>
          <p:nvPr/>
        </p:nvGrpSpPr>
        <p:grpSpPr bwMode="auto">
          <a:xfrm>
            <a:off x="6172200" y="3352800"/>
            <a:ext cx="1143000" cy="228600"/>
            <a:chOff x="4896" y="2112"/>
            <a:chExt cx="768" cy="192"/>
          </a:xfrm>
        </p:grpSpPr>
        <p:sp>
          <p:nvSpPr>
            <p:cNvPr id="1829034" name="Rectangle 170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35" name="Rectangle 171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15" name="Group 172"/>
          <p:cNvGrpSpPr>
            <a:grpSpLocks/>
          </p:cNvGrpSpPr>
          <p:nvPr/>
        </p:nvGrpSpPr>
        <p:grpSpPr bwMode="auto">
          <a:xfrm>
            <a:off x="6172200" y="3581400"/>
            <a:ext cx="1143000" cy="228600"/>
            <a:chOff x="4896" y="2112"/>
            <a:chExt cx="768" cy="192"/>
          </a:xfrm>
        </p:grpSpPr>
        <p:sp>
          <p:nvSpPr>
            <p:cNvPr id="1829037" name="Rectangle 173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38" name="Rectangle 174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sp>
        <p:nvSpPr>
          <p:cNvPr id="1829039" name="Rectangle 175"/>
          <p:cNvSpPr>
            <a:spLocks noChangeArrowheads="1"/>
          </p:cNvSpPr>
          <p:nvPr/>
        </p:nvSpPr>
        <p:spPr bwMode="auto">
          <a:xfrm>
            <a:off x="4800600" y="3505200"/>
            <a:ext cx="309563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2</a:t>
            </a:r>
          </a:p>
        </p:txBody>
      </p:sp>
      <p:grpSp>
        <p:nvGrpSpPr>
          <p:cNvPr id="16" name="Group 176"/>
          <p:cNvGrpSpPr>
            <a:grpSpLocks/>
          </p:cNvGrpSpPr>
          <p:nvPr/>
        </p:nvGrpSpPr>
        <p:grpSpPr bwMode="auto">
          <a:xfrm>
            <a:off x="1752600" y="5562600"/>
            <a:ext cx="1143000" cy="228600"/>
            <a:chOff x="4896" y="2112"/>
            <a:chExt cx="768" cy="192"/>
          </a:xfrm>
        </p:grpSpPr>
        <p:sp>
          <p:nvSpPr>
            <p:cNvPr id="1829041" name="Rectangle 177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42" name="Rectangle 178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17" name="Group 179"/>
          <p:cNvGrpSpPr>
            <a:grpSpLocks/>
          </p:cNvGrpSpPr>
          <p:nvPr/>
        </p:nvGrpSpPr>
        <p:grpSpPr bwMode="auto">
          <a:xfrm>
            <a:off x="1752600" y="5791200"/>
            <a:ext cx="1143000" cy="228600"/>
            <a:chOff x="4896" y="2112"/>
            <a:chExt cx="768" cy="192"/>
          </a:xfrm>
        </p:grpSpPr>
        <p:sp>
          <p:nvSpPr>
            <p:cNvPr id="1829044" name="Rectangle 180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45" name="Rectangle 181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18" name="Group 182"/>
          <p:cNvGrpSpPr>
            <a:grpSpLocks/>
          </p:cNvGrpSpPr>
          <p:nvPr/>
        </p:nvGrpSpPr>
        <p:grpSpPr bwMode="auto">
          <a:xfrm>
            <a:off x="1752600" y="6019800"/>
            <a:ext cx="1143000" cy="228600"/>
            <a:chOff x="4896" y="2112"/>
            <a:chExt cx="768" cy="192"/>
          </a:xfrm>
        </p:grpSpPr>
        <p:sp>
          <p:nvSpPr>
            <p:cNvPr id="1829047" name="Rectangle 183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48" name="Rectangle 184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19" name="Group 185"/>
          <p:cNvGrpSpPr>
            <a:grpSpLocks/>
          </p:cNvGrpSpPr>
          <p:nvPr/>
        </p:nvGrpSpPr>
        <p:grpSpPr bwMode="auto">
          <a:xfrm>
            <a:off x="1676400" y="1676400"/>
            <a:ext cx="1143000" cy="228600"/>
            <a:chOff x="4896" y="2112"/>
            <a:chExt cx="768" cy="192"/>
          </a:xfrm>
        </p:grpSpPr>
        <p:sp>
          <p:nvSpPr>
            <p:cNvPr id="1829050" name="Rectangle 186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51" name="Rectangle 187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20" name="Group 188"/>
          <p:cNvGrpSpPr>
            <a:grpSpLocks/>
          </p:cNvGrpSpPr>
          <p:nvPr/>
        </p:nvGrpSpPr>
        <p:grpSpPr bwMode="auto">
          <a:xfrm>
            <a:off x="1676400" y="1905000"/>
            <a:ext cx="1143000" cy="228600"/>
            <a:chOff x="4896" y="2112"/>
            <a:chExt cx="768" cy="192"/>
          </a:xfrm>
        </p:grpSpPr>
        <p:sp>
          <p:nvSpPr>
            <p:cNvPr id="1829053" name="Rectangle 189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54" name="Rectangle 190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21" name="Group 191"/>
          <p:cNvGrpSpPr>
            <a:grpSpLocks/>
          </p:cNvGrpSpPr>
          <p:nvPr/>
        </p:nvGrpSpPr>
        <p:grpSpPr bwMode="auto">
          <a:xfrm>
            <a:off x="1676400" y="2133600"/>
            <a:ext cx="1143000" cy="228600"/>
            <a:chOff x="4896" y="2112"/>
            <a:chExt cx="768" cy="192"/>
          </a:xfrm>
        </p:grpSpPr>
        <p:sp>
          <p:nvSpPr>
            <p:cNvPr id="1829056" name="Rectangle 192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57" name="Rectangle 193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22" name="Group 195"/>
          <p:cNvGrpSpPr>
            <a:grpSpLocks/>
          </p:cNvGrpSpPr>
          <p:nvPr/>
        </p:nvGrpSpPr>
        <p:grpSpPr bwMode="auto">
          <a:xfrm>
            <a:off x="6096000" y="1143000"/>
            <a:ext cx="1143000" cy="228600"/>
            <a:chOff x="4896" y="2112"/>
            <a:chExt cx="768" cy="192"/>
          </a:xfrm>
        </p:grpSpPr>
        <p:sp>
          <p:nvSpPr>
            <p:cNvPr id="1829060" name="Rectangle 196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61" name="Rectangle 197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23" name="Group 198"/>
          <p:cNvGrpSpPr>
            <a:grpSpLocks/>
          </p:cNvGrpSpPr>
          <p:nvPr/>
        </p:nvGrpSpPr>
        <p:grpSpPr bwMode="auto">
          <a:xfrm>
            <a:off x="6096000" y="1371600"/>
            <a:ext cx="1143000" cy="228600"/>
            <a:chOff x="4896" y="2112"/>
            <a:chExt cx="768" cy="192"/>
          </a:xfrm>
        </p:grpSpPr>
        <p:sp>
          <p:nvSpPr>
            <p:cNvPr id="1829063" name="Rectangle 199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64" name="Rectangle 200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24" name="Group 201"/>
          <p:cNvGrpSpPr>
            <a:grpSpLocks/>
          </p:cNvGrpSpPr>
          <p:nvPr/>
        </p:nvGrpSpPr>
        <p:grpSpPr bwMode="auto">
          <a:xfrm>
            <a:off x="6096000" y="1600200"/>
            <a:ext cx="1143000" cy="228600"/>
            <a:chOff x="4896" y="2112"/>
            <a:chExt cx="768" cy="192"/>
          </a:xfrm>
        </p:grpSpPr>
        <p:sp>
          <p:nvSpPr>
            <p:cNvPr id="1829066" name="Rectangle 202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67" name="Rectangle 203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  <p:grpSp>
        <p:nvGrpSpPr>
          <p:cNvPr id="25" name="Group 204"/>
          <p:cNvGrpSpPr>
            <a:grpSpLocks/>
          </p:cNvGrpSpPr>
          <p:nvPr/>
        </p:nvGrpSpPr>
        <p:grpSpPr bwMode="auto">
          <a:xfrm>
            <a:off x="6096000" y="1828800"/>
            <a:ext cx="1143000" cy="228600"/>
            <a:chOff x="4896" y="2112"/>
            <a:chExt cx="768" cy="192"/>
          </a:xfrm>
        </p:grpSpPr>
        <p:sp>
          <p:nvSpPr>
            <p:cNvPr id="1829069" name="Rectangle 205"/>
            <p:cNvSpPr>
              <a:spLocks noChangeArrowheads="1"/>
            </p:cNvSpPr>
            <p:nvPr/>
          </p:nvSpPr>
          <p:spPr bwMode="auto">
            <a:xfrm flipV="1">
              <a:off x="4896" y="2112"/>
              <a:ext cx="14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p</a:t>
              </a:r>
            </a:p>
          </p:txBody>
        </p:sp>
        <p:sp>
          <p:nvSpPr>
            <p:cNvPr id="1829070" name="Rectangle 206"/>
            <p:cNvSpPr>
              <a:spLocks noChangeArrowheads="1"/>
            </p:cNvSpPr>
            <p:nvPr/>
          </p:nvSpPr>
          <p:spPr bwMode="auto">
            <a:xfrm flipV="1">
              <a:off x="5040" y="2112"/>
              <a:ext cx="624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lIns="0" tIns="0" rIns="0" bIns="0" anchor="ctr">
              <a:prstTxWarp prst="textNoShape">
                <a:avLst/>
              </a:prstTxWarp>
            </a:bodyPr>
            <a:lstStyle/>
            <a:p>
              <a:r>
                <a:rPr lang="en-US"/>
                <a:t>tag/data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6481</TotalTime>
  <Pages>12</Pages>
  <Words>1588</Words>
  <Application>Microsoft Macintosh PowerPoint</Application>
  <PresentationFormat>Letter Paper (8.5x11 in)</PresentationFormat>
  <Paragraphs>411</Paragraphs>
  <Slides>16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CS252-template</vt:lpstr>
      <vt:lpstr>Office Theme</vt:lpstr>
      <vt:lpstr>CSE 490/590 Computer Architecture  ILP I</vt:lpstr>
      <vt:lpstr>Last time…</vt:lpstr>
      <vt:lpstr>Instruction-level Parallelism via Renaming</vt:lpstr>
      <vt:lpstr>Register Renaming</vt:lpstr>
      <vt:lpstr>Dataflow Execution</vt:lpstr>
      <vt:lpstr>Renaming &amp; Out-of-order Issue An example</vt:lpstr>
      <vt:lpstr>Data-Driven Execution</vt:lpstr>
      <vt:lpstr>Simplifying Allocation/Deallocation</vt:lpstr>
      <vt:lpstr>IBM 360/91 Floating-Point Unit R. M. Tomasulo, 1967</vt:lpstr>
      <vt:lpstr>Effectiveness?</vt:lpstr>
      <vt:lpstr>CSE 490/590 Administrivia</vt:lpstr>
      <vt:lpstr>Precise Interrupts</vt:lpstr>
      <vt:lpstr>Effect on Interrupts Out-of-order Completion</vt:lpstr>
      <vt:lpstr>Exception Handling (In-Order Five-Stage Pipeline)</vt:lpstr>
      <vt:lpstr>Phases of Instruction Execution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343</cp:revision>
  <cp:lastPrinted>2010-01-19T21:50:09Z</cp:lastPrinted>
  <dcterms:created xsi:type="dcterms:W3CDTF">2011-03-06T22:03:47Z</dcterms:created>
  <dcterms:modified xsi:type="dcterms:W3CDTF">2011-03-08T03:10:21Z</dcterms:modified>
  <cp:category/>
</cp:coreProperties>
</file>