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42" r:id="rId4"/>
    <p:sldId id="744" r:id="rId5"/>
    <p:sldId id="747" r:id="rId6"/>
    <p:sldId id="727" r:id="rId7"/>
    <p:sldId id="728" r:id="rId8"/>
    <p:sldId id="729" r:id="rId9"/>
    <p:sldId id="730" r:id="rId10"/>
    <p:sldId id="731" r:id="rId11"/>
    <p:sldId id="732" r:id="rId12"/>
    <p:sldId id="733" r:id="rId13"/>
    <p:sldId id="734" r:id="rId14"/>
    <p:sldId id="748" r:id="rId15"/>
    <p:sldId id="735" r:id="rId16"/>
    <p:sldId id="736" r:id="rId17"/>
    <p:sldId id="737" r:id="rId18"/>
    <p:sldId id="738" r:id="rId19"/>
    <p:sldId id="739" r:id="rId20"/>
    <p:sldId id="543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66F22-2C1F-6C44-AD6E-8FDAD724C5BC}" type="slidenum">
              <a:rPr lang="en-US"/>
              <a:pPr/>
              <a:t>10</a:t>
            </a:fld>
            <a:endParaRPr lang="en-US"/>
          </a:p>
        </p:txBody>
      </p:sp>
      <p:sp>
        <p:nvSpPr>
          <p:cNvPr id="18636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17D89-E74D-E44E-BD01-89AE4976B4DE}" type="slidenum">
              <a:rPr lang="en-US"/>
              <a:pPr/>
              <a:t>11</a:t>
            </a:fld>
            <a:endParaRPr lang="en-US"/>
          </a:p>
        </p:txBody>
      </p:sp>
      <p:sp>
        <p:nvSpPr>
          <p:cNvPr id="18657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5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9F271-7DED-134F-BD3D-8902B6737F79}" type="slidenum">
              <a:rPr lang="en-US"/>
              <a:pPr/>
              <a:t>12</a:t>
            </a:fld>
            <a:endParaRPr lang="en-US"/>
          </a:p>
        </p:txBody>
      </p:sp>
      <p:sp>
        <p:nvSpPr>
          <p:cNvPr id="186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7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06" tIns="47503" rIns="95006" bIns="47503">
            <a:prstTxWarp prst="textNoShape">
              <a:avLst/>
            </a:prstTxWarp>
          </a:bodyPr>
          <a:lstStyle/>
          <a:p>
            <a:r>
              <a:rPr lang="en-US"/>
              <a:t>Like using compiler to avoid WAW hazards, one can use compiler to reduce control flow penalty.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5EFCB-2480-A246-8B77-22A35CC4F4D4}" type="slidenum">
              <a:rPr lang="en-US"/>
              <a:pPr/>
              <a:t>14</a:t>
            </a:fld>
            <a:endParaRPr lang="en-US"/>
          </a:p>
        </p:txBody>
      </p:sp>
      <p:sp>
        <p:nvSpPr>
          <p:cNvPr id="18698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9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FEB8E5-30A8-184A-807E-E1879A809526}" type="slidenum">
              <a:rPr lang="en-US"/>
              <a:pPr/>
              <a:t>15</a:t>
            </a:fld>
            <a:endParaRPr lang="en-US"/>
          </a:p>
        </p:txBody>
      </p:sp>
      <p:sp>
        <p:nvSpPr>
          <p:cNvPr id="18718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1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FC298-42CE-8646-9D99-07D1BBB278B9}" type="slidenum">
              <a:rPr lang="en-US"/>
              <a:pPr/>
              <a:t>16</a:t>
            </a:fld>
            <a:endParaRPr lang="en-US"/>
          </a:p>
        </p:txBody>
      </p:sp>
      <p:sp>
        <p:nvSpPr>
          <p:cNvPr id="19947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859189-5FBF-7E4B-A254-BB2E691EC188}" type="slidenum">
              <a:rPr lang="en-US"/>
              <a:pPr/>
              <a:t>17</a:t>
            </a:fld>
            <a:endParaRPr lang="en-US"/>
          </a:p>
        </p:txBody>
      </p:sp>
      <p:sp>
        <p:nvSpPr>
          <p:cNvPr id="1996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095927-6DA2-B542-9432-192277F6D361}" type="slidenum">
              <a:rPr lang="en-US"/>
              <a:pPr/>
              <a:t>18</a:t>
            </a:fld>
            <a:endParaRPr lang="en-US"/>
          </a:p>
        </p:txBody>
      </p:sp>
      <p:sp>
        <p:nvSpPr>
          <p:cNvPr id="1998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46F15-0C38-1645-BE52-91FE96404F7F}" type="slidenum">
              <a:rPr lang="en-US"/>
              <a:pPr/>
              <a:t>2</a:t>
            </a:fld>
            <a:endParaRPr lang="en-US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F668A-0428-1F48-A995-0EDD6CE0DBEC}" type="slidenum">
              <a:rPr lang="en-US"/>
              <a:pPr/>
              <a:t>3</a:t>
            </a:fld>
            <a:endParaRPr lang="en-US"/>
          </a:p>
        </p:txBody>
      </p:sp>
      <p:sp>
        <p:nvSpPr>
          <p:cNvPr id="18360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6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54D1E-94F1-3144-8BFD-F6347376B55C}" type="slidenum">
              <a:rPr lang="en-US"/>
              <a:pPr/>
              <a:t>4</a:t>
            </a:fld>
            <a:endParaRPr lang="en-US"/>
          </a:p>
        </p:txBody>
      </p:sp>
      <p:sp>
        <p:nvSpPr>
          <p:cNvPr id="18421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2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2CB2F-B324-3F41-B4F6-399B05A54E6D}" type="slidenum">
              <a:rPr lang="en-US"/>
              <a:pPr/>
              <a:t>5</a:t>
            </a:fld>
            <a:endParaRPr lang="en-US"/>
          </a:p>
        </p:txBody>
      </p:sp>
      <p:sp>
        <p:nvSpPr>
          <p:cNvPr id="18442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4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746C62-D333-1741-876A-37F38F0BDDD2}" type="slidenum">
              <a:rPr lang="en-US"/>
              <a:pPr/>
              <a:t>6</a:t>
            </a:fld>
            <a:endParaRPr lang="en-US"/>
          </a:p>
        </p:txBody>
      </p:sp>
      <p:sp>
        <p:nvSpPr>
          <p:cNvPr id="18462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6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B165C8-283A-2E41-B1FB-2B6606BF47D5}" type="slidenum">
              <a:rPr lang="en-US"/>
              <a:pPr/>
              <a:t>7</a:t>
            </a:fld>
            <a:endParaRPr lang="en-US"/>
          </a:p>
        </p:txBody>
      </p:sp>
      <p:sp>
        <p:nvSpPr>
          <p:cNvPr id="18483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8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97E0E-ACF2-8448-966A-4320D399F8D5}" type="slidenum">
              <a:rPr lang="en-US"/>
              <a:pPr/>
              <a:t>8</a:t>
            </a:fld>
            <a:endParaRPr lang="en-US"/>
          </a:p>
        </p:txBody>
      </p:sp>
      <p:sp>
        <p:nvSpPr>
          <p:cNvPr id="18503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0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39CD3A-606E-2B44-A0E8-0B1A14286CA8}" type="slidenum">
              <a:rPr lang="en-US"/>
              <a:pPr/>
              <a:t>9</a:t>
            </a:fld>
            <a:endParaRPr lang="en-US"/>
          </a:p>
        </p:txBody>
      </p:sp>
      <p:sp>
        <p:nvSpPr>
          <p:cNvPr id="18616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1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ILP 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CD093-45A9-5648-AB4A-69DB3359FE99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62658" name="Rectangle 2"/>
          <p:cNvSpPr>
            <a:spLocks noChangeArrowheads="1"/>
          </p:cNvSpPr>
          <p:nvPr/>
        </p:nvSpPr>
        <p:spPr bwMode="auto">
          <a:xfrm>
            <a:off x="436563" y="3481388"/>
            <a:ext cx="8077200" cy="217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sz="2400" i="1">
                <a:latin typeface="Verdana" charset="0"/>
              </a:rPr>
              <a:t>Instruction		Taken known?	Target known?</a:t>
            </a:r>
          </a:p>
          <a:p>
            <a:pPr marL="285750" indent="-285750" algn="l"/>
            <a:r>
              <a:rPr lang="en-US" sz="2400">
                <a:latin typeface="Verdana" charset="0"/>
              </a:rPr>
              <a:t>J</a:t>
            </a:r>
          </a:p>
          <a:p>
            <a:pPr marL="285750" indent="-285750" algn="l"/>
            <a:r>
              <a:rPr lang="en-US" sz="2400">
                <a:latin typeface="Verdana" charset="0"/>
              </a:rPr>
              <a:t>JR</a:t>
            </a:r>
          </a:p>
          <a:p>
            <a:pPr marL="285750" indent="-285750" algn="l"/>
            <a:r>
              <a:rPr lang="en-US" sz="2000">
                <a:latin typeface="Verdana" charset="0"/>
              </a:rPr>
              <a:t>BEQZ/BNEZ</a:t>
            </a:r>
            <a:endParaRPr lang="en-US" sz="2400">
              <a:latin typeface="Verdana" charset="0"/>
            </a:endParaRPr>
          </a:p>
        </p:txBody>
      </p:sp>
      <p:sp>
        <p:nvSpPr>
          <p:cNvPr id="1862659" name="Rectangle 3"/>
          <p:cNvSpPr>
            <a:spLocks noGrp="1" noChangeArrowheads="1"/>
          </p:cNvSpPr>
          <p:nvPr>
            <p:ph type="title"/>
          </p:nvPr>
        </p:nvSpPr>
        <p:spPr>
          <a:xfrm>
            <a:off x="266700" y="381000"/>
            <a:ext cx="7162800" cy="533400"/>
          </a:xfrm>
        </p:spPr>
        <p:txBody>
          <a:bodyPr/>
          <a:lstStyle/>
          <a:p>
            <a:r>
              <a:rPr lang="en-US"/>
              <a:t>MIPS Branches and Jumps</a:t>
            </a:r>
          </a:p>
        </p:txBody>
      </p:sp>
      <p:sp>
        <p:nvSpPr>
          <p:cNvPr id="1862660" name="Text Box 4"/>
          <p:cNvSpPr txBox="1">
            <a:spLocks noChangeArrowheads="1"/>
          </p:cNvSpPr>
          <p:nvPr/>
        </p:nvSpPr>
        <p:spPr bwMode="auto">
          <a:xfrm>
            <a:off x="354013" y="1173163"/>
            <a:ext cx="8418512" cy="1917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>
                <a:latin typeface="Verdana" charset="0"/>
              </a:rPr>
              <a:t>Each instruction fetch depends on one or two pieces of information from the preceding instruction:</a:t>
            </a:r>
          </a:p>
          <a:p>
            <a:pPr algn="l"/>
            <a:r>
              <a:rPr lang="en-US" sz="2400">
                <a:latin typeface="Verdana" charset="0"/>
              </a:rPr>
              <a:t>	1) Is the preceding instruction a taken branch?</a:t>
            </a:r>
          </a:p>
          <a:p>
            <a:pPr algn="l"/>
            <a:r>
              <a:rPr lang="en-US" sz="2400">
                <a:latin typeface="Verdana" charset="0"/>
              </a:rPr>
              <a:t>	2) If so, what is the target address?</a:t>
            </a:r>
          </a:p>
        </p:txBody>
      </p:sp>
      <p:sp>
        <p:nvSpPr>
          <p:cNvPr id="1862661" name="Text Box 5"/>
          <p:cNvSpPr txBox="1">
            <a:spLocks noChangeArrowheads="1"/>
          </p:cNvSpPr>
          <p:nvPr/>
        </p:nvSpPr>
        <p:spPr bwMode="auto">
          <a:xfrm>
            <a:off x="5942013" y="4989513"/>
            <a:ext cx="2587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  <a:latin typeface="Verdana" charset="0"/>
              </a:rPr>
              <a:t>After Inst. Decode</a:t>
            </a:r>
          </a:p>
        </p:txBody>
      </p:sp>
      <p:sp>
        <p:nvSpPr>
          <p:cNvPr id="1862662" name="Text Box 6"/>
          <p:cNvSpPr txBox="1">
            <a:spLocks noChangeArrowheads="1"/>
          </p:cNvSpPr>
          <p:nvPr/>
        </p:nvSpPr>
        <p:spPr bwMode="auto">
          <a:xfrm>
            <a:off x="3152775" y="3903663"/>
            <a:ext cx="2587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  <a:latin typeface="Verdana" charset="0"/>
              </a:rPr>
              <a:t>After Inst. Decode</a:t>
            </a:r>
          </a:p>
        </p:txBody>
      </p:sp>
      <p:sp>
        <p:nvSpPr>
          <p:cNvPr id="1862663" name="Text Box 7"/>
          <p:cNvSpPr txBox="1">
            <a:spLocks noChangeArrowheads="1"/>
          </p:cNvSpPr>
          <p:nvPr/>
        </p:nvSpPr>
        <p:spPr bwMode="auto">
          <a:xfrm>
            <a:off x="5984875" y="3903663"/>
            <a:ext cx="2587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  <a:latin typeface="Verdana" charset="0"/>
              </a:rPr>
              <a:t>After Inst. Decode</a:t>
            </a:r>
          </a:p>
        </p:txBody>
      </p:sp>
      <p:sp>
        <p:nvSpPr>
          <p:cNvPr id="1862664" name="Text Box 8"/>
          <p:cNvSpPr txBox="1">
            <a:spLocks noChangeArrowheads="1"/>
          </p:cNvSpPr>
          <p:nvPr/>
        </p:nvSpPr>
        <p:spPr bwMode="auto">
          <a:xfrm>
            <a:off x="3165475" y="4449763"/>
            <a:ext cx="2587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  <a:latin typeface="Verdana" charset="0"/>
              </a:rPr>
              <a:t>After Inst. Decode</a:t>
            </a:r>
          </a:p>
        </p:txBody>
      </p:sp>
      <p:sp>
        <p:nvSpPr>
          <p:cNvPr id="1862665" name="Text Box 9"/>
          <p:cNvSpPr txBox="1">
            <a:spLocks noChangeArrowheads="1"/>
          </p:cNvSpPr>
          <p:nvPr/>
        </p:nvSpPr>
        <p:spPr bwMode="auto">
          <a:xfrm>
            <a:off x="5984875" y="4449763"/>
            <a:ext cx="2587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>
                <a:solidFill>
                  <a:srgbClr val="FF0000"/>
                </a:solidFill>
                <a:latin typeface="Verdana" charset="0"/>
              </a:rPr>
              <a:t>After Reg. Fetch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125663" y="4989513"/>
            <a:ext cx="5035550" cy="1233487"/>
            <a:chOff x="1339" y="3311"/>
            <a:chExt cx="3172" cy="777"/>
          </a:xfrm>
        </p:grpSpPr>
        <p:sp>
          <p:nvSpPr>
            <p:cNvPr id="1862667" name="Text Box 11"/>
            <p:cNvSpPr txBox="1">
              <a:spLocks noChangeArrowheads="1"/>
            </p:cNvSpPr>
            <p:nvPr/>
          </p:nvSpPr>
          <p:spPr bwMode="auto">
            <a:xfrm>
              <a:off x="1967" y="3311"/>
              <a:ext cx="163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After Reg. Fetch</a:t>
              </a:r>
              <a:r>
                <a:rPr lang="en-US" sz="2000" baseline="30000">
                  <a:solidFill>
                    <a:srgbClr val="FF0000"/>
                  </a:solidFill>
                  <a:latin typeface="Verdana" charset="0"/>
                </a:rPr>
                <a:t>*</a:t>
              </a:r>
            </a:p>
          </p:txBody>
        </p:sp>
        <p:sp>
          <p:nvSpPr>
            <p:cNvPr id="1862668" name="Text Box 12"/>
            <p:cNvSpPr txBox="1">
              <a:spLocks noChangeArrowheads="1"/>
            </p:cNvSpPr>
            <p:nvPr/>
          </p:nvSpPr>
          <p:spPr bwMode="auto">
            <a:xfrm>
              <a:off x="1339" y="3838"/>
              <a:ext cx="31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2000" baseline="30000"/>
                <a:t>*</a:t>
              </a:r>
              <a:r>
                <a:rPr lang="en-US" sz="2000"/>
                <a:t>Assuming zero detect on register read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2661" grpId="0" autoUpdateAnimBg="0"/>
      <p:bldP spid="1862662" grpId="0" autoUpdateAnimBg="0"/>
      <p:bldP spid="1862663" grpId="0" autoUpdateAnimBg="0"/>
      <p:bldP spid="1862664" grpId="0" autoUpdateAnimBg="0"/>
      <p:bldP spid="18626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CC46-D3D8-9040-87C8-9864D0ADD0C8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6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228600"/>
            <a:ext cx="8816975" cy="685800"/>
          </a:xfrm>
        </p:spPr>
        <p:txBody>
          <a:bodyPr/>
          <a:lstStyle/>
          <a:p>
            <a:r>
              <a:rPr lang="en-US"/>
              <a:t>Branch Penalties in Modern Pipelines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65400" y="2006600"/>
            <a:ext cx="5383213" cy="3832225"/>
            <a:chOff x="1306" y="1433"/>
            <a:chExt cx="3391" cy="2414"/>
          </a:xfrm>
        </p:grpSpPr>
        <p:sp>
          <p:nvSpPr>
            <p:cNvPr id="1864708" name="Rectangle 4"/>
            <p:cNvSpPr>
              <a:spLocks noChangeArrowheads="1"/>
            </p:cNvSpPr>
            <p:nvPr/>
          </p:nvSpPr>
          <p:spPr bwMode="auto">
            <a:xfrm>
              <a:off x="1306" y="143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864709" name="Text Box 5"/>
            <p:cNvSpPr txBox="1">
              <a:spLocks noChangeArrowheads="1"/>
            </p:cNvSpPr>
            <p:nvPr/>
          </p:nvSpPr>
          <p:spPr bwMode="auto">
            <a:xfrm>
              <a:off x="1536" y="1437"/>
              <a:ext cx="172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PC Generation/Mux</a:t>
              </a:r>
            </a:p>
          </p:txBody>
        </p:sp>
        <p:sp>
          <p:nvSpPr>
            <p:cNvPr id="1864710" name="Rectangle 6"/>
            <p:cNvSpPr>
              <a:spLocks noChangeArrowheads="1"/>
            </p:cNvSpPr>
            <p:nvPr/>
          </p:nvSpPr>
          <p:spPr bwMode="auto">
            <a:xfrm>
              <a:off x="1306" y="167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864711" name="Text Box 7"/>
            <p:cNvSpPr txBox="1">
              <a:spLocks noChangeArrowheads="1"/>
            </p:cNvSpPr>
            <p:nvPr/>
          </p:nvSpPr>
          <p:spPr bwMode="auto">
            <a:xfrm>
              <a:off x="1536" y="1677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1</a:t>
              </a:r>
            </a:p>
          </p:txBody>
        </p:sp>
        <p:sp>
          <p:nvSpPr>
            <p:cNvPr id="1864712" name="Rectangle 8"/>
            <p:cNvSpPr>
              <a:spLocks noChangeArrowheads="1"/>
            </p:cNvSpPr>
            <p:nvPr/>
          </p:nvSpPr>
          <p:spPr bwMode="auto">
            <a:xfrm>
              <a:off x="1306" y="191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F</a:t>
              </a:r>
            </a:p>
          </p:txBody>
        </p:sp>
        <p:sp>
          <p:nvSpPr>
            <p:cNvPr id="1864713" name="Text Box 9"/>
            <p:cNvSpPr txBox="1">
              <a:spLocks noChangeArrowheads="1"/>
            </p:cNvSpPr>
            <p:nvPr/>
          </p:nvSpPr>
          <p:spPr bwMode="auto">
            <a:xfrm>
              <a:off x="1536" y="1917"/>
              <a:ext cx="221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Instruction Fetch Stage 2</a:t>
              </a:r>
            </a:p>
          </p:txBody>
        </p:sp>
        <p:sp>
          <p:nvSpPr>
            <p:cNvPr id="1864714" name="Rectangle 10"/>
            <p:cNvSpPr>
              <a:spLocks noChangeArrowheads="1"/>
            </p:cNvSpPr>
            <p:nvPr/>
          </p:nvSpPr>
          <p:spPr bwMode="auto">
            <a:xfrm>
              <a:off x="1306" y="215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B</a:t>
              </a:r>
            </a:p>
          </p:txBody>
        </p:sp>
        <p:sp>
          <p:nvSpPr>
            <p:cNvPr id="1864715" name="Text Box 11"/>
            <p:cNvSpPr txBox="1">
              <a:spLocks noChangeArrowheads="1"/>
            </p:cNvSpPr>
            <p:nvPr/>
          </p:nvSpPr>
          <p:spPr bwMode="auto">
            <a:xfrm>
              <a:off x="1536" y="2157"/>
              <a:ext cx="299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Branch Address Calc/Begin Decode</a:t>
              </a:r>
            </a:p>
          </p:txBody>
        </p:sp>
        <p:sp>
          <p:nvSpPr>
            <p:cNvPr id="1864716" name="Rectangle 12"/>
            <p:cNvSpPr>
              <a:spLocks noChangeArrowheads="1"/>
            </p:cNvSpPr>
            <p:nvPr/>
          </p:nvSpPr>
          <p:spPr bwMode="auto">
            <a:xfrm>
              <a:off x="1306" y="239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sp>
          <p:nvSpPr>
            <p:cNvPr id="1864717" name="Text Box 13"/>
            <p:cNvSpPr txBox="1">
              <a:spLocks noChangeArrowheads="1"/>
            </p:cNvSpPr>
            <p:nvPr/>
          </p:nvSpPr>
          <p:spPr bwMode="auto">
            <a:xfrm>
              <a:off x="1536" y="2397"/>
              <a:ext cx="1584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Complete Decode</a:t>
              </a:r>
            </a:p>
          </p:txBody>
        </p:sp>
        <p:sp>
          <p:nvSpPr>
            <p:cNvPr id="1864718" name="Rectangle 14"/>
            <p:cNvSpPr>
              <a:spLocks noChangeArrowheads="1"/>
            </p:cNvSpPr>
            <p:nvPr/>
          </p:nvSpPr>
          <p:spPr bwMode="auto">
            <a:xfrm>
              <a:off x="1306" y="263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J</a:t>
              </a:r>
            </a:p>
          </p:txBody>
        </p:sp>
        <p:sp>
          <p:nvSpPr>
            <p:cNvPr id="1864719" name="Text Box 15"/>
            <p:cNvSpPr txBox="1">
              <a:spLocks noChangeArrowheads="1"/>
            </p:cNvSpPr>
            <p:nvPr/>
          </p:nvSpPr>
          <p:spPr bwMode="auto">
            <a:xfrm>
              <a:off x="1536" y="2637"/>
              <a:ext cx="316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Steer Instructions to Functional units</a:t>
              </a:r>
            </a:p>
          </p:txBody>
        </p:sp>
        <p:sp>
          <p:nvSpPr>
            <p:cNvPr id="1864720" name="Rectangle 16"/>
            <p:cNvSpPr>
              <a:spLocks noChangeArrowheads="1"/>
            </p:cNvSpPr>
            <p:nvPr/>
          </p:nvSpPr>
          <p:spPr bwMode="auto">
            <a:xfrm>
              <a:off x="1306" y="287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</a:p>
          </p:txBody>
        </p:sp>
        <p:sp>
          <p:nvSpPr>
            <p:cNvPr id="1864721" name="Text Box 17"/>
            <p:cNvSpPr txBox="1">
              <a:spLocks noChangeArrowheads="1"/>
            </p:cNvSpPr>
            <p:nvPr/>
          </p:nvSpPr>
          <p:spPr bwMode="auto">
            <a:xfrm>
              <a:off x="1536" y="2877"/>
              <a:ext cx="1622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Register File Read</a:t>
              </a:r>
            </a:p>
          </p:txBody>
        </p:sp>
        <p:sp>
          <p:nvSpPr>
            <p:cNvPr id="1864722" name="Rectangle 18"/>
            <p:cNvSpPr>
              <a:spLocks noChangeArrowheads="1"/>
            </p:cNvSpPr>
            <p:nvPr/>
          </p:nvSpPr>
          <p:spPr bwMode="auto">
            <a:xfrm>
              <a:off x="1306" y="3113"/>
              <a:ext cx="2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864723" name="Text Box 19"/>
            <p:cNvSpPr txBox="1">
              <a:spLocks noChangeArrowheads="1"/>
            </p:cNvSpPr>
            <p:nvPr/>
          </p:nvSpPr>
          <p:spPr bwMode="auto">
            <a:xfrm>
              <a:off x="1536" y="3117"/>
              <a:ext cx="145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Integer Execute</a:t>
              </a:r>
            </a:p>
          </p:txBody>
        </p:sp>
        <p:sp>
          <p:nvSpPr>
            <p:cNvPr id="1864724" name="Line 20"/>
            <p:cNvSpPr>
              <a:spLocks noChangeShapeType="1"/>
            </p:cNvSpPr>
            <p:nvPr/>
          </p:nvSpPr>
          <p:spPr bwMode="auto">
            <a:xfrm>
              <a:off x="1440" y="3408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25" name="Text Box 21"/>
            <p:cNvSpPr txBox="1">
              <a:spLocks noChangeArrowheads="1"/>
            </p:cNvSpPr>
            <p:nvPr/>
          </p:nvSpPr>
          <p:spPr bwMode="auto">
            <a:xfrm>
              <a:off x="1584" y="3405"/>
              <a:ext cx="2612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Remainder of execute pipeline 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(+ another 6 stages)</a:t>
              </a:r>
            </a:p>
          </p:txBody>
        </p:sp>
      </p:grpSp>
      <p:sp>
        <p:nvSpPr>
          <p:cNvPr id="1864726" name="Text Box 22"/>
          <p:cNvSpPr txBox="1">
            <a:spLocks noChangeArrowheads="1"/>
          </p:cNvSpPr>
          <p:nvPr/>
        </p:nvSpPr>
        <p:spPr bwMode="auto">
          <a:xfrm>
            <a:off x="577850" y="931863"/>
            <a:ext cx="8034338" cy="822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UltraSPARC-III instruction fetch pipeline stages</a:t>
            </a:r>
          </a:p>
          <a:p>
            <a:pPr>
              <a:spcBef>
                <a:spcPct val="0"/>
              </a:spcBef>
            </a:pPr>
            <a:r>
              <a:rPr lang="en-US" sz="2400">
                <a:latin typeface="Verdana" charset="0"/>
              </a:rPr>
              <a:t>(in-order issue, 4-way superscalar, 750MHz, 2000)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62000" y="2819400"/>
            <a:ext cx="1752600" cy="1311275"/>
            <a:chOff x="336" y="1920"/>
            <a:chExt cx="1104" cy="826"/>
          </a:xfrm>
        </p:grpSpPr>
        <p:sp>
          <p:nvSpPr>
            <p:cNvPr id="1864728" name="Line 24"/>
            <p:cNvSpPr>
              <a:spLocks noChangeShapeType="1"/>
            </p:cNvSpPr>
            <p:nvPr/>
          </p:nvSpPr>
          <p:spPr bwMode="auto">
            <a:xfrm flipH="1">
              <a:off x="1104" y="2352"/>
              <a:ext cx="336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29" name="Text Box 25"/>
            <p:cNvSpPr txBox="1">
              <a:spLocks noChangeArrowheads="1"/>
            </p:cNvSpPr>
            <p:nvPr/>
          </p:nvSpPr>
          <p:spPr bwMode="auto">
            <a:xfrm>
              <a:off x="336" y="1920"/>
              <a:ext cx="1018" cy="8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Branch Target Address Known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19100" y="4140200"/>
            <a:ext cx="2133600" cy="1920875"/>
            <a:chOff x="96" y="2736"/>
            <a:chExt cx="1344" cy="1210"/>
          </a:xfrm>
        </p:grpSpPr>
        <p:sp>
          <p:nvSpPr>
            <p:cNvPr id="1864731" name="Line 27"/>
            <p:cNvSpPr>
              <a:spLocks noChangeShapeType="1"/>
            </p:cNvSpPr>
            <p:nvPr/>
          </p:nvSpPr>
          <p:spPr bwMode="auto">
            <a:xfrm flipH="1">
              <a:off x="1104" y="3072"/>
              <a:ext cx="336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32" name="Text Box 28"/>
            <p:cNvSpPr txBox="1">
              <a:spLocks noChangeArrowheads="1"/>
            </p:cNvSpPr>
            <p:nvPr/>
          </p:nvSpPr>
          <p:spPr bwMode="auto">
            <a:xfrm>
              <a:off x="96" y="2736"/>
              <a:ext cx="1200" cy="1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Branch Direction &amp;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Jump Register Target Known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ED1D-2439-BB46-B065-02568A581131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66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495300"/>
            <a:ext cx="8458200" cy="7112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Reducing Control Flow Penalty </a:t>
            </a:r>
          </a:p>
        </p:txBody>
      </p:sp>
      <p:sp>
        <p:nvSpPr>
          <p:cNvPr id="1866755" name="Rectangle 3"/>
          <p:cNvSpPr>
            <a:spLocks noChangeArrowheads="1"/>
          </p:cNvSpPr>
          <p:nvPr/>
        </p:nvSpPr>
        <p:spPr bwMode="auto">
          <a:xfrm>
            <a:off x="838200" y="1287463"/>
            <a:ext cx="7013575" cy="4479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Software solutions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Eliminate branches - loop unrolling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Increases the run length 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Reduce resolution time - instruction scheduling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Compute the branch condition as early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as possible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(of limited value)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Hardware solutions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Find something else to do -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delay slots  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Replaces pipeline bubbles with useful work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(requires software cooperation)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Speculate - branch prediction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Speculative execution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of instructions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beyond the branch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Project 1 &amp; midterm grading mostly done</a:t>
            </a:r>
          </a:p>
          <a:p>
            <a:pPr lvl="1"/>
            <a:r>
              <a:rPr lang="en-US" sz="2200" dirty="0" smtClean="0"/>
              <a:t>Will distribute on Wed</a:t>
            </a:r>
          </a:p>
          <a:p>
            <a:pPr lvl="1"/>
            <a:r>
              <a:rPr lang="en-US" sz="2200" dirty="0" err="1" smtClean="0"/>
              <a:t>Regrading</a:t>
            </a:r>
            <a:r>
              <a:rPr lang="en-US" sz="2200" dirty="0" smtClean="0"/>
              <a:t> -&gt; </a:t>
            </a:r>
            <a:r>
              <a:rPr lang="en-US" sz="2200" dirty="0" err="1" smtClean="0"/>
              <a:t>Jangyoung</a:t>
            </a:r>
            <a:endParaRPr lang="en-US" sz="3400" dirty="0" smtClean="0"/>
          </a:p>
          <a:p>
            <a:r>
              <a:rPr lang="en-US" sz="2800" dirty="0" smtClean="0"/>
              <a:t>Project 2</a:t>
            </a:r>
          </a:p>
          <a:p>
            <a:pPr lvl="1"/>
            <a:r>
              <a:rPr lang="en-US" sz="2200" dirty="0" smtClean="0"/>
              <a:t>Start early!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DB6C8-2006-0042-9579-31A4D55D2075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68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152400"/>
            <a:ext cx="8026400" cy="785813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Branch Prediction</a:t>
            </a:r>
          </a:p>
        </p:txBody>
      </p:sp>
      <p:sp>
        <p:nvSpPr>
          <p:cNvPr id="1868803" name="Rectangle 3"/>
          <p:cNvSpPr>
            <a:spLocks noChangeArrowheads="1"/>
          </p:cNvSpPr>
          <p:nvPr/>
        </p:nvSpPr>
        <p:spPr bwMode="auto">
          <a:xfrm>
            <a:off x="706438" y="989013"/>
            <a:ext cx="8231187" cy="4841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Motivation: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Branch penalties limit performance of deeply pipelined processors</a:t>
            </a:r>
          </a:p>
          <a:p>
            <a:pPr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Modern branch predictors have high accuracy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(&gt;95%) and can reduce branch penalties significantly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Required hardware support:</a:t>
            </a: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Prediction structures: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</a:p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Branch history tables, branch target buffers, etc.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Mispredict recovery mechanisms:</a:t>
            </a:r>
          </a:p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 Keep result computation separate from commit	</a:t>
            </a:r>
          </a:p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Kill instructions following branch in pipeline</a:t>
            </a:r>
          </a:p>
          <a:p>
            <a:pPr lvl="2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Restore state to state following branch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B9B0-0C49-BC4B-8C4B-DFDAA18CE93E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7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228600"/>
            <a:ext cx="7848600" cy="760413"/>
          </a:xfrm>
        </p:spPr>
        <p:txBody>
          <a:bodyPr/>
          <a:lstStyle/>
          <a:p>
            <a:r>
              <a:rPr lang="en-US"/>
              <a:t>Static Branch Prediction</a:t>
            </a:r>
          </a:p>
        </p:txBody>
      </p:sp>
      <p:sp>
        <p:nvSpPr>
          <p:cNvPr id="1870851" name="Rectangle 3"/>
          <p:cNvSpPr>
            <a:spLocks noChangeArrowheads="1"/>
          </p:cNvSpPr>
          <p:nvPr/>
        </p:nvSpPr>
        <p:spPr bwMode="auto">
          <a:xfrm>
            <a:off x="584200" y="1054100"/>
            <a:ext cx="71501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Overall probability a branch is taken is ~60-70% but:</a:t>
            </a:r>
          </a:p>
        </p:txBody>
      </p:sp>
      <p:sp>
        <p:nvSpPr>
          <p:cNvPr id="1870852" name="Text Box 4"/>
          <p:cNvSpPr txBox="1">
            <a:spLocks noChangeArrowheads="1"/>
          </p:cNvSpPr>
          <p:nvPr/>
        </p:nvSpPr>
        <p:spPr bwMode="auto">
          <a:xfrm>
            <a:off x="661988" y="3619500"/>
            <a:ext cx="8113712" cy="2225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ISA can attach preferred direction semantics to branches, e.g., Motorola MC88110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bne0</a:t>
            </a:r>
            <a:r>
              <a:rPr lang="en-US" sz="2000" i="1">
                <a:latin typeface="Verdana" charset="0"/>
              </a:rPr>
              <a:t> (preferred  taken)	 </a:t>
            </a:r>
            <a:r>
              <a:rPr lang="en-US" sz="2000">
                <a:latin typeface="Verdana" charset="0"/>
              </a:rPr>
              <a:t>beq0</a:t>
            </a:r>
            <a:r>
              <a:rPr lang="en-US" sz="2000" i="1">
                <a:latin typeface="Verdana" charset="0"/>
              </a:rPr>
              <a:t> (not taken)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ISA can allow arbitrary choice of statically predicted direction, e.g., HP PA-RISC, Intel IA-64</a:t>
            </a:r>
            <a:br>
              <a:rPr lang="en-US" sz="2000">
                <a:latin typeface="Verdana" charset="0"/>
              </a:rPr>
            </a:br>
            <a:r>
              <a:rPr lang="en-US" sz="2000">
                <a:latin typeface="Verdana" charset="0"/>
              </a:rPr>
              <a:t>      typically reported as ~80% accurate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997200" y="1600200"/>
            <a:ext cx="1346200" cy="1709738"/>
            <a:chOff x="1696" y="912"/>
            <a:chExt cx="848" cy="1077"/>
          </a:xfrm>
        </p:grpSpPr>
        <p:sp>
          <p:nvSpPr>
            <p:cNvPr id="1870854" name="AutoShape 6"/>
            <p:cNvSpPr>
              <a:spLocks noChangeArrowheads="1"/>
            </p:cNvSpPr>
            <p:nvPr/>
          </p:nvSpPr>
          <p:spPr bwMode="auto">
            <a:xfrm>
              <a:off x="2271" y="1121"/>
              <a:ext cx="96" cy="9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55" name="AutoShape 7"/>
            <p:cNvSpPr>
              <a:spLocks noChangeArrowheads="1"/>
            </p:cNvSpPr>
            <p:nvPr/>
          </p:nvSpPr>
          <p:spPr bwMode="auto">
            <a:xfrm>
              <a:off x="2112" y="1536"/>
              <a:ext cx="432" cy="288"/>
            </a:xfrm>
            <a:prstGeom prst="flowChartDecis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JZ</a:t>
              </a:r>
            </a:p>
          </p:txBody>
        </p:sp>
        <p:sp>
          <p:nvSpPr>
            <p:cNvPr id="1870856" name="Line 8"/>
            <p:cNvSpPr>
              <a:spLocks noChangeShapeType="1"/>
            </p:cNvSpPr>
            <p:nvPr/>
          </p:nvSpPr>
          <p:spPr bwMode="auto">
            <a:xfrm flipH="1">
              <a:off x="2304" y="1217"/>
              <a:ext cx="13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57" name="Line 9"/>
            <p:cNvSpPr>
              <a:spLocks noChangeShapeType="1"/>
            </p:cNvSpPr>
            <p:nvPr/>
          </p:nvSpPr>
          <p:spPr bwMode="auto">
            <a:xfrm flipH="1">
              <a:off x="2304" y="1824"/>
              <a:ext cx="16" cy="16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58" name="Line 10"/>
            <p:cNvSpPr>
              <a:spLocks noChangeShapeType="1"/>
            </p:cNvSpPr>
            <p:nvPr/>
          </p:nvSpPr>
          <p:spPr bwMode="auto">
            <a:xfrm>
              <a:off x="2304" y="912"/>
              <a:ext cx="15" cy="2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59" name="Freeform 11"/>
            <p:cNvSpPr>
              <a:spLocks/>
            </p:cNvSpPr>
            <p:nvPr/>
          </p:nvSpPr>
          <p:spPr bwMode="auto">
            <a:xfrm>
              <a:off x="1696" y="1172"/>
              <a:ext cx="579" cy="508"/>
            </a:xfrm>
            <a:custGeom>
              <a:avLst/>
              <a:gdLst/>
              <a:ahLst/>
              <a:cxnLst>
                <a:cxn ang="0">
                  <a:pos x="398" y="719"/>
                </a:cxn>
                <a:cxn ang="0">
                  <a:pos x="0" y="719"/>
                </a:cxn>
                <a:cxn ang="0">
                  <a:pos x="0" y="0"/>
                </a:cxn>
                <a:cxn ang="0">
                  <a:pos x="579" y="0"/>
                </a:cxn>
              </a:cxnLst>
              <a:rect l="0" t="0" r="r" b="b"/>
              <a:pathLst>
                <a:path w="579" h="719">
                  <a:moveTo>
                    <a:pt x="398" y="719"/>
                  </a:moveTo>
                  <a:lnTo>
                    <a:pt x="0" y="719"/>
                  </a:lnTo>
                  <a:lnTo>
                    <a:pt x="0" y="0"/>
                  </a:lnTo>
                  <a:lnTo>
                    <a:pt x="579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5892800" y="1600200"/>
            <a:ext cx="1309688" cy="1720850"/>
            <a:chOff x="3975" y="960"/>
            <a:chExt cx="825" cy="1084"/>
          </a:xfrm>
        </p:grpSpPr>
        <p:sp>
          <p:nvSpPr>
            <p:cNvPr id="1870861" name="Line 13"/>
            <p:cNvSpPr>
              <a:spLocks noChangeShapeType="1"/>
            </p:cNvSpPr>
            <p:nvPr/>
          </p:nvSpPr>
          <p:spPr bwMode="auto">
            <a:xfrm flipH="1">
              <a:off x="4608" y="1344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62" name="AutoShape 14"/>
            <p:cNvSpPr>
              <a:spLocks noChangeArrowheads="1"/>
            </p:cNvSpPr>
            <p:nvPr/>
          </p:nvSpPr>
          <p:spPr bwMode="auto">
            <a:xfrm>
              <a:off x="4560" y="1632"/>
              <a:ext cx="96" cy="9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63" name="Line 15"/>
            <p:cNvSpPr>
              <a:spLocks noChangeShapeType="1"/>
            </p:cNvSpPr>
            <p:nvPr/>
          </p:nvSpPr>
          <p:spPr bwMode="auto">
            <a:xfrm>
              <a:off x="4608" y="9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64" name="Line 16"/>
            <p:cNvSpPr>
              <a:spLocks noChangeShapeType="1"/>
            </p:cNvSpPr>
            <p:nvPr/>
          </p:nvSpPr>
          <p:spPr bwMode="auto">
            <a:xfrm>
              <a:off x="4608" y="1728"/>
              <a:ext cx="2" cy="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65" name="Freeform 17"/>
            <p:cNvSpPr>
              <a:spLocks/>
            </p:cNvSpPr>
            <p:nvPr/>
          </p:nvSpPr>
          <p:spPr bwMode="auto">
            <a:xfrm flipV="1">
              <a:off x="3975" y="1263"/>
              <a:ext cx="579" cy="417"/>
            </a:xfrm>
            <a:custGeom>
              <a:avLst/>
              <a:gdLst/>
              <a:ahLst/>
              <a:cxnLst>
                <a:cxn ang="0">
                  <a:pos x="398" y="719"/>
                </a:cxn>
                <a:cxn ang="0">
                  <a:pos x="0" y="719"/>
                </a:cxn>
                <a:cxn ang="0">
                  <a:pos x="0" y="0"/>
                </a:cxn>
                <a:cxn ang="0">
                  <a:pos x="579" y="0"/>
                </a:cxn>
              </a:cxnLst>
              <a:rect l="0" t="0" r="r" b="b"/>
              <a:pathLst>
                <a:path w="579" h="719">
                  <a:moveTo>
                    <a:pt x="398" y="719"/>
                  </a:moveTo>
                  <a:lnTo>
                    <a:pt x="0" y="719"/>
                  </a:lnTo>
                  <a:lnTo>
                    <a:pt x="0" y="0"/>
                  </a:lnTo>
                  <a:lnTo>
                    <a:pt x="579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866" name="AutoShape 18"/>
            <p:cNvSpPr>
              <a:spLocks noChangeArrowheads="1"/>
            </p:cNvSpPr>
            <p:nvPr/>
          </p:nvSpPr>
          <p:spPr bwMode="auto">
            <a:xfrm>
              <a:off x="4368" y="1104"/>
              <a:ext cx="432" cy="288"/>
            </a:xfrm>
            <a:prstGeom prst="flowChartDecis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>
                  <a:latin typeface="Verdana" charset="0"/>
                </a:rPr>
                <a:t>JZ</a:t>
              </a:r>
            </a:p>
          </p:txBody>
        </p:sp>
      </p:grpSp>
      <p:sp>
        <p:nvSpPr>
          <p:cNvPr id="1870867" name="Text Box 19"/>
          <p:cNvSpPr txBox="1">
            <a:spLocks noChangeArrowheads="1"/>
          </p:cNvSpPr>
          <p:nvPr/>
        </p:nvSpPr>
        <p:spPr bwMode="auto">
          <a:xfrm>
            <a:off x="1414463" y="2024063"/>
            <a:ext cx="140335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backward</a:t>
            </a: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90%</a:t>
            </a:r>
          </a:p>
        </p:txBody>
      </p:sp>
      <p:sp>
        <p:nvSpPr>
          <p:cNvPr id="1870868" name="Text Box 20"/>
          <p:cNvSpPr txBox="1">
            <a:spLocks noChangeArrowheads="1"/>
          </p:cNvSpPr>
          <p:nvPr/>
        </p:nvSpPr>
        <p:spPr bwMode="auto">
          <a:xfrm>
            <a:off x="4618038" y="2024063"/>
            <a:ext cx="1163637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forward</a:t>
            </a:r>
          </a:p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0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0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0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0852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1349A-FAEF-7143-B706-7AF8557FE7FF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3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Dynamic Branch Prediction</a:t>
            </a:r>
            <a:br>
              <a:rPr lang="en-US"/>
            </a:br>
            <a:r>
              <a:rPr lang="en-US" sz="2000" i="1"/>
              <a:t>learning based on past behavior</a:t>
            </a:r>
            <a:endParaRPr lang="en-US"/>
          </a:p>
        </p:txBody>
      </p:sp>
      <p:sp>
        <p:nvSpPr>
          <p:cNvPr id="1993731" name="Rectangle 3"/>
          <p:cNvSpPr>
            <a:spLocks noChangeArrowheads="1"/>
          </p:cNvSpPr>
          <p:nvPr/>
        </p:nvSpPr>
        <p:spPr bwMode="auto">
          <a:xfrm>
            <a:off x="431800" y="1571625"/>
            <a:ext cx="8002588" cy="4470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Temporal correlation</a:t>
            </a: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The way a branch resolves may be a good predictor of the way it will resolve at the next execution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Spatial correlation</a:t>
            </a:r>
            <a:r>
              <a:rPr lang="en-US" sz="2400">
                <a:latin typeface="Verdana" charset="0"/>
              </a:rPr>
              <a:t> </a:t>
            </a:r>
          </a:p>
          <a:p>
            <a:pPr lvl="1"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Several branches may resolve in a highly correlated manner</a:t>
            </a:r>
            <a:r>
              <a:rPr lang="en-US" sz="2400" i="1">
                <a:solidFill>
                  <a:srgbClr val="56127A"/>
                </a:solidFill>
                <a:latin typeface="Verdana" charset="0"/>
              </a:rPr>
              <a:t> (a preferred path of execution)</a:t>
            </a:r>
            <a:endParaRPr lang="en-US" sz="24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4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8918E-078A-7848-A09C-0301D98CD389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5778" name="Rectangle 2"/>
          <p:cNvSpPr>
            <a:spLocks noChangeArrowheads="1"/>
          </p:cNvSpPr>
          <p:nvPr/>
        </p:nvSpPr>
        <p:spPr bwMode="auto">
          <a:xfrm>
            <a:off x="668338" y="1077913"/>
            <a:ext cx="7375525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Assume 2 BP bits per instruction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Change the prediction after two consecutive mistakes!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84350" y="2286000"/>
            <a:ext cx="5287963" cy="2654300"/>
            <a:chOff x="1124" y="1600"/>
            <a:chExt cx="3331" cy="167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69" y="1600"/>
              <a:ext cx="1544" cy="1672"/>
              <a:chOff x="1957" y="1124"/>
              <a:chExt cx="1544" cy="1672"/>
            </a:xfrm>
          </p:grpSpPr>
          <p:sp>
            <p:nvSpPr>
              <p:cNvPr id="1995781" name="Oval 5"/>
              <p:cNvSpPr>
                <a:spLocks noChangeArrowheads="1"/>
              </p:cNvSpPr>
              <p:nvPr/>
            </p:nvSpPr>
            <p:spPr bwMode="auto">
              <a:xfrm>
                <a:off x="1957" y="1716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2" name="Oval 6"/>
              <p:cNvSpPr>
                <a:spLocks noChangeArrowheads="1"/>
              </p:cNvSpPr>
              <p:nvPr/>
            </p:nvSpPr>
            <p:spPr bwMode="auto">
              <a:xfrm>
                <a:off x="3053" y="1700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3" name="Oval 7"/>
              <p:cNvSpPr>
                <a:spLocks noChangeArrowheads="1"/>
              </p:cNvSpPr>
              <p:nvPr/>
            </p:nvSpPr>
            <p:spPr bwMode="auto">
              <a:xfrm>
                <a:off x="2549" y="2332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5784" name="Oval 8"/>
              <p:cNvSpPr>
                <a:spLocks noChangeArrowheads="1"/>
              </p:cNvSpPr>
              <p:nvPr/>
            </p:nvSpPr>
            <p:spPr bwMode="auto">
              <a:xfrm>
                <a:off x="2509" y="1124"/>
                <a:ext cx="448" cy="464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5785" name="Freeform 9"/>
            <p:cNvSpPr>
              <a:spLocks/>
            </p:cNvSpPr>
            <p:nvPr/>
          </p:nvSpPr>
          <p:spPr bwMode="auto">
            <a:xfrm>
              <a:off x="1565" y="2040"/>
              <a:ext cx="409" cy="465"/>
            </a:xfrm>
            <a:custGeom>
              <a:avLst/>
              <a:gdLst/>
              <a:ahLst/>
              <a:cxnLst>
                <a:cxn ang="0">
                  <a:pos x="296" y="440"/>
                </a:cxn>
                <a:cxn ang="0">
                  <a:pos x="104" y="464"/>
                </a:cxn>
                <a:cxn ang="0">
                  <a:pos x="0" y="288"/>
                </a:cxn>
                <a:cxn ang="0">
                  <a:pos x="48" y="32"/>
                </a:cxn>
                <a:cxn ang="0">
                  <a:pos x="296" y="0"/>
                </a:cxn>
                <a:cxn ang="0">
                  <a:pos x="408" y="184"/>
                </a:cxn>
                <a:cxn ang="0">
                  <a:pos x="408" y="184"/>
                </a:cxn>
              </a:cxnLst>
              <a:rect l="0" t="0" r="r" b="b"/>
              <a:pathLst>
                <a:path w="409" h="465">
                  <a:moveTo>
                    <a:pt x="296" y="440"/>
                  </a:moveTo>
                  <a:lnTo>
                    <a:pt x="104" y="464"/>
                  </a:lnTo>
                  <a:lnTo>
                    <a:pt x="0" y="288"/>
                  </a:lnTo>
                  <a:lnTo>
                    <a:pt x="48" y="32"/>
                  </a:lnTo>
                  <a:lnTo>
                    <a:pt x="296" y="0"/>
                  </a:lnTo>
                  <a:lnTo>
                    <a:pt x="408" y="184"/>
                  </a:lnTo>
                  <a:lnTo>
                    <a:pt x="408" y="18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6" name="Line 10"/>
            <p:cNvSpPr>
              <a:spLocks noChangeShapeType="1"/>
            </p:cNvSpPr>
            <p:nvPr/>
          </p:nvSpPr>
          <p:spPr bwMode="auto">
            <a:xfrm>
              <a:off x="2189" y="2648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7" name="Line 11"/>
            <p:cNvSpPr>
              <a:spLocks noChangeShapeType="1"/>
            </p:cNvSpPr>
            <p:nvPr/>
          </p:nvSpPr>
          <p:spPr bwMode="auto">
            <a:xfrm flipH="1" flipV="1">
              <a:off x="2293" y="2536"/>
              <a:ext cx="304" cy="2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8" name="Line 12"/>
            <p:cNvSpPr>
              <a:spLocks noChangeShapeType="1"/>
            </p:cNvSpPr>
            <p:nvPr/>
          </p:nvSpPr>
          <p:spPr bwMode="auto">
            <a:xfrm flipV="1">
              <a:off x="2840" y="2588"/>
              <a:ext cx="240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89" name="Line 13"/>
            <p:cNvSpPr>
              <a:spLocks noChangeShapeType="1"/>
            </p:cNvSpPr>
            <p:nvPr/>
          </p:nvSpPr>
          <p:spPr bwMode="auto">
            <a:xfrm flipH="1" flipV="1">
              <a:off x="2733" y="2024"/>
              <a:ext cx="275" cy="2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0" name="Line 14"/>
            <p:cNvSpPr>
              <a:spLocks noChangeShapeType="1"/>
            </p:cNvSpPr>
            <p:nvPr/>
          </p:nvSpPr>
          <p:spPr bwMode="auto">
            <a:xfrm flipH="1">
              <a:off x="2229" y="2000"/>
              <a:ext cx="272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1" name="Line 15"/>
            <p:cNvSpPr>
              <a:spLocks noChangeShapeType="1"/>
            </p:cNvSpPr>
            <p:nvPr/>
          </p:nvSpPr>
          <p:spPr bwMode="auto">
            <a:xfrm>
              <a:off x="2861" y="1928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2" name="Freeform 16"/>
            <p:cNvSpPr>
              <a:spLocks/>
            </p:cNvSpPr>
            <p:nvPr/>
          </p:nvSpPr>
          <p:spPr bwMode="auto">
            <a:xfrm>
              <a:off x="3397" y="2128"/>
              <a:ext cx="409" cy="465"/>
            </a:xfrm>
            <a:custGeom>
              <a:avLst/>
              <a:gdLst/>
              <a:ahLst/>
              <a:cxnLst>
                <a:cxn ang="0">
                  <a:pos x="16" y="360"/>
                </a:cxn>
                <a:cxn ang="0">
                  <a:pos x="304" y="464"/>
                </a:cxn>
                <a:cxn ang="0">
                  <a:pos x="408" y="288"/>
                </a:cxn>
                <a:cxn ang="0">
                  <a:pos x="360" y="32"/>
                </a:cxn>
                <a:cxn ang="0">
                  <a:pos x="112" y="0"/>
                </a:cxn>
                <a:cxn ang="0">
                  <a:pos x="0" y="184"/>
                </a:cxn>
                <a:cxn ang="0">
                  <a:pos x="0" y="184"/>
                </a:cxn>
              </a:cxnLst>
              <a:rect l="0" t="0" r="r" b="b"/>
              <a:pathLst>
                <a:path w="409" h="465">
                  <a:moveTo>
                    <a:pt x="16" y="360"/>
                  </a:moveTo>
                  <a:lnTo>
                    <a:pt x="304" y="464"/>
                  </a:lnTo>
                  <a:lnTo>
                    <a:pt x="408" y="288"/>
                  </a:lnTo>
                  <a:lnTo>
                    <a:pt x="360" y="32"/>
                  </a:lnTo>
                  <a:lnTo>
                    <a:pt x="112" y="0"/>
                  </a:lnTo>
                  <a:lnTo>
                    <a:pt x="0" y="184"/>
                  </a:lnTo>
                  <a:lnTo>
                    <a:pt x="0" y="18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5793" name="Rectangle 17"/>
            <p:cNvSpPr>
              <a:spLocks noChangeArrowheads="1"/>
            </p:cNvSpPr>
            <p:nvPr/>
          </p:nvSpPr>
          <p:spPr bwMode="auto">
            <a:xfrm>
              <a:off x="2389" y="1637"/>
              <a:ext cx="512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¬take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wrong</a:t>
              </a:r>
            </a:p>
          </p:txBody>
        </p:sp>
        <p:sp>
          <p:nvSpPr>
            <p:cNvPr id="1995794" name="Rectangle 18"/>
            <p:cNvSpPr>
              <a:spLocks noChangeArrowheads="1"/>
            </p:cNvSpPr>
            <p:nvPr/>
          </p:nvSpPr>
          <p:spPr bwMode="auto">
            <a:xfrm>
              <a:off x="2012" y="192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5" name="Rectangle 19"/>
            <p:cNvSpPr>
              <a:spLocks noChangeArrowheads="1"/>
            </p:cNvSpPr>
            <p:nvPr/>
          </p:nvSpPr>
          <p:spPr bwMode="auto">
            <a:xfrm>
              <a:off x="2990" y="1836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796" name="Rectangle 20"/>
            <p:cNvSpPr>
              <a:spLocks noChangeArrowheads="1"/>
            </p:cNvSpPr>
            <p:nvPr/>
          </p:nvSpPr>
          <p:spPr bwMode="auto">
            <a:xfrm>
              <a:off x="1124" y="220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7" name="Rectangle 21"/>
            <p:cNvSpPr>
              <a:spLocks noChangeArrowheads="1"/>
            </p:cNvSpPr>
            <p:nvPr/>
          </p:nvSpPr>
          <p:spPr bwMode="auto">
            <a:xfrm>
              <a:off x="2412" y="2536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8" name="Rectangle 22"/>
            <p:cNvSpPr>
              <a:spLocks noChangeArrowheads="1"/>
            </p:cNvSpPr>
            <p:nvPr/>
          </p:nvSpPr>
          <p:spPr bwMode="auto">
            <a:xfrm>
              <a:off x="2500" y="2120"/>
              <a:ext cx="47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taken</a:t>
              </a:r>
            </a:p>
          </p:txBody>
        </p:sp>
        <p:sp>
          <p:nvSpPr>
            <p:cNvPr id="1995799" name="Rectangle 23"/>
            <p:cNvSpPr>
              <a:spLocks noChangeArrowheads="1"/>
            </p:cNvSpPr>
            <p:nvPr/>
          </p:nvSpPr>
          <p:spPr bwMode="auto">
            <a:xfrm>
              <a:off x="2933" y="2225"/>
              <a:ext cx="497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¬take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right</a:t>
              </a:r>
            </a:p>
          </p:txBody>
        </p:sp>
        <p:sp>
          <p:nvSpPr>
            <p:cNvPr id="1995800" name="Rectangle 24"/>
            <p:cNvSpPr>
              <a:spLocks noChangeArrowheads="1"/>
            </p:cNvSpPr>
            <p:nvPr/>
          </p:nvSpPr>
          <p:spPr bwMode="auto">
            <a:xfrm>
              <a:off x="1874" y="2238"/>
              <a:ext cx="415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right</a:t>
              </a:r>
            </a:p>
          </p:txBody>
        </p:sp>
        <p:sp>
          <p:nvSpPr>
            <p:cNvPr id="1995801" name="Rectangle 25"/>
            <p:cNvSpPr>
              <a:spLocks noChangeArrowheads="1"/>
            </p:cNvSpPr>
            <p:nvPr/>
          </p:nvSpPr>
          <p:spPr bwMode="auto">
            <a:xfrm>
              <a:off x="2428" y="2845"/>
              <a:ext cx="512" cy="36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take</a:t>
              </a:r>
            </a:p>
            <a:p>
              <a:pPr>
                <a:spcBef>
                  <a:spcPct val="0"/>
                </a:spcBef>
              </a:pPr>
              <a:r>
                <a:rPr lang="en-US" i="1">
                  <a:solidFill>
                    <a:srgbClr val="56127A"/>
                  </a:solidFill>
                  <a:latin typeface="Verdana" charset="0"/>
                </a:rPr>
                <a:t>wrong</a:t>
              </a:r>
            </a:p>
          </p:txBody>
        </p:sp>
        <p:sp>
          <p:nvSpPr>
            <p:cNvPr id="1995802" name="Rectangle 26"/>
            <p:cNvSpPr>
              <a:spLocks noChangeArrowheads="1"/>
            </p:cNvSpPr>
            <p:nvPr/>
          </p:nvSpPr>
          <p:spPr bwMode="auto">
            <a:xfrm>
              <a:off x="3831" y="2253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803" name="Rectangle 27"/>
            <p:cNvSpPr>
              <a:spLocks noChangeArrowheads="1"/>
            </p:cNvSpPr>
            <p:nvPr/>
          </p:nvSpPr>
          <p:spPr bwMode="auto">
            <a:xfrm>
              <a:off x="2939" y="2711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  <p:sp>
          <p:nvSpPr>
            <p:cNvPr id="1995804" name="Rectangle 28"/>
            <p:cNvSpPr>
              <a:spLocks noChangeArrowheads="1"/>
            </p:cNvSpPr>
            <p:nvPr/>
          </p:nvSpPr>
          <p:spPr bwMode="auto">
            <a:xfrm>
              <a:off x="1815" y="2739"/>
              <a:ext cx="624" cy="2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>
                  <a:solidFill>
                    <a:srgbClr val="56127A"/>
                  </a:solidFill>
                  <a:latin typeface="Verdana" charset="0"/>
                </a:rPr>
                <a:t>¬ taken</a:t>
              </a:r>
            </a:p>
          </p:txBody>
        </p:sp>
      </p:grpSp>
      <p:sp>
        <p:nvSpPr>
          <p:cNvPr id="1995805" name="Text Box 29"/>
          <p:cNvSpPr txBox="1">
            <a:spLocks noChangeArrowheads="1"/>
          </p:cNvSpPr>
          <p:nvPr/>
        </p:nvSpPr>
        <p:spPr bwMode="auto">
          <a:xfrm>
            <a:off x="622300" y="5391150"/>
            <a:ext cx="768667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BP state:	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(</a:t>
            </a:r>
            <a:r>
              <a:rPr lang="en-US" sz="2000" i="1">
                <a:latin typeface="Verdana" charset="0"/>
              </a:rPr>
              <a:t>predict</a:t>
            </a:r>
            <a:r>
              <a:rPr lang="en-US" sz="2000">
                <a:latin typeface="Verdana" charset="0"/>
              </a:rPr>
              <a:t> take/¬take) x (</a:t>
            </a:r>
            <a:r>
              <a:rPr lang="en-US" sz="2000" i="1">
                <a:latin typeface="Verdana" charset="0"/>
              </a:rPr>
              <a:t>last prediction</a:t>
            </a:r>
            <a:r>
              <a:rPr lang="en-US" sz="2000">
                <a:latin typeface="Verdana" charset="0"/>
              </a:rPr>
              <a:t> right/wrong)</a:t>
            </a:r>
          </a:p>
        </p:txBody>
      </p:sp>
      <p:sp>
        <p:nvSpPr>
          <p:cNvPr id="1995806" name="Rectangle 30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Branch Prediction Bits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1FB7-FFE2-A346-9C0F-1B85D7D8530D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9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162800" cy="850900"/>
          </a:xfrm>
        </p:spPr>
        <p:txBody>
          <a:bodyPr/>
          <a:lstStyle/>
          <a:p>
            <a:r>
              <a:rPr lang="en-US"/>
              <a:t>Branch History Table</a:t>
            </a:r>
          </a:p>
        </p:txBody>
      </p:sp>
      <p:sp>
        <p:nvSpPr>
          <p:cNvPr id="1997827" name="Text Box 3"/>
          <p:cNvSpPr txBox="1">
            <a:spLocks noChangeArrowheads="1"/>
          </p:cNvSpPr>
          <p:nvPr/>
        </p:nvSpPr>
        <p:spPr bwMode="auto">
          <a:xfrm>
            <a:off x="450850" y="5715000"/>
            <a:ext cx="81708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4K-entry BHT, 2 bits/entry, ~80-90% correct predictions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0" y="1084263"/>
            <a:ext cx="4822825" cy="473075"/>
            <a:chOff x="984" y="774"/>
            <a:chExt cx="3038" cy="298"/>
          </a:xfrm>
        </p:grpSpPr>
        <p:sp>
          <p:nvSpPr>
            <p:cNvPr id="1997829" name="Rectangle 5"/>
            <p:cNvSpPr>
              <a:spLocks noChangeArrowheads="1"/>
            </p:cNvSpPr>
            <p:nvPr/>
          </p:nvSpPr>
          <p:spPr bwMode="auto">
            <a:xfrm>
              <a:off x="1932" y="795"/>
              <a:ext cx="176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solidFill>
                  <a:srgbClr val="56127A"/>
                </a:solidFill>
                <a:latin typeface="Verdan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708" y="795"/>
              <a:ext cx="288" cy="240"/>
              <a:chOff x="3456" y="960"/>
              <a:chExt cx="288" cy="240"/>
            </a:xfrm>
          </p:grpSpPr>
          <p:sp>
            <p:nvSpPr>
              <p:cNvPr id="1997831" name="Rectangle 7"/>
              <p:cNvSpPr>
                <a:spLocks noChangeArrowheads="1"/>
              </p:cNvSpPr>
              <p:nvPr/>
            </p:nvSpPr>
            <p:spPr bwMode="auto">
              <a:xfrm>
                <a:off x="3456" y="960"/>
                <a:ext cx="288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32" name="Line 8"/>
              <p:cNvSpPr>
                <a:spLocks noChangeShapeType="1"/>
              </p:cNvSpPr>
              <p:nvPr/>
            </p:nvSpPr>
            <p:spPr bwMode="auto">
              <a:xfrm flipV="1">
                <a:off x="3600" y="1104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7833" name="Text Box 9"/>
            <p:cNvSpPr txBox="1">
              <a:spLocks noChangeArrowheads="1"/>
            </p:cNvSpPr>
            <p:nvPr/>
          </p:nvSpPr>
          <p:spPr bwMode="auto">
            <a:xfrm>
              <a:off x="3660" y="822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sp>
          <p:nvSpPr>
            <p:cNvPr id="1997834" name="Text Box 10"/>
            <p:cNvSpPr txBox="1">
              <a:spLocks noChangeArrowheads="1"/>
            </p:cNvSpPr>
            <p:nvPr/>
          </p:nvSpPr>
          <p:spPr bwMode="auto">
            <a:xfrm>
              <a:off x="3804" y="822"/>
              <a:ext cx="21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0</a:t>
              </a:r>
            </a:p>
          </p:txBody>
        </p:sp>
        <p:sp>
          <p:nvSpPr>
            <p:cNvPr id="1997835" name="Text Box 11"/>
            <p:cNvSpPr txBox="1">
              <a:spLocks noChangeArrowheads="1"/>
            </p:cNvSpPr>
            <p:nvPr/>
          </p:nvSpPr>
          <p:spPr bwMode="auto">
            <a:xfrm>
              <a:off x="984" y="774"/>
              <a:ext cx="81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Fetch PC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98500" y="2341563"/>
            <a:ext cx="4445000" cy="3222625"/>
            <a:chOff x="440" y="1539"/>
            <a:chExt cx="2800" cy="2030"/>
          </a:xfrm>
        </p:grpSpPr>
        <p:sp>
          <p:nvSpPr>
            <p:cNvPr id="1997837" name="Line 13"/>
            <p:cNvSpPr>
              <a:spLocks noChangeShapeType="1"/>
            </p:cNvSpPr>
            <p:nvPr/>
          </p:nvSpPr>
          <p:spPr bwMode="auto">
            <a:xfrm>
              <a:off x="2616" y="3123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38" name="Line 14"/>
            <p:cNvSpPr>
              <a:spLocks noChangeShapeType="1"/>
            </p:cNvSpPr>
            <p:nvPr/>
          </p:nvSpPr>
          <p:spPr bwMode="auto">
            <a:xfrm>
              <a:off x="3036" y="1539"/>
              <a:ext cx="0" cy="1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39" name="Text Box 15"/>
            <p:cNvSpPr txBox="1">
              <a:spLocks noChangeArrowheads="1"/>
            </p:cNvSpPr>
            <p:nvPr/>
          </p:nvSpPr>
          <p:spPr bwMode="auto">
            <a:xfrm>
              <a:off x="440" y="3294"/>
              <a:ext cx="763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Branch?</a:t>
              </a:r>
            </a:p>
          </p:txBody>
        </p:sp>
        <p:sp>
          <p:nvSpPr>
            <p:cNvPr id="1997840" name="Line 16"/>
            <p:cNvSpPr>
              <a:spLocks noChangeShapeType="1"/>
            </p:cNvSpPr>
            <p:nvPr/>
          </p:nvSpPr>
          <p:spPr bwMode="auto">
            <a:xfrm>
              <a:off x="888" y="2595"/>
              <a:ext cx="0" cy="6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1" name="Freeform 17"/>
            <p:cNvSpPr>
              <a:spLocks/>
            </p:cNvSpPr>
            <p:nvPr/>
          </p:nvSpPr>
          <p:spPr bwMode="auto">
            <a:xfrm>
              <a:off x="1944" y="2787"/>
              <a:ext cx="1296" cy="3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0"/>
                </a:cxn>
                <a:cxn ang="0">
                  <a:pos x="672" y="96"/>
                </a:cxn>
                <a:cxn ang="0">
                  <a:pos x="720" y="0"/>
                </a:cxn>
                <a:cxn ang="0">
                  <a:pos x="1296" y="0"/>
                </a:cxn>
                <a:cxn ang="0">
                  <a:pos x="1152" y="336"/>
                </a:cxn>
                <a:cxn ang="0">
                  <a:pos x="144" y="336"/>
                </a:cxn>
                <a:cxn ang="0">
                  <a:pos x="0" y="0"/>
                </a:cxn>
              </a:cxnLst>
              <a:rect l="0" t="0" r="r" b="b"/>
              <a:pathLst>
                <a:path w="1296" h="336">
                  <a:moveTo>
                    <a:pt x="0" y="0"/>
                  </a:moveTo>
                  <a:lnTo>
                    <a:pt x="624" y="0"/>
                  </a:lnTo>
                  <a:lnTo>
                    <a:pt x="672" y="96"/>
                  </a:lnTo>
                  <a:lnTo>
                    <a:pt x="720" y="0"/>
                  </a:lnTo>
                  <a:lnTo>
                    <a:pt x="1296" y="0"/>
                  </a:lnTo>
                  <a:lnTo>
                    <a:pt x="1152" y="336"/>
                  </a:lnTo>
                  <a:lnTo>
                    <a:pt x="144" y="3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2" name="Line 18"/>
            <p:cNvSpPr>
              <a:spLocks noChangeShapeType="1"/>
            </p:cNvSpPr>
            <p:nvPr/>
          </p:nvSpPr>
          <p:spPr bwMode="auto">
            <a:xfrm>
              <a:off x="2184" y="2595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3" name="Text Box 19"/>
            <p:cNvSpPr txBox="1">
              <a:spLocks noChangeArrowheads="1"/>
            </p:cNvSpPr>
            <p:nvPr/>
          </p:nvSpPr>
          <p:spPr bwMode="auto">
            <a:xfrm>
              <a:off x="2126" y="3319"/>
              <a:ext cx="901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Target PC</a:t>
              </a:r>
            </a:p>
          </p:txBody>
        </p:sp>
        <p:sp>
          <p:nvSpPr>
            <p:cNvPr id="1997844" name="Text Box 20"/>
            <p:cNvSpPr txBox="1">
              <a:spLocks noChangeArrowheads="1"/>
            </p:cNvSpPr>
            <p:nvPr/>
          </p:nvSpPr>
          <p:spPr bwMode="auto">
            <a:xfrm>
              <a:off x="2484" y="2887"/>
              <a:ext cx="247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+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1617663"/>
            <a:ext cx="5848350" cy="2400300"/>
            <a:chOff x="0" y="1083"/>
            <a:chExt cx="3684" cy="1512"/>
          </a:xfrm>
        </p:grpSpPr>
        <p:sp>
          <p:nvSpPr>
            <p:cNvPr id="1997846" name="Rectangle 22"/>
            <p:cNvSpPr>
              <a:spLocks noChangeArrowheads="1"/>
            </p:cNvSpPr>
            <p:nvPr/>
          </p:nvSpPr>
          <p:spPr bwMode="auto">
            <a:xfrm>
              <a:off x="444" y="1300"/>
              <a:ext cx="1872" cy="77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I-Cache</a:t>
              </a:r>
            </a:p>
          </p:txBody>
        </p:sp>
        <p:sp>
          <p:nvSpPr>
            <p:cNvPr id="1997847" name="Freeform 23"/>
            <p:cNvSpPr>
              <a:spLocks/>
            </p:cNvSpPr>
            <p:nvPr/>
          </p:nvSpPr>
          <p:spPr bwMode="auto">
            <a:xfrm>
              <a:off x="2316" y="1300"/>
              <a:ext cx="720" cy="239"/>
            </a:xfrm>
            <a:custGeom>
              <a:avLst/>
              <a:gdLst/>
              <a:ahLst/>
              <a:cxnLst>
                <a:cxn ang="0">
                  <a:pos x="720" y="0"/>
                </a:cxn>
                <a:cxn ang="0">
                  <a:pos x="720" y="384"/>
                </a:cxn>
                <a:cxn ang="0">
                  <a:pos x="0" y="384"/>
                </a:cxn>
              </a:cxnLst>
              <a:rect l="0" t="0" r="r" b="b"/>
              <a:pathLst>
                <a:path w="720" h="384">
                  <a:moveTo>
                    <a:pt x="720" y="0"/>
                  </a:moveTo>
                  <a:lnTo>
                    <a:pt x="720" y="384"/>
                  </a:lnTo>
                  <a:lnTo>
                    <a:pt x="0" y="384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48" name="Rectangle 24"/>
            <p:cNvSpPr>
              <a:spLocks noChangeArrowheads="1"/>
            </p:cNvSpPr>
            <p:nvPr/>
          </p:nvSpPr>
          <p:spPr bwMode="auto">
            <a:xfrm>
              <a:off x="408" y="2331"/>
              <a:ext cx="912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Opcode</a:t>
              </a:r>
            </a:p>
          </p:txBody>
        </p:sp>
        <p:sp>
          <p:nvSpPr>
            <p:cNvPr id="1997849" name="Rectangle 25"/>
            <p:cNvSpPr>
              <a:spLocks noChangeArrowheads="1"/>
            </p:cNvSpPr>
            <p:nvPr/>
          </p:nvSpPr>
          <p:spPr bwMode="auto">
            <a:xfrm>
              <a:off x="1560" y="2331"/>
              <a:ext cx="960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offset</a:t>
              </a:r>
            </a:p>
          </p:txBody>
        </p:sp>
        <p:sp>
          <p:nvSpPr>
            <p:cNvPr id="1997850" name="Line 26"/>
            <p:cNvSpPr>
              <a:spLocks noChangeShapeType="1"/>
            </p:cNvSpPr>
            <p:nvPr/>
          </p:nvSpPr>
          <p:spPr bwMode="auto">
            <a:xfrm>
              <a:off x="1464" y="2071"/>
              <a:ext cx="0" cy="2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1" name="Rectangle 27"/>
            <p:cNvSpPr>
              <a:spLocks noChangeArrowheads="1"/>
            </p:cNvSpPr>
            <p:nvPr/>
          </p:nvSpPr>
          <p:spPr bwMode="auto">
            <a:xfrm>
              <a:off x="1320" y="2331"/>
              <a:ext cx="240" cy="2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2" name="AutoShape 28"/>
            <p:cNvSpPr>
              <a:spLocks/>
            </p:cNvSpPr>
            <p:nvPr/>
          </p:nvSpPr>
          <p:spPr bwMode="auto">
            <a:xfrm rot="5400000">
              <a:off x="2699" y="316"/>
              <a:ext cx="217" cy="1752"/>
            </a:xfrm>
            <a:prstGeom prst="rightBrace">
              <a:avLst>
                <a:gd name="adj1" fmla="val 67281"/>
                <a:gd name="adj2" fmla="val 3681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7853" name="Text Box 29"/>
            <p:cNvSpPr txBox="1">
              <a:spLocks noChangeArrowheads="1"/>
            </p:cNvSpPr>
            <p:nvPr/>
          </p:nvSpPr>
          <p:spPr bwMode="auto">
            <a:xfrm>
              <a:off x="0" y="2098"/>
              <a:ext cx="989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Instruction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4895850" y="1117600"/>
            <a:ext cx="4062413" cy="4406900"/>
            <a:chOff x="3084" y="768"/>
            <a:chExt cx="2559" cy="2776"/>
          </a:xfrm>
        </p:grpSpPr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3276" y="1251"/>
              <a:ext cx="960" cy="408"/>
              <a:chOff x="3276" y="1251"/>
              <a:chExt cx="960" cy="408"/>
            </a:xfrm>
          </p:grpSpPr>
          <p:sp>
            <p:nvSpPr>
              <p:cNvPr id="1997856" name="AutoShape 32"/>
              <p:cNvSpPr>
                <a:spLocks/>
              </p:cNvSpPr>
              <p:nvPr/>
            </p:nvSpPr>
            <p:spPr bwMode="auto">
              <a:xfrm rot="5400000">
                <a:off x="3408" y="1119"/>
                <a:ext cx="144" cy="408"/>
              </a:xfrm>
              <a:prstGeom prst="rightBrace">
                <a:avLst>
                  <a:gd name="adj1" fmla="val 23611"/>
                  <a:gd name="adj2" fmla="val 54167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7" name="Freeform 33"/>
              <p:cNvSpPr>
                <a:spLocks/>
              </p:cNvSpPr>
              <p:nvPr/>
            </p:nvSpPr>
            <p:spPr bwMode="auto">
              <a:xfrm>
                <a:off x="3468" y="1323"/>
                <a:ext cx="768" cy="3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36"/>
                  </a:cxn>
                  <a:cxn ang="0">
                    <a:pos x="768" y="336"/>
                  </a:cxn>
                </a:cxnLst>
                <a:rect l="0" t="0" r="r" b="b"/>
                <a:pathLst>
                  <a:path w="768" h="336">
                    <a:moveTo>
                      <a:pt x="0" y="0"/>
                    </a:moveTo>
                    <a:lnTo>
                      <a:pt x="0" y="336"/>
                    </a:lnTo>
                    <a:lnTo>
                      <a:pt x="768" y="336"/>
                    </a:ln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8" name="Line 34"/>
              <p:cNvSpPr>
                <a:spLocks noChangeShapeType="1"/>
              </p:cNvSpPr>
              <p:nvPr/>
            </p:nvSpPr>
            <p:spPr bwMode="auto">
              <a:xfrm flipV="1">
                <a:off x="3420" y="1419"/>
                <a:ext cx="144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59" name="Text Box 35"/>
              <p:cNvSpPr txBox="1">
                <a:spLocks noChangeArrowheads="1"/>
              </p:cNvSpPr>
              <p:nvPr/>
            </p:nvSpPr>
            <p:spPr bwMode="auto">
              <a:xfrm>
                <a:off x="3602" y="1327"/>
                <a:ext cx="211" cy="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2000">
                    <a:solidFill>
                      <a:srgbClr val="56127A"/>
                    </a:solidFill>
                    <a:latin typeface="Verdana" charset="0"/>
                  </a:rPr>
                  <a:t>k</a:t>
                </a:r>
              </a:p>
            </p:txBody>
          </p:sp>
        </p:grpSp>
        <p:sp>
          <p:nvSpPr>
            <p:cNvPr id="1997860" name="Text Box 36"/>
            <p:cNvSpPr txBox="1">
              <a:spLocks noChangeArrowheads="1"/>
            </p:cNvSpPr>
            <p:nvPr/>
          </p:nvSpPr>
          <p:spPr bwMode="auto">
            <a:xfrm>
              <a:off x="3084" y="1611"/>
              <a:ext cx="1248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BHT Index</a:t>
              </a:r>
            </a:p>
          </p:txBody>
        </p:sp>
        <p:sp>
          <p:nvSpPr>
            <p:cNvPr id="1997861" name="Text Box 37"/>
            <p:cNvSpPr txBox="1">
              <a:spLocks noChangeArrowheads="1"/>
            </p:cNvSpPr>
            <p:nvPr/>
          </p:nvSpPr>
          <p:spPr bwMode="auto">
            <a:xfrm>
              <a:off x="4584" y="1350"/>
              <a:ext cx="1059" cy="63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 i="1" baseline="30000">
                  <a:solidFill>
                    <a:srgbClr val="56127A"/>
                  </a:solidFill>
                  <a:latin typeface="Verdana" charset="0"/>
                </a:rPr>
                <a:t>k</a:t>
              </a: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-entry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BHT,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2 bits/entry</a:t>
              </a:r>
            </a:p>
          </p:txBody>
        </p:sp>
        <p:sp>
          <p:nvSpPr>
            <p:cNvPr id="1997862" name="Text Box 38"/>
            <p:cNvSpPr txBox="1">
              <a:spLocks noChangeArrowheads="1"/>
            </p:cNvSpPr>
            <p:nvPr/>
          </p:nvSpPr>
          <p:spPr bwMode="auto">
            <a:xfrm>
              <a:off x="3602" y="3294"/>
              <a:ext cx="1379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Taken/¬Taken?</a:t>
              </a:r>
            </a:p>
          </p:txBody>
        </p:sp>
        <p:grpSp>
          <p:nvGrpSpPr>
            <p:cNvPr id="8" name="Group 39"/>
            <p:cNvGrpSpPr>
              <a:grpSpLocks/>
            </p:cNvGrpSpPr>
            <p:nvPr/>
          </p:nvGrpSpPr>
          <p:grpSpPr bwMode="auto">
            <a:xfrm>
              <a:off x="4284" y="1035"/>
              <a:ext cx="288" cy="2280"/>
              <a:chOff x="4284" y="1035"/>
              <a:chExt cx="288" cy="2280"/>
            </a:xfrm>
          </p:grpSpPr>
          <p:grpSp>
            <p:nvGrpSpPr>
              <p:cNvPr id="9" name="Group 40"/>
              <p:cNvGrpSpPr>
                <a:grpSpLocks/>
              </p:cNvGrpSpPr>
              <p:nvPr/>
            </p:nvGrpSpPr>
            <p:grpSpPr bwMode="auto">
              <a:xfrm>
                <a:off x="4284" y="1035"/>
                <a:ext cx="288" cy="240"/>
                <a:chOff x="2352" y="576"/>
                <a:chExt cx="288" cy="240"/>
              </a:xfrm>
            </p:grpSpPr>
            <p:sp>
              <p:nvSpPr>
                <p:cNvPr id="1997865" name="Rectangle 41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6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43"/>
              <p:cNvGrpSpPr>
                <a:grpSpLocks/>
              </p:cNvGrpSpPr>
              <p:nvPr/>
            </p:nvGrpSpPr>
            <p:grpSpPr bwMode="auto">
              <a:xfrm>
                <a:off x="4284" y="1275"/>
                <a:ext cx="288" cy="240"/>
                <a:chOff x="2352" y="576"/>
                <a:chExt cx="288" cy="240"/>
              </a:xfrm>
            </p:grpSpPr>
            <p:sp>
              <p:nvSpPr>
                <p:cNvPr id="1997868" name="Rectangle 44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6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46"/>
              <p:cNvGrpSpPr>
                <a:grpSpLocks/>
              </p:cNvGrpSpPr>
              <p:nvPr/>
            </p:nvGrpSpPr>
            <p:grpSpPr bwMode="auto">
              <a:xfrm>
                <a:off x="4284" y="1515"/>
                <a:ext cx="288" cy="240"/>
                <a:chOff x="2352" y="576"/>
                <a:chExt cx="288" cy="240"/>
              </a:xfrm>
            </p:grpSpPr>
            <p:sp>
              <p:nvSpPr>
                <p:cNvPr id="1997871" name="Rectangle 47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7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49"/>
              <p:cNvGrpSpPr>
                <a:grpSpLocks/>
              </p:cNvGrpSpPr>
              <p:nvPr/>
            </p:nvGrpSpPr>
            <p:grpSpPr bwMode="auto">
              <a:xfrm>
                <a:off x="4284" y="2715"/>
                <a:ext cx="288" cy="240"/>
                <a:chOff x="2352" y="576"/>
                <a:chExt cx="288" cy="240"/>
              </a:xfrm>
            </p:grpSpPr>
            <p:sp>
              <p:nvSpPr>
                <p:cNvPr id="1997874" name="Rectangle 50"/>
                <p:cNvSpPr>
                  <a:spLocks noChangeArrowheads="1"/>
                </p:cNvSpPr>
                <p:nvPr/>
              </p:nvSpPr>
              <p:spPr bwMode="auto">
                <a:xfrm>
                  <a:off x="2352" y="576"/>
                  <a:ext cx="288" cy="24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7875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496" y="720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97876" name="Line 52"/>
              <p:cNvSpPr>
                <a:spLocks noChangeShapeType="1"/>
              </p:cNvSpPr>
              <p:nvPr/>
            </p:nvSpPr>
            <p:spPr bwMode="auto">
              <a:xfrm>
                <a:off x="4375" y="2955"/>
                <a:ext cx="0" cy="36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7" name="Line 53"/>
              <p:cNvSpPr>
                <a:spLocks noChangeShapeType="1"/>
              </p:cNvSpPr>
              <p:nvPr/>
            </p:nvSpPr>
            <p:spPr bwMode="auto">
              <a:xfrm>
                <a:off x="4284" y="1755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8" name="Line 54"/>
              <p:cNvSpPr>
                <a:spLocks noChangeShapeType="1"/>
              </p:cNvSpPr>
              <p:nvPr/>
            </p:nvSpPr>
            <p:spPr bwMode="auto">
              <a:xfrm flipV="1">
                <a:off x="4284" y="2471"/>
                <a:ext cx="0" cy="2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79" name="Line 55"/>
              <p:cNvSpPr>
                <a:spLocks noChangeShapeType="1"/>
              </p:cNvSpPr>
              <p:nvPr/>
            </p:nvSpPr>
            <p:spPr bwMode="auto">
              <a:xfrm flipV="1">
                <a:off x="4572" y="2595"/>
                <a:ext cx="0" cy="1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80" name="Line 56"/>
              <p:cNvSpPr>
                <a:spLocks noChangeShapeType="1"/>
              </p:cNvSpPr>
              <p:nvPr/>
            </p:nvSpPr>
            <p:spPr bwMode="auto">
              <a:xfrm>
                <a:off x="4572" y="1755"/>
                <a:ext cx="0" cy="3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7881" name="Line 57"/>
              <p:cNvSpPr>
                <a:spLocks noChangeShapeType="1"/>
              </p:cNvSpPr>
              <p:nvPr/>
            </p:nvSpPr>
            <p:spPr bwMode="auto">
              <a:xfrm>
                <a:off x="4428" y="1899"/>
                <a:ext cx="0" cy="6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97882" name="Line 58"/>
            <p:cNvSpPr>
              <a:spLocks noChangeShapeType="1"/>
            </p:cNvSpPr>
            <p:nvPr/>
          </p:nvSpPr>
          <p:spPr bwMode="auto">
            <a:xfrm>
              <a:off x="3216" y="76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827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DA89D-98AF-3447-8EFB-263A03AAB0CC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17414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207000"/>
          </a:xfrm>
        </p:spPr>
        <p:txBody>
          <a:bodyPr/>
          <a:lstStyle/>
          <a:p>
            <a:r>
              <a:rPr lang="en-US" sz="2800" dirty="0" smtClean="0">
                <a:latin typeface="Tahoma" charset="0"/>
              </a:rPr>
              <a:t>Register renaming</a:t>
            </a:r>
            <a:endParaRPr lang="en-US" sz="1600" dirty="0" smtClean="0">
              <a:latin typeface="Tahoma" charset="0"/>
            </a:endParaRPr>
          </a:p>
          <a:p>
            <a:pPr lvl="1"/>
            <a:r>
              <a:rPr lang="en-US" sz="2200" dirty="0" smtClean="0">
                <a:latin typeface="Tahoma" charset="0"/>
              </a:rPr>
              <a:t>Overcoming the restriction caused by the # of registers</a:t>
            </a:r>
          </a:p>
          <a:p>
            <a:pPr lvl="1"/>
            <a:r>
              <a:rPr lang="en-US" sz="2200" dirty="0" smtClean="0">
                <a:latin typeface="Tahoma" charset="0"/>
              </a:rPr>
              <a:t>Reorder buffer &amp; renaming table</a:t>
            </a:r>
          </a:p>
          <a:p>
            <a:r>
              <a:rPr lang="en-US" sz="2800" dirty="0" smtClean="0">
                <a:latin typeface="Tahoma" charset="0"/>
              </a:rPr>
              <a:t>Precise interrupts</a:t>
            </a:r>
          </a:p>
          <a:p>
            <a:pPr lvl="1"/>
            <a:r>
              <a:rPr lang="en-US" sz="2200" dirty="0" smtClean="0">
                <a:latin typeface="Tahoma" charset="0"/>
              </a:rPr>
              <a:t>It must appear as if an interrupt has occurred in-between two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B3B0-DAFC-9146-80B5-0C3C3DFE006A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35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2575" y="342900"/>
            <a:ext cx="7162800" cy="863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Precise Interrupts</a:t>
            </a:r>
          </a:p>
        </p:txBody>
      </p:sp>
      <p:sp>
        <p:nvSpPr>
          <p:cNvPr id="1835011" name="Rectangle 3"/>
          <p:cNvSpPr>
            <a:spLocks noChangeArrowheads="1"/>
          </p:cNvSpPr>
          <p:nvPr/>
        </p:nvSpPr>
        <p:spPr bwMode="auto">
          <a:xfrm>
            <a:off x="869950" y="1725613"/>
            <a:ext cx="8007350" cy="313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It must appear as if an interrupt is taken between two instructions</a:t>
            </a:r>
            <a:r>
              <a:rPr lang="en-US" sz="2400">
                <a:latin typeface="Verdana" charset="0"/>
              </a:rPr>
              <a:t>  (say I</a:t>
            </a:r>
            <a:r>
              <a:rPr lang="en-US" sz="2400" baseline="-25000">
                <a:latin typeface="Verdana" charset="0"/>
              </a:rPr>
              <a:t>i</a:t>
            </a:r>
            <a:r>
              <a:rPr lang="en-US" sz="2400">
                <a:latin typeface="Verdana" charset="0"/>
              </a:rPr>
              <a:t> and I</a:t>
            </a:r>
            <a:r>
              <a:rPr lang="en-US" sz="2400" baseline="-25000">
                <a:latin typeface="Verdana" charset="0"/>
              </a:rPr>
              <a:t>i+1</a:t>
            </a:r>
            <a:r>
              <a:rPr lang="en-US" sz="2400"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the effect of all instructions up to and including I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is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 totally complete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no effect of any instruction after I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has taken place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The interrupt handler either aborts the program or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restarts it at I</a:t>
            </a:r>
            <a:r>
              <a:rPr lang="en-US" sz="2400" baseline="-25000">
                <a:latin typeface="Verdana" charset="0"/>
              </a:rPr>
              <a:t>i+1 </a:t>
            </a:r>
            <a:r>
              <a:rPr lang="en-US" sz="2400">
                <a:latin typeface="Verdana" charset="0"/>
              </a:rPr>
              <a:t>.</a:t>
            </a:r>
            <a:endParaRPr lang="en-US" sz="2400" i="1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65DA-167C-194A-8EFB-501FD45A4CB8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66800" y="1208088"/>
            <a:ext cx="7239000" cy="1193800"/>
            <a:chOff x="672" y="897"/>
            <a:chExt cx="4560" cy="752"/>
          </a:xfrm>
        </p:grpSpPr>
        <p:sp>
          <p:nvSpPr>
            <p:cNvPr id="1841155" name="Rectangle 3"/>
            <p:cNvSpPr>
              <a:spLocks noChangeArrowheads="1"/>
            </p:cNvSpPr>
            <p:nvPr/>
          </p:nvSpPr>
          <p:spPr bwMode="auto">
            <a:xfrm>
              <a:off x="672" y="897"/>
              <a:ext cx="4560" cy="7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rgbClr val="FFCC66"/>
                </a:solidFill>
                <a:latin typeface="Verdana" charset="0"/>
              </a:endParaRPr>
            </a:p>
          </p:txBody>
        </p:sp>
        <p:sp>
          <p:nvSpPr>
            <p:cNvPr id="1841156" name="Text Box 4"/>
            <p:cNvSpPr txBox="1">
              <a:spLocks noChangeArrowheads="1"/>
            </p:cNvSpPr>
            <p:nvPr/>
          </p:nvSpPr>
          <p:spPr bwMode="auto">
            <a:xfrm>
              <a:off x="1616" y="1034"/>
              <a:ext cx="2968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000" i="1">
                  <a:latin typeface="Verdana" charset="0"/>
                </a:rPr>
                <a:t>Fetch: Instruction bits retrieved from cache.</a:t>
              </a:r>
            </a:p>
          </p:txBody>
        </p:sp>
      </p:grpSp>
      <p:sp>
        <p:nvSpPr>
          <p:cNvPr id="1841157" name="Rectangle 5"/>
          <p:cNvSpPr>
            <a:spLocks noGrp="1" noChangeArrowheads="1"/>
          </p:cNvSpPr>
          <p:nvPr>
            <p:ph type="title"/>
          </p:nvPr>
        </p:nvSpPr>
        <p:spPr>
          <a:xfrm>
            <a:off x="266700" y="292100"/>
            <a:ext cx="7759700" cy="889000"/>
          </a:xfrm>
        </p:spPr>
        <p:txBody>
          <a:bodyPr/>
          <a:lstStyle/>
          <a:p>
            <a:r>
              <a:rPr lang="en-US"/>
              <a:t>Phases of Instruction Execution</a:t>
            </a:r>
          </a:p>
        </p:txBody>
      </p:sp>
      <p:sp>
        <p:nvSpPr>
          <p:cNvPr id="1841158" name="Rectangle 6"/>
          <p:cNvSpPr>
            <a:spLocks noChangeArrowheads="1"/>
          </p:cNvSpPr>
          <p:nvPr/>
        </p:nvSpPr>
        <p:spPr bwMode="auto">
          <a:xfrm>
            <a:off x="1066800" y="5213350"/>
            <a:ext cx="7239000" cy="91281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59" name="Rectangle 7"/>
          <p:cNvSpPr>
            <a:spLocks noChangeArrowheads="1"/>
          </p:cNvSpPr>
          <p:nvPr/>
        </p:nvSpPr>
        <p:spPr bwMode="auto">
          <a:xfrm>
            <a:off x="1066800" y="3525838"/>
            <a:ext cx="7239000" cy="15462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60" name="Rectangle 8"/>
          <p:cNvSpPr>
            <a:spLocks noChangeArrowheads="1"/>
          </p:cNvSpPr>
          <p:nvPr/>
        </p:nvSpPr>
        <p:spPr bwMode="auto">
          <a:xfrm>
            <a:off x="1066800" y="2543175"/>
            <a:ext cx="7239000" cy="842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>
              <a:solidFill>
                <a:schemeClr val="hlink"/>
              </a:solidFill>
              <a:latin typeface="Verdana" charset="0"/>
            </a:endParaRPr>
          </a:p>
        </p:txBody>
      </p:sp>
      <p:sp>
        <p:nvSpPr>
          <p:cNvPr id="1841161" name="Rectangle 9"/>
          <p:cNvSpPr>
            <a:spLocks noChangeArrowheads="1"/>
          </p:cNvSpPr>
          <p:nvPr/>
        </p:nvSpPr>
        <p:spPr bwMode="auto">
          <a:xfrm>
            <a:off x="1295400" y="1558925"/>
            <a:ext cx="1066800" cy="492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I-cache</a:t>
            </a:r>
          </a:p>
        </p:txBody>
      </p:sp>
      <p:sp>
        <p:nvSpPr>
          <p:cNvPr id="1841162" name="Rectangle 10"/>
          <p:cNvSpPr>
            <a:spLocks noChangeArrowheads="1"/>
          </p:cNvSpPr>
          <p:nvPr/>
        </p:nvSpPr>
        <p:spPr bwMode="auto">
          <a:xfrm>
            <a:off x="1295400" y="2262188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Fetch Buffer</a:t>
            </a:r>
          </a:p>
        </p:txBody>
      </p:sp>
      <p:sp>
        <p:nvSpPr>
          <p:cNvPr id="1841163" name="Rectangle 11"/>
          <p:cNvSpPr>
            <a:spLocks noChangeArrowheads="1"/>
          </p:cNvSpPr>
          <p:nvPr/>
        </p:nvSpPr>
        <p:spPr bwMode="auto">
          <a:xfrm>
            <a:off x="1295400" y="3105150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Issue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Buffer</a:t>
            </a:r>
          </a:p>
        </p:txBody>
      </p:sp>
      <p:sp>
        <p:nvSpPr>
          <p:cNvPr id="1841164" name="Rectangle 12"/>
          <p:cNvSpPr>
            <a:spLocks noChangeArrowheads="1"/>
          </p:cNvSpPr>
          <p:nvPr/>
        </p:nvSpPr>
        <p:spPr bwMode="auto">
          <a:xfrm>
            <a:off x="1295400" y="3948113"/>
            <a:ext cx="1066800" cy="631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Func.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Units</a:t>
            </a:r>
          </a:p>
        </p:txBody>
      </p:sp>
      <p:sp>
        <p:nvSpPr>
          <p:cNvPr id="1841165" name="Rectangle 13"/>
          <p:cNvSpPr>
            <a:spLocks noChangeArrowheads="1"/>
          </p:cNvSpPr>
          <p:nvPr/>
        </p:nvSpPr>
        <p:spPr bwMode="auto">
          <a:xfrm>
            <a:off x="1295400" y="5775325"/>
            <a:ext cx="1066800" cy="56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Arch.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State</a:t>
            </a:r>
          </a:p>
        </p:txBody>
      </p:sp>
      <p:sp>
        <p:nvSpPr>
          <p:cNvPr id="1841166" name="Line 14"/>
          <p:cNvSpPr>
            <a:spLocks noChangeShapeType="1"/>
          </p:cNvSpPr>
          <p:nvPr/>
        </p:nvSpPr>
        <p:spPr bwMode="auto">
          <a:xfrm rot="-16200000">
            <a:off x="1723231" y="1453357"/>
            <a:ext cx="211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7" name="Line 15"/>
          <p:cNvSpPr>
            <a:spLocks noChangeShapeType="1"/>
          </p:cNvSpPr>
          <p:nvPr/>
        </p:nvSpPr>
        <p:spPr bwMode="auto">
          <a:xfrm>
            <a:off x="1828800" y="2051050"/>
            <a:ext cx="0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8" name="Line 16"/>
          <p:cNvSpPr>
            <a:spLocks noChangeShapeType="1"/>
          </p:cNvSpPr>
          <p:nvPr/>
        </p:nvSpPr>
        <p:spPr bwMode="auto">
          <a:xfrm>
            <a:off x="1828800" y="2824163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69" name="Line 17"/>
          <p:cNvSpPr>
            <a:spLocks noChangeShapeType="1"/>
          </p:cNvSpPr>
          <p:nvPr/>
        </p:nvSpPr>
        <p:spPr bwMode="auto">
          <a:xfrm>
            <a:off x="1828800" y="3667125"/>
            <a:ext cx="0" cy="2809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0" name="Text Box 18"/>
          <p:cNvSpPr txBox="1">
            <a:spLocks noChangeArrowheads="1"/>
          </p:cNvSpPr>
          <p:nvPr/>
        </p:nvSpPr>
        <p:spPr bwMode="auto">
          <a:xfrm>
            <a:off x="2565400" y="3622675"/>
            <a:ext cx="5715000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Execute: Instructions and operands sent to execution </a:t>
            </a:r>
            <a:r>
              <a:rPr lang="en-US" sz="2000" i="1" dirty="0" smtClean="0">
                <a:latin typeface="Verdana" charset="0"/>
              </a:rPr>
              <a:t>units. </a:t>
            </a:r>
            <a:endParaRPr lang="en-US" sz="2000" i="1" dirty="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When execution completes, all results and exception flags are available.</a:t>
            </a:r>
          </a:p>
        </p:txBody>
      </p:sp>
      <p:sp>
        <p:nvSpPr>
          <p:cNvPr id="1841171" name="Text Box 19"/>
          <p:cNvSpPr txBox="1">
            <a:spLocks noChangeArrowheads="1"/>
          </p:cNvSpPr>
          <p:nvPr/>
        </p:nvSpPr>
        <p:spPr bwMode="auto">
          <a:xfrm>
            <a:off x="2565400" y="2613025"/>
            <a:ext cx="5753100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Decode: Instructions placed in appropriate issue (aka “dispatch”) stage buffer</a:t>
            </a:r>
          </a:p>
        </p:txBody>
      </p:sp>
      <p:sp>
        <p:nvSpPr>
          <p:cNvPr id="1841172" name="Rectangle 20"/>
          <p:cNvSpPr>
            <a:spLocks noChangeArrowheads="1"/>
          </p:cNvSpPr>
          <p:nvPr/>
        </p:nvSpPr>
        <p:spPr bwMode="auto">
          <a:xfrm>
            <a:off x="1295400" y="4860925"/>
            <a:ext cx="1066800" cy="6334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Result</a:t>
            </a:r>
          </a:p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Buffer</a:t>
            </a:r>
          </a:p>
        </p:txBody>
      </p:sp>
      <p:sp>
        <p:nvSpPr>
          <p:cNvPr id="1841173" name="Line 21"/>
          <p:cNvSpPr>
            <a:spLocks noChangeShapeType="1"/>
          </p:cNvSpPr>
          <p:nvPr/>
        </p:nvSpPr>
        <p:spPr bwMode="auto">
          <a:xfrm>
            <a:off x="1828800" y="4579938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4" name="Line 22"/>
          <p:cNvSpPr>
            <a:spLocks noChangeShapeType="1"/>
          </p:cNvSpPr>
          <p:nvPr/>
        </p:nvSpPr>
        <p:spPr bwMode="auto">
          <a:xfrm>
            <a:off x="1828800" y="5494338"/>
            <a:ext cx="0" cy="280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1175" name="Text Box 23"/>
          <p:cNvSpPr txBox="1">
            <a:spLocks noChangeArrowheads="1"/>
          </p:cNvSpPr>
          <p:nvPr/>
        </p:nvSpPr>
        <p:spPr bwMode="auto">
          <a:xfrm>
            <a:off x="2565400" y="5162550"/>
            <a:ext cx="5637213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Commit: Instruction irrevocably updates architectural state (aka “graduation” or “completion”).</a:t>
            </a:r>
          </a:p>
        </p:txBody>
      </p:sp>
      <p:sp>
        <p:nvSpPr>
          <p:cNvPr id="1841176" name="Rectangle 24"/>
          <p:cNvSpPr>
            <a:spLocks noChangeArrowheads="1"/>
          </p:cNvSpPr>
          <p:nvPr/>
        </p:nvSpPr>
        <p:spPr bwMode="auto">
          <a:xfrm>
            <a:off x="1295400" y="1066800"/>
            <a:ext cx="1066800" cy="2809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C81-1898-8E48-AB3E-5698B7DF1E20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43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28600"/>
            <a:ext cx="8674100" cy="990600"/>
          </a:xfrm>
        </p:spPr>
        <p:txBody>
          <a:bodyPr/>
          <a:lstStyle/>
          <a:p>
            <a:r>
              <a:rPr lang="en-US" sz="2800"/>
              <a:t>In-Order Commit for Precise Exceptions</a:t>
            </a:r>
          </a:p>
        </p:txBody>
      </p:sp>
      <p:sp>
        <p:nvSpPr>
          <p:cNvPr id="1843203" name="Text Box 3"/>
          <p:cNvSpPr txBox="1">
            <a:spLocks noChangeArrowheads="1"/>
          </p:cNvSpPr>
          <p:nvPr/>
        </p:nvSpPr>
        <p:spPr bwMode="auto">
          <a:xfrm>
            <a:off x="673100" y="3914775"/>
            <a:ext cx="8305800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Instructions fetched and decoded into instruction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reorder buffer in-order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Execution is out-of-order ( </a:t>
            </a:r>
            <a:r>
              <a:rPr lang="en-US" sz="2000">
                <a:solidFill>
                  <a:srgbClr val="56127A"/>
                </a:solidFill>
                <a:latin typeface="Verdana" charset="0"/>
                <a:sym typeface="Symbol" charset="2"/>
              </a:rPr>
              <a:t>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out-of-order completion)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Commit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(write-back to architectural state, i.e., regfile &amp;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memory, is in-order</a:t>
            </a:r>
          </a:p>
        </p:txBody>
      </p:sp>
      <p:sp>
        <p:nvSpPr>
          <p:cNvPr id="1843204" name="Text Box 4"/>
          <p:cNvSpPr txBox="1">
            <a:spLocks noChangeArrowheads="1"/>
          </p:cNvSpPr>
          <p:nvPr/>
        </p:nvSpPr>
        <p:spPr bwMode="auto">
          <a:xfrm>
            <a:off x="787400" y="5629275"/>
            <a:ext cx="7848600" cy="708025"/>
          </a:xfrm>
          <a:prstGeom prst="rect">
            <a:avLst/>
          </a:prstGeom>
          <a:noFill/>
          <a:ln w="63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Temporary storage needed to hold results before commit             (shadow registers and store buffers)</a:t>
            </a:r>
          </a:p>
        </p:txBody>
      </p:sp>
      <p:sp>
        <p:nvSpPr>
          <p:cNvPr id="1843205" name="Rectangle 5"/>
          <p:cNvSpPr>
            <a:spLocks noChangeArrowheads="1"/>
          </p:cNvSpPr>
          <p:nvPr/>
        </p:nvSpPr>
        <p:spPr bwMode="auto">
          <a:xfrm>
            <a:off x="533400" y="1463675"/>
            <a:ext cx="9906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Fetch</a:t>
            </a:r>
          </a:p>
        </p:txBody>
      </p:sp>
      <p:sp>
        <p:nvSpPr>
          <p:cNvPr id="1843206" name="Rectangle 6"/>
          <p:cNvSpPr>
            <a:spLocks noChangeArrowheads="1"/>
          </p:cNvSpPr>
          <p:nvPr/>
        </p:nvSpPr>
        <p:spPr bwMode="auto">
          <a:xfrm>
            <a:off x="2057400" y="1463675"/>
            <a:ext cx="12192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Decode</a:t>
            </a:r>
          </a:p>
        </p:txBody>
      </p:sp>
      <p:sp>
        <p:nvSpPr>
          <p:cNvPr id="1843207" name="Rectangle 7"/>
          <p:cNvSpPr>
            <a:spLocks noChangeArrowheads="1"/>
          </p:cNvSpPr>
          <p:nvPr/>
        </p:nvSpPr>
        <p:spPr bwMode="auto">
          <a:xfrm>
            <a:off x="4572000" y="2682875"/>
            <a:ext cx="1219200" cy="504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Execute</a:t>
            </a:r>
          </a:p>
        </p:txBody>
      </p:sp>
      <p:sp>
        <p:nvSpPr>
          <p:cNvPr id="1843208" name="Rectangle 8"/>
          <p:cNvSpPr>
            <a:spLocks noChangeArrowheads="1"/>
          </p:cNvSpPr>
          <p:nvPr/>
        </p:nvSpPr>
        <p:spPr bwMode="auto">
          <a:xfrm>
            <a:off x="7086600" y="1387475"/>
            <a:ext cx="1295400" cy="762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Commit</a:t>
            </a:r>
          </a:p>
        </p:txBody>
      </p:sp>
      <p:sp>
        <p:nvSpPr>
          <p:cNvPr id="1843209" name="Line 9"/>
          <p:cNvSpPr>
            <a:spLocks noChangeShapeType="1"/>
          </p:cNvSpPr>
          <p:nvPr/>
        </p:nvSpPr>
        <p:spPr bwMode="auto">
          <a:xfrm>
            <a:off x="1524000" y="176847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0" name="Line 10"/>
          <p:cNvSpPr>
            <a:spLocks noChangeShapeType="1"/>
          </p:cNvSpPr>
          <p:nvPr/>
        </p:nvSpPr>
        <p:spPr bwMode="auto">
          <a:xfrm>
            <a:off x="3276600" y="18446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1" name="Rectangle 11"/>
          <p:cNvSpPr>
            <a:spLocks noChangeArrowheads="1"/>
          </p:cNvSpPr>
          <p:nvPr/>
        </p:nvSpPr>
        <p:spPr bwMode="auto">
          <a:xfrm>
            <a:off x="3962400" y="1463675"/>
            <a:ext cx="2362200" cy="685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Reorder Buffer</a:t>
            </a:r>
          </a:p>
        </p:txBody>
      </p:sp>
      <p:sp>
        <p:nvSpPr>
          <p:cNvPr id="1843212" name="Line 12"/>
          <p:cNvSpPr>
            <a:spLocks noChangeShapeType="1"/>
          </p:cNvSpPr>
          <p:nvPr/>
        </p:nvSpPr>
        <p:spPr bwMode="auto">
          <a:xfrm>
            <a:off x="6324600" y="1844675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3" name="Text Box 13"/>
          <p:cNvSpPr txBox="1">
            <a:spLocks noChangeArrowheads="1"/>
          </p:cNvSpPr>
          <p:nvPr/>
        </p:nvSpPr>
        <p:spPr bwMode="auto">
          <a:xfrm>
            <a:off x="1295400" y="990600"/>
            <a:ext cx="12477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In-order</a:t>
            </a:r>
          </a:p>
        </p:txBody>
      </p:sp>
      <p:sp>
        <p:nvSpPr>
          <p:cNvPr id="1843214" name="Text Box 14"/>
          <p:cNvSpPr txBox="1">
            <a:spLocks noChangeArrowheads="1"/>
          </p:cNvSpPr>
          <p:nvPr/>
        </p:nvSpPr>
        <p:spPr bwMode="auto">
          <a:xfrm>
            <a:off x="7239000" y="990600"/>
            <a:ext cx="12477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In-order</a:t>
            </a:r>
          </a:p>
        </p:txBody>
      </p:sp>
      <p:sp>
        <p:nvSpPr>
          <p:cNvPr id="1843215" name="Line 15"/>
          <p:cNvSpPr>
            <a:spLocks noChangeShapeType="1"/>
          </p:cNvSpPr>
          <p:nvPr/>
        </p:nvSpPr>
        <p:spPr bwMode="auto">
          <a:xfrm>
            <a:off x="4800600" y="2149475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6" name="Line 16"/>
          <p:cNvSpPr>
            <a:spLocks noChangeShapeType="1"/>
          </p:cNvSpPr>
          <p:nvPr/>
        </p:nvSpPr>
        <p:spPr bwMode="auto">
          <a:xfrm flipV="1">
            <a:off x="5562600" y="2149475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7" name="Line 17"/>
          <p:cNvSpPr>
            <a:spLocks noChangeShapeType="1"/>
          </p:cNvSpPr>
          <p:nvPr/>
        </p:nvSpPr>
        <p:spPr bwMode="auto">
          <a:xfrm>
            <a:off x="6629400" y="1844675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8" name="Line 18"/>
          <p:cNvSpPr>
            <a:spLocks noChangeShapeType="1"/>
          </p:cNvSpPr>
          <p:nvPr/>
        </p:nvSpPr>
        <p:spPr bwMode="auto">
          <a:xfrm flipH="1" flipV="1">
            <a:off x="5867400" y="2225675"/>
            <a:ext cx="609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19" name="Line 19"/>
          <p:cNvSpPr>
            <a:spLocks noChangeShapeType="1"/>
          </p:cNvSpPr>
          <p:nvPr/>
        </p:nvSpPr>
        <p:spPr bwMode="auto">
          <a:xfrm flipH="1" flipV="1">
            <a:off x="3276600" y="2149475"/>
            <a:ext cx="31242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20" name="Line 20"/>
          <p:cNvSpPr>
            <a:spLocks noChangeShapeType="1"/>
          </p:cNvSpPr>
          <p:nvPr/>
        </p:nvSpPr>
        <p:spPr bwMode="auto">
          <a:xfrm flipH="1" flipV="1">
            <a:off x="1524000" y="2225675"/>
            <a:ext cx="48006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21" name="Text Box 21"/>
          <p:cNvSpPr txBox="1">
            <a:spLocks noChangeArrowheads="1"/>
          </p:cNvSpPr>
          <p:nvPr/>
        </p:nvSpPr>
        <p:spPr bwMode="auto">
          <a:xfrm>
            <a:off x="4343400" y="990600"/>
            <a:ext cx="18002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Out-of-order</a:t>
            </a:r>
          </a:p>
        </p:txBody>
      </p:sp>
      <p:sp>
        <p:nvSpPr>
          <p:cNvPr id="1843222" name="Text Box 22"/>
          <p:cNvSpPr txBox="1">
            <a:spLocks noChangeArrowheads="1"/>
          </p:cNvSpPr>
          <p:nvPr/>
        </p:nvSpPr>
        <p:spPr bwMode="auto">
          <a:xfrm>
            <a:off x="2667000" y="2530475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843223" name="Text Box 23"/>
          <p:cNvSpPr txBox="1">
            <a:spLocks noChangeArrowheads="1"/>
          </p:cNvSpPr>
          <p:nvPr/>
        </p:nvSpPr>
        <p:spPr bwMode="auto">
          <a:xfrm>
            <a:off x="3505200" y="2225675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843224" name="Text Box 24"/>
          <p:cNvSpPr txBox="1">
            <a:spLocks noChangeArrowheads="1"/>
          </p:cNvSpPr>
          <p:nvPr/>
        </p:nvSpPr>
        <p:spPr bwMode="auto">
          <a:xfrm>
            <a:off x="5943600" y="2149475"/>
            <a:ext cx="569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Kill</a:t>
            </a:r>
          </a:p>
        </p:txBody>
      </p:sp>
      <p:sp>
        <p:nvSpPr>
          <p:cNvPr id="1843225" name="AutoShape 25"/>
          <p:cNvSpPr>
            <a:spLocks noChangeArrowheads="1"/>
          </p:cNvSpPr>
          <p:nvPr/>
        </p:nvSpPr>
        <p:spPr bwMode="auto">
          <a:xfrm>
            <a:off x="6096000" y="2606675"/>
            <a:ext cx="2133600" cy="1219200"/>
          </a:xfrm>
          <a:prstGeom prst="irregularSeal1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>
                <a:latin typeface="Verdana" charset="0"/>
              </a:rPr>
              <a:t>Exception?</a:t>
            </a:r>
          </a:p>
        </p:txBody>
      </p:sp>
      <p:sp>
        <p:nvSpPr>
          <p:cNvPr id="1843226" name="Freeform 26"/>
          <p:cNvSpPr>
            <a:spLocks/>
          </p:cNvSpPr>
          <p:nvPr/>
        </p:nvSpPr>
        <p:spPr bwMode="auto">
          <a:xfrm>
            <a:off x="685800" y="2301875"/>
            <a:ext cx="5876925" cy="1358900"/>
          </a:xfrm>
          <a:custGeom>
            <a:avLst/>
            <a:gdLst/>
            <a:ahLst/>
            <a:cxnLst>
              <a:cxn ang="0">
                <a:pos x="3702" y="785"/>
              </a:cxn>
              <a:cxn ang="0">
                <a:pos x="2577" y="812"/>
              </a:cxn>
              <a:cxn ang="0">
                <a:pos x="911" y="796"/>
              </a:cxn>
              <a:cxn ang="0">
                <a:pos x="471" y="728"/>
              </a:cxn>
              <a:cxn ang="0">
                <a:pos x="409" y="696"/>
              </a:cxn>
              <a:cxn ang="0">
                <a:pos x="335" y="623"/>
              </a:cxn>
              <a:cxn ang="0">
                <a:pos x="299" y="560"/>
              </a:cxn>
              <a:cxn ang="0">
                <a:pos x="273" y="492"/>
              </a:cxn>
              <a:cxn ang="0">
                <a:pos x="252" y="477"/>
              </a:cxn>
              <a:cxn ang="0">
                <a:pos x="220" y="440"/>
              </a:cxn>
              <a:cxn ang="0">
                <a:pos x="126" y="335"/>
              </a:cxn>
              <a:cxn ang="0">
                <a:pos x="94" y="293"/>
              </a:cxn>
              <a:cxn ang="0">
                <a:pos x="74" y="251"/>
              </a:cxn>
              <a:cxn ang="0">
                <a:pos x="53" y="209"/>
              </a:cxn>
              <a:cxn ang="0">
                <a:pos x="16" y="115"/>
              </a:cxn>
              <a:cxn ang="0">
                <a:pos x="0" y="0"/>
              </a:cxn>
            </a:cxnLst>
            <a:rect l="0" t="0" r="r" b="b"/>
            <a:pathLst>
              <a:path w="3702" h="856">
                <a:moveTo>
                  <a:pt x="3702" y="785"/>
                </a:moveTo>
                <a:cubicBezTo>
                  <a:pt x="3331" y="824"/>
                  <a:pt x="2947" y="809"/>
                  <a:pt x="2577" y="812"/>
                </a:cubicBezTo>
                <a:cubicBezTo>
                  <a:pt x="2028" y="856"/>
                  <a:pt x="1463" y="840"/>
                  <a:pt x="911" y="796"/>
                </a:cubicBezTo>
                <a:cubicBezTo>
                  <a:pt x="767" y="771"/>
                  <a:pt x="611" y="772"/>
                  <a:pt x="471" y="728"/>
                </a:cubicBezTo>
                <a:cubicBezTo>
                  <a:pt x="445" y="707"/>
                  <a:pt x="444" y="703"/>
                  <a:pt x="409" y="696"/>
                </a:cubicBezTo>
                <a:cubicBezTo>
                  <a:pt x="383" y="673"/>
                  <a:pt x="353" y="654"/>
                  <a:pt x="335" y="623"/>
                </a:cubicBezTo>
                <a:cubicBezTo>
                  <a:pt x="286" y="539"/>
                  <a:pt x="337" y="613"/>
                  <a:pt x="299" y="560"/>
                </a:cubicBezTo>
                <a:cubicBezTo>
                  <a:pt x="295" y="549"/>
                  <a:pt x="278" y="499"/>
                  <a:pt x="273" y="492"/>
                </a:cubicBezTo>
                <a:cubicBezTo>
                  <a:pt x="268" y="485"/>
                  <a:pt x="258" y="483"/>
                  <a:pt x="252" y="477"/>
                </a:cubicBezTo>
                <a:cubicBezTo>
                  <a:pt x="240" y="466"/>
                  <a:pt x="230" y="453"/>
                  <a:pt x="220" y="440"/>
                </a:cubicBezTo>
                <a:cubicBezTo>
                  <a:pt x="191" y="405"/>
                  <a:pt x="152" y="370"/>
                  <a:pt x="126" y="335"/>
                </a:cubicBezTo>
                <a:cubicBezTo>
                  <a:pt x="94" y="292"/>
                  <a:pt x="117" y="316"/>
                  <a:pt x="94" y="293"/>
                </a:cubicBezTo>
                <a:cubicBezTo>
                  <a:pt x="82" y="257"/>
                  <a:pt x="91" y="270"/>
                  <a:pt x="74" y="251"/>
                </a:cubicBezTo>
                <a:cubicBezTo>
                  <a:pt x="67" y="235"/>
                  <a:pt x="65" y="222"/>
                  <a:pt x="53" y="209"/>
                </a:cubicBezTo>
                <a:cubicBezTo>
                  <a:pt x="40" y="178"/>
                  <a:pt x="39" y="141"/>
                  <a:pt x="16" y="115"/>
                </a:cubicBezTo>
                <a:cubicBezTo>
                  <a:pt x="8" y="71"/>
                  <a:pt x="0" y="46"/>
                  <a:pt x="0" y="0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227" name="Text Box 27"/>
          <p:cNvSpPr txBox="1">
            <a:spLocks noChangeArrowheads="1"/>
          </p:cNvSpPr>
          <p:nvPr/>
        </p:nvSpPr>
        <p:spPr bwMode="auto">
          <a:xfrm>
            <a:off x="1295400" y="3063875"/>
            <a:ext cx="2393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Inject handler 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8A4E0-5BD1-8B43-910D-8A17116EBE4C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4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228600"/>
            <a:ext cx="79375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Extensions for Precise Exceptions</a:t>
            </a:r>
          </a:p>
        </p:txBody>
      </p:sp>
      <p:sp>
        <p:nvSpPr>
          <p:cNvPr id="1845251" name="Rectangle 3"/>
          <p:cNvSpPr>
            <a:spLocks noChangeArrowheads="1"/>
          </p:cNvSpPr>
          <p:nvPr/>
        </p:nvSpPr>
        <p:spPr bwMode="auto">
          <a:xfrm>
            <a:off x="3835400" y="4013200"/>
            <a:ext cx="2406650" cy="454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Reorder buffer</a:t>
            </a:r>
          </a:p>
        </p:txBody>
      </p:sp>
      <p:sp>
        <p:nvSpPr>
          <p:cNvPr id="1845252" name="Line 4"/>
          <p:cNvSpPr>
            <a:spLocks noChangeShapeType="1"/>
          </p:cNvSpPr>
          <p:nvPr/>
        </p:nvSpPr>
        <p:spPr bwMode="auto">
          <a:xfrm>
            <a:off x="1320800" y="1841500"/>
            <a:ext cx="444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53" name="Line 5"/>
          <p:cNvSpPr>
            <a:spLocks noChangeShapeType="1"/>
          </p:cNvSpPr>
          <p:nvPr/>
        </p:nvSpPr>
        <p:spPr bwMode="auto">
          <a:xfrm>
            <a:off x="1320800" y="3136900"/>
            <a:ext cx="444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54" name="Rectangle 6"/>
          <p:cNvSpPr>
            <a:spLocks noChangeArrowheads="1"/>
          </p:cNvSpPr>
          <p:nvPr/>
        </p:nvSpPr>
        <p:spPr bwMode="auto">
          <a:xfrm>
            <a:off x="0" y="2611438"/>
            <a:ext cx="2351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55" name="Rectangle 7"/>
          <p:cNvSpPr>
            <a:spLocks noChangeArrowheads="1"/>
          </p:cNvSpPr>
          <p:nvPr/>
        </p:nvSpPr>
        <p:spPr bwMode="auto">
          <a:xfrm>
            <a:off x="315913" y="1689100"/>
            <a:ext cx="1131887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ptr</a:t>
            </a:r>
            <a:r>
              <a:rPr lang="en-US" sz="2000" baseline="-25000">
                <a:latin typeface="Verdana" charset="0"/>
              </a:rPr>
              <a:t>2</a:t>
            </a:r>
            <a:endParaRPr lang="en-US" sz="2000">
              <a:latin typeface="Verdana" charset="0"/>
            </a:endParaRPr>
          </a:p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next to</a:t>
            </a:r>
          </a:p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commit</a:t>
            </a:r>
          </a:p>
        </p:txBody>
      </p:sp>
      <p:sp>
        <p:nvSpPr>
          <p:cNvPr id="1845256" name="Rectangle 8"/>
          <p:cNvSpPr>
            <a:spLocks noChangeArrowheads="1"/>
          </p:cNvSpPr>
          <p:nvPr/>
        </p:nvSpPr>
        <p:spPr bwMode="auto">
          <a:xfrm>
            <a:off x="195263" y="3006725"/>
            <a:ext cx="1308100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ptr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next</a:t>
            </a:r>
          </a:p>
          <a:p>
            <a:pPr algn="r">
              <a:spcBef>
                <a:spcPct val="0"/>
              </a:spcBef>
            </a:pPr>
            <a:r>
              <a:rPr lang="en-US" sz="2000">
                <a:latin typeface="Verdana" charset="0"/>
              </a:rPr>
              <a:t>available</a:t>
            </a:r>
          </a:p>
        </p:txBody>
      </p:sp>
      <p:sp>
        <p:nvSpPr>
          <p:cNvPr id="1845257" name="Rectangle 9"/>
          <p:cNvSpPr>
            <a:spLocks noChangeArrowheads="1"/>
          </p:cNvSpPr>
          <p:nvPr/>
        </p:nvSpPr>
        <p:spPr bwMode="auto">
          <a:xfrm>
            <a:off x="558800" y="4597400"/>
            <a:ext cx="8318500" cy="161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add &lt;pd, dest, data, cause&gt; fields in the instruction template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commit instructions to reg file and memory in program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 order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buffers can be maintained circularly</a:t>
            </a: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on exception, clear reorder buffer by resetting ptr</a:t>
            </a:r>
            <a:r>
              <a:rPr lang="en-US" sz="28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=ptr</a:t>
            </a:r>
            <a:r>
              <a:rPr lang="en-US" sz="28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(stores must wait for commit before updating memory)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845258" name="Rectangle 10"/>
          <p:cNvSpPr>
            <a:spLocks noChangeArrowheads="1"/>
          </p:cNvSpPr>
          <p:nvPr/>
        </p:nvSpPr>
        <p:spPr bwMode="auto">
          <a:xfrm>
            <a:off x="1689100" y="927100"/>
            <a:ext cx="733742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solidFill>
                  <a:srgbClr val="56127A"/>
                </a:solidFill>
                <a:latin typeface="Verdana" charset="0"/>
              </a:rPr>
              <a:t>Inst#  use  exec   op    p1     src1  p2  src2     pd  dest     data  cause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778000" y="1231900"/>
            <a:ext cx="7162800" cy="2743200"/>
            <a:chOff x="1120" y="952"/>
            <a:chExt cx="4512" cy="1728"/>
          </a:xfrm>
        </p:grpSpPr>
        <p:sp>
          <p:nvSpPr>
            <p:cNvPr id="1845260" name="Rectangle 12" descr="Dark upward diagonal"/>
            <p:cNvSpPr>
              <a:spLocks noChangeArrowheads="1"/>
            </p:cNvSpPr>
            <p:nvPr/>
          </p:nvSpPr>
          <p:spPr bwMode="auto">
            <a:xfrm>
              <a:off x="4136" y="960"/>
              <a:ext cx="1488" cy="1712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120" y="952"/>
              <a:ext cx="4512" cy="1728"/>
              <a:chOff x="1120" y="952"/>
              <a:chExt cx="4512" cy="1728"/>
            </a:xfrm>
          </p:grpSpPr>
          <p:sp>
            <p:nvSpPr>
              <p:cNvPr id="1845262" name="Rectangle 14"/>
              <p:cNvSpPr>
                <a:spLocks noChangeArrowheads="1"/>
              </p:cNvSpPr>
              <p:nvPr/>
            </p:nvSpPr>
            <p:spPr bwMode="auto">
              <a:xfrm>
                <a:off x="1120" y="95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3" name="Rectangle 15"/>
              <p:cNvSpPr>
                <a:spLocks noChangeArrowheads="1"/>
              </p:cNvSpPr>
              <p:nvPr/>
            </p:nvSpPr>
            <p:spPr bwMode="auto">
              <a:xfrm>
                <a:off x="1552" y="952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4" name="Rectangle 16"/>
              <p:cNvSpPr>
                <a:spLocks noChangeArrowheads="1"/>
              </p:cNvSpPr>
              <p:nvPr/>
            </p:nvSpPr>
            <p:spPr bwMode="auto">
              <a:xfrm>
                <a:off x="1840" y="952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5" name="Rectangle 17"/>
              <p:cNvSpPr>
                <a:spLocks noChangeArrowheads="1"/>
              </p:cNvSpPr>
              <p:nvPr/>
            </p:nvSpPr>
            <p:spPr bwMode="auto">
              <a:xfrm>
                <a:off x="2176" y="95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6" name="Rectangle 18"/>
              <p:cNvSpPr>
                <a:spLocks noChangeArrowheads="1"/>
              </p:cNvSpPr>
              <p:nvPr/>
            </p:nvSpPr>
            <p:spPr bwMode="auto">
              <a:xfrm>
                <a:off x="2608" y="95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7" name="Rectangle 19"/>
              <p:cNvSpPr>
                <a:spLocks noChangeArrowheads="1"/>
              </p:cNvSpPr>
              <p:nvPr/>
            </p:nvSpPr>
            <p:spPr bwMode="auto">
              <a:xfrm>
                <a:off x="2800" y="95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8" name="Rectangle 20"/>
              <p:cNvSpPr>
                <a:spLocks noChangeArrowheads="1"/>
              </p:cNvSpPr>
              <p:nvPr/>
            </p:nvSpPr>
            <p:spPr bwMode="auto">
              <a:xfrm>
                <a:off x="3376" y="95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69" name="Rectangle 21"/>
              <p:cNvSpPr>
                <a:spLocks noChangeArrowheads="1"/>
              </p:cNvSpPr>
              <p:nvPr/>
            </p:nvSpPr>
            <p:spPr bwMode="auto">
              <a:xfrm>
                <a:off x="3568" y="95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0" name="Rectangle 22" descr="Wide upward diagonal"/>
              <p:cNvSpPr>
                <a:spLocks noChangeArrowheads="1"/>
              </p:cNvSpPr>
              <p:nvPr/>
            </p:nvSpPr>
            <p:spPr bwMode="auto">
              <a:xfrm>
                <a:off x="4144" y="95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1" name="Rectangle 23" descr="Wide upward diagonal"/>
              <p:cNvSpPr>
                <a:spLocks noChangeArrowheads="1"/>
              </p:cNvSpPr>
              <p:nvPr/>
            </p:nvSpPr>
            <p:spPr bwMode="auto">
              <a:xfrm>
                <a:off x="4768" y="95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2" name="Rectangle 24" descr="Wide upward diagonal"/>
              <p:cNvSpPr>
                <a:spLocks noChangeArrowheads="1"/>
              </p:cNvSpPr>
              <p:nvPr/>
            </p:nvSpPr>
            <p:spPr bwMode="auto">
              <a:xfrm>
                <a:off x="4336" y="95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3" name="Rectangle 25" descr="Wide upward diagonal"/>
              <p:cNvSpPr>
                <a:spLocks noChangeArrowheads="1"/>
              </p:cNvSpPr>
              <p:nvPr/>
            </p:nvSpPr>
            <p:spPr bwMode="auto">
              <a:xfrm>
                <a:off x="5344" y="952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4" name="Rectangle 26"/>
              <p:cNvSpPr>
                <a:spLocks noChangeArrowheads="1"/>
              </p:cNvSpPr>
              <p:nvPr/>
            </p:nvSpPr>
            <p:spPr bwMode="auto">
              <a:xfrm>
                <a:off x="1120" y="109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5" name="Rectangle 27"/>
              <p:cNvSpPr>
                <a:spLocks noChangeArrowheads="1"/>
              </p:cNvSpPr>
              <p:nvPr/>
            </p:nvSpPr>
            <p:spPr bwMode="auto">
              <a:xfrm>
                <a:off x="1552" y="1096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6" name="Rectangle 28"/>
              <p:cNvSpPr>
                <a:spLocks noChangeArrowheads="1"/>
              </p:cNvSpPr>
              <p:nvPr/>
            </p:nvSpPr>
            <p:spPr bwMode="auto">
              <a:xfrm>
                <a:off x="1840" y="1096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7" name="Rectangle 29"/>
              <p:cNvSpPr>
                <a:spLocks noChangeArrowheads="1"/>
              </p:cNvSpPr>
              <p:nvPr/>
            </p:nvSpPr>
            <p:spPr bwMode="auto">
              <a:xfrm>
                <a:off x="2176" y="109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8" name="Rectangle 30"/>
              <p:cNvSpPr>
                <a:spLocks noChangeArrowheads="1"/>
              </p:cNvSpPr>
              <p:nvPr/>
            </p:nvSpPr>
            <p:spPr bwMode="auto">
              <a:xfrm>
                <a:off x="2608" y="109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79" name="Rectangle 31"/>
              <p:cNvSpPr>
                <a:spLocks noChangeArrowheads="1"/>
              </p:cNvSpPr>
              <p:nvPr/>
            </p:nvSpPr>
            <p:spPr bwMode="auto">
              <a:xfrm>
                <a:off x="2800" y="109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0" name="Rectangle 32"/>
              <p:cNvSpPr>
                <a:spLocks noChangeArrowheads="1"/>
              </p:cNvSpPr>
              <p:nvPr/>
            </p:nvSpPr>
            <p:spPr bwMode="auto">
              <a:xfrm>
                <a:off x="3376" y="109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1" name="Rectangle 33"/>
              <p:cNvSpPr>
                <a:spLocks noChangeArrowheads="1"/>
              </p:cNvSpPr>
              <p:nvPr/>
            </p:nvSpPr>
            <p:spPr bwMode="auto">
              <a:xfrm>
                <a:off x="3568" y="109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2" name="Rectangle 34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09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3" name="Rectangle 35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09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4" name="Rectangle 36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09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5" name="Rectangle 37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096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6" name="Rectangle 38"/>
              <p:cNvSpPr>
                <a:spLocks noChangeArrowheads="1"/>
              </p:cNvSpPr>
              <p:nvPr/>
            </p:nvSpPr>
            <p:spPr bwMode="auto">
              <a:xfrm>
                <a:off x="1120" y="1240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7" name="Rectangle 39"/>
              <p:cNvSpPr>
                <a:spLocks noChangeArrowheads="1"/>
              </p:cNvSpPr>
              <p:nvPr/>
            </p:nvSpPr>
            <p:spPr bwMode="auto">
              <a:xfrm>
                <a:off x="1552" y="1240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8" name="Rectangle 40"/>
              <p:cNvSpPr>
                <a:spLocks noChangeArrowheads="1"/>
              </p:cNvSpPr>
              <p:nvPr/>
            </p:nvSpPr>
            <p:spPr bwMode="auto">
              <a:xfrm>
                <a:off x="1840" y="1240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89" name="Rectangle 41"/>
              <p:cNvSpPr>
                <a:spLocks noChangeArrowheads="1"/>
              </p:cNvSpPr>
              <p:nvPr/>
            </p:nvSpPr>
            <p:spPr bwMode="auto">
              <a:xfrm>
                <a:off x="2176" y="1240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0" name="Rectangle 42"/>
              <p:cNvSpPr>
                <a:spLocks noChangeArrowheads="1"/>
              </p:cNvSpPr>
              <p:nvPr/>
            </p:nvSpPr>
            <p:spPr bwMode="auto">
              <a:xfrm>
                <a:off x="2608" y="1240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1" name="Rectangle 43"/>
              <p:cNvSpPr>
                <a:spLocks noChangeArrowheads="1"/>
              </p:cNvSpPr>
              <p:nvPr/>
            </p:nvSpPr>
            <p:spPr bwMode="auto">
              <a:xfrm>
                <a:off x="2800" y="1240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2" name="Rectangle 44"/>
              <p:cNvSpPr>
                <a:spLocks noChangeArrowheads="1"/>
              </p:cNvSpPr>
              <p:nvPr/>
            </p:nvSpPr>
            <p:spPr bwMode="auto">
              <a:xfrm>
                <a:off x="3376" y="1240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3" name="Rectangle 45"/>
              <p:cNvSpPr>
                <a:spLocks noChangeArrowheads="1"/>
              </p:cNvSpPr>
              <p:nvPr/>
            </p:nvSpPr>
            <p:spPr bwMode="auto">
              <a:xfrm>
                <a:off x="3568" y="1240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4" name="Rectangle 46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240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5" name="Rectangle 47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240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6" name="Rectangle 48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240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7" name="Rectangle 49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240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8" name="Rectangle 50"/>
              <p:cNvSpPr>
                <a:spLocks noChangeArrowheads="1"/>
              </p:cNvSpPr>
              <p:nvPr/>
            </p:nvSpPr>
            <p:spPr bwMode="auto">
              <a:xfrm>
                <a:off x="1120" y="138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299" name="Rectangle 51"/>
              <p:cNvSpPr>
                <a:spLocks noChangeArrowheads="1"/>
              </p:cNvSpPr>
              <p:nvPr/>
            </p:nvSpPr>
            <p:spPr bwMode="auto">
              <a:xfrm>
                <a:off x="1552" y="1384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0" name="Rectangle 52"/>
              <p:cNvSpPr>
                <a:spLocks noChangeArrowheads="1"/>
              </p:cNvSpPr>
              <p:nvPr/>
            </p:nvSpPr>
            <p:spPr bwMode="auto">
              <a:xfrm>
                <a:off x="1840" y="1384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1" name="Rectangle 53"/>
              <p:cNvSpPr>
                <a:spLocks noChangeArrowheads="1"/>
              </p:cNvSpPr>
              <p:nvPr/>
            </p:nvSpPr>
            <p:spPr bwMode="auto">
              <a:xfrm>
                <a:off x="2176" y="1384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2" name="Rectangle 54"/>
              <p:cNvSpPr>
                <a:spLocks noChangeArrowheads="1"/>
              </p:cNvSpPr>
              <p:nvPr/>
            </p:nvSpPr>
            <p:spPr bwMode="auto">
              <a:xfrm>
                <a:off x="2608" y="1384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3" name="Rectangle 55"/>
              <p:cNvSpPr>
                <a:spLocks noChangeArrowheads="1"/>
              </p:cNvSpPr>
              <p:nvPr/>
            </p:nvSpPr>
            <p:spPr bwMode="auto">
              <a:xfrm>
                <a:off x="2800" y="1384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4" name="Rectangle 56"/>
              <p:cNvSpPr>
                <a:spLocks noChangeArrowheads="1"/>
              </p:cNvSpPr>
              <p:nvPr/>
            </p:nvSpPr>
            <p:spPr bwMode="auto">
              <a:xfrm>
                <a:off x="3376" y="1384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5" name="Rectangle 57"/>
              <p:cNvSpPr>
                <a:spLocks noChangeArrowheads="1"/>
              </p:cNvSpPr>
              <p:nvPr/>
            </p:nvSpPr>
            <p:spPr bwMode="auto">
              <a:xfrm>
                <a:off x="3568" y="1384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6" name="Rectangle 58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384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7" name="Rectangle 59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384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8" name="Rectangle 60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384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09" name="Rectangle 61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384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0" name="Rectangle 62"/>
              <p:cNvSpPr>
                <a:spLocks noChangeArrowheads="1"/>
              </p:cNvSpPr>
              <p:nvPr/>
            </p:nvSpPr>
            <p:spPr bwMode="auto">
              <a:xfrm>
                <a:off x="1120" y="1528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1" name="Rectangle 63"/>
              <p:cNvSpPr>
                <a:spLocks noChangeArrowheads="1"/>
              </p:cNvSpPr>
              <p:nvPr/>
            </p:nvSpPr>
            <p:spPr bwMode="auto">
              <a:xfrm>
                <a:off x="1552" y="1528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2" name="Rectangle 64"/>
              <p:cNvSpPr>
                <a:spLocks noChangeArrowheads="1"/>
              </p:cNvSpPr>
              <p:nvPr/>
            </p:nvSpPr>
            <p:spPr bwMode="auto">
              <a:xfrm>
                <a:off x="1840" y="1528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3" name="Rectangle 65"/>
              <p:cNvSpPr>
                <a:spLocks noChangeArrowheads="1"/>
              </p:cNvSpPr>
              <p:nvPr/>
            </p:nvSpPr>
            <p:spPr bwMode="auto">
              <a:xfrm>
                <a:off x="2176" y="1528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4" name="Rectangle 66"/>
              <p:cNvSpPr>
                <a:spLocks noChangeArrowheads="1"/>
              </p:cNvSpPr>
              <p:nvPr/>
            </p:nvSpPr>
            <p:spPr bwMode="auto">
              <a:xfrm>
                <a:off x="2608" y="1528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5" name="Rectangle 67"/>
              <p:cNvSpPr>
                <a:spLocks noChangeArrowheads="1"/>
              </p:cNvSpPr>
              <p:nvPr/>
            </p:nvSpPr>
            <p:spPr bwMode="auto">
              <a:xfrm>
                <a:off x="2800" y="1528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6" name="Rectangle 68"/>
              <p:cNvSpPr>
                <a:spLocks noChangeArrowheads="1"/>
              </p:cNvSpPr>
              <p:nvPr/>
            </p:nvSpPr>
            <p:spPr bwMode="auto">
              <a:xfrm>
                <a:off x="3376" y="1528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7" name="Rectangle 69"/>
              <p:cNvSpPr>
                <a:spLocks noChangeArrowheads="1"/>
              </p:cNvSpPr>
              <p:nvPr/>
            </p:nvSpPr>
            <p:spPr bwMode="auto">
              <a:xfrm>
                <a:off x="3568" y="1528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8" name="Rectangle 70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528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19" name="Rectangle 71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528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0" name="Rectangle 72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528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1" name="Rectangle 73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528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2" name="Rectangle 74"/>
              <p:cNvSpPr>
                <a:spLocks noChangeArrowheads="1"/>
              </p:cNvSpPr>
              <p:nvPr/>
            </p:nvSpPr>
            <p:spPr bwMode="auto">
              <a:xfrm>
                <a:off x="1120" y="1672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3" name="Rectangle 75"/>
              <p:cNvSpPr>
                <a:spLocks noChangeArrowheads="1"/>
              </p:cNvSpPr>
              <p:nvPr/>
            </p:nvSpPr>
            <p:spPr bwMode="auto">
              <a:xfrm>
                <a:off x="1552" y="1672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4" name="Rectangle 76"/>
              <p:cNvSpPr>
                <a:spLocks noChangeArrowheads="1"/>
              </p:cNvSpPr>
              <p:nvPr/>
            </p:nvSpPr>
            <p:spPr bwMode="auto">
              <a:xfrm>
                <a:off x="1840" y="1672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5" name="Rectangle 77"/>
              <p:cNvSpPr>
                <a:spLocks noChangeArrowheads="1"/>
              </p:cNvSpPr>
              <p:nvPr/>
            </p:nvSpPr>
            <p:spPr bwMode="auto">
              <a:xfrm>
                <a:off x="2176" y="1672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6" name="Rectangle 78"/>
              <p:cNvSpPr>
                <a:spLocks noChangeArrowheads="1"/>
              </p:cNvSpPr>
              <p:nvPr/>
            </p:nvSpPr>
            <p:spPr bwMode="auto">
              <a:xfrm>
                <a:off x="2608" y="1672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7" name="Rectangle 79"/>
              <p:cNvSpPr>
                <a:spLocks noChangeArrowheads="1"/>
              </p:cNvSpPr>
              <p:nvPr/>
            </p:nvSpPr>
            <p:spPr bwMode="auto">
              <a:xfrm>
                <a:off x="2800" y="1672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8" name="Rectangle 80"/>
              <p:cNvSpPr>
                <a:spLocks noChangeArrowheads="1"/>
              </p:cNvSpPr>
              <p:nvPr/>
            </p:nvSpPr>
            <p:spPr bwMode="auto">
              <a:xfrm>
                <a:off x="3376" y="1672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29" name="Rectangle 81"/>
              <p:cNvSpPr>
                <a:spLocks noChangeArrowheads="1"/>
              </p:cNvSpPr>
              <p:nvPr/>
            </p:nvSpPr>
            <p:spPr bwMode="auto">
              <a:xfrm>
                <a:off x="3568" y="1672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0" name="Rectangle 82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67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1" name="Rectangle 83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67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2" name="Rectangle 84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67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3" name="Rectangle 85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672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4" name="Rectangle 86"/>
              <p:cNvSpPr>
                <a:spLocks noChangeArrowheads="1"/>
              </p:cNvSpPr>
              <p:nvPr/>
            </p:nvSpPr>
            <p:spPr bwMode="auto">
              <a:xfrm>
                <a:off x="1120" y="1816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5" name="Rectangle 87"/>
              <p:cNvSpPr>
                <a:spLocks noChangeArrowheads="1"/>
              </p:cNvSpPr>
              <p:nvPr/>
            </p:nvSpPr>
            <p:spPr bwMode="auto">
              <a:xfrm>
                <a:off x="1552" y="1816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6" name="Rectangle 88"/>
              <p:cNvSpPr>
                <a:spLocks noChangeArrowheads="1"/>
              </p:cNvSpPr>
              <p:nvPr/>
            </p:nvSpPr>
            <p:spPr bwMode="auto">
              <a:xfrm>
                <a:off x="1840" y="1816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7" name="Rectangle 89"/>
              <p:cNvSpPr>
                <a:spLocks noChangeArrowheads="1"/>
              </p:cNvSpPr>
              <p:nvPr/>
            </p:nvSpPr>
            <p:spPr bwMode="auto">
              <a:xfrm>
                <a:off x="2176" y="1816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8" name="Rectangle 90"/>
              <p:cNvSpPr>
                <a:spLocks noChangeArrowheads="1"/>
              </p:cNvSpPr>
              <p:nvPr/>
            </p:nvSpPr>
            <p:spPr bwMode="auto">
              <a:xfrm>
                <a:off x="2608" y="1816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39" name="Rectangle 91"/>
              <p:cNvSpPr>
                <a:spLocks noChangeArrowheads="1"/>
              </p:cNvSpPr>
              <p:nvPr/>
            </p:nvSpPr>
            <p:spPr bwMode="auto">
              <a:xfrm>
                <a:off x="2800" y="1816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0" name="Rectangle 92"/>
              <p:cNvSpPr>
                <a:spLocks noChangeArrowheads="1"/>
              </p:cNvSpPr>
              <p:nvPr/>
            </p:nvSpPr>
            <p:spPr bwMode="auto">
              <a:xfrm>
                <a:off x="3376" y="1816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1" name="Rectangle 93"/>
              <p:cNvSpPr>
                <a:spLocks noChangeArrowheads="1"/>
              </p:cNvSpPr>
              <p:nvPr/>
            </p:nvSpPr>
            <p:spPr bwMode="auto">
              <a:xfrm>
                <a:off x="3568" y="1816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2" name="Rectangle 94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81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3" name="Rectangle 95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81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4" name="Rectangle 96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81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5" name="Rectangle 97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816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6" name="Rectangle 98"/>
              <p:cNvSpPr>
                <a:spLocks noChangeArrowheads="1"/>
              </p:cNvSpPr>
              <p:nvPr/>
            </p:nvSpPr>
            <p:spPr bwMode="auto">
              <a:xfrm>
                <a:off x="1120" y="1960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7" name="Rectangle 99"/>
              <p:cNvSpPr>
                <a:spLocks noChangeArrowheads="1"/>
              </p:cNvSpPr>
              <p:nvPr/>
            </p:nvSpPr>
            <p:spPr bwMode="auto">
              <a:xfrm>
                <a:off x="1552" y="1960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8" name="Rectangle 100"/>
              <p:cNvSpPr>
                <a:spLocks noChangeArrowheads="1"/>
              </p:cNvSpPr>
              <p:nvPr/>
            </p:nvSpPr>
            <p:spPr bwMode="auto">
              <a:xfrm>
                <a:off x="1840" y="1960"/>
                <a:ext cx="33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49" name="Rectangle 101"/>
              <p:cNvSpPr>
                <a:spLocks noChangeArrowheads="1"/>
              </p:cNvSpPr>
              <p:nvPr/>
            </p:nvSpPr>
            <p:spPr bwMode="auto">
              <a:xfrm>
                <a:off x="2176" y="1960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0" name="Rectangle 102"/>
              <p:cNvSpPr>
                <a:spLocks noChangeArrowheads="1"/>
              </p:cNvSpPr>
              <p:nvPr/>
            </p:nvSpPr>
            <p:spPr bwMode="auto">
              <a:xfrm>
                <a:off x="2608" y="1960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1" name="Rectangle 103"/>
              <p:cNvSpPr>
                <a:spLocks noChangeArrowheads="1"/>
              </p:cNvSpPr>
              <p:nvPr/>
            </p:nvSpPr>
            <p:spPr bwMode="auto">
              <a:xfrm>
                <a:off x="2800" y="1960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2" name="Rectangle 104"/>
              <p:cNvSpPr>
                <a:spLocks noChangeArrowheads="1"/>
              </p:cNvSpPr>
              <p:nvPr/>
            </p:nvSpPr>
            <p:spPr bwMode="auto">
              <a:xfrm>
                <a:off x="3376" y="1960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3" name="Rectangle 105"/>
              <p:cNvSpPr>
                <a:spLocks noChangeArrowheads="1"/>
              </p:cNvSpPr>
              <p:nvPr/>
            </p:nvSpPr>
            <p:spPr bwMode="auto">
              <a:xfrm>
                <a:off x="3568" y="1960"/>
                <a:ext cx="576" cy="144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4" name="Rectangle 106" descr="Wide upward diagonal"/>
              <p:cNvSpPr>
                <a:spLocks noChangeArrowheads="1"/>
              </p:cNvSpPr>
              <p:nvPr/>
            </p:nvSpPr>
            <p:spPr bwMode="auto">
              <a:xfrm>
                <a:off x="4144" y="1960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5" name="Rectangle 107" descr="Wide upward diagonal"/>
              <p:cNvSpPr>
                <a:spLocks noChangeArrowheads="1"/>
              </p:cNvSpPr>
              <p:nvPr/>
            </p:nvSpPr>
            <p:spPr bwMode="auto">
              <a:xfrm>
                <a:off x="4768" y="1960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6" name="Rectangle 108" descr="Wide upward diagonal"/>
              <p:cNvSpPr>
                <a:spLocks noChangeArrowheads="1"/>
              </p:cNvSpPr>
              <p:nvPr/>
            </p:nvSpPr>
            <p:spPr bwMode="auto">
              <a:xfrm>
                <a:off x="4336" y="1960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7" name="Rectangle 109" descr="Wide upward diagonal"/>
              <p:cNvSpPr>
                <a:spLocks noChangeArrowheads="1"/>
              </p:cNvSpPr>
              <p:nvPr/>
            </p:nvSpPr>
            <p:spPr bwMode="auto">
              <a:xfrm>
                <a:off x="5344" y="1960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8" name="Rectangle 110"/>
              <p:cNvSpPr>
                <a:spLocks noChangeArrowheads="1"/>
              </p:cNvSpPr>
              <p:nvPr/>
            </p:nvSpPr>
            <p:spPr bwMode="auto">
              <a:xfrm>
                <a:off x="1120" y="2104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59" name="Rectangle 111"/>
              <p:cNvSpPr>
                <a:spLocks noChangeArrowheads="1"/>
              </p:cNvSpPr>
              <p:nvPr/>
            </p:nvSpPr>
            <p:spPr bwMode="auto">
              <a:xfrm>
                <a:off x="1552" y="2104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0" name="Rectangle 112"/>
              <p:cNvSpPr>
                <a:spLocks noChangeArrowheads="1"/>
              </p:cNvSpPr>
              <p:nvPr/>
            </p:nvSpPr>
            <p:spPr bwMode="auto">
              <a:xfrm>
                <a:off x="1840" y="2104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1" name="Rectangle 113"/>
              <p:cNvSpPr>
                <a:spLocks noChangeArrowheads="1"/>
              </p:cNvSpPr>
              <p:nvPr/>
            </p:nvSpPr>
            <p:spPr bwMode="auto">
              <a:xfrm>
                <a:off x="2176" y="2104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2" name="Rectangle 114"/>
              <p:cNvSpPr>
                <a:spLocks noChangeArrowheads="1"/>
              </p:cNvSpPr>
              <p:nvPr/>
            </p:nvSpPr>
            <p:spPr bwMode="auto">
              <a:xfrm>
                <a:off x="2608" y="2104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3" name="Rectangle 115"/>
              <p:cNvSpPr>
                <a:spLocks noChangeArrowheads="1"/>
              </p:cNvSpPr>
              <p:nvPr/>
            </p:nvSpPr>
            <p:spPr bwMode="auto">
              <a:xfrm>
                <a:off x="2800" y="2104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4" name="Rectangle 116"/>
              <p:cNvSpPr>
                <a:spLocks noChangeArrowheads="1"/>
              </p:cNvSpPr>
              <p:nvPr/>
            </p:nvSpPr>
            <p:spPr bwMode="auto">
              <a:xfrm>
                <a:off x="3376" y="2104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5" name="Rectangle 117"/>
              <p:cNvSpPr>
                <a:spLocks noChangeArrowheads="1"/>
              </p:cNvSpPr>
              <p:nvPr/>
            </p:nvSpPr>
            <p:spPr bwMode="auto">
              <a:xfrm>
                <a:off x="3568" y="2104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6" name="Rectangle 118" descr="Wide upward diagonal"/>
              <p:cNvSpPr>
                <a:spLocks noChangeArrowheads="1"/>
              </p:cNvSpPr>
              <p:nvPr/>
            </p:nvSpPr>
            <p:spPr bwMode="auto">
              <a:xfrm>
                <a:off x="4144" y="2104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7" name="Rectangle 119" descr="Wide upward diagonal"/>
              <p:cNvSpPr>
                <a:spLocks noChangeArrowheads="1"/>
              </p:cNvSpPr>
              <p:nvPr/>
            </p:nvSpPr>
            <p:spPr bwMode="auto">
              <a:xfrm>
                <a:off x="4768" y="2104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8" name="Rectangle 120" descr="Wide upward diagonal"/>
              <p:cNvSpPr>
                <a:spLocks noChangeArrowheads="1"/>
              </p:cNvSpPr>
              <p:nvPr/>
            </p:nvSpPr>
            <p:spPr bwMode="auto">
              <a:xfrm>
                <a:off x="4336" y="2104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69" name="Rectangle 121" descr="Wide upward diagonal"/>
              <p:cNvSpPr>
                <a:spLocks noChangeArrowheads="1"/>
              </p:cNvSpPr>
              <p:nvPr/>
            </p:nvSpPr>
            <p:spPr bwMode="auto">
              <a:xfrm>
                <a:off x="5344" y="2104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0" name="Rectangle 122"/>
              <p:cNvSpPr>
                <a:spLocks noChangeArrowheads="1"/>
              </p:cNvSpPr>
              <p:nvPr/>
            </p:nvSpPr>
            <p:spPr bwMode="auto">
              <a:xfrm>
                <a:off x="1120" y="2248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1" name="Rectangle 123"/>
              <p:cNvSpPr>
                <a:spLocks noChangeArrowheads="1"/>
              </p:cNvSpPr>
              <p:nvPr/>
            </p:nvSpPr>
            <p:spPr bwMode="auto">
              <a:xfrm>
                <a:off x="1552" y="2248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2" name="Rectangle 124"/>
              <p:cNvSpPr>
                <a:spLocks noChangeArrowheads="1"/>
              </p:cNvSpPr>
              <p:nvPr/>
            </p:nvSpPr>
            <p:spPr bwMode="auto">
              <a:xfrm>
                <a:off x="1840" y="2248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3" name="Rectangle 125"/>
              <p:cNvSpPr>
                <a:spLocks noChangeArrowheads="1"/>
              </p:cNvSpPr>
              <p:nvPr/>
            </p:nvSpPr>
            <p:spPr bwMode="auto">
              <a:xfrm>
                <a:off x="2176" y="2248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4" name="Rectangle 126"/>
              <p:cNvSpPr>
                <a:spLocks noChangeArrowheads="1"/>
              </p:cNvSpPr>
              <p:nvPr/>
            </p:nvSpPr>
            <p:spPr bwMode="auto">
              <a:xfrm>
                <a:off x="2608" y="2248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5" name="Rectangle 127"/>
              <p:cNvSpPr>
                <a:spLocks noChangeArrowheads="1"/>
              </p:cNvSpPr>
              <p:nvPr/>
            </p:nvSpPr>
            <p:spPr bwMode="auto">
              <a:xfrm>
                <a:off x="2800" y="2248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6" name="Rectangle 128"/>
              <p:cNvSpPr>
                <a:spLocks noChangeArrowheads="1"/>
              </p:cNvSpPr>
              <p:nvPr/>
            </p:nvSpPr>
            <p:spPr bwMode="auto">
              <a:xfrm>
                <a:off x="3376" y="2248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7" name="Rectangle 129"/>
              <p:cNvSpPr>
                <a:spLocks noChangeArrowheads="1"/>
              </p:cNvSpPr>
              <p:nvPr/>
            </p:nvSpPr>
            <p:spPr bwMode="auto">
              <a:xfrm>
                <a:off x="3568" y="2248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8" name="Rectangle 130" descr="Wide upward diagonal"/>
              <p:cNvSpPr>
                <a:spLocks noChangeArrowheads="1"/>
              </p:cNvSpPr>
              <p:nvPr/>
            </p:nvSpPr>
            <p:spPr bwMode="auto">
              <a:xfrm>
                <a:off x="4144" y="2248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79" name="Rectangle 131" descr="Wide upward diagonal"/>
              <p:cNvSpPr>
                <a:spLocks noChangeArrowheads="1"/>
              </p:cNvSpPr>
              <p:nvPr/>
            </p:nvSpPr>
            <p:spPr bwMode="auto">
              <a:xfrm>
                <a:off x="4768" y="2248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0" name="Rectangle 132" descr="Wide upward diagonal"/>
              <p:cNvSpPr>
                <a:spLocks noChangeArrowheads="1"/>
              </p:cNvSpPr>
              <p:nvPr/>
            </p:nvSpPr>
            <p:spPr bwMode="auto">
              <a:xfrm>
                <a:off x="4336" y="2248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1" name="Rectangle 133" descr="Wide upward diagonal"/>
              <p:cNvSpPr>
                <a:spLocks noChangeArrowheads="1"/>
              </p:cNvSpPr>
              <p:nvPr/>
            </p:nvSpPr>
            <p:spPr bwMode="auto">
              <a:xfrm>
                <a:off x="5344" y="2248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2" name="Rectangle 134"/>
              <p:cNvSpPr>
                <a:spLocks noChangeArrowheads="1"/>
              </p:cNvSpPr>
              <p:nvPr/>
            </p:nvSpPr>
            <p:spPr bwMode="auto">
              <a:xfrm>
                <a:off x="1120" y="239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3" name="Rectangle 135"/>
              <p:cNvSpPr>
                <a:spLocks noChangeArrowheads="1"/>
              </p:cNvSpPr>
              <p:nvPr/>
            </p:nvSpPr>
            <p:spPr bwMode="auto">
              <a:xfrm>
                <a:off x="1552" y="2392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4" name="Rectangle 136"/>
              <p:cNvSpPr>
                <a:spLocks noChangeArrowheads="1"/>
              </p:cNvSpPr>
              <p:nvPr/>
            </p:nvSpPr>
            <p:spPr bwMode="auto">
              <a:xfrm>
                <a:off x="1840" y="2392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5" name="Rectangle 137"/>
              <p:cNvSpPr>
                <a:spLocks noChangeArrowheads="1"/>
              </p:cNvSpPr>
              <p:nvPr/>
            </p:nvSpPr>
            <p:spPr bwMode="auto">
              <a:xfrm>
                <a:off x="2176" y="239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6" name="Rectangle 138"/>
              <p:cNvSpPr>
                <a:spLocks noChangeArrowheads="1"/>
              </p:cNvSpPr>
              <p:nvPr/>
            </p:nvSpPr>
            <p:spPr bwMode="auto">
              <a:xfrm>
                <a:off x="2608" y="239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7" name="Rectangle 139"/>
              <p:cNvSpPr>
                <a:spLocks noChangeArrowheads="1"/>
              </p:cNvSpPr>
              <p:nvPr/>
            </p:nvSpPr>
            <p:spPr bwMode="auto">
              <a:xfrm>
                <a:off x="2800" y="239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8" name="Rectangle 140"/>
              <p:cNvSpPr>
                <a:spLocks noChangeArrowheads="1"/>
              </p:cNvSpPr>
              <p:nvPr/>
            </p:nvSpPr>
            <p:spPr bwMode="auto">
              <a:xfrm>
                <a:off x="3376" y="239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89" name="Rectangle 141"/>
              <p:cNvSpPr>
                <a:spLocks noChangeArrowheads="1"/>
              </p:cNvSpPr>
              <p:nvPr/>
            </p:nvSpPr>
            <p:spPr bwMode="auto">
              <a:xfrm>
                <a:off x="3568" y="239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0" name="Rectangle 142" descr="Wide upward diagonal"/>
              <p:cNvSpPr>
                <a:spLocks noChangeArrowheads="1"/>
              </p:cNvSpPr>
              <p:nvPr/>
            </p:nvSpPr>
            <p:spPr bwMode="auto">
              <a:xfrm>
                <a:off x="4144" y="2392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1" name="Rectangle 143" descr="Wide upward diagonal"/>
              <p:cNvSpPr>
                <a:spLocks noChangeArrowheads="1"/>
              </p:cNvSpPr>
              <p:nvPr/>
            </p:nvSpPr>
            <p:spPr bwMode="auto">
              <a:xfrm>
                <a:off x="4768" y="2392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2" name="Rectangle 144" descr="Wide upward diagonal"/>
              <p:cNvSpPr>
                <a:spLocks noChangeArrowheads="1"/>
              </p:cNvSpPr>
              <p:nvPr/>
            </p:nvSpPr>
            <p:spPr bwMode="auto">
              <a:xfrm>
                <a:off x="4336" y="2392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3" name="Rectangle 145" descr="Wide upward diagonal"/>
              <p:cNvSpPr>
                <a:spLocks noChangeArrowheads="1"/>
              </p:cNvSpPr>
              <p:nvPr/>
            </p:nvSpPr>
            <p:spPr bwMode="auto">
              <a:xfrm>
                <a:off x="5344" y="2392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4" name="Rectangle 146"/>
              <p:cNvSpPr>
                <a:spLocks noChangeArrowheads="1"/>
              </p:cNvSpPr>
              <p:nvPr/>
            </p:nvSpPr>
            <p:spPr bwMode="auto">
              <a:xfrm>
                <a:off x="1120" y="253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5" name="Rectangle 147"/>
              <p:cNvSpPr>
                <a:spLocks noChangeArrowheads="1"/>
              </p:cNvSpPr>
              <p:nvPr/>
            </p:nvSpPr>
            <p:spPr bwMode="auto">
              <a:xfrm>
                <a:off x="1552" y="2536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6" name="Rectangle 148"/>
              <p:cNvSpPr>
                <a:spLocks noChangeArrowheads="1"/>
              </p:cNvSpPr>
              <p:nvPr/>
            </p:nvSpPr>
            <p:spPr bwMode="auto">
              <a:xfrm>
                <a:off x="1840" y="2536"/>
                <a:ext cx="33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7" name="Rectangle 149"/>
              <p:cNvSpPr>
                <a:spLocks noChangeArrowheads="1"/>
              </p:cNvSpPr>
              <p:nvPr/>
            </p:nvSpPr>
            <p:spPr bwMode="auto">
              <a:xfrm>
                <a:off x="2176" y="253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8" name="Rectangle 150"/>
              <p:cNvSpPr>
                <a:spLocks noChangeArrowheads="1"/>
              </p:cNvSpPr>
              <p:nvPr/>
            </p:nvSpPr>
            <p:spPr bwMode="auto">
              <a:xfrm>
                <a:off x="2608" y="253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399" name="Rectangle 151"/>
              <p:cNvSpPr>
                <a:spLocks noChangeArrowheads="1"/>
              </p:cNvSpPr>
              <p:nvPr/>
            </p:nvSpPr>
            <p:spPr bwMode="auto">
              <a:xfrm>
                <a:off x="2800" y="253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0" name="Rectangle 152"/>
              <p:cNvSpPr>
                <a:spLocks noChangeArrowheads="1"/>
              </p:cNvSpPr>
              <p:nvPr/>
            </p:nvSpPr>
            <p:spPr bwMode="auto">
              <a:xfrm>
                <a:off x="3376" y="253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1" name="Rectangle 153"/>
              <p:cNvSpPr>
                <a:spLocks noChangeArrowheads="1"/>
              </p:cNvSpPr>
              <p:nvPr/>
            </p:nvSpPr>
            <p:spPr bwMode="auto">
              <a:xfrm>
                <a:off x="3568" y="253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2" name="Rectangle 154" descr="Wide upward diagonal"/>
              <p:cNvSpPr>
                <a:spLocks noChangeArrowheads="1"/>
              </p:cNvSpPr>
              <p:nvPr/>
            </p:nvSpPr>
            <p:spPr bwMode="auto">
              <a:xfrm>
                <a:off x="4144" y="2536"/>
                <a:ext cx="19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3" name="Rectangle 155" descr="Wide upward diagonal"/>
              <p:cNvSpPr>
                <a:spLocks noChangeArrowheads="1"/>
              </p:cNvSpPr>
              <p:nvPr/>
            </p:nvSpPr>
            <p:spPr bwMode="auto">
              <a:xfrm>
                <a:off x="4768" y="2536"/>
                <a:ext cx="576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4" name="Rectangle 156" descr="Wide upward diagonal"/>
              <p:cNvSpPr>
                <a:spLocks noChangeArrowheads="1"/>
              </p:cNvSpPr>
              <p:nvPr/>
            </p:nvSpPr>
            <p:spPr bwMode="auto">
              <a:xfrm>
                <a:off x="4336" y="2536"/>
                <a:ext cx="432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5405" name="Rectangle 157" descr="Wide upward diagonal"/>
              <p:cNvSpPr>
                <a:spLocks noChangeArrowheads="1"/>
              </p:cNvSpPr>
              <p:nvPr/>
            </p:nvSpPr>
            <p:spPr bwMode="auto">
              <a:xfrm>
                <a:off x="5344" y="2536"/>
                <a:ext cx="288" cy="14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C744-9E9C-4D4E-B3F4-587D886D75CA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4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937500" cy="9017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Rollback and Renaming</a:t>
            </a:r>
          </a:p>
        </p:txBody>
      </p:sp>
      <p:sp>
        <p:nvSpPr>
          <p:cNvPr id="1847299" name="Rectangle 3"/>
          <p:cNvSpPr>
            <a:spLocks noChangeArrowheads="1"/>
          </p:cNvSpPr>
          <p:nvPr/>
        </p:nvSpPr>
        <p:spPr bwMode="auto">
          <a:xfrm>
            <a:off x="496888" y="5176838"/>
            <a:ext cx="7997825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Register file does not contain renaming tags any more.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How does the decode stage find the tag of a source register?</a:t>
            </a:r>
          </a:p>
        </p:txBody>
      </p:sp>
      <p:sp>
        <p:nvSpPr>
          <p:cNvPr id="1847300" name="Text Box 4"/>
          <p:cNvSpPr txBox="1">
            <a:spLocks noChangeArrowheads="1"/>
          </p:cNvSpPr>
          <p:nvPr/>
        </p:nvSpPr>
        <p:spPr bwMode="auto">
          <a:xfrm>
            <a:off x="2730500" y="5797550"/>
            <a:ext cx="57531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Search the “dest” field in the reorder buffer</a:t>
            </a:r>
          </a:p>
        </p:txBody>
      </p:sp>
      <p:sp>
        <p:nvSpPr>
          <p:cNvPr id="1847301" name="Text Box 5"/>
          <p:cNvSpPr txBox="1">
            <a:spLocks noChangeArrowheads="1"/>
          </p:cNvSpPr>
          <p:nvPr/>
        </p:nvSpPr>
        <p:spPr bwMode="auto">
          <a:xfrm>
            <a:off x="187325" y="901700"/>
            <a:ext cx="2543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Register File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(now holds only committed state)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7313" y="1781175"/>
            <a:ext cx="8831262" cy="3416300"/>
            <a:chOff x="55" y="1406"/>
            <a:chExt cx="5563" cy="2152"/>
          </a:xfrm>
        </p:grpSpPr>
        <p:sp>
          <p:nvSpPr>
            <p:cNvPr id="1847303" name="Rectangle 7"/>
            <p:cNvSpPr>
              <a:spLocks noChangeArrowheads="1"/>
            </p:cNvSpPr>
            <p:nvPr/>
          </p:nvSpPr>
          <p:spPr bwMode="auto">
            <a:xfrm>
              <a:off x="55" y="1818"/>
              <a:ext cx="749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Reorder</a:t>
              </a:r>
            </a:p>
            <a:p>
              <a:pPr algn="r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buffer</a:t>
              </a:r>
            </a:p>
          </p:txBody>
        </p:sp>
        <p:sp>
          <p:nvSpPr>
            <p:cNvPr id="1847304" name="Rectangle 8"/>
            <p:cNvSpPr>
              <a:spLocks noChangeArrowheads="1"/>
            </p:cNvSpPr>
            <p:nvPr/>
          </p:nvSpPr>
          <p:spPr bwMode="auto">
            <a:xfrm>
              <a:off x="1738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05" name="Rectangle 9"/>
            <p:cNvSpPr>
              <a:spLocks noChangeArrowheads="1"/>
            </p:cNvSpPr>
            <p:nvPr/>
          </p:nvSpPr>
          <p:spPr bwMode="auto">
            <a:xfrm>
              <a:off x="2466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06" name="Rectangle 10"/>
            <p:cNvSpPr>
              <a:spLocks noChangeArrowheads="1"/>
            </p:cNvSpPr>
            <p:nvPr/>
          </p:nvSpPr>
          <p:spPr bwMode="auto">
            <a:xfrm>
              <a:off x="3194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07" name="Rectangle 11"/>
            <p:cNvSpPr>
              <a:spLocks noChangeArrowheads="1"/>
            </p:cNvSpPr>
            <p:nvPr/>
          </p:nvSpPr>
          <p:spPr bwMode="auto">
            <a:xfrm>
              <a:off x="3922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08" name="Rectangle 12"/>
            <p:cNvSpPr>
              <a:spLocks noChangeArrowheads="1"/>
            </p:cNvSpPr>
            <p:nvPr/>
          </p:nvSpPr>
          <p:spPr bwMode="auto">
            <a:xfrm>
              <a:off x="1066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09" name="Line 13"/>
            <p:cNvSpPr>
              <a:spLocks noChangeShapeType="1"/>
            </p:cNvSpPr>
            <p:nvPr/>
          </p:nvSpPr>
          <p:spPr bwMode="auto">
            <a:xfrm>
              <a:off x="1866" y="2695"/>
              <a:ext cx="21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1322" y="3312"/>
              <a:ext cx="2137" cy="228"/>
              <a:chOff x="1368" y="3261"/>
              <a:chExt cx="2137" cy="228"/>
            </a:xfrm>
          </p:grpSpPr>
          <p:sp>
            <p:nvSpPr>
              <p:cNvPr id="1847311" name="Freeform 15"/>
              <p:cNvSpPr>
                <a:spLocks/>
              </p:cNvSpPr>
              <p:nvPr/>
            </p:nvSpPr>
            <p:spPr bwMode="auto">
              <a:xfrm>
                <a:off x="2040" y="3267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12" name="Freeform 16"/>
              <p:cNvSpPr>
                <a:spLocks/>
              </p:cNvSpPr>
              <p:nvPr/>
            </p:nvSpPr>
            <p:spPr bwMode="auto">
              <a:xfrm>
                <a:off x="1368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13" name="Freeform 17"/>
              <p:cNvSpPr>
                <a:spLocks/>
              </p:cNvSpPr>
              <p:nvPr/>
            </p:nvSpPr>
            <p:spPr bwMode="auto">
              <a:xfrm>
                <a:off x="2768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14" name="Freeform 18"/>
              <p:cNvSpPr>
                <a:spLocks/>
              </p:cNvSpPr>
              <p:nvPr/>
            </p:nvSpPr>
            <p:spPr bwMode="auto">
              <a:xfrm>
                <a:off x="3504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7315" name="Line 19"/>
            <p:cNvSpPr>
              <a:spLocks noChangeShapeType="1"/>
            </p:cNvSpPr>
            <p:nvPr/>
          </p:nvSpPr>
          <p:spPr bwMode="auto">
            <a:xfrm>
              <a:off x="2090" y="2599"/>
              <a:ext cx="217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16" name="Line 20"/>
            <p:cNvSpPr>
              <a:spLocks noChangeShapeType="1"/>
            </p:cNvSpPr>
            <p:nvPr/>
          </p:nvSpPr>
          <p:spPr bwMode="auto">
            <a:xfrm>
              <a:off x="2978" y="2478"/>
              <a:ext cx="0" cy="2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17" name="Line 21"/>
            <p:cNvSpPr>
              <a:spLocks noChangeShapeType="1"/>
            </p:cNvSpPr>
            <p:nvPr/>
          </p:nvSpPr>
          <p:spPr bwMode="auto">
            <a:xfrm>
              <a:off x="3698" y="2478"/>
              <a:ext cx="0" cy="1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18" name="Line 22"/>
            <p:cNvSpPr>
              <a:spLocks noChangeShapeType="1"/>
            </p:cNvSpPr>
            <p:nvPr/>
          </p:nvSpPr>
          <p:spPr bwMode="auto">
            <a:xfrm>
              <a:off x="1866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19" name="Line 23"/>
            <p:cNvSpPr>
              <a:spLocks noChangeShapeType="1"/>
            </p:cNvSpPr>
            <p:nvPr/>
          </p:nvSpPr>
          <p:spPr bwMode="auto">
            <a:xfrm>
              <a:off x="2082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0" name="Line 24"/>
            <p:cNvSpPr>
              <a:spLocks noChangeShapeType="1"/>
            </p:cNvSpPr>
            <p:nvPr/>
          </p:nvSpPr>
          <p:spPr bwMode="auto">
            <a:xfrm>
              <a:off x="2610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1" name="Line 25"/>
            <p:cNvSpPr>
              <a:spLocks noChangeShapeType="1"/>
            </p:cNvSpPr>
            <p:nvPr/>
          </p:nvSpPr>
          <p:spPr bwMode="auto">
            <a:xfrm>
              <a:off x="2826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2" name="Line 26"/>
            <p:cNvSpPr>
              <a:spLocks noChangeShapeType="1"/>
            </p:cNvSpPr>
            <p:nvPr/>
          </p:nvSpPr>
          <p:spPr bwMode="auto">
            <a:xfrm>
              <a:off x="3338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3" name="Line 27"/>
            <p:cNvSpPr>
              <a:spLocks noChangeShapeType="1"/>
            </p:cNvSpPr>
            <p:nvPr/>
          </p:nvSpPr>
          <p:spPr bwMode="auto">
            <a:xfrm>
              <a:off x="3554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4" name="Line 28"/>
            <p:cNvSpPr>
              <a:spLocks noChangeShapeType="1"/>
            </p:cNvSpPr>
            <p:nvPr/>
          </p:nvSpPr>
          <p:spPr bwMode="auto">
            <a:xfrm>
              <a:off x="4042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5" name="Line 29"/>
            <p:cNvSpPr>
              <a:spLocks noChangeShapeType="1"/>
            </p:cNvSpPr>
            <p:nvPr/>
          </p:nvSpPr>
          <p:spPr bwMode="auto">
            <a:xfrm>
              <a:off x="4258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6" name="Freeform 30"/>
            <p:cNvSpPr>
              <a:spLocks/>
            </p:cNvSpPr>
            <p:nvPr/>
          </p:nvSpPr>
          <p:spPr bwMode="auto">
            <a:xfrm>
              <a:off x="1258" y="2695"/>
              <a:ext cx="601" cy="169"/>
            </a:xfrm>
            <a:custGeom>
              <a:avLst/>
              <a:gdLst/>
              <a:ahLst/>
              <a:cxnLst>
                <a:cxn ang="0">
                  <a:pos x="600" y="0"/>
                </a:cxn>
                <a:cxn ang="0">
                  <a:pos x="0" y="0"/>
                </a:cxn>
                <a:cxn ang="0">
                  <a:pos x="0" y="168"/>
                </a:cxn>
              </a:cxnLst>
              <a:rect l="0" t="0" r="r" b="b"/>
              <a:pathLst>
                <a:path w="601" h="169">
                  <a:moveTo>
                    <a:pt x="600" y="0"/>
                  </a:moveTo>
                  <a:lnTo>
                    <a:pt x="0" y="0"/>
                  </a:lnTo>
                  <a:lnTo>
                    <a:pt x="0" y="16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7" name="Freeform 31"/>
            <p:cNvSpPr>
              <a:spLocks/>
            </p:cNvSpPr>
            <p:nvPr/>
          </p:nvSpPr>
          <p:spPr bwMode="auto">
            <a:xfrm>
              <a:off x="1434" y="2599"/>
              <a:ext cx="633" cy="273"/>
            </a:xfrm>
            <a:custGeom>
              <a:avLst/>
              <a:gdLst/>
              <a:ahLst/>
              <a:cxnLst>
                <a:cxn ang="0">
                  <a:pos x="632" y="0"/>
                </a:cxn>
                <a:cxn ang="0">
                  <a:pos x="0" y="0"/>
                </a:cxn>
                <a:cxn ang="0">
                  <a:pos x="0" y="272"/>
                </a:cxn>
              </a:cxnLst>
              <a:rect l="0" t="0" r="r" b="b"/>
              <a:pathLst>
                <a:path w="633" h="273">
                  <a:moveTo>
                    <a:pt x="632" y="0"/>
                  </a:moveTo>
                  <a:lnTo>
                    <a:pt x="0" y="0"/>
                  </a:lnTo>
                  <a:lnTo>
                    <a:pt x="0" y="27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28" name="Rectangle 32"/>
            <p:cNvSpPr>
              <a:spLocks noChangeArrowheads="1"/>
            </p:cNvSpPr>
            <p:nvPr/>
          </p:nvSpPr>
          <p:spPr bwMode="auto">
            <a:xfrm>
              <a:off x="1089" y="2889"/>
              <a:ext cx="45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Load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Unit</a:t>
              </a:r>
            </a:p>
          </p:txBody>
        </p:sp>
        <p:sp>
          <p:nvSpPr>
            <p:cNvPr id="1847329" name="Rectangle 33"/>
            <p:cNvSpPr>
              <a:spLocks noChangeArrowheads="1"/>
            </p:cNvSpPr>
            <p:nvPr/>
          </p:nvSpPr>
          <p:spPr bwMode="auto">
            <a:xfrm>
              <a:off x="1841" y="2969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7330" name="Rectangle 34"/>
            <p:cNvSpPr>
              <a:spLocks noChangeArrowheads="1"/>
            </p:cNvSpPr>
            <p:nvPr/>
          </p:nvSpPr>
          <p:spPr bwMode="auto">
            <a:xfrm>
              <a:off x="2561" y="2969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7331" name="Rectangle 35"/>
            <p:cNvSpPr>
              <a:spLocks noChangeArrowheads="1"/>
            </p:cNvSpPr>
            <p:nvPr/>
          </p:nvSpPr>
          <p:spPr bwMode="auto">
            <a:xfrm>
              <a:off x="3281" y="2977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7332" name="Rectangle 36"/>
            <p:cNvSpPr>
              <a:spLocks noChangeArrowheads="1"/>
            </p:cNvSpPr>
            <p:nvPr/>
          </p:nvSpPr>
          <p:spPr bwMode="auto">
            <a:xfrm>
              <a:off x="3929" y="2897"/>
              <a:ext cx="504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Store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Unit</a:t>
              </a:r>
            </a:p>
          </p:txBody>
        </p:sp>
        <p:sp>
          <p:nvSpPr>
            <p:cNvPr id="1847333" name="Rectangle 37"/>
            <p:cNvSpPr>
              <a:spLocks noChangeArrowheads="1"/>
            </p:cNvSpPr>
            <p:nvPr/>
          </p:nvSpPr>
          <p:spPr bwMode="auto">
            <a:xfrm>
              <a:off x="4233" y="3310"/>
              <a:ext cx="1121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&lt; t, result &gt;</a:t>
              </a:r>
            </a:p>
          </p:txBody>
        </p:sp>
        <p:sp>
          <p:nvSpPr>
            <p:cNvPr id="1847334" name="Rectangle 38"/>
            <p:cNvSpPr>
              <a:spLocks noChangeArrowheads="1"/>
            </p:cNvSpPr>
            <p:nvPr/>
          </p:nvSpPr>
          <p:spPr bwMode="auto">
            <a:xfrm>
              <a:off x="5182" y="1584"/>
              <a:ext cx="232" cy="92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1</a:t>
              </a:r>
              <a:endParaRPr lang="en-US" sz="1800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2</a:t>
              </a:r>
              <a:endParaRPr lang="en-US" sz="1800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.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.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n</a:t>
              </a:r>
            </a:p>
          </p:txBody>
        </p:sp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912" y="1584"/>
              <a:ext cx="4243" cy="902"/>
              <a:chOff x="1324" y="924"/>
              <a:chExt cx="4243" cy="902"/>
            </a:xfrm>
          </p:grpSpPr>
          <p:grpSp>
            <p:nvGrpSpPr>
              <p:cNvPr id="5" name="Group 40"/>
              <p:cNvGrpSpPr>
                <a:grpSpLocks/>
              </p:cNvGrpSpPr>
              <p:nvPr/>
            </p:nvGrpSpPr>
            <p:grpSpPr bwMode="auto">
              <a:xfrm>
                <a:off x="1762" y="959"/>
                <a:ext cx="3798" cy="856"/>
                <a:chOff x="1762" y="959"/>
                <a:chExt cx="3798" cy="1726"/>
              </a:xfrm>
            </p:grpSpPr>
            <p:sp>
              <p:nvSpPr>
                <p:cNvPr id="1847337" name="Rectangle 41" descr="Wide downward diagonal"/>
                <p:cNvSpPr>
                  <a:spLocks noChangeArrowheads="1"/>
                </p:cNvSpPr>
                <p:nvPr/>
              </p:nvSpPr>
              <p:spPr bwMode="auto">
                <a:xfrm>
                  <a:off x="4368" y="984"/>
                  <a:ext cx="1192" cy="1696"/>
                </a:xfrm>
                <a:prstGeom prst="rect">
                  <a:avLst/>
                </a:prstGeom>
                <a:pattFill prst="wdDnDiag">
                  <a:fgClr>
                    <a:schemeClr val="bg2"/>
                  </a:fgClr>
                  <a:bgClr>
                    <a:schemeClr val="bg1"/>
                  </a:bgClr>
                </a:pattFill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38" name="Line 42"/>
                <p:cNvSpPr>
                  <a:spLocks noChangeShapeType="1"/>
                </p:cNvSpPr>
                <p:nvPr/>
              </p:nvSpPr>
              <p:spPr bwMode="auto">
                <a:xfrm>
                  <a:off x="1762" y="981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39" name="Line 43"/>
                <p:cNvSpPr>
                  <a:spLocks noChangeShapeType="1"/>
                </p:cNvSpPr>
                <p:nvPr/>
              </p:nvSpPr>
              <p:spPr bwMode="auto">
                <a:xfrm>
                  <a:off x="2050" y="975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0" name="Line 44"/>
                <p:cNvSpPr>
                  <a:spLocks noChangeShapeType="1"/>
                </p:cNvSpPr>
                <p:nvPr/>
              </p:nvSpPr>
              <p:spPr bwMode="auto">
                <a:xfrm>
                  <a:off x="3577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1" name="Line 45"/>
                <p:cNvSpPr>
                  <a:spLocks noChangeShapeType="1"/>
                </p:cNvSpPr>
                <p:nvPr/>
              </p:nvSpPr>
              <p:spPr bwMode="auto">
                <a:xfrm>
                  <a:off x="2986" y="964"/>
                  <a:ext cx="0" cy="171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2" name="Line 46"/>
                <p:cNvSpPr>
                  <a:spLocks noChangeShapeType="1"/>
                </p:cNvSpPr>
                <p:nvPr/>
              </p:nvSpPr>
              <p:spPr bwMode="auto">
                <a:xfrm>
                  <a:off x="3758" y="965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3" name="Line 47"/>
                <p:cNvSpPr>
                  <a:spLocks noChangeShapeType="1"/>
                </p:cNvSpPr>
                <p:nvPr/>
              </p:nvSpPr>
              <p:spPr bwMode="auto">
                <a:xfrm>
                  <a:off x="2389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4" name="Line 48"/>
                <p:cNvSpPr>
                  <a:spLocks noChangeShapeType="1"/>
                </p:cNvSpPr>
                <p:nvPr/>
              </p:nvSpPr>
              <p:spPr bwMode="auto">
                <a:xfrm>
                  <a:off x="2812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5" name="Line 49"/>
                <p:cNvSpPr>
                  <a:spLocks noChangeShapeType="1"/>
                </p:cNvSpPr>
                <p:nvPr/>
              </p:nvSpPr>
              <p:spPr bwMode="auto">
                <a:xfrm>
                  <a:off x="4532" y="965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7346" name="Line 50"/>
                <p:cNvSpPr>
                  <a:spLocks noChangeShapeType="1"/>
                </p:cNvSpPr>
                <p:nvPr/>
              </p:nvSpPr>
              <p:spPr bwMode="auto">
                <a:xfrm>
                  <a:off x="4948" y="959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47347" name="Rectangle 51"/>
              <p:cNvSpPr>
                <a:spLocks noChangeArrowheads="1"/>
              </p:cNvSpPr>
              <p:nvPr/>
            </p:nvSpPr>
            <p:spPr bwMode="auto">
              <a:xfrm>
                <a:off x="1324" y="924"/>
                <a:ext cx="4114" cy="21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Ins#  use  exec   op   p1    src1   p2    src2    pd  </a:t>
                </a:r>
                <a:r>
                  <a:rPr lang="en-US">
                    <a:solidFill>
                      <a:srgbClr val="FF0000"/>
                    </a:solidFill>
                    <a:latin typeface="Verdana" charset="0"/>
                  </a:rPr>
                  <a:t>dest </a:t>
                </a:r>
                <a:r>
                  <a:rPr lang="en-US">
                    <a:latin typeface="Verdana" charset="0"/>
                  </a:rPr>
                  <a:t>    data</a:t>
                </a:r>
              </a:p>
            </p:txBody>
          </p:sp>
          <p:sp>
            <p:nvSpPr>
              <p:cNvPr id="1847348" name="Rectangle 52"/>
              <p:cNvSpPr>
                <a:spLocks noChangeArrowheads="1"/>
              </p:cNvSpPr>
              <p:nvPr/>
            </p:nvSpPr>
            <p:spPr bwMode="auto">
              <a:xfrm>
                <a:off x="1354" y="966"/>
                <a:ext cx="4210" cy="85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49" name="Line 53"/>
              <p:cNvSpPr>
                <a:spLocks noChangeShapeType="1"/>
              </p:cNvSpPr>
              <p:nvPr/>
            </p:nvSpPr>
            <p:spPr bwMode="auto">
              <a:xfrm>
                <a:off x="1363" y="1118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50" name="Line 54"/>
              <p:cNvSpPr>
                <a:spLocks noChangeShapeType="1"/>
              </p:cNvSpPr>
              <p:nvPr/>
            </p:nvSpPr>
            <p:spPr bwMode="auto">
              <a:xfrm>
                <a:off x="1363" y="1294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51" name="Line 55"/>
              <p:cNvSpPr>
                <a:spLocks noChangeShapeType="1"/>
              </p:cNvSpPr>
              <p:nvPr/>
            </p:nvSpPr>
            <p:spPr bwMode="auto">
              <a:xfrm>
                <a:off x="1353" y="1462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52" name="Line 56"/>
              <p:cNvSpPr>
                <a:spLocks noChangeShapeType="1"/>
              </p:cNvSpPr>
              <p:nvPr/>
            </p:nvSpPr>
            <p:spPr bwMode="auto">
              <a:xfrm>
                <a:off x="1363" y="1622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53" name="Line 57"/>
              <p:cNvSpPr>
                <a:spLocks noChangeShapeType="1"/>
              </p:cNvSpPr>
              <p:nvPr/>
            </p:nvSpPr>
            <p:spPr bwMode="auto">
              <a:xfrm>
                <a:off x="4357" y="968"/>
                <a:ext cx="0" cy="85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7354" name="Freeform 58"/>
            <p:cNvSpPr>
              <a:spLocks/>
            </p:cNvSpPr>
            <p:nvPr/>
          </p:nvSpPr>
          <p:spPr bwMode="auto">
            <a:xfrm>
              <a:off x="1058" y="1410"/>
              <a:ext cx="4560" cy="2112"/>
            </a:xfrm>
            <a:custGeom>
              <a:avLst/>
              <a:gdLst/>
              <a:ahLst/>
              <a:cxnLst>
                <a:cxn ang="0">
                  <a:pos x="0" y="2112"/>
                </a:cxn>
                <a:cxn ang="0">
                  <a:pos x="4560" y="2112"/>
                </a:cxn>
                <a:cxn ang="0">
                  <a:pos x="4560" y="0"/>
                </a:cxn>
                <a:cxn ang="0">
                  <a:pos x="1824" y="0"/>
                </a:cxn>
                <a:cxn ang="0">
                  <a:pos x="1816" y="223"/>
                </a:cxn>
              </a:cxnLst>
              <a:rect l="0" t="0" r="r" b="b"/>
              <a:pathLst>
                <a:path w="4560" h="2112">
                  <a:moveTo>
                    <a:pt x="0" y="2112"/>
                  </a:moveTo>
                  <a:lnTo>
                    <a:pt x="4560" y="2112"/>
                  </a:lnTo>
                  <a:lnTo>
                    <a:pt x="4560" y="0"/>
                  </a:lnTo>
                  <a:lnTo>
                    <a:pt x="1824" y="0"/>
                  </a:lnTo>
                  <a:lnTo>
                    <a:pt x="1816" y="223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55" name="Freeform 59"/>
            <p:cNvSpPr>
              <a:spLocks/>
            </p:cNvSpPr>
            <p:nvPr/>
          </p:nvSpPr>
          <p:spPr bwMode="auto">
            <a:xfrm>
              <a:off x="3598" y="1406"/>
              <a:ext cx="5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96"/>
                </a:cxn>
              </a:cxnLst>
              <a:rect l="0" t="0" r="r" b="b"/>
              <a:pathLst>
                <a:path w="5" h="196">
                  <a:moveTo>
                    <a:pt x="0" y="0"/>
                  </a:moveTo>
                  <a:lnTo>
                    <a:pt x="5" y="19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56" name="Line 60"/>
            <p:cNvSpPr>
              <a:spLocks noChangeShapeType="1"/>
            </p:cNvSpPr>
            <p:nvPr/>
          </p:nvSpPr>
          <p:spPr bwMode="auto">
            <a:xfrm>
              <a:off x="4802" y="141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7357" name="Rectangle 61"/>
            <p:cNvSpPr>
              <a:spLocks noChangeArrowheads="1"/>
            </p:cNvSpPr>
            <p:nvPr/>
          </p:nvSpPr>
          <p:spPr bwMode="auto">
            <a:xfrm>
              <a:off x="4610" y="2754"/>
              <a:ext cx="624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Commit</a:t>
              </a:r>
            </a:p>
          </p:txBody>
        </p:sp>
        <p:sp>
          <p:nvSpPr>
            <p:cNvPr id="1847358" name="Line 62"/>
            <p:cNvSpPr>
              <a:spLocks noChangeShapeType="1"/>
            </p:cNvSpPr>
            <p:nvPr/>
          </p:nvSpPr>
          <p:spPr bwMode="auto">
            <a:xfrm>
              <a:off x="4850" y="246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2781300" y="987425"/>
            <a:ext cx="1098550" cy="896938"/>
            <a:chOff x="4272" y="674"/>
            <a:chExt cx="692" cy="613"/>
          </a:xfrm>
        </p:grpSpPr>
        <p:sp>
          <p:nvSpPr>
            <p:cNvPr id="1847360" name="Rectangle 64"/>
            <p:cNvSpPr>
              <a:spLocks noChangeArrowheads="1"/>
            </p:cNvSpPr>
            <p:nvPr/>
          </p:nvSpPr>
          <p:spPr bwMode="auto">
            <a:xfrm>
              <a:off x="4272" y="674"/>
              <a:ext cx="688" cy="61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5"/>
            <p:cNvGrpSpPr>
              <a:grpSpLocks/>
            </p:cNvGrpSpPr>
            <p:nvPr/>
          </p:nvGrpSpPr>
          <p:grpSpPr bwMode="auto">
            <a:xfrm>
              <a:off x="4272" y="843"/>
              <a:ext cx="692" cy="295"/>
              <a:chOff x="4272" y="843"/>
              <a:chExt cx="756" cy="295"/>
            </a:xfrm>
          </p:grpSpPr>
          <p:sp>
            <p:nvSpPr>
              <p:cNvPr id="1847362" name="Line 66"/>
              <p:cNvSpPr>
                <a:spLocks noChangeShapeType="1"/>
              </p:cNvSpPr>
              <p:nvPr/>
            </p:nvSpPr>
            <p:spPr bwMode="auto">
              <a:xfrm>
                <a:off x="4280" y="843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63" name="Line 67"/>
              <p:cNvSpPr>
                <a:spLocks noChangeShapeType="1"/>
              </p:cNvSpPr>
              <p:nvPr/>
            </p:nvSpPr>
            <p:spPr bwMode="auto">
              <a:xfrm>
                <a:off x="4280" y="113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7364" name="Line 68"/>
              <p:cNvSpPr>
                <a:spLocks noChangeShapeType="1"/>
              </p:cNvSpPr>
              <p:nvPr/>
            </p:nvSpPr>
            <p:spPr bwMode="auto">
              <a:xfrm>
                <a:off x="4272" y="97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7365" name="Freeform 69"/>
          <p:cNvSpPr>
            <a:spLocks/>
          </p:cNvSpPr>
          <p:nvPr/>
        </p:nvSpPr>
        <p:spPr bwMode="auto">
          <a:xfrm>
            <a:off x="3886200" y="1174750"/>
            <a:ext cx="4762500" cy="3644900"/>
          </a:xfrm>
          <a:custGeom>
            <a:avLst/>
            <a:gdLst/>
            <a:ahLst/>
            <a:cxnLst>
              <a:cxn ang="0">
                <a:pos x="2416" y="2168"/>
              </a:cxn>
              <a:cxn ang="0">
                <a:pos x="2416" y="2296"/>
              </a:cxn>
              <a:cxn ang="0">
                <a:pos x="3000" y="2296"/>
              </a:cxn>
              <a:cxn ang="0">
                <a:pos x="3000" y="0"/>
              </a:cxn>
              <a:cxn ang="0">
                <a:pos x="0" y="0"/>
              </a:cxn>
            </a:cxnLst>
            <a:rect l="0" t="0" r="r" b="b"/>
            <a:pathLst>
              <a:path w="3000" h="2296">
                <a:moveTo>
                  <a:pt x="2416" y="2168"/>
                </a:moveTo>
                <a:lnTo>
                  <a:pt x="2416" y="2296"/>
                </a:lnTo>
                <a:lnTo>
                  <a:pt x="3000" y="2296"/>
                </a:lnTo>
                <a:lnTo>
                  <a:pt x="3000" y="0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30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D484-E309-724E-967F-CAC1CB438CD6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4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7937500" cy="1054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Renaming Table</a:t>
            </a:r>
          </a:p>
        </p:txBody>
      </p:sp>
      <p:sp>
        <p:nvSpPr>
          <p:cNvPr id="1849347" name="Rectangle 3"/>
          <p:cNvSpPr>
            <a:spLocks noChangeArrowheads="1"/>
          </p:cNvSpPr>
          <p:nvPr/>
        </p:nvSpPr>
        <p:spPr bwMode="auto">
          <a:xfrm>
            <a:off x="4905375" y="841375"/>
            <a:ext cx="16002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Register File</a:t>
            </a:r>
            <a:endParaRPr lang="en-US" sz="1800" i="1">
              <a:solidFill>
                <a:srgbClr val="56127A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1736725"/>
            <a:ext cx="8918575" cy="3416300"/>
            <a:chOff x="0" y="1406"/>
            <a:chExt cx="5618" cy="2152"/>
          </a:xfrm>
        </p:grpSpPr>
        <p:sp>
          <p:nvSpPr>
            <p:cNvPr id="1849349" name="Rectangle 5"/>
            <p:cNvSpPr>
              <a:spLocks noChangeArrowheads="1"/>
            </p:cNvSpPr>
            <p:nvPr/>
          </p:nvSpPr>
          <p:spPr bwMode="auto">
            <a:xfrm>
              <a:off x="0" y="1818"/>
              <a:ext cx="805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Reorder 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buffer</a:t>
              </a:r>
            </a:p>
          </p:txBody>
        </p:sp>
        <p:sp>
          <p:nvSpPr>
            <p:cNvPr id="1849350" name="Rectangle 6"/>
            <p:cNvSpPr>
              <a:spLocks noChangeArrowheads="1"/>
            </p:cNvSpPr>
            <p:nvPr/>
          </p:nvSpPr>
          <p:spPr bwMode="auto">
            <a:xfrm>
              <a:off x="1738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51" name="Rectangle 7"/>
            <p:cNvSpPr>
              <a:spLocks noChangeArrowheads="1"/>
            </p:cNvSpPr>
            <p:nvPr/>
          </p:nvSpPr>
          <p:spPr bwMode="auto">
            <a:xfrm>
              <a:off x="2466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52" name="Rectangle 8"/>
            <p:cNvSpPr>
              <a:spLocks noChangeArrowheads="1"/>
            </p:cNvSpPr>
            <p:nvPr/>
          </p:nvSpPr>
          <p:spPr bwMode="auto">
            <a:xfrm>
              <a:off x="3194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53" name="Rectangle 9"/>
            <p:cNvSpPr>
              <a:spLocks noChangeArrowheads="1"/>
            </p:cNvSpPr>
            <p:nvPr/>
          </p:nvSpPr>
          <p:spPr bwMode="auto">
            <a:xfrm>
              <a:off x="3922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54" name="Rectangle 10"/>
            <p:cNvSpPr>
              <a:spLocks noChangeArrowheads="1"/>
            </p:cNvSpPr>
            <p:nvPr/>
          </p:nvSpPr>
          <p:spPr bwMode="auto">
            <a:xfrm>
              <a:off x="1066" y="2863"/>
              <a:ext cx="496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55" name="Line 11"/>
            <p:cNvSpPr>
              <a:spLocks noChangeShapeType="1"/>
            </p:cNvSpPr>
            <p:nvPr/>
          </p:nvSpPr>
          <p:spPr bwMode="auto">
            <a:xfrm>
              <a:off x="1866" y="2695"/>
              <a:ext cx="21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322" y="3312"/>
              <a:ext cx="2137" cy="228"/>
              <a:chOff x="1368" y="3261"/>
              <a:chExt cx="2137" cy="228"/>
            </a:xfrm>
          </p:grpSpPr>
          <p:sp>
            <p:nvSpPr>
              <p:cNvPr id="1849357" name="Freeform 13"/>
              <p:cNvSpPr>
                <a:spLocks/>
              </p:cNvSpPr>
              <p:nvPr/>
            </p:nvSpPr>
            <p:spPr bwMode="auto">
              <a:xfrm>
                <a:off x="2040" y="3267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58" name="Freeform 14"/>
              <p:cNvSpPr>
                <a:spLocks/>
              </p:cNvSpPr>
              <p:nvPr/>
            </p:nvSpPr>
            <p:spPr bwMode="auto">
              <a:xfrm>
                <a:off x="1368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59" name="Freeform 15"/>
              <p:cNvSpPr>
                <a:spLocks/>
              </p:cNvSpPr>
              <p:nvPr/>
            </p:nvSpPr>
            <p:spPr bwMode="auto">
              <a:xfrm>
                <a:off x="2768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60" name="Freeform 16"/>
              <p:cNvSpPr>
                <a:spLocks/>
              </p:cNvSpPr>
              <p:nvPr/>
            </p:nvSpPr>
            <p:spPr bwMode="auto">
              <a:xfrm>
                <a:off x="3504" y="3261"/>
                <a:ext cx="1" cy="2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1"/>
                  </a:cxn>
                </a:cxnLst>
                <a:rect l="0" t="0" r="r" b="b"/>
                <a:pathLst>
                  <a:path w="1" h="222">
                    <a:moveTo>
                      <a:pt x="0" y="0"/>
                    </a:moveTo>
                    <a:lnTo>
                      <a:pt x="0" y="221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9361" name="Line 17"/>
            <p:cNvSpPr>
              <a:spLocks noChangeShapeType="1"/>
            </p:cNvSpPr>
            <p:nvPr/>
          </p:nvSpPr>
          <p:spPr bwMode="auto">
            <a:xfrm>
              <a:off x="2090" y="2599"/>
              <a:ext cx="217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2" name="Line 18"/>
            <p:cNvSpPr>
              <a:spLocks noChangeShapeType="1"/>
            </p:cNvSpPr>
            <p:nvPr/>
          </p:nvSpPr>
          <p:spPr bwMode="auto">
            <a:xfrm>
              <a:off x="2978" y="2478"/>
              <a:ext cx="0" cy="2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3" name="Line 19"/>
            <p:cNvSpPr>
              <a:spLocks noChangeShapeType="1"/>
            </p:cNvSpPr>
            <p:nvPr/>
          </p:nvSpPr>
          <p:spPr bwMode="auto">
            <a:xfrm>
              <a:off x="3698" y="2478"/>
              <a:ext cx="0" cy="1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4" name="Line 20"/>
            <p:cNvSpPr>
              <a:spLocks noChangeShapeType="1"/>
            </p:cNvSpPr>
            <p:nvPr/>
          </p:nvSpPr>
          <p:spPr bwMode="auto">
            <a:xfrm>
              <a:off x="1866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5" name="Line 21"/>
            <p:cNvSpPr>
              <a:spLocks noChangeShapeType="1"/>
            </p:cNvSpPr>
            <p:nvPr/>
          </p:nvSpPr>
          <p:spPr bwMode="auto">
            <a:xfrm>
              <a:off x="2082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6" name="Line 22"/>
            <p:cNvSpPr>
              <a:spLocks noChangeShapeType="1"/>
            </p:cNvSpPr>
            <p:nvPr/>
          </p:nvSpPr>
          <p:spPr bwMode="auto">
            <a:xfrm>
              <a:off x="2610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7" name="Line 23"/>
            <p:cNvSpPr>
              <a:spLocks noChangeShapeType="1"/>
            </p:cNvSpPr>
            <p:nvPr/>
          </p:nvSpPr>
          <p:spPr bwMode="auto">
            <a:xfrm>
              <a:off x="2826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8" name="Line 24"/>
            <p:cNvSpPr>
              <a:spLocks noChangeShapeType="1"/>
            </p:cNvSpPr>
            <p:nvPr/>
          </p:nvSpPr>
          <p:spPr bwMode="auto">
            <a:xfrm>
              <a:off x="3338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69" name="Line 25"/>
            <p:cNvSpPr>
              <a:spLocks noChangeShapeType="1"/>
            </p:cNvSpPr>
            <p:nvPr/>
          </p:nvSpPr>
          <p:spPr bwMode="auto">
            <a:xfrm>
              <a:off x="3554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70" name="Line 26"/>
            <p:cNvSpPr>
              <a:spLocks noChangeShapeType="1"/>
            </p:cNvSpPr>
            <p:nvPr/>
          </p:nvSpPr>
          <p:spPr bwMode="auto">
            <a:xfrm>
              <a:off x="4042" y="2703"/>
              <a:ext cx="0" cy="1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71" name="Line 27"/>
            <p:cNvSpPr>
              <a:spLocks noChangeShapeType="1"/>
            </p:cNvSpPr>
            <p:nvPr/>
          </p:nvSpPr>
          <p:spPr bwMode="auto">
            <a:xfrm>
              <a:off x="4258" y="2599"/>
              <a:ext cx="0" cy="2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72" name="Freeform 28"/>
            <p:cNvSpPr>
              <a:spLocks/>
            </p:cNvSpPr>
            <p:nvPr/>
          </p:nvSpPr>
          <p:spPr bwMode="auto">
            <a:xfrm>
              <a:off x="1258" y="2695"/>
              <a:ext cx="601" cy="169"/>
            </a:xfrm>
            <a:custGeom>
              <a:avLst/>
              <a:gdLst/>
              <a:ahLst/>
              <a:cxnLst>
                <a:cxn ang="0">
                  <a:pos x="600" y="0"/>
                </a:cxn>
                <a:cxn ang="0">
                  <a:pos x="0" y="0"/>
                </a:cxn>
                <a:cxn ang="0">
                  <a:pos x="0" y="168"/>
                </a:cxn>
              </a:cxnLst>
              <a:rect l="0" t="0" r="r" b="b"/>
              <a:pathLst>
                <a:path w="601" h="169">
                  <a:moveTo>
                    <a:pt x="600" y="0"/>
                  </a:moveTo>
                  <a:lnTo>
                    <a:pt x="0" y="0"/>
                  </a:lnTo>
                  <a:lnTo>
                    <a:pt x="0" y="16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73" name="Freeform 29"/>
            <p:cNvSpPr>
              <a:spLocks/>
            </p:cNvSpPr>
            <p:nvPr/>
          </p:nvSpPr>
          <p:spPr bwMode="auto">
            <a:xfrm>
              <a:off x="1434" y="2599"/>
              <a:ext cx="633" cy="273"/>
            </a:xfrm>
            <a:custGeom>
              <a:avLst/>
              <a:gdLst/>
              <a:ahLst/>
              <a:cxnLst>
                <a:cxn ang="0">
                  <a:pos x="632" y="0"/>
                </a:cxn>
                <a:cxn ang="0">
                  <a:pos x="0" y="0"/>
                </a:cxn>
                <a:cxn ang="0">
                  <a:pos x="0" y="272"/>
                </a:cxn>
              </a:cxnLst>
              <a:rect l="0" t="0" r="r" b="b"/>
              <a:pathLst>
                <a:path w="633" h="273">
                  <a:moveTo>
                    <a:pt x="632" y="0"/>
                  </a:moveTo>
                  <a:lnTo>
                    <a:pt x="0" y="0"/>
                  </a:lnTo>
                  <a:lnTo>
                    <a:pt x="0" y="27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74" name="Rectangle 30"/>
            <p:cNvSpPr>
              <a:spLocks noChangeArrowheads="1"/>
            </p:cNvSpPr>
            <p:nvPr/>
          </p:nvSpPr>
          <p:spPr bwMode="auto">
            <a:xfrm>
              <a:off x="1089" y="2889"/>
              <a:ext cx="458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Load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Unit</a:t>
              </a:r>
            </a:p>
          </p:txBody>
        </p:sp>
        <p:sp>
          <p:nvSpPr>
            <p:cNvPr id="1849375" name="Rectangle 31"/>
            <p:cNvSpPr>
              <a:spLocks noChangeArrowheads="1"/>
            </p:cNvSpPr>
            <p:nvPr/>
          </p:nvSpPr>
          <p:spPr bwMode="auto">
            <a:xfrm>
              <a:off x="1841" y="2969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9376" name="Rectangle 32"/>
            <p:cNvSpPr>
              <a:spLocks noChangeArrowheads="1"/>
            </p:cNvSpPr>
            <p:nvPr/>
          </p:nvSpPr>
          <p:spPr bwMode="auto">
            <a:xfrm>
              <a:off x="2561" y="2969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9377" name="Rectangle 33"/>
            <p:cNvSpPr>
              <a:spLocks noChangeArrowheads="1"/>
            </p:cNvSpPr>
            <p:nvPr/>
          </p:nvSpPr>
          <p:spPr bwMode="auto">
            <a:xfrm>
              <a:off x="3281" y="2977"/>
              <a:ext cx="302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</a:t>
              </a:r>
            </a:p>
          </p:txBody>
        </p:sp>
        <p:sp>
          <p:nvSpPr>
            <p:cNvPr id="1849378" name="Rectangle 34"/>
            <p:cNvSpPr>
              <a:spLocks noChangeArrowheads="1"/>
            </p:cNvSpPr>
            <p:nvPr/>
          </p:nvSpPr>
          <p:spPr bwMode="auto">
            <a:xfrm>
              <a:off x="3929" y="2897"/>
              <a:ext cx="504" cy="4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Store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Unit</a:t>
              </a:r>
            </a:p>
          </p:txBody>
        </p:sp>
        <p:sp>
          <p:nvSpPr>
            <p:cNvPr id="1849379" name="Rectangle 35"/>
            <p:cNvSpPr>
              <a:spLocks noChangeArrowheads="1"/>
            </p:cNvSpPr>
            <p:nvPr/>
          </p:nvSpPr>
          <p:spPr bwMode="auto">
            <a:xfrm>
              <a:off x="4233" y="3310"/>
              <a:ext cx="1121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&lt; t, result &gt;</a:t>
              </a:r>
            </a:p>
          </p:txBody>
        </p:sp>
        <p:sp>
          <p:nvSpPr>
            <p:cNvPr id="1849380" name="Rectangle 36"/>
            <p:cNvSpPr>
              <a:spLocks noChangeArrowheads="1"/>
            </p:cNvSpPr>
            <p:nvPr/>
          </p:nvSpPr>
          <p:spPr bwMode="auto">
            <a:xfrm>
              <a:off x="5182" y="1584"/>
              <a:ext cx="232" cy="92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1</a:t>
              </a:r>
              <a:endParaRPr lang="en-US" sz="1800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2</a:t>
              </a:r>
              <a:endParaRPr lang="en-US" sz="1800" i="1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.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.</a:t>
              </a: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t</a:t>
              </a:r>
              <a:r>
                <a:rPr lang="en-US" sz="1800" i="1" baseline="-25000">
                  <a:latin typeface="Verdana" charset="0"/>
                </a:rPr>
                <a:t>n</a:t>
              </a:r>
            </a:p>
          </p:txBody>
        </p: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912" y="1584"/>
              <a:ext cx="4243" cy="902"/>
              <a:chOff x="1324" y="924"/>
              <a:chExt cx="4243" cy="902"/>
            </a:xfrm>
          </p:grpSpPr>
          <p:grpSp>
            <p:nvGrpSpPr>
              <p:cNvPr id="5" name="Group 38"/>
              <p:cNvGrpSpPr>
                <a:grpSpLocks/>
              </p:cNvGrpSpPr>
              <p:nvPr/>
            </p:nvGrpSpPr>
            <p:grpSpPr bwMode="auto">
              <a:xfrm>
                <a:off x="1762" y="959"/>
                <a:ext cx="3798" cy="856"/>
                <a:chOff x="1762" y="959"/>
                <a:chExt cx="3798" cy="1726"/>
              </a:xfrm>
            </p:grpSpPr>
            <p:sp>
              <p:nvSpPr>
                <p:cNvPr id="1849383" name="Rectangle 39" descr="Wide downward diagonal"/>
                <p:cNvSpPr>
                  <a:spLocks noChangeArrowheads="1"/>
                </p:cNvSpPr>
                <p:nvPr/>
              </p:nvSpPr>
              <p:spPr bwMode="auto">
                <a:xfrm>
                  <a:off x="4368" y="984"/>
                  <a:ext cx="1192" cy="1696"/>
                </a:xfrm>
                <a:prstGeom prst="rect">
                  <a:avLst/>
                </a:prstGeom>
                <a:pattFill prst="wdDnDiag">
                  <a:fgClr>
                    <a:schemeClr val="bg2"/>
                  </a:fgClr>
                  <a:bgClr>
                    <a:schemeClr val="bg1"/>
                  </a:bgClr>
                </a:pattFill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4" name="Line 40"/>
                <p:cNvSpPr>
                  <a:spLocks noChangeShapeType="1"/>
                </p:cNvSpPr>
                <p:nvPr/>
              </p:nvSpPr>
              <p:spPr bwMode="auto">
                <a:xfrm>
                  <a:off x="1762" y="981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5" name="Line 41"/>
                <p:cNvSpPr>
                  <a:spLocks noChangeShapeType="1"/>
                </p:cNvSpPr>
                <p:nvPr/>
              </p:nvSpPr>
              <p:spPr bwMode="auto">
                <a:xfrm>
                  <a:off x="2050" y="975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6" name="Line 42"/>
                <p:cNvSpPr>
                  <a:spLocks noChangeShapeType="1"/>
                </p:cNvSpPr>
                <p:nvPr/>
              </p:nvSpPr>
              <p:spPr bwMode="auto">
                <a:xfrm>
                  <a:off x="3577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7" name="Line 43"/>
                <p:cNvSpPr>
                  <a:spLocks noChangeShapeType="1"/>
                </p:cNvSpPr>
                <p:nvPr/>
              </p:nvSpPr>
              <p:spPr bwMode="auto">
                <a:xfrm>
                  <a:off x="2986" y="964"/>
                  <a:ext cx="0" cy="171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8" name="Line 44"/>
                <p:cNvSpPr>
                  <a:spLocks noChangeShapeType="1"/>
                </p:cNvSpPr>
                <p:nvPr/>
              </p:nvSpPr>
              <p:spPr bwMode="auto">
                <a:xfrm>
                  <a:off x="3758" y="965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89" name="Line 45"/>
                <p:cNvSpPr>
                  <a:spLocks noChangeShapeType="1"/>
                </p:cNvSpPr>
                <p:nvPr/>
              </p:nvSpPr>
              <p:spPr bwMode="auto">
                <a:xfrm>
                  <a:off x="2389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90" name="Line 46"/>
                <p:cNvSpPr>
                  <a:spLocks noChangeShapeType="1"/>
                </p:cNvSpPr>
                <p:nvPr/>
              </p:nvSpPr>
              <p:spPr bwMode="auto">
                <a:xfrm>
                  <a:off x="2812" y="968"/>
                  <a:ext cx="0" cy="170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91" name="Line 47"/>
                <p:cNvSpPr>
                  <a:spLocks noChangeShapeType="1"/>
                </p:cNvSpPr>
                <p:nvPr/>
              </p:nvSpPr>
              <p:spPr bwMode="auto">
                <a:xfrm>
                  <a:off x="4532" y="965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9392" name="Line 48"/>
                <p:cNvSpPr>
                  <a:spLocks noChangeShapeType="1"/>
                </p:cNvSpPr>
                <p:nvPr/>
              </p:nvSpPr>
              <p:spPr bwMode="auto">
                <a:xfrm>
                  <a:off x="4948" y="959"/>
                  <a:ext cx="0" cy="17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49393" name="Rectangle 49"/>
              <p:cNvSpPr>
                <a:spLocks noChangeArrowheads="1"/>
              </p:cNvSpPr>
              <p:nvPr/>
            </p:nvSpPr>
            <p:spPr bwMode="auto">
              <a:xfrm>
                <a:off x="1324" y="924"/>
                <a:ext cx="4114" cy="21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>
                    <a:latin typeface="Verdana" charset="0"/>
                  </a:rPr>
                  <a:t>Ins#  use  exec   op   p1    src1   p2    src2    pd  dest     data</a:t>
                </a:r>
              </a:p>
            </p:txBody>
          </p:sp>
          <p:sp>
            <p:nvSpPr>
              <p:cNvPr id="1849394" name="Rectangle 50"/>
              <p:cNvSpPr>
                <a:spLocks noChangeArrowheads="1"/>
              </p:cNvSpPr>
              <p:nvPr/>
            </p:nvSpPr>
            <p:spPr bwMode="auto">
              <a:xfrm>
                <a:off x="1354" y="966"/>
                <a:ext cx="4210" cy="85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95" name="Line 51"/>
              <p:cNvSpPr>
                <a:spLocks noChangeShapeType="1"/>
              </p:cNvSpPr>
              <p:nvPr/>
            </p:nvSpPr>
            <p:spPr bwMode="auto">
              <a:xfrm>
                <a:off x="1363" y="1118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96" name="Line 52"/>
              <p:cNvSpPr>
                <a:spLocks noChangeShapeType="1"/>
              </p:cNvSpPr>
              <p:nvPr/>
            </p:nvSpPr>
            <p:spPr bwMode="auto">
              <a:xfrm>
                <a:off x="1363" y="1294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97" name="Line 53"/>
              <p:cNvSpPr>
                <a:spLocks noChangeShapeType="1"/>
              </p:cNvSpPr>
              <p:nvPr/>
            </p:nvSpPr>
            <p:spPr bwMode="auto">
              <a:xfrm>
                <a:off x="1353" y="1462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98" name="Line 54"/>
              <p:cNvSpPr>
                <a:spLocks noChangeShapeType="1"/>
              </p:cNvSpPr>
              <p:nvPr/>
            </p:nvSpPr>
            <p:spPr bwMode="auto">
              <a:xfrm>
                <a:off x="1363" y="1622"/>
                <a:ext cx="420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399" name="Line 55"/>
              <p:cNvSpPr>
                <a:spLocks noChangeShapeType="1"/>
              </p:cNvSpPr>
              <p:nvPr/>
            </p:nvSpPr>
            <p:spPr bwMode="auto">
              <a:xfrm>
                <a:off x="4357" y="968"/>
                <a:ext cx="0" cy="85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9400" name="Freeform 56"/>
            <p:cNvSpPr>
              <a:spLocks/>
            </p:cNvSpPr>
            <p:nvPr/>
          </p:nvSpPr>
          <p:spPr bwMode="auto">
            <a:xfrm>
              <a:off x="1058" y="1410"/>
              <a:ext cx="4560" cy="2112"/>
            </a:xfrm>
            <a:custGeom>
              <a:avLst/>
              <a:gdLst/>
              <a:ahLst/>
              <a:cxnLst>
                <a:cxn ang="0">
                  <a:pos x="0" y="2112"/>
                </a:cxn>
                <a:cxn ang="0">
                  <a:pos x="4560" y="2112"/>
                </a:cxn>
                <a:cxn ang="0">
                  <a:pos x="4560" y="0"/>
                </a:cxn>
                <a:cxn ang="0">
                  <a:pos x="1824" y="0"/>
                </a:cxn>
                <a:cxn ang="0">
                  <a:pos x="1816" y="223"/>
                </a:cxn>
              </a:cxnLst>
              <a:rect l="0" t="0" r="r" b="b"/>
              <a:pathLst>
                <a:path w="4560" h="2112">
                  <a:moveTo>
                    <a:pt x="0" y="2112"/>
                  </a:moveTo>
                  <a:lnTo>
                    <a:pt x="4560" y="2112"/>
                  </a:lnTo>
                  <a:lnTo>
                    <a:pt x="4560" y="0"/>
                  </a:lnTo>
                  <a:lnTo>
                    <a:pt x="1824" y="0"/>
                  </a:lnTo>
                  <a:lnTo>
                    <a:pt x="1816" y="223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401" name="Freeform 57"/>
            <p:cNvSpPr>
              <a:spLocks/>
            </p:cNvSpPr>
            <p:nvPr/>
          </p:nvSpPr>
          <p:spPr bwMode="auto">
            <a:xfrm>
              <a:off x="3598" y="1406"/>
              <a:ext cx="5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96"/>
                </a:cxn>
              </a:cxnLst>
              <a:rect l="0" t="0" r="r" b="b"/>
              <a:pathLst>
                <a:path w="5" h="196">
                  <a:moveTo>
                    <a:pt x="0" y="0"/>
                  </a:moveTo>
                  <a:lnTo>
                    <a:pt x="5" y="19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402" name="Line 58"/>
            <p:cNvSpPr>
              <a:spLocks noChangeShapeType="1"/>
            </p:cNvSpPr>
            <p:nvPr/>
          </p:nvSpPr>
          <p:spPr bwMode="auto">
            <a:xfrm>
              <a:off x="4802" y="141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403" name="Rectangle 59"/>
            <p:cNvSpPr>
              <a:spLocks noChangeArrowheads="1"/>
            </p:cNvSpPr>
            <p:nvPr/>
          </p:nvSpPr>
          <p:spPr bwMode="auto">
            <a:xfrm>
              <a:off x="4610" y="2754"/>
              <a:ext cx="624" cy="44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Commit</a:t>
              </a:r>
            </a:p>
          </p:txBody>
        </p:sp>
        <p:sp>
          <p:nvSpPr>
            <p:cNvPr id="1849404" name="Line 60"/>
            <p:cNvSpPr>
              <a:spLocks noChangeShapeType="1"/>
            </p:cNvSpPr>
            <p:nvPr/>
          </p:nvSpPr>
          <p:spPr bwMode="auto">
            <a:xfrm>
              <a:off x="4850" y="246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6616700" y="790575"/>
            <a:ext cx="1098550" cy="896938"/>
            <a:chOff x="4272" y="674"/>
            <a:chExt cx="692" cy="613"/>
          </a:xfrm>
        </p:grpSpPr>
        <p:sp>
          <p:nvSpPr>
            <p:cNvPr id="1849406" name="Rectangle 62"/>
            <p:cNvSpPr>
              <a:spLocks noChangeArrowheads="1"/>
            </p:cNvSpPr>
            <p:nvPr/>
          </p:nvSpPr>
          <p:spPr bwMode="auto">
            <a:xfrm>
              <a:off x="4272" y="674"/>
              <a:ext cx="688" cy="61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4272" y="843"/>
              <a:ext cx="692" cy="295"/>
              <a:chOff x="4272" y="843"/>
              <a:chExt cx="756" cy="295"/>
            </a:xfrm>
          </p:grpSpPr>
          <p:sp>
            <p:nvSpPr>
              <p:cNvPr id="1849408" name="Line 64"/>
              <p:cNvSpPr>
                <a:spLocks noChangeShapeType="1"/>
              </p:cNvSpPr>
              <p:nvPr/>
            </p:nvSpPr>
            <p:spPr bwMode="auto">
              <a:xfrm>
                <a:off x="4280" y="843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09" name="Line 65"/>
              <p:cNvSpPr>
                <a:spLocks noChangeShapeType="1"/>
              </p:cNvSpPr>
              <p:nvPr/>
            </p:nvSpPr>
            <p:spPr bwMode="auto">
              <a:xfrm>
                <a:off x="4280" y="113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10" name="Line 66"/>
              <p:cNvSpPr>
                <a:spLocks noChangeShapeType="1"/>
              </p:cNvSpPr>
              <p:nvPr/>
            </p:nvSpPr>
            <p:spPr bwMode="auto">
              <a:xfrm>
                <a:off x="4272" y="978"/>
                <a:ext cx="74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849411" name="Rectangle 67"/>
          <p:cNvSpPr>
            <a:spLocks noChangeArrowheads="1"/>
          </p:cNvSpPr>
          <p:nvPr/>
        </p:nvSpPr>
        <p:spPr bwMode="auto">
          <a:xfrm>
            <a:off x="168275" y="892175"/>
            <a:ext cx="1309688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Rename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Table</a:t>
            </a:r>
          </a:p>
        </p:txBody>
      </p:sp>
      <p:sp>
        <p:nvSpPr>
          <p:cNvPr id="1849412" name="Rectangle 68"/>
          <p:cNvSpPr>
            <a:spLocks noChangeArrowheads="1"/>
          </p:cNvSpPr>
          <p:nvPr/>
        </p:nvSpPr>
        <p:spPr bwMode="auto">
          <a:xfrm>
            <a:off x="365125" y="5092700"/>
            <a:ext cx="837247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Renaming table is a cache to speed up register name look up. It needs to be cleared after each exception taken.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When else are valid bits cleared? </a:t>
            </a:r>
          </a:p>
        </p:txBody>
      </p:sp>
      <p:sp>
        <p:nvSpPr>
          <p:cNvPr id="1849413" name="Text Box 69"/>
          <p:cNvSpPr txBox="1">
            <a:spLocks noChangeArrowheads="1"/>
          </p:cNvSpPr>
          <p:nvPr/>
        </p:nvSpPr>
        <p:spPr bwMode="auto">
          <a:xfrm>
            <a:off x="5889625" y="5702300"/>
            <a:ext cx="23336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Control transfers</a:t>
            </a:r>
          </a:p>
        </p:txBody>
      </p: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1552575" y="762000"/>
            <a:ext cx="2874963" cy="1196975"/>
            <a:chOff x="1098" y="648"/>
            <a:chExt cx="1811" cy="754"/>
          </a:xfrm>
        </p:grpSpPr>
        <p:sp>
          <p:nvSpPr>
            <p:cNvPr id="1849415" name="Rectangle 71"/>
            <p:cNvSpPr>
              <a:spLocks noChangeArrowheads="1"/>
            </p:cNvSpPr>
            <p:nvPr/>
          </p:nvSpPr>
          <p:spPr bwMode="auto">
            <a:xfrm>
              <a:off x="1098" y="666"/>
              <a:ext cx="240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r</a:t>
              </a:r>
              <a:r>
                <a:rPr lang="en-US" sz="1800" i="1" baseline="-25000">
                  <a:latin typeface="Verdana" charset="0"/>
                </a:rPr>
                <a:t>1 </a:t>
              </a:r>
            </a:p>
          </p:txBody>
        </p:sp>
        <p:grpSp>
          <p:nvGrpSpPr>
            <p:cNvPr id="9" name="Group 72"/>
            <p:cNvGrpSpPr>
              <a:grpSpLocks/>
            </p:cNvGrpSpPr>
            <p:nvPr/>
          </p:nvGrpSpPr>
          <p:grpSpPr bwMode="auto">
            <a:xfrm>
              <a:off x="1298" y="690"/>
              <a:ext cx="624" cy="712"/>
              <a:chOff x="1338" y="714"/>
              <a:chExt cx="624" cy="720"/>
            </a:xfrm>
          </p:grpSpPr>
          <p:sp>
            <p:nvSpPr>
              <p:cNvPr id="1849417" name="Rectangle 73"/>
              <p:cNvSpPr>
                <a:spLocks noChangeArrowheads="1"/>
              </p:cNvSpPr>
              <p:nvPr/>
            </p:nvSpPr>
            <p:spPr bwMode="auto">
              <a:xfrm>
                <a:off x="1338" y="762"/>
                <a:ext cx="432" cy="67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18" name="Rectangle 74"/>
              <p:cNvSpPr>
                <a:spLocks noChangeArrowheads="1"/>
              </p:cNvSpPr>
              <p:nvPr/>
            </p:nvSpPr>
            <p:spPr bwMode="auto">
              <a:xfrm>
                <a:off x="1338" y="714"/>
                <a:ext cx="432" cy="1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 i="1">
                    <a:latin typeface="Verdana" charset="0"/>
                  </a:rPr>
                  <a:t>t</a:t>
                </a:r>
                <a:endParaRPr lang="en-US" sz="1800" i="1" baseline="-25000">
                  <a:latin typeface="Verdana" charset="0"/>
                </a:endParaRPr>
              </a:p>
            </p:txBody>
          </p:sp>
          <p:sp>
            <p:nvSpPr>
              <p:cNvPr id="1849419" name="Rectangle 75"/>
              <p:cNvSpPr>
                <a:spLocks noChangeArrowheads="1"/>
              </p:cNvSpPr>
              <p:nvPr/>
            </p:nvSpPr>
            <p:spPr bwMode="auto">
              <a:xfrm>
                <a:off x="1338" y="906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20" name="Rectangle 76"/>
              <p:cNvSpPr>
                <a:spLocks noChangeArrowheads="1"/>
              </p:cNvSpPr>
              <p:nvPr/>
            </p:nvSpPr>
            <p:spPr bwMode="auto">
              <a:xfrm>
                <a:off x="1338" y="1290"/>
                <a:ext cx="43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21" name="Rectangle 77"/>
              <p:cNvSpPr>
                <a:spLocks noChangeArrowheads="1"/>
              </p:cNvSpPr>
              <p:nvPr/>
            </p:nvSpPr>
            <p:spPr bwMode="auto">
              <a:xfrm>
                <a:off x="1770" y="71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 i="1">
                    <a:latin typeface="Verdana" charset="0"/>
                  </a:rPr>
                  <a:t>v</a:t>
                </a:r>
                <a:endParaRPr lang="en-US" sz="2000" i="1" baseline="-25000">
                  <a:latin typeface="Verdana" charset="0"/>
                </a:endParaRPr>
              </a:p>
            </p:txBody>
          </p:sp>
          <p:sp>
            <p:nvSpPr>
              <p:cNvPr id="1849422" name="Rectangle 78"/>
              <p:cNvSpPr>
                <a:spLocks noChangeArrowheads="1"/>
              </p:cNvSpPr>
              <p:nvPr/>
            </p:nvSpPr>
            <p:spPr bwMode="auto">
              <a:xfrm>
                <a:off x="1770" y="906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23" name="Rectangle 79"/>
              <p:cNvSpPr>
                <a:spLocks noChangeArrowheads="1"/>
              </p:cNvSpPr>
              <p:nvPr/>
            </p:nvSpPr>
            <p:spPr bwMode="auto">
              <a:xfrm>
                <a:off x="1770" y="1050"/>
                <a:ext cx="192" cy="2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9424" name="Rectangle 80"/>
              <p:cNvSpPr>
                <a:spLocks noChangeArrowheads="1"/>
              </p:cNvSpPr>
              <p:nvPr/>
            </p:nvSpPr>
            <p:spPr bwMode="auto">
              <a:xfrm>
                <a:off x="1770" y="1290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49425" name="Rectangle 81"/>
            <p:cNvSpPr>
              <a:spLocks noChangeArrowheads="1"/>
            </p:cNvSpPr>
            <p:nvPr/>
          </p:nvSpPr>
          <p:spPr bwMode="auto">
            <a:xfrm>
              <a:off x="1098" y="858"/>
              <a:ext cx="240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r</a:t>
              </a:r>
              <a:r>
                <a:rPr lang="en-US" sz="1800" i="1" baseline="-25000">
                  <a:latin typeface="Verdana" charset="0"/>
                </a:rPr>
                <a:t>2 </a:t>
              </a:r>
            </a:p>
          </p:txBody>
        </p:sp>
        <p:sp>
          <p:nvSpPr>
            <p:cNvPr id="1849426" name="Text Box 82"/>
            <p:cNvSpPr txBox="1">
              <a:spLocks noChangeArrowheads="1"/>
            </p:cNvSpPr>
            <p:nvPr/>
          </p:nvSpPr>
          <p:spPr bwMode="auto">
            <a:xfrm>
              <a:off x="2152" y="648"/>
              <a:ext cx="757" cy="4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tag</a:t>
              </a:r>
            </a:p>
            <a:p>
              <a:pPr algn="l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valid bit</a:t>
              </a:r>
            </a:p>
          </p:txBody>
        </p:sp>
        <p:sp>
          <p:nvSpPr>
            <p:cNvPr id="1849427" name="Freeform 83"/>
            <p:cNvSpPr>
              <a:spLocks/>
            </p:cNvSpPr>
            <p:nvPr/>
          </p:nvSpPr>
          <p:spPr bwMode="auto">
            <a:xfrm>
              <a:off x="1624" y="648"/>
              <a:ext cx="528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88" y="0"/>
                </a:cxn>
                <a:cxn ang="0">
                  <a:pos x="528" y="96"/>
                </a:cxn>
              </a:cxnLst>
              <a:rect l="0" t="0" r="r" b="b"/>
              <a:pathLst>
                <a:path w="528" h="96">
                  <a:moveTo>
                    <a:pt x="0" y="96"/>
                  </a:moveTo>
                  <a:cubicBezTo>
                    <a:pt x="100" y="48"/>
                    <a:pt x="200" y="0"/>
                    <a:pt x="288" y="0"/>
                  </a:cubicBezTo>
                  <a:cubicBezTo>
                    <a:pt x="376" y="0"/>
                    <a:pt x="488" y="80"/>
                    <a:pt x="528" y="96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428" name="Line 84"/>
            <p:cNvSpPr>
              <a:spLocks noChangeShapeType="1"/>
            </p:cNvSpPr>
            <p:nvPr/>
          </p:nvSpPr>
          <p:spPr bwMode="auto">
            <a:xfrm>
              <a:off x="1912" y="840"/>
              <a:ext cx="24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9429" name="Freeform 85"/>
          <p:cNvSpPr>
            <a:spLocks/>
          </p:cNvSpPr>
          <p:nvPr/>
        </p:nvSpPr>
        <p:spPr bwMode="auto">
          <a:xfrm>
            <a:off x="7721600" y="1143000"/>
            <a:ext cx="927100" cy="3644900"/>
          </a:xfrm>
          <a:custGeom>
            <a:avLst/>
            <a:gdLst/>
            <a:ahLst/>
            <a:cxnLst>
              <a:cxn ang="0">
                <a:pos x="0" y="2168"/>
              </a:cxn>
              <a:cxn ang="0">
                <a:pos x="0" y="2296"/>
              </a:cxn>
              <a:cxn ang="0">
                <a:pos x="584" y="2296"/>
              </a:cxn>
              <a:cxn ang="0">
                <a:pos x="584" y="0"/>
              </a:cxn>
              <a:cxn ang="0">
                <a:pos x="8" y="0"/>
              </a:cxn>
            </a:cxnLst>
            <a:rect l="0" t="0" r="r" b="b"/>
            <a:pathLst>
              <a:path w="584" h="2296">
                <a:moveTo>
                  <a:pt x="0" y="2168"/>
                </a:moveTo>
                <a:lnTo>
                  <a:pt x="0" y="2296"/>
                </a:lnTo>
                <a:lnTo>
                  <a:pt x="584" y="2296"/>
                </a:lnTo>
                <a:lnTo>
                  <a:pt x="584" y="0"/>
                </a:lnTo>
                <a:lnTo>
                  <a:pt x="8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41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A01-8F66-8344-B13B-FED3445793F3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51550" y="1096963"/>
            <a:ext cx="2481263" cy="5168900"/>
            <a:chOff x="3229" y="879"/>
            <a:chExt cx="1563" cy="3256"/>
          </a:xfrm>
        </p:grpSpPr>
        <p:sp>
          <p:nvSpPr>
            <p:cNvPr id="1860611" name="Rectangle 3"/>
            <p:cNvSpPr>
              <a:spLocks noChangeAspect="1" noChangeArrowheads="1"/>
            </p:cNvSpPr>
            <p:nvPr/>
          </p:nvSpPr>
          <p:spPr bwMode="auto">
            <a:xfrm>
              <a:off x="3229" y="3440"/>
              <a:ext cx="1563" cy="56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latin typeface="Verdana" charset="0"/>
              </a:endParaRPr>
            </a:p>
          </p:txBody>
        </p:sp>
        <p:sp>
          <p:nvSpPr>
            <p:cNvPr id="1860612" name="Rectangle 4"/>
            <p:cNvSpPr>
              <a:spLocks noChangeAspect="1" noChangeArrowheads="1"/>
            </p:cNvSpPr>
            <p:nvPr/>
          </p:nvSpPr>
          <p:spPr bwMode="auto">
            <a:xfrm>
              <a:off x="3229" y="2398"/>
              <a:ext cx="1563" cy="9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latin typeface="Verdana" charset="0"/>
              </a:endParaRPr>
            </a:p>
          </p:txBody>
        </p:sp>
        <p:sp>
          <p:nvSpPr>
            <p:cNvPr id="1860613" name="Rectangle 5"/>
            <p:cNvSpPr>
              <a:spLocks noChangeAspect="1" noChangeArrowheads="1"/>
            </p:cNvSpPr>
            <p:nvPr/>
          </p:nvSpPr>
          <p:spPr bwMode="auto">
            <a:xfrm>
              <a:off x="3229" y="1791"/>
              <a:ext cx="1563" cy="5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>
                <a:latin typeface="Verdana" charset="0"/>
              </a:endParaRPr>
            </a:p>
          </p:txBody>
        </p:sp>
        <p:sp>
          <p:nvSpPr>
            <p:cNvPr id="1860614" name="Rectangle 6"/>
            <p:cNvSpPr>
              <a:spLocks noChangeAspect="1" noChangeArrowheads="1"/>
            </p:cNvSpPr>
            <p:nvPr/>
          </p:nvSpPr>
          <p:spPr bwMode="auto">
            <a:xfrm>
              <a:off x="3229" y="966"/>
              <a:ext cx="1563" cy="7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1800" i="1">
                <a:latin typeface="Verdana" charset="0"/>
              </a:endParaRPr>
            </a:p>
          </p:txBody>
        </p:sp>
        <p:sp>
          <p:nvSpPr>
            <p:cNvPr id="1860615" name="Rectangle 7"/>
            <p:cNvSpPr>
              <a:spLocks noChangeAspect="1" noChangeArrowheads="1"/>
            </p:cNvSpPr>
            <p:nvPr/>
          </p:nvSpPr>
          <p:spPr bwMode="auto">
            <a:xfrm>
              <a:off x="3360" y="1183"/>
              <a:ext cx="607" cy="30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I-cache</a:t>
              </a:r>
            </a:p>
          </p:txBody>
        </p:sp>
        <p:sp>
          <p:nvSpPr>
            <p:cNvPr id="1860616" name="Rectangle 8"/>
            <p:cNvSpPr>
              <a:spLocks noChangeAspect="1" noChangeArrowheads="1"/>
            </p:cNvSpPr>
            <p:nvPr/>
          </p:nvSpPr>
          <p:spPr bwMode="auto">
            <a:xfrm>
              <a:off x="3360" y="1617"/>
              <a:ext cx="607" cy="34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Fetch Buffer</a:t>
              </a:r>
            </a:p>
          </p:txBody>
        </p:sp>
        <p:sp>
          <p:nvSpPr>
            <p:cNvPr id="1860617" name="Rectangle 9"/>
            <p:cNvSpPr>
              <a:spLocks noChangeAspect="1" noChangeArrowheads="1"/>
            </p:cNvSpPr>
            <p:nvPr/>
          </p:nvSpPr>
          <p:spPr bwMode="auto">
            <a:xfrm>
              <a:off x="3360" y="2138"/>
              <a:ext cx="607" cy="34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Issue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Buffer</a:t>
              </a:r>
            </a:p>
          </p:txBody>
        </p:sp>
        <p:sp>
          <p:nvSpPr>
            <p:cNvPr id="1860618" name="Rectangle 10"/>
            <p:cNvSpPr>
              <a:spLocks noChangeAspect="1" noChangeArrowheads="1"/>
            </p:cNvSpPr>
            <p:nvPr/>
          </p:nvSpPr>
          <p:spPr bwMode="auto">
            <a:xfrm>
              <a:off x="3360" y="2659"/>
              <a:ext cx="607" cy="39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Func.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Units</a:t>
              </a:r>
            </a:p>
          </p:txBody>
        </p:sp>
        <p:sp>
          <p:nvSpPr>
            <p:cNvPr id="1860619" name="Rectangle 11"/>
            <p:cNvSpPr>
              <a:spLocks noChangeAspect="1" noChangeArrowheads="1"/>
            </p:cNvSpPr>
            <p:nvPr/>
          </p:nvSpPr>
          <p:spPr bwMode="auto">
            <a:xfrm>
              <a:off x="3360" y="3788"/>
              <a:ext cx="607" cy="34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Arch.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State</a:t>
              </a:r>
            </a:p>
          </p:txBody>
        </p:sp>
        <p:sp>
          <p:nvSpPr>
            <p:cNvPr id="1860620" name="Line 12"/>
            <p:cNvSpPr>
              <a:spLocks noChangeAspect="1" noChangeShapeType="1"/>
            </p:cNvSpPr>
            <p:nvPr/>
          </p:nvSpPr>
          <p:spPr bwMode="auto">
            <a:xfrm rot="-16200000">
              <a:off x="3598" y="1118"/>
              <a:ext cx="1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1" name="Line 13"/>
            <p:cNvSpPr>
              <a:spLocks noChangeAspect="1" noChangeShapeType="1"/>
            </p:cNvSpPr>
            <p:nvPr/>
          </p:nvSpPr>
          <p:spPr bwMode="auto">
            <a:xfrm>
              <a:off x="3663" y="1487"/>
              <a:ext cx="0" cy="1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2" name="Line 14"/>
            <p:cNvSpPr>
              <a:spLocks noChangeAspect="1" noChangeShapeType="1"/>
            </p:cNvSpPr>
            <p:nvPr/>
          </p:nvSpPr>
          <p:spPr bwMode="auto">
            <a:xfrm>
              <a:off x="3663" y="1964"/>
              <a:ext cx="0" cy="1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3" name="Line 15"/>
            <p:cNvSpPr>
              <a:spLocks noChangeAspect="1" noChangeShapeType="1"/>
            </p:cNvSpPr>
            <p:nvPr/>
          </p:nvSpPr>
          <p:spPr bwMode="auto">
            <a:xfrm>
              <a:off x="3663" y="2485"/>
              <a:ext cx="0" cy="1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4" name="Text Box 16"/>
            <p:cNvSpPr txBox="1">
              <a:spLocks noChangeAspect="1" noChangeArrowheads="1"/>
            </p:cNvSpPr>
            <p:nvPr/>
          </p:nvSpPr>
          <p:spPr bwMode="auto">
            <a:xfrm>
              <a:off x="4011" y="2529"/>
              <a:ext cx="69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Execute</a:t>
              </a:r>
            </a:p>
          </p:txBody>
        </p:sp>
        <p:sp>
          <p:nvSpPr>
            <p:cNvPr id="1860625" name="Text Box 17"/>
            <p:cNvSpPr txBox="1">
              <a:spLocks noChangeAspect="1" noChangeArrowheads="1"/>
            </p:cNvSpPr>
            <p:nvPr/>
          </p:nvSpPr>
          <p:spPr bwMode="auto">
            <a:xfrm>
              <a:off x="4054" y="1878"/>
              <a:ext cx="67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Decode</a:t>
              </a:r>
            </a:p>
          </p:txBody>
        </p:sp>
        <p:sp>
          <p:nvSpPr>
            <p:cNvPr id="1860626" name="Rectangle 18"/>
            <p:cNvSpPr>
              <a:spLocks noChangeAspect="1" noChangeArrowheads="1"/>
            </p:cNvSpPr>
            <p:nvPr/>
          </p:nvSpPr>
          <p:spPr bwMode="auto">
            <a:xfrm>
              <a:off x="3360" y="3223"/>
              <a:ext cx="607" cy="39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Result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Buffer</a:t>
              </a:r>
            </a:p>
          </p:txBody>
        </p:sp>
        <p:sp>
          <p:nvSpPr>
            <p:cNvPr id="1860627" name="Line 19"/>
            <p:cNvSpPr>
              <a:spLocks noChangeAspect="1" noChangeShapeType="1"/>
            </p:cNvSpPr>
            <p:nvPr/>
          </p:nvSpPr>
          <p:spPr bwMode="auto">
            <a:xfrm>
              <a:off x="3663" y="3050"/>
              <a:ext cx="0" cy="1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8" name="Line 20"/>
            <p:cNvSpPr>
              <a:spLocks noChangeAspect="1" noChangeShapeType="1"/>
            </p:cNvSpPr>
            <p:nvPr/>
          </p:nvSpPr>
          <p:spPr bwMode="auto">
            <a:xfrm>
              <a:off x="3663" y="3614"/>
              <a:ext cx="0" cy="1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29" name="Text Box 21"/>
            <p:cNvSpPr txBox="1">
              <a:spLocks noChangeAspect="1" noChangeArrowheads="1"/>
            </p:cNvSpPr>
            <p:nvPr/>
          </p:nvSpPr>
          <p:spPr bwMode="auto">
            <a:xfrm>
              <a:off x="4054" y="3440"/>
              <a:ext cx="68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Commit</a:t>
              </a:r>
            </a:p>
          </p:txBody>
        </p:sp>
        <p:sp>
          <p:nvSpPr>
            <p:cNvPr id="1860630" name="Rectangle 22"/>
            <p:cNvSpPr>
              <a:spLocks noChangeAspect="1" noChangeArrowheads="1"/>
            </p:cNvSpPr>
            <p:nvPr/>
          </p:nvSpPr>
          <p:spPr bwMode="auto">
            <a:xfrm>
              <a:off x="3360" y="879"/>
              <a:ext cx="607" cy="17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PC</a:t>
              </a:r>
            </a:p>
          </p:txBody>
        </p:sp>
        <p:sp>
          <p:nvSpPr>
            <p:cNvPr id="1860631" name="Text Box 23"/>
            <p:cNvSpPr txBox="1">
              <a:spLocks noChangeAspect="1" noChangeArrowheads="1"/>
            </p:cNvSpPr>
            <p:nvPr/>
          </p:nvSpPr>
          <p:spPr bwMode="auto">
            <a:xfrm>
              <a:off x="4054" y="1139"/>
              <a:ext cx="573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1800" i="1">
                  <a:latin typeface="Verdana" charset="0"/>
                </a:rPr>
                <a:t>Fetch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213225" y="1046163"/>
            <a:ext cx="2079625" cy="4637087"/>
            <a:chOff x="2654" y="819"/>
            <a:chExt cx="1310" cy="2921"/>
          </a:xfrm>
        </p:grpSpPr>
        <p:sp>
          <p:nvSpPr>
            <p:cNvPr id="1860633" name="Freeform 25"/>
            <p:cNvSpPr>
              <a:spLocks noChangeAspect="1"/>
            </p:cNvSpPr>
            <p:nvPr/>
          </p:nvSpPr>
          <p:spPr bwMode="auto">
            <a:xfrm>
              <a:off x="3356" y="892"/>
              <a:ext cx="608" cy="2498"/>
            </a:xfrm>
            <a:custGeom>
              <a:avLst/>
              <a:gdLst/>
              <a:ahLst/>
              <a:cxnLst>
                <a:cxn ang="0">
                  <a:pos x="608" y="2765"/>
                </a:cxn>
                <a:cxn ang="0">
                  <a:pos x="466" y="2744"/>
                </a:cxn>
                <a:cxn ang="0">
                  <a:pos x="424" y="2712"/>
                </a:cxn>
                <a:cxn ang="0">
                  <a:pos x="393" y="2707"/>
                </a:cxn>
                <a:cxn ang="0">
                  <a:pos x="351" y="2676"/>
                </a:cxn>
                <a:cxn ang="0">
                  <a:pos x="288" y="2655"/>
                </a:cxn>
                <a:cxn ang="0">
                  <a:pos x="225" y="2602"/>
                </a:cxn>
                <a:cxn ang="0">
                  <a:pos x="173" y="2529"/>
                </a:cxn>
                <a:cxn ang="0">
                  <a:pos x="152" y="2477"/>
                </a:cxn>
                <a:cxn ang="0">
                  <a:pos x="110" y="2456"/>
                </a:cxn>
                <a:cxn ang="0">
                  <a:pos x="58" y="2309"/>
                </a:cxn>
                <a:cxn ang="0">
                  <a:pos x="37" y="2215"/>
                </a:cxn>
                <a:cxn ang="0">
                  <a:pos x="26" y="2152"/>
                </a:cxn>
                <a:cxn ang="0">
                  <a:pos x="16" y="2089"/>
                </a:cxn>
                <a:cxn ang="0">
                  <a:pos x="0" y="1754"/>
                </a:cxn>
                <a:cxn ang="0">
                  <a:pos x="5" y="1073"/>
                </a:cxn>
                <a:cxn ang="0">
                  <a:pos x="84" y="393"/>
                </a:cxn>
                <a:cxn ang="0">
                  <a:pos x="147" y="204"/>
                </a:cxn>
                <a:cxn ang="0">
                  <a:pos x="183" y="183"/>
                </a:cxn>
                <a:cxn ang="0">
                  <a:pos x="225" y="152"/>
                </a:cxn>
                <a:cxn ang="0">
                  <a:pos x="241" y="131"/>
                </a:cxn>
                <a:cxn ang="0">
                  <a:pos x="325" y="68"/>
                </a:cxn>
                <a:cxn ang="0">
                  <a:pos x="513" y="10"/>
                </a:cxn>
                <a:cxn ang="0">
                  <a:pos x="534" y="5"/>
                </a:cxn>
                <a:cxn ang="0">
                  <a:pos x="566" y="0"/>
                </a:cxn>
              </a:cxnLst>
              <a:rect l="0" t="0" r="r" b="b"/>
              <a:pathLst>
                <a:path w="608" h="2774">
                  <a:moveTo>
                    <a:pt x="608" y="2765"/>
                  </a:moveTo>
                  <a:cubicBezTo>
                    <a:pt x="557" y="2774"/>
                    <a:pt x="515" y="2756"/>
                    <a:pt x="466" y="2744"/>
                  </a:cubicBezTo>
                  <a:cubicBezTo>
                    <a:pt x="452" y="2733"/>
                    <a:pt x="440" y="2720"/>
                    <a:pt x="424" y="2712"/>
                  </a:cubicBezTo>
                  <a:cubicBezTo>
                    <a:pt x="415" y="2707"/>
                    <a:pt x="402" y="2712"/>
                    <a:pt x="393" y="2707"/>
                  </a:cubicBezTo>
                  <a:cubicBezTo>
                    <a:pt x="377" y="2699"/>
                    <a:pt x="366" y="2685"/>
                    <a:pt x="351" y="2676"/>
                  </a:cubicBezTo>
                  <a:cubicBezTo>
                    <a:pt x="344" y="2672"/>
                    <a:pt x="295" y="2657"/>
                    <a:pt x="288" y="2655"/>
                  </a:cubicBezTo>
                  <a:cubicBezTo>
                    <a:pt x="278" y="2648"/>
                    <a:pt x="236" y="2618"/>
                    <a:pt x="225" y="2602"/>
                  </a:cubicBezTo>
                  <a:cubicBezTo>
                    <a:pt x="170" y="2519"/>
                    <a:pt x="241" y="2597"/>
                    <a:pt x="173" y="2529"/>
                  </a:cubicBezTo>
                  <a:cubicBezTo>
                    <a:pt x="166" y="2512"/>
                    <a:pt x="164" y="2491"/>
                    <a:pt x="152" y="2477"/>
                  </a:cubicBezTo>
                  <a:cubicBezTo>
                    <a:pt x="142" y="2465"/>
                    <a:pt x="122" y="2467"/>
                    <a:pt x="110" y="2456"/>
                  </a:cubicBezTo>
                  <a:cubicBezTo>
                    <a:pt x="98" y="2406"/>
                    <a:pt x="74" y="2359"/>
                    <a:pt x="58" y="2309"/>
                  </a:cubicBezTo>
                  <a:cubicBezTo>
                    <a:pt x="48" y="2279"/>
                    <a:pt x="47" y="2246"/>
                    <a:pt x="37" y="2215"/>
                  </a:cubicBezTo>
                  <a:cubicBezTo>
                    <a:pt x="19" y="2101"/>
                    <a:pt x="45" y="2263"/>
                    <a:pt x="26" y="2152"/>
                  </a:cubicBezTo>
                  <a:cubicBezTo>
                    <a:pt x="22" y="2131"/>
                    <a:pt x="16" y="2089"/>
                    <a:pt x="16" y="2089"/>
                  </a:cubicBezTo>
                  <a:cubicBezTo>
                    <a:pt x="8" y="1977"/>
                    <a:pt x="3" y="1867"/>
                    <a:pt x="0" y="1754"/>
                  </a:cubicBezTo>
                  <a:cubicBezTo>
                    <a:pt x="2" y="1527"/>
                    <a:pt x="2" y="1300"/>
                    <a:pt x="5" y="1073"/>
                  </a:cubicBezTo>
                  <a:cubicBezTo>
                    <a:pt x="8" y="855"/>
                    <a:pt x="16" y="604"/>
                    <a:pt x="84" y="393"/>
                  </a:cubicBezTo>
                  <a:cubicBezTo>
                    <a:pt x="88" y="370"/>
                    <a:pt x="125" y="230"/>
                    <a:pt x="147" y="204"/>
                  </a:cubicBezTo>
                  <a:cubicBezTo>
                    <a:pt x="156" y="193"/>
                    <a:pt x="171" y="190"/>
                    <a:pt x="183" y="183"/>
                  </a:cubicBezTo>
                  <a:cubicBezTo>
                    <a:pt x="207" y="138"/>
                    <a:pt x="176" y="184"/>
                    <a:pt x="225" y="152"/>
                  </a:cubicBezTo>
                  <a:cubicBezTo>
                    <a:pt x="232" y="147"/>
                    <a:pt x="235" y="138"/>
                    <a:pt x="241" y="131"/>
                  </a:cubicBezTo>
                  <a:cubicBezTo>
                    <a:pt x="265" y="105"/>
                    <a:pt x="291" y="79"/>
                    <a:pt x="325" y="68"/>
                  </a:cubicBezTo>
                  <a:cubicBezTo>
                    <a:pt x="369" y="20"/>
                    <a:pt x="452" y="15"/>
                    <a:pt x="513" y="10"/>
                  </a:cubicBezTo>
                  <a:cubicBezTo>
                    <a:pt x="520" y="8"/>
                    <a:pt x="527" y="6"/>
                    <a:pt x="534" y="5"/>
                  </a:cubicBezTo>
                  <a:cubicBezTo>
                    <a:pt x="545" y="3"/>
                    <a:pt x="566" y="0"/>
                    <a:pt x="566" y="0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0634" name="Text Box 26"/>
            <p:cNvSpPr txBox="1">
              <a:spLocks noChangeArrowheads="1"/>
            </p:cNvSpPr>
            <p:nvPr/>
          </p:nvSpPr>
          <p:spPr bwMode="auto">
            <a:xfrm>
              <a:off x="2792" y="3336"/>
              <a:ext cx="771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Branch</a:t>
              </a:r>
              <a:br>
                <a:rPr lang="en-US" sz="1800">
                  <a:latin typeface="Verdana" charset="0"/>
                </a:rPr>
              </a:br>
              <a:r>
                <a:rPr lang="en-US" sz="1800">
                  <a:latin typeface="Verdana" charset="0"/>
                </a:rPr>
                <a:t>executed</a:t>
              </a:r>
            </a:p>
          </p:txBody>
        </p:sp>
        <p:sp>
          <p:nvSpPr>
            <p:cNvPr id="1860635" name="Text Box 27"/>
            <p:cNvSpPr txBox="1">
              <a:spLocks noChangeArrowheads="1"/>
            </p:cNvSpPr>
            <p:nvPr/>
          </p:nvSpPr>
          <p:spPr bwMode="auto">
            <a:xfrm>
              <a:off x="2654" y="819"/>
              <a:ext cx="1104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Next fetch started</a:t>
              </a:r>
            </a:p>
          </p:txBody>
        </p:sp>
      </p:grpSp>
      <p:sp>
        <p:nvSpPr>
          <p:cNvPr id="1860636" name="Text Box 28"/>
          <p:cNvSpPr txBox="1">
            <a:spLocks noChangeArrowheads="1"/>
          </p:cNvSpPr>
          <p:nvPr/>
        </p:nvSpPr>
        <p:spPr bwMode="auto">
          <a:xfrm>
            <a:off x="336550" y="1797050"/>
            <a:ext cx="379730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Modern processors may have &gt; 10 pipeline stages between next PC calculation and branch resolution !</a:t>
            </a:r>
          </a:p>
        </p:txBody>
      </p:sp>
      <p:sp>
        <p:nvSpPr>
          <p:cNvPr id="1860637" name="Rectangle 29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Control Flow Penalty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5886</TotalTime>
  <Pages>12</Pages>
  <Words>1331</Words>
  <Application>Microsoft Macintosh PowerPoint</Application>
  <PresentationFormat>Letter Paper (8.5x11 in)</PresentationFormat>
  <Paragraphs>340</Paragraphs>
  <Slides>19</Slides>
  <Notes>19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490/590 Computer Architecture  ILP II</vt:lpstr>
      <vt:lpstr>Last time…</vt:lpstr>
      <vt:lpstr>Precise Interrupts</vt:lpstr>
      <vt:lpstr>Phases of Instruction Execution</vt:lpstr>
      <vt:lpstr>In-Order Commit for Precise Exceptions</vt:lpstr>
      <vt:lpstr>Extensions for Precise Exceptions</vt:lpstr>
      <vt:lpstr>Rollback and Renaming</vt:lpstr>
      <vt:lpstr>Renaming Table</vt:lpstr>
      <vt:lpstr>Control Flow Penalty</vt:lpstr>
      <vt:lpstr>MIPS Branches and Jumps</vt:lpstr>
      <vt:lpstr>Branch Penalties in Modern Pipelines</vt:lpstr>
      <vt:lpstr>Reducing Control Flow Penalty </vt:lpstr>
      <vt:lpstr>CSE 490/590 Administrivia</vt:lpstr>
      <vt:lpstr>Branch Prediction</vt:lpstr>
      <vt:lpstr>Static Branch Prediction</vt:lpstr>
      <vt:lpstr>Dynamic Branch Prediction learning based on past behavior</vt:lpstr>
      <vt:lpstr>Branch Prediction Bits</vt:lpstr>
      <vt:lpstr>Branch History Table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346</cp:revision>
  <cp:lastPrinted>2011-03-21T12:58:14Z</cp:lastPrinted>
  <dcterms:created xsi:type="dcterms:W3CDTF">2011-03-23T03:42:38Z</dcterms:created>
  <dcterms:modified xsi:type="dcterms:W3CDTF">2011-03-23T03:45:46Z</dcterms:modified>
  <cp:category/>
</cp:coreProperties>
</file>