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notesSlides/notesSlide24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12" r:id="rId4"/>
    <p:sldId id="750" r:id="rId5"/>
    <p:sldId id="751" r:id="rId6"/>
    <p:sldId id="752" r:id="rId7"/>
    <p:sldId id="753" r:id="rId8"/>
    <p:sldId id="754" r:id="rId9"/>
    <p:sldId id="755" r:id="rId10"/>
    <p:sldId id="756" r:id="rId11"/>
    <p:sldId id="757" r:id="rId12"/>
    <p:sldId id="758" r:id="rId13"/>
    <p:sldId id="759" r:id="rId14"/>
    <p:sldId id="765" r:id="rId15"/>
    <p:sldId id="760" r:id="rId16"/>
    <p:sldId id="762" r:id="rId17"/>
    <p:sldId id="763" r:id="rId18"/>
    <p:sldId id="764" r:id="rId19"/>
    <p:sldId id="741" r:id="rId20"/>
    <p:sldId id="742" r:id="rId21"/>
    <p:sldId id="743" r:id="rId22"/>
    <p:sldId id="744" r:id="rId23"/>
    <p:sldId id="745" r:id="rId24"/>
    <p:sldId id="746" r:id="rId25"/>
    <p:sldId id="747" r:id="rId26"/>
    <p:sldId id="748" r:id="rId27"/>
    <p:sldId id="749" r:id="rId28"/>
    <p:sldId id="543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8.xml"/><Relationship Id="rId4" Type="http://schemas.openxmlformats.org/officeDocument/2006/relationships/slide" Target="slides/slide21.xml"/><Relationship Id="rId1" Type="http://schemas.openxmlformats.org/officeDocument/2006/relationships/slide" Target="slides/slide1.xml"/><Relationship Id="rId2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187098-6906-E743-86C5-0F26FC1BAE93}" type="slidenum">
              <a:rPr lang="en-US"/>
              <a:pPr/>
              <a:t>10</a:t>
            </a:fld>
            <a:endParaRPr lang="en-US"/>
          </a:p>
        </p:txBody>
      </p:sp>
      <p:sp>
        <p:nvSpPr>
          <p:cNvPr id="19722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F6B849-E848-5D4C-825F-E64FDCE374B3}" type="slidenum">
              <a:rPr lang="en-US"/>
              <a:pPr/>
              <a:t>11</a:t>
            </a:fld>
            <a:endParaRPr lang="en-US"/>
          </a:p>
        </p:txBody>
      </p:sp>
      <p:sp>
        <p:nvSpPr>
          <p:cNvPr id="19742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EDD50-FCBB-B94E-A930-FD79EF462ACB}" type="slidenum">
              <a:rPr lang="en-US"/>
              <a:pPr/>
              <a:t>12</a:t>
            </a:fld>
            <a:endParaRPr lang="en-US"/>
          </a:p>
        </p:txBody>
      </p:sp>
      <p:sp>
        <p:nvSpPr>
          <p:cNvPr id="19783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26B288-FEE8-4041-AEEF-32B5D53480D1}" type="slidenum">
              <a:rPr lang="en-US"/>
              <a:pPr/>
              <a:t>14</a:t>
            </a:fld>
            <a:endParaRPr lang="en-US"/>
          </a:p>
        </p:txBody>
      </p:sp>
      <p:sp>
        <p:nvSpPr>
          <p:cNvPr id="19845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3B8C9-9293-E947-82B4-9F6903659E21}" type="slidenum">
              <a:rPr lang="en-US"/>
              <a:pPr/>
              <a:t>15</a:t>
            </a:fld>
            <a:endParaRPr lang="en-US"/>
          </a:p>
        </p:txBody>
      </p:sp>
      <p:sp>
        <p:nvSpPr>
          <p:cNvPr id="19886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40B4B-6F6A-CF41-831C-D12FC9759D4B}" type="slidenum">
              <a:rPr lang="en-US"/>
              <a:pPr/>
              <a:t>16</a:t>
            </a:fld>
            <a:endParaRPr lang="en-US"/>
          </a:p>
        </p:txBody>
      </p:sp>
      <p:sp>
        <p:nvSpPr>
          <p:cNvPr id="19906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ED68FA-A3EC-BA48-AE3A-789C32D1D653}" type="slidenum">
              <a:rPr lang="en-US"/>
              <a:pPr/>
              <a:t>17</a:t>
            </a:fld>
            <a:endParaRPr lang="en-US"/>
          </a:p>
        </p:txBody>
      </p:sp>
      <p:sp>
        <p:nvSpPr>
          <p:cNvPr id="19927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8BC6B9-A0EE-724C-8B8A-91EFBFEA71BB}" type="slidenum">
              <a:rPr lang="en-US"/>
              <a:pPr/>
              <a:t>18</a:t>
            </a:fld>
            <a:endParaRPr lang="en-US"/>
          </a:p>
        </p:txBody>
      </p:sp>
      <p:sp>
        <p:nvSpPr>
          <p:cNvPr id="19435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351908-8877-334C-94E8-EDFEA180F254}" type="slidenum">
              <a:rPr lang="en-US"/>
              <a:pPr/>
              <a:t>19</a:t>
            </a:fld>
            <a:endParaRPr lang="en-US"/>
          </a:p>
        </p:txBody>
      </p:sp>
      <p:sp>
        <p:nvSpPr>
          <p:cNvPr id="19456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86DA01-1215-4948-9111-8BC1DFA79C6A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D9EE36-B02B-C341-BF5F-39E554B007F5}" type="slidenum">
              <a:rPr lang="en-US"/>
              <a:pPr/>
              <a:t>20</a:t>
            </a:fld>
            <a:endParaRPr lang="en-US"/>
          </a:p>
        </p:txBody>
      </p:sp>
      <p:sp>
        <p:nvSpPr>
          <p:cNvPr id="19476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42AD90-1503-8A46-89B7-3A4B69E8A419}" type="slidenum">
              <a:rPr lang="en-US"/>
              <a:pPr/>
              <a:t>21</a:t>
            </a:fld>
            <a:endParaRPr lang="en-US"/>
          </a:p>
        </p:txBody>
      </p:sp>
      <p:sp>
        <p:nvSpPr>
          <p:cNvPr id="19496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C8F73-E269-9647-839F-D1CD0EE2B94C}" type="slidenum">
              <a:rPr lang="en-US"/>
              <a:pPr/>
              <a:t>22</a:t>
            </a:fld>
            <a:endParaRPr lang="en-US"/>
          </a:p>
        </p:txBody>
      </p:sp>
      <p:sp>
        <p:nvSpPr>
          <p:cNvPr id="19517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A58701-396E-6445-80B5-EADBBC8BFBDB}" type="slidenum">
              <a:rPr lang="en-US"/>
              <a:pPr/>
              <a:t>23</a:t>
            </a:fld>
            <a:endParaRPr lang="en-US"/>
          </a:p>
        </p:txBody>
      </p:sp>
      <p:sp>
        <p:nvSpPr>
          <p:cNvPr id="1953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50CF5-6D7B-C144-9983-6BAB44BE7EEC}" type="slidenum">
              <a:rPr lang="en-US"/>
              <a:pPr/>
              <a:t>24</a:t>
            </a:fld>
            <a:endParaRPr lang="en-US"/>
          </a:p>
        </p:txBody>
      </p:sp>
      <p:sp>
        <p:nvSpPr>
          <p:cNvPr id="19558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05C3A9-1420-1347-8269-F305BFD4AAF7}" type="slidenum">
              <a:rPr lang="en-US"/>
              <a:pPr/>
              <a:t>25</a:t>
            </a:fld>
            <a:endParaRPr lang="en-US"/>
          </a:p>
        </p:txBody>
      </p:sp>
      <p:sp>
        <p:nvSpPr>
          <p:cNvPr id="19578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0ADC27-36FC-274B-BCB4-46B904410B28}" type="slidenum">
              <a:rPr lang="en-US"/>
              <a:pPr/>
              <a:t>26</a:t>
            </a:fld>
            <a:endParaRPr lang="en-US"/>
          </a:p>
        </p:txBody>
      </p:sp>
      <p:sp>
        <p:nvSpPr>
          <p:cNvPr id="1959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859189-5FBF-7E4B-A254-BB2E691EC188}" type="slidenum">
              <a:rPr lang="en-US"/>
              <a:pPr/>
              <a:t>3</a:t>
            </a:fld>
            <a:endParaRPr lang="en-US"/>
          </a:p>
        </p:txBody>
      </p:sp>
      <p:sp>
        <p:nvSpPr>
          <p:cNvPr id="1996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095927-6DA2-B542-9432-192277F6D361}" type="slidenum">
              <a:rPr lang="en-US"/>
              <a:pPr/>
              <a:t>4</a:t>
            </a:fld>
            <a:endParaRPr lang="en-US"/>
          </a:p>
        </p:txBody>
      </p:sp>
      <p:sp>
        <p:nvSpPr>
          <p:cNvPr id="1998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C1442B-2C6F-454F-BCD5-01A846D15262}" type="slidenum">
              <a:rPr lang="en-US"/>
              <a:pPr/>
              <a:t>5</a:t>
            </a:fld>
            <a:endParaRPr lang="en-US"/>
          </a:p>
        </p:txBody>
      </p:sp>
      <p:sp>
        <p:nvSpPr>
          <p:cNvPr id="20008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11A9F-369E-904B-B61E-D0088FADB668}" type="slidenum">
              <a:rPr lang="en-US"/>
              <a:pPr/>
              <a:t>6</a:t>
            </a:fld>
            <a:endParaRPr lang="en-US"/>
          </a:p>
        </p:txBody>
      </p:sp>
      <p:sp>
        <p:nvSpPr>
          <p:cNvPr id="20029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E8019-4B45-994D-9196-AEBB6C1529D8}" type="slidenum">
              <a:rPr lang="en-US"/>
              <a:pPr/>
              <a:t>7</a:t>
            </a:fld>
            <a:endParaRPr lang="en-US"/>
          </a:p>
        </p:txBody>
      </p:sp>
      <p:sp>
        <p:nvSpPr>
          <p:cNvPr id="1966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EDA05-FFEC-B24F-B7AE-08A60C0B27EB}" type="slidenum">
              <a:rPr lang="en-US"/>
              <a:pPr/>
              <a:t>8</a:t>
            </a:fld>
            <a:endParaRPr lang="en-US"/>
          </a:p>
        </p:txBody>
      </p:sp>
      <p:sp>
        <p:nvSpPr>
          <p:cNvPr id="19681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FBCE0B-87DC-9641-8DA4-4F1469C9AB4F}" type="slidenum">
              <a:rPr lang="en-US"/>
              <a:pPr/>
              <a:t>9</a:t>
            </a:fld>
            <a:endParaRPr lang="en-US"/>
          </a:p>
        </p:txBody>
      </p:sp>
      <p:sp>
        <p:nvSpPr>
          <p:cNvPr id="1970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hyperlink" Target="..%5C2004%5CF04%5CHandouts%5CL15-BranchPrediction.james.ppt%23297,7,Slide%207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ILP III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860B8-31C9-D549-88F6-A6AABA40E9AA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7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0350" y="198438"/>
            <a:ext cx="83439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2800"/>
              <a:t>BTB is only for Control Instructions</a:t>
            </a:r>
          </a:p>
        </p:txBody>
      </p:sp>
      <p:sp>
        <p:nvSpPr>
          <p:cNvPr id="1971203" name="Rectangle 3"/>
          <p:cNvSpPr>
            <a:spLocks noChangeArrowheads="1"/>
          </p:cNvSpPr>
          <p:nvPr/>
        </p:nvSpPr>
        <p:spPr bwMode="auto">
          <a:xfrm>
            <a:off x="431800" y="1752600"/>
            <a:ext cx="8494713" cy="300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BTB contains useful information for branch and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jump instructions only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Symbol" charset="2"/>
              </a:rPr>
              <a:t>	</a:t>
            </a:r>
            <a:r>
              <a:rPr lang="en-US" sz="2400">
                <a:latin typeface="Verdana" charset="0"/>
              </a:rPr>
              <a:t>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Do not update it for other instructions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For all other instructions the next PC is PC+4 !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How to achieve this effect without decoding the 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instruction?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A030-AF1A-D547-8D55-EEF9E1DD00EB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7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137400" cy="9525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Branch Target Buffer (BTB)</a:t>
            </a:r>
          </a:p>
        </p:txBody>
      </p:sp>
      <p:sp>
        <p:nvSpPr>
          <p:cNvPr id="1973251" name="Rectangle 3"/>
          <p:cNvSpPr>
            <a:spLocks noChangeArrowheads="1"/>
          </p:cNvSpPr>
          <p:nvPr/>
        </p:nvSpPr>
        <p:spPr bwMode="auto">
          <a:xfrm>
            <a:off x="838200" y="4902200"/>
            <a:ext cx="8005763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Keep both the branch PC and target PC in the BTB 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PC+4 is fetched if match fails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Only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taken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branches and jumps held in BTB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Next PC determined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before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branch fetched and decoded</a:t>
            </a:r>
          </a:p>
        </p:txBody>
      </p:sp>
      <p:sp>
        <p:nvSpPr>
          <p:cNvPr id="1973252" name="Rectangle 4"/>
          <p:cNvSpPr>
            <a:spLocks noChangeArrowheads="1"/>
          </p:cNvSpPr>
          <p:nvPr/>
        </p:nvSpPr>
        <p:spPr bwMode="auto">
          <a:xfrm>
            <a:off x="4051300" y="711200"/>
            <a:ext cx="3770313" cy="66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2</a:t>
            </a:r>
            <a:r>
              <a:rPr lang="en-US" sz="2000" baseline="30000">
                <a:latin typeface="Verdana" charset="0"/>
              </a:rPr>
              <a:t>k</a:t>
            </a:r>
            <a:r>
              <a:rPr lang="en-US" sz="2000">
                <a:latin typeface="Verdana" charset="0"/>
              </a:rPr>
              <a:t>-entry direct-mapped BTB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(can also be associative)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81000" y="838200"/>
            <a:ext cx="7739063" cy="4014788"/>
            <a:chOff x="239" y="488"/>
            <a:chExt cx="4875" cy="2771"/>
          </a:xfrm>
        </p:grpSpPr>
        <p:sp>
          <p:nvSpPr>
            <p:cNvPr id="1973254" name="Rectangle 6"/>
            <p:cNvSpPr>
              <a:spLocks noChangeArrowheads="1"/>
            </p:cNvSpPr>
            <p:nvPr/>
          </p:nvSpPr>
          <p:spPr bwMode="auto">
            <a:xfrm>
              <a:off x="239" y="488"/>
              <a:ext cx="742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I-Cache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680" y="1436"/>
              <a:ext cx="41" cy="328"/>
              <a:chOff x="681" y="1524"/>
              <a:chExt cx="41" cy="328"/>
            </a:xfrm>
          </p:grpSpPr>
          <p:sp>
            <p:nvSpPr>
              <p:cNvPr id="1973256" name="Oval 8"/>
              <p:cNvSpPr>
                <a:spLocks noChangeArrowheads="1"/>
              </p:cNvSpPr>
              <p:nvPr/>
            </p:nvSpPr>
            <p:spPr bwMode="auto">
              <a:xfrm>
                <a:off x="681" y="1524"/>
                <a:ext cx="41" cy="4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57" name="Oval 9"/>
              <p:cNvSpPr>
                <a:spLocks noChangeArrowheads="1"/>
              </p:cNvSpPr>
              <p:nvPr/>
            </p:nvSpPr>
            <p:spPr bwMode="auto">
              <a:xfrm>
                <a:off x="681" y="1620"/>
                <a:ext cx="41" cy="4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58" name="Oval 10"/>
              <p:cNvSpPr>
                <a:spLocks noChangeArrowheads="1"/>
              </p:cNvSpPr>
              <p:nvPr/>
            </p:nvSpPr>
            <p:spPr bwMode="auto">
              <a:xfrm>
                <a:off x="681" y="1716"/>
                <a:ext cx="41" cy="4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59" name="Oval 11"/>
              <p:cNvSpPr>
                <a:spLocks noChangeArrowheads="1"/>
              </p:cNvSpPr>
              <p:nvPr/>
            </p:nvSpPr>
            <p:spPr bwMode="auto">
              <a:xfrm>
                <a:off x="681" y="1812"/>
                <a:ext cx="41" cy="4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 flipV="1">
              <a:off x="1104" y="1104"/>
              <a:ext cx="1201" cy="193"/>
              <a:chOff x="1135" y="2680"/>
              <a:chExt cx="1201" cy="193"/>
            </a:xfrm>
          </p:grpSpPr>
          <p:sp>
            <p:nvSpPr>
              <p:cNvPr id="1973261" name="Freeform 13"/>
              <p:cNvSpPr>
                <a:spLocks/>
              </p:cNvSpPr>
              <p:nvPr/>
            </p:nvSpPr>
            <p:spPr bwMode="auto">
              <a:xfrm>
                <a:off x="1807" y="2680"/>
                <a:ext cx="529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48" y="48"/>
                  </a:cxn>
                  <a:cxn ang="0">
                    <a:pos x="240" y="48"/>
                  </a:cxn>
                  <a:cxn ang="0">
                    <a:pos x="288" y="0"/>
                  </a:cxn>
                  <a:cxn ang="0">
                    <a:pos x="336" y="48"/>
                  </a:cxn>
                  <a:cxn ang="0">
                    <a:pos x="480" y="48"/>
                  </a:cxn>
                  <a:cxn ang="0">
                    <a:pos x="528" y="96"/>
                  </a:cxn>
                </a:cxnLst>
                <a:rect l="0" t="0" r="r" b="b"/>
                <a:pathLst>
                  <a:path w="529" h="97">
                    <a:moveTo>
                      <a:pt x="0" y="96"/>
                    </a:moveTo>
                    <a:lnTo>
                      <a:pt x="48" y="48"/>
                    </a:lnTo>
                    <a:lnTo>
                      <a:pt x="240" y="48"/>
                    </a:lnTo>
                    <a:lnTo>
                      <a:pt x="288" y="0"/>
                    </a:lnTo>
                    <a:lnTo>
                      <a:pt x="336" y="48"/>
                    </a:lnTo>
                    <a:lnTo>
                      <a:pt x="480" y="48"/>
                    </a:lnTo>
                    <a:lnTo>
                      <a:pt x="528" y="96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62" name="Freeform 14"/>
              <p:cNvSpPr>
                <a:spLocks/>
              </p:cNvSpPr>
              <p:nvPr/>
            </p:nvSpPr>
            <p:spPr bwMode="auto">
              <a:xfrm>
                <a:off x="1135" y="2776"/>
                <a:ext cx="1201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48" y="48"/>
                  </a:cxn>
                  <a:cxn ang="0">
                    <a:pos x="240" y="48"/>
                  </a:cxn>
                  <a:cxn ang="0">
                    <a:pos x="288" y="0"/>
                  </a:cxn>
                  <a:cxn ang="0">
                    <a:pos x="336" y="48"/>
                  </a:cxn>
                  <a:cxn ang="0">
                    <a:pos x="1152" y="48"/>
                  </a:cxn>
                  <a:cxn ang="0">
                    <a:pos x="1200" y="96"/>
                  </a:cxn>
                </a:cxnLst>
                <a:rect l="0" t="0" r="r" b="b"/>
                <a:pathLst>
                  <a:path w="1201" h="97">
                    <a:moveTo>
                      <a:pt x="0" y="96"/>
                    </a:moveTo>
                    <a:lnTo>
                      <a:pt x="48" y="48"/>
                    </a:lnTo>
                    <a:lnTo>
                      <a:pt x="240" y="48"/>
                    </a:lnTo>
                    <a:lnTo>
                      <a:pt x="288" y="0"/>
                    </a:lnTo>
                    <a:lnTo>
                      <a:pt x="336" y="48"/>
                    </a:lnTo>
                    <a:lnTo>
                      <a:pt x="1152" y="48"/>
                    </a:lnTo>
                    <a:lnTo>
                      <a:pt x="1200" y="96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104" y="864"/>
              <a:ext cx="1184" cy="176"/>
              <a:chOff x="1143" y="2928"/>
              <a:chExt cx="1184" cy="176"/>
            </a:xfrm>
          </p:grpSpPr>
          <p:sp>
            <p:nvSpPr>
              <p:cNvPr id="1973264" name="Rectangle 16"/>
              <p:cNvSpPr>
                <a:spLocks noChangeArrowheads="1"/>
              </p:cNvSpPr>
              <p:nvPr/>
            </p:nvSpPr>
            <p:spPr bwMode="auto">
              <a:xfrm>
                <a:off x="1143" y="2928"/>
                <a:ext cx="1184" cy="17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65" name="Line 17"/>
              <p:cNvSpPr>
                <a:spLocks noChangeShapeType="1"/>
              </p:cNvSpPr>
              <p:nvPr/>
            </p:nvSpPr>
            <p:spPr bwMode="auto">
              <a:xfrm>
                <a:off x="1807" y="2928"/>
                <a:ext cx="0" cy="1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73266" name="Rectangle 18"/>
            <p:cNvSpPr>
              <a:spLocks noChangeArrowheads="1"/>
            </p:cNvSpPr>
            <p:nvPr/>
          </p:nvSpPr>
          <p:spPr bwMode="auto">
            <a:xfrm>
              <a:off x="1440" y="529"/>
              <a:ext cx="322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PC</a:t>
              </a:r>
            </a:p>
          </p:txBody>
        </p:sp>
        <p:sp>
          <p:nvSpPr>
            <p:cNvPr id="1973267" name="Freeform 19"/>
            <p:cNvSpPr>
              <a:spLocks/>
            </p:cNvSpPr>
            <p:nvPr/>
          </p:nvSpPr>
          <p:spPr bwMode="auto">
            <a:xfrm flipV="1">
              <a:off x="943" y="1200"/>
              <a:ext cx="449" cy="472"/>
            </a:xfrm>
            <a:custGeom>
              <a:avLst/>
              <a:gdLst/>
              <a:ahLst/>
              <a:cxnLst>
                <a:cxn ang="0">
                  <a:pos x="480" y="1056"/>
                </a:cxn>
                <a:cxn ang="0">
                  <a:pos x="480" y="0"/>
                </a:cxn>
                <a:cxn ang="0">
                  <a:pos x="0" y="0"/>
                </a:cxn>
              </a:cxnLst>
              <a:rect l="0" t="0" r="r" b="b"/>
              <a:pathLst>
                <a:path w="481" h="1057">
                  <a:moveTo>
                    <a:pt x="480" y="1056"/>
                  </a:moveTo>
                  <a:lnTo>
                    <a:pt x="480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3268" name="Freeform 20"/>
            <p:cNvSpPr>
              <a:spLocks/>
            </p:cNvSpPr>
            <p:nvPr/>
          </p:nvSpPr>
          <p:spPr bwMode="auto">
            <a:xfrm flipV="1">
              <a:off x="2064" y="1296"/>
              <a:ext cx="480" cy="576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385" h="1153">
                  <a:moveTo>
                    <a:pt x="0" y="1152"/>
                  </a:moveTo>
                  <a:lnTo>
                    <a:pt x="0" y="0"/>
                  </a:lnTo>
                  <a:lnTo>
                    <a:pt x="38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3269" name="Line 21"/>
            <p:cNvSpPr>
              <a:spLocks noChangeShapeType="1"/>
            </p:cNvSpPr>
            <p:nvPr/>
          </p:nvSpPr>
          <p:spPr bwMode="auto">
            <a:xfrm flipH="1">
              <a:off x="1981" y="1480"/>
              <a:ext cx="104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3270" name="Rectangle 22"/>
            <p:cNvSpPr>
              <a:spLocks noChangeArrowheads="1"/>
            </p:cNvSpPr>
            <p:nvPr/>
          </p:nvSpPr>
          <p:spPr bwMode="auto">
            <a:xfrm>
              <a:off x="2064" y="1392"/>
              <a:ext cx="199" cy="25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k</a:t>
              </a:r>
            </a:p>
          </p:txBody>
        </p: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511" y="808"/>
              <a:ext cx="433" cy="2305"/>
              <a:chOff x="512" y="896"/>
              <a:chExt cx="433" cy="2305"/>
            </a:xfrm>
          </p:grpSpPr>
          <p:sp>
            <p:nvSpPr>
              <p:cNvPr id="1973272" name="Line 24"/>
              <p:cNvSpPr>
                <a:spLocks noChangeShapeType="1"/>
              </p:cNvSpPr>
              <p:nvPr/>
            </p:nvSpPr>
            <p:spPr bwMode="auto">
              <a:xfrm>
                <a:off x="516" y="1041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73" name="Line 25"/>
              <p:cNvSpPr>
                <a:spLocks noChangeShapeType="1"/>
              </p:cNvSpPr>
              <p:nvPr/>
            </p:nvSpPr>
            <p:spPr bwMode="auto">
              <a:xfrm>
                <a:off x="516" y="1185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74" name="Line 26"/>
              <p:cNvSpPr>
                <a:spLocks noChangeShapeType="1"/>
              </p:cNvSpPr>
              <p:nvPr/>
            </p:nvSpPr>
            <p:spPr bwMode="auto">
              <a:xfrm>
                <a:off x="516" y="1329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275" name="Line 27"/>
              <p:cNvSpPr>
                <a:spLocks noChangeShapeType="1"/>
              </p:cNvSpPr>
              <p:nvPr/>
            </p:nvSpPr>
            <p:spPr bwMode="auto">
              <a:xfrm>
                <a:off x="516" y="1473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28"/>
              <p:cNvGrpSpPr>
                <a:grpSpLocks/>
              </p:cNvGrpSpPr>
              <p:nvPr/>
            </p:nvGrpSpPr>
            <p:grpSpPr bwMode="auto">
              <a:xfrm>
                <a:off x="516" y="1905"/>
                <a:ext cx="424" cy="287"/>
                <a:chOff x="516" y="1905"/>
                <a:chExt cx="424" cy="287"/>
              </a:xfrm>
            </p:grpSpPr>
            <p:sp>
              <p:nvSpPr>
                <p:cNvPr id="1973277" name="Line 29"/>
                <p:cNvSpPr>
                  <a:spLocks noChangeShapeType="1"/>
                </p:cNvSpPr>
                <p:nvPr/>
              </p:nvSpPr>
              <p:spPr bwMode="auto">
                <a:xfrm>
                  <a:off x="516" y="1905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278" name="Line 30"/>
                <p:cNvSpPr>
                  <a:spLocks noChangeShapeType="1"/>
                </p:cNvSpPr>
                <p:nvPr/>
              </p:nvSpPr>
              <p:spPr bwMode="auto">
                <a:xfrm>
                  <a:off x="516" y="2048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279" name="Line 31"/>
                <p:cNvSpPr>
                  <a:spLocks noChangeShapeType="1"/>
                </p:cNvSpPr>
                <p:nvPr/>
              </p:nvSpPr>
              <p:spPr bwMode="auto">
                <a:xfrm>
                  <a:off x="516" y="2192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73280" name="Rectangle 32"/>
              <p:cNvSpPr>
                <a:spLocks noChangeArrowheads="1"/>
              </p:cNvSpPr>
              <p:nvPr/>
            </p:nvSpPr>
            <p:spPr bwMode="auto">
              <a:xfrm>
                <a:off x="632" y="896"/>
                <a:ext cx="21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" name="Group 33"/>
              <p:cNvGrpSpPr>
                <a:grpSpLocks/>
              </p:cNvGrpSpPr>
              <p:nvPr/>
            </p:nvGrpSpPr>
            <p:grpSpPr bwMode="auto">
              <a:xfrm>
                <a:off x="516" y="2336"/>
                <a:ext cx="424" cy="288"/>
                <a:chOff x="516" y="2336"/>
                <a:chExt cx="424" cy="288"/>
              </a:xfrm>
            </p:grpSpPr>
            <p:sp>
              <p:nvSpPr>
                <p:cNvPr id="1973282" name="Line 34"/>
                <p:cNvSpPr>
                  <a:spLocks noChangeShapeType="1"/>
                </p:cNvSpPr>
                <p:nvPr/>
              </p:nvSpPr>
              <p:spPr bwMode="auto">
                <a:xfrm>
                  <a:off x="516" y="2336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283" name="Line 35"/>
                <p:cNvSpPr>
                  <a:spLocks noChangeShapeType="1"/>
                </p:cNvSpPr>
                <p:nvPr/>
              </p:nvSpPr>
              <p:spPr bwMode="auto">
                <a:xfrm>
                  <a:off x="516" y="2480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284" name="Line 36"/>
                <p:cNvSpPr>
                  <a:spLocks noChangeShapeType="1"/>
                </p:cNvSpPr>
                <p:nvPr/>
              </p:nvSpPr>
              <p:spPr bwMode="auto">
                <a:xfrm>
                  <a:off x="516" y="2624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" name="Group 37"/>
              <p:cNvGrpSpPr>
                <a:grpSpLocks/>
              </p:cNvGrpSpPr>
              <p:nvPr/>
            </p:nvGrpSpPr>
            <p:grpSpPr bwMode="auto">
              <a:xfrm>
                <a:off x="516" y="2768"/>
                <a:ext cx="424" cy="288"/>
                <a:chOff x="516" y="2768"/>
                <a:chExt cx="424" cy="288"/>
              </a:xfrm>
            </p:grpSpPr>
            <p:sp>
              <p:nvSpPr>
                <p:cNvPr id="1973286" name="Line 38"/>
                <p:cNvSpPr>
                  <a:spLocks noChangeShapeType="1"/>
                </p:cNvSpPr>
                <p:nvPr/>
              </p:nvSpPr>
              <p:spPr bwMode="auto">
                <a:xfrm>
                  <a:off x="516" y="2768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287" name="Line 39"/>
                <p:cNvSpPr>
                  <a:spLocks noChangeShapeType="1"/>
                </p:cNvSpPr>
                <p:nvPr/>
              </p:nvSpPr>
              <p:spPr bwMode="auto">
                <a:xfrm>
                  <a:off x="516" y="2912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288" name="Line 40"/>
                <p:cNvSpPr>
                  <a:spLocks noChangeShapeType="1"/>
                </p:cNvSpPr>
                <p:nvPr/>
              </p:nvSpPr>
              <p:spPr bwMode="auto">
                <a:xfrm>
                  <a:off x="516" y="3056"/>
                  <a:ext cx="4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73289" name="Freeform 41"/>
              <p:cNvSpPr>
                <a:spLocks/>
              </p:cNvSpPr>
              <p:nvPr/>
            </p:nvSpPr>
            <p:spPr bwMode="auto">
              <a:xfrm>
                <a:off x="512" y="897"/>
                <a:ext cx="433" cy="230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32" y="0"/>
                  </a:cxn>
                  <a:cxn ang="0">
                    <a:pos x="432" y="2303"/>
                  </a:cxn>
                  <a:cxn ang="0">
                    <a:pos x="0" y="2303"/>
                  </a:cxn>
                </a:cxnLst>
                <a:rect l="0" t="0" r="r" b="b"/>
                <a:pathLst>
                  <a:path w="433" h="2304">
                    <a:moveTo>
                      <a:pt x="0" y="0"/>
                    </a:moveTo>
                    <a:lnTo>
                      <a:pt x="432" y="0"/>
                    </a:lnTo>
                    <a:lnTo>
                      <a:pt x="432" y="2303"/>
                    </a:lnTo>
                    <a:lnTo>
                      <a:pt x="0" y="2303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>
              <a:off x="2543" y="770"/>
              <a:ext cx="2571" cy="2489"/>
              <a:chOff x="2543" y="770"/>
              <a:chExt cx="2571" cy="2489"/>
            </a:xfrm>
          </p:grpSpPr>
          <p:grpSp>
            <p:nvGrpSpPr>
              <p:cNvPr id="11" name="Group 43"/>
              <p:cNvGrpSpPr>
                <a:grpSpLocks/>
              </p:cNvGrpSpPr>
              <p:nvPr/>
            </p:nvGrpSpPr>
            <p:grpSpPr bwMode="auto">
              <a:xfrm>
                <a:off x="3606" y="797"/>
                <a:ext cx="492" cy="2462"/>
                <a:chOff x="4719" y="874"/>
                <a:chExt cx="492" cy="2462"/>
              </a:xfrm>
            </p:grpSpPr>
            <p:grpSp>
              <p:nvGrpSpPr>
                <p:cNvPr id="12" name="Group 44"/>
                <p:cNvGrpSpPr>
                  <a:grpSpLocks/>
                </p:cNvGrpSpPr>
                <p:nvPr/>
              </p:nvGrpSpPr>
              <p:grpSpPr bwMode="auto">
                <a:xfrm>
                  <a:off x="4740" y="904"/>
                  <a:ext cx="396" cy="1424"/>
                  <a:chOff x="4740" y="904"/>
                  <a:chExt cx="328" cy="1424"/>
                </a:xfrm>
              </p:grpSpPr>
              <p:sp>
                <p:nvSpPr>
                  <p:cNvPr id="1973293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744" y="904"/>
                    <a:ext cx="320" cy="142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294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1040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295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1184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296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1328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297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1472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298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1904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299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2048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00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4740" y="2192"/>
                    <a:ext cx="3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73301" name="Rectangle 53"/>
                <p:cNvSpPr>
                  <a:spLocks noChangeArrowheads="1"/>
                </p:cNvSpPr>
                <p:nvPr/>
              </p:nvSpPr>
              <p:spPr bwMode="auto">
                <a:xfrm>
                  <a:off x="4719" y="874"/>
                  <a:ext cx="428" cy="23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Valid</a:t>
                  </a:r>
                </a:p>
              </p:txBody>
            </p:sp>
            <p:grpSp>
              <p:nvGrpSpPr>
                <p:cNvPr id="13" name="Group 54"/>
                <p:cNvGrpSpPr>
                  <a:grpSpLocks/>
                </p:cNvGrpSpPr>
                <p:nvPr/>
              </p:nvGrpSpPr>
              <p:grpSpPr bwMode="auto">
                <a:xfrm>
                  <a:off x="4857" y="1524"/>
                  <a:ext cx="41" cy="328"/>
                  <a:chOff x="4857" y="1524"/>
                  <a:chExt cx="41" cy="328"/>
                </a:xfrm>
              </p:grpSpPr>
              <p:sp>
                <p:nvSpPr>
                  <p:cNvPr id="197330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4857" y="1524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0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4857" y="1620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0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4857" y="1716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0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4857" y="1812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73307" name="Freeform 59"/>
                <p:cNvSpPr>
                  <a:spLocks/>
                </p:cNvSpPr>
                <p:nvPr/>
              </p:nvSpPr>
              <p:spPr bwMode="auto">
                <a:xfrm>
                  <a:off x="4904" y="2336"/>
                  <a:ext cx="1" cy="745"/>
                </a:xfrm>
                <a:custGeom>
                  <a:avLst/>
                  <a:gdLst/>
                  <a:ahLst/>
                  <a:cxnLst>
                    <a:cxn ang="0">
                      <a:pos x="0" y="74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745">
                      <a:moveTo>
                        <a:pt x="0" y="74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308" name="Rectangle 60"/>
                <p:cNvSpPr>
                  <a:spLocks noChangeArrowheads="1"/>
                </p:cNvSpPr>
                <p:nvPr/>
              </p:nvSpPr>
              <p:spPr bwMode="auto">
                <a:xfrm>
                  <a:off x="4719" y="3064"/>
                  <a:ext cx="492" cy="27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2000">
                      <a:latin typeface="Verdana" charset="0"/>
                    </a:rPr>
                    <a:t>valid</a:t>
                  </a:r>
                </a:p>
              </p:txBody>
            </p:sp>
          </p:grpSp>
          <p:grpSp>
            <p:nvGrpSpPr>
              <p:cNvPr id="14" name="Group 61"/>
              <p:cNvGrpSpPr>
                <a:grpSpLocks/>
              </p:cNvGrpSpPr>
              <p:nvPr/>
            </p:nvGrpSpPr>
            <p:grpSpPr bwMode="auto">
              <a:xfrm>
                <a:off x="2543" y="770"/>
                <a:ext cx="1048" cy="2478"/>
                <a:chOff x="2543" y="770"/>
                <a:chExt cx="1048" cy="2478"/>
              </a:xfrm>
            </p:grpSpPr>
            <p:grpSp>
              <p:nvGrpSpPr>
                <p:cNvPr id="15" name="Group 62"/>
                <p:cNvGrpSpPr>
                  <a:grpSpLocks/>
                </p:cNvGrpSpPr>
                <p:nvPr/>
              </p:nvGrpSpPr>
              <p:grpSpPr bwMode="auto">
                <a:xfrm>
                  <a:off x="2543" y="824"/>
                  <a:ext cx="1048" cy="1424"/>
                  <a:chOff x="2532" y="904"/>
                  <a:chExt cx="1048" cy="1424"/>
                </a:xfrm>
              </p:grpSpPr>
              <p:sp>
                <p:nvSpPr>
                  <p:cNvPr id="197331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536" y="904"/>
                    <a:ext cx="1040" cy="142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2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1040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3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1184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4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1328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5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1472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1904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7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2048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18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2192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73319" name="Rectangle 71"/>
                <p:cNvSpPr>
                  <a:spLocks noChangeArrowheads="1"/>
                </p:cNvSpPr>
                <p:nvPr/>
              </p:nvSpPr>
              <p:spPr bwMode="auto">
                <a:xfrm>
                  <a:off x="2654" y="770"/>
                  <a:ext cx="668" cy="23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Entry PC</a:t>
                  </a:r>
                </a:p>
              </p:txBody>
            </p:sp>
            <p:sp>
              <p:nvSpPr>
                <p:cNvPr id="1973320" name="Oval 72"/>
                <p:cNvSpPr>
                  <a:spLocks noChangeArrowheads="1"/>
                </p:cNvSpPr>
                <p:nvPr/>
              </p:nvSpPr>
              <p:spPr bwMode="auto">
                <a:xfrm>
                  <a:off x="2927" y="2456"/>
                  <a:ext cx="280" cy="288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321" name="Freeform 73"/>
                <p:cNvSpPr>
                  <a:spLocks/>
                </p:cNvSpPr>
                <p:nvPr/>
              </p:nvSpPr>
              <p:spPr bwMode="auto">
                <a:xfrm>
                  <a:off x="3071" y="2752"/>
                  <a:ext cx="1" cy="257"/>
                </a:xfrm>
                <a:custGeom>
                  <a:avLst/>
                  <a:gdLst/>
                  <a:ahLst/>
                  <a:cxnLst>
                    <a:cxn ang="0">
                      <a:pos x="0" y="25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257">
                      <a:moveTo>
                        <a:pt x="0" y="25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322" name="Freeform 74"/>
                <p:cNvSpPr>
                  <a:spLocks/>
                </p:cNvSpPr>
                <p:nvPr/>
              </p:nvSpPr>
              <p:spPr bwMode="auto">
                <a:xfrm>
                  <a:off x="3079" y="2248"/>
                  <a:ext cx="1" cy="201"/>
                </a:xfrm>
                <a:custGeom>
                  <a:avLst/>
                  <a:gdLst/>
                  <a:ahLst/>
                  <a:cxnLst>
                    <a:cxn ang="0">
                      <a:pos x="0" y="20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201">
                      <a:moveTo>
                        <a:pt x="0" y="20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323" name="Rectangle 75"/>
                <p:cNvSpPr>
                  <a:spLocks noChangeArrowheads="1"/>
                </p:cNvSpPr>
                <p:nvPr/>
              </p:nvSpPr>
              <p:spPr bwMode="auto">
                <a:xfrm>
                  <a:off x="2958" y="2454"/>
                  <a:ext cx="245" cy="2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2000">
                      <a:latin typeface="Verdana" charset="0"/>
                    </a:rPr>
                    <a:t>=</a:t>
                  </a:r>
                </a:p>
              </p:txBody>
            </p:sp>
            <p:sp>
              <p:nvSpPr>
                <p:cNvPr id="1973324" name="Rectangle 76"/>
                <p:cNvSpPr>
                  <a:spLocks noChangeArrowheads="1"/>
                </p:cNvSpPr>
                <p:nvPr/>
              </p:nvSpPr>
              <p:spPr bwMode="auto">
                <a:xfrm>
                  <a:off x="2726" y="2976"/>
                  <a:ext cx="613" cy="27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2000">
                      <a:latin typeface="Verdana" charset="0"/>
                    </a:rPr>
                    <a:t>match</a:t>
                  </a:r>
                </a:p>
              </p:txBody>
            </p:sp>
            <p:grpSp>
              <p:nvGrpSpPr>
                <p:cNvPr id="16" name="Group 77"/>
                <p:cNvGrpSpPr>
                  <a:grpSpLocks/>
                </p:cNvGrpSpPr>
                <p:nvPr/>
              </p:nvGrpSpPr>
              <p:grpSpPr bwMode="auto">
                <a:xfrm>
                  <a:off x="3000" y="1452"/>
                  <a:ext cx="41" cy="328"/>
                  <a:chOff x="3001" y="1540"/>
                  <a:chExt cx="41" cy="328"/>
                </a:xfrm>
              </p:grpSpPr>
              <p:sp>
                <p:nvSpPr>
                  <p:cNvPr id="1973326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3001" y="1540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27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3001" y="1636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28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3001" y="1732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29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3001" y="1828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7" name="Group 82"/>
              <p:cNvGrpSpPr>
                <a:grpSpLocks/>
              </p:cNvGrpSpPr>
              <p:nvPr/>
            </p:nvGrpSpPr>
            <p:grpSpPr bwMode="auto">
              <a:xfrm>
                <a:off x="4066" y="783"/>
                <a:ext cx="1048" cy="2470"/>
                <a:chOff x="3636" y="858"/>
                <a:chExt cx="1048" cy="2470"/>
              </a:xfrm>
            </p:grpSpPr>
            <p:grpSp>
              <p:nvGrpSpPr>
                <p:cNvPr id="18" name="Group 83"/>
                <p:cNvGrpSpPr>
                  <a:grpSpLocks/>
                </p:cNvGrpSpPr>
                <p:nvPr/>
              </p:nvGrpSpPr>
              <p:grpSpPr bwMode="auto">
                <a:xfrm>
                  <a:off x="3636" y="904"/>
                  <a:ext cx="1048" cy="1424"/>
                  <a:chOff x="3636" y="904"/>
                  <a:chExt cx="1048" cy="1424"/>
                </a:xfrm>
              </p:grpSpPr>
              <p:sp>
                <p:nvSpPr>
                  <p:cNvPr id="1973332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3640" y="904"/>
                    <a:ext cx="1040" cy="142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3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1040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4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1184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5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1328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6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1472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7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1904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8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2048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39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3636" y="2192"/>
                    <a:ext cx="104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73340" name="Rectangle 92"/>
                <p:cNvSpPr>
                  <a:spLocks noChangeArrowheads="1"/>
                </p:cNvSpPr>
                <p:nvPr/>
              </p:nvSpPr>
              <p:spPr bwMode="auto">
                <a:xfrm>
                  <a:off x="3831" y="858"/>
                  <a:ext cx="713" cy="23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predicted</a:t>
                  </a:r>
                </a:p>
              </p:txBody>
            </p:sp>
            <p:sp>
              <p:nvSpPr>
                <p:cNvPr id="1973341" name="Freeform 93"/>
                <p:cNvSpPr>
                  <a:spLocks/>
                </p:cNvSpPr>
                <p:nvPr/>
              </p:nvSpPr>
              <p:spPr bwMode="auto">
                <a:xfrm>
                  <a:off x="4176" y="2336"/>
                  <a:ext cx="1" cy="737"/>
                </a:xfrm>
                <a:custGeom>
                  <a:avLst/>
                  <a:gdLst/>
                  <a:ahLst/>
                  <a:cxnLst>
                    <a:cxn ang="0">
                      <a:pos x="0" y="73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737">
                      <a:moveTo>
                        <a:pt x="0" y="73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342" name="Rectangle 94"/>
                <p:cNvSpPr>
                  <a:spLocks noChangeArrowheads="1"/>
                </p:cNvSpPr>
                <p:nvPr/>
              </p:nvSpPr>
              <p:spPr bwMode="auto">
                <a:xfrm>
                  <a:off x="3855" y="3056"/>
                  <a:ext cx="599" cy="27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2000">
                      <a:latin typeface="Verdana" charset="0"/>
                    </a:rPr>
                    <a:t>target</a:t>
                  </a:r>
                </a:p>
              </p:txBody>
            </p:sp>
            <p:grpSp>
              <p:nvGrpSpPr>
                <p:cNvPr id="19" name="Group 95"/>
                <p:cNvGrpSpPr>
                  <a:grpSpLocks/>
                </p:cNvGrpSpPr>
                <p:nvPr/>
              </p:nvGrpSpPr>
              <p:grpSpPr bwMode="auto">
                <a:xfrm>
                  <a:off x="4121" y="1540"/>
                  <a:ext cx="41" cy="328"/>
                  <a:chOff x="4121" y="1540"/>
                  <a:chExt cx="41" cy="328"/>
                </a:xfrm>
              </p:grpSpPr>
              <p:sp>
                <p:nvSpPr>
                  <p:cNvPr id="1973344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4121" y="1540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45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4121" y="1636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46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4121" y="1732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3347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4121" y="1828"/>
                    <a:ext cx="41" cy="4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73348" name="Rectangle 100"/>
                <p:cNvSpPr>
                  <a:spLocks noChangeArrowheads="1"/>
                </p:cNvSpPr>
                <p:nvPr/>
              </p:nvSpPr>
              <p:spPr bwMode="auto">
                <a:xfrm>
                  <a:off x="3899" y="979"/>
                  <a:ext cx="714" cy="23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target PC</a:t>
                  </a:r>
                </a:p>
              </p:txBody>
            </p:sp>
          </p:grpSp>
        </p:grpSp>
        <p:sp>
          <p:nvSpPr>
            <p:cNvPr id="1973349" name="Freeform 101"/>
            <p:cNvSpPr>
              <a:spLocks/>
            </p:cNvSpPr>
            <p:nvPr/>
          </p:nvSpPr>
          <p:spPr bwMode="auto">
            <a:xfrm>
              <a:off x="1392" y="1680"/>
              <a:ext cx="1536" cy="9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12"/>
                </a:cxn>
                <a:cxn ang="0">
                  <a:pos x="1536" y="912"/>
                </a:cxn>
              </a:cxnLst>
              <a:rect l="0" t="0" r="r" b="b"/>
              <a:pathLst>
                <a:path w="1536" h="912">
                  <a:moveTo>
                    <a:pt x="0" y="0"/>
                  </a:moveTo>
                  <a:lnTo>
                    <a:pt x="0" y="912"/>
                  </a:lnTo>
                  <a:lnTo>
                    <a:pt x="1536" y="91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2B7F-3F2F-C744-AAA5-0F5FC8589F10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7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7162800" cy="546100"/>
          </a:xfrm>
        </p:spPr>
        <p:txBody>
          <a:bodyPr/>
          <a:lstStyle/>
          <a:p>
            <a:r>
              <a:rPr lang="en-US"/>
              <a:t>Combining BTB and BHT</a:t>
            </a:r>
          </a:p>
        </p:txBody>
      </p:sp>
      <p:sp>
        <p:nvSpPr>
          <p:cNvPr id="197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8277225" cy="1498600"/>
          </a:xfrm>
          <a:noFill/>
          <a:ln/>
        </p:spPr>
        <p:txBody>
          <a:bodyPr/>
          <a:lstStyle/>
          <a:p>
            <a:pPr marL="342900" indent="-342900"/>
            <a:r>
              <a:rPr lang="en-US" sz="2000"/>
              <a:t>BTB entries are considerably more expensive than BHT, but can redirect fetches at earlier stage in pipeline and can accelerate indirect branches (JR)</a:t>
            </a:r>
          </a:p>
          <a:p>
            <a:pPr marL="342900" indent="-342900"/>
            <a:r>
              <a:rPr lang="en-US" sz="2000"/>
              <a:t>BHT can hold many more entries and is more accurate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455988" y="2489200"/>
            <a:ext cx="5383212" cy="3125788"/>
            <a:chOff x="1903" y="1867"/>
            <a:chExt cx="3391" cy="1969"/>
          </a:xfrm>
        </p:grpSpPr>
        <p:sp>
          <p:nvSpPr>
            <p:cNvPr id="1977349" name="Rectangle 5"/>
            <p:cNvSpPr>
              <a:spLocks noChangeArrowheads="1"/>
            </p:cNvSpPr>
            <p:nvPr/>
          </p:nvSpPr>
          <p:spPr bwMode="auto">
            <a:xfrm>
              <a:off x="3000" y="1867"/>
              <a:ext cx="116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endParaRPr lang="en-US" sz="2400">
                <a:solidFill>
                  <a:srgbClr val="56127A"/>
                </a:solidFill>
                <a:latin typeface="Verdana" charset="0"/>
              </a:endParaRPr>
            </a:p>
          </p:txBody>
        </p:sp>
        <p:sp>
          <p:nvSpPr>
            <p:cNvPr id="1977350" name="Rectangle 6"/>
            <p:cNvSpPr>
              <a:spLocks noChangeArrowheads="1"/>
            </p:cNvSpPr>
            <p:nvPr/>
          </p:nvSpPr>
          <p:spPr bwMode="auto">
            <a:xfrm>
              <a:off x="3096" y="1963"/>
              <a:ext cx="116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endParaRPr lang="en-US" sz="2400">
                <a:solidFill>
                  <a:srgbClr val="56127A"/>
                </a:solidFill>
                <a:latin typeface="Verdana" charset="0"/>
              </a:endParaRPr>
            </a:p>
          </p:txBody>
        </p:sp>
        <p:sp>
          <p:nvSpPr>
            <p:cNvPr id="1977351" name="Rectangle 7"/>
            <p:cNvSpPr>
              <a:spLocks noChangeArrowheads="1"/>
            </p:cNvSpPr>
            <p:nvPr/>
          </p:nvSpPr>
          <p:spPr bwMode="auto">
            <a:xfrm>
              <a:off x="1903" y="190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1977352" name="Text Box 8"/>
            <p:cNvSpPr txBox="1">
              <a:spLocks noChangeArrowheads="1"/>
            </p:cNvSpPr>
            <p:nvPr/>
          </p:nvSpPr>
          <p:spPr bwMode="auto">
            <a:xfrm>
              <a:off x="2133" y="1906"/>
              <a:ext cx="172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PC Generation/Mux</a:t>
              </a:r>
            </a:p>
          </p:txBody>
        </p:sp>
        <p:sp>
          <p:nvSpPr>
            <p:cNvPr id="1977353" name="Rectangle 9"/>
            <p:cNvSpPr>
              <a:spLocks noChangeArrowheads="1"/>
            </p:cNvSpPr>
            <p:nvPr/>
          </p:nvSpPr>
          <p:spPr bwMode="auto">
            <a:xfrm>
              <a:off x="1903" y="214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977354" name="Text Box 10"/>
            <p:cNvSpPr txBox="1">
              <a:spLocks noChangeArrowheads="1"/>
            </p:cNvSpPr>
            <p:nvPr/>
          </p:nvSpPr>
          <p:spPr bwMode="auto">
            <a:xfrm>
              <a:off x="2133" y="2146"/>
              <a:ext cx="221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 Fetch Stage 1</a:t>
              </a:r>
            </a:p>
          </p:txBody>
        </p:sp>
        <p:sp>
          <p:nvSpPr>
            <p:cNvPr id="1977355" name="Rectangle 11"/>
            <p:cNvSpPr>
              <a:spLocks noChangeArrowheads="1"/>
            </p:cNvSpPr>
            <p:nvPr/>
          </p:nvSpPr>
          <p:spPr bwMode="auto">
            <a:xfrm>
              <a:off x="1903" y="238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F</a:t>
              </a:r>
            </a:p>
          </p:txBody>
        </p:sp>
        <p:sp>
          <p:nvSpPr>
            <p:cNvPr id="1977356" name="Text Box 12"/>
            <p:cNvSpPr txBox="1">
              <a:spLocks noChangeArrowheads="1"/>
            </p:cNvSpPr>
            <p:nvPr/>
          </p:nvSpPr>
          <p:spPr bwMode="auto">
            <a:xfrm>
              <a:off x="2133" y="2386"/>
              <a:ext cx="221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 Fetch Stage 2</a:t>
              </a:r>
            </a:p>
          </p:txBody>
        </p:sp>
        <p:sp>
          <p:nvSpPr>
            <p:cNvPr id="1977357" name="Rectangle 13"/>
            <p:cNvSpPr>
              <a:spLocks noChangeArrowheads="1"/>
            </p:cNvSpPr>
            <p:nvPr/>
          </p:nvSpPr>
          <p:spPr bwMode="auto">
            <a:xfrm>
              <a:off x="1903" y="262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B</a:t>
              </a:r>
            </a:p>
          </p:txBody>
        </p:sp>
        <p:sp>
          <p:nvSpPr>
            <p:cNvPr id="1977358" name="Text Box 14"/>
            <p:cNvSpPr txBox="1">
              <a:spLocks noChangeArrowheads="1"/>
            </p:cNvSpPr>
            <p:nvPr/>
          </p:nvSpPr>
          <p:spPr bwMode="auto">
            <a:xfrm>
              <a:off x="2133" y="2626"/>
              <a:ext cx="299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Branch Address Calc/Begin Decode</a:t>
              </a:r>
            </a:p>
          </p:txBody>
        </p:sp>
        <p:sp>
          <p:nvSpPr>
            <p:cNvPr id="1977359" name="Rectangle 15"/>
            <p:cNvSpPr>
              <a:spLocks noChangeArrowheads="1"/>
            </p:cNvSpPr>
            <p:nvPr/>
          </p:nvSpPr>
          <p:spPr bwMode="auto">
            <a:xfrm>
              <a:off x="1903" y="286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</a:t>
              </a:r>
            </a:p>
          </p:txBody>
        </p:sp>
        <p:sp>
          <p:nvSpPr>
            <p:cNvPr id="1977360" name="Text Box 16"/>
            <p:cNvSpPr txBox="1">
              <a:spLocks noChangeArrowheads="1"/>
            </p:cNvSpPr>
            <p:nvPr/>
          </p:nvSpPr>
          <p:spPr bwMode="auto">
            <a:xfrm>
              <a:off x="2133" y="2866"/>
              <a:ext cx="158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Complete Decode</a:t>
              </a:r>
            </a:p>
          </p:txBody>
        </p:sp>
        <p:sp>
          <p:nvSpPr>
            <p:cNvPr id="1977361" name="Rectangle 17"/>
            <p:cNvSpPr>
              <a:spLocks noChangeArrowheads="1"/>
            </p:cNvSpPr>
            <p:nvPr/>
          </p:nvSpPr>
          <p:spPr bwMode="auto">
            <a:xfrm>
              <a:off x="1903" y="310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J</a:t>
              </a:r>
            </a:p>
          </p:txBody>
        </p:sp>
        <p:sp>
          <p:nvSpPr>
            <p:cNvPr id="1977362" name="Text Box 18"/>
            <p:cNvSpPr txBox="1">
              <a:spLocks noChangeArrowheads="1"/>
            </p:cNvSpPr>
            <p:nvPr/>
          </p:nvSpPr>
          <p:spPr bwMode="auto">
            <a:xfrm>
              <a:off x="2133" y="3106"/>
              <a:ext cx="3161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Steer Instructions to Functional units</a:t>
              </a:r>
            </a:p>
          </p:txBody>
        </p:sp>
        <p:sp>
          <p:nvSpPr>
            <p:cNvPr id="1977363" name="Rectangle 19"/>
            <p:cNvSpPr>
              <a:spLocks noChangeArrowheads="1"/>
            </p:cNvSpPr>
            <p:nvPr/>
          </p:nvSpPr>
          <p:spPr bwMode="auto">
            <a:xfrm>
              <a:off x="1903" y="334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</a:p>
          </p:txBody>
        </p:sp>
        <p:sp>
          <p:nvSpPr>
            <p:cNvPr id="1977364" name="Text Box 20"/>
            <p:cNvSpPr txBox="1">
              <a:spLocks noChangeArrowheads="1"/>
            </p:cNvSpPr>
            <p:nvPr/>
          </p:nvSpPr>
          <p:spPr bwMode="auto">
            <a:xfrm>
              <a:off x="2133" y="3346"/>
              <a:ext cx="162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Register File Read</a:t>
              </a:r>
            </a:p>
          </p:txBody>
        </p:sp>
        <p:sp>
          <p:nvSpPr>
            <p:cNvPr id="1977365" name="Rectangle 21"/>
            <p:cNvSpPr>
              <a:spLocks noChangeArrowheads="1"/>
            </p:cNvSpPr>
            <p:nvPr/>
          </p:nvSpPr>
          <p:spPr bwMode="auto">
            <a:xfrm>
              <a:off x="1903" y="3582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977366" name="Text Box 22"/>
            <p:cNvSpPr txBox="1">
              <a:spLocks noChangeArrowheads="1"/>
            </p:cNvSpPr>
            <p:nvPr/>
          </p:nvSpPr>
          <p:spPr bwMode="auto">
            <a:xfrm>
              <a:off x="2133" y="3586"/>
              <a:ext cx="145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Integer Execute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219325" y="2486025"/>
            <a:ext cx="1093788" cy="833438"/>
            <a:chOff x="1124" y="1865"/>
            <a:chExt cx="689" cy="525"/>
          </a:xfrm>
        </p:grpSpPr>
        <p:sp>
          <p:nvSpPr>
            <p:cNvPr id="1977368" name="Freeform 24"/>
            <p:cNvSpPr>
              <a:spLocks/>
            </p:cNvSpPr>
            <p:nvPr/>
          </p:nvSpPr>
          <p:spPr bwMode="auto">
            <a:xfrm>
              <a:off x="1124" y="1865"/>
              <a:ext cx="307" cy="518"/>
            </a:xfrm>
            <a:custGeom>
              <a:avLst/>
              <a:gdLst/>
              <a:ahLst/>
              <a:cxnLst>
                <a:cxn ang="0">
                  <a:pos x="307" y="518"/>
                </a:cxn>
                <a:cxn ang="0">
                  <a:pos x="43" y="437"/>
                </a:cxn>
                <a:cxn ang="0">
                  <a:pos x="9" y="396"/>
                </a:cxn>
                <a:cxn ang="0">
                  <a:pos x="104" y="17"/>
                </a:cxn>
                <a:cxn ang="0">
                  <a:pos x="171" y="3"/>
                </a:cxn>
                <a:cxn ang="0">
                  <a:pos x="307" y="50"/>
                </a:cxn>
              </a:cxnLst>
              <a:rect l="0" t="0" r="r" b="b"/>
              <a:pathLst>
                <a:path w="307" h="518">
                  <a:moveTo>
                    <a:pt x="307" y="518"/>
                  </a:moveTo>
                  <a:cubicBezTo>
                    <a:pt x="219" y="491"/>
                    <a:pt x="128" y="472"/>
                    <a:pt x="43" y="437"/>
                  </a:cubicBezTo>
                  <a:cubicBezTo>
                    <a:pt x="27" y="430"/>
                    <a:pt x="10" y="414"/>
                    <a:pt x="9" y="396"/>
                  </a:cubicBezTo>
                  <a:cubicBezTo>
                    <a:pt x="2" y="314"/>
                    <a:pt x="0" y="78"/>
                    <a:pt x="104" y="17"/>
                  </a:cubicBezTo>
                  <a:cubicBezTo>
                    <a:pt x="124" y="5"/>
                    <a:pt x="149" y="8"/>
                    <a:pt x="171" y="3"/>
                  </a:cubicBezTo>
                  <a:cubicBezTo>
                    <a:pt x="218" y="7"/>
                    <a:pt x="280" y="0"/>
                    <a:pt x="307" y="50"/>
                  </a:cubicBez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7369" name="Rectangle 25"/>
            <p:cNvSpPr>
              <a:spLocks noChangeArrowheads="1"/>
            </p:cNvSpPr>
            <p:nvPr/>
          </p:nvSpPr>
          <p:spPr bwMode="auto">
            <a:xfrm>
              <a:off x="1444" y="2150"/>
              <a:ext cx="369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BTB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34975" y="2438400"/>
            <a:ext cx="2868613" cy="2978150"/>
            <a:chOff x="0" y="1835"/>
            <a:chExt cx="1807" cy="1876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930" y="1835"/>
              <a:ext cx="877" cy="1044"/>
              <a:chOff x="930" y="1835"/>
              <a:chExt cx="877" cy="1044"/>
            </a:xfrm>
          </p:grpSpPr>
          <p:sp>
            <p:nvSpPr>
              <p:cNvPr id="1977372" name="Rectangle 28"/>
              <p:cNvSpPr>
                <a:spLocks noChangeArrowheads="1"/>
              </p:cNvSpPr>
              <p:nvPr/>
            </p:nvSpPr>
            <p:spPr bwMode="auto">
              <a:xfrm>
                <a:off x="1438" y="2626"/>
                <a:ext cx="369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>
                    <a:latin typeface="Verdana" charset="0"/>
                  </a:rPr>
                  <a:t>BHT</a:t>
                </a:r>
              </a:p>
            </p:txBody>
          </p:sp>
          <p:sp>
            <p:nvSpPr>
              <p:cNvPr id="1977373" name="Freeform 29"/>
              <p:cNvSpPr>
                <a:spLocks/>
              </p:cNvSpPr>
              <p:nvPr/>
            </p:nvSpPr>
            <p:spPr bwMode="auto">
              <a:xfrm>
                <a:off x="930" y="1835"/>
                <a:ext cx="495" cy="1044"/>
              </a:xfrm>
              <a:custGeom>
                <a:avLst/>
                <a:gdLst/>
                <a:ahLst/>
                <a:cxnLst>
                  <a:cxn ang="0">
                    <a:pos x="495" y="1023"/>
                  </a:cxn>
                  <a:cxn ang="0">
                    <a:pos x="142" y="1009"/>
                  </a:cxn>
                  <a:cxn ang="0">
                    <a:pos x="48" y="854"/>
                  </a:cxn>
                  <a:cxn ang="0">
                    <a:pos x="7" y="488"/>
                  </a:cxn>
                  <a:cxn ang="0">
                    <a:pos x="21" y="176"/>
                  </a:cxn>
                  <a:cxn ang="0">
                    <a:pos x="353" y="13"/>
                  </a:cxn>
                  <a:cxn ang="0">
                    <a:pos x="427" y="20"/>
                  </a:cxn>
                </a:cxnLst>
                <a:rect l="0" t="0" r="r" b="b"/>
                <a:pathLst>
                  <a:path w="495" h="1044">
                    <a:moveTo>
                      <a:pt x="495" y="1023"/>
                    </a:moveTo>
                    <a:cubicBezTo>
                      <a:pt x="375" y="1044"/>
                      <a:pt x="261" y="1029"/>
                      <a:pt x="142" y="1009"/>
                    </a:cubicBezTo>
                    <a:cubicBezTo>
                      <a:pt x="94" y="961"/>
                      <a:pt x="75" y="918"/>
                      <a:pt x="48" y="854"/>
                    </a:cubicBezTo>
                    <a:cubicBezTo>
                      <a:pt x="23" y="730"/>
                      <a:pt x="15" y="614"/>
                      <a:pt x="7" y="488"/>
                    </a:cubicBezTo>
                    <a:cubicBezTo>
                      <a:pt x="12" y="384"/>
                      <a:pt x="0" y="278"/>
                      <a:pt x="21" y="176"/>
                    </a:cubicBezTo>
                    <a:cubicBezTo>
                      <a:pt x="57" y="0"/>
                      <a:pt x="219" y="21"/>
                      <a:pt x="353" y="13"/>
                    </a:cubicBezTo>
                    <a:cubicBezTo>
                      <a:pt x="378" y="15"/>
                      <a:pt x="427" y="20"/>
                      <a:pt x="427" y="20"/>
                    </a:cubicBezTo>
                  </a:path>
                </a:pathLst>
              </a:custGeom>
              <a:noFill/>
              <a:ln w="38100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77374" name="Text Box 30"/>
            <p:cNvSpPr txBox="1">
              <a:spLocks noChangeArrowheads="1"/>
            </p:cNvSpPr>
            <p:nvPr/>
          </p:nvSpPr>
          <p:spPr bwMode="auto">
            <a:xfrm>
              <a:off x="0" y="2615"/>
              <a:ext cx="1158" cy="10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BHT in later pipeline stage corrects when BTB misses a predicted taken branch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50888" y="5426075"/>
            <a:ext cx="7223125" cy="774700"/>
            <a:chOff x="263" y="3821"/>
            <a:chExt cx="4550" cy="488"/>
          </a:xfrm>
        </p:grpSpPr>
        <p:sp>
          <p:nvSpPr>
            <p:cNvPr id="1977376" name="Text Box 32"/>
            <p:cNvSpPr txBox="1">
              <a:spLocks noChangeArrowheads="1"/>
            </p:cNvSpPr>
            <p:nvPr/>
          </p:nvSpPr>
          <p:spPr bwMode="auto">
            <a:xfrm>
              <a:off x="263" y="4059"/>
              <a:ext cx="4550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BTB/BHT only updated after branch resolves in E stage</a:t>
              </a:r>
            </a:p>
          </p:txBody>
        </p:sp>
        <p:sp>
          <p:nvSpPr>
            <p:cNvPr id="1977377" name="Line 33"/>
            <p:cNvSpPr>
              <a:spLocks noChangeShapeType="1"/>
            </p:cNvSpPr>
            <p:nvPr/>
          </p:nvSpPr>
          <p:spPr bwMode="auto">
            <a:xfrm flipH="1">
              <a:off x="1694" y="3821"/>
              <a:ext cx="205" cy="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Project 1 &amp; midterm </a:t>
            </a:r>
            <a:r>
              <a:rPr lang="en-US" sz="2800" smtClean="0"/>
              <a:t>on Friday</a:t>
            </a:r>
            <a:endParaRPr lang="en-US" sz="2200" smtClean="0"/>
          </a:p>
          <a:p>
            <a:pPr lvl="1"/>
            <a:r>
              <a:rPr lang="en-US" sz="2200" dirty="0" err="1" smtClean="0"/>
              <a:t>Regrading</a:t>
            </a:r>
            <a:r>
              <a:rPr lang="en-US" sz="2200" dirty="0" smtClean="0"/>
              <a:t> -&gt; </a:t>
            </a:r>
            <a:r>
              <a:rPr lang="en-US" sz="2200" dirty="0" err="1" smtClean="0"/>
              <a:t>Jangyoung</a:t>
            </a:r>
            <a:endParaRPr lang="en-US" sz="3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98179-EE47-7844-B41C-E47DB453C149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44488" y="644525"/>
            <a:ext cx="7162800" cy="546100"/>
          </a:xfrm>
        </p:spPr>
        <p:txBody>
          <a:bodyPr/>
          <a:lstStyle/>
          <a:p>
            <a:r>
              <a:rPr lang="en-US"/>
              <a:t>Mispredict Recovery</a:t>
            </a:r>
          </a:p>
        </p:txBody>
      </p:sp>
      <p:sp>
        <p:nvSpPr>
          <p:cNvPr id="198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416925" cy="23622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In-order execution machines:</a:t>
            </a:r>
            <a:endParaRPr lang="en-US" sz="2800"/>
          </a:p>
          <a:p>
            <a:pPr lvl="1"/>
            <a:r>
              <a:rPr lang="en-US" sz="2000"/>
              <a:t>Assume no instruction issued after branch can write-back before branch resolves</a:t>
            </a:r>
          </a:p>
          <a:p>
            <a:pPr lvl="1"/>
            <a:r>
              <a:rPr lang="en-US" sz="2000"/>
              <a:t>Kill all instructions in pipeline behind mispredicted branch</a:t>
            </a:r>
          </a:p>
        </p:txBody>
      </p:sp>
      <p:sp>
        <p:nvSpPr>
          <p:cNvPr id="1983492" name="Rectangle 4"/>
          <p:cNvSpPr>
            <a:spLocks noChangeArrowheads="1"/>
          </p:cNvSpPr>
          <p:nvPr/>
        </p:nvSpPr>
        <p:spPr bwMode="auto">
          <a:xfrm>
            <a:off x="304800" y="4343400"/>
            <a:ext cx="84169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685800" lvl="1" indent="-228600" algn="l">
              <a:lnSpc>
                <a:spcPct val="8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Multiple instructions following branch in program order can complete before branch resolves</a:t>
            </a:r>
          </a:p>
        </p:txBody>
      </p:sp>
      <p:sp>
        <p:nvSpPr>
          <p:cNvPr id="1983493" name="Rectangle 5"/>
          <p:cNvSpPr>
            <a:spLocks noChangeArrowheads="1"/>
          </p:cNvSpPr>
          <p:nvPr/>
        </p:nvSpPr>
        <p:spPr bwMode="auto">
          <a:xfrm>
            <a:off x="304800" y="3657600"/>
            <a:ext cx="8416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400">
                <a:latin typeface="Verdana" charset="0"/>
              </a:rPr>
              <a:t>Out-of-order execution?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3492" grpId="0" autoUpdateAnimBg="0"/>
      <p:bldP spid="198349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4018-2212-C54F-83E1-1561E69239FC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76200"/>
            <a:ext cx="8674100" cy="990600"/>
          </a:xfrm>
        </p:spPr>
        <p:txBody>
          <a:bodyPr/>
          <a:lstStyle/>
          <a:p>
            <a:r>
              <a:rPr lang="en-US"/>
              <a:t>Branch Misprediction in Pipeline</a:t>
            </a:r>
          </a:p>
        </p:txBody>
      </p:sp>
      <p:sp>
        <p:nvSpPr>
          <p:cNvPr id="1987587" name="Rectangle 3"/>
          <p:cNvSpPr>
            <a:spLocks noChangeArrowheads="1"/>
          </p:cNvSpPr>
          <p:nvPr/>
        </p:nvSpPr>
        <p:spPr bwMode="auto">
          <a:xfrm>
            <a:off x="1117600" y="3060700"/>
            <a:ext cx="9906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Fetch</a:t>
            </a:r>
          </a:p>
        </p:txBody>
      </p:sp>
      <p:sp>
        <p:nvSpPr>
          <p:cNvPr id="1987588" name="Rectangle 4"/>
          <p:cNvSpPr>
            <a:spLocks noChangeArrowheads="1"/>
          </p:cNvSpPr>
          <p:nvPr/>
        </p:nvSpPr>
        <p:spPr bwMode="auto">
          <a:xfrm>
            <a:off x="2641600" y="3060700"/>
            <a:ext cx="12192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Decode</a:t>
            </a:r>
          </a:p>
        </p:txBody>
      </p:sp>
      <p:sp>
        <p:nvSpPr>
          <p:cNvPr id="1987589" name="Rectangle 5"/>
          <p:cNvSpPr>
            <a:spLocks noChangeArrowheads="1"/>
          </p:cNvSpPr>
          <p:nvPr/>
        </p:nvSpPr>
        <p:spPr bwMode="auto">
          <a:xfrm>
            <a:off x="5156200" y="4279900"/>
            <a:ext cx="1219200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Execute</a:t>
            </a:r>
          </a:p>
        </p:txBody>
      </p:sp>
      <p:sp>
        <p:nvSpPr>
          <p:cNvPr id="1987590" name="Rectangle 6"/>
          <p:cNvSpPr>
            <a:spLocks noChangeArrowheads="1"/>
          </p:cNvSpPr>
          <p:nvPr/>
        </p:nvSpPr>
        <p:spPr bwMode="auto">
          <a:xfrm>
            <a:off x="7670800" y="2984500"/>
            <a:ext cx="12954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Commit</a:t>
            </a:r>
          </a:p>
        </p:txBody>
      </p:sp>
      <p:sp>
        <p:nvSpPr>
          <p:cNvPr id="1987591" name="Line 7"/>
          <p:cNvSpPr>
            <a:spLocks noChangeShapeType="1"/>
          </p:cNvSpPr>
          <p:nvPr/>
        </p:nvSpPr>
        <p:spPr bwMode="auto">
          <a:xfrm>
            <a:off x="2108200" y="340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2" name="Line 8"/>
          <p:cNvSpPr>
            <a:spLocks noChangeShapeType="1"/>
          </p:cNvSpPr>
          <p:nvPr/>
        </p:nvSpPr>
        <p:spPr bwMode="auto">
          <a:xfrm>
            <a:off x="3860800" y="3403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3" name="Rectangle 9"/>
          <p:cNvSpPr>
            <a:spLocks noChangeArrowheads="1"/>
          </p:cNvSpPr>
          <p:nvPr/>
        </p:nvSpPr>
        <p:spPr bwMode="auto">
          <a:xfrm>
            <a:off x="4546600" y="3060700"/>
            <a:ext cx="23622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Reorder Buffer</a:t>
            </a:r>
          </a:p>
        </p:txBody>
      </p:sp>
      <p:sp>
        <p:nvSpPr>
          <p:cNvPr id="1987594" name="Line 10"/>
          <p:cNvSpPr>
            <a:spLocks noChangeShapeType="1"/>
          </p:cNvSpPr>
          <p:nvPr/>
        </p:nvSpPr>
        <p:spPr bwMode="auto">
          <a:xfrm>
            <a:off x="6908800" y="3403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5" name="Line 11"/>
          <p:cNvSpPr>
            <a:spLocks noChangeShapeType="1"/>
          </p:cNvSpPr>
          <p:nvPr/>
        </p:nvSpPr>
        <p:spPr bwMode="auto">
          <a:xfrm>
            <a:off x="5384800" y="37465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6" name="Line 12"/>
          <p:cNvSpPr>
            <a:spLocks noChangeShapeType="1"/>
          </p:cNvSpPr>
          <p:nvPr/>
        </p:nvSpPr>
        <p:spPr bwMode="auto">
          <a:xfrm flipV="1">
            <a:off x="6146800" y="37465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7" name="Line 13"/>
          <p:cNvSpPr>
            <a:spLocks noChangeShapeType="1"/>
          </p:cNvSpPr>
          <p:nvPr/>
        </p:nvSpPr>
        <p:spPr bwMode="auto">
          <a:xfrm flipH="1">
            <a:off x="5105400" y="2463800"/>
            <a:ext cx="609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8" name="Line 14"/>
          <p:cNvSpPr>
            <a:spLocks noChangeShapeType="1"/>
          </p:cNvSpPr>
          <p:nvPr/>
        </p:nvSpPr>
        <p:spPr bwMode="auto">
          <a:xfrm flipH="1">
            <a:off x="3530600" y="2336800"/>
            <a:ext cx="2070100" cy="711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599" name="Line 15"/>
          <p:cNvSpPr>
            <a:spLocks noChangeShapeType="1"/>
          </p:cNvSpPr>
          <p:nvPr/>
        </p:nvSpPr>
        <p:spPr bwMode="auto">
          <a:xfrm flipH="1" flipV="1">
            <a:off x="3962400" y="2133600"/>
            <a:ext cx="1473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00" name="Text Box 16"/>
          <p:cNvSpPr txBox="1">
            <a:spLocks noChangeArrowheads="1"/>
          </p:cNvSpPr>
          <p:nvPr/>
        </p:nvSpPr>
        <p:spPr bwMode="auto">
          <a:xfrm>
            <a:off x="4330700" y="1778000"/>
            <a:ext cx="569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</a:p>
        </p:txBody>
      </p:sp>
      <p:sp>
        <p:nvSpPr>
          <p:cNvPr id="1987601" name="Text Box 17"/>
          <p:cNvSpPr txBox="1">
            <a:spLocks noChangeArrowheads="1"/>
          </p:cNvSpPr>
          <p:nvPr/>
        </p:nvSpPr>
        <p:spPr bwMode="auto">
          <a:xfrm>
            <a:off x="4152900" y="2705100"/>
            <a:ext cx="569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</a:p>
        </p:txBody>
      </p:sp>
      <p:sp>
        <p:nvSpPr>
          <p:cNvPr id="1987602" name="Text Box 18"/>
          <p:cNvSpPr txBox="1">
            <a:spLocks noChangeArrowheads="1"/>
          </p:cNvSpPr>
          <p:nvPr/>
        </p:nvSpPr>
        <p:spPr bwMode="auto">
          <a:xfrm>
            <a:off x="5308600" y="2679700"/>
            <a:ext cx="569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</a:p>
        </p:txBody>
      </p:sp>
      <p:sp>
        <p:nvSpPr>
          <p:cNvPr id="1987603" name="AutoShape 19"/>
          <p:cNvSpPr>
            <a:spLocks noChangeArrowheads="1"/>
          </p:cNvSpPr>
          <p:nvPr/>
        </p:nvSpPr>
        <p:spPr bwMode="auto">
          <a:xfrm>
            <a:off x="5105400" y="1422400"/>
            <a:ext cx="2133600" cy="1371600"/>
          </a:xfrm>
          <a:prstGeom prst="irregularSeal1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Branch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Resolution</a:t>
            </a:r>
          </a:p>
        </p:txBody>
      </p:sp>
      <p:sp>
        <p:nvSpPr>
          <p:cNvPr id="1987604" name="Text Box 20"/>
          <p:cNvSpPr txBox="1">
            <a:spLocks noChangeArrowheads="1"/>
          </p:cNvSpPr>
          <p:nvPr/>
        </p:nvSpPr>
        <p:spPr bwMode="auto">
          <a:xfrm>
            <a:off x="1981200" y="1143000"/>
            <a:ext cx="2319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Inject correct PC</a:t>
            </a:r>
          </a:p>
        </p:txBody>
      </p:sp>
      <p:sp>
        <p:nvSpPr>
          <p:cNvPr id="1987605" name="Text Box 21"/>
          <p:cNvSpPr txBox="1">
            <a:spLocks noChangeArrowheads="1"/>
          </p:cNvSpPr>
          <p:nvPr/>
        </p:nvSpPr>
        <p:spPr bwMode="auto">
          <a:xfrm>
            <a:off x="965200" y="5130800"/>
            <a:ext cx="7505700" cy="1006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28600" indent="-228600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Can have multiple unresolved branches in ROB</a:t>
            </a:r>
          </a:p>
          <a:p>
            <a:pPr marL="228600" indent="-228600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Can resolve branches out-of-order by killing all the </a:t>
            </a:r>
          </a:p>
          <a:p>
            <a:pPr marL="228600" indent="-228600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instructions in ROB that follow a mispredicted branch</a:t>
            </a:r>
          </a:p>
        </p:txBody>
      </p:sp>
      <p:sp>
        <p:nvSpPr>
          <p:cNvPr id="1987606" name="AutoShape 22"/>
          <p:cNvSpPr>
            <a:spLocks noChangeArrowheads="1"/>
          </p:cNvSpPr>
          <p:nvPr/>
        </p:nvSpPr>
        <p:spPr bwMode="auto">
          <a:xfrm>
            <a:off x="2222500" y="1460500"/>
            <a:ext cx="2133600" cy="1371600"/>
          </a:xfrm>
          <a:prstGeom prst="irregularSeal1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Branch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Prediction</a:t>
            </a:r>
          </a:p>
        </p:txBody>
      </p:sp>
      <p:sp>
        <p:nvSpPr>
          <p:cNvPr id="1987607" name="Line 23"/>
          <p:cNvSpPr>
            <a:spLocks noChangeShapeType="1"/>
          </p:cNvSpPr>
          <p:nvPr/>
        </p:nvSpPr>
        <p:spPr bwMode="auto">
          <a:xfrm>
            <a:off x="762000" y="3429000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08" name="Rectangle 24"/>
          <p:cNvSpPr>
            <a:spLocks noChangeArrowheads="1"/>
          </p:cNvSpPr>
          <p:nvPr/>
        </p:nvSpPr>
        <p:spPr bwMode="auto">
          <a:xfrm>
            <a:off x="317500" y="3086100"/>
            <a:ext cx="393700" cy="736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PC</a:t>
            </a:r>
          </a:p>
        </p:txBody>
      </p:sp>
      <p:sp>
        <p:nvSpPr>
          <p:cNvPr id="1987609" name="Freeform 25"/>
          <p:cNvSpPr>
            <a:spLocks/>
          </p:cNvSpPr>
          <p:nvPr/>
        </p:nvSpPr>
        <p:spPr bwMode="auto">
          <a:xfrm>
            <a:off x="444500" y="1201738"/>
            <a:ext cx="5511800" cy="1871662"/>
          </a:xfrm>
          <a:custGeom>
            <a:avLst/>
            <a:gdLst/>
            <a:ahLst/>
            <a:cxnLst>
              <a:cxn ang="0">
                <a:pos x="3472" y="211"/>
              </a:cxn>
              <a:cxn ang="0">
                <a:pos x="2696" y="51"/>
              </a:cxn>
              <a:cxn ang="0">
                <a:pos x="1720" y="11"/>
              </a:cxn>
              <a:cxn ang="0">
                <a:pos x="672" y="115"/>
              </a:cxn>
              <a:cxn ang="0">
                <a:pos x="168" y="563"/>
              </a:cxn>
              <a:cxn ang="0">
                <a:pos x="0" y="1179"/>
              </a:cxn>
            </a:cxnLst>
            <a:rect l="0" t="0" r="r" b="b"/>
            <a:pathLst>
              <a:path w="3472" h="1179">
                <a:moveTo>
                  <a:pt x="3472" y="211"/>
                </a:moveTo>
                <a:cubicBezTo>
                  <a:pt x="3230" y="147"/>
                  <a:pt x="2988" y="84"/>
                  <a:pt x="2696" y="51"/>
                </a:cubicBezTo>
                <a:cubicBezTo>
                  <a:pt x="2404" y="18"/>
                  <a:pt x="2057" y="0"/>
                  <a:pt x="1720" y="11"/>
                </a:cubicBezTo>
                <a:cubicBezTo>
                  <a:pt x="1383" y="22"/>
                  <a:pt x="931" y="23"/>
                  <a:pt x="672" y="115"/>
                </a:cubicBezTo>
                <a:cubicBezTo>
                  <a:pt x="413" y="207"/>
                  <a:pt x="280" y="386"/>
                  <a:pt x="168" y="563"/>
                </a:cubicBezTo>
                <a:cubicBezTo>
                  <a:pt x="56" y="740"/>
                  <a:pt x="28" y="959"/>
                  <a:pt x="0" y="1179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10" name="Line 26"/>
          <p:cNvSpPr>
            <a:spLocks noChangeShapeType="1"/>
          </p:cNvSpPr>
          <p:nvPr/>
        </p:nvSpPr>
        <p:spPr bwMode="auto">
          <a:xfrm flipV="1">
            <a:off x="3238500" y="2476500"/>
            <a:ext cx="0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11" name="Freeform 27"/>
          <p:cNvSpPr>
            <a:spLocks/>
          </p:cNvSpPr>
          <p:nvPr/>
        </p:nvSpPr>
        <p:spPr bwMode="auto">
          <a:xfrm>
            <a:off x="1892300" y="2362200"/>
            <a:ext cx="9144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8" y="256"/>
              </a:cxn>
              <a:cxn ang="0">
                <a:pos x="576" y="0"/>
              </a:cxn>
            </a:cxnLst>
            <a:rect l="0" t="0" r="r" b="b"/>
            <a:pathLst>
              <a:path w="576" h="432">
                <a:moveTo>
                  <a:pt x="0" y="432"/>
                </a:moveTo>
                <a:lnTo>
                  <a:pt x="8" y="256"/>
                </a:lnTo>
                <a:lnTo>
                  <a:pt x="576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12" name="Freeform 28"/>
          <p:cNvSpPr>
            <a:spLocks/>
          </p:cNvSpPr>
          <p:nvPr/>
        </p:nvSpPr>
        <p:spPr bwMode="auto">
          <a:xfrm>
            <a:off x="850900" y="2159000"/>
            <a:ext cx="1701800" cy="1219200"/>
          </a:xfrm>
          <a:custGeom>
            <a:avLst/>
            <a:gdLst/>
            <a:ahLst/>
            <a:cxnLst>
              <a:cxn ang="0">
                <a:pos x="0" y="768"/>
              </a:cxn>
              <a:cxn ang="0">
                <a:pos x="8" y="408"/>
              </a:cxn>
              <a:cxn ang="0">
                <a:pos x="1072" y="0"/>
              </a:cxn>
            </a:cxnLst>
            <a:rect l="0" t="0" r="r" b="b"/>
            <a:pathLst>
              <a:path w="1072" h="768">
                <a:moveTo>
                  <a:pt x="0" y="768"/>
                </a:moveTo>
                <a:lnTo>
                  <a:pt x="8" y="408"/>
                </a:lnTo>
                <a:lnTo>
                  <a:pt x="1072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13" name="Freeform 29"/>
          <p:cNvSpPr>
            <a:spLocks/>
          </p:cNvSpPr>
          <p:nvPr/>
        </p:nvSpPr>
        <p:spPr bwMode="auto">
          <a:xfrm>
            <a:off x="6184900" y="2400300"/>
            <a:ext cx="706438" cy="1638300"/>
          </a:xfrm>
          <a:custGeom>
            <a:avLst/>
            <a:gdLst/>
            <a:ahLst/>
            <a:cxnLst>
              <a:cxn ang="0">
                <a:pos x="0" y="1032"/>
              </a:cxn>
              <a:cxn ang="0">
                <a:pos x="384" y="680"/>
              </a:cxn>
              <a:cxn ang="0">
                <a:pos x="368" y="192"/>
              </a:cxn>
              <a:cxn ang="0">
                <a:pos x="200" y="0"/>
              </a:cxn>
            </a:cxnLst>
            <a:rect l="0" t="0" r="r" b="b"/>
            <a:pathLst>
              <a:path w="445" h="1032">
                <a:moveTo>
                  <a:pt x="0" y="1032"/>
                </a:moveTo>
                <a:cubicBezTo>
                  <a:pt x="161" y="926"/>
                  <a:pt x="323" y="820"/>
                  <a:pt x="384" y="680"/>
                </a:cubicBezTo>
                <a:cubicBezTo>
                  <a:pt x="445" y="540"/>
                  <a:pt x="399" y="305"/>
                  <a:pt x="368" y="192"/>
                </a:cubicBezTo>
                <a:cubicBezTo>
                  <a:pt x="337" y="79"/>
                  <a:pt x="228" y="33"/>
                  <a:pt x="200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7614" name="Text Box 30"/>
          <p:cNvSpPr txBox="1">
            <a:spLocks noChangeArrowheads="1"/>
          </p:cNvSpPr>
          <p:nvPr/>
        </p:nvSpPr>
        <p:spPr bwMode="auto">
          <a:xfrm>
            <a:off x="6362700" y="3817938"/>
            <a:ext cx="13938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latin typeface="Verdana" charset="0"/>
              </a:rPr>
              <a:t>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1E76-25D1-074B-99B1-A3E1F6297F47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9634" name="Rectangle 2"/>
          <p:cNvSpPr>
            <a:spLocks noChangeArrowheads="1"/>
          </p:cNvSpPr>
          <p:nvPr/>
        </p:nvSpPr>
        <p:spPr bwMode="auto">
          <a:xfrm>
            <a:off x="1479550" y="3033713"/>
            <a:ext cx="6669088" cy="1444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5" name="Rectangle 3"/>
          <p:cNvSpPr>
            <a:spLocks noChangeArrowheads="1"/>
          </p:cNvSpPr>
          <p:nvPr/>
        </p:nvSpPr>
        <p:spPr bwMode="auto">
          <a:xfrm>
            <a:off x="1479550" y="3168650"/>
            <a:ext cx="6669088" cy="144463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6" name="Rectangle 4"/>
          <p:cNvSpPr>
            <a:spLocks noChangeArrowheads="1"/>
          </p:cNvSpPr>
          <p:nvPr/>
        </p:nvSpPr>
        <p:spPr bwMode="auto">
          <a:xfrm>
            <a:off x="1479550" y="3302000"/>
            <a:ext cx="6669088" cy="144463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7" name="Rectangle 5"/>
          <p:cNvSpPr>
            <a:spLocks noChangeArrowheads="1"/>
          </p:cNvSpPr>
          <p:nvPr/>
        </p:nvSpPr>
        <p:spPr bwMode="auto">
          <a:xfrm>
            <a:off x="1479550" y="2889250"/>
            <a:ext cx="6669088" cy="14446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89175" y="1052513"/>
            <a:ext cx="869950" cy="931862"/>
            <a:chOff x="1338" y="714"/>
            <a:chExt cx="624" cy="720"/>
          </a:xfrm>
        </p:grpSpPr>
        <p:sp>
          <p:nvSpPr>
            <p:cNvPr id="1989639" name="Rectangle 7"/>
            <p:cNvSpPr>
              <a:spLocks noChangeArrowheads="1"/>
            </p:cNvSpPr>
            <p:nvPr/>
          </p:nvSpPr>
          <p:spPr bwMode="auto">
            <a:xfrm>
              <a:off x="1338" y="762"/>
              <a:ext cx="432" cy="67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40" name="Rectangle 8"/>
            <p:cNvSpPr>
              <a:spLocks noChangeArrowheads="1"/>
            </p:cNvSpPr>
            <p:nvPr/>
          </p:nvSpPr>
          <p:spPr bwMode="auto">
            <a:xfrm>
              <a:off x="1338" y="714"/>
              <a:ext cx="432" cy="19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endParaRPr lang="en-US" sz="1800" i="1" baseline="-25000">
                <a:latin typeface="Verdana" charset="0"/>
              </a:endParaRPr>
            </a:p>
          </p:txBody>
        </p:sp>
        <p:sp>
          <p:nvSpPr>
            <p:cNvPr id="1989641" name="Rectangle 9"/>
            <p:cNvSpPr>
              <a:spLocks noChangeArrowheads="1"/>
            </p:cNvSpPr>
            <p:nvPr/>
          </p:nvSpPr>
          <p:spPr bwMode="auto">
            <a:xfrm>
              <a:off x="1338" y="906"/>
              <a:ext cx="43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42" name="Rectangle 10"/>
            <p:cNvSpPr>
              <a:spLocks noChangeArrowheads="1"/>
            </p:cNvSpPr>
            <p:nvPr/>
          </p:nvSpPr>
          <p:spPr bwMode="auto">
            <a:xfrm>
              <a:off x="1338" y="1290"/>
              <a:ext cx="43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43" name="Rectangle 11"/>
            <p:cNvSpPr>
              <a:spLocks noChangeArrowheads="1"/>
            </p:cNvSpPr>
            <p:nvPr/>
          </p:nvSpPr>
          <p:spPr bwMode="auto">
            <a:xfrm>
              <a:off x="1770" y="714"/>
              <a:ext cx="192" cy="19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v</a:t>
              </a:r>
              <a:endParaRPr lang="en-US" sz="2000" i="1" baseline="-25000">
                <a:latin typeface="Verdana" charset="0"/>
              </a:endParaRPr>
            </a:p>
          </p:txBody>
        </p:sp>
        <p:sp>
          <p:nvSpPr>
            <p:cNvPr id="1989644" name="Rectangle 12"/>
            <p:cNvSpPr>
              <a:spLocks noChangeArrowheads="1"/>
            </p:cNvSpPr>
            <p:nvPr/>
          </p:nvSpPr>
          <p:spPr bwMode="auto">
            <a:xfrm>
              <a:off x="1770" y="906"/>
              <a:ext cx="19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45" name="Rectangle 13"/>
            <p:cNvSpPr>
              <a:spLocks noChangeArrowheads="1"/>
            </p:cNvSpPr>
            <p:nvPr/>
          </p:nvSpPr>
          <p:spPr bwMode="auto">
            <a:xfrm>
              <a:off x="1770" y="1050"/>
              <a:ext cx="192" cy="240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46" name="Rectangle 14"/>
            <p:cNvSpPr>
              <a:spLocks noChangeArrowheads="1"/>
            </p:cNvSpPr>
            <p:nvPr/>
          </p:nvSpPr>
          <p:spPr bwMode="auto">
            <a:xfrm>
              <a:off x="1770" y="1290"/>
              <a:ext cx="19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149475" y="1141413"/>
            <a:ext cx="869950" cy="931862"/>
            <a:chOff x="1338" y="714"/>
            <a:chExt cx="624" cy="720"/>
          </a:xfrm>
        </p:grpSpPr>
        <p:sp>
          <p:nvSpPr>
            <p:cNvPr id="1989648" name="Rectangle 16"/>
            <p:cNvSpPr>
              <a:spLocks noChangeArrowheads="1"/>
            </p:cNvSpPr>
            <p:nvPr/>
          </p:nvSpPr>
          <p:spPr bwMode="auto">
            <a:xfrm>
              <a:off x="1338" y="762"/>
              <a:ext cx="432" cy="67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49" name="Rectangle 17"/>
            <p:cNvSpPr>
              <a:spLocks noChangeArrowheads="1"/>
            </p:cNvSpPr>
            <p:nvPr/>
          </p:nvSpPr>
          <p:spPr bwMode="auto">
            <a:xfrm>
              <a:off x="1338" y="714"/>
              <a:ext cx="432" cy="19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endParaRPr lang="en-US" sz="1800" i="1" baseline="-25000">
                <a:latin typeface="Verdana" charset="0"/>
              </a:endParaRPr>
            </a:p>
          </p:txBody>
        </p:sp>
        <p:sp>
          <p:nvSpPr>
            <p:cNvPr id="1989650" name="Rectangle 18"/>
            <p:cNvSpPr>
              <a:spLocks noChangeArrowheads="1"/>
            </p:cNvSpPr>
            <p:nvPr/>
          </p:nvSpPr>
          <p:spPr bwMode="auto">
            <a:xfrm>
              <a:off x="1338" y="906"/>
              <a:ext cx="43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51" name="Rectangle 19"/>
            <p:cNvSpPr>
              <a:spLocks noChangeArrowheads="1"/>
            </p:cNvSpPr>
            <p:nvPr/>
          </p:nvSpPr>
          <p:spPr bwMode="auto">
            <a:xfrm>
              <a:off x="1338" y="1290"/>
              <a:ext cx="43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52" name="Rectangle 20"/>
            <p:cNvSpPr>
              <a:spLocks noChangeArrowheads="1"/>
            </p:cNvSpPr>
            <p:nvPr/>
          </p:nvSpPr>
          <p:spPr bwMode="auto">
            <a:xfrm>
              <a:off x="1770" y="714"/>
              <a:ext cx="192" cy="19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v</a:t>
              </a:r>
              <a:endParaRPr lang="en-US" sz="2000" i="1" baseline="-25000">
                <a:latin typeface="Verdana" charset="0"/>
              </a:endParaRPr>
            </a:p>
          </p:txBody>
        </p:sp>
        <p:sp>
          <p:nvSpPr>
            <p:cNvPr id="1989653" name="Rectangle 21"/>
            <p:cNvSpPr>
              <a:spLocks noChangeArrowheads="1"/>
            </p:cNvSpPr>
            <p:nvPr/>
          </p:nvSpPr>
          <p:spPr bwMode="auto">
            <a:xfrm>
              <a:off x="1770" y="906"/>
              <a:ext cx="19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54" name="Rectangle 22"/>
            <p:cNvSpPr>
              <a:spLocks noChangeArrowheads="1"/>
            </p:cNvSpPr>
            <p:nvPr/>
          </p:nvSpPr>
          <p:spPr bwMode="auto">
            <a:xfrm>
              <a:off x="1770" y="1050"/>
              <a:ext cx="192" cy="240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55" name="Rectangle 23"/>
            <p:cNvSpPr>
              <a:spLocks noChangeArrowheads="1"/>
            </p:cNvSpPr>
            <p:nvPr/>
          </p:nvSpPr>
          <p:spPr bwMode="auto">
            <a:xfrm>
              <a:off x="1770" y="1290"/>
              <a:ext cx="19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009775" y="1217613"/>
            <a:ext cx="869950" cy="931862"/>
            <a:chOff x="1338" y="714"/>
            <a:chExt cx="624" cy="720"/>
          </a:xfrm>
        </p:grpSpPr>
        <p:sp>
          <p:nvSpPr>
            <p:cNvPr id="1989657" name="Rectangle 25"/>
            <p:cNvSpPr>
              <a:spLocks noChangeArrowheads="1"/>
            </p:cNvSpPr>
            <p:nvPr/>
          </p:nvSpPr>
          <p:spPr bwMode="auto">
            <a:xfrm>
              <a:off x="1338" y="762"/>
              <a:ext cx="432" cy="67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58" name="Rectangle 26"/>
            <p:cNvSpPr>
              <a:spLocks noChangeArrowheads="1"/>
            </p:cNvSpPr>
            <p:nvPr/>
          </p:nvSpPr>
          <p:spPr bwMode="auto">
            <a:xfrm>
              <a:off x="1338" y="714"/>
              <a:ext cx="432" cy="19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endParaRPr lang="en-US" sz="1800" i="1" baseline="-25000">
                <a:latin typeface="Verdana" charset="0"/>
              </a:endParaRPr>
            </a:p>
          </p:txBody>
        </p:sp>
        <p:sp>
          <p:nvSpPr>
            <p:cNvPr id="1989659" name="Rectangle 27"/>
            <p:cNvSpPr>
              <a:spLocks noChangeArrowheads="1"/>
            </p:cNvSpPr>
            <p:nvPr/>
          </p:nvSpPr>
          <p:spPr bwMode="auto">
            <a:xfrm>
              <a:off x="1338" y="906"/>
              <a:ext cx="43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60" name="Rectangle 28"/>
            <p:cNvSpPr>
              <a:spLocks noChangeArrowheads="1"/>
            </p:cNvSpPr>
            <p:nvPr/>
          </p:nvSpPr>
          <p:spPr bwMode="auto">
            <a:xfrm>
              <a:off x="1338" y="1290"/>
              <a:ext cx="43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61" name="Rectangle 29"/>
            <p:cNvSpPr>
              <a:spLocks noChangeArrowheads="1"/>
            </p:cNvSpPr>
            <p:nvPr/>
          </p:nvSpPr>
          <p:spPr bwMode="auto">
            <a:xfrm>
              <a:off x="1770" y="714"/>
              <a:ext cx="192" cy="192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v</a:t>
              </a:r>
              <a:endParaRPr lang="en-US" sz="2000" i="1" baseline="-25000">
                <a:latin typeface="Verdana" charset="0"/>
              </a:endParaRPr>
            </a:p>
          </p:txBody>
        </p:sp>
        <p:sp>
          <p:nvSpPr>
            <p:cNvPr id="1989662" name="Rectangle 30"/>
            <p:cNvSpPr>
              <a:spLocks noChangeArrowheads="1"/>
            </p:cNvSpPr>
            <p:nvPr/>
          </p:nvSpPr>
          <p:spPr bwMode="auto">
            <a:xfrm>
              <a:off x="1770" y="906"/>
              <a:ext cx="19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63" name="Rectangle 31"/>
            <p:cNvSpPr>
              <a:spLocks noChangeArrowheads="1"/>
            </p:cNvSpPr>
            <p:nvPr/>
          </p:nvSpPr>
          <p:spPr bwMode="auto">
            <a:xfrm>
              <a:off x="1770" y="1050"/>
              <a:ext cx="192" cy="240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64" name="Rectangle 32"/>
            <p:cNvSpPr>
              <a:spLocks noChangeArrowheads="1"/>
            </p:cNvSpPr>
            <p:nvPr/>
          </p:nvSpPr>
          <p:spPr bwMode="auto">
            <a:xfrm>
              <a:off x="1770" y="1290"/>
              <a:ext cx="192" cy="144"/>
            </a:xfrm>
            <a:prstGeom prst="rect">
              <a:avLst/>
            </a:prstGeom>
            <a:solidFill>
              <a:srgbClr val="B3C2A4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89665" name="Rectangle 33"/>
          <p:cNvSpPr>
            <a:spLocks noGrp="1" noChangeArrowheads="1"/>
          </p:cNvSpPr>
          <p:nvPr>
            <p:ph type="title"/>
          </p:nvPr>
        </p:nvSpPr>
        <p:spPr>
          <a:xfrm>
            <a:off x="304800" y="-76200"/>
            <a:ext cx="7937500" cy="1054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Recovering ROB/Renaming Table</a:t>
            </a:r>
          </a:p>
        </p:txBody>
      </p:sp>
      <p:sp>
        <p:nvSpPr>
          <p:cNvPr id="1989666" name="Rectangle 34"/>
          <p:cNvSpPr>
            <a:spLocks noChangeArrowheads="1"/>
          </p:cNvSpPr>
          <p:nvPr/>
        </p:nvSpPr>
        <p:spPr bwMode="auto">
          <a:xfrm>
            <a:off x="5435600" y="1108075"/>
            <a:ext cx="1125538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Register File</a:t>
            </a:r>
          </a:p>
        </p:txBody>
      </p:sp>
      <p:sp>
        <p:nvSpPr>
          <p:cNvPr id="1989667" name="Rectangle 35"/>
          <p:cNvSpPr>
            <a:spLocks noChangeArrowheads="1"/>
          </p:cNvSpPr>
          <p:nvPr/>
        </p:nvSpPr>
        <p:spPr bwMode="auto">
          <a:xfrm>
            <a:off x="285750" y="3975100"/>
            <a:ext cx="11684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Reorder </a:t>
            </a:r>
          </a:p>
          <a:p>
            <a:pPr algn="r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buffer</a:t>
            </a:r>
          </a:p>
        </p:txBody>
      </p:sp>
      <p:sp>
        <p:nvSpPr>
          <p:cNvPr id="1989668" name="Rectangle 36"/>
          <p:cNvSpPr>
            <a:spLocks noChangeArrowheads="1"/>
          </p:cNvSpPr>
          <p:nvPr/>
        </p:nvSpPr>
        <p:spPr bwMode="auto">
          <a:xfrm>
            <a:off x="2759075" y="4316413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69" name="Rectangle 37"/>
          <p:cNvSpPr>
            <a:spLocks noChangeArrowheads="1"/>
          </p:cNvSpPr>
          <p:nvPr/>
        </p:nvSpPr>
        <p:spPr bwMode="auto">
          <a:xfrm>
            <a:off x="3914775" y="4316413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70" name="Rectangle 38"/>
          <p:cNvSpPr>
            <a:spLocks noChangeArrowheads="1"/>
          </p:cNvSpPr>
          <p:nvPr/>
        </p:nvSpPr>
        <p:spPr bwMode="auto">
          <a:xfrm>
            <a:off x="5070475" y="4316413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71" name="Rectangle 39"/>
          <p:cNvSpPr>
            <a:spLocks noChangeArrowheads="1"/>
          </p:cNvSpPr>
          <p:nvPr/>
        </p:nvSpPr>
        <p:spPr bwMode="auto">
          <a:xfrm>
            <a:off x="6226175" y="4316413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72" name="Rectangle 40"/>
          <p:cNvSpPr>
            <a:spLocks noChangeArrowheads="1"/>
          </p:cNvSpPr>
          <p:nvPr/>
        </p:nvSpPr>
        <p:spPr bwMode="auto">
          <a:xfrm>
            <a:off x="1692275" y="4316413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73" name="Line 41"/>
          <p:cNvSpPr>
            <a:spLocks noChangeShapeType="1"/>
          </p:cNvSpPr>
          <p:nvPr/>
        </p:nvSpPr>
        <p:spPr bwMode="auto">
          <a:xfrm>
            <a:off x="2962275" y="4049713"/>
            <a:ext cx="34607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2098675" y="5029200"/>
            <a:ext cx="3392488" cy="361950"/>
            <a:chOff x="1368" y="3261"/>
            <a:chExt cx="2137" cy="228"/>
          </a:xfrm>
        </p:grpSpPr>
        <p:sp>
          <p:nvSpPr>
            <p:cNvPr id="1989675" name="Freeform 43"/>
            <p:cNvSpPr>
              <a:spLocks/>
            </p:cNvSpPr>
            <p:nvPr/>
          </p:nvSpPr>
          <p:spPr bwMode="auto">
            <a:xfrm>
              <a:off x="2040" y="3267"/>
              <a:ext cx="1" cy="2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1"/>
                </a:cxn>
              </a:cxnLst>
              <a:rect l="0" t="0" r="r" b="b"/>
              <a:pathLst>
                <a:path w="1" h="222">
                  <a:moveTo>
                    <a:pt x="0" y="0"/>
                  </a:moveTo>
                  <a:lnTo>
                    <a:pt x="0" y="22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76" name="Freeform 44"/>
            <p:cNvSpPr>
              <a:spLocks/>
            </p:cNvSpPr>
            <p:nvPr/>
          </p:nvSpPr>
          <p:spPr bwMode="auto">
            <a:xfrm>
              <a:off x="1368" y="3261"/>
              <a:ext cx="1" cy="2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1"/>
                </a:cxn>
              </a:cxnLst>
              <a:rect l="0" t="0" r="r" b="b"/>
              <a:pathLst>
                <a:path w="1" h="222">
                  <a:moveTo>
                    <a:pt x="0" y="0"/>
                  </a:moveTo>
                  <a:lnTo>
                    <a:pt x="0" y="22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77" name="Freeform 45"/>
            <p:cNvSpPr>
              <a:spLocks/>
            </p:cNvSpPr>
            <p:nvPr/>
          </p:nvSpPr>
          <p:spPr bwMode="auto">
            <a:xfrm>
              <a:off x="2768" y="3261"/>
              <a:ext cx="1" cy="2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1"/>
                </a:cxn>
              </a:cxnLst>
              <a:rect l="0" t="0" r="r" b="b"/>
              <a:pathLst>
                <a:path w="1" h="222">
                  <a:moveTo>
                    <a:pt x="0" y="0"/>
                  </a:moveTo>
                  <a:lnTo>
                    <a:pt x="0" y="22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678" name="Freeform 46"/>
            <p:cNvSpPr>
              <a:spLocks/>
            </p:cNvSpPr>
            <p:nvPr/>
          </p:nvSpPr>
          <p:spPr bwMode="auto">
            <a:xfrm>
              <a:off x="3504" y="3261"/>
              <a:ext cx="1" cy="2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1"/>
                </a:cxn>
              </a:cxnLst>
              <a:rect l="0" t="0" r="r" b="b"/>
              <a:pathLst>
                <a:path w="1" h="222">
                  <a:moveTo>
                    <a:pt x="0" y="0"/>
                  </a:moveTo>
                  <a:lnTo>
                    <a:pt x="0" y="22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89679" name="Line 47"/>
          <p:cNvSpPr>
            <a:spLocks noChangeShapeType="1"/>
          </p:cNvSpPr>
          <p:nvPr/>
        </p:nvSpPr>
        <p:spPr bwMode="auto">
          <a:xfrm>
            <a:off x="3317875" y="3897313"/>
            <a:ext cx="3444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0" name="Line 48"/>
          <p:cNvSpPr>
            <a:spLocks noChangeShapeType="1"/>
          </p:cNvSpPr>
          <p:nvPr/>
        </p:nvSpPr>
        <p:spPr bwMode="auto">
          <a:xfrm>
            <a:off x="4716463" y="3749675"/>
            <a:ext cx="11112" cy="285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1" name="Line 49"/>
          <p:cNvSpPr>
            <a:spLocks noChangeShapeType="1"/>
          </p:cNvSpPr>
          <p:nvPr/>
        </p:nvSpPr>
        <p:spPr bwMode="auto">
          <a:xfrm>
            <a:off x="5859463" y="3771900"/>
            <a:ext cx="11112" cy="111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2" name="Line 50"/>
          <p:cNvSpPr>
            <a:spLocks noChangeShapeType="1"/>
          </p:cNvSpPr>
          <p:nvPr/>
        </p:nvSpPr>
        <p:spPr bwMode="auto">
          <a:xfrm>
            <a:off x="2962275" y="4062413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3" name="Line 51"/>
          <p:cNvSpPr>
            <a:spLocks noChangeShapeType="1"/>
          </p:cNvSpPr>
          <p:nvPr/>
        </p:nvSpPr>
        <p:spPr bwMode="auto">
          <a:xfrm>
            <a:off x="3305175" y="3897313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4" name="Line 52"/>
          <p:cNvSpPr>
            <a:spLocks noChangeShapeType="1"/>
          </p:cNvSpPr>
          <p:nvPr/>
        </p:nvSpPr>
        <p:spPr bwMode="auto">
          <a:xfrm>
            <a:off x="4143375" y="4062413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5" name="Line 53"/>
          <p:cNvSpPr>
            <a:spLocks noChangeShapeType="1"/>
          </p:cNvSpPr>
          <p:nvPr/>
        </p:nvSpPr>
        <p:spPr bwMode="auto">
          <a:xfrm>
            <a:off x="4486275" y="3897313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6" name="Line 54"/>
          <p:cNvSpPr>
            <a:spLocks noChangeShapeType="1"/>
          </p:cNvSpPr>
          <p:nvPr/>
        </p:nvSpPr>
        <p:spPr bwMode="auto">
          <a:xfrm>
            <a:off x="5299075" y="4062413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7" name="Line 55"/>
          <p:cNvSpPr>
            <a:spLocks noChangeShapeType="1"/>
          </p:cNvSpPr>
          <p:nvPr/>
        </p:nvSpPr>
        <p:spPr bwMode="auto">
          <a:xfrm>
            <a:off x="5641975" y="3897313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8" name="Line 56"/>
          <p:cNvSpPr>
            <a:spLocks noChangeShapeType="1"/>
          </p:cNvSpPr>
          <p:nvPr/>
        </p:nvSpPr>
        <p:spPr bwMode="auto">
          <a:xfrm>
            <a:off x="6416675" y="4062413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89" name="Line 57"/>
          <p:cNvSpPr>
            <a:spLocks noChangeShapeType="1"/>
          </p:cNvSpPr>
          <p:nvPr/>
        </p:nvSpPr>
        <p:spPr bwMode="auto">
          <a:xfrm>
            <a:off x="6759575" y="3897313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90" name="Freeform 58"/>
          <p:cNvSpPr>
            <a:spLocks/>
          </p:cNvSpPr>
          <p:nvPr/>
        </p:nvSpPr>
        <p:spPr bwMode="auto">
          <a:xfrm>
            <a:off x="1997075" y="4049713"/>
            <a:ext cx="954088" cy="268287"/>
          </a:xfrm>
          <a:custGeom>
            <a:avLst/>
            <a:gdLst/>
            <a:ahLst/>
            <a:cxnLst>
              <a:cxn ang="0">
                <a:pos x="600" y="0"/>
              </a:cxn>
              <a:cxn ang="0">
                <a:pos x="0" y="0"/>
              </a:cxn>
              <a:cxn ang="0">
                <a:pos x="0" y="168"/>
              </a:cxn>
            </a:cxnLst>
            <a:rect l="0" t="0" r="r" b="b"/>
            <a:pathLst>
              <a:path w="601" h="169">
                <a:moveTo>
                  <a:pt x="600" y="0"/>
                </a:moveTo>
                <a:lnTo>
                  <a:pt x="0" y="0"/>
                </a:lnTo>
                <a:lnTo>
                  <a:pt x="0" y="16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91" name="Freeform 59"/>
          <p:cNvSpPr>
            <a:spLocks/>
          </p:cNvSpPr>
          <p:nvPr/>
        </p:nvSpPr>
        <p:spPr bwMode="auto">
          <a:xfrm>
            <a:off x="2276475" y="3897313"/>
            <a:ext cx="1004888" cy="433387"/>
          </a:xfrm>
          <a:custGeom>
            <a:avLst/>
            <a:gdLst/>
            <a:ahLst/>
            <a:cxnLst>
              <a:cxn ang="0">
                <a:pos x="632" y="0"/>
              </a:cxn>
              <a:cxn ang="0">
                <a:pos x="0" y="0"/>
              </a:cxn>
              <a:cxn ang="0">
                <a:pos x="0" y="272"/>
              </a:cxn>
            </a:cxnLst>
            <a:rect l="0" t="0" r="r" b="b"/>
            <a:pathLst>
              <a:path w="633" h="273">
                <a:moveTo>
                  <a:pt x="632" y="0"/>
                </a:moveTo>
                <a:lnTo>
                  <a:pt x="0" y="0"/>
                </a:lnTo>
                <a:lnTo>
                  <a:pt x="0" y="27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692" name="Rectangle 60"/>
          <p:cNvSpPr>
            <a:spLocks noChangeArrowheads="1"/>
          </p:cNvSpPr>
          <p:nvPr/>
        </p:nvSpPr>
        <p:spPr bwMode="auto">
          <a:xfrm>
            <a:off x="1728788" y="4357688"/>
            <a:ext cx="7270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Load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Unit</a:t>
            </a:r>
          </a:p>
        </p:txBody>
      </p:sp>
      <p:sp>
        <p:nvSpPr>
          <p:cNvPr id="1989693" name="Rectangle 61"/>
          <p:cNvSpPr>
            <a:spLocks noChangeArrowheads="1"/>
          </p:cNvSpPr>
          <p:nvPr/>
        </p:nvSpPr>
        <p:spPr bwMode="auto">
          <a:xfrm>
            <a:off x="2922588" y="4484688"/>
            <a:ext cx="47942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FU</a:t>
            </a:r>
          </a:p>
        </p:txBody>
      </p:sp>
      <p:sp>
        <p:nvSpPr>
          <p:cNvPr id="1989694" name="Rectangle 62"/>
          <p:cNvSpPr>
            <a:spLocks noChangeArrowheads="1"/>
          </p:cNvSpPr>
          <p:nvPr/>
        </p:nvSpPr>
        <p:spPr bwMode="auto">
          <a:xfrm>
            <a:off x="4065588" y="4484688"/>
            <a:ext cx="47942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FU</a:t>
            </a:r>
          </a:p>
        </p:txBody>
      </p:sp>
      <p:sp>
        <p:nvSpPr>
          <p:cNvPr id="1989695" name="Rectangle 63"/>
          <p:cNvSpPr>
            <a:spLocks noChangeArrowheads="1"/>
          </p:cNvSpPr>
          <p:nvPr/>
        </p:nvSpPr>
        <p:spPr bwMode="auto">
          <a:xfrm>
            <a:off x="5208588" y="4497388"/>
            <a:ext cx="47942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FU</a:t>
            </a:r>
          </a:p>
        </p:txBody>
      </p:sp>
      <p:sp>
        <p:nvSpPr>
          <p:cNvPr id="1989696" name="Rectangle 64"/>
          <p:cNvSpPr>
            <a:spLocks noChangeArrowheads="1"/>
          </p:cNvSpPr>
          <p:nvPr/>
        </p:nvSpPr>
        <p:spPr bwMode="auto">
          <a:xfrm>
            <a:off x="6237288" y="4370388"/>
            <a:ext cx="8001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Store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Unit</a:t>
            </a:r>
          </a:p>
        </p:txBody>
      </p:sp>
      <p:sp>
        <p:nvSpPr>
          <p:cNvPr id="1989697" name="Rectangle 65"/>
          <p:cNvSpPr>
            <a:spLocks noChangeArrowheads="1"/>
          </p:cNvSpPr>
          <p:nvPr/>
        </p:nvSpPr>
        <p:spPr bwMode="auto">
          <a:xfrm>
            <a:off x="6719888" y="5026025"/>
            <a:ext cx="177958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&lt; t, result &gt;</a:t>
            </a:r>
          </a:p>
        </p:txBody>
      </p:sp>
      <p:sp>
        <p:nvSpPr>
          <p:cNvPr id="1989698" name="Rectangle 66"/>
          <p:cNvSpPr>
            <a:spLocks noChangeArrowheads="1"/>
          </p:cNvSpPr>
          <p:nvPr/>
        </p:nvSpPr>
        <p:spPr bwMode="auto">
          <a:xfrm>
            <a:off x="8226425" y="2286000"/>
            <a:ext cx="368300" cy="1462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1</a:t>
            </a: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2</a:t>
            </a: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n</a:t>
            </a:r>
          </a:p>
        </p:txBody>
      </p: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2132013" y="2341563"/>
            <a:ext cx="6029325" cy="1436687"/>
            <a:chOff x="1762" y="959"/>
            <a:chExt cx="3798" cy="1726"/>
          </a:xfrm>
        </p:grpSpPr>
        <p:sp>
          <p:nvSpPr>
            <p:cNvPr id="1989700" name="Rectangle 68" descr="Wide downward diagonal"/>
            <p:cNvSpPr>
              <a:spLocks noChangeArrowheads="1"/>
            </p:cNvSpPr>
            <p:nvPr/>
          </p:nvSpPr>
          <p:spPr bwMode="auto">
            <a:xfrm>
              <a:off x="4368" y="984"/>
              <a:ext cx="1192" cy="1696"/>
            </a:xfrm>
            <a:prstGeom prst="rect">
              <a:avLst/>
            </a:prstGeom>
            <a:pattFill prst="wdDnDiag">
              <a:fgClr>
                <a:schemeClr val="bg2">
                  <a:alpha val="39999"/>
                </a:schemeClr>
              </a:fgClr>
              <a:bgClr>
                <a:schemeClr val="bg1">
                  <a:alpha val="39999"/>
                </a:schemeClr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1" name="Line 69"/>
            <p:cNvSpPr>
              <a:spLocks noChangeShapeType="1"/>
            </p:cNvSpPr>
            <p:nvPr/>
          </p:nvSpPr>
          <p:spPr bwMode="auto">
            <a:xfrm>
              <a:off x="1762" y="981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2" name="Line 70"/>
            <p:cNvSpPr>
              <a:spLocks noChangeShapeType="1"/>
            </p:cNvSpPr>
            <p:nvPr/>
          </p:nvSpPr>
          <p:spPr bwMode="auto">
            <a:xfrm>
              <a:off x="2050" y="975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3" name="Line 71"/>
            <p:cNvSpPr>
              <a:spLocks noChangeShapeType="1"/>
            </p:cNvSpPr>
            <p:nvPr/>
          </p:nvSpPr>
          <p:spPr bwMode="auto">
            <a:xfrm>
              <a:off x="3577" y="968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4" name="Line 72"/>
            <p:cNvSpPr>
              <a:spLocks noChangeShapeType="1"/>
            </p:cNvSpPr>
            <p:nvPr/>
          </p:nvSpPr>
          <p:spPr bwMode="auto">
            <a:xfrm>
              <a:off x="2986" y="964"/>
              <a:ext cx="0" cy="1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5" name="Line 73"/>
            <p:cNvSpPr>
              <a:spLocks noChangeShapeType="1"/>
            </p:cNvSpPr>
            <p:nvPr/>
          </p:nvSpPr>
          <p:spPr bwMode="auto">
            <a:xfrm>
              <a:off x="3758" y="965"/>
              <a:ext cx="0" cy="17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6" name="Line 74"/>
            <p:cNvSpPr>
              <a:spLocks noChangeShapeType="1"/>
            </p:cNvSpPr>
            <p:nvPr/>
          </p:nvSpPr>
          <p:spPr bwMode="auto">
            <a:xfrm>
              <a:off x="2389" y="968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7" name="Line 75"/>
            <p:cNvSpPr>
              <a:spLocks noChangeShapeType="1"/>
            </p:cNvSpPr>
            <p:nvPr/>
          </p:nvSpPr>
          <p:spPr bwMode="auto">
            <a:xfrm>
              <a:off x="2812" y="968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8" name="Line 76"/>
            <p:cNvSpPr>
              <a:spLocks noChangeShapeType="1"/>
            </p:cNvSpPr>
            <p:nvPr/>
          </p:nvSpPr>
          <p:spPr bwMode="auto">
            <a:xfrm>
              <a:off x="4532" y="965"/>
              <a:ext cx="0" cy="17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09" name="Line 77"/>
            <p:cNvSpPr>
              <a:spLocks noChangeShapeType="1"/>
            </p:cNvSpPr>
            <p:nvPr/>
          </p:nvSpPr>
          <p:spPr bwMode="auto">
            <a:xfrm>
              <a:off x="4948" y="959"/>
              <a:ext cx="0" cy="17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89710" name="Rectangle 78"/>
          <p:cNvSpPr>
            <a:spLocks noChangeArrowheads="1"/>
          </p:cNvSpPr>
          <p:nvPr/>
        </p:nvSpPr>
        <p:spPr bwMode="auto">
          <a:xfrm>
            <a:off x="1447800" y="2286000"/>
            <a:ext cx="653097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Ins#  use  exec   op   p1    src1   p2    src2    pd  dest     data</a:t>
            </a:r>
          </a:p>
        </p:txBody>
      </p:sp>
      <p:sp>
        <p:nvSpPr>
          <p:cNvPr id="1989711" name="Rectangle 79"/>
          <p:cNvSpPr>
            <a:spLocks noChangeArrowheads="1"/>
          </p:cNvSpPr>
          <p:nvPr/>
        </p:nvSpPr>
        <p:spPr bwMode="auto">
          <a:xfrm>
            <a:off x="1495425" y="2352675"/>
            <a:ext cx="6683375" cy="1433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12" name="Line 80"/>
          <p:cNvSpPr>
            <a:spLocks noChangeShapeType="1"/>
          </p:cNvSpPr>
          <p:nvPr/>
        </p:nvSpPr>
        <p:spPr bwMode="auto">
          <a:xfrm>
            <a:off x="1479550" y="2593975"/>
            <a:ext cx="66738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13" name="Freeform 81"/>
          <p:cNvSpPr>
            <a:spLocks/>
          </p:cNvSpPr>
          <p:nvPr/>
        </p:nvSpPr>
        <p:spPr bwMode="auto">
          <a:xfrm>
            <a:off x="1679575" y="2009775"/>
            <a:ext cx="7239000" cy="3352800"/>
          </a:xfrm>
          <a:custGeom>
            <a:avLst/>
            <a:gdLst/>
            <a:ahLst/>
            <a:cxnLst>
              <a:cxn ang="0">
                <a:pos x="0" y="2112"/>
              </a:cxn>
              <a:cxn ang="0">
                <a:pos x="4560" y="2112"/>
              </a:cxn>
              <a:cxn ang="0">
                <a:pos x="4560" y="0"/>
              </a:cxn>
              <a:cxn ang="0">
                <a:pos x="1824" y="0"/>
              </a:cxn>
              <a:cxn ang="0">
                <a:pos x="1816" y="223"/>
              </a:cxn>
            </a:cxnLst>
            <a:rect l="0" t="0" r="r" b="b"/>
            <a:pathLst>
              <a:path w="4560" h="2112">
                <a:moveTo>
                  <a:pt x="0" y="2112"/>
                </a:moveTo>
                <a:lnTo>
                  <a:pt x="4560" y="2112"/>
                </a:lnTo>
                <a:lnTo>
                  <a:pt x="4560" y="0"/>
                </a:lnTo>
                <a:lnTo>
                  <a:pt x="1824" y="0"/>
                </a:lnTo>
                <a:lnTo>
                  <a:pt x="1816" y="223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14" name="Freeform 82"/>
          <p:cNvSpPr>
            <a:spLocks/>
          </p:cNvSpPr>
          <p:nvPr/>
        </p:nvSpPr>
        <p:spPr bwMode="auto">
          <a:xfrm>
            <a:off x="5711825" y="2003425"/>
            <a:ext cx="7938" cy="311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196"/>
              </a:cxn>
            </a:cxnLst>
            <a:rect l="0" t="0" r="r" b="b"/>
            <a:pathLst>
              <a:path w="5" h="196">
                <a:moveTo>
                  <a:pt x="0" y="0"/>
                </a:moveTo>
                <a:lnTo>
                  <a:pt x="5" y="1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15" name="Line 83"/>
          <p:cNvSpPr>
            <a:spLocks noChangeShapeType="1"/>
          </p:cNvSpPr>
          <p:nvPr/>
        </p:nvSpPr>
        <p:spPr bwMode="auto">
          <a:xfrm>
            <a:off x="7623175" y="200977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16" name="Rectangle 84"/>
          <p:cNvSpPr>
            <a:spLocks noChangeArrowheads="1"/>
          </p:cNvSpPr>
          <p:nvPr/>
        </p:nvSpPr>
        <p:spPr bwMode="auto">
          <a:xfrm>
            <a:off x="7318375" y="4143375"/>
            <a:ext cx="9906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Commit</a:t>
            </a:r>
          </a:p>
        </p:txBody>
      </p:sp>
      <p:sp>
        <p:nvSpPr>
          <p:cNvPr id="1989717" name="Line 85"/>
          <p:cNvSpPr>
            <a:spLocks noChangeShapeType="1"/>
          </p:cNvSpPr>
          <p:nvPr/>
        </p:nvSpPr>
        <p:spPr bwMode="auto">
          <a:xfrm>
            <a:off x="7699375" y="3786188"/>
            <a:ext cx="0" cy="357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86"/>
          <p:cNvGrpSpPr>
            <a:grpSpLocks/>
          </p:cNvGrpSpPr>
          <p:nvPr/>
        </p:nvGrpSpPr>
        <p:grpSpPr bwMode="auto">
          <a:xfrm>
            <a:off x="6672263" y="1057275"/>
            <a:ext cx="1065212" cy="776288"/>
            <a:chOff x="4272" y="674"/>
            <a:chExt cx="692" cy="613"/>
          </a:xfrm>
        </p:grpSpPr>
        <p:sp>
          <p:nvSpPr>
            <p:cNvPr id="1989719" name="Rectangle 87"/>
            <p:cNvSpPr>
              <a:spLocks noChangeArrowheads="1"/>
            </p:cNvSpPr>
            <p:nvPr/>
          </p:nvSpPr>
          <p:spPr bwMode="auto">
            <a:xfrm>
              <a:off x="4272" y="674"/>
              <a:ext cx="688" cy="61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88"/>
            <p:cNvGrpSpPr>
              <a:grpSpLocks/>
            </p:cNvGrpSpPr>
            <p:nvPr/>
          </p:nvGrpSpPr>
          <p:grpSpPr bwMode="auto">
            <a:xfrm>
              <a:off x="4272" y="843"/>
              <a:ext cx="692" cy="295"/>
              <a:chOff x="4272" y="843"/>
              <a:chExt cx="756" cy="295"/>
            </a:xfrm>
          </p:grpSpPr>
          <p:sp>
            <p:nvSpPr>
              <p:cNvPr id="1989721" name="Line 89"/>
              <p:cNvSpPr>
                <a:spLocks noChangeShapeType="1"/>
              </p:cNvSpPr>
              <p:nvPr/>
            </p:nvSpPr>
            <p:spPr bwMode="auto">
              <a:xfrm>
                <a:off x="4280" y="843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9722" name="Line 90"/>
              <p:cNvSpPr>
                <a:spLocks noChangeShapeType="1"/>
              </p:cNvSpPr>
              <p:nvPr/>
            </p:nvSpPr>
            <p:spPr bwMode="auto">
              <a:xfrm>
                <a:off x="4280" y="1138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9723" name="Line 91"/>
              <p:cNvSpPr>
                <a:spLocks noChangeShapeType="1"/>
              </p:cNvSpPr>
              <p:nvPr/>
            </p:nvSpPr>
            <p:spPr bwMode="auto">
              <a:xfrm>
                <a:off x="4272" y="978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989724" name="Rectangle 92"/>
          <p:cNvSpPr>
            <a:spLocks noChangeArrowheads="1"/>
          </p:cNvSpPr>
          <p:nvPr/>
        </p:nvSpPr>
        <p:spPr bwMode="auto">
          <a:xfrm>
            <a:off x="331788" y="1190625"/>
            <a:ext cx="11969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Rename </a:t>
            </a:r>
          </a:p>
          <a:p>
            <a:pPr algn="r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Table</a:t>
            </a:r>
          </a:p>
        </p:txBody>
      </p:sp>
      <p:sp>
        <p:nvSpPr>
          <p:cNvPr id="1989725" name="Rectangle 93"/>
          <p:cNvSpPr>
            <a:spLocks noChangeArrowheads="1"/>
          </p:cNvSpPr>
          <p:nvPr/>
        </p:nvSpPr>
        <p:spPr bwMode="auto">
          <a:xfrm>
            <a:off x="1520825" y="1406525"/>
            <a:ext cx="4556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i="1">
                <a:latin typeface="Verdana" charset="0"/>
              </a:rPr>
              <a:t>r</a:t>
            </a:r>
            <a:r>
              <a:rPr lang="en-US" i="1" baseline="-25000">
                <a:latin typeface="Verdana" charset="0"/>
              </a:rPr>
              <a:t>1 </a:t>
            </a:r>
          </a:p>
        </p:txBody>
      </p:sp>
      <p:grpSp>
        <p:nvGrpSpPr>
          <p:cNvPr id="9" name="Group 94"/>
          <p:cNvGrpSpPr>
            <a:grpSpLocks/>
          </p:cNvGrpSpPr>
          <p:nvPr/>
        </p:nvGrpSpPr>
        <p:grpSpPr bwMode="auto">
          <a:xfrm>
            <a:off x="1870075" y="1293813"/>
            <a:ext cx="869950" cy="931862"/>
            <a:chOff x="1338" y="714"/>
            <a:chExt cx="624" cy="720"/>
          </a:xfrm>
        </p:grpSpPr>
        <p:sp>
          <p:nvSpPr>
            <p:cNvPr id="1989727" name="Rectangle 95"/>
            <p:cNvSpPr>
              <a:spLocks noChangeArrowheads="1"/>
            </p:cNvSpPr>
            <p:nvPr/>
          </p:nvSpPr>
          <p:spPr bwMode="auto">
            <a:xfrm>
              <a:off x="1338" y="762"/>
              <a:ext cx="432" cy="67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28" name="Rectangle 96"/>
            <p:cNvSpPr>
              <a:spLocks noChangeArrowheads="1"/>
            </p:cNvSpPr>
            <p:nvPr/>
          </p:nvSpPr>
          <p:spPr bwMode="auto">
            <a:xfrm>
              <a:off x="1338" y="714"/>
              <a:ext cx="432" cy="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endParaRPr lang="en-US" sz="1800" i="1" baseline="-25000">
                <a:latin typeface="Verdana" charset="0"/>
              </a:endParaRPr>
            </a:p>
          </p:txBody>
        </p:sp>
        <p:sp>
          <p:nvSpPr>
            <p:cNvPr id="1989729" name="Rectangle 97"/>
            <p:cNvSpPr>
              <a:spLocks noChangeArrowheads="1"/>
            </p:cNvSpPr>
            <p:nvPr/>
          </p:nvSpPr>
          <p:spPr bwMode="auto">
            <a:xfrm>
              <a:off x="1338" y="906"/>
              <a:ext cx="432" cy="14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30" name="Rectangle 98"/>
            <p:cNvSpPr>
              <a:spLocks noChangeArrowheads="1"/>
            </p:cNvSpPr>
            <p:nvPr/>
          </p:nvSpPr>
          <p:spPr bwMode="auto">
            <a:xfrm>
              <a:off x="1338" y="1290"/>
              <a:ext cx="432" cy="14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31" name="Rectangle 99"/>
            <p:cNvSpPr>
              <a:spLocks noChangeArrowheads="1"/>
            </p:cNvSpPr>
            <p:nvPr/>
          </p:nvSpPr>
          <p:spPr bwMode="auto">
            <a:xfrm>
              <a:off x="1770" y="714"/>
              <a:ext cx="192" cy="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v</a:t>
              </a:r>
              <a:endParaRPr lang="en-US" sz="2000" i="1" baseline="-25000">
                <a:latin typeface="Verdana" charset="0"/>
              </a:endParaRPr>
            </a:p>
          </p:txBody>
        </p:sp>
        <p:sp>
          <p:nvSpPr>
            <p:cNvPr id="1989732" name="Rectangle 100"/>
            <p:cNvSpPr>
              <a:spLocks noChangeArrowheads="1"/>
            </p:cNvSpPr>
            <p:nvPr/>
          </p:nvSpPr>
          <p:spPr bwMode="auto">
            <a:xfrm>
              <a:off x="1770" y="906"/>
              <a:ext cx="192" cy="14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33" name="Rectangle 101"/>
            <p:cNvSpPr>
              <a:spLocks noChangeArrowheads="1"/>
            </p:cNvSpPr>
            <p:nvPr/>
          </p:nvSpPr>
          <p:spPr bwMode="auto">
            <a:xfrm>
              <a:off x="1770" y="1050"/>
              <a:ext cx="192" cy="2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9734" name="Rectangle 102"/>
            <p:cNvSpPr>
              <a:spLocks noChangeArrowheads="1"/>
            </p:cNvSpPr>
            <p:nvPr/>
          </p:nvSpPr>
          <p:spPr bwMode="auto">
            <a:xfrm>
              <a:off x="1770" y="1290"/>
              <a:ext cx="192" cy="14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89735" name="Rectangle 103"/>
          <p:cNvSpPr>
            <a:spLocks noChangeArrowheads="1"/>
          </p:cNvSpPr>
          <p:nvPr/>
        </p:nvSpPr>
        <p:spPr bwMode="auto">
          <a:xfrm>
            <a:off x="1520825" y="1722438"/>
            <a:ext cx="412750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i="1">
                <a:latin typeface="Verdana" charset="0"/>
              </a:rPr>
              <a:t>r</a:t>
            </a:r>
            <a:r>
              <a:rPr lang="en-US" i="1" baseline="-25000">
                <a:latin typeface="Verdana" charset="0"/>
              </a:rPr>
              <a:t>2</a:t>
            </a:r>
            <a:endParaRPr lang="en-US" sz="1800" i="1" baseline="-25000">
              <a:latin typeface="Verdana" charset="0"/>
            </a:endParaRPr>
          </a:p>
        </p:txBody>
      </p:sp>
      <p:sp>
        <p:nvSpPr>
          <p:cNvPr id="1989736" name="Freeform 104"/>
          <p:cNvSpPr>
            <a:spLocks/>
          </p:cNvSpPr>
          <p:nvPr/>
        </p:nvSpPr>
        <p:spPr bwMode="auto">
          <a:xfrm>
            <a:off x="7721600" y="1409700"/>
            <a:ext cx="927100" cy="3644900"/>
          </a:xfrm>
          <a:custGeom>
            <a:avLst/>
            <a:gdLst/>
            <a:ahLst/>
            <a:cxnLst>
              <a:cxn ang="0">
                <a:pos x="0" y="2168"/>
              </a:cxn>
              <a:cxn ang="0">
                <a:pos x="0" y="2296"/>
              </a:cxn>
              <a:cxn ang="0">
                <a:pos x="584" y="2296"/>
              </a:cxn>
              <a:cxn ang="0">
                <a:pos x="584" y="0"/>
              </a:cxn>
              <a:cxn ang="0">
                <a:pos x="8" y="0"/>
              </a:cxn>
            </a:cxnLst>
            <a:rect l="0" t="0" r="r" b="b"/>
            <a:pathLst>
              <a:path w="584" h="2296">
                <a:moveTo>
                  <a:pt x="0" y="2168"/>
                </a:moveTo>
                <a:lnTo>
                  <a:pt x="0" y="2296"/>
                </a:lnTo>
                <a:lnTo>
                  <a:pt x="584" y="2296"/>
                </a:lnTo>
                <a:lnTo>
                  <a:pt x="584" y="0"/>
                </a:lnTo>
                <a:lnTo>
                  <a:pt x="8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37" name="Text Box 105"/>
          <p:cNvSpPr txBox="1">
            <a:spLocks noChangeArrowheads="1"/>
          </p:cNvSpPr>
          <p:nvPr/>
        </p:nvSpPr>
        <p:spPr bwMode="auto">
          <a:xfrm>
            <a:off x="669925" y="5457825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endParaRPr lang="en-US" sz="2000" b="1">
              <a:latin typeface="Courier New" charset="0"/>
            </a:endParaRPr>
          </a:p>
        </p:txBody>
      </p:sp>
      <p:sp>
        <p:nvSpPr>
          <p:cNvPr id="1989738" name="Rectangle 106"/>
          <p:cNvSpPr>
            <a:spLocks noChangeArrowheads="1"/>
          </p:cNvSpPr>
          <p:nvPr/>
        </p:nvSpPr>
        <p:spPr bwMode="auto">
          <a:xfrm>
            <a:off x="1016000" y="5584825"/>
            <a:ext cx="77724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Take snapshot of register rename table at each predicted branch, recover earlier snapshot if branch mispredicted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989739" name="Rectangle 107"/>
          <p:cNvSpPr>
            <a:spLocks noChangeArrowheads="1"/>
          </p:cNvSpPr>
          <p:nvPr/>
        </p:nvSpPr>
        <p:spPr bwMode="auto">
          <a:xfrm>
            <a:off x="3359150" y="1101725"/>
            <a:ext cx="1373188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Rename 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Snapshots</a:t>
            </a:r>
          </a:p>
        </p:txBody>
      </p:sp>
      <p:sp>
        <p:nvSpPr>
          <p:cNvPr id="1989740" name="Text Box 108"/>
          <p:cNvSpPr txBox="1">
            <a:spLocks noChangeArrowheads="1"/>
          </p:cNvSpPr>
          <p:nvPr/>
        </p:nvSpPr>
        <p:spPr bwMode="auto">
          <a:xfrm>
            <a:off x="-76200" y="2057400"/>
            <a:ext cx="167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Ptr</a:t>
            </a:r>
            <a:r>
              <a:rPr lang="en-US" baseline="-25000"/>
              <a:t>2</a:t>
            </a:r>
            <a:r>
              <a:rPr lang="en-US"/>
              <a:t> </a:t>
            </a:r>
            <a:br>
              <a:rPr lang="en-US"/>
            </a:br>
            <a:r>
              <a:rPr lang="en-US"/>
              <a:t>next to commit</a:t>
            </a:r>
          </a:p>
        </p:txBody>
      </p:sp>
      <p:sp>
        <p:nvSpPr>
          <p:cNvPr id="1989741" name="Line 109"/>
          <p:cNvSpPr>
            <a:spLocks noChangeShapeType="1"/>
          </p:cNvSpPr>
          <p:nvPr/>
        </p:nvSpPr>
        <p:spPr bwMode="auto">
          <a:xfrm>
            <a:off x="930275" y="2627313"/>
            <a:ext cx="533400" cy="312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42" name="Rectangle 110"/>
          <p:cNvSpPr>
            <a:spLocks noChangeArrowheads="1"/>
          </p:cNvSpPr>
          <p:nvPr/>
        </p:nvSpPr>
        <p:spPr bwMode="auto">
          <a:xfrm>
            <a:off x="1479550" y="2592388"/>
            <a:ext cx="6669088" cy="1444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743" name="Rectangle 111"/>
          <p:cNvSpPr>
            <a:spLocks noChangeArrowheads="1"/>
          </p:cNvSpPr>
          <p:nvPr/>
        </p:nvSpPr>
        <p:spPr bwMode="auto">
          <a:xfrm>
            <a:off x="1479550" y="2744788"/>
            <a:ext cx="6669088" cy="1444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744" name="Rectangle 112"/>
          <p:cNvSpPr>
            <a:spLocks noChangeArrowheads="1"/>
          </p:cNvSpPr>
          <p:nvPr/>
        </p:nvSpPr>
        <p:spPr bwMode="auto">
          <a:xfrm>
            <a:off x="1479550" y="3457575"/>
            <a:ext cx="6669088" cy="1444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745" name="Rectangle 113"/>
          <p:cNvSpPr>
            <a:spLocks noChangeArrowheads="1"/>
          </p:cNvSpPr>
          <p:nvPr/>
        </p:nvSpPr>
        <p:spPr bwMode="auto">
          <a:xfrm>
            <a:off x="1479550" y="3621088"/>
            <a:ext cx="6669088" cy="1444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746" name="Line 114"/>
          <p:cNvSpPr>
            <a:spLocks noChangeShapeType="1"/>
          </p:cNvSpPr>
          <p:nvPr/>
        </p:nvSpPr>
        <p:spPr bwMode="auto">
          <a:xfrm>
            <a:off x="6262688" y="2355850"/>
            <a:ext cx="0" cy="14176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47" name="Rectangle 115"/>
          <p:cNvSpPr>
            <a:spLocks noChangeArrowheads="1"/>
          </p:cNvSpPr>
          <p:nvPr/>
        </p:nvSpPr>
        <p:spPr bwMode="auto">
          <a:xfrm>
            <a:off x="1490663" y="3457575"/>
            <a:ext cx="6669087" cy="1444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748" name="Text Box 116"/>
          <p:cNvSpPr txBox="1">
            <a:spLocks noChangeArrowheads="1"/>
          </p:cNvSpPr>
          <p:nvPr/>
        </p:nvSpPr>
        <p:spPr bwMode="auto">
          <a:xfrm>
            <a:off x="0" y="3429000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Ptr</a:t>
            </a:r>
            <a:r>
              <a:rPr lang="en-US" baseline="-25000"/>
              <a:t>1</a:t>
            </a:r>
            <a:r>
              <a:rPr lang="en-US"/>
              <a:t> </a:t>
            </a:r>
            <a:br>
              <a:rPr lang="en-US"/>
            </a:br>
            <a:r>
              <a:rPr lang="en-US"/>
              <a:t>next available</a:t>
            </a:r>
          </a:p>
        </p:txBody>
      </p:sp>
      <p:sp>
        <p:nvSpPr>
          <p:cNvPr id="1989749" name="Line 117"/>
          <p:cNvSpPr>
            <a:spLocks noChangeShapeType="1"/>
          </p:cNvSpPr>
          <p:nvPr/>
        </p:nvSpPr>
        <p:spPr bwMode="auto">
          <a:xfrm flipV="1">
            <a:off x="871538" y="3538538"/>
            <a:ext cx="611187" cy="66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50" name="Line 118"/>
          <p:cNvSpPr>
            <a:spLocks noChangeShapeType="1"/>
          </p:cNvSpPr>
          <p:nvPr/>
        </p:nvSpPr>
        <p:spPr bwMode="auto">
          <a:xfrm>
            <a:off x="1066800" y="3124200"/>
            <a:ext cx="438150" cy="134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9751" name="Text Box 119"/>
          <p:cNvSpPr txBox="1">
            <a:spLocks noChangeArrowheads="1"/>
          </p:cNvSpPr>
          <p:nvPr/>
        </p:nvSpPr>
        <p:spPr bwMode="auto">
          <a:xfrm>
            <a:off x="-76200" y="2847975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solidFill>
                  <a:srgbClr val="FF0000"/>
                </a:solidFill>
              </a:rPr>
              <a:t>rollback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next available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6195-B904-DF40-BD39-0B0C9D08AEB0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152400"/>
            <a:ext cx="8763000" cy="8382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Speculating Both Directions </a:t>
            </a:r>
          </a:p>
        </p:txBody>
      </p:sp>
      <p:sp>
        <p:nvSpPr>
          <p:cNvPr id="1991683" name="Rectangle 3"/>
          <p:cNvSpPr>
            <a:spLocks noChangeArrowheads="1"/>
          </p:cNvSpPr>
          <p:nvPr/>
        </p:nvSpPr>
        <p:spPr bwMode="auto">
          <a:xfrm>
            <a:off x="304800" y="1917700"/>
            <a:ext cx="7100888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resource requirement is proportional to the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     number of concurrent speculative executions</a:t>
            </a:r>
          </a:p>
        </p:txBody>
      </p:sp>
      <p:sp>
        <p:nvSpPr>
          <p:cNvPr id="1991684" name="Rectangle 4"/>
          <p:cNvSpPr>
            <a:spLocks noChangeArrowheads="1"/>
          </p:cNvSpPr>
          <p:nvPr/>
        </p:nvSpPr>
        <p:spPr bwMode="auto">
          <a:xfrm>
            <a:off x="533400" y="1003300"/>
            <a:ext cx="8018463" cy="8191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An alternative to branch prediction is to execute both directions of a branch </a:t>
            </a:r>
            <a:r>
              <a:rPr lang="en-US" sz="2400" i="1">
                <a:latin typeface="Verdana" charset="0"/>
              </a:rPr>
              <a:t>speculatively</a:t>
            </a:r>
          </a:p>
        </p:txBody>
      </p:sp>
      <p:sp>
        <p:nvSpPr>
          <p:cNvPr id="1991685" name="Rectangle 5"/>
          <p:cNvSpPr>
            <a:spLocks noChangeArrowheads="1"/>
          </p:cNvSpPr>
          <p:nvPr/>
        </p:nvSpPr>
        <p:spPr bwMode="auto">
          <a:xfrm>
            <a:off x="304800" y="4356100"/>
            <a:ext cx="6564313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branch prediction takes less resources 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than speculative execution of both paths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991686" name="Rectangle 6"/>
          <p:cNvSpPr>
            <a:spLocks noChangeArrowheads="1"/>
          </p:cNvSpPr>
          <p:nvPr/>
        </p:nvSpPr>
        <p:spPr bwMode="auto">
          <a:xfrm>
            <a:off x="304800" y="2908300"/>
            <a:ext cx="7405688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only half the resources engage in useful work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when both directions of a branch are executed 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speculatively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991687" name="Rectangle 7"/>
          <p:cNvSpPr>
            <a:spLocks noChangeArrowheads="1"/>
          </p:cNvSpPr>
          <p:nvPr/>
        </p:nvSpPr>
        <p:spPr bwMode="auto">
          <a:xfrm>
            <a:off x="457200" y="5105400"/>
            <a:ext cx="8150225" cy="1184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With accurate branch prediction, it is more cost effective to dedicate all resources to the predicted direction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9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9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1683" grpId="0" autoUpdateAnimBg="0"/>
      <p:bldP spid="1991685" grpId="0" autoUpdateAnimBg="0"/>
      <p:bldP spid="1991686" grpId="0" autoUpdateAnimBg="0"/>
      <p:bldP spid="199168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34FCE-080A-5542-9764-1CC6CF51B836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4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162800" cy="533400"/>
          </a:xfrm>
        </p:spPr>
        <p:txBody>
          <a:bodyPr/>
          <a:lstStyle/>
          <a:p>
            <a:r>
              <a:rPr lang="en-US"/>
              <a:t>Memory Dependencies</a:t>
            </a:r>
          </a:p>
        </p:txBody>
      </p:sp>
      <p:sp>
        <p:nvSpPr>
          <p:cNvPr id="1942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82700" y="1865313"/>
            <a:ext cx="6489700" cy="4230687"/>
          </a:xfrm>
          <a:noFill/>
          <a:ln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3200" b="1">
                <a:latin typeface="Courier New" charset="0"/>
              </a:rPr>
              <a:t>st r1, (r2)</a:t>
            </a:r>
          </a:p>
          <a:p>
            <a:pPr marL="342900" indent="-342900" algn="ctr">
              <a:buFontTx/>
              <a:buNone/>
            </a:pPr>
            <a:r>
              <a:rPr lang="en-US" sz="3200" b="1">
                <a:latin typeface="Courier New" charset="0"/>
              </a:rPr>
              <a:t>ld r3, (r4)</a:t>
            </a:r>
          </a:p>
          <a:p>
            <a:pPr marL="342900" indent="-342900" algn="ctr">
              <a:buFontTx/>
              <a:buNone/>
            </a:pPr>
            <a:endParaRPr lang="en-US" sz="3200" b="1">
              <a:latin typeface="Courier New" charset="0"/>
            </a:endParaRPr>
          </a:p>
          <a:p>
            <a:pPr marL="342900" indent="-342900" algn="ctr">
              <a:buFontTx/>
              <a:buNone/>
            </a:pPr>
            <a:r>
              <a:rPr lang="en-US" sz="2800"/>
              <a:t>When can we execute the load?</a:t>
            </a:r>
            <a:r>
              <a:rPr lang="en-US" sz="3600">
                <a:solidFill>
                  <a:srgbClr val="FF0000"/>
                </a:solidFill>
              </a:rPr>
              <a:t/>
            </a:r>
            <a:br>
              <a:rPr lang="en-US" sz="3600">
                <a:solidFill>
                  <a:srgbClr val="FF0000"/>
                </a:solidFill>
              </a:rPr>
            </a:br>
            <a:endParaRPr lang="en-US" sz="3600">
              <a:solidFill>
                <a:srgbClr val="FF0000"/>
              </a:solidFill>
            </a:endParaRPr>
          </a:p>
          <a:p>
            <a:pPr marL="342900" indent="-342900" algn="ctr">
              <a:buFontTx/>
              <a:buNone/>
            </a:pPr>
            <a:endParaRPr lang="en-US" sz="4000">
              <a:solidFill>
                <a:srgbClr val="FF0000"/>
              </a:solidFill>
            </a:endParaRPr>
          </a:p>
          <a:p>
            <a:pPr marL="342900" indent="-342900"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D75B6-B568-5F4C-A2EA-1CC88F239029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4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162800" cy="533400"/>
          </a:xfrm>
        </p:spPr>
        <p:txBody>
          <a:bodyPr/>
          <a:lstStyle/>
          <a:p>
            <a:r>
              <a:rPr lang="en-US"/>
              <a:t>In-Order Memory Queue</a:t>
            </a:r>
          </a:p>
        </p:txBody>
      </p:sp>
      <p:sp>
        <p:nvSpPr>
          <p:cNvPr id="194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0386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Execute all loads and stores in program order</a:t>
            </a:r>
            <a:br>
              <a:rPr lang="en-US"/>
            </a:br>
            <a:endParaRPr lang="en-US"/>
          </a:p>
          <a:p>
            <a:pPr>
              <a:lnSpc>
                <a:spcPct val="80000"/>
              </a:lnSpc>
              <a:buFontTx/>
              <a:buNone/>
            </a:pPr>
            <a:r>
              <a:rPr lang="en-US"/>
              <a:t>=&gt; Load and store cannot leave ROB for execution until all previous loads and stores have completed execution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Can still execute loads and stores speculatively, and out-of-order with respect to other instructions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Need a structure to handle memory ordering…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B2AC-EB48-5042-BAD3-31CBB3970646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683500" cy="5207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Instruction </a:t>
            </a:r>
            <a:r>
              <a:rPr lang="en-US" dirty="0"/>
              <a:t>execution divided into four major stages: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/>
              <a:t>Instruction Fetch, Decode/Rename, Execute/Complete, Commit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/>
              <a:t>Control hazards are serious impediment to superscalar performance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/>
              <a:t>Dynamic branch predictors can be quite accurate (&gt;95%) and avoid most control </a:t>
            </a:r>
            <a:r>
              <a:rPr lang="en-US" dirty="0" smtClean="0"/>
              <a:t>hazards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97E-4FB2-414C-8378-0FEE1DF14B3D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4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763000" cy="533400"/>
          </a:xfrm>
        </p:spPr>
        <p:txBody>
          <a:bodyPr/>
          <a:lstStyle/>
          <a:p>
            <a:r>
              <a:rPr lang="en-US"/>
              <a:t>Conservative O-o-O Load Execution</a:t>
            </a:r>
          </a:p>
        </p:txBody>
      </p:sp>
      <p:sp>
        <p:nvSpPr>
          <p:cNvPr id="194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b="1">
                <a:latin typeface="Courier New" charset="0"/>
              </a:rPr>
              <a:t>st r1, (r2)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b="1">
                <a:latin typeface="Courier New" charset="0"/>
              </a:rPr>
              <a:t>ld r3, (r4)</a:t>
            </a:r>
            <a:r>
              <a:rPr lang="en-US" b="1"/>
              <a:t> </a:t>
            </a:r>
            <a:br>
              <a:rPr lang="en-US" b="1"/>
            </a:br>
            <a:endParaRPr lang="en-US" b="1"/>
          </a:p>
          <a:p>
            <a:pPr>
              <a:lnSpc>
                <a:spcPct val="80000"/>
              </a:lnSpc>
            </a:pPr>
            <a:r>
              <a:rPr lang="en-US" sz="2000"/>
              <a:t>Split execution of store instruction into two phases: address calculation and data write</a:t>
            </a:r>
            <a:br>
              <a:rPr lang="en-US" sz="2000"/>
            </a:b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Can execute load before store, if addresses known and r4 != r2</a:t>
            </a:r>
            <a:br>
              <a:rPr lang="en-US" sz="2000"/>
            </a:b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Each load address compared with addresses of all previous uncommitted stores  </a:t>
            </a:r>
            <a:r>
              <a:rPr lang="en-US" sz="2000" i="1"/>
              <a:t>(can use partial conservative check i.e., bottom 12 bits of address)</a:t>
            </a:r>
            <a:br>
              <a:rPr lang="en-US" sz="2000" i="1"/>
            </a:br>
            <a:endParaRPr lang="en-US" sz="2000" i="1"/>
          </a:p>
          <a:p>
            <a:pPr>
              <a:lnSpc>
                <a:spcPct val="80000"/>
              </a:lnSpc>
            </a:pPr>
            <a:r>
              <a:rPr lang="en-US" sz="2000"/>
              <a:t>Don’t execute load if any previous store address not known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i="1"/>
              <a:t>(MIPS R10K, 16 entry address queue)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83C1-5C81-9847-B05E-8F147BE80CA7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4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077200" cy="609600"/>
          </a:xfrm>
        </p:spPr>
        <p:txBody>
          <a:bodyPr/>
          <a:lstStyle/>
          <a:p>
            <a:r>
              <a:rPr lang="en-US"/>
              <a:t>Address Speculation</a:t>
            </a:r>
          </a:p>
        </p:txBody>
      </p:sp>
      <p:sp>
        <p:nvSpPr>
          <p:cNvPr id="194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620000" cy="4267200"/>
          </a:xfrm>
          <a:noFill/>
          <a:ln/>
        </p:spPr>
        <p:txBody>
          <a:bodyPr/>
          <a:lstStyle/>
          <a:p>
            <a:pPr marL="342900" indent="-342900"/>
            <a:r>
              <a:rPr lang="en-US"/>
              <a:t>Guess that r4 != r2</a:t>
            </a:r>
            <a:br>
              <a:rPr lang="en-US"/>
            </a:br>
            <a:endParaRPr lang="en-US"/>
          </a:p>
          <a:p>
            <a:pPr marL="342900" indent="-342900"/>
            <a:r>
              <a:rPr lang="en-US"/>
              <a:t>Execute load before store address known</a:t>
            </a:r>
            <a:br>
              <a:rPr lang="en-US"/>
            </a:br>
            <a:endParaRPr lang="en-US"/>
          </a:p>
          <a:p>
            <a:pPr marL="342900" indent="-342900"/>
            <a:r>
              <a:rPr lang="en-US"/>
              <a:t>Need to hold all completed but uncommitted load/store addresses in program order</a:t>
            </a:r>
            <a:br>
              <a:rPr lang="en-US"/>
            </a:br>
            <a:endParaRPr lang="en-US"/>
          </a:p>
          <a:p>
            <a:pPr marL="342900" indent="-342900"/>
            <a:r>
              <a:rPr lang="en-US"/>
              <a:t>If subsequently find r4==r2, squash load and </a:t>
            </a:r>
            <a:r>
              <a:rPr lang="en-US" i="1"/>
              <a:t>all </a:t>
            </a:r>
            <a:r>
              <a:rPr lang="en-US"/>
              <a:t>following instructions</a:t>
            </a:r>
            <a:br>
              <a:rPr lang="en-US"/>
            </a:br>
            <a:endParaRPr lang="en-US"/>
          </a:p>
          <a:p>
            <a:pPr marL="342900" indent="-342900">
              <a:buFontTx/>
              <a:buNone/>
            </a:pPr>
            <a:r>
              <a:rPr lang="en-US"/>
              <a:t>   =&gt; Large penalty for inaccurate address speculation</a:t>
            </a:r>
          </a:p>
        </p:txBody>
      </p:sp>
      <p:sp>
        <p:nvSpPr>
          <p:cNvPr id="1948676" name="Rectangle 4"/>
          <p:cNvSpPr>
            <a:spLocks noChangeArrowheads="1"/>
          </p:cNvSpPr>
          <p:nvPr/>
        </p:nvSpPr>
        <p:spPr bwMode="auto">
          <a:xfrm>
            <a:off x="457200" y="1371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85750" indent="-28575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latin typeface="Courier New" charset="0"/>
              </a:rPr>
              <a:t>st r1, (r2)</a:t>
            </a:r>
          </a:p>
          <a:p>
            <a:pPr marL="285750" indent="-28575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latin typeface="Courier New" charset="0"/>
              </a:rPr>
              <a:t>ld r3, (r4)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6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C860-1C73-AF49-B13E-37247AA10D42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5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r>
              <a:rPr lang="en-US"/>
              <a:t>Memory Dependence Prediction</a:t>
            </a:r>
            <a:br>
              <a:rPr lang="en-US"/>
            </a:br>
            <a:r>
              <a:rPr lang="en-US" sz="2000" i="1"/>
              <a:t>(Alpha 21264)</a:t>
            </a:r>
          </a:p>
        </p:txBody>
      </p:sp>
      <p:sp>
        <p:nvSpPr>
          <p:cNvPr id="195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5029200"/>
          </a:xfrm>
          <a:noFill/>
          <a:ln/>
        </p:spPr>
        <p:txBody>
          <a:bodyPr/>
          <a:lstStyle/>
          <a:p>
            <a:pPr marL="284163" indent="-284163" algn="ctr">
              <a:lnSpc>
                <a:spcPct val="80000"/>
              </a:lnSpc>
              <a:buFontTx/>
              <a:buNone/>
            </a:pPr>
            <a:r>
              <a:rPr lang="en-US" sz="2800" b="1">
                <a:latin typeface="Courier New" charset="0"/>
              </a:rPr>
              <a:t>st r1, (r2)</a:t>
            </a:r>
          </a:p>
          <a:p>
            <a:pPr marL="284163" indent="-284163" algn="ctr">
              <a:lnSpc>
                <a:spcPct val="80000"/>
              </a:lnSpc>
              <a:buFontTx/>
              <a:buNone/>
            </a:pPr>
            <a:r>
              <a:rPr lang="en-US" sz="2800" b="1">
                <a:latin typeface="Courier New" charset="0"/>
              </a:rPr>
              <a:t>ld r3, (r4)</a:t>
            </a:r>
            <a:r>
              <a:rPr lang="en-US" sz="2800" b="1"/>
              <a:t> </a:t>
            </a:r>
          </a:p>
          <a:p>
            <a:pPr marL="284163" indent="-284163" algn="ctr">
              <a:lnSpc>
                <a:spcPct val="80000"/>
              </a:lnSpc>
              <a:buFontTx/>
              <a:buNone/>
            </a:pPr>
            <a:endParaRPr lang="en-US" sz="2800" b="1"/>
          </a:p>
          <a:p>
            <a:pPr marL="284163" indent="-284163">
              <a:lnSpc>
                <a:spcPct val="80000"/>
              </a:lnSpc>
            </a:pPr>
            <a:r>
              <a:rPr lang="en-US"/>
              <a:t>Guess that r4 != r2 and execute load before store</a:t>
            </a:r>
            <a:br>
              <a:rPr lang="en-US"/>
            </a:br>
            <a:endParaRPr lang="en-US"/>
          </a:p>
          <a:p>
            <a:pPr marL="284163" indent="-284163">
              <a:lnSpc>
                <a:spcPct val="80000"/>
              </a:lnSpc>
            </a:pPr>
            <a:r>
              <a:rPr lang="en-US"/>
              <a:t>If later find r4==r2, squash load and all following instructions, but mark load instruction as </a:t>
            </a:r>
            <a:r>
              <a:rPr lang="en-US" i="1"/>
              <a:t>store-wait</a:t>
            </a:r>
            <a:br>
              <a:rPr lang="en-US" i="1"/>
            </a:br>
            <a:endParaRPr lang="en-US" i="1"/>
          </a:p>
          <a:p>
            <a:pPr marL="284163" indent="-284163">
              <a:lnSpc>
                <a:spcPct val="80000"/>
              </a:lnSpc>
            </a:pPr>
            <a:r>
              <a:rPr lang="en-US"/>
              <a:t>Subsequent executions of the same load instruction will wait for all previous stores to complete</a:t>
            </a:r>
            <a:br>
              <a:rPr lang="en-US"/>
            </a:br>
            <a:endParaRPr lang="en-US"/>
          </a:p>
          <a:p>
            <a:pPr marL="284163" indent="-284163">
              <a:lnSpc>
                <a:spcPct val="80000"/>
              </a:lnSpc>
            </a:pPr>
            <a:r>
              <a:rPr lang="en-US"/>
              <a:t>Periodically clear </a:t>
            </a:r>
            <a:r>
              <a:rPr lang="en-US" i="1"/>
              <a:t>store-wait </a:t>
            </a:r>
            <a:r>
              <a:rPr lang="en-US"/>
              <a:t>bits</a:t>
            </a:r>
          </a:p>
          <a:p>
            <a:pPr marL="284163" indent="-284163">
              <a:lnSpc>
                <a:spcPct val="80000"/>
              </a:lnSpc>
              <a:buFontTx/>
              <a:buNone/>
            </a:pPr>
            <a:r>
              <a:rPr lang="en-US"/>
              <a:t> </a:t>
            </a:r>
          </a:p>
          <a:p>
            <a:pPr marL="284163" indent="-284163"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BECD-9903-8248-964A-1FF10C7057A3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5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162800" cy="57943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Speculative Loads / Stores</a:t>
            </a:r>
          </a:p>
        </p:txBody>
      </p:sp>
      <p:sp>
        <p:nvSpPr>
          <p:cNvPr id="1952771" name="Rectangle 3"/>
          <p:cNvSpPr>
            <a:spLocks noChangeArrowheads="1"/>
          </p:cNvSpPr>
          <p:nvPr/>
        </p:nvSpPr>
        <p:spPr bwMode="auto">
          <a:xfrm>
            <a:off x="762000" y="1371600"/>
            <a:ext cx="7961313" cy="161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Just like register updates, stores should not modify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the memory until after the instruction is committed</a:t>
            </a:r>
            <a:br>
              <a:rPr lang="en-US" sz="2000">
                <a:latin typeface="Verdana" charset="0"/>
              </a:rPr>
            </a:b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-</a:t>
            </a:r>
            <a:r>
              <a:rPr lang="en-US" sz="2000">
                <a:latin typeface="Verdana" charset="0"/>
                <a:ea typeface="Arial" charset="0"/>
                <a:cs typeface="Arial" charset="0"/>
              </a:rPr>
              <a:t> A speculative store buffer is a structure introduced to hold speculative store data.</a:t>
            </a:r>
            <a:endParaRPr lang="en-US" sz="2000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E-1839-0B45-91D6-2CCA0E9C1916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5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162800" cy="533400"/>
          </a:xfrm>
        </p:spPr>
        <p:txBody>
          <a:bodyPr/>
          <a:lstStyle/>
          <a:p>
            <a:r>
              <a:rPr lang="en-US"/>
              <a:t>Speculative Store Buffer</a:t>
            </a:r>
          </a:p>
        </p:txBody>
      </p:sp>
      <p:sp>
        <p:nvSpPr>
          <p:cNvPr id="195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419600"/>
            <a:ext cx="8153400" cy="2209800"/>
          </a:xfrm>
          <a:noFill/>
          <a:ln/>
        </p:spPr>
        <p:txBody>
          <a:bodyPr/>
          <a:lstStyle/>
          <a:p>
            <a:pPr marL="230188" indent="-230188">
              <a:lnSpc>
                <a:spcPct val="100000"/>
              </a:lnSpc>
              <a:spcBef>
                <a:spcPct val="0"/>
              </a:spcBef>
            </a:pPr>
            <a:r>
              <a:rPr lang="en-US" sz="2000"/>
              <a:t>On store execute:</a:t>
            </a:r>
          </a:p>
          <a:p>
            <a:pPr marL="628650" lvl="1" indent="-230188">
              <a:lnSpc>
                <a:spcPct val="100000"/>
              </a:lnSpc>
              <a:spcBef>
                <a:spcPct val="0"/>
              </a:spcBef>
            </a:pPr>
            <a:r>
              <a:rPr lang="en-US"/>
              <a:t>mark entry valid and speculative, and save data and tag of instruction.</a:t>
            </a:r>
          </a:p>
          <a:p>
            <a:pPr marL="230188" indent="-230188">
              <a:lnSpc>
                <a:spcPct val="100000"/>
              </a:lnSpc>
              <a:spcBef>
                <a:spcPct val="0"/>
              </a:spcBef>
            </a:pPr>
            <a:r>
              <a:rPr lang="en-US" sz="2000"/>
              <a:t>On store commit: </a:t>
            </a:r>
          </a:p>
          <a:p>
            <a:pPr marL="628650" lvl="1" indent="-230188">
              <a:lnSpc>
                <a:spcPct val="100000"/>
              </a:lnSpc>
              <a:spcBef>
                <a:spcPct val="0"/>
              </a:spcBef>
            </a:pPr>
            <a:r>
              <a:rPr lang="en-US"/>
              <a:t>clear speculative bit and eventually move data to cache</a:t>
            </a:r>
          </a:p>
          <a:p>
            <a:pPr marL="230188" indent="-230188">
              <a:lnSpc>
                <a:spcPct val="100000"/>
              </a:lnSpc>
              <a:spcBef>
                <a:spcPct val="0"/>
              </a:spcBef>
            </a:pPr>
            <a:r>
              <a:rPr lang="en-US" sz="2000"/>
              <a:t>On store abort:</a:t>
            </a:r>
          </a:p>
          <a:p>
            <a:pPr marL="628650" lvl="1" indent="-230188">
              <a:lnSpc>
                <a:spcPct val="100000"/>
              </a:lnSpc>
              <a:spcBef>
                <a:spcPct val="0"/>
              </a:spcBef>
            </a:pPr>
            <a:r>
              <a:rPr lang="en-US"/>
              <a:t> clear valid bit</a:t>
            </a:r>
          </a:p>
        </p:txBody>
      </p:sp>
      <p:sp>
        <p:nvSpPr>
          <p:cNvPr id="1954820" name="Rectangle 4"/>
          <p:cNvSpPr>
            <a:spLocks noChangeArrowheads="1"/>
          </p:cNvSpPr>
          <p:nvPr/>
        </p:nvSpPr>
        <p:spPr bwMode="auto">
          <a:xfrm>
            <a:off x="5518150" y="2427288"/>
            <a:ext cx="2663825" cy="114141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>
                <a:latin typeface="Verdana" charset="0"/>
              </a:rPr>
              <a:t>Data</a:t>
            </a:r>
          </a:p>
        </p:txBody>
      </p:sp>
      <p:sp>
        <p:nvSpPr>
          <p:cNvPr id="1954821" name="Rectangle 5"/>
          <p:cNvSpPr>
            <a:spLocks noChangeArrowheads="1"/>
          </p:cNvSpPr>
          <p:nvPr/>
        </p:nvSpPr>
        <p:spPr bwMode="auto">
          <a:xfrm>
            <a:off x="2122488" y="1447800"/>
            <a:ext cx="2663825" cy="3270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>
                <a:latin typeface="Verdana" charset="0"/>
              </a:rPr>
              <a:t>Load Address</a:t>
            </a:r>
          </a:p>
        </p:txBody>
      </p:sp>
      <p:sp>
        <p:nvSpPr>
          <p:cNvPr id="1954822" name="Rectangle 6"/>
          <p:cNvSpPr>
            <a:spLocks noChangeArrowheads="1"/>
          </p:cNvSpPr>
          <p:nvPr/>
        </p:nvSpPr>
        <p:spPr bwMode="auto">
          <a:xfrm>
            <a:off x="4586288" y="2427288"/>
            <a:ext cx="931862" cy="114141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>
                <a:latin typeface="Verdana" charset="0"/>
              </a:rPr>
              <a:t>Tags</a:t>
            </a:r>
          </a:p>
        </p:txBody>
      </p:sp>
      <p:sp>
        <p:nvSpPr>
          <p:cNvPr id="1954823" name="Freeform 7"/>
          <p:cNvSpPr>
            <a:spLocks/>
          </p:cNvSpPr>
          <p:nvPr/>
        </p:nvSpPr>
        <p:spPr bwMode="auto">
          <a:xfrm>
            <a:off x="2720975" y="2154238"/>
            <a:ext cx="3729038" cy="1849437"/>
          </a:xfrm>
          <a:custGeom>
            <a:avLst/>
            <a:gdLst/>
            <a:ahLst/>
            <a:cxnLst>
              <a:cxn ang="0">
                <a:pos x="0" y="1392"/>
              </a:cxn>
              <a:cxn ang="0">
                <a:pos x="0" y="1632"/>
              </a:cxn>
              <a:cxn ang="0">
                <a:pos x="960" y="1632"/>
              </a:cxn>
              <a:cxn ang="0">
                <a:pos x="960" y="0"/>
              </a:cxn>
              <a:cxn ang="0">
                <a:pos x="2688" y="0"/>
              </a:cxn>
              <a:cxn ang="0">
                <a:pos x="2688" y="240"/>
              </a:cxn>
            </a:cxnLst>
            <a:rect l="0" t="0" r="r" b="b"/>
            <a:pathLst>
              <a:path w="2688" h="1632">
                <a:moveTo>
                  <a:pt x="0" y="1392"/>
                </a:moveTo>
                <a:lnTo>
                  <a:pt x="0" y="1632"/>
                </a:lnTo>
                <a:lnTo>
                  <a:pt x="960" y="1632"/>
                </a:lnTo>
                <a:lnTo>
                  <a:pt x="960" y="0"/>
                </a:lnTo>
                <a:lnTo>
                  <a:pt x="2688" y="0"/>
                </a:lnTo>
                <a:lnTo>
                  <a:pt x="2688" y="24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4824" name="Freeform 8"/>
          <p:cNvSpPr>
            <a:spLocks/>
          </p:cNvSpPr>
          <p:nvPr/>
        </p:nvSpPr>
        <p:spPr bwMode="auto">
          <a:xfrm>
            <a:off x="3521075" y="1774825"/>
            <a:ext cx="1465263" cy="652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4"/>
              </a:cxn>
              <a:cxn ang="0">
                <a:pos x="1056" y="144"/>
              </a:cxn>
              <a:cxn ang="0">
                <a:pos x="1056" y="576"/>
              </a:cxn>
            </a:cxnLst>
            <a:rect l="0" t="0" r="r" b="b"/>
            <a:pathLst>
              <a:path w="1056" h="576">
                <a:moveTo>
                  <a:pt x="0" y="0"/>
                </a:moveTo>
                <a:lnTo>
                  <a:pt x="0" y="144"/>
                </a:lnTo>
                <a:lnTo>
                  <a:pt x="1056" y="144"/>
                </a:lnTo>
                <a:lnTo>
                  <a:pt x="1056" y="576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4825" name="Freeform 9"/>
          <p:cNvSpPr>
            <a:spLocks/>
          </p:cNvSpPr>
          <p:nvPr/>
        </p:nvSpPr>
        <p:spPr bwMode="auto">
          <a:xfrm>
            <a:off x="1989138" y="1936750"/>
            <a:ext cx="1531937" cy="490538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0" y="0"/>
              </a:cxn>
              <a:cxn ang="0">
                <a:pos x="0" y="432"/>
              </a:cxn>
            </a:cxnLst>
            <a:rect l="0" t="0" r="r" b="b"/>
            <a:pathLst>
              <a:path w="1440" h="432">
                <a:moveTo>
                  <a:pt x="1440" y="0"/>
                </a:moveTo>
                <a:lnTo>
                  <a:pt x="0" y="0"/>
                </a:lnTo>
                <a:lnTo>
                  <a:pt x="0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4826" name="Text Box 10"/>
          <p:cNvSpPr txBox="1">
            <a:spLocks noChangeArrowheads="1"/>
          </p:cNvSpPr>
          <p:nvPr/>
        </p:nvSpPr>
        <p:spPr bwMode="auto">
          <a:xfrm>
            <a:off x="3962400" y="3657600"/>
            <a:ext cx="2446338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Verdana" charset="0"/>
              </a:rPr>
              <a:t>Store Commit Path</a:t>
            </a:r>
          </a:p>
        </p:txBody>
      </p:sp>
      <p:sp>
        <p:nvSpPr>
          <p:cNvPr id="1954827" name="Text Box 11"/>
          <p:cNvSpPr txBox="1">
            <a:spLocks noChangeArrowheads="1"/>
          </p:cNvSpPr>
          <p:nvPr/>
        </p:nvSpPr>
        <p:spPr bwMode="auto">
          <a:xfrm>
            <a:off x="228600" y="1447800"/>
            <a:ext cx="1531938" cy="915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i="1">
                <a:latin typeface="Verdana" charset="0"/>
              </a:rPr>
              <a:t>Speculative Store Buffer</a:t>
            </a:r>
          </a:p>
        </p:txBody>
      </p:sp>
      <p:sp>
        <p:nvSpPr>
          <p:cNvPr id="1954828" name="Text Box 12"/>
          <p:cNvSpPr txBox="1">
            <a:spLocks noChangeArrowheads="1"/>
          </p:cNvSpPr>
          <p:nvPr/>
        </p:nvSpPr>
        <p:spPr bwMode="auto">
          <a:xfrm>
            <a:off x="6629400" y="1600200"/>
            <a:ext cx="1798638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i="1">
                <a:latin typeface="Verdana" charset="0"/>
              </a:rPr>
              <a:t>L1 Data Cache</a:t>
            </a:r>
          </a:p>
        </p:txBody>
      </p:sp>
      <p:sp>
        <p:nvSpPr>
          <p:cNvPr id="1954829" name="Freeform 13"/>
          <p:cNvSpPr>
            <a:spLocks/>
          </p:cNvSpPr>
          <p:nvPr/>
        </p:nvSpPr>
        <p:spPr bwMode="auto">
          <a:xfrm>
            <a:off x="2720975" y="4003675"/>
            <a:ext cx="5594350" cy="2174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4032" y="192"/>
              </a:cxn>
            </a:cxnLst>
            <a:rect l="0" t="0" r="r" b="b"/>
            <a:pathLst>
              <a:path w="4032" h="192">
                <a:moveTo>
                  <a:pt x="0" y="0"/>
                </a:moveTo>
                <a:lnTo>
                  <a:pt x="0" y="192"/>
                </a:lnTo>
                <a:lnTo>
                  <a:pt x="4032" y="19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4830" name="Line 14"/>
          <p:cNvSpPr>
            <a:spLocks noChangeShapeType="1"/>
          </p:cNvSpPr>
          <p:nvPr/>
        </p:nvSpPr>
        <p:spPr bwMode="auto">
          <a:xfrm>
            <a:off x="6516688" y="3568700"/>
            <a:ext cx="0" cy="65246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4831" name="Text Box 15"/>
          <p:cNvSpPr txBox="1">
            <a:spLocks noChangeArrowheads="1"/>
          </p:cNvSpPr>
          <p:nvPr/>
        </p:nvSpPr>
        <p:spPr bwMode="auto">
          <a:xfrm>
            <a:off x="6859588" y="3886200"/>
            <a:ext cx="1220787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Verdana" charset="0"/>
              </a:rPr>
              <a:t>Load Data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90575" y="3514725"/>
            <a:ext cx="2930525" cy="217488"/>
            <a:chOff x="0" y="2640"/>
            <a:chExt cx="2112" cy="192"/>
          </a:xfrm>
        </p:grpSpPr>
        <p:sp>
          <p:nvSpPr>
            <p:cNvPr id="1954833" name="Rectangle 17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4834" name="Rectangle 18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4835" name="Rectangle 19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4836" name="Rectangle 20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90575" y="3297238"/>
            <a:ext cx="2930525" cy="217487"/>
            <a:chOff x="0" y="2640"/>
            <a:chExt cx="2112" cy="192"/>
          </a:xfrm>
        </p:grpSpPr>
        <p:sp>
          <p:nvSpPr>
            <p:cNvPr id="1954838" name="Rectangle 22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4839" name="Rectangle 23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4840" name="Rectangle 24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4841" name="Rectangle 25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90575" y="3079750"/>
            <a:ext cx="2930525" cy="217488"/>
            <a:chOff x="0" y="2640"/>
            <a:chExt cx="2112" cy="192"/>
          </a:xfrm>
        </p:grpSpPr>
        <p:sp>
          <p:nvSpPr>
            <p:cNvPr id="1954843" name="Rectangle 27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4844" name="Rectangle 28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4845" name="Rectangle 29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4846" name="Rectangle 30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90575" y="2862263"/>
            <a:ext cx="2930525" cy="217487"/>
            <a:chOff x="0" y="2640"/>
            <a:chExt cx="2112" cy="192"/>
          </a:xfrm>
        </p:grpSpPr>
        <p:sp>
          <p:nvSpPr>
            <p:cNvPr id="1954848" name="Rectangle 32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4849" name="Rectangle 33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4850" name="Rectangle 34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4851" name="Rectangle 35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790575" y="2644775"/>
            <a:ext cx="2930525" cy="217488"/>
            <a:chOff x="0" y="2640"/>
            <a:chExt cx="2112" cy="192"/>
          </a:xfrm>
        </p:grpSpPr>
        <p:sp>
          <p:nvSpPr>
            <p:cNvPr id="1954853" name="Rectangle 37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4854" name="Rectangle 38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4855" name="Rectangle 39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4856" name="Rectangle 40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790575" y="2427288"/>
            <a:ext cx="2930525" cy="217487"/>
            <a:chOff x="0" y="2640"/>
            <a:chExt cx="2112" cy="192"/>
          </a:xfrm>
        </p:grpSpPr>
        <p:sp>
          <p:nvSpPr>
            <p:cNvPr id="1954858" name="Rectangle 42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4859" name="Rectangle 43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4860" name="Rectangle 44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4861" name="Rectangle 45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EEFB-8B7A-BD4E-95F3-AC54587BE23C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5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162800" cy="533400"/>
          </a:xfrm>
        </p:spPr>
        <p:txBody>
          <a:bodyPr/>
          <a:lstStyle/>
          <a:p>
            <a:r>
              <a:rPr lang="en-US"/>
              <a:t>Speculative Store Buffer</a:t>
            </a:r>
          </a:p>
        </p:txBody>
      </p:sp>
      <p:sp>
        <p:nvSpPr>
          <p:cNvPr id="195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495800"/>
            <a:ext cx="8763000" cy="1905000"/>
          </a:xfrm>
          <a:noFill/>
          <a:ln/>
        </p:spPr>
        <p:txBody>
          <a:bodyPr/>
          <a:lstStyle/>
          <a:p>
            <a:pPr marL="342900" indent="-342900"/>
            <a:r>
              <a:rPr lang="en-US"/>
              <a:t>If data in both store buffer and cache, which should we use?</a:t>
            </a:r>
          </a:p>
          <a:p>
            <a:pPr marL="742950" lvl="1" indent="-285750">
              <a:buFontTx/>
              <a:buNone/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Speculative store buffer</a:t>
            </a:r>
          </a:p>
          <a:p>
            <a:pPr marL="342900" indent="-342900"/>
            <a:r>
              <a:rPr lang="en-US"/>
              <a:t>If same address in store buffer twice, which should we use?</a:t>
            </a:r>
          </a:p>
          <a:p>
            <a:pPr marL="742950" lvl="1" indent="-285750">
              <a:buFontTx/>
              <a:buNone/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Youngest store older than load</a:t>
            </a:r>
          </a:p>
        </p:txBody>
      </p:sp>
      <p:sp>
        <p:nvSpPr>
          <p:cNvPr id="1956868" name="Rectangle 4"/>
          <p:cNvSpPr>
            <a:spLocks noChangeArrowheads="1"/>
          </p:cNvSpPr>
          <p:nvPr/>
        </p:nvSpPr>
        <p:spPr bwMode="auto">
          <a:xfrm>
            <a:off x="5518150" y="2427288"/>
            <a:ext cx="2663825" cy="114141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>
                <a:latin typeface="Verdana" charset="0"/>
              </a:rPr>
              <a:t>Data</a:t>
            </a:r>
          </a:p>
        </p:txBody>
      </p:sp>
      <p:sp>
        <p:nvSpPr>
          <p:cNvPr id="1956869" name="Rectangle 5"/>
          <p:cNvSpPr>
            <a:spLocks noChangeArrowheads="1"/>
          </p:cNvSpPr>
          <p:nvPr/>
        </p:nvSpPr>
        <p:spPr bwMode="auto">
          <a:xfrm>
            <a:off x="2122488" y="1447800"/>
            <a:ext cx="2663825" cy="3270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>
                <a:latin typeface="Verdana" charset="0"/>
              </a:rPr>
              <a:t>Load Address</a:t>
            </a:r>
          </a:p>
        </p:txBody>
      </p:sp>
      <p:sp>
        <p:nvSpPr>
          <p:cNvPr id="1956870" name="Rectangle 6"/>
          <p:cNvSpPr>
            <a:spLocks noChangeArrowheads="1"/>
          </p:cNvSpPr>
          <p:nvPr/>
        </p:nvSpPr>
        <p:spPr bwMode="auto">
          <a:xfrm>
            <a:off x="4586288" y="2427288"/>
            <a:ext cx="931862" cy="114141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>
                <a:latin typeface="Verdana" charset="0"/>
              </a:rPr>
              <a:t>Tags</a:t>
            </a:r>
          </a:p>
        </p:txBody>
      </p:sp>
      <p:sp>
        <p:nvSpPr>
          <p:cNvPr id="1956871" name="Freeform 7"/>
          <p:cNvSpPr>
            <a:spLocks/>
          </p:cNvSpPr>
          <p:nvPr/>
        </p:nvSpPr>
        <p:spPr bwMode="auto">
          <a:xfrm>
            <a:off x="2720975" y="2154238"/>
            <a:ext cx="3729038" cy="1849437"/>
          </a:xfrm>
          <a:custGeom>
            <a:avLst/>
            <a:gdLst/>
            <a:ahLst/>
            <a:cxnLst>
              <a:cxn ang="0">
                <a:pos x="0" y="1392"/>
              </a:cxn>
              <a:cxn ang="0">
                <a:pos x="0" y="1632"/>
              </a:cxn>
              <a:cxn ang="0">
                <a:pos x="960" y="1632"/>
              </a:cxn>
              <a:cxn ang="0">
                <a:pos x="960" y="0"/>
              </a:cxn>
              <a:cxn ang="0">
                <a:pos x="2688" y="0"/>
              </a:cxn>
              <a:cxn ang="0">
                <a:pos x="2688" y="240"/>
              </a:cxn>
            </a:cxnLst>
            <a:rect l="0" t="0" r="r" b="b"/>
            <a:pathLst>
              <a:path w="2688" h="1632">
                <a:moveTo>
                  <a:pt x="0" y="1392"/>
                </a:moveTo>
                <a:lnTo>
                  <a:pt x="0" y="1632"/>
                </a:lnTo>
                <a:lnTo>
                  <a:pt x="960" y="1632"/>
                </a:lnTo>
                <a:lnTo>
                  <a:pt x="960" y="0"/>
                </a:lnTo>
                <a:lnTo>
                  <a:pt x="2688" y="0"/>
                </a:lnTo>
                <a:lnTo>
                  <a:pt x="2688" y="24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872" name="Freeform 8"/>
          <p:cNvSpPr>
            <a:spLocks/>
          </p:cNvSpPr>
          <p:nvPr/>
        </p:nvSpPr>
        <p:spPr bwMode="auto">
          <a:xfrm>
            <a:off x="3521075" y="1774825"/>
            <a:ext cx="1465263" cy="652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4"/>
              </a:cxn>
              <a:cxn ang="0">
                <a:pos x="1056" y="144"/>
              </a:cxn>
              <a:cxn ang="0">
                <a:pos x="1056" y="576"/>
              </a:cxn>
            </a:cxnLst>
            <a:rect l="0" t="0" r="r" b="b"/>
            <a:pathLst>
              <a:path w="1056" h="576">
                <a:moveTo>
                  <a:pt x="0" y="0"/>
                </a:moveTo>
                <a:lnTo>
                  <a:pt x="0" y="144"/>
                </a:lnTo>
                <a:lnTo>
                  <a:pt x="1056" y="144"/>
                </a:lnTo>
                <a:lnTo>
                  <a:pt x="1056" y="576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873" name="Freeform 9"/>
          <p:cNvSpPr>
            <a:spLocks/>
          </p:cNvSpPr>
          <p:nvPr/>
        </p:nvSpPr>
        <p:spPr bwMode="auto">
          <a:xfrm>
            <a:off x="1989138" y="1936750"/>
            <a:ext cx="1531937" cy="490538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0" y="0"/>
              </a:cxn>
              <a:cxn ang="0">
                <a:pos x="0" y="432"/>
              </a:cxn>
            </a:cxnLst>
            <a:rect l="0" t="0" r="r" b="b"/>
            <a:pathLst>
              <a:path w="1440" h="432">
                <a:moveTo>
                  <a:pt x="1440" y="0"/>
                </a:moveTo>
                <a:lnTo>
                  <a:pt x="0" y="0"/>
                </a:lnTo>
                <a:lnTo>
                  <a:pt x="0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874" name="Text Box 10"/>
          <p:cNvSpPr txBox="1">
            <a:spLocks noChangeArrowheads="1"/>
          </p:cNvSpPr>
          <p:nvPr/>
        </p:nvSpPr>
        <p:spPr bwMode="auto">
          <a:xfrm>
            <a:off x="3886200" y="3657600"/>
            <a:ext cx="2446338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Verdana" charset="0"/>
              </a:rPr>
              <a:t>Store Commit Path</a:t>
            </a:r>
          </a:p>
        </p:txBody>
      </p:sp>
      <p:sp>
        <p:nvSpPr>
          <p:cNvPr id="1956875" name="Text Box 11"/>
          <p:cNvSpPr txBox="1">
            <a:spLocks noChangeArrowheads="1"/>
          </p:cNvSpPr>
          <p:nvPr/>
        </p:nvSpPr>
        <p:spPr bwMode="auto">
          <a:xfrm>
            <a:off x="228600" y="1447800"/>
            <a:ext cx="1531938" cy="915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i="1">
                <a:latin typeface="Verdana" charset="0"/>
              </a:rPr>
              <a:t>Speculative Store Buffer</a:t>
            </a:r>
          </a:p>
        </p:txBody>
      </p:sp>
      <p:sp>
        <p:nvSpPr>
          <p:cNvPr id="1956876" name="Text Box 12"/>
          <p:cNvSpPr txBox="1">
            <a:spLocks noChangeArrowheads="1"/>
          </p:cNvSpPr>
          <p:nvPr/>
        </p:nvSpPr>
        <p:spPr bwMode="auto">
          <a:xfrm>
            <a:off x="6629400" y="1600200"/>
            <a:ext cx="1798638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i="1">
                <a:latin typeface="Verdana" charset="0"/>
              </a:rPr>
              <a:t>L1 Data Cache</a:t>
            </a:r>
          </a:p>
        </p:txBody>
      </p:sp>
      <p:sp>
        <p:nvSpPr>
          <p:cNvPr id="1956877" name="Freeform 13"/>
          <p:cNvSpPr>
            <a:spLocks/>
          </p:cNvSpPr>
          <p:nvPr/>
        </p:nvSpPr>
        <p:spPr bwMode="auto">
          <a:xfrm>
            <a:off x="2720975" y="4003675"/>
            <a:ext cx="5594350" cy="2174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4032" y="192"/>
              </a:cxn>
            </a:cxnLst>
            <a:rect l="0" t="0" r="r" b="b"/>
            <a:pathLst>
              <a:path w="4032" h="192">
                <a:moveTo>
                  <a:pt x="0" y="0"/>
                </a:moveTo>
                <a:lnTo>
                  <a:pt x="0" y="192"/>
                </a:lnTo>
                <a:lnTo>
                  <a:pt x="4032" y="19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878" name="Line 14"/>
          <p:cNvSpPr>
            <a:spLocks noChangeShapeType="1"/>
          </p:cNvSpPr>
          <p:nvPr/>
        </p:nvSpPr>
        <p:spPr bwMode="auto">
          <a:xfrm>
            <a:off x="6516688" y="3568700"/>
            <a:ext cx="0" cy="65246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879" name="Text Box 15"/>
          <p:cNvSpPr txBox="1">
            <a:spLocks noChangeArrowheads="1"/>
          </p:cNvSpPr>
          <p:nvPr/>
        </p:nvSpPr>
        <p:spPr bwMode="auto">
          <a:xfrm>
            <a:off x="6859588" y="3886200"/>
            <a:ext cx="1220787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Verdana" charset="0"/>
              </a:rPr>
              <a:t>Load Data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90575" y="3514725"/>
            <a:ext cx="2930525" cy="217488"/>
            <a:chOff x="0" y="2640"/>
            <a:chExt cx="2112" cy="192"/>
          </a:xfrm>
        </p:grpSpPr>
        <p:sp>
          <p:nvSpPr>
            <p:cNvPr id="1956881" name="Rectangle 17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6882" name="Rectangle 18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6883" name="Rectangle 19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6884" name="Rectangle 20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90575" y="3297238"/>
            <a:ext cx="2930525" cy="217487"/>
            <a:chOff x="0" y="2640"/>
            <a:chExt cx="2112" cy="192"/>
          </a:xfrm>
        </p:grpSpPr>
        <p:sp>
          <p:nvSpPr>
            <p:cNvPr id="1956886" name="Rectangle 22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6887" name="Rectangle 23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6888" name="Rectangle 24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6889" name="Rectangle 25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90575" y="3079750"/>
            <a:ext cx="2930525" cy="217488"/>
            <a:chOff x="0" y="2640"/>
            <a:chExt cx="2112" cy="192"/>
          </a:xfrm>
        </p:grpSpPr>
        <p:sp>
          <p:nvSpPr>
            <p:cNvPr id="1956891" name="Rectangle 27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6892" name="Rectangle 28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6893" name="Rectangle 29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6894" name="Rectangle 30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90575" y="2862263"/>
            <a:ext cx="2930525" cy="217487"/>
            <a:chOff x="0" y="2640"/>
            <a:chExt cx="2112" cy="192"/>
          </a:xfrm>
        </p:grpSpPr>
        <p:sp>
          <p:nvSpPr>
            <p:cNvPr id="1956896" name="Rectangle 32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6897" name="Rectangle 33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6898" name="Rectangle 34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6899" name="Rectangle 35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790575" y="2644775"/>
            <a:ext cx="2930525" cy="217488"/>
            <a:chOff x="0" y="2640"/>
            <a:chExt cx="2112" cy="192"/>
          </a:xfrm>
        </p:grpSpPr>
        <p:sp>
          <p:nvSpPr>
            <p:cNvPr id="1956901" name="Rectangle 37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6902" name="Rectangle 38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6903" name="Rectangle 39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6904" name="Rectangle 40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790575" y="2427288"/>
            <a:ext cx="2930525" cy="217487"/>
            <a:chOff x="0" y="2640"/>
            <a:chExt cx="2112" cy="192"/>
          </a:xfrm>
        </p:grpSpPr>
        <p:sp>
          <p:nvSpPr>
            <p:cNvPr id="1956906" name="Rectangle 42"/>
            <p:cNvSpPr>
              <a:spLocks noChangeArrowheads="1"/>
            </p:cNvSpPr>
            <p:nvPr/>
          </p:nvSpPr>
          <p:spPr bwMode="auto">
            <a:xfrm>
              <a:off x="288" y="2640"/>
              <a:ext cx="768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Tag</a:t>
              </a:r>
            </a:p>
          </p:txBody>
        </p:sp>
        <p:sp>
          <p:nvSpPr>
            <p:cNvPr id="1956907" name="Rectangle 43"/>
            <p:cNvSpPr>
              <a:spLocks noChangeArrowheads="1"/>
            </p:cNvSpPr>
            <p:nvPr/>
          </p:nvSpPr>
          <p:spPr bwMode="auto">
            <a:xfrm>
              <a:off x="1056" y="2640"/>
              <a:ext cx="1056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Data</a:t>
              </a:r>
            </a:p>
          </p:txBody>
        </p:sp>
        <p:sp>
          <p:nvSpPr>
            <p:cNvPr id="1956908" name="Rectangle 44"/>
            <p:cNvSpPr>
              <a:spLocks noChangeArrowheads="1"/>
            </p:cNvSpPr>
            <p:nvPr/>
          </p:nvSpPr>
          <p:spPr bwMode="auto">
            <a:xfrm>
              <a:off x="144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S</a:t>
              </a:r>
            </a:p>
          </p:txBody>
        </p:sp>
        <p:sp>
          <p:nvSpPr>
            <p:cNvPr id="1956909" name="Rectangle 45"/>
            <p:cNvSpPr>
              <a:spLocks noChangeArrowheads="1"/>
            </p:cNvSpPr>
            <p:nvPr/>
          </p:nvSpPr>
          <p:spPr bwMode="auto">
            <a:xfrm>
              <a:off x="0" y="2640"/>
              <a:ext cx="144" cy="19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>
                  <a:latin typeface="Verdana" charset="0"/>
                </a:rPr>
                <a:t>V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2E2-606F-7B46-A353-30D2D2B8F51C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58914" name="Rectangle 2"/>
          <p:cNvSpPr>
            <a:spLocks noChangeArrowheads="1"/>
          </p:cNvSpPr>
          <p:nvPr/>
        </p:nvSpPr>
        <p:spPr bwMode="auto">
          <a:xfrm>
            <a:off x="1066800" y="3200400"/>
            <a:ext cx="9144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Fetch</a:t>
            </a:r>
          </a:p>
        </p:txBody>
      </p:sp>
      <p:sp>
        <p:nvSpPr>
          <p:cNvPr id="1958915" name="Rectangle 3"/>
          <p:cNvSpPr>
            <a:spLocks noChangeArrowheads="1"/>
          </p:cNvSpPr>
          <p:nvPr/>
        </p:nvSpPr>
        <p:spPr bwMode="auto">
          <a:xfrm>
            <a:off x="2209800" y="3200400"/>
            <a:ext cx="16764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Decode &amp; Rename</a:t>
            </a:r>
          </a:p>
        </p:txBody>
      </p:sp>
      <p:sp>
        <p:nvSpPr>
          <p:cNvPr id="1958916" name="Line 4"/>
          <p:cNvSpPr>
            <a:spLocks noChangeShapeType="1"/>
          </p:cNvSpPr>
          <p:nvPr/>
        </p:nvSpPr>
        <p:spPr bwMode="auto">
          <a:xfrm>
            <a:off x="1981200" y="3581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17" name="Line 5"/>
          <p:cNvSpPr>
            <a:spLocks noChangeShapeType="1"/>
          </p:cNvSpPr>
          <p:nvPr/>
        </p:nvSpPr>
        <p:spPr bwMode="auto">
          <a:xfrm>
            <a:off x="3886200" y="3581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18" name="Rectangle 6"/>
          <p:cNvSpPr>
            <a:spLocks noChangeArrowheads="1"/>
          </p:cNvSpPr>
          <p:nvPr/>
        </p:nvSpPr>
        <p:spPr bwMode="auto">
          <a:xfrm>
            <a:off x="4114800" y="3200400"/>
            <a:ext cx="30480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Reorder Buffer</a:t>
            </a:r>
          </a:p>
        </p:txBody>
      </p:sp>
      <p:sp>
        <p:nvSpPr>
          <p:cNvPr id="1958919" name="Rectangle 7"/>
          <p:cNvSpPr>
            <a:spLocks noChangeArrowheads="1"/>
          </p:cNvSpPr>
          <p:nvPr/>
        </p:nvSpPr>
        <p:spPr bwMode="auto">
          <a:xfrm>
            <a:off x="304800" y="3200400"/>
            <a:ext cx="4572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PC</a:t>
            </a:r>
          </a:p>
        </p:txBody>
      </p:sp>
      <p:sp>
        <p:nvSpPr>
          <p:cNvPr id="1958920" name="Line 8"/>
          <p:cNvSpPr>
            <a:spLocks noChangeShapeType="1"/>
          </p:cNvSpPr>
          <p:nvPr/>
        </p:nvSpPr>
        <p:spPr bwMode="auto">
          <a:xfrm>
            <a:off x="762000" y="3581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1" name="AutoShape 9"/>
          <p:cNvSpPr>
            <a:spLocks noChangeArrowheads="1"/>
          </p:cNvSpPr>
          <p:nvPr/>
        </p:nvSpPr>
        <p:spPr bwMode="auto">
          <a:xfrm>
            <a:off x="1295400" y="1524000"/>
            <a:ext cx="1727200" cy="1447800"/>
          </a:xfrm>
          <a:prstGeom prst="star16">
            <a:avLst>
              <a:gd name="adj" fmla="val 37500"/>
            </a:avLst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Branch</a:t>
            </a:r>
          </a:p>
          <a:p>
            <a:pPr>
              <a:spcBef>
                <a:spcPct val="0"/>
              </a:spcBef>
            </a:pPr>
            <a:r>
              <a:rPr lang="en-US" sz="2000" b="1"/>
              <a:t>Prediction</a:t>
            </a:r>
          </a:p>
        </p:txBody>
      </p:sp>
      <p:sp>
        <p:nvSpPr>
          <p:cNvPr id="1958922" name="Freeform 10"/>
          <p:cNvSpPr>
            <a:spLocks/>
          </p:cNvSpPr>
          <p:nvPr/>
        </p:nvSpPr>
        <p:spPr bwMode="auto">
          <a:xfrm>
            <a:off x="838200" y="2514600"/>
            <a:ext cx="609600" cy="1066800"/>
          </a:xfrm>
          <a:custGeom>
            <a:avLst/>
            <a:gdLst/>
            <a:ahLst/>
            <a:cxnLst>
              <a:cxn ang="0">
                <a:pos x="0" y="720"/>
              </a:cxn>
              <a:cxn ang="0">
                <a:pos x="0" y="240"/>
              </a:cxn>
              <a:cxn ang="0">
                <a:pos x="480" y="0"/>
              </a:cxn>
            </a:cxnLst>
            <a:rect l="0" t="0" r="r" b="b"/>
            <a:pathLst>
              <a:path w="480" h="720">
                <a:moveTo>
                  <a:pt x="0" y="720"/>
                </a:moveTo>
                <a:lnTo>
                  <a:pt x="0" y="240"/>
                </a:lnTo>
                <a:lnTo>
                  <a:pt x="48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3" name="Freeform 11"/>
          <p:cNvSpPr>
            <a:spLocks/>
          </p:cNvSpPr>
          <p:nvPr/>
        </p:nvSpPr>
        <p:spPr bwMode="auto">
          <a:xfrm>
            <a:off x="2971800" y="2514600"/>
            <a:ext cx="381000" cy="685800"/>
          </a:xfrm>
          <a:custGeom>
            <a:avLst/>
            <a:gdLst/>
            <a:ahLst/>
            <a:cxnLst>
              <a:cxn ang="0">
                <a:pos x="384" y="576"/>
              </a:cxn>
              <a:cxn ang="0">
                <a:pos x="384" y="336"/>
              </a:cxn>
              <a:cxn ang="0">
                <a:pos x="0" y="0"/>
              </a:cxn>
            </a:cxnLst>
            <a:rect l="0" t="0" r="r" b="b"/>
            <a:pathLst>
              <a:path w="384" h="576">
                <a:moveTo>
                  <a:pt x="384" y="576"/>
                </a:moveTo>
                <a:lnTo>
                  <a:pt x="384" y="336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4" name="Freeform 12"/>
          <p:cNvSpPr>
            <a:spLocks/>
          </p:cNvSpPr>
          <p:nvPr/>
        </p:nvSpPr>
        <p:spPr bwMode="auto">
          <a:xfrm>
            <a:off x="76200" y="2057400"/>
            <a:ext cx="1371600" cy="1530350"/>
          </a:xfrm>
          <a:custGeom>
            <a:avLst/>
            <a:gdLst/>
            <a:ahLst/>
            <a:cxnLst>
              <a:cxn ang="0">
                <a:pos x="812" y="0"/>
              </a:cxn>
              <a:cxn ang="0">
                <a:pos x="7" y="6"/>
              </a:cxn>
              <a:cxn ang="0">
                <a:pos x="0" y="1014"/>
              </a:cxn>
              <a:cxn ang="0">
                <a:pos x="144" y="1010"/>
              </a:cxn>
            </a:cxnLst>
            <a:rect l="0" t="0" r="r" b="b"/>
            <a:pathLst>
              <a:path w="812" h="1014">
                <a:moveTo>
                  <a:pt x="812" y="0"/>
                </a:moveTo>
                <a:lnTo>
                  <a:pt x="7" y="6"/>
                </a:lnTo>
                <a:lnTo>
                  <a:pt x="0" y="1014"/>
                </a:lnTo>
                <a:lnTo>
                  <a:pt x="144" y="101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5" name="Text Box 13"/>
          <p:cNvSpPr txBox="1">
            <a:spLocks noChangeArrowheads="1"/>
          </p:cNvSpPr>
          <p:nvPr/>
        </p:nvSpPr>
        <p:spPr bwMode="auto">
          <a:xfrm>
            <a:off x="6324600" y="1371600"/>
            <a:ext cx="23574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b="1" i="1"/>
              <a:t>Update predictors</a:t>
            </a:r>
          </a:p>
        </p:txBody>
      </p:sp>
      <p:sp>
        <p:nvSpPr>
          <p:cNvPr id="1958926" name="Rectangle 14"/>
          <p:cNvSpPr>
            <a:spLocks noChangeArrowheads="1"/>
          </p:cNvSpPr>
          <p:nvPr/>
        </p:nvSpPr>
        <p:spPr bwMode="auto">
          <a:xfrm>
            <a:off x="7391400" y="3200400"/>
            <a:ext cx="12192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Commit</a:t>
            </a:r>
          </a:p>
        </p:txBody>
      </p:sp>
      <p:sp>
        <p:nvSpPr>
          <p:cNvPr id="1958927" name="Line 15"/>
          <p:cNvSpPr>
            <a:spLocks noChangeShapeType="1"/>
          </p:cNvSpPr>
          <p:nvPr/>
        </p:nvSpPr>
        <p:spPr bwMode="auto">
          <a:xfrm>
            <a:off x="7162800" y="3581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8" name="Rectangle 16"/>
          <p:cNvSpPr>
            <a:spLocks noChangeArrowheads="1"/>
          </p:cNvSpPr>
          <p:nvPr/>
        </p:nvSpPr>
        <p:spPr bwMode="auto">
          <a:xfrm>
            <a:off x="1066800" y="762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solidFill>
                  <a:srgbClr val="56127A"/>
                </a:solidFill>
                <a:latin typeface="Verdana" charset="0"/>
              </a:rPr>
              <a:t>Datapath: Branch Prediction</a:t>
            </a:r>
            <a:br>
              <a:rPr lang="en-US" sz="3600">
                <a:solidFill>
                  <a:srgbClr val="56127A"/>
                </a:solidFill>
                <a:latin typeface="Verdana" charset="0"/>
              </a:rPr>
            </a:br>
            <a:r>
              <a:rPr lang="en-US" sz="3600">
                <a:solidFill>
                  <a:srgbClr val="56127A"/>
                </a:solidFill>
                <a:latin typeface="Verdana" charset="0"/>
              </a:rPr>
              <a:t>and Speculative Execution</a:t>
            </a:r>
            <a:endParaRPr lang="en-US" sz="3600">
              <a:solidFill>
                <a:srgbClr val="56127A"/>
              </a:solidFill>
              <a:latin typeface="Verdana" charset="0"/>
              <a:hlinkClick r:id="rId3" action="ppaction://hlinkpres?slideindex=7&amp;slidetitle=Slide 7"/>
            </a:endParaRPr>
          </a:p>
        </p:txBody>
      </p:sp>
      <p:sp>
        <p:nvSpPr>
          <p:cNvPr id="1958929" name="Rectangle 17"/>
          <p:cNvSpPr>
            <a:spLocks noChangeArrowheads="1"/>
          </p:cNvSpPr>
          <p:nvPr/>
        </p:nvSpPr>
        <p:spPr bwMode="auto">
          <a:xfrm>
            <a:off x="3446463" y="4343400"/>
            <a:ext cx="5562600" cy="23733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267200" y="1524000"/>
            <a:ext cx="1727200" cy="2755900"/>
            <a:chOff x="2688" y="960"/>
            <a:chExt cx="1088" cy="1736"/>
          </a:xfrm>
        </p:grpSpPr>
        <p:sp>
          <p:nvSpPr>
            <p:cNvPr id="1958931" name="AutoShape 19"/>
            <p:cNvSpPr>
              <a:spLocks noChangeArrowheads="1"/>
            </p:cNvSpPr>
            <p:nvPr/>
          </p:nvSpPr>
          <p:spPr bwMode="auto">
            <a:xfrm>
              <a:off x="2688" y="960"/>
              <a:ext cx="1088" cy="848"/>
            </a:xfrm>
            <a:prstGeom prst="star16">
              <a:avLst>
                <a:gd name="adj" fmla="val 37500"/>
              </a:avLst>
            </a:prstGeom>
            <a:solidFill>
              <a:srgbClr val="FF6699"/>
            </a:solidFill>
            <a:ln w="254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b="1"/>
                <a:t>Branch</a:t>
              </a:r>
            </a:p>
            <a:p>
              <a:pPr>
                <a:spcBef>
                  <a:spcPct val="0"/>
                </a:spcBef>
              </a:pPr>
              <a:r>
                <a:rPr lang="en-US" sz="2000" b="1"/>
                <a:t>Resolution</a:t>
              </a:r>
            </a:p>
          </p:txBody>
        </p:sp>
        <p:sp>
          <p:nvSpPr>
            <p:cNvPr id="1958932" name="Freeform 20"/>
            <p:cNvSpPr>
              <a:spLocks/>
            </p:cNvSpPr>
            <p:nvPr/>
          </p:nvSpPr>
          <p:spPr bwMode="auto">
            <a:xfrm>
              <a:off x="2891" y="1807"/>
              <a:ext cx="332" cy="889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336" y="0"/>
                </a:cxn>
              </a:cxnLst>
              <a:rect l="0" t="0" r="r" b="b"/>
              <a:pathLst>
                <a:path w="336" h="1056">
                  <a:moveTo>
                    <a:pt x="0" y="1056"/>
                  </a:moveTo>
                  <a:lnTo>
                    <a:pt x="96" y="1056"/>
                  </a:lnTo>
                  <a:lnTo>
                    <a:pt x="336" y="0"/>
                  </a:lnTo>
                </a:path>
              </a:pathLst>
            </a:custGeom>
            <a:noFill/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58933" name="Rectangle 21"/>
          <p:cNvSpPr>
            <a:spLocks noChangeArrowheads="1"/>
          </p:cNvSpPr>
          <p:nvPr/>
        </p:nvSpPr>
        <p:spPr bwMode="auto">
          <a:xfrm>
            <a:off x="3827463" y="5562600"/>
            <a:ext cx="10668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Branch</a:t>
            </a:r>
          </a:p>
          <a:p>
            <a:pPr>
              <a:spcBef>
                <a:spcPct val="0"/>
              </a:spcBef>
            </a:pPr>
            <a:r>
              <a:rPr lang="en-US" sz="2400" b="1"/>
              <a:t>Unit</a:t>
            </a:r>
          </a:p>
        </p:txBody>
      </p:sp>
      <p:sp>
        <p:nvSpPr>
          <p:cNvPr id="1958934" name="Rectangle 22"/>
          <p:cNvSpPr>
            <a:spLocks noChangeArrowheads="1"/>
          </p:cNvSpPr>
          <p:nvPr/>
        </p:nvSpPr>
        <p:spPr bwMode="auto">
          <a:xfrm>
            <a:off x="4970463" y="5562600"/>
            <a:ext cx="7874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ALU</a:t>
            </a:r>
          </a:p>
        </p:txBody>
      </p:sp>
      <p:sp>
        <p:nvSpPr>
          <p:cNvPr id="1958935" name="Line 23"/>
          <p:cNvSpPr>
            <a:spLocks noChangeShapeType="1"/>
          </p:cNvSpPr>
          <p:nvPr/>
        </p:nvSpPr>
        <p:spPr bwMode="auto">
          <a:xfrm>
            <a:off x="5275263" y="4038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36" name="Rectangle 24"/>
          <p:cNvSpPr>
            <a:spLocks noChangeArrowheads="1"/>
          </p:cNvSpPr>
          <p:nvPr/>
        </p:nvSpPr>
        <p:spPr bwMode="auto">
          <a:xfrm>
            <a:off x="4056063" y="4572000"/>
            <a:ext cx="2971800" cy="609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Reg. File</a:t>
            </a:r>
          </a:p>
        </p:txBody>
      </p:sp>
      <p:sp>
        <p:nvSpPr>
          <p:cNvPr id="1958937" name="Line 25"/>
          <p:cNvSpPr>
            <a:spLocks noChangeShapeType="1"/>
          </p:cNvSpPr>
          <p:nvPr/>
        </p:nvSpPr>
        <p:spPr bwMode="auto">
          <a:xfrm>
            <a:off x="42846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38" name="Line 26"/>
          <p:cNvSpPr>
            <a:spLocks noChangeShapeType="1"/>
          </p:cNvSpPr>
          <p:nvPr/>
        </p:nvSpPr>
        <p:spPr bwMode="auto">
          <a:xfrm flipH="1">
            <a:off x="51228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39" name="Line 27"/>
          <p:cNvSpPr>
            <a:spLocks noChangeShapeType="1"/>
          </p:cNvSpPr>
          <p:nvPr/>
        </p:nvSpPr>
        <p:spPr bwMode="auto">
          <a:xfrm>
            <a:off x="53514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0" name="Line 28"/>
          <p:cNvSpPr>
            <a:spLocks noChangeShapeType="1"/>
          </p:cNvSpPr>
          <p:nvPr/>
        </p:nvSpPr>
        <p:spPr bwMode="auto">
          <a:xfrm flipV="1">
            <a:off x="55800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1" name="Line 29"/>
          <p:cNvSpPr>
            <a:spLocks noChangeShapeType="1"/>
          </p:cNvSpPr>
          <p:nvPr/>
        </p:nvSpPr>
        <p:spPr bwMode="auto">
          <a:xfrm flipH="1" flipV="1">
            <a:off x="45894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2" name="Line 30"/>
          <p:cNvSpPr>
            <a:spLocks noChangeShapeType="1"/>
          </p:cNvSpPr>
          <p:nvPr/>
        </p:nvSpPr>
        <p:spPr bwMode="auto">
          <a:xfrm flipH="1" flipV="1">
            <a:off x="5580063" y="40386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3" name="Line 31"/>
          <p:cNvSpPr>
            <a:spLocks noChangeShapeType="1"/>
          </p:cNvSpPr>
          <p:nvPr/>
        </p:nvSpPr>
        <p:spPr bwMode="auto">
          <a:xfrm flipH="1">
            <a:off x="4284663" y="4038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4" name="Line 32"/>
          <p:cNvSpPr>
            <a:spLocks noChangeShapeType="1"/>
          </p:cNvSpPr>
          <p:nvPr/>
        </p:nvSpPr>
        <p:spPr bwMode="auto">
          <a:xfrm flipV="1">
            <a:off x="4589463" y="40386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5" name="Rectangle 33"/>
          <p:cNvSpPr>
            <a:spLocks noChangeArrowheads="1"/>
          </p:cNvSpPr>
          <p:nvPr/>
        </p:nvSpPr>
        <p:spPr bwMode="auto">
          <a:xfrm>
            <a:off x="5805488" y="5559425"/>
            <a:ext cx="785812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MEM</a:t>
            </a:r>
          </a:p>
        </p:txBody>
      </p:sp>
      <p:sp>
        <p:nvSpPr>
          <p:cNvPr id="1958946" name="Line 34"/>
          <p:cNvSpPr>
            <a:spLocks noChangeShapeType="1"/>
          </p:cNvSpPr>
          <p:nvPr/>
        </p:nvSpPr>
        <p:spPr bwMode="auto">
          <a:xfrm flipH="1">
            <a:off x="59610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7" name="Line 35"/>
          <p:cNvSpPr>
            <a:spLocks noChangeShapeType="1"/>
          </p:cNvSpPr>
          <p:nvPr/>
        </p:nvSpPr>
        <p:spPr bwMode="auto">
          <a:xfrm>
            <a:off x="61896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8" name="Line 36"/>
          <p:cNvSpPr>
            <a:spLocks noChangeShapeType="1"/>
          </p:cNvSpPr>
          <p:nvPr/>
        </p:nvSpPr>
        <p:spPr bwMode="auto">
          <a:xfrm flipV="1">
            <a:off x="64182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9" name="Line 37"/>
          <p:cNvSpPr>
            <a:spLocks noChangeShapeType="1"/>
          </p:cNvSpPr>
          <p:nvPr/>
        </p:nvSpPr>
        <p:spPr bwMode="auto">
          <a:xfrm>
            <a:off x="6037263" y="4038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0" name="Line 38"/>
          <p:cNvSpPr>
            <a:spLocks noChangeShapeType="1"/>
          </p:cNvSpPr>
          <p:nvPr/>
        </p:nvSpPr>
        <p:spPr bwMode="auto">
          <a:xfrm flipH="1" flipV="1">
            <a:off x="6418263" y="40386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1" name="Rectangle 39"/>
          <p:cNvSpPr>
            <a:spLocks noChangeArrowheads="1"/>
          </p:cNvSpPr>
          <p:nvPr/>
        </p:nvSpPr>
        <p:spPr bwMode="auto">
          <a:xfrm>
            <a:off x="6799263" y="5562600"/>
            <a:ext cx="11430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Store Buffer</a:t>
            </a:r>
          </a:p>
        </p:txBody>
      </p:sp>
      <p:sp>
        <p:nvSpPr>
          <p:cNvPr id="1958952" name="Line 40"/>
          <p:cNvSpPr>
            <a:spLocks noChangeShapeType="1"/>
          </p:cNvSpPr>
          <p:nvPr/>
        </p:nvSpPr>
        <p:spPr bwMode="auto">
          <a:xfrm>
            <a:off x="6570663" y="5715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3" name="Line 41"/>
          <p:cNvSpPr>
            <a:spLocks noChangeShapeType="1"/>
          </p:cNvSpPr>
          <p:nvPr/>
        </p:nvSpPr>
        <p:spPr bwMode="auto">
          <a:xfrm flipH="1">
            <a:off x="6570663" y="6019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4" name="Rectangle 42"/>
          <p:cNvSpPr>
            <a:spLocks noChangeArrowheads="1"/>
          </p:cNvSpPr>
          <p:nvPr/>
        </p:nvSpPr>
        <p:spPr bwMode="auto">
          <a:xfrm>
            <a:off x="8170863" y="5562600"/>
            <a:ext cx="7620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D$</a:t>
            </a:r>
          </a:p>
        </p:txBody>
      </p:sp>
      <p:sp>
        <p:nvSpPr>
          <p:cNvPr id="1958955" name="Line 43"/>
          <p:cNvSpPr>
            <a:spLocks noChangeShapeType="1"/>
          </p:cNvSpPr>
          <p:nvPr/>
        </p:nvSpPr>
        <p:spPr bwMode="auto">
          <a:xfrm>
            <a:off x="7942263" y="5715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6" name="Line 44"/>
          <p:cNvSpPr>
            <a:spLocks noChangeShapeType="1"/>
          </p:cNvSpPr>
          <p:nvPr/>
        </p:nvSpPr>
        <p:spPr bwMode="auto">
          <a:xfrm flipH="1">
            <a:off x="7942263" y="6019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7" name="Freeform 45"/>
          <p:cNvSpPr>
            <a:spLocks/>
          </p:cNvSpPr>
          <p:nvPr/>
        </p:nvSpPr>
        <p:spPr bwMode="auto">
          <a:xfrm>
            <a:off x="2743200" y="1371600"/>
            <a:ext cx="6019800" cy="2209800"/>
          </a:xfrm>
          <a:custGeom>
            <a:avLst/>
            <a:gdLst/>
            <a:ahLst/>
            <a:cxnLst>
              <a:cxn ang="0">
                <a:pos x="3696" y="1296"/>
              </a:cxn>
              <a:cxn ang="0">
                <a:pos x="3792" y="1296"/>
              </a:cxn>
              <a:cxn ang="0">
                <a:pos x="3792" y="0"/>
              </a:cxn>
              <a:cxn ang="0">
                <a:pos x="480" y="0"/>
              </a:cxn>
              <a:cxn ang="0">
                <a:pos x="0" y="192"/>
              </a:cxn>
            </a:cxnLst>
            <a:rect l="0" t="0" r="r" b="b"/>
            <a:pathLst>
              <a:path w="3792" h="1296">
                <a:moveTo>
                  <a:pt x="3696" y="1296"/>
                </a:moveTo>
                <a:lnTo>
                  <a:pt x="3792" y="1296"/>
                </a:lnTo>
                <a:lnTo>
                  <a:pt x="3792" y="0"/>
                </a:lnTo>
                <a:lnTo>
                  <a:pt x="480" y="0"/>
                </a:lnTo>
                <a:lnTo>
                  <a:pt x="0" y="19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8" name="Text Box 46"/>
          <p:cNvSpPr txBox="1">
            <a:spLocks noChangeArrowheads="1"/>
          </p:cNvSpPr>
          <p:nvPr/>
        </p:nvSpPr>
        <p:spPr bwMode="auto">
          <a:xfrm>
            <a:off x="3440113" y="6276975"/>
            <a:ext cx="13525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/>
              <a:t>Execute</a:t>
            </a:r>
          </a:p>
        </p:txBody>
      </p:sp>
      <p:sp>
        <p:nvSpPr>
          <p:cNvPr id="1958959" name="Line 47"/>
          <p:cNvSpPr>
            <a:spLocks noChangeShapeType="1"/>
          </p:cNvSpPr>
          <p:nvPr/>
        </p:nvSpPr>
        <p:spPr bwMode="auto">
          <a:xfrm>
            <a:off x="7772400" y="4038600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1828800" y="1676400"/>
            <a:ext cx="5586413" cy="3878263"/>
            <a:chOff x="1152" y="1056"/>
            <a:chExt cx="3519" cy="2443"/>
          </a:xfrm>
        </p:grpSpPr>
        <p:sp>
          <p:nvSpPr>
            <p:cNvPr id="1958961" name="Line 49"/>
            <p:cNvSpPr>
              <a:spLocks noChangeShapeType="1"/>
            </p:cNvSpPr>
            <p:nvPr/>
          </p:nvSpPr>
          <p:spPr bwMode="auto">
            <a:xfrm flipH="1">
              <a:off x="2304" y="1584"/>
              <a:ext cx="576" cy="43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2" name="Text Box 50"/>
            <p:cNvSpPr txBox="1">
              <a:spLocks noChangeArrowheads="1"/>
            </p:cNvSpPr>
            <p:nvPr/>
          </p:nvSpPr>
          <p:spPr bwMode="auto">
            <a:xfrm>
              <a:off x="2160" y="1056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  <p:sp>
          <p:nvSpPr>
            <p:cNvPr id="1958963" name="Line 51"/>
            <p:cNvSpPr>
              <a:spLocks noChangeShapeType="1"/>
            </p:cNvSpPr>
            <p:nvPr/>
          </p:nvSpPr>
          <p:spPr bwMode="auto">
            <a:xfrm flipH="1">
              <a:off x="1152" y="1488"/>
              <a:ext cx="1680" cy="52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4" name="Line 52"/>
            <p:cNvSpPr>
              <a:spLocks noChangeShapeType="1"/>
            </p:cNvSpPr>
            <p:nvPr/>
          </p:nvSpPr>
          <p:spPr bwMode="auto">
            <a:xfrm flipH="1">
              <a:off x="1872" y="1296"/>
              <a:ext cx="96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5" name="Text Box 53"/>
            <p:cNvSpPr txBox="1">
              <a:spLocks noChangeArrowheads="1"/>
            </p:cNvSpPr>
            <p:nvPr/>
          </p:nvSpPr>
          <p:spPr bwMode="auto">
            <a:xfrm>
              <a:off x="2160" y="1344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  <p:sp>
          <p:nvSpPr>
            <p:cNvPr id="1958966" name="Text Box 54"/>
            <p:cNvSpPr txBox="1">
              <a:spLocks noChangeArrowheads="1"/>
            </p:cNvSpPr>
            <p:nvPr/>
          </p:nvSpPr>
          <p:spPr bwMode="auto">
            <a:xfrm>
              <a:off x="2688" y="1728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  <p:sp>
          <p:nvSpPr>
            <p:cNvPr id="1958967" name="Line 55"/>
            <p:cNvSpPr>
              <a:spLocks noChangeShapeType="1"/>
            </p:cNvSpPr>
            <p:nvPr/>
          </p:nvSpPr>
          <p:spPr bwMode="auto">
            <a:xfrm flipH="1">
              <a:off x="3024" y="1728"/>
              <a:ext cx="96" cy="28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8" name="Line 56"/>
            <p:cNvSpPr>
              <a:spLocks noChangeShapeType="1"/>
            </p:cNvSpPr>
            <p:nvPr/>
          </p:nvSpPr>
          <p:spPr bwMode="auto">
            <a:xfrm>
              <a:off x="3605" y="1660"/>
              <a:ext cx="1066" cy="1839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9" name="Text Box 57"/>
            <p:cNvSpPr txBox="1">
              <a:spLocks noChangeArrowheads="1"/>
            </p:cNvSpPr>
            <p:nvPr/>
          </p:nvSpPr>
          <p:spPr bwMode="auto">
            <a:xfrm>
              <a:off x="3700" y="1603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918E-078A-7848-A09C-0301D98CD389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5778" name="Rectangle 2"/>
          <p:cNvSpPr>
            <a:spLocks noChangeArrowheads="1"/>
          </p:cNvSpPr>
          <p:nvPr/>
        </p:nvSpPr>
        <p:spPr bwMode="auto">
          <a:xfrm>
            <a:off x="668338" y="1077913"/>
            <a:ext cx="7375525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Assume 2 BP bits per instruction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Change the prediction after two consecutive mistakes!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84350" y="2286000"/>
            <a:ext cx="5287963" cy="2654300"/>
            <a:chOff x="1124" y="1600"/>
            <a:chExt cx="3331" cy="167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69" y="1600"/>
              <a:ext cx="1544" cy="1672"/>
              <a:chOff x="1957" y="1124"/>
              <a:chExt cx="1544" cy="1672"/>
            </a:xfrm>
          </p:grpSpPr>
          <p:sp>
            <p:nvSpPr>
              <p:cNvPr id="1995781" name="Oval 5"/>
              <p:cNvSpPr>
                <a:spLocks noChangeArrowheads="1"/>
              </p:cNvSpPr>
              <p:nvPr/>
            </p:nvSpPr>
            <p:spPr bwMode="auto">
              <a:xfrm>
                <a:off x="1957" y="1716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782" name="Oval 6"/>
              <p:cNvSpPr>
                <a:spLocks noChangeArrowheads="1"/>
              </p:cNvSpPr>
              <p:nvPr/>
            </p:nvSpPr>
            <p:spPr bwMode="auto">
              <a:xfrm>
                <a:off x="3053" y="1700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783" name="Oval 7"/>
              <p:cNvSpPr>
                <a:spLocks noChangeArrowheads="1"/>
              </p:cNvSpPr>
              <p:nvPr/>
            </p:nvSpPr>
            <p:spPr bwMode="auto">
              <a:xfrm>
                <a:off x="2549" y="2332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784" name="Oval 8"/>
              <p:cNvSpPr>
                <a:spLocks noChangeArrowheads="1"/>
              </p:cNvSpPr>
              <p:nvPr/>
            </p:nvSpPr>
            <p:spPr bwMode="auto">
              <a:xfrm>
                <a:off x="2509" y="1124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95785" name="Freeform 9"/>
            <p:cNvSpPr>
              <a:spLocks/>
            </p:cNvSpPr>
            <p:nvPr/>
          </p:nvSpPr>
          <p:spPr bwMode="auto">
            <a:xfrm>
              <a:off x="1565" y="2040"/>
              <a:ext cx="409" cy="465"/>
            </a:xfrm>
            <a:custGeom>
              <a:avLst/>
              <a:gdLst/>
              <a:ahLst/>
              <a:cxnLst>
                <a:cxn ang="0">
                  <a:pos x="296" y="440"/>
                </a:cxn>
                <a:cxn ang="0">
                  <a:pos x="104" y="464"/>
                </a:cxn>
                <a:cxn ang="0">
                  <a:pos x="0" y="288"/>
                </a:cxn>
                <a:cxn ang="0">
                  <a:pos x="48" y="32"/>
                </a:cxn>
                <a:cxn ang="0">
                  <a:pos x="296" y="0"/>
                </a:cxn>
                <a:cxn ang="0">
                  <a:pos x="408" y="184"/>
                </a:cxn>
                <a:cxn ang="0">
                  <a:pos x="408" y="184"/>
                </a:cxn>
              </a:cxnLst>
              <a:rect l="0" t="0" r="r" b="b"/>
              <a:pathLst>
                <a:path w="409" h="465">
                  <a:moveTo>
                    <a:pt x="296" y="440"/>
                  </a:moveTo>
                  <a:lnTo>
                    <a:pt x="104" y="464"/>
                  </a:lnTo>
                  <a:lnTo>
                    <a:pt x="0" y="288"/>
                  </a:lnTo>
                  <a:lnTo>
                    <a:pt x="48" y="32"/>
                  </a:lnTo>
                  <a:lnTo>
                    <a:pt x="296" y="0"/>
                  </a:lnTo>
                  <a:lnTo>
                    <a:pt x="408" y="184"/>
                  </a:lnTo>
                  <a:lnTo>
                    <a:pt x="408" y="18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6" name="Line 10"/>
            <p:cNvSpPr>
              <a:spLocks noChangeShapeType="1"/>
            </p:cNvSpPr>
            <p:nvPr/>
          </p:nvSpPr>
          <p:spPr bwMode="auto">
            <a:xfrm>
              <a:off x="2189" y="2648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7" name="Line 11"/>
            <p:cNvSpPr>
              <a:spLocks noChangeShapeType="1"/>
            </p:cNvSpPr>
            <p:nvPr/>
          </p:nvSpPr>
          <p:spPr bwMode="auto">
            <a:xfrm flipH="1" flipV="1">
              <a:off x="2293" y="2536"/>
              <a:ext cx="304" cy="2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8" name="Line 12"/>
            <p:cNvSpPr>
              <a:spLocks noChangeShapeType="1"/>
            </p:cNvSpPr>
            <p:nvPr/>
          </p:nvSpPr>
          <p:spPr bwMode="auto">
            <a:xfrm flipV="1">
              <a:off x="2840" y="2588"/>
              <a:ext cx="240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9" name="Line 13"/>
            <p:cNvSpPr>
              <a:spLocks noChangeShapeType="1"/>
            </p:cNvSpPr>
            <p:nvPr/>
          </p:nvSpPr>
          <p:spPr bwMode="auto">
            <a:xfrm flipH="1" flipV="1">
              <a:off x="2733" y="2024"/>
              <a:ext cx="275" cy="2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0" name="Line 14"/>
            <p:cNvSpPr>
              <a:spLocks noChangeShapeType="1"/>
            </p:cNvSpPr>
            <p:nvPr/>
          </p:nvSpPr>
          <p:spPr bwMode="auto">
            <a:xfrm flipH="1">
              <a:off x="2229" y="2000"/>
              <a:ext cx="272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1" name="Line 15"/>
            <p:cNvSpPr>
              <a:spLocks noChangeShapeType="1"/>
            </p:cNvSpPr>
            <p:nvPr/>
          </p:nvSpPr>
          <p:spPr bwMode="auto">
            <a:xfrm>
              <a:off x="2861" y="1928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2" name="Freeform 16"/>
            <p:cNvSpPr>
              <a:spLocks/>
            </p:cNvSpPr>
            <p:nvPr/>
          </p:nvSpPr>
          <p:spPr bwMode="auto">
            <a:xfrm>
              <a:off x="3397" y="2128"/>
              <a:ext cx="409" cy="465"/>
            </a:xfrm>
            <a:custGeom>
              <a:avLst/>
              <a:gdLst/>
              <a:ahLst/>
              <a:cxnLst>
                <a:cxn ang="0">
                  <a:pos x="16" y="360"/>
                </a:cxn>
                <a:cxn ang="0">
                  <a:pos x="304" y="464"/>
                </a:cxn>
                <a:cxn ang="0">
                  <a:pos x="408" y="288"/>
                </a:cxn>
                <a:cxn ang="0">
                  <a:pos x="360" y="32"/>
                </a:cxn>
                <a:cxn ang="0">
                  <a:pos x="112" y="0"/>
                </a:cxn>
                <a:cxn ang="0">
                  <a:pos x="0" y="184"/>
                </a:cxn>
                <a:cxn ang="0">
                  <a:pos x="0" y="184"/>
                </a:cxn>
              </a:cxnLst>
              <a:rect l="0" t="0" r="r" b="b"/>
              <a:pathLst>
                <a:path w="409" h="465">
                  <a:moveTo>
                    <a:pt x="16" y="360"/>
                  </a:moveTo>
                  <a:lnTo>
                    <a:pt x="304" y="464"/>
                  </a:lnTo>
                  <a:lnTo>
                    <a:pt x="408" y="288"/>
                  </a:lnTo>
                  <a:lnTo>
                    <a:pt x="360" y="32"/>
                  </a:lnTo>
                  <a:lnTo>
                    <a:pt x="112" y="0"/>
                  </a:lnTo>
                  <a:lnTo>
                    <a:pt x="0" y="184"/>
                  </a:lnTo>
                  <a:lnTo>
                    <a:pt x="0" y="18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3" name="Rectangle 17"/>
            <p:cNvSpPr>
              <a:spLocks noChangeArrowheads="1"/>
            </p:cNvSpPr>
            <p:nvPr/>
          </p:nvSpPr>
          <p:spPr bwMode="auto">
            <a:xfrm>
              <a:off x="2389" y="1637"/>
              <a:ext cx="512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¬take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wrong</a:t>
              </a:r>
            </a:p>
          </p:txBody>
        </p:sp>
        <p:sp>
          <p:nvSpPr>
            <p:cNvPr id="1995794" name="Rectangle 18"/>
            <p:cNvSpPr>
              <a:spLocks noChangeArrowheads="1"/>
            </p:cNvSpPr>
            <p:nvPr/>
          </p:nvSpPr>
          <p:spPr bwMode="auto">
            <a:xfrm>
              <a:off x="2012" y="1920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5" name="Rectangle 19"/>
            <p:cNvSpPr>
              <a:spLocks noChangeArrowheads="1"/>
            </p:cNvSpPr>
            <p:nvPr/>
          </p:nvSpPr>
          <p:spPr bwMode="auto">
            <a:xfrm>
              <a:off x="2990" y="1836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  <p:sp>
          <p:nvSpPr>
            <p:cNvPr id="1995796" name="Rectangle 20"/>
            <p:cNvSpPr>
              <a:spLocks noChangeArrowheads="1"/>
            </p:cNvSpPr>
            <p:nvPr/>
          </p:nvSpPr>
          <p:spPr bwMode="auto">
            <a:xfrm>
              <a:off x="1124" y="2200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7" name="Rectangle 21"/>
            <p:cNvSpPr>
              <a:spLocks noChangeArrowheads="1"/>
            </p:cNvSpPr>
            <p:nvPr/>
          </p:nvSpPr>
          <p:spPr bwMode="auto">
            <a:xfrm>
              <a:off x="2412" y="2536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8" name="Rectangle 22"/>
            <p:cNvSpPr>
              <a:spLocks noChangeArrowheads="1"/>
            </p:cNvSpPr>
            <p:nvPr/>
          </p:nvSpPr>
          <p:spPr bwMode="auto">
            <a:xfrm>
              <a:off x="2500" y="2120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9" name="Rectangle 23"/>
            <p:cNvSpPr>
              <a:spLocks noChangeArrowheads="1"/>
            </p:cNvSpPr>
            <p:nvPr/>
          </p:nvSpPr>
          <p:spPr bwMode="auto">
            <a:xfrm>
              <a:off x="2933" y="2225"/>
              <a:ext cx="497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¬take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right</a:t>
              </a:r>
            </a:p>
          </p:txBody>
        </p:sp>
        <p:sp>
          <p:nvSpPr>
            <p:cNvPr id="1995800" name="Rectangle 24"/>
            <p:cNvSpPr>
              <a:spLocks noChangeArrowheads="1"/>
            </p:cNvSpPr>
            <p:nvPr/>
          </p:nvSpPr>
          <p:spPr bwMode="auto">
            <a:xfrm>
              <a:off x="1874" y="2238"/>
              <a:ext cx="415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right</a:t>
              </a:r>
            </a:p>
          </p:txBody>
        </p:sp>
        <p:sp>
          <p:nvSpPr>
            <p:cNvPr id="1995801" name="Rectangle 25"/>
            <p:cNvSpPr>
              <a:spLocks noChangeArrowheads="1"/>
            </p:cNvSpPr>
            <p:nvPr/>
          </p:nvSpPr>
          <p:spPr bwMode="auto">
            <a:xfrm>
              <a:off x="2428" y="2845"/>
              <a:ext cx="512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wrong</a:t>
              </a:r>
            </a:p>
          </p:txBody>
        </p:sp>
        <p:sp>
          <p:nvSpPr>
            <p:cNvPr id="1995802" name="Rectangle 26"/>
            <p:cNvSpPr>
              <a:spLocks noChangeArrowheads="1"/>
            </p:cNvSpPr>
            <p:nvPr/>
          </p:nvSpPr>
          <p:spPr bwMode="auto">
            <a:xfrm>
              <a:off x="3831" y="2253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  <p:sp>
          <p:nvSpPr>
            <p:cNvPr id="1995803" name="Rectangle 27"/>
            <p:cNvSpPr>
              <a:spLocks noChangeArrowheads="1"/>
            </p:cNvSpPr>
            <p:nvPr/>
          </p:nvSpPr>
          <p:spPr bwMode="auto">
            <a:xfrm>
              <a:off x="2939" y="2711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  <p:sp>
          <p:nvSpPr>
            <p:cNvPr id="1995804" name="Rectangle 28"/>
            <p:cNvSpPr>
              <a:spLocks noChangeArrowheads="1"/>
            </p:cNvSpPr>
            <p:nvPr/>
          </p:nvSpPr>
          <p:spPr bwMode="auto">
            <a:xfrm>
              <a:off x="1815" y="2739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</p:grpSp>
      <p:sp>
        <p:nvSpPr>
          <p:cNvPr id="1995805" name="Text Box 29"/>
          <p:cNvSpPr txBox="1">
            <a:spLocks noChangeArrowheads="1"/>
          </p:cNvSpPr>
          <p:nvPr/>
        </p:nvSpPr>
        <p:spPr bwMode="auto">
          <a:xfrm>
            <a:off x="622300" y="5391150"/>
            <a:ext cx="7686675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BP state:	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(</a:t>
            </a:r>
            <a:r>
              <a:rPr lang="en-US" sz="2000" i="1">
                <a:latin typeface="Verdana" charset="0"/>
              </a:rPr>
              <a:t>predict</a:t>
            </a:r>
            <a:r>
              <a:rPr lang="en-US" sz="2000">
                <a:latin typeface="Verdana" charset="0"/>
              </a:rPr>
              <a:t> take/¬take) x (</a:t>
            </a:r>
            <a:r>
              <a:rPr lang="en-US" sz="2000" i="1">
                <a:latin typeface="Verdana" charset="0"/>
              </a:rPr>
              <a:t>last prediction</a:t>
            </a:r>
            <a:r>
              <a:rPr lang="en-US" sz="2000">
                <a:latin typeface="Verdana" charset="0"/>
              </a:rPr>
              <a:t> right/wrong)</a:t>
            </a:r>
          </a:p>
        </p:txBody>
      </p:sp>
      <p:sp>
        <p:nvSpPr>
          <p:cNvPr id="1995806" name="Rectangle 30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Branch Prediction Bits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1FB7-FFE2-A346-9C0F-1B85D7D8530D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162800" cy="850900"/>
          </a:xfrm>
        </p:spPr>
        <p:txBody>
          <a:bodyPr/>
          <a:lstStyle/>
          <a:p>
            <a:r>
              <a:rPr lang="en-US"/>
              <a:t>Branch History Table</a:t>
            </a:r>
          </a:p>
        </p:txBody>
      </p:sp>
      <p:sp>
        <p:nvSpPr>
          <p:cNvPr id="1997827" name="Text Box 3"/>
          <p:cNvSpPr txBox="1">
            <a:spLocks noChangeArrowheads="1"/>
          </p:cNvSpPr>
          <p:nvPr/>
        </p:nvSpPr>
        <p:spPr bwMode="auto">
          <a:xfrm>
            <a:off x="450850" y="5715000"/>
            <a:ext cx="81708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4K-entry BHT, 2 bits/entry, ~80-90% correct predictions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0" y="1084263"/>
            <a:ext cx="4822825" cy="473075"/>
            <a:chOff x="984" y="774"/>
            <a:chExt cx="3038" cy="298"/>
          </a:xfrm>
        </p:grpSpPr>
        <p:sp>
          <p:nvSpPr>
            <p:cNvPr id="1997829" name="Rectangle 5"/>
            <p:cNvSpPr>
              <a:spLocks noChangeArrowheads="1"/>
            </p:cNvSpPr>
            <p:nvPr/>
          </p:nvSpPr>
          <p:spPr bwMode="auto">
            <a:xfrm>
              <a:off x="1932" y="795"/>
              <a:ext cx="176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>
                <a:solidFill>
                  <a:srgbClr val="56127A"/>
                </a:solidFill>
                <a:latin typeface="Verdana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708" y="795"/>
              <a:ext cx="288" cy="240"/>
              <a:chOff x="3456" y="960"/>
              <a:chExt cx="288" cy="240"/>
            </a:xfrm>
          </p:grpSpPr>
          <p:sp>
            <p:nvSpPr>
              <p:cNvPr id="1997831" name="Rectangle 7"/>
              <p:cNvSpPr>
                <a:spLocks noChangeArrowheads="1"/>
              </p:cNvSpPr>
              <p:nvPr/>
            </p:nvSpPr>
            <p:spPr bwMode="auto">
              <a:xfrm>
                <a:off x="3456" y="960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32" name="Line 8"/>
              <p:cNvSpPr>
                <a:spLocks noChangeShapeType="1"/>
              </p:cNvSpPr>
              <p:nvPr/>
            </p:nvSpPr>
            <p:spPr bwMode="auto">
              <a:xfrm flipV="1">
                <a:off x="3600" y="1104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97833" name="Text Box 9"/>
            <p:cNvSpPr txBox="1">
              <a:spLocks noChangeArrowheads="1"/>
            </p:cNvSpPr>
            <p:nvPr/>
          </p:nvSpPr>
          <p:spPr bwMode="auto">
            <a:xfrm>
              <a:off x="3660" y="822"/>
              <a:ext cx="21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</p:txBody>
        </p:sp>
        <p:sp>
          <p:nvSpPr>
            <p:cNvPr id="1997834" name="Text Box 10"/>
            <p:cNvSpPr txBox="1">
              <a:spLocks noChangeArrowheads="1"/>
            </p:cNvSpPr>
            <p:nvPr/>
          </p:nvSpPr>
          <p:spPr bwMode="auto">
            <a:xfrm>
              <a:off x="3804" y="822"/>
              <a:ext cx="21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</p:txBody>
        </p:sp>
        <p:sp>
          <p:nvSpPr>
            <p:cNvPr id="1997835" name="Text Box 11"/>
            <p:cNvSpPr txBox="1">
              <a:spLocks noChangeArrowheads="1"/>
            </p:cNvSpPr>
            <p:nvPr/>
          </p:nvSpPr>
          <p:spPr bwMode="auto">
            <a:xfrm>
              <a:off x="984" y="774"/>
              <a:ext cx="81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Fetch PC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98500" y="2341563"/>
            <a:ext cx="4445000" cy="3222625"/>
            <a:chOff x="440" y="1539"/>
            <a:chExt cx="2800" cy="2030"/>
          </a:xfrm>
        </p:grpSpPr>
        <p:sp>
          <p:nvSpPr>
            <p:cNvPr id="1997837" name="Line 13"/>
            <p:cNvSpPr>
              <a:spLocks noChangeShapeType="1"/>
            </p:cNvSpPr>
            <p:nvPr/>
          </p:nvSpPr>
          <p:spPr bwMode="auto">
            <a:xfrm>
              <a:off x="2616" y="3123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38" name="Line 14"/>
            <p:cNvSpPr>
              <a:spLocks noChangeShapeType="1"/>
            </p:cNvSpPr>
            <p:nvPr/>
          </p:nvSpPr>
          <p:spPr bwMode="auto">
            <a:xfrm>
              <a:off x="3036" y="1539"/>
              <a:ext cx="0" cy="1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39" name="Text Box 15"/>
            <p:cNvSpPr txBox="1">
              <a:spLocks noChangeArrowheads="1"/>
            </p:cNvSpPr>
            <p:nvPr/>
          </p:nvSpPr>
          <p:spPr bwMode="auto">
            <a:xfrm>
              <a:off x="440" y="3294"/>
              <a:ext cx="76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Branch?</a:t>
              </a:r>
            </a:p>
          </p:txBody>
        </p:sp>
        <p:sp>
          <p:nvSpPr>
            <p:cNvPr id="1997840" name="Line 16"/>
            <p:cNvSpPr>
              <a:spLocks noChangeShapeType="1"/>
            </p:cNvSpPr>
            <p:nvPr/>
          </p:nvSpPr>
          <p:spPr bwMode="auto">
            <a:xfrm>
              <a:off x="888" y="2595"/>
              <a:ext cx="0" cy="6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1" name="Freeform 17"/>
            <p:cNvSpPr>
              <a:spLocks/>
            </p:cNvSpPr>
            <p:nvPr/>
          </p:nvSpPr>
          <p:spPr bwMode="auto">
            <a:xfrm>
              <a:off x="1944" y="2787"/>
              <a:ext cx="1296" cy="3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4" y="0"/>
                </a:cxn>
                <a:cxn ang="0">
                  <a:pos x="672" y="96"/>
                </a:cxn>
                <a:cxn ang="0">
                  <a:pos x="720" y="0"/>
                </a:cxn>
                <a:cxn ang="0">
                  <a:pos x="1296" y="0"/>
                </a:cxn>
                <a:cxn ang="0">
                  <a:pos x="1152" y="336"/>
                </a:cxn>
                <a:cxn ang="0">
                  <a:pos x="144" y="336"/>
                </a:cxn>
                <a:cxn ang="0">
                  <a:pos x="0" y="0"/>
                </a:cxn>
              </a:cxnLst>
              <a:rect l="0" t="0" r="r" b="b"/>
              <a:pathLst>
                <a:path w="1296" h="336">
                  <a:moveTo>
                    <a:pt x="0" y="0"/>
                  </a:moveTo>
                  <a:lnTo>
                    <a:pt x="624" y="0"/>
                  </a:lnTo>
                  <a:lnTo>
                    <a:pt x="672" y="96"/>
                  </a:lnTo>
                  <a:lnTo>
                    <a:pt x="720" y="0"/>
                  </a:lnTo>
                  <a:lnTo>
                    <a:pt x="1296" y="0"/>
                  </a:lnTo>
                  <a:lnTo>
                    <a:pt x="1152" y="336"/>
                  </a:lnTo>
                  <a:lnTo>
                    <a:pt x="144" y="3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2" name="Line 18"/>
            <p:cNvSpPr>
              <a:spLocks noChangeShapeType="1"/>
            </p:cNvSpPr>
            <p:nvPr/>
          </p:nvSpPr>
          <p:spPr bwMode="auto">
            <a:xfrm>
              <a:off x="2184" y="259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3" name="Text Box 19"/>
            <p:cNvSpPr txBox="1">
              <a:spLocks noChangeArrowheads="1"/>
            </p:cNvSpPr>
            <p:nvPr/>
          </p:nvSpPr>
          <p:spPr bwMode="auto">
            <a:xfrm>
              <a:off x="2126" y="3319"/>
              <a:ext cx="901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Target PC</a:t>
              </a:r>
            </a:p>
          </p:txBody>
        </p:sp>
        <p:sp>
          <p:nvSpPr>
            <p:cNvPr id="1997844" name="Text Box 20"/>
            <p:cNvSpPr txBox="1">
              <a:spLocks noChangeArrowheads="1"/>
            </p:cNvSpPr>
            <p:nvPr/>
          </p:nvSpPr>
          <p:spPr bwMode="auto">
            <a:xfrm>
              <a:off x="2484" y="2887"/>
              <a:ext cx="247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+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0" y="1617663"/>
            <a:ext cx="5848350" cy="2400300"/>
            <a:chOff x="0" y="1083"/>
            <a:chExt cx="3684" cy="1512"/>
          </a:xfrm>
        </p:grpSpPr>
        <p:sp>
          <p:nvSpPr>
            <p:cNvPr id="1997846" name="Rectangle 22"/>
            <p:cNvSpPr>
              <a:spLocks noChangeArrowheads="1"/>
            </p:cNvSpPr>
            <p:nvPr/>
          </p:nvSpPr>
          <p:spPr bwMode="auto">
            <a:xfrm>
              <a:off x="444" y="1300"/>
              <a:ext cx="1872" cy="77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I-Cache</a:t>
              </a:r>
            </a:p>
          </p:txBody>
        </p:sp>
        <p:sp>
          <p:nvSpPr>
            <p:cNvPr id="1997847" name="Freeform 23"/>
            <p:cNvSpPr>
              <a:spLocks/>
            </p:cNvSpPr>
            <p:nvPr/>
          </p:nvSpPr>
          <p:spPr bwMode="auto">
            <a:xfrm>
              <a:off x="2316" y="1300"/>
              <a:ext cx="720" cy="239"/>
            </a:xfrm>
            <a:custGeom>
              <a:avLst/>
              <a:gdLst/>
              <a:ahLst/>
              <a:cxnLst>
                <a:cxn ang="0">
                  <a:pos x="720" y="0"/>
                </a:cxn>
                <a:cxn ang="0">
                  <a:pos x="720" y="384"/>
                </a:cxn>
                <a:cxn ang="0">
                  <a:pos x="0" y="384"/>
                </a:cxn>
              </a:cxnLst>
              <a:rect l="0" t="0" r="r" b="b"/>
              <a:pathLst>
                <a:path w="720" h="384">
                  <a:moveTo>
                    <a:pt x="720" y="0"/>
                  </a:moveTo>
                  <a:lnTo>
                    <a:pt x="720" y="384"/>
                  </a:lnTo>
                  <a:lnTo>
                    <a:pt x="0" y="384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8" name="Rectangle 24"/>
            <p:cNvSpPr>
              <a:spLocks noChangeArrowheads="1"/>
            </p:cNvSpPr>
            <p:nvPr/>
          </p:nvSpPr>
          <p:spPr bwMode="auto">
            <a:xfrm>
              <a:off x="408" y="2331"/>
              <a:ext cx="912" cy="2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Opcode</a:t>
              </a:r>
            </a:p>
          </p:txBody>
        </p:sp>
        <p:sp>
          <p:nvSpPr>
            <p:cNvPr id="1997849" name="Rectangle 25"/>
            <p:cNvSpPr>
              <a:spLocks noChangeArrowheads="1"/>
            </p:cNvSpPr>
            <p:nvPr/>
          </p:nvSpPr>
          <p:spPr bwMode="auto">
            <a:xfrm>
              <a:off x="1560" y="2331"/>
              <a:ext cx="960" cy="2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offset</a:t>
              </a:r>
            </a:p>
          </p:txBody>
        </p:sp>
        <p:sp>
          <p:nvSpPr>
            <p:cNvPr id="1997850" name="Line 26"/>
            <p:cNvSpPr>
              <a:spLocks noChangeShapeType="1"/>
            </p:cNvSpPr>
            <p:nvPr/>
          </p:nvSpPr>
          <p:spPr bwMode="auto">
            <a:xfrm>
              <a:off x="1464" y="2071"/>
              <a:ext cx="0" cy="2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51" name="Rectangle 27"/>
            <p:cNvSpPr>
              <a:spLocks noChangeArrowheads="1"/>
            </p:cNvSpPr>
            <p:nvPr/>
          </p:nvSpPr>
          <p:spPr bwMode="auto">
            <a:xfrm>
              <a:off x="1320" y="2331"/>
              <a:ext cx="240" cy="2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52" name="AutoShape 28"/>
            <p:cNvSpPr>
              <a:spLocks/>
            </p:cNvSpPr>
            <p:nvPr/>
          </p:nvSpPr>
          <p:spPr bwMode="auto">
            <a:xfrm rot="5400000">
              <a:off x="2699" y="316"/>
              <a:ext cx="217" cy="1752"/>
            </a:xfrm>
            <a:prstGeom prst="rightBrace">
              <a:avLst>
                <a:gd name="adj1" fmla="val 67281"/>
                <a:gd name="adj2" fmla="val 3681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53" name="Text Box 29"/>
            <p:cNvSpPr txBox="1">
              <a:spLocks noChangeArrowheads="1"/>
            </p:cNvSpPr>
            <p:nvPr/>
          </p:nvSpPr>
          <p:spPr bwMode="auto">
            <a:xfrm>
              <a:off x="0" y="2098"/>
              <a:ext cx="989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Instruction</a:t>
              </a: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4895850" y="1117600"/>
            <a:ext cx="4062413" cy="4406900"/>
            <a:chOff x="3084" y="768"/>
            <a:chExt cx="2559" cy="2776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3276" y="1251"/>
              <a:ext cx="960" cy="408"/>
              <a:chOff x="3276" y="1251"/>
              <a:chExt cx="960" cy="408"/>
            </a:xfrm>
          </p:grpSpPr>
          <p:sp>
            <p:nvSpPr>
              <p:cNvPr id="1997856" name="AutoShape 32"/>
              <p:cNvSpPr>
                <a:spLocks/>
              </p:cNvSpPr>
              <p:nvPr/>
            </p:nvSpPr>
            <p:spPr bwMode="auto">
              <a:xfrm rot="5400000">
                <a:off x="3408" y="1119"/>
                <a:ext cx="144" cy="408"/>
              </a:xfrm>
              <a:prstGeom prst="rightBrace">
                <a:avLst>
                  <a:gd name="adj1" fmla="val 23611"/>
                  <a:gd name="adj2" fmla="val 54167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57" name="Freeform 33"/>
              <p:cNvSpPr>
                <a:spLocks/>
              </p:cNvSpPr>
              <p:nvPr/>
            </p:nvSpPr>
            <p:spPr bwMode="auto">
              <a:xfrm>
                <a:off x="3468" y="1323"/>
                <a:ext cx="768" cy="3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36"/>
                  </a:cxn>
                  <a:cxn ang="0">
                    <a:pos x="768" y="336"/>
                  </a:cxn>
                </a:cxnLst>
                <a:rect l="0" t="0" r="r" b="b"/>
                <a:pathLst>
                  <a:path w="768" h="336">
                    <a:moveTo>
                      <a:pt x="0" y="0"/>
                    </a:moveTo>
                    <a:lnTo>
                      <a:pt x="0" y="336"/>
                    </a:lnTo>
                    <a:lnTo>
                      <a:pt x="768" y="336"/>
                    </a:lnTo>
                  </a:path>
                </a:pathLst>
              </a:custGeom>
              <a:noFill/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58" name="Line 34"/>
              <p:cNvSpPr>
                <a:spLocks noChangeShapeType="1"/>
              </p:cNvSpPr>
              <p:nvPr/>
            </p:nvSpPr>
            <p:spPr bwMode="auto">
              <a:xfrm flipV="1">
                <a:off x="3420" y="1419"/>
                <a:ext cx="144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59" name="Text Box 35"/>
              <p:cNvSpPr txBox="1">
                <a:spLocks noChangeArrowheads="1"/>
              </p:cNvSpPr>
              <p:nvPr/>
            </p:nvSpPr>
            <p:spPr bwMode="auto">
              <a:xfrm>
                <a:off x="3602" y="1327"/>
                <a:ext cx="211" cy="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>
                    <a:solidFill>
                      <a:srgbClr val="56127A"/>
                    </a:solidFill>
                    <a:latin typeface="Verdana" charset="0"/>
                  </a:rPr>
                  <a:t>k</a:t>
                </a:r>
              </a:p>
            </p:txBody>
          </p:sp>
        </p:grpSp>
        <p:sp>
          <p:nvSpPr>
            <p:cNvPr id="1997860" name="Text Box 36"/>
            <p:cNvSpPr txBox="1">
              <a:spLocks noChangeArrowheads="1"/>
            </p:cNvSpPr>
            <p:nvPr/>
          </p:nvSpPr>
          <p:spPr bwMode="auto">
            <a:xfrm>
              <a:off x="3084" y="1611"/>
              <a:ext cx="124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BHT Index</a:t>
              </a:r>
            </a:p>
          </p:txBody>
        </p:sp>
        <p:sp>
          <p:nvSpPr>
            <p:cNvPr id="1997861" name="Text Box 37"/>
            <p:cNvSpPr txBox="1">
              <a:spLocks noChangeArrowheads="1"/>
            </p:cNvSpPr>
            <p:nvPr/>
          </p:nvSpPr>
          <p:spPr bwMode="auto">
            <a:xfrm>
              <a:off x="4584" y="1350"/>
              <a:ext cx="1059" cy="63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 i="1" baseline="30000">
                  <a:solidFill>
                    <a:srgbClr val="56127A"/>
                  </a:solidFill>
                  <a:latin typeface="Verdana" charset="0"/>
                </a:rPr>
                <a:t>k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-entry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BHT,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2 bits/entry</a:t>
              </a:r>
            </a:p>
          </p:txBody>
        </p:sp>
        <p:sp>
          <p:nvSpPr>
            <p:cNvPr id="1997862" name="Text Box 38"/>
            <p:cNvSpPr txBox="1">
              <a:spLocks noChangeArrowheads="1"/>
            </p:cNvSpPr>
            <p:nvPr/>
          </p:nvSpPr>
          <p:spPr bwMode="auto">
            <a:xfrm>
              <a:off x="3602" y="3294"/>
              <a:ext cx="1379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Taken/¬Taken?</a:t>
              </a:r>
            </a:p>
          </p:txBody>
        </p:sp>
        <p:grpSp>
          <p:nvGrpSpPr>
            <p:cNvPr id="8" name="Group 39"/>
            <p:cNvGrpSpPr>
              <a:grpSpLocks/>
            </p:cNvGrpSpPr>
            <p:nvPr/>
          </p:nvGrpSpPr>
          <p:grpSpPr bwMode="auto">
            <a:xfrm>
              <a:off x="4284" y="1035"/>
              <a:ext cx="288" cy="2280"/>
              <a:chOff x="4284" y="1035"/>
              <a:chExt cx="288" cy="2280"/>
            </a:xfrm>
          </p:grpSpPr>
          <p:grpSp>
            <p:nvGrpSpPr>
              <p:cNvPr id="9" name="Group 40"/>
              <p:cNvGrpSpPr>
                <a:grpSpLocks/>
              </p:cNvGrpSpPr>
              <p:nvPr/>
            </p:nvGrpSpPr>
            <p:grpSpPr bwMode="auto">
              <a:xfrm>
                <a:off x="4284" y="1035"/>
                <a:ext cx="288" cy="240"/>
                <a:chOff x="2352" y="576"/>
                <a:chExt cx="288" cy="240"/>
              </a:xfrm>
            </p:grpSpPr>
            <p:sp>
              <p:nvSpPr>
                <p:cNvPr id="1997865" name="Rectangle 41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6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4284" y="1275"/>
                <a:ext cx="288" cy="240"/>
                <a:chOff x="2352" y="576"/>
                <a:chExt cx="288" cy="240"/>
              </a:xfrm>
            </p:grpSpPr>
            <p:sp>
              <p:nvSpPr>
                <p:cNvPr id="1997868" name="Rectangle 44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69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46"/>
              <p:cNvGrpSpPr>
                <a:grpSpLocks/>
              </p:cNvGrpSpPr>
              <p:nvPr/>
            </p:nvGrpSpPr>
            <p:grpSpPr bwMode="auto">
              <a:xfrm>
                <a:off x="4284" y="1515"/>
                <a:ext cx="288" cy="240"/>
                <a:chOff x="2352" y="576"/>
                <a:chExt cx="288" cy="240"/>
              </a:xfrm>
            </p:grpSpPr>
            <p:sp>
              <p:nvSpPr>
                <p:cNvPr id="1997871" name="Rectangle 47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7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49"/>
              <p:cNvGrpSpPr>
                <a:grpSpLocks/>
              </p:cNvGrpSpPr>
              <p:nvPr/>
            </p:nvGrpSpPr>
            <p:grpSpPr bwMode="auto">
              <a:xfrm>
                <a:off x="4284" y="2715"/>
                <a:ext cx="288" cy="240"/>
                <a:chOff x="2352" y="576"/>
                <a:chExt cx="288" cy="240"/>
              </a:xfrm>
            </p:grpSpPr>
            <p:sp>
              <p:nvSpPr>
                <p:cNvPr id="1997874" name="Rectangle 50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75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97876" name="Line 52"/>
              <p:cNvSpPr>
                <a:spLocks noChangeShapeType="1"/>
              </p:cNvSpPr>
              <p:nvPr/>
            </p:nvSpPr>
            <p:spPr bwMode="auto">
              <a:xfrm>
                <a:off x="4375" y="2955"/>
                <a:ext cx="0" cy="36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77" name="Line 53"/>
              <p:cNvSpPr>
                <a:spLocks noChangeShapeType="1"/>
              </p:cNvSpPr>
              <p:nvPr/>
            </p:nvSpPr>
            <p:spPr bwMode="auto">
              <a:xfrm>
                <a:off x="4284" y="1755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78" name="Line 54"/>
              <p:cNvSpPr>
                <a:spLocks noChangeShapeType="1"/>
              </p:cNvSpPr>
              <p:nvPr/>
            </p:nvSpPr>
            <p:spPr bwMode="auto">
              <a:xfrm flipV="1">
                <a:off x="4284" y="2471"/>
                <a:ext cx="0" cy="2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79" name="Line 55"/>
              <p:cNvSpPr>
                <a:spLocks noChangeShapeType="1"/>
              </p:cNvSpPr>
              <p:nvPr/>
            </p:nvSpPr>
            <p:spPr bwMode="auto">
              <a:xfrm flipV="1">
                <a:off x="4572" y="2595"/>
                <a:ext cx="0" cy="1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80" name="Line 56"/>
              <p:cNvSpPr>
                <a:spLocks noChangeShapeType="1"/>
              </p:cNvSpPr>
              <p:nvPr/>
            </p:nvSpPr>
            <p:spPr bwMode="auto">
              <a:xfrm>
                <a:off x="4572" y="1755"/>
                <a:ext cx="0" cy="3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81" name="Line 57"/>
              <p:cNvSpPr>
                <a:spLocks noChangeShapeType="1"/>
              </p:cNvSpPr>
              <p:nvPr/>
            </p:nvSpPr>
            <p:spPr bwMode="auto">
              <a:xfrm>
                <a:off x="4428" y="1899"/>
                <a:ext cx="0" cy="6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97882" name="Line 58"/>
            <p:cNvSpPr>
              <a:spLocks noChangeShapeType="1"/>
            </p:cNvSpPr>
            <p:nvPr/>
          </p:nvSpPr>
          <p:spPr bwMode="auto">
            <a:xfrm>
              <a:off x="3216" y="76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82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DE4B2-67D6-FE4E-950D-C145D4BA0DE8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225425"/>
            <a:ext cx="7162800" cy="10033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Exploiting Spatial Correlation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Yeh and Patt, 1992</a:t>
            </a:r>
          </a:p>
        </p:txBody>
      </p:sp>
      <p:sp>
        <p:nvSpPr>
          <p:cNvPr id="1999875" name="Rectangle 3"/>
          <p:cNvSpPr>
            <a:spLocks noChangeArrowheads="1"/>
          </p:cNvSpPr>
          <p:nvPr/>
        </p:nvSpPr>
        <p:spPr bwMode="auto">
          <a:xfrm>
            <a:off x="482600" y="3973513"/>
            <a:ext cx="8169275" cy="1397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History register, </a:t>
            </a:r>
            <a:r>
              <a:rPr lang="en-US" sz="2400">
                <a:latin typeface="Verdana" charset="0"/>
              </a:rPr>
              <a:t>H, records the direction of the last N branches executed by the processor</a:t>
            </a:r>
          </a:p>
          <a:p>
            <a:pPr algn="l">
              <a:spcBef>
                <a:spcPct val="0"/>
              </a:spcBef>
            </a:pPr>
            <a:endParaRPr lang="en-US" sz="14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</p:txBody>
      </p:sp>
      <p:sp>
        <p:nvSpPr>
          <p:cNvPr id="1999876" name="Text Box 4"/>
          <p:cNvSpPr txBox="1">
            <a:spLocks noChangeArrowheads="1"/>
          </p:cNvSpPr>
          <p:nvPr/>
        </p:nvSpPr>
        <p:spPr bwMode="auto">
          <a:xfrm>
            <a:off x="2565400" y="1365250"/>
            <a:ext cx="2936875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b="1">
                <a:latin typeface="Courier New" charset="0"/>
              </a:rPr>
              <a:t>if (x[i] &lt; 7) then</a:t>
            </a:r>
          </a:p>
          <a:p>
            <a:pPr algn="l">
              <a:spcBef>
                <a:spcPct val="0"/>
              </a:spcBef>
            </a:pPr>
            <a:r>
              <a:rPr lang="en-US" sz="2000" b="1">
                <a:latin typeface="Courier New" charset="0"/>
              </a:rPr>
              <a:t>	y += 1;</a:t>
            </a:r>
          </a:p>
          <a:p>
            <a:pPr algn="l">
              <a:spcBef>
                <a:spcPct val="0"/>
              </a:spcBef>
            </a:pPr>
            <a:r>
              <a:rPr lang="en-US" sz="2000" b="1">
                <a:latin typeface="Courier New" charset="0"/>
              </a:rPr>
              <a:t>if (x[i] &lt; 5) then</a:t>
            </a:r>
          </a:p>
          <a:p>
            <a:pPr algn="l">
              <a:spcBef>
                <a:spcPct val="0"/>
              </a:spcBef>
            </a:pPr>
            <a:r>
              <a:rPr lang="en-US" sz="2000" b="1">
                <a:latin typeface="Courier New" charset="0"/>
              </a:rPr>
              <a:t>	c -= 4;</a:t>
            </a:r>
          </a:p>
        </p:txBody>
      </p:sp>
      <p:sp>
        <p:nvSpPr>
          <p:cNvPr id="1999877" name="Rectangle 5"/>
          <p:cNvSpPr>
            <a:spLocks noChangeArrowheads="1"/>
          </p:cNvSpPr>
          <p:nvPr/>
        </p:nvSpPr>
        <p:spPr bwMode="auto">
          <a:xfrm>
            <a:off x="533400" y="2819400"/>
            <a:ext cx="8169275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If first condition false, second condition also false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987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74EB-72D2-3E43-AFE2-3AAC741E5822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00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1628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Two-Level Branch Predictor</a:t>
            </a:r>
            <a:endParaRPr lang="en-US" sz="2000" i="1"/>
          </a:p>
        </p:txBody>
      </p:sp>
      <p:sp>
        <p:nvSpPr>
          <p:cNvPr id="2001923" name="Rectangle 3"/>
          <p:cNvSpPr>
            <a:spLocks noChangeArrowheads="1"/>
          </p:cNvSpPr>
          <p:nvPr/>
        </p:nvSpPr>
        <p:spPr bwMode="auto">
          <a:xfrm>
            <a:off x="546100" y="914400"/>
            <a:ext cx="7451725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Pentium Pro uses the result from the last two branches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to select one of the four sets of BHT bits (~95% correct)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48200" y="1739900"/>
            <a:ext cx="457200" cy="3619500"/>
            <a:chOff x="4284" y="1035"/>
            <a:chExt cx="288" cy="228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4284" y="1035"/>
              <a:ext cx="288" cy="240"/>
              <a:chOff x="2352" y="576"/>
              <a:chExt cx="288" cy="240"/>
            </a:xfrm>
          </p:grpSpPr>
          <p:sp>
            <p:nvSpPr>
              <p:cNvPr id="2001926" name="Rectangle 6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27" name="Line 7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4284" y="1275"/>
              <a:ext cx="288" cy="240"/>
              <a:chOff x="2352" y="576"/>
              <a:chExt cx="288" cy="240"/>
            </a:xfrm>
          </p:grpSpPr>
          <p:sp>
            <p:nvSpPr>
              <p:cNvPr id="2001929" name="Rectangle 9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30" name="Line 10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4284" y="1515"/>
              <a:ext cx="288" cy="240"/>
              <a:chOff x="2352" y="576"/>
              <a:chExt cx="288" cy="240"/>
            </a:xfrm>
          </p:grpSpPr>
          <p:sp>
            <p:nvSpPr>
              <p:cNvPr id="2001932" name="Rectangle 12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33" name="Line 13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4284" y="2715"/>
              <a:ext cx="288" cy="240"/>
              <a:chOff x="2352" y="576"/>
              <a:chExt cx="288" cy="240"/>
            </a:xfrm>
          </p:grpSpPr>
          <p:sp>
            <p:nvSpPr>
              <p:cNvPr id="2001935" name="Rectangle 15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36" name="Line 16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01937" name="Line 17"/>
            <p:cNvSpPr>
              <a:spLocks noChangeShapeType="1"/>
            </p:cNvSpPr>
            <p:nvPr/>
          </p:nvSpPr>
          <p:spPr bwMode="auto">
            <a:xfrm>
              <a:off x="4375" y="2955"/>
              <a:ext cx="0" cy="3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38" name="Line 18"/>
            <p:cNvSpPr>
              <a:spLocks noChangeShapeType="1"/>
            </p:cNvSpPr>
            <p:nvPr/>
          </p:nvSpPr>
          <p:spPr bwMode="auto">
            <a:xfrm>
              <a:off x="4284" y="1755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39" name="Line 19"/>
            <p:cNvSpPr>
              <a:spLocks noChangeShapeType="1"/>
            </p:cNvSpPr>
            <p:nvPr/>
          </p:nvSpPr>
          <p:spPr bwMode="auto">
            <a:xfrm flipV="1">
              <a:off x="4284" y="2471"/>
              <a:ext cx="0" cy="2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40" name="Line 20"/>
            <p:cNvSpPr>
              <a:spLocks noChangeShapeType="1"/>
            </p:cNvSpPr>
            <p:nvPr/>
          </p:nvSpPr>
          <p:spPr bwMode="auto">
            <a:xfrm flipV="1">
              <a:off x="4572" y="2595"/>
              <a:ext cx="0" cy="1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41" name="Line 21"/>
            <p:cNvSpPr>
              <a:spLocks noChangeShapeType="1"/>
            </p:cNvSpPr>
            <p:nvPr/>
          </p:nvSpPr>
          <p:spPr bwMode="auto">
            <a:xfrm>
              <a:off x="4572" y="1755"/>
              <a:ext cx="0" cy="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42" name="Line 22"/>
            <p:cNvSpPr>
              <a:spLocks noChangeShapeType="1"/>
            </p:cNvSpPr>
            <p:nvPr/>
          </p:nvSpPr>
          <p:spPr bwMode="auto">
            <a:xfrm>
              <a:off x="4428" y="1899"/>
              <a:ext cx="0" cy="6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5486400" y="1739900"/>
            <a:ext cx="457200" cy="3619500"/>
            <a:chOff x="3456" y="1344"/>
            <a:chExt cx="288" cy="2280"/>
          </a:xfrm>
        </p:grpSpPr>
        <p:grpSp>
          <p:nvGrpSpPr>
            <p:cNvPr id="8" name="Group 24"/>
            <p:cNvGrpSpPr>
              <a:grpSpLocks/>
            </p:cNvGrpSpPr>
            <p:nvPr/>
          </p:nvGrpSpPr>
          <p:grpSpPr bwMode="auto">
            <a:xfrm>
              <a:off x="3456" y="1344"/>
              <a:ext cx="288" cy="240"/>
              <a:chOff x="3456" y="1344"/>
              <a:chExt cx="288" cy="240"/>
            </a:xfrm>
          </p:grpSpPr>
          <p:sp>
            <p:nvSpPr>
              <p:cNvPr id="2001945" name="Rectangle 25"/>
              <p:cNvSpPr>
                <a:spLocks noChangeArrowheads="1"/>
              </p:cNvSpPr>
              <p:nvPr/>
            </p:nvSpPr>
            <p:spPr bwMode="auto">
              <a:xfrm>
                <a:off x="3456" y="1344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46" name="Line 26"/>
              <p:cNvSpPr>
                <a:spLocks noChangeShapeType="1"/>
              </p:cNvSpPr>
              <p:nvPr/>
            </p:nvSpPr>
            <p:spPr bwMode="auto">
              <a:xfrm flipV="1">
                <a:off x="3600" y="1488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3456" y="1584"/>
              <a:ext cx="288" cy="240"/>
              <a:chOff x="3456" y="1584"/>
              <a:chExt cx="288" cy="240"/>
            </a:xfrm>
          </p:grpSpPr>
          <p:sp>
            <p:nvSpPr>
              <p:cNvPr id="2001948" name="Rectangle 28"/>
              <p:cNvSpPr>
                <a:spLocks noChangeArrowheads="1"/>
              </p:cNvSpPr>
              <p:nvPr/>
            </p:nvSpPr>
            <p:spPr bwMode="auto">
              <a:xfrm>
                <a:off x="3456" y="1584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49" name="Line 29"/>
              <p:cNvSpPr>
                <a:spLocks noChangeShapeType="1"/>
              </p:cNvSpPr>
              <p:nvPr/>
            </p:nvSpPr>
            <p:spPr bwMode="auto">
              <a:xfrm flipV="1">
                <a:off x="3600" y="1728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30"/>
            <p:cNvGrpSpPr>
              <a:grpSpLocks/>
            </p:cNvGrpSpPr>
            <p:nvPr/>
          </p:nvGrpSpPr>
          <p:grpSpPr bwMode="auto">
            <a:xfrm>
              <a:off x="3456" y="1824"/>
              <a:ext cx="288" cy="240"/>
              <a:chOff x="3456" y="1824"/>
              <a:chExt cx="288" cy="240"/>
            </a:xfrm>
          </p:grpSpPr>
          <p:sp>
            <p:nvSpPr>
              <p:cNvPr id="2001951" name="Rectangle 31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52" name="Line 32"/>
              <p:cNvSpPr>
                <a:spLocks noChangeShapeType="1"/>
              </p:cNvSpPr>
              <p:nvPr/>
            </p:nvSpPr>
            <p:spPr bwMode="auto">
              <a:xfrm flipV="1">
                <a:off x="3600" y="1968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33"/>
            <p:cNvGrpSpPr>
              <a:grpSpLocks/>
            </p:cNvGrpSpPr>
            <p:nvPr/>
          </p:nvGrpSpPr>
          <p:grpSpPr bwMode="auto">
            <a:xfrm>
              <a:off x="3456" y="3024"/>
              <a:ext cx="288" cy="240"/>
              <a:chOff x="3456" y="3024"/>
              <a:chExt cx="288" cy="240"/>
            </a:xfrm>
          </p:grpSpPr>
          <p:sp>
            <p:nvSpPr>
              <p:cNvPr id="2001954" name="Rectangle 34"/>
              <p:cNvSpPr>
                <a:spLocks noChangeArrowheads="1"/>
              </p:cNvSpPr>
              <p:nvPr/>
            </p:nvSpPr>
            <p:spPr bwMode="auto">
              <a:xfrm>
                <a:off x="3456" y="3024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55" name="Line 35"/>
              <p:cNvSpPr>
                <a:spLocks noChangeShapeType="1"/>
              </p:cNvSpPr>
              <p:nvPr/>
            </p:nvSpPr>
            <p:spPr bwMode="auto">
              <a:xfrm flipV="1">
                <a:off x="3600" y="3168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01956" name="Line 36"/>
            <p:cNvSpPr>
              <a:spLocks noChangeShapeType="1"/>
            </p:cNvSpPr>
            <p:nvPr/>
          </p:nvSpPr>
          <p:spPr bwMode="auto">
            <a:xfrm>
              <a:off x="3547" y="3264"/>
              <a:ext cx="0" cy="3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57" name="Line 37"/>
            <p:cNvSpPr>
              <a:spLocks noChangeShapeType="1"/>
            </p:cNvSpPr>
            <p:nvPr/>
          </p:nvSpPr>
          <p:spPr bwMode="auto">
            <a:xfrm>
              <a:off x="3456" y="2064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58" name="Line 38"/>
            <p:cNvSpPr>
              <a:spLocks noChangeShapeType="1"/>
            </p:cNvSpPr>
            <p:nvPr/>
          </p:nvSpPr>
          <p:spPr bwMode="auto">
            <a:xfrm flipV="1">
              <a:off x="3456" y="2780"/>
              <a:ext cx="0" cy="2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59" name="Line 39"/>
            <p:cNvSpPr>
              <a:spLocks noChangeShapeType="1"/>
            </p:cNvSpPr>
            <p:nvPr/>
          </p:nvSpPr>
          <p:spPr bwMode="auto">
            <a:xfrm flipV="1">
              <a:off x="3744" y="2904"/>
              <a:ext cx="0" cy="1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60" name="Line 40"/>
            <p:cNvSpPr>
              <a:spLocks noChangeShapeType="1"/>
            </p:cNvSpPr>
            <p:nvPr/>
          </p:nvSpPr>
          <p:spPr bwMode="auto">
            <a:xfrm>
              <a:off x="3744" y="2064"/>
              <a:ext cx="0" cy="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61" name="Line 41"/>
            <p:cNvSpPr>
              <a:spLocks noChangeShapeType="1"/>
            </p:cNvSpPr>
            <p:nvPr/>
          </p:nvSpPr>
          <p:spPr bwMode="auto">
            <a:xfrm>
              <a:off x="3600" y="2208"/>
              <a:ext cx="0" cy="6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6400800" y="1739900"/>
            <a:ext cx="458788" cy="3619500"/>
            <a:chOff x="4032" y="1344"/>
            <a:chExt cx="289" cy="2280"/>
          </a:xfrm>
        </p:grpSpPr>
        <p:grpSp>
          <p:nvGrpSpPr>
            <p:cNvPr id="13" name="Group 43"/>
            <p:cNvGrpSpPr>
              <a:grpSpLocks/>
            </p:cNvGrpSpPr>
            <p:nvPr/>
          </p:nvGrpSpPr>
          <p:grpSpPr bwMode="auto">
            <a:xfrm>
              <a:off x="4032" y="1344"/>
              <a:ext cx="288" cy="240"/>
              <a:chOff x="2352" y="576"/>
              <a:chExt cx="288" cy="240"/>
            </a:xfrm>
          </p:grpSpPr>
          <p:sp>
            <p:nvSpPr>
              <p:cNvPr id="2001964" name="Rectangle 44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65" name="Line 45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46"/>
            <p:cNvGrpSpPr>
              <a:grpSpLocks/>
            </p:cNvGrpSpPr>
            <p:nvPr/>
          </p:nvGrpSpPr>
          <p:grpSpPr bwMode="auto">
            <a:xfrm>
              <a:off x="4032" y="1584"/>
              <a:ext cx="288" cy="240"/>
              <a:chOff x="2352" y="576"/>
              <a:chExt cx="288" cy="240"/>
            </a:xfrm>
          </p:grpSpPr>
          <p:sp>
            <p:nvSpPr>
              <p:cNvPr id="2001967" name="Rectangle 47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68" name="Line 48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" name="Group 49"/>
            <p:cNvGrpSpPr>
              <a:grpSpLocks/>
            </p:cNvGrpSpPr>
            <p:nvPr/>
          </p:nvGrpSpPr>
          <p:grpSpPr bwMode="auto">
            <a:xfrm>
              <a:off x="4032" y="1824"/>
              <a:ext cx="288" cy="240"/>
              <a:chOff x="2352" y="576"/>
              <a:chExt cx="288" cy="240"/>
            </a:xfrm>
          </p:grpSpPr>
          <p:sp>
            <p:nvSpPr>
              <p:cNvPr id="2001970" name="Rectangle 50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71" name="Line 51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52"/>
            <p:cNvGrpSpPr>
              <a:grpSpLocks/>
            </p:cNvGrpSpPr>
            <p:nvPr/>
          </p:nvGrpSpPr>
          <p:grpSpPr bwMode="auto">
            <a:xfrm>
              <a:off x="4032" y="3024"/>
              <a:ext cx="288" cy="240"/>
              <a:chOff x="2352" y="576"/>
              <a:chExt cx="288" cy="240"/>
            </a:xfrm>
          </p:grpSpPr>
          <p:sp>
            <p:nvSpPr>
              <p:cNvPr id="2001973" name="Rectangle 53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74" name="Line 54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01975" name="Line 55"/>
            <p:cNvSpPr>
              <a:spLocks noChangeShapeType="1"/>
            </p:cNvSpPr>
            <p:nvPr/>
          </p:nvSpPr>
          <p:spPr bwMode="auto">
            <a:xfrm>
              <a:off x="4123" y="3264"/>
              <a:ext cx="0" cy="3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76" name="Line 56"/>
            <p:cNvSpPr>
              <a:spLocks noChangeShapeType="1"/>
            </p:cNvSpPr>
            <p:nvPr/>
          </p:nvSpPr>
          <p:spPr bwMode="auto">
            <a:xfrm>
              <a:off x="4032" y="2064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77" name="Line 57"/>
            <p:cNvSpPr>
              <a:spLocks noChangeShapeType="1"/>
            </p:cNvSpPr>
            <p:nvPr/>
          </p:nvSpPr>
          <p:spPr bwMode="auto">
            <a:xfrm flipV="1">
              <a:off x="4032" y="2780"/>
              <a:ext cx="0" cy="2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78" name="Line 58"/>
            <p:cNvSpPr>
              <a:spLocks noChangeShapeType="1"/>
            </p:cNvSpPr>
            <p:nvPr/>
          </p:nvSpPr>
          <p:spPr bwMode="auto">
            <a:xfrm flipV="1">
              <a:off x="4320" y="2904"/>
              <a:ext cx="0" cy="1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79" name="Line 59"/>
            <p:cNvSpPr>
              <a:spLocks noChangeShapeType="1"/>
            </p:cNvSpPr>
            <p:nvPr/>
          </p:nvSpPr>
          <p:spPr bwMode="auto">
            <a:xfrm>
              <a:off x="4321" y="2064"/>
              <a:ext cx="0" cy="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80" name="Line 60"/>
            <p:cNvSpPr>
              <a:spLocks noChangeShapeType="1"/>
            </p:cNvSpPr>
            <p:nvPr/>
          </p:nvSpPr>
          <p:spPr bwMode="auto">
            <a:xfrm>
              <a:off x="4176" y="2208"/>
              <a:ext cx="0" cy="6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" name="Group 61"/>
          <p:cNvGrpSpPr>
            <a:grpSpLocks/>
          </p:cNvGrpSpPr>
          <p:nvPr/>
        </p:nvGrpSpPr>
        <p:grpSpPr bwMode="auto">
          <a:xfrm>
            <a:off x="7239000" y="1739900"/>
            <a:ext cx="457200" cy="3619500"/>
            <a:chOff x="4284" y="1035"/>
            <a:chExt cx="288" cy="2280"/>
          </a:xfrm>
        </p:grpSpPr>
        <p:grpSp>
          <p:nvGrpSpPr>
            <p:cNvPr id="18" name="Group 62"/>
            <p:cNvGrpSpPr>
              <a:grpSpLocks/>
            </p:cNvGrpSpPr>
            <p:nvPr/>
          </p:nvGrpSpPr>
          <p:grpSpPr bwMode="auto">
            <a:xfrm>
              <a:off x="4284" y="1035"/>
              <a:ext cx="288" cy="240"/>
              <a:chOff x="2352" y="576"/>
              <a:chExt cx="288" cy="240"/>
            </a:xfrm>
          </p:grpSpPr>
          <p:sp>
            <p:nvSpPr>
              <p:cNvPr id="2001983" name="Rectangle 63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84" name="Line 64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65"/>
            <p:cNvGrpSpPr>
              <a:grpSpLocks/>
            </p:cNvGrpSpPr>
            <p:nvPr/>
          </p:nvGrpSpPr>
          <p:grpSpPr bwMode="auto">
            <a:xfrm>
              <a:off x="4284" y="1275"/>
              <a:ext cx="288" cy="240"/>
              <a:chOff x="2352" y="576"/>
              <a:chExt cx="288" cy="240"/>
            </a:xfrm>
          </p:grpSpPr>
          <p:sp>
            <p:nvSpPr>
              <p:cNvPr id="2001986" name="Rectangle 66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87" name="Line 67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" name="Group 68"/>
            <p:cNvGrpSpPr>
              <a:grpSpLocks/>
            </p:cNvGrpSpPr>
            <p:nvPr/>
          </p:nvGrpSpPr>
          <p:grpSpPr bwMode="auto">
            <a:xfrm>
              <a:off x="4284" y="1515"/>
              <a:ext cx="288" cy="240"/>
              <a:chOff x="2352" y="576"/>
              <a:chExt cx="288" cy="240"/>
            </a:xfrm>
          </p:grpSpPr>
          <p:sp>
            <p:nvSpPr>
              <p:cNvPr id="2001989" name="Rectangle 69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90" name="Line 70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71"/>
            <p:cNvGrpSpPr>
              <a:grpSpLocks/>
            </p:cNvGrpSpPr>
            <p:nvPr/>
          </p:nvGrpSpPr>
          <p:grpSpPr bwMode="auto">
            <a:xfrm>
              <a:off x="4284" y="2715"/>
              <a:ext cx="288" cy="240"/>
              <a:chOff x="2352" y="576"/>
              <a:chExt cx="288" cy="240"/>
            </a:xfrm>
          </p:grpSpPr>
          <p:sp>
            <p:nvSpPr>
              <p:cNvPr id="2001992" name="Rectangle 72"/>
              <p:cNvSpPr>
                <a:spLocks noChangeArrowheads="1"/>
              </p:cNvSpPr>
              <p:nvPr/>
            </p:nvSpPr>
            <p:spPr bwMode="auto">
              <a:xfrm>
                <a:off x="2352" y="576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993" name="Line 73"/>
              <p:cNvSpPr>
                <a:spLocks noChangeShapeType="1"/>
              </p:cNvSpPr>
              <p:nvPr/>
            </p:nvSpPr>
            <p:spPr bwMode="auto">
              <a:xfrm flipV="1">
                <a:off x="2496" y="720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01994" name="Line 74"/>
            <p:cNvSpPr>
              <a:spLocks noChangeShapeType="1"/>
            </p:cNvSpPr>
            <p:nvPr/>
          </p:nvSpPr>
          <p:spPr bwMode="auto">
            <a:xfrm>
              <a:off x="4375" y="2955"/>
              <a:ext cx="0" cy="3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95" name="Line 75"/>
            <p:cNvSpPr>
              <a:spLocks noChangeShapeType="1"/>
            </p:cNvSpPr>
            <p:nvPr/>
          </p:nvSpPr>
          <p:spPr bwMode="auto">
            <a:xfrm>
              <a:off x="4284" y="1755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96" name="Line 76"/>
            <p:cNvSpPr>
              <a:spLocks noChangeShapeType="1"/>
            </p:cNvSpPr>
            <p:nvPr/>
          </p:nvSpPr>
          <p:spPr bwMode="auto">
            <a:xfrm flipV="1">
              <a:off x="4284" y="2471"/>
              <a:ext cx="0" cy="2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97" name="Line 77"/>
            <p:cNvSpPr>
              <a:spLocks noChangeShapeType="1"/>
            </p:cNvSpPr>
            <p:nvPr/>
          </p:nvSpPr>
          <p:spPr bwMode="auto">
            <a:xfrm flipV="1">
              <a:off x="4572" y="2595"/>
              <a:ext cx="0" cy="1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98" name="Line 78"/>
            <p:cNvSpPr>
              <a:spLocks noChangeShapeType="1"/>
            </p:cNvSpPr>
            <p:nvPr/>
          </p:nvSpPr>
          <p:spPr bwMode="auto">
            <a:xfrm>
              <a:off x="4572" y="1755"/>
              <a:ext cx="0" cy="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1999" name="Line 79"/>
            <p:cNvSpPr>
              <a:spLocks noChangeShapeType="1"/>
            </p:cNvSpPr>
            <p:nvPr/>
          </p:nvSpPr>
          <p:spPr bwMode="auto">
            <a:xfrm>
              <a:off x="4428" y="1899"/>
              <a:ext cx="0" cy="6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02000" name="Freeform 80"/>
          <p:cNvSpPr>
            <a:spLocks/>
          </p:cNvSpPr>
          <p:nvPr/>
        </p:nvSpPr>
        <p:spPr bwMode="auto">
          <a:xfrm>
            <a:off x="4572000" y="5397500"/>
            <a:ext cx="3200400" cy="45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16" y="0"/>
              </a:cxn>
              <a:cxn ang="0">
                <a:pos x="1872" y="288"/>
              </a:cxn>
              <a:cxn ang="0">
                <a:pos x="144" y="288"/>
              </a:cxn>
              <a:cxn ang="0">
                <a:pos x="0" y="0"/>
              </a:cxn>
            </a:cxnLst>
            <a:rect l="0" t="0" r="r" b="b"/>
            <a:pathLst>
              <a:path w="2016" h="288">
                <a:moveTo>
                  <a:pt x="0" y="0"/>
                </a:moveTo>
                <a:lnTo>
                  <a:pt x="2016" y="0"/>
                </a:lnTo>
                <a:lnTo>
                  <a:pt x="1872" y="288"/>
                </a:lnTo>
                <a:lnTo>
                  <a:pt x="144" y="28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oup 81"/>
          <p:cNvGrpSpPr>
            <a:grpSpLocks/>
          </p:cNvGrpSpPr>
          <p:nvPr/>
        </p:nvGrpSpPr>
        <p:grpSpPr bwMode="auto">
          <a:xfrm>
            <a:off x="914400" y="1663700"/>
            <a:ext cx="3676650" cy="1104900"/>
            <a:chOff x="624" y="1392"/>
            <a:chExt cx="2316" cy="696"/>
          </a:xfrm>
        </p:grpSpPr>
        <p:sp>
          <p:nvSpPr>
            <p:cNvPr id="2002002" name="Rectangle 82"/>
            <p:cNvSpPr>
              <a:spLocks noChangeArrowheads="1"/>
            </p:cNvSpPr>
            <p:nvPr/>
          </p:nvSpPr>
          <p:spPr bwMode="auto">
            <a:xfrm>
              <a:off x="624" y="1392"/>
              <a:ext cx="134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>
                <a:solidFill>
                  <a:srgbClr val="56127A"/>
                </a:solidFill>
                <a:latin typeface="Verdana" charset="0"/>
              </a:endParaRPr>
            </a:p>
          </p:txBody>
        </p:sp>
        <p:sp>
          <p:nvSpPr>
            <p:cNvPr id="2002003" name="Rectangle 83"/>
            <p:cNvSpPr>
              <a:spLocks noChangeArrowheads="1"/>
            </p:cNvSpPr>
            <p:nvPr/>
          </p:nvSpPr>
          <p:spPr bwMode="auto">
            <a:xfrm>
              <a:off x="1968" y="1392"/>
              <a:ext cx="432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2004" name="Rectangle 84"/>
            <p:cNvSpPr>
              <a:spLocks noChangeArrowheads="1"/>
            </p:cNvSpPr>
            <p:nvPr/>
          </p:nvSpPr>
          <p:spPr bwMode="auto">
            <a:xfrm>
              <a:off x="2400" y="1392"/>
              <a:ext cx="28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2005" name="Line 85"/>
            <p:cNvSpPr>
              <a:spLocks noChangeShapeType="1"/>
            </p:cNvSpPr>
            <p:nvPr/>
          </p:nvSpPr>
          <p:spPr bwMode="auto">
            <a:xfrm flipV="1">
              <a:off x="2544" y="1536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2006" name="Text Box 86"/>
            <p:cNvSpPr txBox="1">
              <a:spLocks noChangeArrowheads="1"/>
            </p:cNvSpPr>
            <p:nvPr/>
          </p:nvSpPr>
          <p:spPr bwMode="auto">
            <a:xfrm>
              <a:off x="2352" y="1419"/>
              <a:ext cx="21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</p:txBody>
        </p:sp>
        <p:sp>
          <p:nvSpPr>
            <p:cNvPr id="2002007" name="Text Box 87"/>
            <p:cNvSpPr txBox="1">
              <a:spLocks noChangeArrowheads="1"/>
            </p:cNvSpPr>
            <p:nvPr/>
          </p:nvSpPr>
          <p:spPr bwMode="auto">
            <a:xfrm>
              <a:off x="2496" y="1419"/>
              <a:ext cx="21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</p:txBody>
        </p:sp>
        <p:grpSp>
          <p:nvGrpSpPr>
            <p:cNvPr id="23" name="Group 88"/>
            <p:cNvGrpSpPr>
              <a:grpSpLocks/>
            </p:cNvGrpSpPr>
            <p:nvPr/>
          </p:nvGrpSpPr>
          <p:grpSpPr bwMode="auto">
            <a:xfrm>
              <a:off x="1980" y="1680"/>
              <a:ext cx="960" cy="408"/>
              <a:chOff x="1956" y="2184"/>
              <a:chExt cx="960" cy="408"/>
            </a:xfrm>
          </p:grpSpPr>
          <p:sp>
            <p:nvSpPr>
              <p:cNvPr id="2002009" name="AutoShape 89"/>
              <p:cNvSpPr>
                <a:spLocks/>
              </p:cNvSpPr>
              <p:nvPr/>
            </p:nvSpPr>
            <p:spPr bwMode="auto">
              <a:xfrm rot="5400000">
                <a:off x="2088" y="2052"/>
                <a:ext cx="144" cy="408"/>
              </a:xfrm>
              <a:prstGeom prst="rightBrace">
                <a:avLst>
                  <a:gd name="adj1" fmla="val 23611"/>
                  <a:gd name="adj2" fmla="val 54167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2010" name="Freeform 90"/>
              <p:cNvSpPr>
                <a:spLocks/>
              </p:cNvSpPr>
              <p:nvPr/>
            </p:nvSpPr>
            <p:spPr bwMode="auto">
              <a:xfrm>
                <a:off x="2148" y="2256"/>
                <a:ext cx="768" cy="3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36"/>
                  </a:cxn>
                  <a:cxn ang="0">
                    <a:pos x="768" y="336"/>
                  </a:cxn>
                </a:cxnLst>
                <a:rect l="0" t="0" r="r" b="b"/>
                <a:pathLst>
                  <a:path w="768" h="336">
                    <a:moveTo>
                      <a:pt x="0" y="0"/>
                    </a:moveTo>
                    <a:lnTo>
                      <a:pt x="0" y="336"/>
                    </a:lnTo>
                    <a:lnTo>
                      <a:pt x="768" y="336"/>
                    </a:lnTo>
                  </a:path>
                </a:pathLst>
              </a:custGeom>
              <a:noFill/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2011" name="Line 91"/>
              <p:cNvSpPr>
                <a:spLocks noChangeShapeType="1"/>
              </p:cNvSpPr>
              <p:nvPr/>
            </p:nvSpPr>
            <p:spPr bwMode="auto">
              <a:xfrm flipV="1">
                <a:off x="2100" y="2352"/>
                <a:ext cx="144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2012" name="Text Box 92"/>
              <p:cNvSpPr txBox="1">
                <a:spLocks noChangeArrowheads="1"/>
              </p:cNvSpPr>
              <p:nvPr/>
            </p:nvSpPr>
            <p:spPr bwMode="auto">
              <a:xfrm>
                <a:off x="2282" y="2260"/>
                <a:ext cx="211" cy="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>
                    <a:solidFill>
                      <a:srgbClr val="56127A"/>
                    </a:solidFill>
                    <a:latin typeface="Verdana" charset="0"/>
                  </a:rPr>
                  <a:t>k</a:t>
                </a:r>
              </a:p>
            </p:txBody>
          </p:sp>
        </p:grpSp>
        <p:sp>
          <p:nvSpPr>
            <p:cNvPr id="2002013" name="Text Box 93"/>
            <p:cNvSpPr txBox="1">
              <a:spLocks noChangeArrowheads="1"/>
            </p:cNvSpPr>
            <p:nvPr/>
          </p:nvSpPr>
          <p:spPr bwMode="auto">
            <a:xfrm>
              <a:off x="636" y="1707"/>
              <a:ext cx="81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Fetch PC</a:t>
              </a:r>
            </a:p>
          </p:txBody>
        </p:sp>
      </p:grpSp>
      <p:sp>
        <p:nvSpPr>
          <p:cNvPr id="2002014" name="Line 94"/>
          <p:cNvSpPr>
            <a:spLocks noChangeShapeType="1"/>
          </p:cNvSpPr>
          <p:nvPr/>
        </p:nvSpPr>
        <p:spPr bwMode="auto">
          <a:xfrm>
            <a:off x="6172200" y="58547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2015" name="Rectangle 95"/>
          <p:cNvSpPr>
            <a:spLocks noChangeArrowheads="1"/>
          </p:cNvSpPr>
          <p:nvPr/>
        </p:nvSpPr>
        <p:spPr bwMode="auto">
          <a:xfrm>
            <a:off x="3167063" y="4559300"/>
            <a:ext cx="3048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2016" name="Rectangle 96"/>
          <p:cNvSpPr>
            <a:spLocks noChangeArrowheads="1"/>
          </p:cNvSpPr>
          <p:nvPr/>
        </p:nvSpPr>
        <p:spPr bwMode="auto">
          <a:xfrm>
            <a:off x="3657600" y="4559300"/>
            <a:ext cx="3048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2017" name="Line 97"/>
          <p:cNvSpPr>
            <a:spLocks noChangeShapeType="1"/>
          </p:cNvSpPr>
          <p:nvPr/>
        </p:nvSpPr>
        <p:spPr bwMode="auto">
          <a:xfrm>
            <a:off x="1928813" y="4718050"/>
            <a:ext cx="1238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2018" name="AutoShape 98"/>
          <p:cNvSpPr>
            <a:spLocks/>
          </p:cNvSpPr>
          <p:nvPr/>
        </p:nvSpPr>
        <p:spPr bwMode="auto">
          <a:xfrm rot="5400000">
            <a:off x="3409950" y="4806950"/>
            <a:ext cx="228600" cy="647700"/>
          </a:xfrm>
          <a:prstGeom prst="rightBrace">
            <a:avLst>
              <a:gd name="adj1" fmla="val 23611"/>
              <a:gd name="adj2" fmla="val 541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2019" name="Freeform 99"/>
          <p:cNvSpPr>
            <a:spLocks/>
          </p:cNvSpPr>
          <p:nvPr/>
        </p:nvSpPr>
        <p:spPr bwMode="auto">
          <a:xfrm>
            <a:off x="3505200" y="5130800"/>
            <a:ext cx="12192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6"/>
              </a:cxn>
              <a:cxn ang="0">
                <a:pos x="768" y="336"/>
              </a:cxn>
            </a:cxnLst>
            <a:rect l="0" t="0" r="r" b="b"/>
            <a:pathLst>
              <a:path w="768" h="336">
                <a:moveTo>
                  <a:pt x="0" y="0"/>
                </a:moveTo>
                <a:lnTo>
                  <a:pt x="0" y="336"/>
                </a:lnTo>
                <a:lnTo>
                  <a:pt x="768" y="336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2020" name="Text Box 100"/>
          <p:cNvSpPr txBox="1">
            <a:spLocks noChangeArrowheads="1"/>
          </p:cNvSpPr>
          <p:nvPr/>
        </p:nvSpPr>
        <p:spPr bwMode="auto">
          <a:xfrm>
            <a:off x="533400" y="4648200"/>
            <a:ext cx="2835275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Shift in Taken/¬Taken results of each branch</a:t>
            </a:r>
          </a:p>
        </p:txBody>
      </p:sp>
      <p:sp>
        <p:nvSpPr>
          <p:cNvPr id="2002021" name="Text Box 101"/>
          <p:cNvSpPr txBox="1">
            <a:spLocks noChangeArrowheads="1"/>
          </p:cNvSpPr>
          <p:nvPr/>
        </p:nvSpPr>
        <p:spPr bwMode="auto">
          <a:xfrm>
            <a:off x="1066800" y="3492500"/>
            <a:ext cx="3276600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2-bit global branch history shift register</a:t>
            </a:r>
          </a:p>
        </p:txBody>
      </p:sp>
      <p:sp>
        <p:nvSpPr>
          <p:cNvPr id="2002022" name="Rectangle 102"/>
          <p:cNvSpPr>
            <a:spLocks noChangeArrowheads="1"/>
          </p:cNvSpPr>
          <p:nvPr/>
        </p:nvSpPr>
        <p:spPr bwMode="auto">
          <a:xfrm>
            <a:off x="6324600" y="6049963"/>
            <a:ext cx="21891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Taken/¬Taken?</a:t>
            </a:r>
          </a:p>
        </p:txBody>
      </p:sp>
      <p:sp>
        <p:nvSpPr>
          <p:cNvPr id="2002023" name="Line 103"/>
          <p:cNvSpPr>
            <a:spLocks noChangeShapeType="1"/>
          </p:cNvSpPr>
          <p:nvPr/>
        </p:nvSpPr>
        <p:spPr bwMode="auto">
          <a:xfrm>
            <a:off x="3495675" y="4711700"/>
            <a:ext cx="1857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5160D-9495-2F49-B4A9-A2EF7A3593AE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6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212725"/>
            <a:ext cx="8423275" cy="685800"/>
          </a:xfrm>
        </p:spPr>
        <p:txBody>
          <a:bodyPr/>
          <a:lstStyle/>
          <a:p>
            <a:r>
              <a:rPr lang="en-US"/>
              <a:t>Limitations of BHTs</a:t>
            </a:r>
          </a:p>
        </p:txBody>
      </p:sp>
      <p:sp>
        <p:nvSpPr>
          <p:cNvPr id="1965059" name="Text Box 3"/>
          <p:cNvSpPr txBox="1">
            <a:spLocks noChangeArrowheads="1"/>
          </p:cNvSpPr>
          <p:nvPr/>
        </p:nvSpPr>
        <p:spPr bwMode="auto">
          <a:xfrm>
            <a:off x="762000" y="1025525"/>
            <a:ext cx="8064500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Only predicts branch direction. Therefore, cannot redirect fetch stream until after branch target is determined.</a:t>
            </a:r>
          </a:p>
        </p:txBody>
      </p:sp>
      <p:sp>
        <p:nvSpPr>
          <p:cNvPr id="1965060" name="Text Box 4"/>
          <p:cNvSpPr txBox="1">
            <a:spLocks noChangeArrowheads="1"/>
          </p:cNvSpPr>
          <p:nvPr/>
        </p:nvSpPr>
        <p:spPr bwMode="auto">
          <a:xfrm>
            <a:off x="1955800" y="5851525"/>
            <a:ext cx="56515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UltraSPARC-III fetch pipeline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8600" y="1863725"/>
            <a:ext cx="3352800" cy="1524000"/>
            <a:chOff x="144" y="1200"/>
            <a:chExt cx="2112" cy="960"/>
          </a:xfrm>
        </p:grpSpPr>
        <p:sp>
          <p:nvSpPr>
            <p:cNvPr id="1965062" name="Text Box 6"/>
            <p:cNvSpPr txBox="1">
              <a:spLocks noChangeArrowheads="1"/>
            </p:cNvSpPr>
            <p:nvPr/>
          </p:nvSpPr>
          <p:spPr bwMode="auto">
            <a:xfrm>
              <a:off x="144" y="1248"/>
              <a:ext cx="1728" cy="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"/>
                </a:spcBef>
              </a:pPr>
              <a:r>
                <a:rPr lang="en-US" sz="2000" i="1">
                  <a:solidFill>
                    <a:schemeClr val="hlink"/>
                  </a:solidFill>
                  <a:latin typeface="Verdana" charset="0"/>
                </a:rPr>
                <a:t>Correctly </a:t>
              </a:r>
            </a:p>
            <a:p>
              <a:pPr algn="l">
                <a:spcBef>
                  <a:spcPct val="5000"/>
                </a:spcBef>
              </a:pPr>
              <a:r>
                <a:rPr lang="en-US" sz="2000" i="1">
                  <a:solidFill>
                    <a:schemeClr val="hlink"/>
                  </a:solidFill>
                  <a:latin typeface="Verdana" charset="0"/>
                </a:rPr>
                <a:t>predicted </a:t>
              </a:r>
            </a:p>
            <a:p>
              <a:pPr algn="l">
                <a:spcBef>
                  <a:spcPct val="5000"/>
                </a:spcBef>
              </a:pPr>
              <a:r>
                <a:rPr lang="en-US" sz="2000" i="1">
                  <a:solidFill>
                    <a:schemeClr val="hlink"/>
                  </a:solidFill>
                  <a:latin typeface="Verdana" charset="0"/>
                </a:rPr>
                <a:t>taken branch penalty</a:t>
              </a:r>
            </a:p>
          </p:txBody>
        </p:sp>
        <p:sp>
          <p:nvSpPr>
            <p:cNvPr id="1965063" name="Freeform 7"/>
            <p:cNvSpPr>
              <a:spLocks/>
            </p:cNvSpPr>
            <p:nvPr/>
          </p:nvSpPr>
          <p:spPr bwMode="auto">
            <a:xfrm>
              <a:off x="1680" y="1200"/>
              <a:ext cx="576" cy="960"/>
            </a:xfrm>
            <a:custGeom>
              <a:avLst/>
              <a:gdLst/>
              <a:ahLst/>
              <a:cxnLst>
                <a:cxn ang="0">
                  <a:pos x="576" y="960"/>
                </a:cxn>
                <a:cxn ang="0">
                  <a:pos x="0" y="960"/>
                </a:cxn>
                <a:cxn ang="0">
                  <a:pos x="0" y="0"/>
                </a:cxn>
                <a:cxn ang="0">
                  <a:pos x="576" y="0"/>
                </a:cxn>
              </a:cxnLst>
              <a:rect l="0" t="0" r="r" b="b"/>
              <a:pathLst>
                <a:path w="576" h="960">
                  <a:moveTo>
                    <a:pt x="576" y="960"/>
                  </a:moveTo>
                  <a:lnTo>
                    <a:pt x="0" y="960"/>
                  </a:lnTo>
                  <a:lnTo>
                    <a:pt x="0" y="0"/>
                  </a:lnTo>
                  <a:lnTo>
                    <a:pt x="576" y="0"/>
                  </a:lnTo>
                </a:path>
              </a:pathLst>
            </a:custGeom>
            <a:noFill/>
            <a:ln w="5715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85800" y="1939925"/>
            <a:ext cx="2895600" cy="2590800"/>
            <a:chOff x="432" y="1248"/>
            <a:chExt cx="1824" cy="1632"/>
          </a:xfrm>
        </p:grpSpPr>
        <p:sp>
          <p:nvSpPr>
            <p:cNvPr id="1965065" name="Text Box 9"/>
            <p:cNvSpPr txBox="1">
              <a:spLocks noChangeArrowheads="1"/>
            </p:cNvSpPr>
            <p:nvPr/>
          </p:nvSpPr>
          <p:spPr bwMode="auto">
            <a:xfrm>
              <a:off x="432" y="2352"/>
              <a:ext cx="1488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000" i="1">
                  <a:solidFill>
                    <a:schemeClr val="accent1"/>
                  </a:solidFill>
                  <a:latin typeface="Verdana" charset="0"/>
                </a:rPr>
                <a:t>Jump Register penalty</a:t>
              </a:r>
            </a:p>
          </p:txBody>
        </p:sp>
        <p:sp>
          <p:nvSpPr>
            <p:cNvPr id="1965066" name="Freeform 10"/>
            <p:cNvSpPr>
              <a:spLocks/>
            </p:cNvSpPr>
            <p:nvPr/>
          </p:nvSpPr>
          <p:spPr bwMode="auto">
            <a:xfrm>
              <a:off x="1968" y="1248"/>
              <a:ext cx="288" cy="1632"/>
            </a:xfrm>
            <a:custGeom>
              <a:avLst/>
              <a:gdLst/>
              <a:ahLst/>
              <a:cxnLst>
                <a:cxn ang="0">
                  <a:pos x="288" y="1632"/>
                </a:cxn>
                <a:cxn ang="0">
                  <a:pos x="0" y="1632"/>
                </a:cxn>
                <a:cxn ang="0">
                  <a:pos x="0" y="0"/>
                </a:cxn>
                <a:cxn ang="0">
                  <a:pos x="288" y="0"/>
                </a:cxn>
              </a:cxnLst>
              <a:rect l="0" t="0" r="r" b="b"/>
              <a:pathLst>
                <a:path w="288" h="1632">
                  <a:moveTo>
                    <a:pt x="288" y="1632"/>
                  </a:moveTo>
                  <a:lnTo>
                    <a:pt x="0" y="1632"/>
                  </a:lnTo>
                  <a:lnTo>
                    <a:pt x="0" y="0"/>
                  </a:lnTo>
                  <a:lnTo>
                    <a:pt x="288" y="0"/>
                  </a:lnTo>
                </a:path>
              </a:pathLst>
            </a:custGeom>
            <a:noFill/>
            <a:ln w="571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581400" y="1863725"/>
            <a:ext cx="5383213" cy="3836988"/>
            <a:chOff x="2256" y="1200"/>
            <a:chExt cx="3391" cy="2417"/>
          </a:xfrm>
        </p:grpSpPr>
        <p:sp>
          <p:nvSpPr>
            <p:cNvPr id="1965068" name="Rectangle 12"/>
            <p:cNvSpPr>
              <a:spLocks noChangeArrowheads="1"/>
            </p:cNvSpPr>
            <p:nvPr/>
          </p:nvSpPr>
          <p:spPr bwMode="auto">
            <a:xfrm>
              <a:off x="2256" y="120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1965069" name="Text Box 13"/>
            <p:cNvSpPr txBox="1">
              <a:spLocks noChangeArrowheads="1"/>
            </p:cNvSpPr>
            <p:nvPr/>
          </p:nvSpPr>
          <p:spPr bwMode="auto">
            <a:xfrm>
              <a:off x="2486" y="1204"/>
              <a:ext cx="172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PC Generation/Mux</a:t>
              </a:r>
            </a:p>
          </p:txBody>
        </p:sp>
        <p:sp>
          <p:nvSpPr>
            <p:cNvPr id="1965070" name="Rectangle 14"/>
            <p:cNvSpPr>
              <a:spLocks noChangeArrowheads="1"/>
            </p:cNvSpPr>
            <p:nvPr/>
          </p:nvSpPr>
          <p:spPr bwMode="auto">
            <a:xfrm>
              <a:off x="2256" y="144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965071" name="Text Box 15"/>
            <p:cNvSpPr txBox="1">
              <a:spLocks noChangeArrowheads="1"/>
            </p:cNvSpPr>
            <p:nvPr/>
          </p:nvSpPr>
          <p:spPr bwMode="auto">
            <a:xfrm>
              <a:off x="2486" y="1444"/>
              <a:ext cx="221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 Fetch Stage 1</a:t>
              </a:r>
            </a:p>
          </p:txBody>
        </p:sp>
        <p:sp>
          <p:nvSpPr>
            <p:cNvPr id="1965072" name="Rectangle 16"/>
            <p:cNvSpPr>
              <a:spLocks noChangeArrowheads="1"/>
            </p:cNvSpPr>
            <p:nvPr/>
          </p:nvSpPr>
          <p:spPr bwMode="auto">
            <a:xfrm>
              <a:off x="2256" y="168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F</a:t>
              </a:r>
            </a:p>
          </p:txBody>
        </p:sp>
        <p:sp>
          <p:nvSpPr>
            <p:cNvPr id="1965073" name="Text Box 17"/>
            <p:cNvSpPr txBox="1">
              <a:spLocks noChangeArrowheads="1"/>
            </p:cNvSpPr>
            <p:nvPr/>
          </p:nvSpPr>
          <p:spPr bwMode="auto">
            <a:xfrm>
              <a:off x="2486" y="1684"/>
              <a:ext cx="221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 Fetch Stage 2</a:t>
              </a:r>
            </a:p>
          </p:txBody>
        </p:sp>
        <p:sp>
          <p:nvSpPr>
            <p:cNvPr id="1965074" name="Rectangle 18"/>
            <p:cNvSpPr>
              <a:spLocks noChangeArrowheads="1"/>
            </p:cNvSpPr>
            <p:nvPr/>
          </p:nvSpPr>
          <p:spPr bwMode="auto">
            <a:xfrm>
              <a:off x="2256" y="192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B</a:t>
              </a:r>
            </a:p>
          </p:txBody>
        </p:sp>
        <p:sp>
          <p:nvSpPr>
            <p:cNvPr id="1965075" name="Text Box 19"/>
            <p:cNvSpPr txBox="1">
              <a:spLocks noChangeArrowheads="1"/>
            </p:cNvSpPr>
            <p:nvPr/>
          </p:nvSpPr>
          <p:spPr bwMode="auto">
            <a:xfrm>
              <a:off x="2486" y="1924"/>
              <a:ext cx="299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Branch Address Calc/Begin Decode</a:t>
              </a:r>
            </a:p>
          </p:txBody>
        </p:sp>
        <p:sp>
          <p:nvSpPr>
            <p:cNvPr id="1965076" name="Rectangle 20"/>
            <p:cNvSpPr>
              <a:spLocks noChangeArrowheads="1"/>
            </p:cNvSpPr>
            <p:nvPr/>
          </p:nvSpPr>
          <p:spPr bwMode="auto">
            <a:xfrm>
              <a:off x="2256" y="216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</a:t>
              </a:r>
            </a:p>
          </p:txBody>
        </p:sp>
        <p:sp>
          <p:nvSpPr>
            <p:cNvPr id="1965077" name="Text Box 21"/>
            <p:cNvSpPr txBox="1">
              <a:spLocks noChangeArrowheads="1"/>
            </p:cNvSpPr>
            <p:nvPr/>
          </p:nvSpPr>
          <p:spPr bwMode="auto">
            <a:xfrm>
              <a:off x="2486" y="2164"/>
              <a:ext cx="158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Complete Decode</a:t>
              </a:r>
            </a:p>
          </p:txBody>
        </p:sp>
        <p:sp>
          <p:nvSpPr>
            <p:cNvPr id="1965078" name="Rectangle 22"/>
            <p:cNvSpPr>
              <a:spLocks noChangeArrowheads="1"/>
            </p:cNvSpPr>
            <p:nvPr/>
          </p:nvSpPr>
          <p:spPr bwMode="auto">
            <a:xfrm>
              <a:off x="2256" y="240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J</a:t>
              </a:r>
            </a:p>
          </p:txBody>
        </p:sp>
        <p:sp>
          <p:nvSpPr>
            <p:cNvPr id="1965079" name="Text Box 23"/>
            <p:cNvSpPr txBox="1">
              <a:spLocks noChangeArrowheads="1"/>
            </p:cNvSpPr>
            <p:nvPr/>
          </p:nvSpPr>
          <p:spPr bwMode="auto">
            <a:xfrm>
              <a:off x="2486" y="2404"/>
              <a:ext cx="3161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Steer Instructions to Functional units</a:t>
              </a:r>
            </a:p>
          </p:txBody>
        </p:sp>
        <p:sp>
          <p:nvSpPr>
            <p:cNvPr id="1965080" name="Rectangle 24"/>
            <p:cNvSpPr>
              <a:spLocks noChangeArrowheads="1"/>
            </p:cNvSpPr>
            <p:nvPr/>
          </p:nvSpPr>
          <p:spPr bwMode="auto">
            <a:xfrm>
              <a:off x="2256" y="264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</a:p>
          </p:txBody>
        </p:sp>
        <p:sp>
          <p:nvSpPr>
            <p:cNvPr id="1965081" name="Text Box 25"/>
            <p:cNvSpPr txBox="1">
              <a:spLocks noChangeArrowheads="1"/>
            </p:cNvSpPr>
            <p:nvPr/>
          </p:nvSpPr>
          <p:spPr bwMode="auto">
            <a:xfrm>
              <a:off x="2486" y="2644"/>
              <a:ext cx="162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Register File Read</a:t>
              </a:r>
            </a:p>
          </p:txBody>
        </p:sp>
        <p:sp>
          <p:nvSpPr>
            <p:cNvPr id="1965082" name="Rectangle 26"/>
            <p:cNvSpPr>
              <a:spLocks noChangeArrowheads="1"/>
            </p:cNvSpPr>
            <p:nvPr/>
          </p:nvSpPr>
          <p:spPr bwMode="auto">
            <a:xfrm>
              <a:off x="2256" y="2880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965083" name="Text Box 27"/>
            <p:cNvSpPr txBox="1">
              <a:spLocks noChangeArrowheads="1"/>
            </p:cNvSpPr>
            <p:nvPr/>
          </p:nvSpPr>
          <p:spPr bwMode="auto">
            <a:xfrm>
              <a:off x="2486" y="2884"/>
              <a:ext cx="145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Integer Execute</a:t>
              </a:r>
            </a:p>
          </p:txBody>
        </p:sp>
        <p:sp>
          <p:nvSpPr>
            <p:cNvPr id="1965084" name="Line 28"/>
            <p:cNvSpPr>
              <a:spLocks noChangeShapeType="1"/>
            </p:cNvSpPr>
            <p:nvPr/>
          </p:nvSpPr>
          <p:spPr bwMode="auto">
            <a:xfrm>
              <a:off x="2390" y="3175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5085" name="Text Box 29"/>
            <p:cNvSpPr txBox="1">
              <a:spLocks noChangeArrowheads="1"/>
            </p:cNvSpPr>
            <p:nvPr/>
          </p:nvSpPr>
          <p:spPr bwMode="auto">
            <a:xfrm>
              <a:off x="2534" y="3175"/>
              <a:ext cx="2874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Remainder of execute pipeline 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(+ another 6 stages)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9296-964E-A54F-89F0-0353B0373A37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6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228600"/>
            <a:ext cx="7162800" cy="6985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Branch Target Buffer</a:t>
            </a:r>
          </a:p>
        </p:txBody>
      </p:sp>
      <p:sp>
        <p:nvSpPr>
          <p:cNvPr id="1967107" name="Rectangle 3"/>
          <p:cNvSpPr>
            <a:spLocks noChangeArrowheads="1"/>
          </p:cNvSpPr>
          <p:nvPr/>
        </p:nvSpPr>
        <p:spPr bwMode="auto">
          <a:xfrm>
            <a:off x="760413" y="4748213"/>
            <a:ext cx="7888287" cy="161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BP bits are stored with the predicted target address.</a:t>
            </a:r>
          </a:p>
          <a:p>
            <a:pPr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IF stage: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If (BP=taken) then nPC=target else nPC=PC+4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later:	    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check prediction, if wrong then kill the instruction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                and update BTB  &amp; BPb else update BPb</a:t>
            </a:r>
          </a:p>
        </p:txBody>
      </p:sp>
      <p:sp>
        <p:nvSpPr>
          <p:cNvPr id="1967108" name="Rectangle 4"/>
          <p:cNvSpPr>
            <a:spLocks noChangeArrowheads="1"/>
          </p:cNvSpPr>
          <p:nvPr/>
        </p:nvSpPr>
        <p:spPr bwMode="auto">
          <a:xfrm>
            <a:off x="303213" y="2093913"/>
            <a:ext cx="8763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IMEM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868488" y="2025650"/>
            <a:ext cx="65087" cy="520700"/>
            <a:chOff x="1177" y="1324"/>
            <a:chExt cx="41" cy="328"/>
          </a:xfrm>
        </p:grpSpPr>
        <p:sp>
          <p:nvSpPr>
            <p:cNvPr id="1967110" name="Oval 6"/>
            <p:cNvSpPr>
              <a:spLocks noChangeArrowheads="1"/>
            </p:cNvSpPr>
            <p:nvPr/>
          </p:nvSpPr>
          <p:spPr bwMode="auto">
            <a:xfrm>
              <a:off x="1177" y="1324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11" name="Oval 7"/>
            <p:cNvSpPr>
              <a:spLocks noChangeArrowheads="1"/>
            </p:cNvSpPr>
            <p:nvPr/>
          </p:nvSpPr>
          <p:spPr bwMode="auto">
            <a:xfrm>
              <a:off x="1177" y="1420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12" name="Oval 8"/>
            <p:cNvSpPr>
              <a:spLocks noChangeArrowheads="1"/>
            </p:cNvSpPr>
            <p:nvPr/>
          </p:nvSpPr>
          <p:spPr bwMode="auto">
            <a:xfrm>
              <a:off x="1177" y="1516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13" name="Oval 9"/>
            <p:cNvSpPr>
              <a:spLocks noChangeArrowheads="1"/>
            </p:cNvSpPr>
            <p:nvPr/>
          </p:nvSpPr>
          <p:spPr bwMode="auto">
            <a:xfrm>
              <a:off x="1177" y="1612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67114" name="Rectangle 10"/>
          <p:cNvSpPr>
            <a:spLocks noChangeArrowheads="1"/>
          </p:cNvSpPr>
          <p:nvPr/>
        </p:nvSpPr>
        <p:spPr bwMode="auto">
          <a:xfrm>
            <a:off x="2603500" y="4216400"/>
            <a:ext cx="18796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15" name="Freeform 11"/>
          <p:cNvSpPr>
            <a:spLocks/>
          </p:cNvSpPr>
          <p:nvPr/>
        </p:nvSpPr>
        <p:spPr bwMode="auto">
          <a:xfrm>
            <a:off x="3657600" y="3822700"/>
            <a:ext cx="839788" cy="153988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48" y="48"/>
              </a:cxn>
              <a:cxn ang="0">
                <a:pos x="240" y="48"/>
              </a:cxn>
              <a:cxn ang="0">
                <a:pos x="288" y="0"/>
              </a:cxn>
              <a:cxn ang="0">
                <a:pos x="336" y="48"/>
              </a:cxn>
              <a:cxn ang="0">
                <a:pos x="480" y="48"/>
              </a:cxn>
              <a:cxn ang="0">
                <a:pos x="528" y="96"/>
              </a:cxn>
            </a:cxnLst>
            <a:rect l="0" t="0" r="r" b="b"/>
            <a:pathLst>
              <a:path w="529" h="97">
                <a:moveTo>
                  <a:pt x="0" y="96"/>
                </a:moveTo>
                <a:lnTo>
                  <a:pt x="48" y="48"/>
                </a:lnTo>
                <a:lnTo>
                  <a:pt x="240" y="48"/>
                </a:lnTo>
                <a:lnTo>
                  <a:pt x="288" y="0"/>
                </a:lnTo>
                <a:lnTo>
                  <a:pt x="336" y="48"/>
                </a:lnTo>
                <a:lnTo>
                  <a:pt x="480" y="48"/>
                </a:lnTo>
                <a:lnTo>
                  <a:pt x="528" y="96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16" name="Freeform 12"/>
          <p:cNvSpPr>
            <a:spLocks/>
          </p:cNvSpPr>
          <p:nvPr/>
        </p:nvSpPr>
        <p:spPr bwMode="auto">
          <a:xfrm>
            <a:off x="2590800" y="3975100"/>
            <a:ext cx="1906588" cy="153988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48" y="48"/>
              </a:cxn>
              <a:cxn ang="0">
                <a:pos x="240" y="48"/>
              </a:cxn>
              <a:cxn ang="0">
                <a:pos x="288" y="0"/>
              </a:cxn>
              <a:cxn ang="0">
                <a:pos x="336" y="48"/>
              </a:cxn>
              <a:cxn ang="0">
                <a:pos x="1152" y="48"/>
              </a:cxn>
              <a:cxn ang="0">
                <a:pos x="1200" y="96"/>
              </a:cxn>
            </a:cxnLst>
            <a:rect l="0" t="0" r="r" b="b"/>
            <a:pathLst>
              <a:path w="1201" h="97">
                <a:moveTo>
                  <a:pt x="0" y="96"/>
                </a:moveTo>
                <a:lnTo>
                  <a:pt x="48" y="48"/>
                </a:lnTo>
                <a:lnTo>
                  <a:pt x="240" y="48"/>
                </a:lnTo>
                <a:lnTo>
                  <a:pt x="288" y="0"/>
                </a:lnTo>
                <a:lnTo>
                  <a:pt x="336" y="48"/>
                </a:lnTo>
                <a:lnTo>
                  <a:pt x="1152" y="48"/>
                </a:lnTo>
                <a:lnTo>
                  <a:pt x="1200" y="96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17" name="Line 13"/>
          <p:cNvSpPr>
            <a:spLocks noChangeShapeType="1"/>
          </p:cNvSpPr>
          <p:nvPr/>
        </p:nvSpPr>
        <p:spPr bwMode="auto">
          <a:xfrm>
            <a:off x="3657600" y="4216400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18" name="Rectangle 14"/>
          <p:cNvSpPr>
            <a:spLocks noChangeArrowheads="1"/>
          </p:cNvSpPr>
          <p:nvPr/>
        </p:nvSpPr>
        <p:spPr bwMode="auto">
          <a:xfrm>
            <a:off x="3300413" y="3440113"/>
            <a:ext cx="5111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PC</a:t>
            </a:r>
          </a:p>
        </p:txBody>
      </p:sp>
      <p:sp>
        <p:nvSpPr>
          <p:cNvPr id="1967119" name="Freeform 15"/>
          <p:cNvSpPr>
            <a:spLocks/>
          </p:cNvSpPr>
          <p:nvPr/>
        </p:nvSpPr>
        <p:spPr bwMode="auto">
          <a:xfrm>
            <a:off x="2286000" y="2222500"/>
            <a:ext cx="763588" cy="1677988"/>
          </a:xfrm>
          <a:custGeom>
            <a:avLst/>
            <a:gdLst/>
            <a:ahLst/>
            <a:cxnLst>
              <a:cxn ang="0">
                <a:pos x="480" y="1056"/>
              </a:cxn>
              <a:cxn ang="0">
                <a:pos x="480" y="0"/>
              </a:cxn>
              <a:cxn ang="0">
                <a:pos x="0" y="0"/>
              </a:cxn>
            </a:cxnLst>
            <a:rect l="0" t="0" r="r" b="b"/>
            <a:pathLst>
              <a:path w="481" h="1057">
                <a:moveTo>
                  <a:pt x="480" y="1056"/>
                </a:moveTo>
                <a:lnTo>
                  <a:pt x="480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20" name="Freeform 16"/>
          <p:cNvSpPr>
            <a:spLocks/>
          </p:cNvSpPr>
          <p:nvPr/>
        </p:nvSpPr>
        <p:spPr bwMode="auto">
          <a:xfrm>
            <a:off x="4114800" y="2235200"/>
            <a:ext cx="611188" cy="1512888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0" y="0"/>
              </a:cxn>
              <a:cxn ang="0">
                <a:pos x="384" y="0"/>
              </a:cxn>
            </a:cxnLst>
            <a:rect l="0" t="0" r="r" b="b"/>
            <a:pathLst>
              <a:path w="385" h="1153">
                <a:moveTo>
                  <a:pt x="0" y="1152"/>
                </a:moveTo>
                <a:lnTo>
                  <a:pt x="0" y="0"/>
                </a:lnTo>
                <a:lnTo>
                  <a:pt x="384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21" name="Rectangle 17"/>
          <p:cNvSpPr>
            <a:spLocks noChangeArrowheads="1"/>
          </p:cNvSpPr>
          <p:nvPr/>
        </p:nvSpPr>
        <p:spPr bwMode="auto">
          <a:xfrm>
            <a:off x="7089775" y="1649413"/>
            <a:ext cx="1633538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Branch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Target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Buffer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(2</a:t>
            </a:r>
            <a:r>
              <a:rPr lang="en-US" sz="2000" baseline="30000">
                <a:latin typeface="Verdana" charset="0"/>
              </a:rPr>
              <a:t>k</a:t>
            </a:r>
            <a:r>
              <a:rPr lang="en-US" sz="2000">
                <a:latin typeface="Verdana" charset="0"/>
              </a:rPr>
              <a:t> entries)</a:t>
            </a:r>
          </a:p>
        </p:txBody>
      </p:sp>
      <p:sp>
        <p:nvSpPr>
          <p:cNvPr id="1967122" name="Line 18"/>
          <p:cNvSpPr>
            <a:spLocks noChangeShapeType="1"/>
          </p:cNvSpPr>
          <p:nvPr/>
        </p:nvSpPr>
        <p:spPr bwMode="auto">
          <a:xfrm flipH="1">
            <a:off x="4032250" y="2914650"/>
            <a:ext cx="16510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23" name="Rectangle 19"/>
          <p:cNvSpPr>
            <a:spLocks noChangeArrowheads="1"/>
          </p:cNvSpPr>
          <p:nvPr/>
        </p:nvSpPr>
        <p:spPr bwMode="auto">
          <a:xfrm>
            <a:off x="4164013" y="2774950"/>
            <a:ext cx="3317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k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600200" y="1117600"/>
            <a:ext cx="687388" cy="3392488"/>
            <a:chOff x="1008" y="696"/>
            <a:chExt cx="433" cy="2305"/>
          </a:xfrm>
        </p:grpSpPr>
        <p:sp>
          <p:nvSpPr>
            <p:cNvPr id="1967125" name="Line 21"/>
            <p:cNvSpPr>
              <a:spLocks noChangeShapeType="1"/>
            </p:cNvSpPr>
            <p:nvPr/>
          </p:nvSpPr>
          <p:spPr bwMode="auto">
            <a:xfrm>
              <a:off x="1012" y="841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26" name="Line 22"/>
            <p:cNvSpPr>
              <a:spLocks noChangeShapeType="1"/>
            </p:cNvSpPr>
            <p:nvPr/>
          </p:nvSpPr>
          <p:spPr bwMode="auto">
            <a:xfrm>
              <a:off x="1012" y="985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27" name="Line 23"/>
            <p:cNvSpPr>
              <a:spLocks noChangeShapeType="1"/>
            </p:cNvSpPr>
            <p:nvPr/>
          </p:nvSpPr>
          <p:spPr bwMode="auto">
            <a:xfrm>
              <a:off x="1012" y="1129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28" name="Line 24"/>
            <p:cNvSpPr>
              <a:spLocks noChangeShapeType="1"/>
            </p:cNvSpPr>
            <p:nvPr/>
          </p:nvSpPr>
          <p:spPr bwMode="auto">
            <a:xfrm>
              <a:off x="1012" y="1273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1012" y="1705"/>
              <a:ext cx="424" cy="287"/>
              <a:chOff x="1012" y="1705"/>
              <a:chExt cx="424" cy="287"/>
            </a:xfrm>
          </p:grpSpPr>
          <p:sp>
            <p:nvSpPr>
              <p:cNvPr id="1967130" name="Line 26"/>
              <p:cNvSpPr>
                <a:spLocks noChangeShapeType="1"/>
              </p:cNvSpPr>
              <p:nvPr/>
            </p:nvSpPr>
            <p:spPr bwMode="auto">
              <a:xfrm>
                <a:off x="1012" y="1705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131" name="Line 27"/>
              <p:cNvSpPr>
                <a:spLocks noChangeShapeType="1"/>
              </p:cNvSpPr>
              <p:nvPr/>
            </p:nvSpPr>
            <p:spPr bwMode="auto">
              <a:xfrm>
                <a:off x="1012" y="1848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132" name="Line 28"/>
              <p:cNvSpPr>
                <a:spLocks noChangeShapeType="1"/>
              </p:cNvSpPr>
              <p:nvPr/>
            </p:nvSpPr>
            <p:spPr bwMode="auto">
              <a:xfrm>
                <a:off x="1012" y="199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67133" name="Rectangle 29"/>
            <p:cNvSpPr>
              <a:spLocks noChangeArrowheads="1"/>
            </p:cNvSpPr>
            <p:nvPr/>
          </p:nvSpPr>
          <p:spPr bwMode="auto">
            <a:xfrm>
              <a:off x="1128" y="696"/>
              <a:ext cx="219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30"/>
            <p:cNvGrpSpPr>
              <a:grpSpLocks/>
            </p:cNvGrpSpPr>
            <p:nvPr/>
          </p:nvGrpSpPr>
          <p:grpSpPr bwMode="auto">
            <a:xfrm>
              <a:off x="1012" y="2136"/>
              <a:ext cx="424" cy="288"/>
              <a:chOff x="1012" y="2136"/>
              <a:chExt cx="424" cy="288"/>
            </a:xfrm>
          </p:grpSpPr>
          <p:sp>
            <p:nvSpPr>
              <p:cNvPr id="1967135" name="Line 31"/>
              <p:cNvSpPr>
                <a:spLocks noChangeShapeType="1"/>
              </p:cNvSpPr>
              <p:nvPr/>
            </p:nvSpPr>
            <p:spPr bwMode="auto">
              <a:xfrm>
                <a:off x="1012" y="2136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136" name="Line 32"/>
              <p:cNvSpPr>
                <a:spLocks noChangeShapeType="1"/>
              </p:cNvSpPr>
              <p:nvPr/>
            </p:nvSpPr>
            <p:spPr bwMode="auto">
              <a:xfrm>
                <a:off x="1012" y="2280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137" name="Line 33"/>
              <p:cNvSpPr>
                <a:spLocks noChangeShapeType="1"/>
              </p:cNvSpPr>
              <p:nvPr/>
            </p:nvSpPr>
            <p:spPr bwMode="auto">
              <a:xfrm>
                <a:off x="1012" y="2424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34"/>
            <p:cNvGrpSpPr>
              <a:grpSpLocks/>
            </p:cNvGrpSpPr>
            <p:nvPr/>
          </p:nvGrpSpPr>
          <p:grpSpPr bwMode="auto">
            <a:xfrm>
              <a:off x="1012" y="2568"/>
              <a:ext cx="424" cy="288"/>
              <a:chOff x="1012" y="2568"/>
              <a:chExt cx="424" cy="288"/>
            </a:xfrm>
          </p:grpSpPr>
          <p:sp>
            <p:nvSpPr>
              <p:cNvPr id="1967139" name="Line 35"/>
              <p:cNvSpPr>
                <a:spLocks noChangeShapeType="1"/>
              </p:cNvSpPr>
              <p:nvPr/>
            </p:nvSpPr>
            <p:spPr bwMode="auto">
              <a:xfrm>
                <a:off x="1012" y="2568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140" name="Line 36"/>
              <p:cNvSpPr>
                <a:spLocks noChangeShapeType="1"/>
              </p:cNvSpPr>
              <p:nvPr/>
            </p:nvSpPr>
            <p:spPr bwMode="auto">
              <a:xfrm>
                <a:off x="1012" y="271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141" name="Line 37"/>
              <p:cNvSpPr>
                <a:spLocks noChangeShapeType="1"/>
              </p:cNvSpPr>
              <p:nvPr/>
            </p:nvSpPr>
            <p:spPr bwMode="auto">
              <a:xfrm>
                <a:off x="1012" y="2856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67142" name="Freeform 38"/>
            <p:cNvSpPr>
              <a:spLocks/>
            </p:cNvSpPr>
            <p:nvPr/>
          </p:nvSpPr>
          <p:spPr bwMode="auto">
            <a:xfrm>
              <a:off x="1008" y="697"/>
              <a:ext cx="433" cy="23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0"/>
                </a:cxn>
                <a:cxn ang="0">
                  <a:pos x="432" y="2303"/>
                </a:cxn>
                <a:cxn ang="0">
                  <a:pos x="0" y="2303"/>
                </a:cxn>
              </a:cxnLst>
              <a:rect l="0" t="0" r="r" b="b"/>
              <a:pathLst>
                <a:path w="433" h="2304">
                  <a:moveTo>
                    <a:pt x="0" y="0"/>
                  </a:moveTo>
                  <a:lnTo>
                    <a:pt x="432" y="0"/>
                  </a:lnTo>
                  <a:lnTo>
                    <a:pt x="432" y="2303"/>
                  </a:lnTo>
                  <a:lnTo>
                    <a:pt x="0" y="230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6496050" y="1104900"/>
            <a:ext cx="520700" cy="2260600"/>
            <a:chOff x="4092" y="688"/>
            <a:chExt cx="328" cy="1424"/>
          </a:xfrm>
        </p:grpSpPr>
        <p:sp>
          <p:nvSpPr>
            <p:cNvPr id="1967144" name="Rectangle 40"/>
            <p:cNvSpPr>
              <a:spLocks noChangeArrowheads="1"/>
            </p:cNvSpPr>
            <p:nvPr/>
          </p:nvSpPr>
          <p:spPr bwMode="auto">
            <a:xfrm>
              <a:off x="4096" y="688"/>
              <a:ext cx="320" cy="14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45" name="Line 41"/>
            <p:cNvSpPr>
              <a:spLocks noChangeShapeType="1"/>
            </p:cNvSpPr>
            <p:nvPr/>
          </p:nvSpPr>
          <p:spPr bwMode="auto">
            <a:xfrm>
              <a:off x="4092" y="824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46" name="Line 42"/>
            <p:cNvSpPr>
              <a:spLocks noChangeShapeType="1"/>
            </p:cNvSpPr>
            <p:nvPr/>
          </p:nvSpPr>
          <p:spPr bwMode="auto">
            <a:xfrm>
              <a:off x="4092" y="968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47" name="Line 43"/>
            <p:cNvSpPr>
              <a:spLocks noChangeShapeType="1"/>
            </p:cNvSpPr>
            <p:nvPr/>
          </p:nvSpPr>
          <p:spPr bwMode="auto">
            <a:xfrm>
              <a:off x="4092" y="1112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48" name="Line 44"/>
            <p:cNvSpPr>
              <a:spLocks noChangeShapeType="1"/>
            </p:cNvSpPr>
            <p:nvPr/>
          </p:nvSpPr>
          <p:spPr bwMode="auto">
            <a:xfrm>
              <a:off x="4092" y="1256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49" name="Line 45"/>
            <p:cNvSpPr>
              <a:spLocks noChangeShapeType="1"/>
            </p:cNvSpPr>
            <p:nvPr/>
          </p:nvSpPr>
          <p:spPr bwMode="auto">
            <a:xfrm>
              <a:off x="4092" y="1688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50" name="Line 46"/>
            <p:cNvSpPr>
              <a:spLocks noChangeShapeType="1"/>
            </p:cNvSpPr>
            <p:nvPr/>
          </p:nvSpPr>
          <p:spPr bwMode="auto">
            <a:xfrm>
              <a:off x="4092" y="1832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51" name="Line 47"/>
            <p:cNvSpPr>
              <a:spLocks noChangeShapeType="1"/>
            </p:cNvSpPr>
            <p:nvPr/>
          </p:nvSpPr>
          <p:spPr bwMode="auto">
            <a:xfrm>
              <a:off x="4092" y="1976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67152" name="Rectangle 48"/>
          <p:cNvSpPr>
            <a:spLocks noChangeArrowheads="1"/>
          </p:cNvSpPr>
          <p:nvPr/>
        </p:nvSpPr>
        <p:spPr bwMode="auto">
          <a:xfrm>
            <a:off x="6462713" y="1057275"/>
            <a:ext cx="617537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BPb</a:t>
            </a:r>
          </a:p>
        </p:txBody>
      </p: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6681788" y="2089150"/>
            <a:ext cx="65087" cy="520700"/>
            <a:chOff x="4209" y="1308"/>
            <a:chExt cx="41" cy="328"/>
          </a:xfrm>
        </p:grpSpPr>
        <p:sp>
          <p:nvSpPr>
            <p:cNvPr id="1967154" name="Oval 50"/>
            <p:cNvSpPr>
              <a:spLocks noChangeArrowheads="1"/>
            </p:cNvSpPr>
            <p:nvPr/>
          </p:nvSpPr>
          <p:spPr bwMode="auto">
            <a:xfrm>
              <a:off x="4209" y="1308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55" name="Oval 51"/>
            <p:cNvSpPr>
              <a:spLocks noChangeArrowheads="1"/>
            </p:cNvSpPr>
            <p:nvPr/>
          </p:nvSpPr>
          <p:spPr bwMode="auto">
            <a:xfrm>
              <a:off x="4209" y="1404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56" name="Oval 52"/>
            <p:cNvSpPr>
              <a:spLocks noChangeArrowheads="1"/>
            </p:cNvSpPr>
            <p:nvPr/>
          </p:nvSpPr>
          <p:spPr bwMode="auto">
            <a:xfrm>
              <a:off x="4209" y="1500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57" name="Oval 53"/>
            <p:cNvSpPr>
              <a:spLocks noChangeArrowheads="1"/>
            </p:cNvSpPr>
            <p:nvPr/>
          </p:nvSpPr>
          <p:spPr bwMode="auto">
            <a:xfrm>
              <a:off x="4209" y="1596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4743450" y="1104900"/>
            <a:ext cx="1663700" cy="2260600"/>
            <a:chOff x="2988" y="688"/>
            <a:chExt cx="1048" cy="1424"/>
          </a:xfrm>
        </p:grpSpPr>
        <p:sp>
          <p:nvSpPr>
            <p:cNvPr id="1967159" name="Rectangle 55"/>
            <p:cNvSpPr>
              <a:spLocks noChangeArrowheads="1"/>
            </p:cNvSpPr>
            <p:nvPr/>
          </p:nvSpPr>
          <p:spPr bwMode="auto">
            <a:xfrm>
              <a:off x="2992" y="688"/>
              <a:ext cx="1040" cy="14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0" name="Line 56"/>
            <p:cNvSpPr>
              <a:spLocks noChangeShapeType="1"/>
            </p:cNvSpPr>
            <p:nvPr/>
          </p:nvSpPr>
          <p:spPr bwMode="auto">
            <a:xfrm>
              <a:off x="2988" y="824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1" name="Line 57"/>
            <p:cNvSpPr>
              <a:spLocks noChangeShapeType="1"/>
            </p:cNvSpPr>
            <p:nvPr/>
          </p:nvSpPr>
          <p:spPr bwMode="auto">
            <a:xfrm>
              <a:off x="2988" y="968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2" name="Line 58"/>
            <p:cNvSpPr>
              <a:spLocks noChangeShapeType="1"/>
            </p:cNvSpPr>
            <p:nvPr/>
          </p:nvSpPr>
          <p:spPr bwMode="auto">
            <a:xfrm>
              <a:off x="2988" y="1112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3" name="Line 59"/>
            <p:cNvSpPr>
              <a:spLocks noChangeShapeType="1"/>
            </p:cNvSpPr>
            <p:nvPr/>
          </p:nvSpPr>
          <p:spPr bwMode="auto">
            <a:xfrm>
              <a:off x="2988" y="1256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4" name="Line 60"/>
            <p:cNvSpPr>
              <a:spLocks noChangeShapeType="1"/>
            </p:cNvSpPr>
            <p:nvPr/>
          </p:nvSpPr>
          <p:spPr bwMode="auto">
            <a:xfrm>
              <a:off x="2988" y="1688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5" name="Line 61"/>
            <p:cNvSpPr>
              <a:spLocks noChangeShapeType="1"/>
            </p:cNvSpPr>
            <p:nvPr/>
          </p:nvSpPr>
          <p:spPr bwMode="auto">
            <a:xfrm>
              <a:off x="2988" y="1832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66" name="Line 62"/>
            <p:cNvSpPr>
              <a:spLocks noChangeShapeType="1"/>
            </p:cNvSpPr>
            <p:nvPr/>
          </p:nvSpPr>
          <p:spPr bwMode="auto">
            <a:xfrm>
              <a:off x="2988" y="1976"/>
              <a:ext cx="10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67167" name="Rectangle 63"/>
          <p:cNvSpPr>
            <a:spLocks noChangeArrowheads="1"/>
          </p:cNvSpPr>
          <p:nvPr/>
        </p:nvSpPr>
        <p:spPr bwMode="auto">
          <a:xfrm>
            <a:off x="5053013" y="1031875"/>
            <a:ext cx="1249362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predicted</a:t>
            </a:r>
          </a:p>
        </p:txBody>
      </p:sp>
      <p:sp>
        <p:nvSpPr>
          <p:cNvPr id="1967168" name="Freeform 64"/>
          <p:cNvSpPr>
            <a:spLocks/>
          </p:cNvSpPr>
          <p:nvPr/>
        </p:nvSpPr>
        <p:spPr bwMode="auto">
          <a:xfrm>
            <a:off x="5600700" y="3378200"/>
            <a:ext cx="1588" cy="1169988"/>
          </a:xfrm>
          <a:custGeom>
            <a:avLst/>
            <a:gdLst/>
            <a:ahLst/>
            <a:cxnLst>
              <a:cxn ang="0">
                <a:pos x="0" y="736"/>
              </a:cxn>
              <a:cxn ang="0">
                <a:pos x="0" y="0"/>
              </a:cxn>
            </a:cxnLst>
            <a:rect l="0" t="0" r="r" b="b"/>
            <a:pathLst>
              <a:path w="1" h="737">
                <a:moveTo>
                  <a:pt x="0" y="736"/>
                </a:move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69" name="Freeform 65"/>
          <p:cNvSpPr>
            <a:spLocks/>
          </p:cNvSpPr>
          <p:nvPr/>
        </p:nvSpPr>
        <p:spPr bwMode="auto">
          <a:xfrm>
            <a:off x="6756400" y="3378200"/>
            <a:ext cx="1588" cy="1182688"/>
          </a:xfrm>
          <a:custGeom>
            <a:avLst/>
            <a:gdLst/>
            <a:ahLst/>
            <a:cxnLst>
              <a:cxn ang="0">
                <a:pos x="0" y="744"/>
              </a:cxn>
              <a:cxn ang="0">
                <a:pos x="0" y="0"/>
              </a:cxn>
            </a:cxnLst>
            <a:rect l="0" t="0" r="r" b="b"/>
            <a:pathLst>
              <a:path w="1" h="745">
                <a:moveTo>
                  <a:pt x="0" y="744"/>
                </a:move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7170" name="Rectangle 66"/>
          <p:cNvSpPr>
            <a:spLocks noChangeArrowheads="1"/>
          </p:cNvSpPr>
          <p:nvPr/>
        </p:nvSpPr>
        <p:spPr bwMode="auto">
          <a:xfrm>
            <a:off x="5548313" y="4087813"/>
            <a:ext cx="9509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target</a:t>
            </a:r>
          </a:p>
        </p:txBody>
      </p:sp>
      <p:sp>
        <p:nvSpPr>
          <p:cNvPr id="1967171" name="Rectangle 67"/>
          <p:cNvSpPr>
            <a:spLocks noChangeArrowheads="1"/>
          </p:cNvSpPr>
          <p:nvPr/>
        </p:nvSpPr>
        <p:spPr bwMode="auto">
          <a:xfrm>
            <a:off x="6704013" y="4087813"/>
            <a:ext cx="5080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BP</a:t>
            </a:r>
          </a:p>
        </p:txBody>
      </p:sp>
      <p:grpSp>
        <p:nvGrpSpPr>
          <p:cNvPr id="10" name="Group 68"/>
          <p:cNvGrpSpPr>
            <a:grpSpLocks/>
          </p:cNvGrpSpPr>
          <p:nvPr/>
        </p:nvGrpSpPr>
        <p:grpSpPr bwMode="auto">
          <a:xfrm>
            <a:off x="5513388" y="2114550"/>
            <a:ext cx="65087" cy="520700"/>
            <a:chOff x="3473" y="1324"/>
            <a:chExt cx="41" cy="328"/>
          </a:xfrm>
        </p:grpSpPr>
        <p:sp>
          <p:nvSpPr>
            <p:cNvPr id="1967173" name="Oval 69"/>
            <p:cNvSpPr>
              <a:spLocks noChangeArrowheads="1"/>
            </p:cNvSpPr>
            <p:nvPr/>
          </p:nvSpPr>
          <p:spPr bwMode="auto">
            <a:xfrm>
              <a:off x="3473" y="1324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74" name="Oval 70"/>
            <p:cNvSpPr>
              <a:spLocks noChangeArrowheads="1"/>
            </p:cNvSpPr>
            <p:nvPr/>
          </p:nvSpPr>
          <p:spPr bwMode="auto">
            <a:xfrm>
              <a:off x="3473" y="1420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75" name="Oval 71"/>
            <p:cNvSpPr>
              <a:spLocks noChangeArrowheads="1"/>
            </p:cNvSpPr>
            <p:nvPr/>
          </p:nvSpPr>
          <p:spPr bwMode="auto">
            <a:xfrm>
              <a:off x="3473" y="1516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7176" name="Oval 72"/>
            <p:cNvSpPr>
              <a:spLocks noChangeArrowheads="1"/>
            </p:cNvSpPr>
            <p:nvPr/>
          </p:nvSpPr>
          <p:spPr bwMode="auto">
            <a:xfrm>
              <a:off x="3473" y="1612"/>
              <a:ext cx="41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67177" name="Rectangle 73"/>
          <p:cNvSpPr>
            <a:spLocks noChangeArrowheads="1"/>
          </p:cNvSpPr>
          <p:nvPr/>
        </p:nvSpPr>
        <p:spPr bwMode="auto">
          <a:xfrm>
            <a:off x="5202238" y="1257300"/>
            <a:ext cx="9556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target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6967-D124-404A-A370-B5BDC2147126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6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379413"/>
            <a:ext cx="7702550" cy="83185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Address Collisions</a:t>
            </a:r>
          </a:p>
        </p:txBody>
      </p:sp>
      <p:sp>
        <p:nvSpPr>
          <p:cNvPr id="1969155" name="Rectangle 3"/>
          <p:cNvSpPr>
            <a:spLocks noChangeArrowheads="1"/>
          </p:cNvSpPr>
          <p:nvPr/>
        </p:nvSpPr>
        <p:spPr bwMode="auto">
          <a:xfrm>
            <a:off x="509588" y="3613150"/>
            <a:ext cx="6629400" cy="161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What will be fetched after the instruction at 1028?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BTB prediction	=	  		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Correct target		=			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Symbol" charset="2"/>
              </a:rPr>
              <a:t>	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Symbol" charset="2"/>
              </a:rPr>
              <a:t>	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969156" name="Rectangle 4"/>
          <p:cNvSpPr>
            <a:spLocks noChangeArrowheads="1"/>
          </p:cNvSpPr>
          <p:nvPr/>
        </p:nvSpPr>
        <p:spPr bwMode="auto">
          <a:xfrm>
            <a:off x="517525" y="1876425"/>
            <a:ext cx="1539875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Assume a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128-entry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BTB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98713" y="1360488"/>
            <a:ext cx="6375400" cy="2065337"/>
            <a:chOff x="1511" y="665"/>
            <a:chExt cx="4016" cy="130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096" y="1549"/>
              <a:ext cx="1472" cy="417"/>
              <a:chOff x="2096" y="1549"/>
              <a:chExt cx="1472" cy="417"/>
            </a:xfrm>
          </p:grpSpPr>
          <p:sp>
            <p:nvSpPr>
              <p:cNvPr id="1969159" name="Rectangle 7"/>
              <p:cNvSpPr>
                <a:spLocks noChangeArrowheads="1"/>
              </p:cNvSpPr>
              <p:nvPr/>
            </p:nvSpPr>
            <p:spPr bwMode="auto">
              <a:xfrm>
                <a:off x="3200" y="1779"/>
                <a:ext cx="320" cy="13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9160" name="Rectangle 8"/>
              <p:cNvSpPr>
                <a:spLocks noChangeArrowheads="1"/>
              </p:cNvSpPr>
              <p:nvPr/>
            </p:nvSpPr>
            <p:spPr bwMode="auto">
              <a:xfrm>
                <a:off x="3159" y="1557"/>
                <a:ext cx="35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>
                    <a:latin typeface="Verdana" charset="0"/>
                  </a:rPr>
                  <a:t>BPb</a:t>
                </a:r>
              </a:p>
            </p:txBody>
          </p:sp>
          <p:sp>
            <p:nvSpPr>
              <p:cNvPr id="1969161" name="Rectangle 9"/>
              <p:cNvSpPr>
                <a:spLocks noChangeArrowheads="1"/>
              </p:cNvSpPr>
              <p:nvPr/>
            </p:nvSpPr>
            <p:spPr bwMode="auto">
              <a:xfrm>
                <a:off x="2096" y="1779"/>
                <a:ext cx="1040" cy="13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9162" name="Rectangle 10"/>
              <p:cNvSpPr>
                <a:spLocks noChangeArrowheads="1"/>
              </p:cNvSpPr>
              <p:nvPr/>
            </p:nvSpPr>
            <p:spPr bwMode="auto">
              <a:xfrm>
                <a:off x="2319" y="1549"/>
                <a:ext cx="502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>
                    <a:latin typeface="Verdana" charset="0"/>
                  </a:rPr>
                  <a:t>target</a:t>
                </a:r>
              </a:p>
            </p:txBody>
          </p:sp>
          <p:sp>
            <p:nvSpPr>
              <p:cNvPr id="1969163" name="Rectangle 11"/>
              <p:cNvSpPr>
                <a:spLocks noChangeArrowheads="1"/>
              </p:cNvSpPr>
              <p:nvPr/>
            </p:nvSpPr>
            <p:spPr bwMode="auto">
              <a:xfrm>
                <a:off x="3175" y="1741"/>
                <a:ext cx="39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>
                    <a:latin typeface="Verdana" charset="0"/>
                  </a:rPr>
                  <a:t>take</a:t>
                </a:r>
              </a:p>
            </p:txBody>
          </p:sp>
          <p:sp>
            <p:nvSpPr>
              <p:cNvPr id="1969164" name="Rectangle 12"/>
              <p:cNvSpPr>
                <a:spLocks noChangeArrowheads="1"/>
              </p:cNvSpPr>
              <p:nvPr/>
            </p:nvSpPr>
            <p:spPr bwMode="auto">
              <a:xfrm>
                <a:off x="2286" y="1754"/>
                <a:ext cx="671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9165" name="Rectangle 13"/>
              <p:cNvSpPr>
                <a:spLocks noChangeArrowheads="1"/>
              </p:cNvSpPr>
              <p:nvPr/>
            </p:nvSpPr>
            <p:spPr bwMode="auto">
              <a:xfrm>
                <a:off x="2326" y="1746"/>
                <a:ext cx="33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9166" name="Rectangle 14"/>
              <p:cNvSpPr>
                <a:spLocks noChangeArrowheads="1"/>
              </p:cNvSpPr>
              <p:nvPr/>
            </p:nvSpPr>
            <p:spPr bwMode="auto">
              <a:xfrm>
                <a:off x="2319" y="1733"/>
                <a:ext cx="35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>
                    <a:latin typeface="Verdana" charset="0"/>
                  </a:rPr>
                  <a:t>236</a:t>
                </a:r>
              </a:p>
            </p:txBody>
          </p:sp>
        </p:grpSp>
        <p:sp>
          <p:nvSpPr>
            <p:cNvPr id="1969167" name="Rectangle 15"/>
            <p:cNvSpPr>
              <a:spLocks noChangeArrowheads="1"/>
            </p:cNvSpPr>
            <p:nvPr/>
          </p:nvSpPr>
          <p:spPr bwMode="auto">
            <a:xfrm>
              <a:off x="4015" y="1352"/>
              <a:ext cx="117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1028  Add .....</a:t>
              </a:r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108" y="665"/>
              <a:ext cx="1419" cy="1220"/>
              <a:chOff x="4108" y="665"/>
              <a:chExt cx="1419" cy="1220"/>
            </a:xfrm>
          </p:grpSpPr>
          <p:sp>
            <p:nvSpPr>
              <p:cNvPr id="1969169" name="Rectangle 17"/>
              <p:cNvSpPr>
                <a:spLocks noChangeArrowheads="1"/>
              </p:cNvSpPr>
              <p:nvPr/>
            </p:nvSpPr>
            <p:spPr bwMode="auto">
              <a:xfrm>
                <a:off x="4108" y="808"/>
                <a:ext cx="1419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132  Jump 100</a:t>
                </a:r>
                <a:endParaRPr lang="en-US" sz="1400">
                  <a:solidFill>
                    <a:schemeClr val="bg2"/>
                  </a:solidFill>
                  <a:latin typeface="Verdana" charset="0"/>
                </a:endParaRPr>
              </a:p>
            </p:txBody>
          </p:sp>
          <p:sp>
            <p:nvSpPr>
              <p:cNvPr id="1969170" name="Rectangle 18"/>
              <p:cNvSpPr>
                <a:spLocks noChangeArrowheads="1"/>
              </p:cNvSpPr>
              <p:nvPr/>
            </p:nvSpPr>
            <p:spPr bwMode="auto">
              <a:xfrm>
                <a:off x="4486" y="665"/>
                <a:ext cx="822" cy="122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69171" name="Freeform 19"/>
            <p:cNvSpPr>
              <a:spLocks/>
            </p:cNvSpPr>
            <p:nvPr/>
          </p:nvSpPr>
          <p:spPr bwMode="auto">
            <a:xfrm>
              <a:off x="1511" y="951"/>
              <a:ext cx="2428" cy="970"/>
            </a:xfrm>
            <a:custGeom>
              <a:avLst/>
              <a:gdLst/>
              <a:ahLst/>
              <a:cxnLst>
                <a:cxn ang="0">
                  <a:pos x="2427" y="0"/>
                </a:cxn>
                <a:cxn ang="0">
                  <a:pos x="0" y="0"/>
                </a:cxn>
                <a:cxn ang="0">
                  <a:pos x="0" y="969"/>
                </a:cxn>
                <a:cxn ang="0">
                  <a:pos x="507" y="969"/>
                </a:cxn>
              </a:cxnLst>
              <a:rect l="0" t="0" r="r" b="b"/>
              <a:pathLst>
                <a:path w="2428" h="970">
                  <a:moveTo>
                    <a:pt x="2427" y="0"/>
                  </a:moveTo>
                  <a:lnTo>
                    <a:pt x="0" y="0"/>
                  </a:lnTo>
                  <a:lnTo>
                    <a:pt x="0" y="969"/>
                  </a:lnTo>
                  <a:lnTo>
                    <a:pt x="507" y="969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9172" name="Freeform 20"/>
            <p:cNvSpPr>
              <a:spLocks/>
            </p:cNvSpPr>
            <p:nvPr/>
          </p:nvSpPr>
          <p:spPr bwMode="auto">
            <a:xfrm>
              <a:off x="1607" y="1467"/>
              <a:ext cx="2428" cy="356"/>
            </a:xfrm>
            <a:custGeom>
              <a:avLst/>
              <a:gdLst/>
              <a:ahLst/>
              <a:cxnLst>
                <a:cxn ang="0">
                  <a:pos x="2427" y="0"/>
                </a:cxn>
                <a:cxn ang="0">
                  <a:pos x="0" y="0"/>
                </a:cxn>
                <a:cxn ang="0">
                  <a:pos x="0" y="355"/>
                </a:cxn>
                <a:cxn ang="0">
                  <a:pos x="411" y="355"/>
                </a:cxn>
              </a:cxnLst>
              <a:rect l="0" t="0" r="r" b="b"/>
              <a:pathLst>
                <a:path w="2428" h="356">
                  <a:moveTo>
                    <a:pt x="2427" y="0"/>
                  </a:moveTo>
                  <a:lnTo>
                    <a:pt x="0" y="0"/>
                  </a:lnTo>
                  <a:lnTo>
                    <a:pt x="0" y="355"/>
                  </a:lnTo>
                  <a:lnTo>
                    <a:pt x="411" y="355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69173" name="Rectangle 21"/>
          <p:cNvSpPr>
            <a:spLocks noChangeArrowheads="1"/>
          </p:cNvSpPr>
          <p:nvPr/>
        </p:nvSpPr>
        <p:spPr bwMode="auto">
          <a:xfrm>
            <a:off x="7085013" y="3257550"/>
            <a:ext cx="142875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Instruction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Memory</a:t>
            </a:r>
          </a:p>
        </p:txBody>
      </p:sp>
      <p:sp>
        <p:nvSpPr>
          <p:cNvPr id="1969174" name="Text Box 22"/>
          <p:cNvSpPr txBox="1">
            <a:spLocks noChangeArrowheads="1"/>
          </p:cNvSpPr>
          <p:nvPr/>
        </p:nvSpPr>
        <p:spPr bwMode="auto">
          <a:xfrm>
            <a:off x="4622800" y="3954463"/>
            <a:ext cx="668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236</a:t>
            </a:r>
          </a:p>
        </p:txBody>
      </p:sp>
      <p:sp>
        <p:nvSpPr>
          <p:cNvPr id="1969175" name="Text Box 23"/>
          <p:cNvSpPr txBox="1">
            <a:spLocks noChangeArrowheads="1"/>
          </p:cNvSpPr>
          <p:nvPr/>
        </p:nvSpPr>
        <p:spPr bwMode="auto">
          <a:xfrm>
            <a:off x="4449763" y="4233863"/>
            <a:ext cx="8302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1032</a:t>
            </a:r>
          </a:p>
        </p:txBody>
      </p:sp>
      <p:sp>
        <p:nvSpPr>
          <p:cNvPr id="1969176" name="Text Box 24"/>
          <p:cNvSpPr txBox="1">
            <a:spLocks noChangeArrowheads="1"/>
          </p:cNvSpPr>
          <p:nvPr/>
        </p:nvSpPr>
        <p:spPr bwMode="auto">
          <a:xfrm>
            <a:off x="1865313" y="4881563"/>
            <a:ext cx="4937125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  PC=236 and </a:t>
            </a:r>
            <a:r>
              <a:rPr lang="en-US" sz="2000" i="1">
                <a:solidFill>
                  <a:srgbClr val="FF0000"/>
                </a:solidFill>
                <a:latin typeface="Verdana" charset="0"/>
              </a:rPr>
              <a:t>fetch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 PC=1032</a:t>
            </a:r>
          </a:p>
          <a:p>
            <a:pPr algn="l">
              <a:spcBef>
                <a:spcPct val="0"/>
              </a:spcBef>
            </a:pPr>
            <a:endParaRPr lang="en-US" sz="2000" i="1">
              <a:solidFill>
                <a:srgbClr val="FF0000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	Is this a common occurrence?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	Can we avoid these bubbles?</a:t>
            </a:r>
            <a:endParaRPr lang="en-US" sz="1800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9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9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9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9174" grpId="0" autoUpdateAnimBg="0"/>
      <p:bldP spid="1969175" grpId="0" autoUpdateAnimBg="0"/>
      <p:bldP spid="1969176" grpId="0" build="p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4779</TotalTime>
  <Pages>12</Pages>
  <Words>1775</Words>
  <Application>Microsoft Macintosh PowerPoint</Application>
  <PresentationFormat>Letter Paper (8.5x11 in)</PresentationFormat>
  <Paragraphs>482</Paragraphs>
  <Slides>27</Slides>
  <Notes>27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CS252-template</vt:lpstr>
      <vt:lpstr>Office Theme</vt:lpstr>
      <vt:lpstr>CSE 490/590 Computer Architecture  ILP III</vt:lpstr>
      <vt:lpstr>Last time…</vt:lpstr>
      <vt:lpstr>Branch Prediction Bits</vt:lpstr>
      <vt:lpstr>Branch History Table</vt:lpstr>
      <vt:lpstr>Exploiting Spatial Correlation Yeh and Patt, 1992</vt:lpstr>
      <vt:lpstr>Two-Level Branch Predictor</vt:lpstr>
      <vt:lpstr>Limitations of BHTs</vt:lpstr>
      <vt:lpstr>Branch Target Buffer</vt:lpstr>
      <vt:lpstr>Address Collisions</vt:lpstr>
      <vt:lpstr>BTB is only for Control Instructions</vt:lpstr>
      <vt:lpstr>Branch Target Buffer (BTB)</vt:lpstr>
      <vt:lpstr>Combining BTB and BHT</vt:lpstr>
      <vt:lpstr>CSE 490/590 Administrivia</vt:lpstr>
      <vt:lpstr>Mispredict Recovery</vt:lpstr>
      <vt:lpstr>Branch Misprediction in Pipeline</vt:lpstr>
      <vt:lpstr>Recovering ROB/Renaming Table</vt:lpstr>
      <vt:lpstr>Speculating Both Directions </vt:lpstr>
      <vt:lpstr>Memory Dependencies</vt:lpstr>
      <vt:lpstr>In-Order Memory Queue</vt:lpstr>
      <vt:lpstr>Conservative O-o-O Load Execution</vt:lpstr>
      <vt:lpstr>Address Speculation</vt:lpstr>
      <vt:lpstr>Memory Dependence Prediction (Alpha 21264)</vt:lpstr>
      <vt:lpstr>Speculative Loads / Stores</vt:lpstr>
      <vt:lpstr>Speculative Store Buffer</vt:lpstr>
      <vt:lpstr>Speculative Store Buffer</vt:lpstr>
      <vt:lpstr>Slide 26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338</cp:revision>
  <cp:lastPrinted>2011-03-23T13:37:51Z</cp:lastPrinted>
  <dcterms:created xsi:type="dcterms:W3CDTF">2011-03-23T13:37:38Z</dcterms:created>
  <dcterms:modified xsi:type="dcterms:W3CDTF">2011-03-23T15:19:52Z</dcterms:modified>
  <cp:category/>
</cp:coreProperties>
</file>