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Layouts/slideLayout15.xml" ContentType="application/vnd.openxmlformats-officedocument.presentationml.slideLayout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Default Extension="pict" ContentType="image/pict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Masters/slideMaster2.xml" ContentType="application/vnd.openxmlformats-officedocument.presentationml.slideMaster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notesSlides/notesSlide12.xml" ContentType="application/vnd.openxmlformats-officedocument.presentationml.notesSlide+xml"/>
  <Override PartName="/ppt/slides/slide22.xml" ContentType="application/vnd.openxmlformats-officedocument.presentationml.slide+xml"/>
  <Override PartName="/docProps/app.xml" ContentType="application/vnd.openxmlformats-officedocument.extended-properties+xml"/>
  <Default Extension="xml" ContentType="application/xml"/>
  <Override PartName="/ppt/slides/slide19.xml" ContentType="application/vnd.openxmlformats-officedocument.presentationml.slide+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notesSlides/notesSlide5.xml" ContentType="application/vnd.openxmlformats-officedocument.presentationml.notesSlide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slideLayouts/slideLayout17.xml" ContentType="application/vnd.openxmlformats-officedocument.presentationml.slideLayout+xml"/>
  <Override PartName="/ppt/notesSlides/notesSlide6.xml" ContentType="application/vnd.openxmlformats-officedocument.presentationml.notesSlide+xml"/>
  <Default Extension="xls" ContentType="application/vnd.ms-excel"/>
  <Override PartName="/ppt/slides/slide16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notesSlides/notesSlide18.xml" ContentType="application/vnd.openxmlformats-officedocument.presentationml.notesSlide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Default Extension="vml" ContentType="application/vnd.openxmlformats-officedocument.vmlDrawing"/>
  <Override PartName="/ppt/slides/slide3.xml" ContentType="application/vnd.openxmlformats-officedocument.presentationml.slide+xml"/>
  <Override PartName="/ppt/notesSlides/notesSlide14.xml" ContentType="application/vnd.openxmlformats-officedocument.presentationml.notesSlide+xml"/>
  <Override PartName="/ppt/theme/theme4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s/slide20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8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Override PartName="/ppt/slideLayouts/slideLayout19.xml" ContentType="application/vnd.openxmlformats-officedocument.presentationml.slideLayout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5"/>
  </p:notesMasterIdLst>
  <p:handoutMasterIdLst>
    <p:handoutMasterId r:id="rId26"/>
  </p:handoutMasterIdLst>
  <p:sldIdLst>
    <p:sldId id="322" r:id="rId3"/>
    <p:sldId id="479" r:id="rId4"/>
    <p:sldId id="480" r:id="rId5"/>
    <p:sldId id="557" r:id="rId6"/>
    <p:sldId id="481" r:id="rId7"/>
    <p:sldId id="482" r:id="rId8"/>
    <p:sldId id="558" r:id="rId9"/>
    <p:sldId id="400" r:id="rId10"/>
    <p:sldId id="483" r:id="rId11"/>
    <p:sldId id="580" r:id="rId12"/>
    <p:sldId id="581" r:id="rId13"/>
    <p:sldId id="582" r:id="rId14"/>
    <p:sldId id="461" r:id="rId15"/>
    <p:sldId id="478" r:id="rId16"/>
    <p:sldId id="457" r:id="rId17"/>
    <p:sldId id="460" r:id="rId18"/>
    <p:sldId id="560" r:id="rId19"/>
    <p:sldId id="559" r:id="rId20"/>
    <p:sldId id="583" r:id="rId21"/>
    <p:sldId id="561" r:id="rId22"/>
    <p:sldId id="477" r:id="rId23"/>
    <p:sldId id="584" r:id="rId24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showPr showNarration="1" useTimings="0">
    <p:present/>
    <p:sldAll/>
    <p:penClr>
      <a:schemeClr val="tx1"/>
    </p:penClr>
  </p:showPr>
  <p:clrMru>
    <a:srgbClr val="55FC02"/>
    <a:srgbClr val="FBBA03"/>
    <a:srgbClr val="0332B7"/>
    <a:srgbClr val="000000"/>
    <a:srgbClr val="114FFB"/>
    <a:srgbClr val="7B00E4"/>
    <a:srgbClr val="EFFB03"/>
    <a:srgbClr val="F905F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9" autoAdjust="0"/>
    <p:restoredTop sz="80102" autoAdjust="0"/>
  </p:normalViewPr>
  <p:slideViewPr>
    <p:cSldViewPr>
      <p:cViewPr varScale="1">
        <p:scale>
          <a:sx n="101" d="100"/>
          <a:sy n="101" d="100"/>
        </p:scale>
        <p:origin x="-920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notesMaster" Target="notesMasters/notesMaster1.xml"/><Relationship Id="rId26" Type="http://schemas.openxmlformats.org/officeDocument/2006/relationships/handoutMaster" Target="handoutMasters/handout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pict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90638" y="619125"/>
            <a:ext cx="4749800" cy="3562350"/>
          </a:xfrm>
          <a:solidFill>
            <a:srgbClr val="FFFFFF"/>
          </a:solidFill>
          <a:ln/>
        </p:spPr>
      </p:sp>
      <p:sp>
        <p:nvSpPr>
          <p:cNvPr id="450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9325" y="4540250"/>
            <a:ext cx="5386388" cy="4379913"/>
          </a:xfrm>
          <a:noFill/>
          <a:ln/>
        </p:spPr>
        <p:txBody>
          <a:bodyPr lIns="95057" tIns="47528" rIns="95057" bIns="47528"/>
          <a:lstStyle/>
          <a:p>
            <a:r>
              <a:rPr lang="en-US"/>
              <a:t>Photo is of an Intel Conroe (Core 2 Duo Desktop processor).  Photo taken from Intel web site.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2188" cy="3602037"/>
          </a:xfrm>
          <a:ln cap="flat"/>
        </p:spPr>
      </p:sp>
      <p:sp>
        <p:nvSpPr>
          <p:cNvPr id="4710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9850" y="4560888"/>
            <a:ext cx="4560888" cy="4321175"/>
          </a:xfrm>
          <a:noFill/>
          <a:ln/>
        </p:spPr>
        <p:txBody>
          <a:bodyPr lIns="97274" tIns="47783" rIns="97274" bIns="47783"/>
          <a:lstStyle/>
          <a:p>
            <a:r>
              <a:rPr lang="en-US"/>
              <a:t>This slide is for the 3-min class administrative matters.</a:t>
            </a:r>
          </a:p>
          <a:p>
            <a:endParaRPr lang="en-US"/>
          </a:p>
          <a:p>
            <a:endParaRPr lang="en-US"/>
          </a:p>
          <a:p>
            <a:r>
              <a:rPr lang="en-US"/>
              <a:t>Make sure we update Handout #1 so it is consistent with this slide.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339850" y="4560888"/>
            <a:ext cx="4560888" cy="4321175"/>
          </a:xfrm>
          <a:noFill/>
          <a:ln/>
        </p:spPr>
        <p:txBody>
          <a:bodyPr lIns="97274" tIns="47783" rIns="97274" bIns="47783"/>
          <a:lstStyle/>
          <a:p>
            <a:r>
              <a:rPr lang="en-US"/>
              <a:t>This is the 1st slide of the “Course Structure and Course Philosophy” section of the lecture.</a:t>
            </a:r>
          </a:p>
          <a:p>
            <a:endParaRPr lang="en-US"/>
          </a:p>
          <a:p>
            <a:r>
              <a:rPr lang="en-US"/>
              <a:t>Need to emphasis that for exams, our goal is the test your knowledge. It is not our goal to test how well your perform under time pressure.</a:t>
            </a:r>
          </a:p>
        </p:txBody>
      </p:sp>
      <p:sp>
        <p:nvSpPr>
          <p:cNvPr id="4915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2188" cy="3602037"/>
          </a:xfrm>
          <a:ln cap="flat"/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7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AF548D-3E21-5847-ACFC-22BFCD91631A}" type="slidenum">
              <a:rPr lang="en-US"/>
              <a:pPr/>
              <a:t>12</a:t>
            </a:fld>
            <a:endParaRPr lang="en-US"/>
          </a:p>
        </p:txBody>
      </p:sp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6313" y="4560888"/>
            <a:ext cx="5362575" cy="4319587"/>
          </a:xfrm>
        </p:spPr>
        <p:txBody>
          <a:bodyPr lIns="96656" tIns="48328" rIns="96656" bIns="4832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667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490/590, Spring</a:t>
            </a:r>
            <a:r>
              <a:rPr lang="en-US" baseline="0" dirty="0" smtClean="0"/>
              <a:t> 2011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6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hyperlink" Target="http://www.digilentinc.com/Products/Detail.cfm?Prod=BASYS2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0.jpeg"/><Relationship Id="rId12" Type="http://schemas.openxmlformats.org/officeDocument/2006/relationships/image" Target="../media/image11.jpeg"/><Relationship Id="rId13" Type="http://schemas.openxmlformats.org/officeDocument/2006/relationships/image" Target="../media/image12.png"/><Relationship Id="rId14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jpeg"/><Relationship Id="rId6" Type="http://schemas.openxmlformats.org/officeDocument/2006/relationships/image" Target="../media/image5.jpeg"/><Relationship Id="rId7" Type="http://schemas.openxmlformats.org/officeDocument/2006/relationships/image" Target="../media/image6.jpe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4" Type="http://schemas.openxmlformats.org/officeDocument/2006/relationships/oleObject" Target="../embeddings/Microsoft_Excel_97_-_2004_Worksheet1.xls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490/590 Computer Architecture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Introduction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DC7E2-C312-674A-9387-E303CE1B32B8}" type="slidenum">
              <a:rPr lang="en-US"/>
              <a:pPr/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773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284288"/>
            <a:ext cx="9144000" cy="5334000"/>
          </a:xfrm>
        </p:spPr>
        <p:txBody>
          <a:bodyPr/>
          <a:lstStyle/>
          <a:p>
            <a:r>
              <a:rPr lang="en-US" sz="2000"/>
              <a:t>Old Conventional Wisdom: Power is free, Transistors expensive</a:t>
            </a:r>
          </a:p>
          <a:p>
            <a:r>
              <a:rPr lang="en-US" sz="2000"/>
              <a:t>New Conventional Wisdom: </a:t>
            </a:r>
            <a:r>
              <a:rPr lang="en-US" sz="2000">
                <a:solidFill>
                  <a:srgbClr val="0066FF"/>
                </a:solidFill>
              </a:rPr>
              <a:t>“Power wall”</a:t>
            </a:r>
            <a:r>
              <a:rPr lang="en-US" sz="2000"/>
              <a:t> Power expensive, Xtors free </a:t>
            </a:r>
            <a:br>
              <a:rPr lang="en-US" sz="2000"/>
            </a:br>
            <a:r>
              <a:rPr lang="en-US" sz="2000"/>
              <a:t>(Can put more on chip than can afford to turn on)</a:t>
            </a:r>
          </a:p>
          <a:p>
            <a:r>
              <a:rPr lang="en-US" sz="2000"/>
              <a:t>Old CW: Sufficiently increasing Instruction Level Parallelism via compilers, innovation (Out-of-order, speculation, VLIW, …)</a:t>
            </a:r>
          </a:p>
          <a:p>
            <a:r>
              <a:rPr lang="en-US" sz="2000"/>
              <a:t>New CW: </a:t>
            </a:r>
            <a:r>
              <a:rPr lang="en-US" sz="2000">
                <a:solidFill>
                  <a:srgbClr val="0066FF"/>
                </a:solidFill>
              </a:rPr>
              <a:t>“ILP wall”</a:t>
            </a:r>
            <a:r>
              <a:rPr lang="en-US" sz="2000"/>
              <a:t> law of diminishing returns on more HW for ILP </a:t>
            </a:r>
          </a:p>
          <a:p>
            <a:r>
              <a:rPr lang="en-US" sz="2000"/>
              <a:t>Old CW: Multiplies are slow, Memory access is fast</a:t>
            </a:r>
          </a:p>
          <a:p>
            <a:r>
              <a:rPr lang="en-US" sz="2000"/>
              <a:t>New CW: </a:t>
            </a:r>
            <a:r>
              <a:rPr lang="en-US" sz="2000">
                <a:solidFill>
                  <a:srgbClr val="0066FF"/>
                </a:solidFill>
                <a:ea typeface="Times New Roman" charset="0"/>
                <a:cs typeface="Times New Roman" charset="0"/>
              </a:rPr>
              <a:t>“Memory wall”</a:t>
            </a:r>
            <a:r>
              <a:rPr lang="en-US" sz="2000">
                <a:ea typeface="Times New Roman" charset="0"/>
                <a:cs typeface="Times New Roman" charset="0"/>
              </a:rPr>
              <a:t> Memory slow, </a:t>
            </a:r>
            <a:r>
              <a:rPr lang="en-US" sz="2000"/>
              <a:t>multiplies fast</a:t>
            </a:r>
            <a:r>
              <a:rPr lang="en-US" sz="2000">
                <a:ea typeface="Times New Roman" charset="0"/>
                <a:cs typeface="Times New Roman" charset="0"/>
              </a:rPr>
              <a:t> </a:t>
            </a:r>
            <a:br>
              <a:rPr lang="en-US" sz="2000">
                <a:ea typeface="Times New Roman" charset="0"/>
                <a:cs typeface="Times New Roman" charset="0"/>
              </a:rPr>
            </a:br>
            <a:r>
              <a:rPr lang="en-US" sz="2000">
                <a:ea typeface="Times New Roman" charset="0"/>
                <a:cs typeface="Times New Roman" charset="0"/>
              </a:rPr>
              <a:t>(200 clock cycles to DRAM memory, 4 clocks for multiply)</a:t>
            </a:r>
            <a:endParaRPr lang="en-US" sz="2000"/>
          </a:p>
          <a:p>
            <a:r>
              <a:rPr lang="en-US" sz="2000"/>
              <a:t>Old CW: Uniprocessor performance 2X / 1.5 yrs</a:t>
            </a:r>
          </a:p>
          <a:p>
            <a:r>
              <a:rPr lang="en-US" sz="2000"/>
              <a:t>New CW: Power Wall + ILP Wall + Memory Wall = </a:t>
            </a:r>
            <a:r>
              <a:rPr lang="en-US" sz="2000">
                <a:solidFill>
                  <a:srgbClr val="0066FF"/>
                </a:solidFill>
              </a:rPr>
              <a:t>Brick Wall</a:t>
            </a:r>
          </a:p>
          <a:p>
            <a:pPr lvl="1"/>
            <a:r>
              <a:rPr lang="en-US" sz="1600"/>
              <a:t>Uniprocessor performance now 2X / 5(?) yrs</a:t>
            </a:r>
          </a:p>
          <a:p>
            <a:pPr>
              <a:buFontTx/>
              <a:buNone/>
            </a:pPr>
            <a:r>
              <a:rPr lang="en-US" sz="2000">
                <a:sym typeface="Symbol" charset="2"/>
              </a:rPr>
              <a:t>	 </a:t>
            </a:r>
            <a:r>
              <a:rPr lang="en-US" sz="2000"/>
              <a:t>Sea change in chip design: multiple “cores” </a:t>
            </a:r>
            <a:br>
              <a:rPr lang="en-US" sz="2000"/>
            </a:br>
            <a:r>
              <a:rPr lang="en-US" sz="2000"/>
              <a:t>	(2X processors per chip / ~ 2 years)</a:t>
            </a:r>
          </a:p>
          <a:p>
            <a:pPr lvl="2"/>
            <a:r>
              <a:rPr lang="en-US"/>
              <a:t>More simpler processors are more power efficient</a:t>
            </a:r>
          </a:p>
        </p:txBody>
      </p:sp>
      <p:sp>
        <p:nvSpPr>
          <p:cNvPr id="773123" name="Rectangle 3"/>
          <p:cNvSpPr>
            <a:spLocks noGrp="1" noChangeArrowheads="1"/>
          </p:cNvSpPr>
          <p:nvPr>
            <p:ph type="title"/>
          </p:nvPr>
        </p:nvSpPr>
        <p:spPr>
          <a:xfrm>
            <a:off x="185738" y="174625"/>
            <a:ext cx="8958262" cy="1143000"/>
          </a:xfrm>
          <a:noFill/>
          <a:ln/>
        </p:spPr>
        <p:txBody>
          <a:bodyPr lIns="91440" tIns="45720" rIns="91440" bIns="45720"/>
          <a:lstStyle/>
          <a:p>
            <a:r>
              <a:rPr lang="en-US" sz="2800"/>
              <a:t>Crossroads: Conventional Wisdom in Comp. 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2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312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21763-E06A-324D-841F-0D12F13E6524}" type="slidenum">
              <a:rPr lang="en-US"/>
              <a:pPr/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77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14363" y="0"/>
            <a:ext cx="6753225" cy="1143000"/>
          </a:xfrm>
        </p:spPr>
        <p:txBody>
          <a:bodyPr/>
          <a:lstStyle/>
          <a:p>
            <a:r>
              <a:rPr lang="en-US"/>
              <a:t>Déjà vu all over again?</a:t>
            </a:r>
          </a:p>
        </p:txBody>
      </p:sp>
      <p:sp>
        <p:nvSpPr>
          <p:cNvPr id="776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458200" cy="4876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100" dirty="0"/>
              <a:t>Multiprocessors imminent in 1970s, ‘80s, ‘90s, …</a:t>
            </a:r>
          </a:p>
          <a:p>
            <a:pPr>
              <a:lnSpc>
                <a:spcPct val="80000"/>
              </a:lnSpc>
            </a:pPr>
            <a:r>
              <a:rPr lang="en-US" sz="2100" dirty="0">
                <a:solidFill>
                  <a:srgbClr val="0066FF"/>
                </a:solidFill>
              </a:rPr>
              <a:t>“… today’s processors … are nearing an impasse as technologies approach the speed of light..”</a:t>
            </a:r>
          </a:p>
          <a:p>
            <a:pPr algn="r">
              <a:lnSpc>
                <a:spcPct val="80000"/>
              </a:lnSpc>
              <a:buFontTx/>
              <a:buNone/>
            </a:pPr>
            <a:r>
              <a:rPr lang="en-US" sz="2100" dirty="0"/>
              <a:t>David Mitchell, </a:t>
            </a:r>
            <a:r>
              <a:rPr lang="en-US" sz="2100" i="1" dirty="0"/>
              <a:t>The </a:t>
            </a:r>
            <a:r>
              <a:rPr lang="en-US" sz="2100" i="1" dirty="0" err="1"/>
              <a:t>Transputer</a:t>
            </a:r>
            <a:r>
              <a:rPr lang="en-US" sz="2100" i="1" dirty="0"/>
              <a:t>: The Time Is Now</a:t>
            </a:r>
            <a:r>
              <a:rPr lang="en-US" sz="2100" dirty="0"/>
              <a:t> (</a:t>
            </a:r>
            <a:r>
              <a:rPr lang="en-US" sz="2100" dirty="0">
                <a:solidFill>
                  <a:srgbClr val="0066FF"/>
                </a:solidFill>
              </a:rPr>
              <a:t>1989</a:t>
            </a:r>
            <a:r>
              <a:rPr lang="en-US" sz="2100" dirty="0"/>
              <a:t>)</a:t>
            </a:r>
          </a:p>
          <a:p>
            <a:pPr>
              <a:lnSpc>
                <a:spcPct val="80000"/>
              </a:lnSpc>
            </a:pPr>
            <a:r>
              <a:rPr lang="en-US" sz="2100" dirty="0" err="1"/>
              <a:t>Transputer</a:t>
            </a:r>
            <a:r>
              <a:rPr lang="en-US" sz="2100" dirty="0"/>
              <a:t> was premature </a:t>
            </a:r>
            <a:br>
              <a:rPr lang="en-US" sz="2100" dirty="0"/>
            </a:br>
            <a:r>
              <a:rPr lang="en-US" b="0" dirty="0" err="1">
                <a:sym typeface="Symbol" charset="2"/>
              </a:rPr>
              <a:t></a:t>
            </a:r>
            <a:r>
              <a:rPr lang="en-US" sz="2100" dirty="0"/>
              <a:t> Custom multiprocessors strove to lead </a:t>
            </a:r>
            <a:r>
              <a:rPr lang="en-US" sz="2100" dirty="0" err="1"/>
              <a:t>uniprocessors</a:t>
            </a:r>
            <a:r>
              <a:rPr lang="en-US" sz="2100" dirty="0"/>
              <a:t/>
            </a:r>
            <a:br>
              <a:rPr lang="en-US" sz="2100" dirty="0"/>
            </a:br>
            <a:r>
              <a:rPr lang="en-US" b="0" dirty="0" err="1">
                <a:sym typeface="Symbol" charset="2"/>
              </a:rPr>
              <a:t></a:t>
            </a:r>
            <a:r>
              <a:rPr lang="en-US" sz="2100" dirty="0"/>
              <a:t> Procrastination rewarded: 2X seq. </a:t>
            </a:r>
            <a:r>
              <a:rPr lang="en-US" sz="2100" dirty="0" err="1"/>
              <a:t>perf</a:t>
            </a:r>
            <a:r>
              <a:rPr lang="en-US" sz="2100" dirty="0"/>
              <a:t>. / 1.5 years</a:t>
            </a:r>
          </a:p>
          <a:p>
            <a:pPr>
              <a:lnSpc>
                <a:spcPct val="80000"/>
              </a:lnSpc>
            </a:pPr>
            <a:r>
              <a:rPr lang="en-US" b="0" dirty="0">
                <a:sym typeface="Symbol" charset="2"/>
              </a:rPr>
              <a:t> </a:t>
            </a:r>
            <a:r>
              <a:rPr lang="en-US" sz="2100" dirty="0">
                <a:solidFill>
                  <a:srgbClr val="0066FF"/>
                </a:solidFill>
              </a:rPr>
              <a:t>“We are dedicating all of our future product development to </a:t>
            </a:r>
            <a:r>
              <a:rPr lang="en-US" sz="2100" dirty="0" err="1">
                <a:solidFill>
                  <a:srgbClr val="0066FF"/>
                </a:solidFill>
              </a:rPr>
              <a:t>multicore</a:t>
            </a:r>
            <a:r>
              <a:rPr lang="en-US" sz="2100" dirty="0">
                <a:solidFill>
                  <a:srgbClr val="0066FF"/>
                </a:solidFill>
              </a:rPr>
              <a:t> designs. … This is a sea change in computing”</a:t>
            </a:r>
          </a:p>
          <a:p>
            <a:pPr algn="r">
              <a:lnSpc>
                <a:spcPct val="80000"/>
              </a:lnSpc>
              <a:buFontTx/>
              <a:buNone/>
            </a:pPr>
            <a:r>
              <a:rPr lang="en-US" sz="2100" dirty="0"/>
              <a:t>Paul </a:t>
            </a:r>
            <a:r>
              <a:rPr lang="en-US" sz="2100" dirty="0" err="1"/>
              <a:t>Otellini</a:t>
            </a:r>
            <a:r>
              <a:rPr lang="en-US" sz="2100" dirty="0"/>
              <a:t>, President, Intel (</a:t>
            </a:r>
            <a:r>
              <a:rPr lang="en-US" sz="2100" dirty="0">
                <a:solidFill>
                  <a:srgbClr val="0066FF"/>
                </a:solidFill>
              </a:rPr>
              <a:t>2004</a:t>
            </a:r>
            <a:r>
              <a:rPr lang="en-US" sz="2100" dirty="0"/>
              <a:t>) </a:t>
            </a:r>
          </a:p>
          <a:p>
            <a:pPr>
              <a:lnSpc>
                <a:spcPct val="80000"/>
              </a:lnSpc>
            </a:pPr>
            <a:r>
              <a:rPr lang="en-US" sz="2100" dirty="0"/>
              <a:t>Difference is all microprocessor companies switch to multiprocessors (AMD, Intel, IBM, Sun; all new Apples 2 CPUs) </a:t>
            </a:r>
            <a:br>
              <a:rPr lang="en-US" sz="2100" dirty="0"/>
            </a:br>
            <a:r>
              <a:rPr lang="en-US" b="0" dirty="0" err="1">
                <a:sym typeface="Symbol" charset="2"/>
              </a:rPr>
              <a:t></a:t>
            </a:r>
            <a:r>
              <a:rPr lang="en-US" sz="2100" dirty="0"/>
              <a:t> Procrastination penalized: 2X sequential </a:t>
            </a:r>
            <a:r>
              <a:rPr lang="en-US" sz="2100" dirty="0" err="1"/>
              <a:t>perf</a:t>
            </a:r>
            <a:r>
              <a:rPr lang="en-US" sz="2100" dirty="0"/>
              <a:t>. / 5 yrs</a:t>
            </a:r>
            <a:br>
              <a:rPr lang="en-US" sz="2100" dirty="0"/>
            </a:br>
            <a:r>
              <a:rPr lang="en-US" b="0" dirty="0" err="1">
                <a:sym typeface="Symbol" charset="2"/>
              </a:rPr>
              <a:t></a:t>
            </a:r>
            <a:r>
              <a:rPr lang="en-US" sz="2100" dirty="0"/>
              <a:t> Biggest programming challenge: 1 to 2 CPUs</a:t>
            </a:r>
            <a:br>
              <a:rPr lang="en-US" sz="2100" dirty="0"/>
            </a:br>
            <a:r>
              <a:rPr lang="en-US" sz="2100" dirty="0"/>
              <a:t/>
            </a:r>
            <a:br>
              <a:rPr lang="en-US" sz="2100" dirty="0"/>
            </a:br>
            <a:endParaRPr lang="en-US" sz="2100" dirty="0"/>
          </a:p>
        </p:txBody>
      </p:sp>
      <p:sp>
        <p:nvSpPr>
          <p:cNvPr id="776196" name="Rectangle 4"/>
          <p:cNvSpPr>
            <a:spLocks noChangeArrowheads="1"/>
          </p:cNvSpPr>
          <p:nvPr/>
        </p:nvSpPr>
        <p:spPr bwMode="auto">
          <a:xfrm>
            <a:off x="7354888" y="0"/>
            <a:ext cx="1789112" cy="10699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</a:pPr>
            <a:endParaRPr lang="en-US" sz="2400" b="0">
              <a:solidFill>
                <a:schemeClr val="tx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imes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619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1F628-1C74-B744-90BA-1786E6F8EE1C}" type="slidenum">
              <a:rPr lang="en-US"/>
              <a:pPr/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777218" name="Rectangle 2"/>
          <p:cNvSpPr>
            <a:spLocks noGrp="1" noChangeArrowheads="1"/>
          </p:cNvSpPr>
          <p:nvPr>
            <p:ph type="title"/>
          </p:nvPr>
        </p:nvSpPr>
        <p:spPr>
          <a:xfrm>
            <a:off x="750888" y="0"/>
            <a:ext cx="8229600" cy="1143000"/>
          </a:xfrm>
        </p:spPr>
        <p:txBody>
          <a:bodyPr/>
          <a:lstStyle/>
          <a:p>
            <a:r>
              <a:rPr lang="en-US"/>
              <a:t>Problems with Sea Change </a:t>
            </a:r>
          </a:p>
        </p:txBody>
      </p:sp>
      <p:sp>
        <p:nvSpPr>
          <p:cNvPr id="777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458200" cy="4876800"/>
          </a:xfrm>
        </p:spPr>
        <p:txBody>
          <a:bodyPr/>
          <a:lstStyle/>
          <a:p>
            <a:pPr marL="609600" indent="-609600"/>
            <a:r>
              <a:rPr lang="en-US" dirty="0"/>
              <a:t>Algorithms, Programming Languages, Compilers, Operating Systems, Architectures, Libraries, … not ready to supply Thread Level Parallelism or Data Level Parallelism for 1000 CPUs / chip, </a:t>
            </a:r>
          </a:p>
          <a:p>
            <a:pPr marL="609600" indent="-609600"/>
            <a:r>
              <a:rPr lang="en-US" dirty="0"/>
              <a:t>Architectures not ready for 1000 CPUs / chip</a:t>
            </a:r>
          </a:p>
          <a:p>
            <a:pPr marL="990600" lvl="1" indent="-533400">
              <a:buFontTx/>
              <a:buChar char="•"/>
            </a:pPr>
            <a:r>
              <a:rPr lang="en-US" dirty="0"/>
              <a:t>Unlike Instruction Level Parallelism, cannot be solved by just by computer architects and compiler writers alone, but also cannot be solved </a:t>
            </a:r>
            <a:r>
              <a:rPr lang="en-US" i="1" dirty="0">
                <a:solidFill>
                  <a:srgbClr val="114FFB"/>
                </a:solidFill>
              </a:rPr>
              <a:t>without</a:t>
            </a:r>
            <a:r>
              <a:rPr lang="en-US" dirty="0"/>
              <a:t> participation of computer architects</a:t>
            </a:r>
          </a:p>
          <a:p>
            <a:pPr marL="609600" indent="-609600"/>
            <a:r>
              <a:rPr lang="en-US" dirty="0"/>
              <a:t>This</a:t>
            </a:r>
            <a:r>
              <a:rPr lang="en-US" dirty="0" smtClean="0"/>
              <a:t> 4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r>
              <a:rPr lang="en-US" dirty="0"/>
              <a:t>Edition of textbook Computer Architecture: A Quantitative </a:t>
            </a:r>
            <a:r>
              <a:rPr lang="en-US" dirty="0" smtClean="0"/>
              <a:t>Approach </a:t>
            </a:r>
            <a:r>
              <a:rPr lang="en-US" dirty="0"/>
              <a:t>explores shift from Instruction Level Parallelism to Thread Level Parallelism / Data Level Parallelism</a:t>
            </a:r>
          </a:p>
          <a:p>
            <a:pPr marL="609600" indent="-609600"/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D6C8BEE-2FFC-DC40-A9DA-A4DB04D3BC82}" type="slidenum">
              <a:rPr lang="en-US"/>
              <a:pPr/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41989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457200"/>
            <a:ext cx="7239000" cy="381000"/>
          </a:xfrm>
          <a:noFill/>
        </p:spPr>
        <p:txBody>
          <a:bodyPr lIns="90488" tIns="44450" rIns="90488" bIns="44450"/>
          <a:lstStyle/>
          <a:p>
            <a:r>
              <a:rPr lang="en-US" dirty="0" smtClean="0"/>
              <a:t>CSE 490/590 </a:t>
            </a:r>
            <a:r>
              <a:rPr lang="en-US" dirty="0"/>
              <a:t>Course Focus</a:t>
            </a:r>
          </a:p>
        </p:txBody>
      </p:sp>
      <p:sp>
        <p:nvSpPr>
          <p:cNvPr id="419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914400"/>
            <a:ext cx="7848600" cy="1600200"/>
          </a:xfrm>
          <a:noFill/>
        </p:spPr>
        <p:txBody>
          <a:bodyPr lIns="90488" tIns="44450" rIns="90488" bIns="44450"/>
          <a:lstStyle/>
          <a:p>
            <a:pPr>
              <a:buFontTx/>
              <a:buNone/>
            </a:pPr>
            <a:r>
              <a:rPr lang="en-US" sz="2800" dirty="0"/>
              <a:t>Understanding the design techniques, machine structures, technology factors, evaluation methods that will determine the form of computers in 21st Century</a:t>
            </a:r>
          </a:p>
        </p:txBody>
      </p:sp>
      <p:sp>
        <p:nvSpPr>
          <p:cNvPr id="41991" name="Rectangle 4"/>
          <p:cNvSpPr>
            <a:spLocks noChangeArrowheads="1"/>
          </p:cNvSpPr>
          <p:nvPr/>
        </p:nvSpPr>
        <p:spPr bwMode="auto">
          <a:xfrm>
            <a:off x="2463800" y="2922588"/>
            <a:ext cx="1468438" cy="3619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102000"/>
              </a:lnSpc>
              <a:spcBef>
                <a:spcPct val="0"/>
              </a:spcBef>
            </a:pPr>
            <a:r>
              <a:rPr lang="en-US" sz="2000" b="1">
                <a:solidFill>
                  <a:schemeClr val="tx1"/>
                </a:solidFill>
                <a:latin typeface="Comic Sans MS" charset="0"/>
              </a:rPr>
              <a:t>Technology</a:t>
            </a:r>
          </a:p>
        </p:txBody>
      </p:sp>
      <p:sp>
        <p:nvSpPr>
          <p:cNvPr id="41992" name="Rectangle 5"/>
          <p:cNvSpPr>
            <a:spLocks noChangeArrowheads="1"/>
          </p:cNvSpPr>
          <p:nvPr/>
        </p:nvSpPr>
        <p:spPr bwMode="auto">
          <a:xfrm>
            <a:off x="6184900" y="3011488"/>
            <a:ext cx="1649413" cy="3619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102000"/>
              </a:lnSpc>
              <a:spcBef>
                <a:spcPct val="0"/>
              </a:spcBef>
            </a:pPr>
            <a:r>
              <a:rPr lang="en-US" sz="2000" b="1">
                <a:solidFill>
                  <a:schemeClr val="tx1"/>
                </a:solidFill>
                <a:latin typeface="Comic Sans MS" charset="0"/>
              </a:rPr>
              <a:t>Programming</a:t>
            </a:r>
          </a:p>
        </p:txBody>
      </p:sp>
      <p:sp>
        <p:nvSpPr>
          <p:cNvPr id="41993" name="Rectangle 6"/>
          <p:cNvSpPr>
            <a:spLocks noChangeArrowheads="1"/>
          </p:cNvSpPr>
          <p:nvPr/>
        </p:nvSpPr>
        <p:spPr bwMode="auto">
          <a:xfrm>
            <a:off x="6184900" y="3278188"/>
            <a:ext cx="1349375" cy="3619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102000"/>
              </a:lnSpc>
              <a:spcBef>
                <a:spcPct val="0"/>
              </a:spcBef>
            </a:pPr>
            <a:r>
              <a:rPr lang="en-US" sz="2000" b="1">
                <a:solidFill>
                  <a:schemeClr val="tx1"/>
                </a:solidFill>
                <a:latin typeface="Comic Sans MS" charset="0"/>
              </a:rPr>
              <a:t>Languages</a:t>
            </a:r>
          </a:p>
        </p:txBody>
      </p:sp>
      <p:sp>
        <p:nvSpPr>
          <p:cNvPr id="41994" name="Rectangle 7"/>
          <p:cNvSpPr>
            <a:spLocks noChangeArrowheads="1"/>
          </p:cNvSpPr>
          <p:nvPr/>
        </p:nvSpPr>
        <p:spPr bwMode="auto">
          <a:xfrm>
            <a:off x="1708150" y="5227638"/>
            <a:ext cx="1328738" cy="3619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102000"/>
              </a:lnSpc>
              <a:spcBef>
                <a:spcPct val="0"/>
              </a:spcBef>
            </a:pPr>
            <a:r>
              <a:rPr lang="en-US" sz="2000" b="1">
                <a:solidFill>
                  <a:schemeClr val="tx1"/>
                </a:solidFill>
                <a:latin typeface="Comic Sans MS" charset="0"/>
              </a:rPr>
              <a:t>Operating</a:t>
            </a:r>
          </a:p>
        </p:txBody>
      </p:sp>
      <p:sp>
        <p:nvSpPr>
          <p:cNvPr id="41995" name="Rectangle 8"/>
          <p:cNvSpPr>
            <a:spLocks noChangeArrowheads="1"/>
          </p:cNvSpPr>
          <p:nvPr/>
        </p:nvSpPr>
        <p:spPr bwMode="auto">
          <a:xfrm>
            <a:off x="1708150" y="5507038"/>
            <a:ext cx="1149350" cy="3619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102000"/>
              </a:lnSpc>
              <a:spcBef>
                <a:spcPct val="0"/>
              </a:spcBef>
            </a:pPr>
            <a:r>
              <a:rPr lang="en-US" sz="2000" b="1">
                <a:solidFill>
                  <a:schemeClr val="tx1"/>
                </a:solidFill>
                <a:latin typeface="Comic Sans MS" charset="0"/>
              </a:rPr>
              <a:t>Systems</a:t>
            </a:r>
          </a:p>
        </p:txBody>
      </p:sp>
      <p:sp>
        <p:nvSpPr>
          <p:cNvPr id="41996" name="Rectangle 9"/>
          <p:cNvSpPr>
            <a:spLocks noChangeArrowheads="1"/>
          </p:cNvSpPr>
          <p:nvPr/>
        </p:nvSpPr>
        <p:spPr bwMode="auto">
          <a:xfrm>
            <a:off x="6959600" y="5397500"/>
            <a:ext cx="1214438" cy="404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7000"/>
              </a:lnSpc>
              <a:spcBef>
                <a:spcPct val="0"/>
              </a:spcBef>
            </a:pPr>
            <a:r>
              <a:rPr lang="en-US" sz="2400" b="1" i="1" dirty="0">
                <a:solidFill>
                  <a:schemeClr val="tx1"/>
                </a:solidFill>
                <a:latin typeface="Comic Sans MS" charset="0"/>
              </a:rPr>
              <a:t>History</a:t>
            </a:r>
          </a:p>
        </p:txBody>
      </p:sp>
      <p:sp>
        <p:nvSpPr>
          <p:cNvPr id="41997" name="Rectangle 10"/>
          <p:cNvSpPr>
            <a:spLocks noChangeArrowheads="1"/>
          </p:cNvSpPr>
          <p:nvPr/>
        </p:nvSpPr>
        <p:spPr bwMode="auto">
          <a:xfrm>
            <a:off x="533400" y="3657600"/>
            <a:ext cx="1577975" cy="3619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102000"/>
              </a:lnSpc>
              <a:spcBef>
                <a:spcPct val="0"/>
              </a:spcBef>
            </a:pPr>
            <a:r>
              <a:rPr lang="en-US" sz="2000" b="1">
                <a:solidFill>
                  <a:schemeClr val="tx1"/>
                </a:solidFill>
                <a:latin typeface="Comic Sans MS" charset="0"/>
              </a:rPr>
              <a:t>Applications</a:t>
            </a:r>
          </a:p>
        </p:txBody>
      </p:sp>
      <p:sp>
        <p:nvSpPr>
          <p:cNvPr id="41998" name="Line 11"/>
          <p:cNvSpPr>
            <a:spLocks noChangeShapeType="1"/>
          </p:cNvSpPr>
          <p:nvPr/>
        </p:nvSpPr>
        <p:spPr bwMode="auto">
          <a:xfrm>
            <a:off x="2057400" y="3810000"/>
            <a:ext cx="889000" cy="1905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999" name="Line 12"/>
          <p:cNvSpPr>
            <a:spLocks noChangeShapeType="1"/>
          </p:cNvSpPr>
          <p:nvPr/>
        </p:nvSpPr>
        <p:spPr bwMode="auto">
          <a:xfrm flipV="1">
            <a:off x="3124200" y="5016500"/>
            <a:ext cx="368300" cy="4699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000" name="Line 13"/>
          <p:cNvSpPr>
            <a:spLocks noChangeShapeType="1"/>
          </p:cNvSpPr>
          <p:nvPr/>
        </p:nvSpPr>
        <p:spPr bwMode="auto">
          <a:xfrm>
            <a:off x="3454400" y="3289300"/>
            <a:ext cx="393700" cy="647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001" name="Line 14"/>
          <p:cNvSpPr>
            <a:spLocks noChangeShapeType="1"/>
          </p:cNvSpPr>
          <p:nvPr/>
        </p:nvSpPr>
        <p:spPr bwMode="auto">
          <a:xfrm flipH="1">
            <a:off x="5486400" y="3352800"/>
            <a:ext cx="787400" cy="558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002" name="Line 15"/>
          <p:cNvSpPr>
            <a:spLocks noChangeShapeType="1"/>
          </p:cNvSpPr>
          <p:nvPr/>
        </p:nvSpPr>
        <p:spPr bwMode="auto">
          <a:xfrm flipH="1" flipV="1">
            <a:off x="5753100" y="4953000"/>
            <a:ext cx="1270000" cy="660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003" name="Rectangle 16"/>
          <p:cNvSpPr>
            <a:spLocks noChangeArrowheads="1"/>
          </p:cNvSpPr>
          <p:nvPr/>
        </p:nvSpPr>
        <p:spPr bwMode="auto">
          <a:xfrm>
            <a:off x="6848475" y="3733800"/>
            <a:ext cx="1965325" cy="5175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ctr">
              <a:lnSpc>
                <a:spcPct val="85000"/>
              </a:lnSpc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Comic Sans MS" charset="0"/>
              </a:rPr>
              <a:t>Interface Design</a:t>
            </a:r>
          </a:p>
          <a:p>
            <a:pPr algn="ctr">
              <a:lnSpc>
                <a:spcPct val="85000"/>
              </a:lnSpc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Comic Sans MS" charset="0"/>
              </a:rPr>
              <a:t>(ISA)</a:t>
            </a:r>
          </a:p>
        </p:txBody>
      </p:sp>
      <p:sp>
        <p:nvSpPr>
          <p:cNvPr id="42004" name="Line 17"/>
          <p:cNvSpPr>
            <a:spLocks noChangeShapeType="1"/>
          </p:cNvSpPr>
          <p:nvPr/>
        </p:nvSpPr>
        <p:spPr bwMode="auto">
          <a:xfrm flipH="1">
            <a:off x="6553200" y="3886200"/>
            <a:ext cx="3810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005" name="Rectangle 18"/>
          <p:cNvSpPr>
            <a:spLocks noChangeArrowheads="1"/>
          </p:cNvSpPr>
          <p:nvPr/>
        </p:nvSpPr>
        <p:spPr bwMode="auto">
          <a:xfrm>
            <a:off x="3111500" y="5264150"/>
            <a:ext cx="3086100" cy="679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63500" tIns="25400" rIns="63500" bIns="25400">
            <a:prstTxWarp prst="textNoShape">
              <a:avLst/>
            </a:prstTxWarp>
            <a:spAutoFit/>
          </a:bodyPr>
          <a:lstStyle/>
          <a:p>
            <a:pPr marL="342900" indent="-342900" algn="ctr">
              <a:lnSpc>
                <a:spcPct val="86000"/>
              </a:lnSpc>
              <a:spcBef>
                <a:spcPct val="40000"/>
              </a:spcBef>
            </a:pPr>
            <a:r>
              <a:rPr lang="en-US" sz="2400" b="1">
                <a:solidFill>
                  <a:schemeClr val="tx1"/>
                </a:solidFill>
                <a:latin typeface="Comic Sans MS" charset="0"/>
              </a:rPr>
              <a:t>Measurement &amp; Evaluation</a:t>
            </a:r>
          </a:p>
        </p:txBody>
      </p:sp>
      <p:sp>
        <p:nvSpPr>
          <p:cNvPr id="42006" name="Rectangle 19"/>
          <p:cNvSpPr>
            <a:spLocks noChangeArrowheads="1"/>
          </p:cNvSpPr>
          <p:nvPr/>
        </p:nvSpPr>
        <p:spPr bwMode="auto">
          <a:xfrm>
            <a:off x="4251325" y="2844800"/>
            <a:ext cx="1665288" cy="361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2400" b="1">
                <a:latin typeface="Comic Sans MS" charset="0"/>
              </a:rPr>
              <a:t>Parallelism</a:t>
            </a:r>
            <a:endParaRPr lang="en-US" sz="2400">
              <a:latin typeface="Comic Sans MS" charset="0"/>
            </a:endParaRPr>
          </a:p>
        </p:txBody>
      </p:sp>
      <p:sp>
        <p:nvSpPr>
          <p:cNvPr id="42007" name="Line 20"/>
          <p:cNvSpPr>
            <a:spLocks noChangeShapeType="1"/>
          </p:cNvSpPr>
          <p:nvPr/>
        </p:nvSpPr>
        <p:spPr bwMode="auto">
          <a:xfrm flipH="1">
            <a:off x="4794250" y="3206750"/>
            <a:ext cx="889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008" name="Rectangle 21"/>
          <p:cNvSpPr>
            <a:spLocks noChangeArrowheads="1"/>
          </p:cNvSpPr>
          <p:nvPr/>
        </p:nvSpPr>
        <p:spPr bwMode="auto">
          <a:xfrm>
            <a:off x="2895600" y="3962400"/>
            <a:ext cx="3581400" cy="7635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Comic Sans MS" charset="0"/>
              </a:rPr>
              <a:t>Computer Architecture: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Comic Sans MS" charset="0"/>
              </a:rPr>
              <a:t>• Organization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Comic Sans MS" charset="0"/>
              </a:rPr>
              <a:t>• Hardware/Software Boundary</a:t>
            </a:r>
          </a:p>
        </p:txBody>
      </p:sp>
      <p:sp>
        <p:nvSpPr>
          <p:cNvPr id="42009" name="Text Box 22"/>
          <p:cNvSpPr txBox="1">
            <a:spLocks noChangeArrowheads="1"/>
          </p:cNvSpPr>
          <p:nvPr/>
        </p:nvSpPr>
        <p:spPr bwMode="auto">
          <a:xfrm>
            <a:off x="7086600" y="4648200"/>
            <a:ext cx="1220788" cy="366713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800" b="1">
                <a:solidFill>
                  <a:schemeClr val="tx1"/>
                </a:solidFill>
                <a:latin typeface="Comic Sans MS" charset="0"/>
              </a:rPr>
              <a:t>Compilers</a:t>
            </a:r>
          </a:p>
        </p:txBody>
      </p:sp>
      <p:sp>
        <p:nvSpPr>
          <p:cNvPr id="42010" name="Line 23"/>
          <p:cNvSpPr>
            <a:spLocks noChangeShapeType="1"/>
          </p:cNvSpPr>
          <p:nvPr/>
        </p:nvSpPr>
        <p:spPr bwMode="auto">
          <a:xfrm flipH="1" flipV="1">
            <a:off x="6553200" y="4724400"/>
            <a:ext cx="6096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2525A46-5C37-324A-8343-06E68139115B}" type="slidenum">
              <a:rPr lang="en-US"/>
              <a:pPr/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44037" name="Rectangle 2"/>
          <p:cNvSpPr>
            <a:spLocks noGrp="1" noChangeArrowheads="1"/>
          </p:cNvSpPr>
          <p:nvPr>
            <p:ph type="title"/>
          </p:nvPr>
        </p:nvSpPr>
        <p:spPr>
          <a:xfrm>
            <a:off x="566738" y="304800"/>
            <a:ext cx="8120062" cy="873125"/>
          </a:xfrm>
          <a:noFill/>
        </p:spPr>
        <p:txBody>
          <a:bodyPr lIns="90343" tIns="44379" rIns="90343" bIns="44379"/>
          <a:lstStyle/>
          <a:p>
            <a:pPr algn="ctr"/>
            <a:r>
              <a:rPr lang="en-US" dirty="0" smtClean="0"/>
              <a:t>CSE 490/590 </a:t>
            </a:r>
            <a:r>
              <a:rPr lang="en-US" dirty="0"/>
              <a:t>Executive Summary</a:t>
            </a:r>
          </a:p>
        </p:txBody>
      </p:sp>
      <p:sp>
        <p:nvSpPr>
          <p:cNvPr id="44038" name="Rectangle 5"/>
          <p:cNvSpPr>
            <a:spLocks noChangeArrowheads="1"/>
          </p:cNvSpPr>
          <p:nvPr/>
        </p:nvSpPr>
        <p:spPr bwMode="auto">
          <a:xfrm>
            <a:off x="1447800" y="1484313"/>
            <a:ext cx="76200" cy="762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195"/>
          <p:cNvGrpSpPr>
            <a:grpSpLocks/>
          </p:cNvGrpSpPr>
          <p:nvPr/>
        </p:nvGrpSpPr>
        <p:grpSpPr bwMode="auto">
          <a:xfrm>
            <a:off x="457200" y="1560512"/>
            <a:ext cx="2514600" cy="1244599"/>
            <a:chOff x="288" y="983"/>
            <a:chExt cx="1584" cy="784"/>
          </a:xfrm>
        </p:grpSpPr>
        <p:sp>
          <p:nvSpPr>
            <p:cNvPr id="44218" name="Line 6"/>
            <p:cNvSpPr>
              <a:spLocks noChangeShapeType="1"/>
            </p:cNvSpPr>
            <p:nvPr/>
          </p:nvSpPr>
          <p:spPr bwMode="auto">
            <a:xfrm flipV="1">
              <a:off x="816" y="983"/>
              <a:ext cx="11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219" name="Text Box 7"/>
            <p:cNvSpPr txBox="1">
              <a:spLocks noChangeArrowheads="1"/>
            </p:cNvSpPr>
            <p:nvPr/>
          </p:nvSpPr>
          <p:spPr bwMode="auto">
            <a:xfrm>
              <a:off x="288" y="1127"/>
              <a:ext cx="1584" cy="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2000" dirty="0">
                  <a:solidFill>
                    <a:schemeClr val="tx1"/>
                  </a:solidFill>
                </a:rPr>
                <a:t>The processor</a:t>
              </a:r>
              <a:r>
                <a:rPr lang="en-US" sz="2000" dirty="0" smtClean="0">
                  <a:solidFill>
                    <a:schemeClr val="tx1"/>
                  </a:solidFill>
                </a:rPr>
                <a:t> of focus in traditional architecture courses</a:t>
              </a:r>
              <a:endParaRPr lang="en-US" sz="20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Group 197"/>
          <p:cNvGrpSpPr>
            <a:grpSpLocks/>
          </p:cNvGrpSpPr>
          <p:nvPr/>
        </p:nvGrpSpPr>
        <p:grpSpPr bwMode="auto">
          <a:xfrm>
            <a:off x="1379538" y="1612900"/>
            <a:ext cx="4945062" cy="4498975"/>
            <a:chOff x="869" y="1016"/>
            <a:chExt cx="3115" cy="2834"/>
          </a:xfrm>
        </p:grpSpPr>
        <p:pic>
          <p:nvPicPr>
            <p:cNvPr id="44214" name="Picture 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869" y="1737"/>
              <a:ext cx="2736" cy="2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44215" name="Group 196"/>
            <p:cNvGrpSpPr>
              <a:grpSpLocks/>
            </p:cNvGrpSpPr>
            <p:nvPr/>
          </p:nvGrpSpPr>
          <p:grpSpPr bwMode="auto">
            <a:xfrm>
              <a:off x="1968" y="1016"/>
              <a:ext cx="2016" cy="686"/>
              <a:chOff x="1968" y="1016"/>
              <a:chExt cx="2016" cy="686"/>
            </a:xfrm>
          </p:grpSpPr>
          <p:sp>
            <p:nvSpPr>
              <p:cNvPr id="44216" name="Line 8"/>
              <p:cNvSpPr>
                <a:spLocks noChangeShapeType="1"/>
              </p:cNvSpPr>
              <p:nvPr/>
            </p:nvSpPr>
            <p:spPr bwMode="auto">
              <a:xfrm flipH="1">
                <a:off x="2498" y="1583"/>
                <a:ext cx="177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17" name="Text Box 9"/>
              <p:cNvSpPr txBox="1">
                <a:spLocks noChangeArrowheads="1"/>
              </p:cNvSpPr>
              <p:nvPr/>
            </p:nvSpPr>
            <p:spPr bwMode="auto">
              <a:xfrm>
                <a:off x="1968" y="1016"/>
                <a:ext cx="2016" cy="6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2000" dirty="0">
                    <a:solidFill>
                      <a:schemeClr val="tx1"/>
                    </a:solidFill>
                  </a:rPr>
                  <a:t>What you’ll understand and experiment</a:t>
                </a:r>
                <a:r>
                  <a:rPr lang="en-US" sz="1800" dirty="0">
                    <a:solidFill>
                      <a:schemeClr val="tx1"/>
                    </a:solidFill>
                  </a:rPr>
                  <a:t> </a:t>
                </a:r>
                <a:r>
                  <a:rPr lang="en-US" sz="2000" dirty="0">
                    <a:solidFill>
                      <a:schemeClr val="tx1"/>
                    </a:solidFill>
                  </a:rPr>
                  <a:t>with 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in CSE 490/590</a:t>
                </a:r>
                <a:endParaRPr lang="en-US" sz="2000" dirty="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5" name="Group 194"/>
          <p:cNvGrpSpPr>
            <a:grpSpLocks/>
          </p:cNvGrpSpPr>
          <p:nvPr/>
        </p:nvGrpSpPr>
        <p:grpSpPr bwMode="auto">
          <a:xfrm>
            <a:off x="6477000" y="2514600"/>
            <a:ext cx="2667000" cy="3609975"/>
            <a:chOff x="4080" y="1584"/>
            <a:chExt cx="1680" cy="2274"/>
          </a:xfrm>
        </p:grpSpPr>
        <p:grpSp>
          <p:nvGrpSpPr>
            <p:cNvPr id="44042" name="Group 187"/>
            <p:cNvGrpSpPr>
              <a:grpSpLocks/>
            </p:cNvGrpSpPr>
            <p:nvPr/>
          </p:nvGrpSpPr>
          <p:grpSpPr bwMode="auto">
            <a:xfrm>
              <a:off x="4272" y="1584"/>
              <a:ext cx="1106" cy="1296"/>
              <a:chOff x="4212" y="1824"/>
              <a:chExt cx="1106" cy="1296"/>
            </a:xfrm>
          </p:grpSpPr>
          <p:sp>
            <p:nvSpPr>
              <p:cNvPr id="44046" name="Rectangle 19"/>
              <p:cNvSpPr>
                <a:spLocks noChangeArrowheads="1"/>
              </p:cNvSpPr>
              <p:nvPr/>
            </p:nvSpPr>
            <p:spPr bwMode="auto">
              <a:xfrm>
                <a:off x="4225" y="1824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47" name="Rectangle 20"/>
              <p:cNvSpPr>
                <a:spLocks noChangeArrowheads="1"/>
              </p:cNvSpPr>
              <p:nvPr/>
            </p:nvSpPr>
            <p:spPr bwMode="auto">
              <a:xfrm>
                <a:off x="4320" y="1824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48" name="Rectangle 21"/>
              <p:cNvSpPr>
                <a:spLocks noChangeArrowheads="1"/>
              </p:cNvSpPr>
              <p:nvPr/>
            </p:nvSpPr>
            <p:spPr bwMode="auto">
              <a:xfrm>
                <a:off x="4415" y="1824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49" name="Rectangle 22"/>
              <p:cNvSpPr>
                <a:spLocks noChangeArrowheads="1"/>
              </p:cNvSpPr>
              <p:nvPr/>
            </p:nvSpPr>
            <p:spPr bwMode="auto">
              <a:xfrm>
                <a:off x="4510" y="1824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50" name="Rectangle 23"/>
              <p:cNvSpPr>
                <a:spLocks noChangeArrowheads="1"/>
              </p:cNvSpPr>
              <p:nvPr/>
            </p:nvSpPr>
            <p:spPr bwMode="auto">
              <a:xfrm>
                <a:off x="4605" y="1824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51" name="Rectangle 24"/>
              <p:cNvSpPr>
                <a:spLocks noChangeArrowheads="1"/>
              </p:cNvSpPr>
              <p:nvPr/>
            </p:nvSpPr>
            <p:spPr bwMode="auto">
              <a:xfrm>
                <a:off x="4700" y="1824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52" name="Rectangle 25"/>
              <p:cNvSpPr>
                <a:spLocks noChangeArrowheads="1"/>
              </p:cNvSpPr>
              <p:nvPr/>
            </p:nvSpPr>
            <p:spPr bwMode="auto">
              <a:xfrm>
                <a:off x="4795" y="1824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53" name="Rectangle 26"/>
              <p:cNvSpPr>
                <a:spLocks noChangeArrowheads="1"/>
              </p:cNvSpPr>
              <p:nvPr/>
            </p:nvSpPr>
            <p:spPr bwMode="auto">
              <a:xfrm>
                <a:off x="4890" y="1824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54" name="Rectangle 27"/>
              <p:cNvSpPr>
                <a:spLocks noChangeArrowheads="1"/>
              </p:cNvSpPr>
              <p:nvPr/>
            </p:nvSpPr>
            <p:spPr bwMode="auto">
              <a:xfrm>
                <a:off x="4985" y="1824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55" name="Rectangle 28"/>
              <p:cNvSpPr>
                <a:spLocks noChangeArrowheads="1"/>
              </p:cNvSpPr>
              <p:nvPr/>
            </p:nvSpPr>
            <p:spPr bwMode="auto">
              <a:xfrm>
                <a:off x="5080" y="1824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56" name="Rectangle 29"/>
              <p:cNvSpPr>
                <a:spLocks noChangeArrowheads="1"/>
              </p:cNvSpPr>
              <p:nvPr/>
            </p:nvSpPr>
            <p:spPr bwMode="auto">
              <a:xfrm>
                <a:off x="5175" y="1824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57" name="Rectangle 30"/>
              <p:cNvSpPr>
                <a:spLocks noChangeArrowheads="1"/>
              </p:cNvSpPr>
              <p:nvPr/>
            </p:nvSpPr>
            <p:spPr bwMode="auto">
              <a:xfrm>
                <a:off x="5270" y="1824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58" name="Rectangle 31"/>
              <p:cNvSpPr>
                <a:spLocks noChangeArrowheads="1"/>
              </p:cNvSpPr>
              <p:nvPr/>
            </p:nvSpPr>
            <p:spPr bwMode="auto">
              <a:xfrm>
                <a:off x="4224" y="1920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59" name="Rectangle 32"/>
              <p:cNvSpPr>
                <a:spLocks noChangeArrowheads="1"/>
              </p:cNvSpPr>
              <p:nvPr/>
            </p:nvSpPr>
            <p:spPr bwMode="auto">
              <a:xfrm>
                <a:off x="4319" y="1920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60" name="Rectangle 33"/>
              <p:cNvSpPr>
                <a:spLocks noChangeArrowheads="1"/>
              </p:cNvSpPr>
              <p:nvPr/>
            </p:nvSpPr>
            <p:spPr bwMode="auto">
              <a:xfrm>
                <a:off x="4414" y="1920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61" name="Rectangle 34"/>
              <p:cNvSpPr>
                <a:spLocks noChangeArrowheads="1"/>
              </p:cNvSpPr>
              <p:nvPr/>
            </p:nvSpPr>
            <p:spPr bwMode="auto">
              <a:xfrm>
                <a:off x="4509" y="1920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62" name="Rectangle 35"/>
              <p:cNvSpPr>
                <a:spLocks noChangeArrowheads="1"/>
              </p:cNvSpPr>
              <p:nvPr/>
            </p:nvSpPr>
            <p:spPr bwMode="auto">
              <a:xfrm>
                <a:off x="4604" y="1920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63" name="Rectangle 36"/>
              <p:cNvSpPr>
                <a:spLocks noChangeArrowheads="1"/>
              </p:cNvSpPr>
              <p:nvPr/>
            </p:nvSpPr>
            <p:spPr bwMode="auto">
              <a:xfrm>
                <a:off x="4699" y="1920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64" name="Rectangle 37"/>
              <p:cNvSpPr>
                <a:spLocks noChangeArrowheads="1"/>
              </p:cNvSpPr>
              <p:nvPr/>
            </p:nvSpPr>
            <p:spPr bwMode="auto">
              <a:xfrm>
                <a:off x="4794" y="1920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65" name="Rectangle 38"/>
              <p:cNvSpPr>
                <a:spLocks noChangeArrowheads="1"/>
              </p:cNvSpPr>
              <p:nvPr/>
            </p:nvSpPr>
            <p:spPr bwMode="auto">
              <a:xfrm>
                <a:off x="4889" y="1920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66" name="Rectangle 39"/>
              <p:cNvSpPr>
                <a:spLocks noChangeArrowheads="1"/>
              </p:cNvSpPr>
              <p:nvPr/>
            </p:nvSpPr>
            <p:spPr bwMode="auto">
              <a:xfrm>
                <a:off x="4984" y="1920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67" name="Rectangle 40"/>
              <p:cNvSpPr>
                <a:spLocks noChangeArrowheads="1"/>
              </p:cNvSpPr>
              <p:nvPr/>
            </p:nvSpPr>
            <p:spPr bwMode="auto">
              <a:xfrm>
                <a:off x="5079" y="1920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68" name="Rectangle 41"/>
              <p:cNvSpPr>
                <a:spLocks noChangeArrowheads="1"/>
              </p:cNvSpPr>
              <p:nvPr/>
            </p:nvSpPr>
            <p:spPr bwMode="auto">
              <a:xfrm>
                <a:off x="5174" y="1920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69" name="Rectangle 42"/>
              <p:cNvSpPr>
                <a:spLocks noChangeArrowheads="1"/>
              </p:cNvSpPr>
              <p:nvPr/>
            </p:nvSpPr>
            <p:spPr bwMode="auto">
              <a:xfrm>
                <a:off x="5269" y="1920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70" name="Rectangle 43"/>
              <p:cNvSpPr>
                <a:spLocks noChangeArrowheads="1"/>
              </p:cNvSpPr>
              <p:nvPr/>
            </p:nvSpPr>
            <p:spPr bwMode="auto">
              <a:xfrm>
                <a:off x="4223" y="2016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71" name="Rectangle 44"/>
              <p:cNvSpPr>
                <a:spLocks noChangeArrowheads="1"/>
              </p:cNvSpPr>
              <p:nvPr/>
            </p:nvSpPr>
            <p:spPr bwMode="auto">
              <a:xfrm>
                <a:off x="4318" y="2016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72" name="Rectangle 45"/>
              <p:cNvSpPr>
                <a:spLocks noChangeArrowheads="1"/>
              </p:cNvSpPr>
              <p:nvPr/>
            </p:nvSpPr>
            <p:spPr bwMode="auto">
              <a:xfrm>
                <a:off x="4413" y="2016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73" name="Rectangle 46"/>
              <p:cNvSpPr>
                <a:spLocks noChangeArrowheads="1"/>
              </p:cNvSpPr>
              <p:nvPr/>
            </p:nvSpPr>
            <p:spPr bwMode="auto">
              <a:xfrm>
                <a:off x="4508" y="2016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74" name="Rectangle 47"/>
              <p:cNvSpPr>
                <a:spLocks noChangeArrowheads="1"/>
              </p:cNvSpPr>
              <p:nvPr/>
            </p:nvSpPr>
            <p:spPr bwMode="auto">
              <a:xfrm>
                <a:off x="4603" y="2016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75" name="Rectangle 48"/>
              <p:cNvSpPr>
                <a:spLocks noChangeArrowheads="1"/>
              </p:cNvSpPr>
              <p:nvPr/>
            </p:nvSpPr>
            <p:spPr bwMode="auto">
              <a:xfrm>
                <a:off x="4698" y="2016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76" name="Rectangle 49"/>
              <p:cNvSpPr>
                <a:spLocks noChangeArrowheads="1"/>
              </p:cNvSpPr>
              <p:nvPr/>
            </p:nvSpPr>
            <p:spPr bwMode="auto">
              <a:xfrm>
                <a:off x="4793" y="2016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77" name="Rectangle 50"/>
              <p:cNvSpPr>
                <a:spLocks noChangeArrowheads="1"/>
              </p:cNvSpPr>
              <p:nvPr/>
            </p:nvSpPr>
            <p:spPr bwMode="auto">
              <a:xfrm>
                <a:off x="4888" y="2016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78" name="Rectangle 51"/>
              <p:cNvSpPr>
                <a:spLocks noChangeArrowheads="1"/>
              </p:cNvSpPr>
              <p:nvPr/>
            </p:nvSpPr>
            <p:spPr bwMode="auto">
              <a:xfrm>
                <a:off x="4983" y="2016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79" name="Rectangle 52"/>
              <p:cNvSpPr>
                <a:spLocks noChangeArrowheads="1"/>
              </p:cNvSpPr>
              <p:nvPr/>
            </p:nvSpPr>
            <p:spPr bwMode="auto">
              <a:xfrm>
                <a:off x="5078" y="2016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80" name="Rectangle 53"/>
              <p:cNvSpPr>
                <a:spLocks noChangeArrowheads="1"/>
              </p:cNvSpPr>
              <p:nvPr/>
            </p:nvSpPr>
            <p:spPr bwMode="auto">
              <a:xfrm>
                <a:off x="5173" y="2016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81" name="Rectangle 54"/>
              <p:cNvSpPr>
                <a:spLocks noChangeArrowheads="1"/>
              </p:cNvSpPr>
              <p:nvPr/>
            </p:nvSpPr>
            <p:spPr bwMode="auto">
              <a:xfrm>
                <a:off x="5268" y="2016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82" name="Rectangle 55"/>
              <p:cNvSpPr>
                <a:spLocks noChangeArrowheads="1"/>
              </p:cNvSpPr>
              <p:nvPr/>
            </p:nvSpPr>
            <p:spPr bwMode="auto">
              <a:xfrm>
                <a:off x="4222" y="2112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83" name="Rectangle 56"/>
              <p:cNvSpPr>
                <a:spLocks noChangeArrowheads="1"/>
              </p:cNvSpPr>
              <p:nvPr/>
            </p:nvSpPr>
            <p:spPr bwMode="auto">
              <a:xfrm>
                <a:off x="4317" y="2112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84" name="Rectangle 57"/>
              <p:cNvSpPr>
                <a:spLocks noChangeArrowheads="1"/>
              </p:cNvSpPr>
              <p:nvPr/>
            </p:nvSpPr>
            <p:spPr bwMode="auto">
              <a:xfrm>
                <a:off x="4412" y="2112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85" name="Rectangle 58"/>
              <p:cNvSpPr>
                <a:spLocks noChangeArrowheads="1"/>
              </p:cNvSpPr>
              <p:nvPr/>
            </p:nvSpPr>
            <p:spPr bwMode="auto">
              <a:xfrm>
                <a:off x="4507" y="2112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86" name="Rectangle 59"/>
              <p:cNvSpPr>
                <a:spLocks noChangeArrowheads="1"/>
              </p:cNvSpPr>
              <p:nvPr/>
            </p:nvSpPr>
            <p:spPr bwMode="auto">
              <a:xfrm>
                <a:off x="4602" y="2112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87" name="Rectangle 60"/>
              <p:cNvSpPr>
                <a:spLocks noChangeArrowheads="1"/>
              </p:cNvSpPr>
              <p:nvPr/>
            </p:nvSpPr>
            <p:spPr bwMode="auto">
              <a:xfrm>
                <a:off x="4697" y="2112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88" name="Rectangle 61"/>
              <p:cNvSpPr>
                <a:spLocks noChangeArrowheads="1"/>
              </p:cNvSpPr>
              <p:nvPr/>
            </p:nvSpPr>
            <p:spPr bwMode="auto">
              <a:xfrm>
                <a:off x="4792" y="2112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89" name="Rectangle 62"/>
              <p:cNvSpPr>
                <a:spLocks noChangeArrowheads="1"/>
              </p:cNvSpPr>
              <p:nvPr/>
            </p:nvSpPr>
            <p:spPr bwMode="auto">
              <a:xfrm>
                <a:off x="4887" y="2112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90" name="Rectangle 63"/>
              <p:cNvSpPr>
                <a:spLocks noChangeArrowheads="1"/>
              </p:cNvSpPr>
              <p:nvPr/>
            </p:nvSpPr>
            <p:spPr bwMode="auto">
              <a:xfrm>
                <a:off x="4982" y="2112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91" name="Rectangle 64"/>
              <p:cNvSpPr>
                <a:spLocks noChangeArrowheads="1"/>
              </p:cNvSpPr>
              <p:nvPr/>
            </p:nvSpPr>
            <p:spPr bwMode="auto">
              <a:xfrm>
                <a:off x="5077" y="2112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92" name="Rectangle 65"/>
              <p:cNvSpPr>
                <a:spLocks noChangeArrowheads="1"/>
              </p:cNvSpPr>
              <p:nvPr/>
            </p:nvSpPr>
            <p:spPr bwMode="auto">
              <a:xfrm>
                <a:off x="5172" y="2112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93" name="Rectangle 66"/>
              <p:cNvSpPr>
                <a:spLocks noChangeArrowheads="1"/>
              </p:cNvSpPr>
              <p:nvPr/>
            </p:nvSpPr>
            <p:spPr bwMode="auto">
              <a:xfrm>
                <a:off x="5267" y="2112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94" name="Rectangle 67"/>
              <p:cNvSpPr>
                <a:spLocks noChangeArrowheads="1"/>
              </p:cNvSpPr>
              <p:nvPr/>
            </p:nvSpPr>
            <p:spPr bwMode="auto">
              <a:xfrm>
                <a:off x="4221" y="2208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95" name="Rectangle 68"/>
              <p:cNvSpPr>
                <a:spLocks noChangeArrowheads="1"/>
              </p:cNvSpPr>
              <p:nvPr/>
            </p:nvSpPr>
            <p:spPr bwMode="auto">
              <a:xfrm>
                <a:off x="4316" y="2208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96" name="Rectangle 69"/>
              <p:cNvSpPr>
                <a:spLocks noChangeArrowheads="1"/>
              </p:cNvSpPr>
              <p:nvPr/>
            </p:nvSpPr>
            <p:spPr bwMode="auto">
              <a:xfrm>
                <a:off x="4411" y="2208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97" name="Rectangle 70"/>
              <p:cNvSpPr>
                <a:spLocks noChangeArrowheads="1"/>
              </p:cNvSpPr>
              <p:nvPr/>
            </p:nvSpPr>
            <p:spPr bwMode="auto">
              <a:xfrm>
                <a:off x="4506" y="2208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98" name="Rectangle 71"/>
              <p:cNvSpPr>
                <a:spLocks noChangeArrowheads="1"/>
              </p:cNvSpPr>
              <p:nvPr/>
            </p:nvSpPr>
            <p:spPr bwMode="auto">
              <a:xfrm>
                <a:off x="4601" y="2208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99" name="Rectangle 72"/>
              <p:cNvSpPr>
                <a:spLocks noChangeArrowheads="1"/>
              </p:cNvSpPr>
              <p:nvPr/>
            </p:nvSpPr>
            <p:spPr bwMode="auto">
              <a:xfrm>
                <a:off x="4696" y="2208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00" name="Rectangle 73"/>
              <p:cNvSpPr>
                <a:spLocks noChangeArrowheads="1"/>
              </p:cNvSpPr>
              <p:nvPr/>
            </p:nvSpPr>
            <p:spPr bwMode="auto">
              <a:xfrm>
                <a:off x="4791" y="2208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01" name="Rectangle 74"/>
              <p:cNvSpPr>
                <a:spLocks noChangeArrowheads="1"/>
              </p:cNvSpPr>
              <p:nvPr/>
            </p:nvSpPr>
            <p:spPr bwMode="auto">
              <a:xfrm>
                <a:off x="4886" y="2208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02" name="Rectangle 75"/>
              <p:cNvSpPr>
                <a:spLocks noChangeArrowheads="1"/>
              </p:cNvSpPr>
              <p:nvPr/>
            </p:nvSpPr>
            <p:spPr bwMode="auto">
              <a:xfrm>
                <a:off x="4981" y="2208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03" name="Rectangle 76"/>
              <p:cNvSpPr>
                <a:spLocks noChangeArrowheads="1"/>
              </p:cNvSpPr>
              <p:nvPr/>
            </p:nvSpPr>
            <p:spPr bwMode="auto">
              <a:xfrm>
                <a:off x="5076" y="2208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04" name="Rectangle 77"/>
              <p:cNvSpPr>
                <a:spLocks noChangeArrowheads="1"/>
              </p:cNvSpPr>
              <p:nvPr/>
            </p:nvSpPr>
            <p:spPr bwMode="auto">
              <a:xfrm>
                <a:off x="5171" y="2208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05" name="Rectangle 78"/>
              <p:cNvSpPr>
                <a:spLocks noChangeArrowheads="1"/>
              </p:cNvSpPr>
              <p:nvPr/>
            </p:nvSpPr>
            <p:spPr bwMode="auto">
              <a:xfrm>
                <a:off x="5266" y="2208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06" name="Rectangle 79"/>
              <p:cNvSpPr>
                <a:spLocks noChangeArrowheads="1"/>
              </p:cNvSpPr>
              <p:nvPr/>
            </p:nvSpPr>
            <p:spPr bwMode="auto">
              <a:xfrm>
                <a:off x="4220" y="2304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07" name="Rectangle 80"/>
              <p:cNvSpPr>
                <a:spLocks noChangeArrowheads="1"/>
              </p:cNvSpPr>
              <p:nvPr/>
            </p:nvSpPr>
            <p:spPr bwMode="auto">
              <a:xfrm>
                <a:off x="4315" y="2304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08" name="Rectangle 81"/>
              <p:cNvSpPr>
                <a:spLocks noChangeArrowheads="1"/>
              </p:cNvSpPr>
              <p:nvPr/>
            </p:nvSpPr>
            <p:spPr bwMode="auto">
              <a:xfrm>
                <a:off x="4410" y="2304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09" name="Rectangle 82"/>
              <p:cNvSpPr>
                <a:spLocks noChangeArrowheads="1"/>
              </p:cNvSpPr>
              <p:nvPr/>
            </p:nvSpPr>
            <p:spPr bwMode="auto">
              <a:xfrm>
                <a:off x="4505" y="2304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10" name="Rectangle 83"/>
              <p:cNvSpPr>
                <a:spLocks noChangeArrowheads="1"/>
              </p:cNvSpPr>
              <p:nvPr/>
            </p:nvSpPr>
            <p:spPr bwMode="auto">
              <a:xfrm>
                <a:off x="4600" y="2304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11" name="Rectangle 84"/>
              <p:cNvSpPr>
                <a:spLocks noChangeArrowheads="1"/>
              </p:cNvSpPr>
              <p:nvPr/>
            </p:nvSpPr>
            <p:spPr bwMode="auto">
              <a:xfrm>
                <a:off x="4695" y="2304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12" name="Rectangle 85"/>
              <p:cNvSpPr>
                <a:spLocks noChangeArrowheads="1"/>
              </p:cNvSpPr>
              <p:nvPr/>
            </p:nvSpPr>
            <p:spPr bwMode="auto">
              <a:xfrm>
                <a:off x="4790" y="2304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13" name="Rectangle 86"/>
              <p:cNvSpPr>
                <a:spLocks noChangeArrowheads="1"/>
              </p:cNvSpPr>
              <p:nvPr/>
            </p:nvSpPr>
            <p:spPr bwMode="auto">
              <a:xfrm>
                <a:off x="4885" y="2304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14" name="Rectangle 87"/>
              <p:cNvSpPr>
                <a:spLocks noChangeArrowheads="1"/>
              </p:cNvSpPr>
              <p:nvPr/>
            </p:nvSpPr>
            <p:spPr bwMode="auto">
              <a:xfrm>
                <a:off x="4980" y="2304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15" name="Rectangle 88"/>
              <p:cNvSpPr>
                <a:spLocks noChangeArrowheads="1"/>
              </p:cNvSpPr>
              <p:nvPr/>
            </p:nvSpPr>
            <p:spPr bwMode="auto">
              <a:xfrm>
                <a:off x="5075" y="2304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16" name="Rectangle 89"/>
              <p:cNvSpPr>
                <a:spLocks noChangeArrowheads="1"/>
              </p:cNvSpPr>
              <p:nvPr/>
            </p:nvSpPr>
            <p:spPr bwMode="auto">
              <a:xfrm>
                <a:off x="5170" y="2304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17" name="Rectangle 90"/>
              <p:cNvSpPr>
                <a:spLocks noChangeArrowheads="1"/>
              </p:cNvSpPr>
              <p:nvPr/>
            </p:nvSpPr>
            <p:spPr bwMode="auto">
              <a:xfrm>
                <a:off x="5265" y="2304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18" name="Rectangle 91"/>
              <p:cNvSpPr>
                <a:spLocks noChangeArrowheads="1"/>
              </p:cNvSpPr>
              <p:nvPr/>
            </p:nvSpPr>
            <p:spPr bwMode="auto">
              <a:xfrm>
                <a:off x="4219" y="2400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19" name="Rectangle 92"/>
              <p:cNvSpPr>
                <a:spLocks noChangeArrowheads="1"/>
              </p:cNvSpPr>
              <p:nvPr/>
            </p:nvSpPr>
            <p:spPr bwMode="auto">
              <a:xfrm>
                <a:off x="4314" y="2400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20" name="Rectangle 93"/>
              <p:cNvSpPr>
                <a:spLocks noChangeArrowheads="1"/>
              </p:cNvSpPr>
              <p:nvPr/>
            </p:nvSpPr>
            <p:spPr bwMode="auto">
              <a:xfrm>
                <a:off x="4409" y="2400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21" name="Rectangle 94"/>
              <p:cNvSpPr>
                <a:spLocks noChangeArrowheads="1"/>
              </p:cNvSpPr>
              <p:nvPr/>
            </p:nvSpPr>
            <p:spPr bwMode="auto">
              <a:xfrm>
                <a:off x="4504" y="2400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22" name="Rectangle 95"/>
              <p:cNvSpPr>
                <a:spLocks noChangeArrowheads="1"/>
              </p:cNvSpPr>
              <p:nvPr/>
            </p:nvSpPr>
            <p:spPr bwMode="auto">
              <a:xfrm>
                <a:off x="4599" y="2400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23" name="Rectangle 96"/>
              <p:cNvSpPr>
                <a:spLocks noChangeArrowheads="1"/>
              </p:cNvSpPr>
              <p:nvPr/>
            </p:nvSpPr>
            <p:spPr bwMode="auto">
              <a:xfrm>
                <a:off x="4694" y="2400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24" name="Rectangle 97"/>
              <p:cNvSpPr>
                <a:spLocks noChangeArrowheads="1"/>
              </p:cNvSpPr>
              <p:nvPr/>
            </p:nvSpPr>
            <p:spPr bwMode="auto">
              <a:xfrm>
                <a:off x="4789" y="2400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25" name="Rectangle 98"/>
              <p:cNvSpPr>
                <a:spLocks noChangeArrowheads="1"/>
              </p:cNvSpPr>
              <p:nvPr/>
            </p:nvSpPr>
            <p:spPr bwMode="auto">
              <a:xfrm>
                <a:off x="4884" y="2400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26" name="Rectangle 99"/>
              <p:cNvSpPr>
                <a:spLocks noChangeArrowheads="1"/>
              </p:cNvSpPr>
              <p:nvPr/>
            </p:nvSpPr>
            <p:spPr bwMode="auto">
              <a:xfrm>
                <a:off x="4979" y="2400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27" name="Rectangle 100"/>
              <p:cNvSpPr>
                <a:spLocks noChangeArrowheads="1"/>
              </p:cNvSpPr>
              <p:nvPr/>
            </p:nvSpPr>
            <p:spPr bwMode="auto">
              <a:xfrm>
                <a:off x="5074" y="2400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28" name="Rectangle 101"/>
              <p:cNvSpPr>
                <a:spLocks noChangeArrowheads="1"/>
              </p:cNvSpPr>
              <p:nvPr/>
            </p:nvSpPr>
            <p:spPr bwMode="auto">
              <a:xfrm>
                <a:off x="5169" y="2400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29" name="Rectangle 102"/>
              <p:cNvSpPr>
                <a:spLocks noChangeArrowheads="1"/>
              </p:cNvSpPr>
              <p:nvPr/>
            </p:nvSpPr>
            <p:spPr bwMode="auto">
              <a:xfrm>
                <a:off x="5264" y="2400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30" name="Rectangle 103"/>
              <p:cNvSpPr>
                <a:spLocks noChangeArrowheads="1"/>
              </p:cNvSpPr>
              <p:nvPr/>
            </p:nvSpPr>
            <p:spPr bwMode="auto">
              <a:xfrm>
                <a:off x="4218" y="2496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31" name="Rectangle 104"/>
              <p:cNvSpPr>
                <a:spLocks noChangeArrowheads="1"/>
              </p:cNvSpPr>
              <p:nvPr/>
            </p:nvSpPr>
            <p:spPr bwMode="auto">
              <a:xfrm>
                <a:off x="4313" y="2496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32" name="Rectangle 105"/>
              <p:cNvSpPr>
                <a:spLocks noChangeArrowheads="1"/>
              </p:cNvSpPr>
              <p:nvPr/>
            </p:nvSpPr>
            <p:spPr bwMode="auto">
              <a:xfrm>
                <a:off x="4408" y="2496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33" name="Rectangle 106"/>
              <p:cNvSpPr>
                <a:spLocks noChangeArrowheads="1"/>
              </p:cNvSpPr>
              <p:nvPr/>
            </p:nvSpPr>
            <p:spPr bwMode="auto">
              <a:xfrm>
                <a:off x="4503" y="2496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34" name="Rectangle 107"/>
              <p:cNvSpPr>
                <a:spLocks noChangeArrowheads="1"/>
              </p:cNvSpPr>
              <p:nvPr/>
            </p:nvSpPr>
            <p:spPr bwMode="auto">
              <a:xfrm>
                <a:off x="4598" y="2496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35" name="Rectangle 108"/>
              <p:cNvSpPr>
                <a:spLocks noChangeArrowheads="1"/>
              </p:cNvSpPr>
              <p:nvPr/>
            </p:nvSpPr>
            <p:spPr bwMode="auto">
              <a:xfrm>
                <a:off x="4693" y="2496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36" name="Rectangle 109"/>
              <p:cNvSpPr>
                <a:spLocks noChangeArrowheads="1"/>
              </p:cNvSpPr>
              <p:nvPr/>
            </p:nvSpPr>
            <p:spPr bwMode="auto">
              <a:xfrm>
                <a:off x="4788" y="2496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37" name="Rectangle 110"/>
              <p:cNvSpPr>
                <a:spLocks noChangeArrowheads="1"/>
              </p:cNvSpPr>
              <p:nvPr/>
            </p:nvSpPr>
            <p:spPr bwMode="auto">
              <a:xfrm>
                <a:off x="4883" y="2496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38" name="Rectangle 111"/>
              <p:cNvSpPr>
                <a:spLocks noChangeArrowheads="1"/>
              </p:cNvSpPr>
              <p:nvPr/>
            </p:nvSpPr>
            <p:spPr bwMode="auto">
              <a:xfrm>
                <a:off x="4978" y="2496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39" name="Rectangle 112"/>
              <p:cNvSpPr>
                <a:spLocks noChangeArrowheads="1"/>
              </p:cNvSpPr>
              <p:nvPr/>
            </p:nvSpPr>
            <p:spPr bwMode="auto">
              <a:xfrm>
                <a:off x="5073" y="2496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40" name="Rectangle 113"/>
              <p:cNvSpPr>
                <a:spLocks noChangeArrowheads="1"/>
              </p:cNvSpPr>
              <p:nvPr/>
            </p:nvSpPr>
            <p:spPr bwMode="auto">
              <a:xfrm>
                <a:off x="5168" y="2496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41" name="Rectangle 114"/>
              <p:cNvSpPr>
                <a:spLocks noChangeArrowheads="1"/>
              </p:cNvSpPr>
              <p:nvPr/>
            </p:nvSpPr>
            <p:spPr bwMode="auto">
              <a:xfrm>
                <a:off x="5263" y="2496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42" name="Rectangle 115"/>
              <p:cNvSpPr>
                <a:spLocks noChangeArrowheads="1"/>
              </p:cNvSpPr>
              <p:nvPr/>
            </p:nvSpPr>
            <p:spPr bwMode="auto">
              <a:xfrm>
                <a:off x="4217" y="2592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43" name="Rectangle 116"/>
              <p:cNvSpPr>
                <a:spLocks noChangeArrowheads="1"/>
              </p:cNvSpPr>
              <p:nvPr/>
            </p:nvSpPr>
            <p:spPr bwMode="auto">
              <a:xfrm>
                <a:off x="4312" y="2592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44" name="Rectangle 117"/>
              <p:cNvSpPr>
                <a:spLocks noChangeArrowheads="1"/>
              </p:cNvSpPr>
              <p:nvPr/>
            </p:nvSpPr>
            <p:spPr bwMode="auto">
              <a:xfrm>
                <a:off x="4407" y="2592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45" name="Rectangle 118"/>
              <p:cNvSpPr>
                <a:spLocks noChangeArrowheads="1"/>
              </p:cNvSpPr>
              <p:nvPr/>
            </p:nvSpPr>
            <p:spPr bwMode="auto">
              <a:xfrm>
                <a:off x="4502" y="2592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46" name="Rectangle 119"/>
              <p:cNvSpPr>
                <a:spLocks noChangeArrowheads="1"/>
              </p:cNvSpPr>
              <p:nvPr/>
            </p:nvSpPr>
            <p:spPr bwMode="auto">
              <a:xfrm>
                <a:off x="4597" y="2592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47" name="Rectangle 120"/>
              <p:cNvSpPr>
                <a:spLocks noChangeArrowheads="1"/>
              </p:cNvSpPr>
              <p:nvPr/>
            </p:nvSpPr>
            <p:spPr bwMode="auto">
              <a:xfrm>
                <a:off x="4692" y="2592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48" name="Rectangle 121"/>
              <p:cNvSpPr>
                <a:spLocks noChangeArrowheads="1"/>
              </p:cNvSpPr>
              <p:nvPr/>
            </p:nvSpPr>
            <p:spPr bwMode="auto">
              <a:xfrm>
                <a:off x="4787" y="2592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49" name="Rectangle 122"/>
              <p:cNvSpPr>
                <a:spLocks noChangeArrowheads="1"/>
              </p:cNvSpPr>
              <p:nvPr/>
            </p:nvSpPr>
            <p:spPr bwMode="auto">
              <a:xfrm>
                <a:off x="4882" y="2592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50" name="Rectangle 123"/>
              <p:cNvSpPr>
                <a:spLocks noChangeArrowheads="1"/>
              </p:cNvSpPr>
              <p:nvPr/>
            </p:nvSpPr>
            <p:spPr bwMode="auto">
              <a:xfrm>
                <a:off x="4977" y="2592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51" name="Rectangle 124"/>
              <p:cNvSpPr>
                <a:spLocks noChangeArrowheads="1"/>
              </p:cNvSpPr>
              <p:nvPr/>
            </p:nvSpPr>
            <p:spPr bwMode="auto">
              <a:xfrm>
                <a:off x="5072" y="2592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52" name="Rectangle 125"/>
              <p:cNvSpPr>
                <a:spLocks noChangeArrowheads="1"/>
              </p:cNvSpPr>
              <p:nvPr/>
            </p:nvSpPr>
            <p:spPr bwMode="auto">
              <a:xfrm>
                <a:off x="5167" y="2592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53" name="Rectangle 126"/>
              <p:cNvSpPr>
                <a:spLocks noChangeArrowheads="1"/>
              </p:cNvSpPr>
              <p:nvPr/>
            </p:nvSpPr>
            <p:spPr bwMode="auto">
              <a:xfrm>
                <a:off x="5262" y="2592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54" name="Rectangle 127"/>
              <p:cNvSpPr>
                <a:spLocks noChangeArrowheads="1"/>
              </p:cNvSpPr>
              <p:nvPr/>
            </p:nvSpPr>
            <p:spPr bwMode="auto">
              <a:xfrm>
                <a:off x="4216" y="2688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55" name="Rectangle 128"/>
              <p:cNvSpPr>
                <a:spLocks noChangeArrowheads="1"/>
              </p:cNvSpPr>
              <p:nvPr/>
            </p:nvSpPr>
            <p:spPr bwMode="auto">
              <a:xfrm>
                <a:off x="4311" y="2688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56" name="Rectangle 129"/>
              <p:cNvSpPr>
                <a:spLocks noChangeArrowheads="1"/>
              </p:cNvSpPr>
              <p:nvPr/>
            </p:nvSpPr>
            <p:spPr bwMode="auto">
              <a:xfrm>
                <a:off x="4406" y="2688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57" name="Rectangle 130"/>
              <p:cNvSpPr>
                <a:spLocks noChangeArrowheads="1"/>
              </p:cNvSpPr>
              <p:nvPr/>
            </p:nvSpPr>
            <p:spPr bwMode="auto">
              <a:xfrm>
                <a:off x="4501" y="2688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58" name="Rectangle 131"/>
              <p:cNvSpPr>
                <a:spLocks noChangeArrowheads="1"/>
              </p:cNvSpPr>
              <p:nvPr/>
            </p:nvSpPr>
            <p:spPr bwMode="auto">
              <a:xfrm>
                <a:off x="4596" y="2688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59" name="Rectangle 132"/>
              <p:cNvSpPr>
                <a:spLocks noChangeArrowheads="1"/>
              </p:cNvSpPr>
              <p:nvPr/>
            </p:nvSpPr>
            <p:spPr bwMode="auto">
              <a:xfrm>
                <a:off x="4691" y="2688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60" name="Rectangle 133"/>
              <p:cNvSpPr>
                <a:spLocks noChangeArrowheads="1"/>
              </p:cNvSpPr>
              <p:nvPr/>
            </p:nvSpPr>
            <p:spPr bwMode="auto">
              <a:xfrm>
                <a:off x="4786" y="2688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61" name="Rectangle 134"/>
              <p:cNvSpPr>
                <a:spLocks noChangeArrowheads="1"/>
              </p:cNvSpPr>
              <p:nvPr/>
            </p:nvSpPr>
            <p:spPr bwMode="auto">
              <a:xfrm>
                <a:off x="4881" y="2688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62" name="Rectangle 135"/>
              <p:cNvSpPr>
                <a:spLocks noChangeArrowheads="1"/>
              </p:cNvSpPr>
              <p:nvPr/>
            </p:nvSpPr>
            <p:spPr bwMode="auto">
              <a:xfrm>
                <a:off x="4976" y="2688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63" name="Rectangle 136"/>
              <p:cNvSpPr>
                <a:spLocks noChangeArrowheads="1"/>
              </p:cNvSpPr>
              <p:nvPr/>
            </p:nvSpPr>
            <p:spPr bwMode="auto">
              <a:xfrm>
                <a:off x="5071" y="2688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64" name="Rectangle 137"/>
              <p:cNvSpPr>
                <a:spLocks noChangeArrowheads="1"/>
              </p:cNvSpPr>
              <p:nvPr/>
            </p:nvSpPr>
            <p:spPr bwMode="auto">
              <a:xfrm>
                <a:off x="5166" y="2688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65" name="Rectangle 138"/>
              <p:cNvSpPr>
                <a:spLocks noChangeArrowheads="1"/>
              </p:cNvSpPr>
              <p:nvPr/>
            </p:nvSpPr>
            <p:spPr bwMode="auto">
              <a:xfrm>
                <a:off x="5261" y="2688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66" name="Rectangle 139"/>
              <p:cNvSpPr>
                <a:spLocks noChangeArrowheads="1"/>
              </p:cNvSpPr>
              <p:nvPr/>
            </p:nvSpPr>
            <p:spPr bwMode="auto">
              <a:xfrm>
                <a:off x="4215" y="2784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67" name="Rectangle 140"/>
              <p:cNvSpPr>
                <a:spLocks noChangeArrowheads="1"/>
              </p:cNvSpPr>
              <p:nvPr/>
            </p:nvSpPr>
            <p:spPr bwMode="auto">
              <a:xfrm>
                <a:off x="4310" y="2784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68" name="Rectangle 141"/>
              <p:cNvSpPr>
                <a:spLocks noChangeArrowheads="1"/>
              </p:cNvSpPr>
              <p:nvPr/>
            </p:nvSpPr>
            <p:spPr bwMode="auto">
              <a:xfrm>
                <a:off x="4405" y="2784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69" name="Rectangle 142"/>
              <p:cNvSpPr>
                <a:spLocks noChangeArrowheads="1"/>
              </p:cNvSpPr>
              <p:nvPr/>
            </p:nvSpPr>
            <p:spPr bwMode="auto">
              <a:xfrm>
                <a:off x="4500" y="2784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70" name="Rectangle 143"/>
              <p:cNvSpPr>
                <a:spLocks noChangeArrowheads="1"/>
              </p:cNvSpPr>
              <p:nvPr/>
            </p:nvSpPr>
            <p:spPr bwMode="auto">
              <a:xfrm>
                <a:off x="4595" y="2784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71" name="Rectangle 144"/>
              <p:cNvSpPr>
                <a:spLocks noChangeArrowheads="1"/>
              </p:cNvSpPr>
              <p:nvPr/>
            </p:nvSpPr>
            <p:spPr bwMode="auto">
              <a:xfrm>
                <a:off x="4690" y="2784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72" name="Rectangle 145"/>
              <p:cNvSpPr>
                <a:spLocks noChangeArrowheads="1"/>
              </p:cNvSpPr>
              <p:nvPr/>
            </p:nvSpPr>
            <p:spPr bwMode="auto">
              <a:xfrm>
                <a:off x="4785" y="2784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73" name="Rectangle 146"/>
              <p:cNvSpPr>
                <a:spLocks noChangeArrowheads="1"/>
              </p:cNvSpPr>
              <p:nvPr/>
            </p:nvSpPr>
            <p:spPr bwMode="auto">
              <a:xfrm>
                <a:off x="4880" y="2784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74" name="Rectangle 147"/>
              <p:cNvSpPr>
                <a:spLocks noChangeArrowheads="1"/>
              </p:cNvSpPr>
              <p:nvPr/>
            </p:nvSpPr>
            <p:spPr bwMode="auto">
              <a:xfrm>
                <a:off x="4975" y="2784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75" name="Rectangle 148"/>
              <p:cNvSpPr>
                <a:spLocks noChangeArrowheads="1"/>
              </p:cNvSpPr>
              <p:nvPr/>
            </p:nvSpPr>
            <p:spPr bwMode="auto">
              <a:xfrm>
                <a:off x="5070" y="2784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76" name="Rectangle 149"/>
              <p:cNvSpPr>
                <a:spLocks noChangeArrowheads="1"/>
              </p:cNvSpPr>
              <p:nvPr/>
            </p:nvSpPr>
            <p:spPr bwMode="auto">
              <a:xfrm>
                <a:off x="5165" y="2784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77" name="Rectangle 150"/>
              <p:cNvSpPr>
                <a:spLocks noChangeArrowheads="1"/>
              </p:cNvSpPr>
              <p:nvPr/>
            </p:nvSpPr>
            <p:spPr bwMode="auto">
              <a:xfrm>
                <a:off x="5260" y="2784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78" name="Rectangle 151"/>
              <p:cNvSpPr>
                <a:spLocks noChangeArrowheads="1"/>
              </p:cNvSpPr>
              <p:nvPr/>
            </p:nvSpPr>
            <p:spPr bwMode="auto">
              <a:xfrm>
                <a:off x="4214" y="2880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79" name="Rectangle 152"/>
              <p:cNvSpPr>
                <a:spLocks noChangeArrowheads="1"/>
              </p:cNvSpPr>
              <p:nvPr/>
            </p:nvSpPr>
            <p:spPr bwMode="auto">
              <a:xfrm>
                <a:off x="4309" y="2880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80" name="Rectangle 153"/>
              <p:cNvSpPr>
                <a:spLocks noChangeArrowheads="1"/>
              </p:cNvSpPr>
              <p:nvPr/>
            </p:nvSpPr>
            <p:spPr bwMode="auto">
              <a:xfrm>
                <a:off x="4404" y="2880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81" name="Rectangle 154"/>
              <p:cNvSpPr>
                <a:spLocks noChangeArrowheads="1"/>
              </p:cNvSpPr>
              <p:nvPr/>
            </p:nvSpPr>
            <p:spPr bwMode="auto">
              <a:xfrm>
                <a:off x="4499" y="2880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82" name="Rectangle 155"/>
              <p:cNvSpPr>
                <a:spLocks noChangeArrowheads="1"/>
              </p:cNvSpPr>
              <p:nvPr/>
            </p:nvSpPr>
            <p:spPr bwMode="auto">
              <a:xfrm>
                <a:off x="4594" y="2880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83" name="Rectangle 156"/>
              <p:cNvSpPr>
                <a:spLocks noChangeArrowheads="1"/>
              </p:cNvSpPr>
              <p:nvPr/>
            </p:nvSpPr>
            <p:spPr bwMode="auto">
              <a:xfrm>
                <a:off x="4689" y="2880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84" name="Rectangle 157"/>
              <p:cNvSpPr>
                <a:spLocks noChangeArrowheads="1"/>
              </p:cNvSpPr>
              <p:nvPr/>
            </p:nvSpPr>
            <p:spPr bwMode="auto">
              <a:xfrm>
                <a:off x="4784" y="2880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85" name="Rectangle 158"/>
              <p:cNvSpPr>
                <a:spLocks noChangeArrowheads="1"/>
              </p:cNvSpPr>
              <p:nvPr/>
            </p:nvSpPr>
            <p:spPr bwMode="auto">
              <a:xfrm>
                <a:off x="4879" y="2880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86" name="Rectangle 159"/>
              <p:cNvSpPr>
                <a:spLocks noChangeArrowheads="1"/>
              </p:cNvSpPr>
              <p:nvPr/>
            </p:nvSpPr>
            <p:spPr bwMode="auto">
              <a:xfrm>
                <a:off x="4974" y="2880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87" name="Rectangle 160"/>
              <p:cNvSpPr>
                <a:spLocks noChangeArrowheads="1"/>
              </p:cNvSpPr>
              <p:nvPr/>
            </p:nvSpPr>
            <p:spPr bwMode="auto">
              <a:xfrm>
                <a:off x="5069" y="2880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88" name="Rectangle 161"/>
              <p:cNvSpPr>
                <a:spLocks noChangeArrowheads="1"/>
              </p:cNvSpPr>
              <p:nvPr/>
            </p:nvSpPr>
            <p:spPr bwMode="auto">
              <a:xfrm>
                <a:off x="5164" y="2880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89" name="Rectangle 162"/>
              <p:cNvSpPr>
                <a:spLocks noChangeArrowheads="1"/>
              </p:cNvSpPr>
              <p:nvPr/>
            </p:nvSpPr>
            <p:spPr bwMode="auto">
              <a:xfrm>
                <a:off x="5259" y="2880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90" name="Rectangle 163"/>
              <p:cNvSpPr>
                <a:spLocks noChangeArrowheads="1"/>
              </p:cNvSpPr>
              <p:nvPr/>
            </p:nvSpPr>
            <p:spPr bwMode="auto">
              <a:xfrm>
                <a:off x="4213" y="2976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91" name="Rectangle 164"/>
              <p:cNvSpPr>
                <a:spLocks noChangeArrowheads="1"/>
              </p:cNvSpPr>
              <p:nvPr/>
            </p:nvSpPr>
            <p:spPr bwMode="auto">
              <a:xfrm>
                <a:off x="4308" y="2976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92" name="Rectangle 165"/>
              <p:cNvSpPr>
                <a:spLocks noChangeArrowheads="1"/>
              </p:cNvSpPr>
              <p:nvPr/>
            </p:nvSpPr>
            <p:spPr bwMode="auto">
              <a:xfrm>
                <a:off x="4403" y="2976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93" name="Rectangle 166"/>
              <p:cNvSpPr>
                <a:spLocks noChangeArrowheads="1"/>
              </p:cNvSpPr>
              <p:nvPr/>
            </p:nvSpPr>
            <p:spPr bwMode="auto">
              <a:xfrm>
                <a:off x="4498" y="2976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94" name="Rectangle 167"/>
              <p:cNvSpPr>
                <a:spLocks noChangeArrowheads="1"/>
              </p:cNvSpPr>
              <p:nvPr/>
            </p:nvSpPr>
            <p:spPr bwMode="auto">
              <a:xfrm>
                <a:off x="4593" y="2976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95" name="Rectangle 168"/>
              <p:cNvSpPr>
                <a:spLocks noChangeArrowheads="1"/>
              </p:cNvSpPr>
              <p:nvPr/>
            </p:nvSpPr>
            <p:spPr bwMode="auto">
              <a:xfrm>
                <a:off x="4688" y="2976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96" name="Rectangle 169"/>
              <p:cNvSpPr>
                <a:spLocks noChangeArrowheads="1"/>
              </p:cNvSpPr>
              <p:nvPr/>
            </p:nvSpPr>
            <p:spPr bwMode="auto">
              <a:xfrm>
                <a:off x="4783" y="2976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97" name="Rectangle 170"/>
              <p:cNvSpPr>
                <a:spLocks noChangeArrowheads="1"/>
              </p:cNvSpPr>
              <p:nvPr/>
            </p:nvSpPr>
            <p:spPr bwMode="auto">
              <a:xfrm>
                <a:off x="4878" y="2976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98" name="Rectangle 171"/>
              <p:cNvSpPr>
                <a:spLocks noChangeArrowheads="1"/>
              </p:cNvSpPr>
              <p:nvPr/>
            </p:nvSpPr>
            <p:spPr bwMode="auto">
              <a:xfrm>
                <a:off x="4973" y="2976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99" name="Rectangle 172"/>
              <p:cNvSpPr>
                <a:spLocks noChangeArrowheads="1"/>
              </p:cNvSpPr>
              <p:nvPr/>
            </p:nvSpPr>
            <p:spPr bwMode="auto">
              <a:xfrm>
                <a:off x="5068" y="2976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00" name="Rectangle 173"/>
              <p:cNvSpPr>
                <a:spLocks noChangeArrowheads="1"/>
              </p:cNvSpPr>
              <p:nvPr/>
            </p:nvSpPr>
            <p:spPr bwMode="auto">
              <a:xfrm>
                <a:off x="5163" y="2976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01" name="Rectangle 174"/>
              <p:cNvSpPr>
                <a:spLocks noChangeArrowheads="1"/>
              </p:cNvSpPr>
              <p:nvPr/>
            </p:nvSpPr>
            <p:spPr bwMode="auto">
              <a:xfrm>
                <a:off x="5258" y="2976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02" name="Rectangle 175"/>
              <p:cNvSpPr>
                <a:spLocks noChangeArrowheads="1"/>
              </p:cNvSpPr>
              <p:nvPr/>
            </p:nvSpPr>
            <p:spPr bwMode="auto">
              <a:xfrm>
                <a:off x="4212" y="3072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03" name="Rectangle 176"/>
              <p:cNvSpPr>
                <a:spLocks noChangeArrowheads="1"/>
              </p:cNvSpPr>
              <p:nvPr/>
            </p:nvSpPr>
            <p:spPr bwMode="auto">
              <a:xfrm>
                <a:off x="4307" y="3072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04" name="Rectangle 177"/>
              <p:cNvSpPr>
                <a:spLocks noChangeArrowheads="1"/>
              </p:cNvSpPr>
              <p:nvPr/>
            </p:nvSpPr>
            <p:spPr bwMode="auto">
              <a:xfrm>
                <a:off x="4402" y="3072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05" name="Rectangle 178"/>
              <p:cNvSpPr>
                <a:spLocks noChangeArrowheads="1"/>
              </p:cNvSpPr>
              <p:nvPr/>
            </p:nvSpPr>
            <p:spPr bwMode="auto">
              <a:xfrm>
                <a:off x="4497" y="3072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06" name="Rectangle 179"/>
              <p:cNvSpPr>
                <a:spLocks noChangeArrowheads="1"/>
              </p:cNvSpPr>
              <p:nvPr/>
            </p:nvSpPr>
            <p:spPr bwMode="auto">
              <a:xfrm>
                <a:off x="4592" y="3072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07" name="Rectangle 180"/>
              <p:cNvSpPr>
                <a:spLocks noChangeArrowheads="1"/>
              </p:cNvSpPr>
              <p:nvPr/>
            </p:nvSpPr>
            <p:spPr bwMode="auto">
              <a:xfrm>
                <a:off x="4687" y="3072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08" name="Rectangle 181"/>
              <p:cNvSpPr>
                <a:spLocks noChangeArrowheads="1"/>
              </p:cNvSpPr>
              <p:nvPr/>
            </p:nvSpPr>
            <p:spPr bwMode="auto">
              <a:xfrm>
                <a:off x="4782" y="3072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09" name="Rectangle 182"/>
              <p:cNvSpPr>
                <a:spLocks noChangeArrowheads="1"/>
              </p:cNvSpPr>
              <p:nvPr/>
            </p:nvSpPr>
            <p:spPr bwMode="auto">
              <a:xfrm>
                <a:off x="4877" y="3072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10" name="Rectangle 183"/>
              <p:cNvSpPr>
                <a:spLocks noChangeArrowheads="1"/>
              </p:cNvSpPr>
              <p:nvPr/>
            </p:nvSpPr>
            <p:spPr bwMode="auto">
              <a:xfrm>
                <a:off x="4972" y="3072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11" name="Rectangle 184"/>
              <p:cNvSpPr>
                <a:spLocks noChangeArrowheads="1"/>
              </p:cNvSpPr>
              <p:nvPr/>
            </p:nvSpPr>
            <p:spPr bwMode="auto">
              <a:xfrm>
                <a:off x="5067" y="3072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12" name="Rectangle 185"/>
              <p:cNvSpPr>
                <a:spLocks noChangeArrowheads="1"/>
              </p:cNvSpPr>
              <p:nvPr/>
            </p:nvSpPr>
            <p:spPr bwMode="auto">
              <a:xfrm>
                <a:off x="5162" y="3072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13" name="Rectangle 186"/>
              <p:cNvSpPr>
                <a:spLocks noChangeArrowheads="1"/>
              </p:cNvSpPr>
              <p:nvPr/>
            </p:nvSpPr>
            <p:spPr bwMode="auto">
              <a:xfrm>
                <a:off x="5257" y="3072"/>
                <a:ext cx="48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4043" name="Group 192"/>
            <p:cNvGrpSpPr>
              <a:grpSpLocks/>
            </p:cNvGrpSpPr>
            <p:nvPr/>
          </p:nvGrpSpPr>
          <p:grpSpPr bwMode="auto">
            <a:xfrm>
              <a:off x="4080" y="2880"/>
              <a:ext cx="1680" cy="978"/>
              <a:chOff x="4080" y="2880"/>
              <a:chExt cx="1680" cy="978"/>
            </a:xfrm>
          </p:grpSpPr>
          <p:sp>
            <p:nvSpPr>
              <p:cNvPr id="44044" name="Line 189"/>
              <p:cNvSpPr>
                <a:spLocks noChangeShapeType="1"/>
              </p:cNvSpPr>
              <p:nvPr/>
            </p:nvSpPr>
            <p:spPr bwMode="auto">
              <a:xfrm flipV="1">
                <a:off x="4608" y="2880"/>
                <a:ext cx="83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45" name="Text Box 190"/>
              <p:cNvSpPr txBox="1">
                <a:spLocks noChangeArrowheads="1"/>
              </p:cNvSpPr>
              <p:nvPr/>
            </p:nvSpPr>
            <p:spPr bwMode="auto">
              <a:xfrm>
                <a:off x="4080" y="3024"/>
                <a:ext cx="1680" cy="8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2000" dirty="0">
                    <a:solidFill>
                      <a:schemeClr val="tx1"/>
                    </a:solidFill>
                  </a:rPr>
                  <a:t>Plus, the technology behind chip-scale multiprocessors (</a:t>
                </a:r>
                <a:r>
                  <a:rPr lang="en-US" sz="2000" dirty="0" err="1">
                    <a:solidFill>
                      <a:schemeClr val="tx1"/>
                    </a:solidFill>
                  </a:rPr>
                  <a:t>CMPs</a:t>
                </a:r>
                <a:r>
                  <a:rPr lang="en-US" sz="2000" dirty="0">
                    <a:solidFill>
                      <a:schemeClr val="tx1"/>
                    </a:solidFill>
                  </a:rPr>
                  <a:t>)</a:t>
                </a: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68C9632-67A9-EA4A-A7E5-F1243917FD91}" type="slidenum">
              <a:rPr lang="en-US"/>
              <a:pPr/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46085" name="Rectangle 2"/>
          <p:cNvSpPr>
            <a:spLocks noGrp="1" noChangeArrowheads="1"/>
          </p:cNvSpPr>
          <p:nvPr>
            <p:ph type="title"/>
          </p:nvPr>
        </p:nvSpPr>
        <p:spPr>
          <a:xfrm>
            <a:off x="635000" y="533400"/>
            <a:ext cx="7372350" cy="465138"/>
          </a:xfrm>
          <a:noFill/>
        </p:spPr>
        <p:txBody>
          <a:bodyPr lIns="90488" tIns="44450" rIns="90488" bIns="44450"/>
          <a:lstStyle/>
          <a:p>
            <a:r>
              <a:rPr lang="en-US" dirty="0" smtClean="0"/>
              <a:t>CSE 490/590 </a:t>
            </a:r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460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686800" cy="5257800"/>
          </a:xfrm>
          <a:noFill/>
        </p:spPr>
        <p:txBody>
          <a:bodyPr wrap="square" lIns="90488" tIns="44450" rIns="90488" bIns="44450">
            <a:noAutofit/>
          </a:bodyPr>
          <a:lstStyle/>
          <a:p>
            <a:pPr marL="0" indent="0">
              <a:lnSpc>
                <a:spcPct val="85000"/>
              </a:lnSpc>
              <a:spcBef>
                <a:spcPct val="100000"/>
              </a:spcBef>
              <a:buFontTx/>
              <a:buNone/>
              <a:tabLst>
                <a:tab pos="1371600" algn="l"/>
                <a:tab pos="4038600" algn="l"/>
              </a:tabLst>
            </a:pPr>
            <a:r>
              <a:rPr lang="en-US" sz="2000" dirty="0" smtClean="0"/>
              <a:t>Instructor:   Steve Ko</a:t>
            </a:r>
          </a:p>
          <a:p>
            <a:pPr marL="0" indent="0">
              <a:lnSpc>
                <a:spcPct val="85000"/>
              </a:lnSpc>
              <a:spcBef>
                <a:spcPct val="45000"/>
              </a:spcBef>
              <a:buFontTx/>
              <a:buNone/>
              <a:tabLst>
                <a:tab pos="1371600" algn="l"/>
                <a:tab pos="4038600" algn="l"/>
              </a:tabLst>
            </a:pPr>
            <a:r>
              <a:rPr lang="en-US" sz="2000" dirty="0"/>
              <a:t>	Office:</a:t>
            </a:r>
            <a:r>
              <a:rPr lang="en-US" sz="2000" dirty="0" smtClean="0"/>
              <a:t> 210 Bell </a:t>
            </a:r>
            <a:r>
              <a:rPr lang="en-US" sz="2000" dirty="0"/>
              <a:t>Hall,</a:t>
            </a:r>
            <a:r>
              <a:rPr lang="en-US" sz="2000" dirty="0" smtClean="0"/>
              <a:t> </a:t>
            </a:r>
            <a:r>
              <a:rPr lang="en-US" sz="2000" b="1" dirty="0" err="1" smtClean="0">
                <a:latin typeface="Courier" charset="0"/>
              </a:rPr>
              <a:t>stevko@buffalo.edu</a:t>
            </a:r>
            <a:endParaRPr lang="en-US" sz="2000" dirty="0" smtClean="0">
              <a:latin typeface="Courier" charset="0"/>
            </a:endParaRPr>
          </a:p>
          <a:p>
            <a:pPr marL="0" indent="0">
              <a:lnSpc>
                <a:spcPct val="85000"/>
              </a:lnSpc>
              <a:spcBef>
                <a:spcPct val="45000"/>
              </a:spcBef>
              <a:buFontTx/>
              <a:buNone/>
              <a:tabLst>
                <a:tab pos="1371600" algn="l"/>
                <a:tab pos="4038600" algn="l"/>
              </a:tabLst>
            </a:pPr>
            <a:r>
              <a:rPr lang="en-US" sz="2000" dirty="0"/>
              <a:t>	Office Hours:</a:t>
            </a:r>
            <a:r>
              <a:rPr lang="en-US" sz="2000" dirty="0" smtClean="0"/>
              <a:t> Wed. 9am-12PM</a:t>
            </a:r>
          </a:p>
          <a:p>
            <a:pPr marL="0" indent="0">
              <a:lnSpc>
                <a:spcPct val="85000"/>
              </a:lnSpc>
              <a:spcBef>
                <a:spcPct val="45000"/>
              </a:spcBef>
              <a:buFontTx/>
              <a:buNone/>
              <a:tabLst>
                <a:tab pos="1371600" algn="l"/>
                <a:tab pos="4038600" algn="l"/>
              </a:tabLst>
            </a:pPr>
            <a:r>
              <a:rPr lang="en-US" sz="2000" dirty="0" smtClean="0"/>
              <a:t>TAs:	</a:t>
            </a:r>
            <a:r>
              <a:rPr lang="en-US" sz="2000" dirty="0" err="1" smtClean="0"/>
              <a:t>Safwan</a:t>
            </a:r>
            <a:r>
              <a:rPr lang="en-US" sz="2000" dirty="0" smtClean="0"/>
              <a:t> </a:t>
            </a:r>
            <a:r>
              <a:rPr lang="en-US" sz="2000" dirty="0" err="1" smtClean="0"/>
              <a:t>Weshah</a:t>
            </a:r>
            <a:r>
              <a:rPr lang="en-US" sz="2000" dirty="0" smtClean="0"/>
              <a:t>, </a:t>
            </a:r>
            <a:r>
              <a:rPr lang="en-US" sz="2000" b="1" dirty="0" err="1" smtClean="0">
                <a:latin typeface="Courier" charset="0"/>
              </a:rPr>
              <a:t>srwshah@buffalo.edu</a:t>
            </a:r>
            <a:endParaRPr lang="en-US" sz="2000" dirty="0" smtClean="0"/>
          </a:p>
          <a:p>
            <a:pPr marL="0" indent="0">
              <a:lnSpc>
                <a:spcPct val="85000"/>
              </a:lnSpc>
              <a:spcBef>
                <a:spcPct val="45000"/>
              </a:spcBef>
              <a:buFontTx/>
              <a:buNone/>
              <a:tabLst>
                <a:tab pos="1371600" algn="l"/>
                <a:tab pos="4038600" algn="l"/>
              </a:tabLst>
            </a:pPr>
            <a:r>
              <a:rPr lang="en-US" sz="2000" dirty="0" smtClean="0"/>
              <a:t>	</a:t>
            </a:r>
            <a:r>
              <a:rPr lang="en-US" sz="2000" dirty="0" err="1" smtClean="0"/>
              <a:t>Jangyoung</a:t>
            </a:r>
            <a:r>
              <a:rPr lang="en-US" sz="2000" dirty="0" smtClean="0"/>
              <a:t> Kim, </a:t>
            </a:r>
            <a:r>
              <a:rPr lang="en-US" sz="2000" b="1" dirty="0" err="1" smtClean="0">
                <a:latin typeface="Courier" charset="0"/>
              </a:rPr>
              <a:t>jangyoun@buffalo.edu</a:t>
            </a:r>
            <a:endParaRPr lang="en-US" sz="2000" dirty="0" smtClean="0"/>
          </a:p>
          <a:p>
            <a:pPr marL="0" indent="0">
              <a:lnSpc>
                <a:spcPct val="85000"/>
              </a:lnSpc>
              <a:spcBef>
                <a:spcPct val="45000"/>
              </a:spcBef>
              <a:buNone/>
              <a:tabLst>
                <a:tab pos="1371600" algn="l"/>
                <a:tab pos="4038600" algn="l"/>
              </a:tabLst>
            </a:pPr>
            <a:r>
              <a:rPr lang="en-US" sz="2000" dirty="0" smtClean="0"/>
              <a:t>	Office Hours: TBD</a:t>
            </a:r>
          </a:p>
          <a:p>
            <a:pPr marL="0" indent="0">
              <a:lnSpc>
                <a:spcPct val="85000"/>
              </a:lnSpc>
              <a:spcBef>
                <a:spcPct val="45000"/>
              </a:spcBef>
              <a:buFontTx/>
              <a:buNone/>
              <a:tabLst>
                <a:tab pos="1371600" algn="l"/>
                <a:tab pos="4038600" algn="l"/>
              </a:tabLst>
            </a:pPr>
            <a:r>
              <a:rPr lang="en-US" sz="2000" dirty="0" smtClean="0"/>
              <a:t>Lectures</a:t>
            </a:r>
            <a:r>
              <a:rPr lang="en-US" sz="2000" dirty="0"/>
              <a:t>:</a:t>
            </a:r>
            <a:r>
              <a:rPr lang="en-US" sz="2000" dirty="0" smtClean="0"/>
              <a:t>	MWF, 12pm-12:50pm, 97 Alumni</a:t>
            </a:r>
          </a:p>
          <a:p>
            <a:pPr marL="0" indent="0">
              <a:lnSpc>
                <a:spcPct val="85000"/>
              </a:lnSpc>
              <a:spcBef>
                <a:spcPct val="45000"/>
              </a:spcBef>
              <a:buFontTx/>
              <a:buNone/>
              <a:tabLst>
                <a:tab pos="1371600" algn="l"/>
                <a:tab pos="4038600" algn="l"/>
              </a:tabLst>
            </a:pPr>
            <a:r>
              <a:rPr lang="en-US" sz="2000" dirty="0" smtClean="0"/>
              <a:t>Recitations:	M 9am-9:50am, W 10am-10:50am, F 11am-11:50am</a:t>
            </a:r>
          </a:p>
          <a:p>
            <a:pPr marL="0" indent="0">
              <a:lnSpc>
                <a:spcPct val="85000"/>
              </a:lnSpc>
              <a:spcBef>
                <a:spcPct val="45000"/>
              </a:spcBef>
              <a:buFontTx/>
              <a:buNone/>
              <a:tabLst>
                <a:tab pos="1371600" algn="l"/>
                <a:tab pos="4038600" algn="l"/>
              </a:tabLst>
            </a:pPr>
            <a:r>
              <a:rPr lang="en-US" sz="2000" dirty="0"/>
              <a:t>Text:	</a:t>
            </a:r>
            <a:r>
              <a:rPr lang="en-US" sz="2000" i="1" dirty="0"/>
              <a:t>Computer Architecture: A Quantitative Approach,</a:t>
            </a:r>
          </a:p>
          <a:p>
            <a:pPr marL="0" indent="0">
              <a:lnSpc>
                <a:spcPct val="85000"/>
              </a:lnSpc>
              <a:spcBef>
                <a:spcPct val="45000"/>
              </a:spcBef>
              <a:buFontTx/>
              <a:buNone/>
              <a:tabLst>
                <a:tab pos="1371600" algn="l"/>
                <a:tab pos="4038600" algn="l"/>
              </a:tabLst>
            </a:pPr>
            <a:r>
              <a:rPr lang="en-US" sz="2000" i="1" dirty="0"/>
              <a:t>	4th Edition</a:t>
            </a:r>
            <a:r>
              <a:rPr lang="en-US" sz="2000" dirty="0"/>
              <a:t> (Oct, 2006)</a:t>
            </a:r>
            <a:endParaRPr lang="en-US" sz="2000" dirty="0" smtClean="0"/>
          </a:p>
          <a:p>
            <a:pPr marL="0" indent="0">
              <a:lnSpc>
                <a:spcPct val="85000"/>
              </a:lnSpc>
              <a:spcBef>
                <a:spcPct val="45000"/>
              </a:spcBef>
              <a:buFontTx/>
              <a:buNone/>
              <a:tabLst>
                <a:tab pos="1371600" algn="l"/>
                <a:tab pos="4038600" algn="l"/>
              </a:tabLst>
            </a:pPr>
            <a:r>
              <a:rPr lang="en-US" sz="2000" dirty="0" smtClean="0"/>
              <a:t>Web </a:t>
            </a:r>
            <a:r>
              <a:rPr lang="en-US" sz="2000" dirty="0"/>
              <a:t>page: </a:t>
            </a:r>
            <a:r>
              <a:rPr lang="en-US" sz="2000" b="1" dirty="0" smtClean="0">
                <a:latin typeface="Courier" charset="0"/>
              </a:rPr>
              <a:t>http://www.cse.buffalo.edu/~stevko/courses/cse490/spring11</a:t>
            </a:r>
          </a:p>
          <a:p>
            <a:pPr marL="0" indent="0">
              <a:lnSpc>
                <a:spcPct val="85000"/>
              </a:lnSpc>
              <a:spcBef>
                <a:spcPct val="45000"/>
              </a:spcBef>
              <a:buFontTx/>
              <a:buNone/>
              <a:tabLst>
                <a:tab pos="1371600" algn="l"/>
                <a:tab pos="4038600" algn="l"/>
              </a:tabLst>
            </a:pPr>
            <a:r>
              <a:rPr lang="en-US" sz="2000" dirty="0"/>
              <a:t>	Lectures available </a:t>
            </a:r>
            <a:r>
              <a:rPr lang="en-US" sz="2000" dirty="0" smtClean="0"/>
              <a:t>online the morning before class</a:t>
            </a:r>
            <a:endParaRPr lang="en-US" sz="2000" dirty="0"/>
          </a:p>
        </p:txBody>
      </p:sp>
      <p:sp>
        <p:nvSpPr>
          <p:cNvPr id="46087" name="Rectangle 4"/>
          <p:cNvSpPr>
            <a:spLocks noChangeArrowheads="1"/>
          </p:cNvSpPr>
          <p:nvPr/>
        </p:nvSpPr>
        <p:spPr bwMode="auto">
          <a:xfrm>
            <a:off x="1011238" y="6411913"/>
            <a:ext cx="1841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endParaRPr lang="en-US" b="1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AACE719-800C-1542-A19D-F0B5C5693CB8}" type="slidenum">
              <a:rPr lang="en-US"/>
              <a:pPr/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48133" name="Rectangle 2"/>
          <p:cNvSpPr>
            <a:spLocks noGrp="1" noChangeArrowheads="1"/>
          </p:cNvSpPr>
          <p:nvPr>
            <p:ph type="title"/>
          </p:nvPr>
        </p:nvSpPr>
        <p:spPr>
          <a:xfrm>
            <a:off x="798513" y="609600"/>
            <a:ext cx="7431087" cy="263525"/>
          </a:xfrm>
          <a:noFill/>
        </p:spPr>
        <p:txBody>
          <a:bodyPr lIns="90488" tIns="44450" rIns="90488" bIns="44450"/>
          <a:lstStyle/>
          <a:p>
            <a:r>
              <a:rPr lang="en-US" dirty="0" smtClean="0"/>
              <a:t>CSE 490/590 </a:t>
            </a:r>
            <a:r>
              <a:rPr lang="en-US" dirty="0"/>
              <a:t>Structure and Syllabus</a:t>
            </a:r>
          </a:p>
        </p:txBody>
      </p:sp>
      <p:sp>
        <p:nvSpPr>
          <p:cNvPr id="481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96963"/>
            <a:ext cx="8258175" cy="5349875"/>
          </a:xfrm>
          <a:noFill/>
        </p:spPr>
        <p:txBody>
          <a:bodyPr lIns="90488" tIns="44450" rIns="90488" bIns="44450"/>
          <a:lstStyle/>
          <a:p>
            <a:pPr marL="457200" indent="-457200">
              <a:buFontTx/>
              <a:buNone/>
            </a:pPr>
            <a:r>
              <a:rPr lang="en-US" sz="3200" dirty="0" smtClean="0"/>
              <a:t>(Tentative) Five modules</a:t>
            </a:r>
            <a:endParaRPr lang="en-US" sz="3200" dirty="0"/>
          </a:p>
          <a:p>
            <a:pPr marL="800100" lvl="1" indent="-342900">
              <a:buFontTx/>
              <a:buAutoNum type="arabicPeriod"/>
            </a:pPr>
            <a:r>
              <a:rPr lang="en-US" sz="2400" dirty="0"/>
              <a:t>Simple machine design (</a:t>
            </a:r>
            <a:r>
              <a:rPr lang="en-US" sz="2400" dirty="0" err="1"/>
              <a:t>ISAs</a:t>
            </a:r>
            <a:r>
              <a:rPr lang="en-US" sz="2400" dirty="0"/>
              <a:t>, microprogramming, </a:t>
            </a:r>
            <a:r>
              <a:rPr lang="en-US" sz="2400" dirty="0" err="1"/>
              <a:t>unpipelined</a:t>
            </a:r>
            <a:r>
              <a:rPr lang="en-US" sz="2400" dirty="0"/>
              <a:t> machines, Iron Law, simple pipelines)</a:t>
            </a:r>
          </a:p>
          <a:p>
            <a:pPr marL="800100" lvl="1" indent="-342900">
              <a:buFontTx/>
              <a:buAutoNum type="arabicPeriod"/>
            </a:pPr>
            <a:r>
              <a:rPr lang="en-US" sz="2400" dirty="0"/>
              <a:t>Memory hierarchy (DRAM, caches, optimizations</a:t>
            </a:r>
            <a:r>
              <a:rPr lang="en-US" sz="2400" dirty="0" smtClean="0"/>
              <a:t>) plus virtual </a:t>
            </a:r>
            <a:r>
              <a:rPr lang="en-US" sz="2400" dirty="0"/>
              <a:t>memory systems, exceptions, interrupts</a:t>
            </a:r>
          </a:p>
          <a:p>
            <a:pPr marL="800100" lvl="1" indent="-342900">
              <a:buFontTx/>
              <a:buAutoNum type="arabicPeriod"/>
            </a:pPr>
            <a:r>
              <a:rPr lang="en-US" sz="2400" dirty="0"/>
              <a:t>Complex pipelining (score-boarding, out-of-order issue)</a:t>
            </a:r>
          </a:p>
          <a:p>
            <a:pPr marL="800100" lvl="1" indent="-342900">
              <a:buFontTx/>
              <a:buAutoNum type="arabicPeriod"/>
            </a:pPr>
            <a:r>
              <a:rPr lang="en-US" sz="2400" dirty="0"/>
              <a:t>Explicitly parallel processors (vector machines, VLIW machines, multithreaded machines)</a:t>
            </a:r>
          </a:p>
          <a:p>
            <a:pPr marL="800100" lvl="1" indent="-342900">
              <a:buFontTx/>
              <a:buAutoNum type="arabicPeriod"/>
            </a:pPr>
            <a:r>
              <a:rPr lang="en-US" sz="2400" dirty="0"/>
              <a:t>Multiprocessor architectures (cache coherence, memory models, synchronization)</a:t>
            </a:r>
          </a:p>
          <a:p>
            <a:pPr marL="800100" lvl="1" indent="-342900"/>
            <a:endParaRPr 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8887ACA-11F3-6644-86B8-A84C0268C2BD}" type="slidenum">
              <a:rPr lang="en-US"/>
              <a:pPr/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018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490/590 </a:t>
            </a:r>
            <a:r>
              <a:rPr lang="en-US" dirty="0"/>
              <a:t>Course Components</a:t>
            </a:r>
          </a:p>
        </p:txBody>
      </p:sp>
      <p:sp>
        <p:nvSpPr>
          <p:cNvPr id="50182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 Quizzes (20%)</a:t>
            </a:r>
          </a:p>
          <a:p>
            <a:r>
              <a:rPr lang="en-US" dirty="0" smtClean="0"/>
              <a:t>2 Exams</a:t>
            </a:r>
          </a:p>
          <a:p>
            <a:pPr lvl="1"/>
            <a:r>
              <a:rPr lang="en-US" dirty="0"/>
              <a:t>In-class, closed-book, no calculators or computers.</a:t>
            </a:r>
          </a:p>
          <a:p>
            <a:pPr lvl="1"/>
            <a:r>
              <a:rPr lang="en-US" dirty="0"/>
              <a:t>Based on </a:t>
            </a:r>
            <a:r>
              <a:rPr lang="en-US" dirty="0" smtClean="0"/>
              <a:t>lectures and </a:t>
            </a:r>
            <a:r>
              <a:rPr lang="en-US" dirty="0"/>
              <a:t>problem </a:t>
            </a:r>
            <a:r>
              <a:rPr lang="en-US" dirty="0" smtClean="0"/>
              <a:t>sets </a:t>
            </a:r>
          </a:p>
          <a:p>
            <a:pPr lvl="1"/>
            <a:r>
              <a:rPr lang="en-US" dirty="0" smtClean="0"/>
              <a:t>Midterm 20%</a:t>
            </a:r>
          </a:p>
          <a:p>
            <a:pPr lvl="1"/>
            <a:r>
              <a:rPr lang="en-US" dirty="0" smtClean="0"/>
              <a:t>Final 25%</a:t>
            </a:r>
          </a:p>
          <a:p>
            <a:r>
              <a:rPr lang="en-US" dirty="0" smtClean="0"/>
              <a:t>35% Projects</a:t>
            </a:r>
          </a:p>
          <a:p>
            <a:pPr lvl="1"/>
            <a:r>
              <a:rPr lang="en-US" dirty="0" smtClean="0"/>
              <a:t>One project to get you familiarized with the BASYS2 board (5%)</a:t>
            </a:r>
          </a:p>
          <a:p>
            <a:pPr lvl="1"/>
            <a:r>
              <a:rPr lang="en-US" dirty="0" smtClean="0"/>
              <a:t>Another more substantial project you can choose from a list (30%)</a:t>
            </a:r>
          </a:p>
          <a:p>
            <a:pPr lvl="1"/>
            <a:r>
              <a:rPr lang="en-US" dirty="0" smtClean="0"/>
              <a:t>The list will be up before the project 1 deadline.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8887ACA-11F3-6644-86B8-A84C0268C2BD}" type="slidenum">
              <a:rPr lang="en-US"/>
              <a:pPr/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018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Recitations &amp; HW Assignments</a:t>
            </a:r>
            <a:endParaRPr lang="en-US" dirty="0"/>
          </a:p>
        </p:txBody>
      </p:sp>
      <p:sp>
        <p:nvSpPr>
          <p:cNvPr id="50182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It is very, very important to attend the recitations.</a:t>
            </a:r>
          </a:p>
          <a:p>
            <a:r>
              <a:rPr lang="en-US" dirty="0" smtClean="0"/>
              <a:t>Why?</a:t>
            </a:r>
          </a:p>
          <a:p>
            <a:pPr lvl="1"/>
            <a:r>
              <a:rPr lang="en-US" dirty="0" smtClean="0"/>
              <a:t>For the first 5 weeks, we will cover </a:t>
            </a:r>
            <a:r>
              <a:rPr lang="en-US" dirty="0" err="1" smtClean="0"/>
              <a:t>Verilog</a:t>
            </a:r>
            <a:r>
              <a:rPr lang="en-US" dirty="0" smtClean="0"/>
              <a:t> and how to use BASYS2 board.</a:t>
            </a:r>
          </a:p>
          <a:p>
            <a:pPr lvl="1"/>
            <a:r>
              <a:rPr lang="en-US" dirty="0" smtClean="0"/>
              <a:t>This is different from previous offerings.</a:t>
            </a:r>
          </a:p>
          <a:p>
            <a:r>
              <a:rPr lang="en-US" dirty="0" smtClean="0"/>
              <a:t>To counter the load, I will slow down in the beginning.</a:t>
            </a:r>
          </a:p>
          <a:p>
            <a:r>
              <a:rPr lang="en-US" dirty="0" smtClean="0"/>
              <a:t>Projects are a big part of this course.</a:t>
            </a:r>
          </a:p>
          <a:p>
            <a:r>
              <a:rPr lang="en-US" dirty="0" smtClean="0"/>
              <a:t>There will be homework assignments, but we will not grade them.</a:t>
            </a:r>
          </a:p>
          <a:p>
            <a:pPr lvl="1"/>
            <a:r>
              <a:rPr lang="en-US" dirty="0" smtClean="0"/>
              <a:t>The main purpose is to help you understand the materials.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8887ACA-11F3-6644-86B8-A84C0268C2BD}" type="slidenum">
              <a:rPr lang="en-US"/>
              <a:pPr/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018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Late Submission &amp; </a:t>
            </a:r>
            <a:r>
              <a:rPr lang="en-US" dirty="0" err="1" smtClean="0"/>
              <a:t>Regrading</a:t>
            </a:r>
            <a:endParaRPr lang="en-US" dirty="0"/>
          </a:p>
        </p:txBody>
      </p:sp>
      <p:sp>
        <p:nvSpPr>
          <p:cNvPr id="50182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Late submission</a:t>
            </a:r>
          </a:p>
          <a:p>
            <a:pPr lvl="1"/>
            <a:r>
              <a:rPr lang="en-US" dirty="0" smtClean="0"/>
              <a:t>Submissions are always due in the beginning of the class.</a:t>
            </a:r>
          </a:p>
          <a:p>
            <a:pPr lvl="1"/>
            <a:r>
              <a:rPr lang="en-US" dirty="0" smtClean="0"/>
              <a:t>Late submissions will result in 20% penalty a day.</a:t>
            </a:r>
          </a:p>
          <a:p>
            <a:pPr lvl="1"/>
            <a:r>
              <a:rPr lang="en-US" dirty="0" smtClean="0"/>
              <a:t>After 5 days, it’ll be 0%.</a:t>
            </a:r>
          </a:p>
          <a:p>
            <a:pPr lvl="1"/>
            <a:endParaRPr lang="en-US" dirty="0" smtClean="0"/>
          </a:p>
          <a:p>
            <a:r>
              <a:rPr lang="en-US" dirty="0" err="1" smtClean="0"/>
              <a:t>Regrading</a:t>
            </a:r>
            <a:endParaRPr lang="en-US" dirty="0" smtClean="0"/>
          </a:p>
          <a:p>
            <a:pPr lvl="1"/>
            <a:r>
              <a:rPr lang="en-US" dirty="0" err="1" smtClean="0"/>
              <a:t>Regrade</a:t>
            </a:r>
            <a:r>
              <a:rPr lang="en-US" dirty="0" smtClean="0"/>
              <a:t> requests are due no later than 1 week.</a:t>
            </a:r>
          </a:p>
          <a:p>
            <a:pPr lvl="1"/>
            <a:r>
              <a:rPr lang="en-US" dirty="0" err="1" smtClean="0"/>
              <a:t>Regrade</a:t>
            </a:r>
            <a:r>
              <a:rPr lang="en-US" dirty="0" smtClean="0"/>
              <a:t> requests must be clearly written and attached to the assignment.</a:t>
            </a:r>
          </a:p>
          <a:p>
            <a:pPr lvl="1"/>
            <a:r>
              <a:rPr lang="en-US" dirty="0" smtClean="0"/>
              <a:t>When submitted, </a:t>
            </a:r>
            <a:r>
              <a:rPr lang="en-US" i="1" dirty="0" smtClean="0"/>
              <a:t>everything will be </a:t>
            </a:r>
            <a:r>
              <a:rPr lang="en-US" i="1" dirty="0" err="1" smtClean="0"/>
              <a:t>regraded</a:t>
            </a:r>
            <a:r>
              <a:rPr lang="en-US" dirty="0" smtClean="0"/>
              <a:t>, not just the one you have a question on. This may result in a lower grade.</a:t>
            </a:r>
          </a:p>
          <a:p>
            <a:pPr lvl="1"/>
            <a:r>
              <a:rPr lang="en-US" dirty="0" smtClean="0"/>
              <a:t>Work done in pencil will not be considered.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is Computer Architecture?</a:t>
            </a:r>
            <a:endParaRPr lang="en-US"/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6816F-F3DD-0C4D-B74E-2AFC1DC02163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882691" name="AutoShape 3"/>
          <p:cNvSpPr>
            <a:spLocks noChangeArrowheads="1"/>
          </p:cNvSpPr>
          <p:nvPr/>
        </p:nvSpPr>
        <p:spPr bwMode="auto">
          <a:xfrm>
            <a:off x="2078038" y="1076325"/>
            <a:ext cx="4722812" cy="469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</a:pPr>
            <a:r>
              <a:rPr lang="en-US" sz="2000">
                <a:solidFill>
                  <a:schemeClr val="tx1"/>
                </a:solidFill>
              </a:rPr>
              <a:t>Application</a:t>
            </a:r>
          </a:p>
        </p:txBody>
      </p:sp>
      <p:sp>
        <p:nvSpPr>
          <p:cNvPr id="882692" name="AutoShape 4"/>
          <p:cNvSpPr>
            <a:spLocks noChangeArrowheads="1"/>
          </p:cNvSpPr>
          <p:nvPr/>
        </p:nvSpPr>
        <p:spPr bwMode="auto">
          <a:xfrm>
            <a:off x="2057400" y="4419600"/>
            <a:ext cx="4722813" cy="4572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</a:pPr>
            <a:r>
              <a:rPr lang="en-US" sz="2000">
                <a:solidFill>
                  <a:schemeClr val="tx1"/>
                </a:solidFill>
              </a:rPr>
              <a:t>Physics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4572000" y="1546225"/>
            <a:ext cx="3048000" cy="2873375"/>
            <a:chOff x="3072" y="1104"/>
            <a:chExt cx="2208" cy="2688"/>
          </a:xfrm>
        </p:grpSpPr>
        <p:sp>
          <p:nvSpPr>
            <p:cNvPr id="21515" name="Line 6"/>
            <p:cNvSpPr>
              <a:spLocks noChangeShapeType="1"/>
            </p:cNvSpPr>
            <p:nvPr/>
          </p:nvSpPr>
          <p:spPr bwMode="auto">
            <a:xfrm>
              <a:off x="3072" y="1104"/>
              <a:ext cx="0" cy="268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lIns="91165" tIns="45583" rIns="91165" bIns="45583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21516" name="Text Box 7"/>
            <p:cNvSpPr txBox="1">
              <a:spLocks noChangeArrowheads="1"/>
            </p:cNvSpPr>
            <p:nvPr/>
          </p:nvSpPr>
          <p:spPr bwMode="auto">
            <a:xfrm>
              <a:off x="3120" y="2187"/>
              <a:ext cx="2160" cy="7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1165" tIns="45583" rIns="91165" bIns="45583">
              <a:prstTxWarp prst="textNoShape">
                <a:avLst/>
              </a:prstTxWarp>
              <a:spAutoFit/>
            </a:bodyPr>
            <a:lstStyle/>
            <a:p>
              <a:pPr defTabSz="820738">
                <a:spcBef>
                  <a:spcPct val="0"/>
                </a:spcBef>
              </a:pPr>
              <a:r>
                <a:rPr lang="en-US" sz="2200">
                  <a:solidFill>
                    <a:schemeClr val="tx1"/>
                  </a:solidFill>
                </a:rPr>
                <a:t>Gap too large to bridge in one step</a:t>
              </a:r>
            </a:p>
          </p:txBody>
        </p:sp>
      </p:grpSp>
      <p:sp>
        <p:nvSpPr>
          <p:cNvPr id="882696" name="Text Box 8"/>
          <p:cNvSpPr txBox="1">
            <a:spLocks noChangeArrowheads="1"/>
          </p:cNvSpPr>
          <p:nvPr/>
        </p:nvSpPr>
        <p:spPr bwMode="auto">
          <a:xfrm>
            <a:off x="4724400" y="3429000"/>
            <a:ext cx="3602038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1165" tIns="45583" rIns="91165" bIns="45583">
            <a:prstTxWarp prst="textNoShape">
              <a:avLst/>
            </a:prstTxWarp>
            <a:spAutoFit/>
          </a:bodyPr>
          <a:lstStyle/>
          <a:p>
            <a:pPr defTabSz="820738">
              <a:spcBef>
                <a:spcPct val="0"/>
              </a:spcBef>
            </a:pPr>
            <a:r>
              <a:rPr lang="en-US" sz="2200" i="1">
                <a:solidFill>
                  <a:schemeClr val="tx1"/>
                </a:solidFill>
              </a:rPr>
              <a:t>(but there are exceptions, e.g. magnetic compass)</a:t>
            </a:r>
          </a:p>
        </p:txBody>
      </p:sp>
      <p:sp>
        <p:nvSpPr>
          <p:cNvPr id="882697" name="Text Box 9"/>
          <p:cNvSpPr txBox="1">
            <a:spLocks noChangeArrowheads="1"/>
          </p:cNvSpPr>
          <p:nvPr/>
        </p:nvSpPr>
        <p:spPr bwMode="auto">
          <a:xfrm>
            <a:off x="457200" y="5029200"/>
            <a:ext cx="8191500" cy="1447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tIns="91440" bIns="91440" anchor="ctr">
            <a:prstTxWarp prst="textNoShape">
              <a:avLst/>
            </a:prstTxWarp>
          </a:bodyPr>
          <a:lstStyle/>
          <a:p>
            <a:pPr eaLnBrk="1" hangingPunct="1"/>
            <a:r>
              <a:rPr lang="en-US" sz="2400">
                <a:solidFill>
                  <a:schemeClr val="tx1"/>
                </a:solidFill>
              </a:rPr>
              <a:t>In its broadest definition, computer architecture is the </a:t>
            </a:r>
            <a:r>
              <a:rPr lang="en-US" sz="2400" i="1">
                <a:solidFill>
                  <a:srgbClr val="FF0000"/>
                </a:solidFill>
              </a:rPr>
              <a:t>design of the</a:t>
            </a:r>
            <a:r>
              <a:rPr lang="en-US" sz="2400">
                <a:solidFill>
                  <a:schemeClr val="tx1"/>
                </a:solidFill>
              </a:rPr>
              <a:t> </a:t>
            </a:r>
            <a:r>
              <a:rPr lang="en-US" sz="2400" i="1">
                <a:solidFill>
                  <a:srgbClr val="FF0000"/>
                </a:solidFill>
              </a:rPr>
              <a:t>abstraction layers</a:t>
            </a:r>
            <a:r>
              <a:rPr lang="en-US" sz="2400">
                <a:solidFill>
                  <a:schemeClr val="tx1"/>
                </a:solidFill>
              </a:rPr>
              <a:t> that allow us to implement information processing applications efficiently using available manufacturing technologies.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2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2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2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2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2691" grpId="0" animBg="1" autoUpdateAnimBg="0"/>
      <p:bldP spid="882692" grpId="0" animBg="1" autoUpdateAnimBg="0"/>
      <p:bldP spid="882696" grpId="0" autoUpdateAnimBg="0"/>
      <p:bldP spid="882697" grpId="0" animBg="1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8887ACA-11F3-6644-86B8-A84C0268C2BD}" type="slidenum">
              <a:rPr lang="en-US"/>
              <a:pPr/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018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Purchase BASYS2 Board!</a:t>
            </a:r>
            <a:endParaRPr lang="en-US" dirty="0"/>
          </a:p>
        </p:txBody>
      </p:sp>
      <p:sp>
        <p:nvSpPr>
          <p:cNvPr id="50182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You need to purchase it as soon as possible!</a:t>
            </a:r>
          </a:p>
          <a:p>
            <a:r>
              <a:rPr lang="en-US" dirty="0" smtClean="0">
                <a:hlinkClick r:id="rId3"/>
              </a:rPr>
              <a:t>http://www.digilentinc.com/Products/Detail.cfm?Prod=BASYS2</a:t>
            </a:r>
            <a:endParaRPr lang="en-US" dirty="0" smtClean="0"/>
          </a:p>
          <a:p>
            <a:r>
              <a:rPr lang="en-US" dirty="0" smtClean="0"/>
              <a:t>Get the student version ($49)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13E530A-44C8-C548-9390-4692D5F1BA48}" type="slidenum">
              <a:rPr lang="en-US"/>
              <a:pPr/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2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And in conclusion …</a:t>
            </a:r>
          </a:p>
        </p:txBody>
      </p:sp>
      <p:sp>
        <p:nvSpPr>
          <p:cNvPr id="1321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193800"/>
            <a:ext cx="7694612" cy="5253038"/>
          </a:xfrm>
        </p:spPr>
        <p:txBody>
          <a:bodyPr/>
          <a:lstStyle/>
          <a:p>
            <a:r>
              <a:rPr lang="en-US" dirty="0"/>
              <a:t>Computer Architecture &gt;&gt; </a:t>
            </a:r>
            <a:r>
              <a:rPr lang="en-US" dirty="0" err="1"/>
              <a:t>ISAs</a:t>
            </a:r>
            <a:r>
              <a:rPr lang="en-US" dirty="0"/>
              <a:t> and RTL</a:t>
            </a:r>
          </a:p>
          <a:p>
            <a:r>
              <a:rPr lang="en-US" dirty="0" smtClean="0"/>
              <a:t>CSE 490/590 </a:t>
            </a:r>
            <a:r>
              <a:rPr lang="en-US" dirty="0"/>
              <a:t>is about interaction of hardware and software, and design of appropriate abstraction layers</a:t>
            </a:r>
          </a:p>
          <a:p>
            <a:r>
              <a:rPr lang="en-US" dirty="0"/>
              <a:t>Computer architecture is shaped by technology and applications</a:t>
            </a:r>
          </a:p>
          <a:p>
            <a:pPr lvl="1"/>
            <a:r>
              <a:rPr lang="en-US" dirty="0"/>
              <a:t>History provides lessons for the future</a:t>
            </a:r>
          </a:p>
          <a:p>
            <a:r>
              <a:rPr lang="en-US" dirty="0"/>
              <a:t>Computer Science at the crossroads from sequential to parallel computing</a:t>
            </a:r>
          </a:p>
          <a:p>
            <a:pPr lvl="1"/>
            <a:r>
              <a:rPr lang="en-US" dirty="0"/>
              <a:t>Salvation requires innovation in many fields, including computer architecture</a:t>
            </a:r>
            <a:endParaRPr lang="en-US" dirty="0" smtClean="0"/>
          </a:p>
          <a:p>
            <a:r>
              <a:rPr lang="en-US" dirty="0" smtClean="0"/>
              <a:t>Read </a:t>
            </a:r>
            <a:r>
              <a:rPr lang="en-US" dirty="0"/>
              <a:t>Chapter </a:t>
            </a:r>
            <a:r>
              <a:rPr lang="en-US" dirty="0" smtClean="0"/>
              <a:t>1 </a:t>
            </a:r>
            <a:r>
              <a:rPr lang="en-US" dirty="0"/>
              <a:t>for next time!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heavily contain material developed and copyright by</a:t>
            </a:r>
          </a:p>
          <a:p>
            <a:pPr lvl="1"/>
            <a:r>
              <a:rPr lang="en-US" dirty="0" err="1" smtClean="0"/>
              <a:t>Krste</a:t>
            </a:r>
            <a:r>
              <a:rPr lang="en-US" dirty="0" smtClean="0"/>
              <a:t> </a:t>
            </a:r>
            <a:r>
              <a:rPr lang="en-US" dirty="0" err="1" smtClean="0"/>
              <a:t>Asanovic</a:t>
            </a:r>
            <a:r>
              <a:rPr lang="en-US" dirty="0" smtClean="0"/>
              <a:t> (MIT/UCB)</a:t>
            </a:r>
          </a:p>
          <a:p>
            <a:pPr lvl="1"/>
            <a:r>
              <a:rPr lang="en-US" dirty="0" smtClean="0"/>
              <a:t>David Patterson (UCB)</a:t>
            </a:r>
          </a:p>
          <a:p>
            <a:r>
              <a:rPr lang="en-US" dirty="0" smtClean="0"/>
              <a:t>And also by:</a:t>
            </a:r>
            <a:endParaRPr lang="en-US" dirty="0"/>
          </a:p>
          <a:p>
            <a:pPr lvl="1"/>
            <a:r>
              <a:rPr lang="en-US" dirty="0" err="1"/>
              <a:t>Arvind</a:t>
            </a:r>
            <a:r>
              <a:rPr lang="en-US" dirty="0"/>
              <a:t> (MIT)</a:t>
            </a:r>
            <a:endParaRPr lang="en-US" dirty="0" smtClean="0"/>
          </a:p>
          <a:p>
            <a:pPr lvl="1"/>
            <a:r>
              <a:rPr lang="en-US" dirty="0" smtClean="0"/>
              <a:t>Joel </a:t>
            </a:r>
            <a:r>
              <a:rPr lang="en-US" dirty="0" err="1"/>
              <a:t>Emer</a:t>
            </a:r>
            <a:r>
              <a:rPr lang="en-US" dirty="0"/>
              <a:t> (Intel/MIT)</a:t>
            </a:r>
          </a:p>
          <a:p>
            <a:pPr lvl="1"/>
            <a:r>
              <a:rPr lang="en-US" dirty="0"/>
              <a:t>James Hoe (CMU)</a:t>
            </a:r>
          </a:p>
          <a:p>
            <a:pPr lvl="1"/>
            <a:r>
              <a:rPr lang="en-US" dirty="0"/>
              <a:t>John </a:t>
            </a:r>
            <a:r>
              <a:rPr lang="en-US" dirty="0" err="1"/>
              <a:t>Kubiatowicz</a:t>
            </a:r>
            <a:r>
              <a:rPr lang="en-US" dirty="0"/>
              <a:t> (UCB)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/>
              <a:t>MIT material derived from course 6.823</a:t>
            </a:r>
          </a:p>
          <a:p>
            <a:r>
              <a:rPr lang="en-US" dirty="0"/>
              <a:t>UCB material derived from course </a:t>
            </a:r>
            <a:r>
              <a:rPr lang="en-US" dirty="0" smtClean="0"/>
              <a:t>CS252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5C4474F-A956-A64F-B007-9B9C3146EE71}" type="slidenum">
              <a:rPr lang="en-US" smtClean="0"/>
              <a:pPr/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title"/>
          </p:nvPr>
        </p:nvSpPr>
        <p:spPr>
          <a:xfrm>
            <a:off x="519113" y="228600"/>
            <a:ext cx="8105775" cy="831850"/>
          </a:xfrm>
        </p:spPr>
        <p:txBody>
          <a:bodyPr/>
          <a:lstStyle/>
          <a:p>
            <a:r>
              <a:rPr lang="en-US" smtClean="0"/>
              <a:t>Abstraction Layers in Modern Systems</a:t>
            </a:r>
            <a:endParaRPr lang="en-US"/>
          </a:p>
        </p:txBody>
      </p:sp>
      <p:sp>
        <p:nvSpPr>
          <p:cNvPr id="23558" name="AutoShape 3"/>
          <p:cNvSpPr>
            <a:spLocks noChangeArrowheads="1"/>
          </p:cNvSpPr>
          <p:nvPr/>
        </p:nvSpPr>
        <p:spPr bwMode="auto">
          <a:xfrm>
            <a:off x="2362200" y="1627188"/>
            <a:ext cx="4225925" cy="4032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>
              <a:spcBef>
                <a:spcPct val="0"/>
              </a:spcBef>
            </a:pPr>
            <a:r>
              <a:rPr lang="en-US" sz="2000">
                <a:solidFill>
                  <a:schemeClr val="tx1"/>
                </a:solidFill>
              </a:rPr>
              <a:t>Algorithm</a:t>
            </a:r>
          </a:p>
        </p:txBody>
      </p:sp>
      <p:sp>
        <p:nvSpPr>
          <p:cNvPr id="23559" name="AutoShape 4"/>
          <p:cNvSpPr>
            <a:spLocks noChangeArrowheads="1"/>
          </p:cNvSpPr>
          <p:nvPr/>
        </p:nvSpPr>
        <p:spPr bwMode="auto">
          <a:xfrm>
            <a:off x="2362200" y="3711575"/>
            <a:ext cx="4225925" cy="39211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>
              <a:spcBef>
                <a:spcPct val="0"/>
              </a:spcBef>
            </a:pPr>
            <a:r>
              <a:rPr lang="en-US" sz="2000">
                <a:solidFill>
                  <a:schemeClr val="tx1"/>
                </a:solidFill>
              </a:rPr>
              <a:t>Gates/Register-Transfer Level (RTL)</a:t>
            </a:r>
          </a:p>
        </p:txBody>
      </p:sp>
      <p:sp>
        <p:nvSpPr>
          <p:cNvPr id="23560" name="AutoShape 5"/>
          <p:cNvSpPr>
            <a:spLocks noChangeArrowheads="1"/>
          </p:cNvSpPr>
          <p:nvPr/>
        </p:nvSpPr>
        <p:spPr bwMode="auto">
          <a:xfrm>
            <a:off x="2362200" y="1223963"/>
            <a:ext cx="4217988" cy="4032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>
              <a:spcBef>
                <a:spcPct val="0"/>
              </a:spcBef>
            </a:pPr>
            <a:r>
              <a:rPr lang="en-US" sz="2000">
                <a:solidFill>
                  <a:schemeClr val="tx1"/>
                </a:solidFill>
              </a:rPr>
              <a:t>Application</a:t>
            </a:r>
          </a:p>
        </p:txBody>
      </p:sp>
      <p:sp>
        <p:nvSpPr>
          <p:cNvPr id="23561" name="AutoShape 6"/>
          <p:cNvSpPr>
            <a:spLocks noChangeArrowheads="1"/>
          </p:cNvSpPr>
          <p:nvPr/>
        </p:nvSpPr>
        <p:spPr bwMode="auto">
          <a:xfrm>
            <a:off x="2362200" y="2836863"/>
            <a:ext cx="4225925" cy="47148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>
              <a:spcBef>
                <a:spcPct val="0"/>
              </a:spcBef>
            </a:pPr>
            <a:r>
              <a:rPr lang="en-US" sz="2000">
                <a:solidFill>
                  <a:schemeClr val="tx1"/>
                </a:solidFill>
              </a:rPr>
              <a:t>Instruction Set Architecture (ISA)</a:t>
            </a:r>
          </a:p>
        </p:txBody>
      </p:sp>
      <p:sp>
        <p:nvSpPr>
          <p:cNvPr id="23562" name="AutoShape 7"/>
          <p:cNvSpPr>
            <a:spLocks noChangeArrowheads="1"/>
          </p:cNvSpPr>
          <p:nvPr/>
        </p:nvSpPr>
        <p:spPr bwMode="auto">
          <a:xfrm>
            <a:off x="2362200" y="2433638"/>
            <a:ext cx="4214813" cy="4032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>
              <a:spcBef>
                <a:spcPct val="0"/>
              </a:spcBef>
            </a:pPr>
            <a:r>
              <a:rPr lang="en-US" sz="2000">
                <a:solidFill>
                  <a:schemeClr val="tx1"/>
                </a:solidFill>
              </a:rPr>
              <a:t>Operating System/Virtual Machines</a:t>
            </a:r>
          </a:p>
        </p:txBody>
      </p:sp>
      <p:sp>
        <p:nvSpPr>
          <p:cNvPr id="23563" name="AutoShape 8"/>
          <p:cNvSpPr>
            <a:spLocks noChangeArrowheads="1"/>
          </p:cNvSpPr>
          <p:nvPr/>
        </p:nvSpPr>
        <p:spPr bwMode="auto">
          <a:xfrm>
            <a:off x="2362200" y="3308350"/>
            <a:ext cx="4225925" cy="4032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>
              <a:spcBef>
                <a:spcPct val="0"/>
              </a:spcBef>
            </a:pPr>
            <a:r>
              <a:rPr lang="en-US" sz="2000">
                <a:solidFill>
                  <a:schemeClr val="tx1"/>
                </a:solidFill>
              </a:rPr>
              <a:t>Microarchitecture</a:t>
            </a:r>
          </a:p>
        </p:txBody>
      </p:sp>
      <p:sp>
        <p:nvSpPr>
          <p:cNvPr id="23564" name="AutoShape 9"/>
          <p:cNvSpPr>
            <a:spLocks noChangeArrowheads="1"/>
          </p:cNvSpPr>
          <p:nvPr/>
        </p:nvSpPr>
        <p:spPr bwMode="auto">
          <a:xfrm>
            <a:off x="2362200" y="4518025"/>
            <a:ext cx="4225925" cy="45878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>
              <a:spcBef>
                <a:spcPct val="0"/>
              </a:spcBef>
            </a:pPr>
            <a:r>
              <a:rPr lang="en-US" sz="2000">
                <a:solidFill>
                  <a:schemeClr val="tx1"/>
                </a:solidFill>
              </a:rPr>
              <a:t>Devices</a:t>
            </a:r>
          </a:p>
        </p:txBody>
      </p:sp>
      <p:sp>
        <p:nvSpPr>
          <p:cNvPr id="23565" name="AutoShape 10"/>
          <p:cNvSpPr>
            <a:spLocks noChangeArrowheads="1"/>
          </p:cNvSpPr>
          <p:nvPr/>
        </p:nvSpPr>
        <p:spPr bwMode="auto">
          <a:xfrm>
            <a:off x="2362200" y="2030413"/>
            <a:ext cx="4225925" cy="4032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>
              <a:spcBef>
                <a:spcPct val="0"/>
              </a:spcBef>
            </a:pPr>
            <a:r>
              <a:rPr lang="en-US" sz="2000">
                <a:solidFill>
                  <a:schemeClr val="tx1"/>
                </a:solidFill>
              </a:rPr>
              <a:t>Programming Language</a:t>
            </a:r>
          </a:p>
        </p:txBody>
      </p:sp>
      <p:sp>
        <p:nvSpPr>
          <p:cNvPr id="23566" name="AutoShape 11"/>
          <p:cNvSpPr>
            <a:spLocks noChangeArrowheads="1"/>
          </p:cNvSpPr>
          <p:nvPr/>
        </p:nvSpPr>
        <p:spPr bwMode="auto">
          <a:xfrm>
            <a:off x="2362200" y="4114800"/>
            <a:ext cx="4225925" cy="39211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>
              <a:spcBef>
                <a:spcPct val="0"/>
              </a:spcBef>
            </a:pPr>
            <a:r>
              <a:rPr lang="en-US" sz="2000">
                <a:solidFill>
                  <a:schemeClr val="tx1"/>
                </a:solidFill>
              </a:rPr>
              <a:t>Circuits</a:t>
            </a:r>
          </a:p>
        </p:txBody>
      </p:sp>
      <p:sp>
        <p:nvSpPr>
          <p:cNvPr id="23567" name="AutoShape 12"/>
          <p:cNvSpPr>
            <a:spLocks noChangeArrowheads="1"/>
          </p:cNvSpPr>
          <p:nvPr/>
        </p:nvSpPr>
        <p:spPr bwMode="auto">
          <a:xfrm>
            <a:off x="2362200" y="4957763"/>
            <a:ext cx="4225925" cy="45878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>
              <a:spcBef>
                <a:spcPct val="0"/>
              </a:spcBef>
            </a:pPr>
            <a:r>
              <a:rPr lang="en-US" sz="2000">
                <a:solidFill>
                  <a:schemeClr val="tx1"/>
                </a:solidFill>
              </a:rPr>
              <a:t>Physics</a:t>
            </a:r>
          </a:p>
        </p:txBody>
      </p:sp>
      <p:grpSp>
        <p:nvGrpSpPr>
          <p:cNvPr id="39" name="Group 38"/>
          <p:cNvGrpSpPr/>
          <p:nvPr/>
        </p:nvGrpSpPr>
        <p:grpSpPr>
          <a:xfrm>
            <a:off x="6629400" y="2667000"/>
            <a:ext cx="2396546" cy="1219200"/>
            <a:chOff x="6629400" y="2667000"/>
            <a:chExt cx="2396546" cy="1219200"/>
          </a:xfrm>
        </p:grpSpPr>
        <p:sp>
          <p:nvSpPr>
            <p:cNvPr id="37" name="TextBox 36"/>
            <p:cNvSpPr txBox="1"/>
            <p:nvPr/>
          </p:nvSpPr>
          <p:spPr>
            <a:xfrm>
              <a:off x="7010400" y="3048000"/>
              <a:ext cx="201554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000000"/>
                  </a:solidFill>
                </a:rPr>
                <a:t>CSE 490/590</a:t>
              </a:r>
            </a:p>
          </p:txBody>
        </p:sp>
        <p:sp>
          <p:nvSpPr>
            <p:cNvPr id="38" name="Right Brace 37"/>
            <p:cNvSpPr/>
            <p:nvPr/>
          </p:nvSpPr>
          <p:spPr bwMode="auto">
            <a:xfrm>
              <a:off x="6629400" y="2667000"/>
              <a:ext cx="381000" cy="1219200"/>
            </a:xfrm>
            <a:prstGeom prst="rightBrace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hlink"/>
                </a:solidFill>
                <a:effectLst/>
                <a:latin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2590800" y="1371600"/>
            <a:ext cx="5867400" cy="4978063"/>
            <a:chOff x="2590800" y="1371600"/>
            <a:chExt cx="5867400" cy="4978063"/>
          </a:xfrm>
        </p:grpSpPr>
        <p:grpSp>
          <p:nvGrpSpPr>
            <p:cNvPr id="20" name="Group 19"/>
            <p:cNvGrpSpPr/>
            <p:nvPr/>
          </p:nvGrpSpPr>
          <p:grpSpPr>
            <a:xfrm>
              <a:off x="2590800" y="1371600"/>
              <a:ext cx="3886200" cy="4730476"/>
              <a:chOff x="2590800" y="1371600"/>
              <a:chExt cx="3886200" cy="4730476"/>
            </a:xfrm>
          </p:grpSpPr>
          <p:grpSp>
            <p:nvGrpSpPr>
              <p:cNvPr id="19" name="Group 18"/>
              <p:cNvGrpSpPr/>
              <p:nvPr/>
            </p:nvGrpSpPr>
            <p:grpSpPr>
              <a:xfrm>
                <a:off x="2590800" y="1371600"/>
                <a:ext cx="3886200" cy="4730476"/>
                <a:chOff x="2590800" y="1371600"/>
                <a:chExt cx="3886200" cy="4730476"/>
              </a:xfrm>
            </p:grpSpPr>
            <p:sp>
              <p:nvSpPr>
                <p:cNvPr id="15" name="Oval 14"/>
                <p:cNvSpPr/>
                <p:nvPr/>
              </p:nvSpPr>
              <p:spPr bwMode="auto">
                <a:xfrm>
                  <a:off x="2590800" y="1371600"/>
                  <a:ext cx="3886200" cy="2971800"/>
                </a:xfrm>
                <a:prstGeom prst="ellipse">
                  <a:avLst/>
                </a:prstGeom>
                <a:solidFill>
                  <a:schemeClr val="accent3"/>
                </a:solidFill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ctr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6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Arial" charset="0"/>
                  </a:endParaRPr>
                </a:p>
              </p:txBody>
            </p:sp>
            <p:sp>
              <p:nvSpPr>
                <p:cNvPr id="12" name="Manual Operation 11"/>
                <p:cNvSpPr/>
                <p:nvPr/>
              </p:nvSpPr>
              <p:spPr bwMode="auto">
                <a:xfrm rot="1534091" flipV="1">
                  <a:off x="3160816" y="4882876"/>
                  <a:ext cx="1600200" cy="1219200"/>
                </a:xfrm>
                <a:prstGeom prst="flowChartManualOperation">
                  <a:avLst/>
                </a:prstGeom>
                <a:solidFill>
                  <a:schemeClr val="accent3"/>
                </a:solidFill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ctr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6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Arial" charset="0"/>
                  </a:endParaRPr>
                </a:p>
              </p:txBody>
            </p:sp>
            <p:cxnSp>
              <p:nvCxnSpPr>
                <p:cNvPr id="14" name="Straight Connector 13"/>
                <p:cNvCxnSpPr>
                  <a:stCxn id="12" idx="2"/>
                  <a:endCxn id="15" idx="4"/>
                </p:cNvCxnSpPr>
                <p:nvPr/>
              </p:nvCxnSpPr>
              <p:spPr bwMode="auto">
                <a:xfrm rot="5400000" flipH="1" flipV="1">
                  <a:off x="4079369" y="4488042"/>
                  <a:ext cx="599173" cy="309890"/>
                </a:xfrm>
                <a:prstGeom prst="line">
                  <a:avLst/>
                </a:prstGeom>
                <a:solidFill>
                  <a:schemeClr val="bg1"/>
                </a:solidFill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sp>
            <p:nvSpPr>
              <p:cNvPr id="18" name="TextBox 17"/>
              <p:cNvSpPr txBox="1"/>
              <p:nvPr/>
            </p:nvSpPr>
            <p:spPr>
              <a:xfrm rot="1580343">
                <a:off x="2992166" y="5616560"/>
                <a:ext cx="165279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000000"/>
                    </a:solidFill>
                  </a:rPr>
                  <a:t>Compatibility</a:t>
                </a:r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4800600" y="5334000"/>
              <a:ext cx="36576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000000"/>
                  </a:solidFill>
                </a:rPr>
                <a:t>Cost of software development makes compatibility a major force in market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 continually changing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581400" y="1828800"/>
            <a:ext cx="1828800" cy="838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Applications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581400" y="3124200"/>
            <a:ext cx="1828800" cy="838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Technology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7" name="Curved Right Arrow 6"/>
          <p:cNvSpPr/>
          <p:nvPr/>
        </p:nvSpPr>
        <p:spPr bwMode="auto">
          <a:xfrm>
            <a:off x="2895600" y="2209800"/>
            <a:ext cx="762000" cy="1447800"/>
          </a:xfrm>
          <a:prstGeom prst="curvedRightArrow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8" name="Curved Right Arrow 7"/>
          <p:cNvSpPr/>
          <p:nvPr/>
        </p:nvSpPr>
        <p:spPr bwMode="auto">
          <a:xfrm flipH="1" flipV="1">
            <a:off x="5334000" y="2209800"/>
            <a:ext cx="762000" cy="1447800"/>
          </a:xfrm>
          <a:prstGeom prst="curvedRightArrow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5800" y="1447800"/>
            <a:ext cx="213359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</a:rPr>
              <a:t>Applications suggest how to improve technology, provide revenue to fund development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29400" y="1676400"/>
            <a:ext cx="21335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</a:rPr>
              <a:t>Improved technologies make new applications possible</a:t>
            </a:r>
            <a:endParaRPr lang="en-US" sz="24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61035EF-36FE-5C47-9610-F958C9482DE5}" type="slidenum">
              <a:rPr lang="en-US"/>
              <a:pPr/>
              <a:t>5</a:t>
            </a:fld>
            <a:endParaRPr lang="en-US" b="0" dirty="0">
              <a:solidFill>
                <a:srgbClr val="FBBA03"/>
              </a:solidFill>
            </a:endParaRPr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7648575" cy="831850"/>
          </a:xfrm>
        </p:spPr>
        <p:txBody>
          <a:bodyPr/>
          <a:lstStyle/>
          <a:p>
            <a:r>
              <a:rPr lang="en-US"/>
              <a:t>Computing Devices Then…</a:t>
            </a:r>
          </a:p>
        </p:txBody>
      </p:sp>
      <p:pic>
        <p:nvPicPr>
          <p:cNvPr id="1741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850" y="806450"/>
            <a:ext cx="7480300" cy="531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5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057400" y="6172200"/>
            <a:ext cx="5335588" cy="282575"/>
          </a:xfrm>
        </p:spPr>
        <p:txBody>
          <a:bodyPr/>
          <a:lstStyle/>
          <a:p>
            <a:pPr marL="290513" indent="-290513" defTabSz="1006475">
              <a:buFontTx/>
              <a:buNone/>
              <a:tabLst>
                <a:tab pos="1146175" algn="l"/>
              </a:tabLst>
            </a:pPr>
            <a:r>
              <a:rPr lang="en-US" sz="1600" b="1"/>
              <a:t>EDSAC, University of Cambridge, UK, 1949</a:t>
            </a:r>
          </a:p>
        </p:txBody>
      </p:sp>
      <p:sp>
        <p:nvSpPr>
          <p:cNvPr id="17416" name="Text Box 5"/>
          <p:cNvSpPr txBox="1">
            <a:spLocks noChangeArrowheads="1"/>
          </p:cNvSpPr>
          <p:nvPr/>
        </p:nvSpPr>
        <p:spPr bwMode="auto">
          <a:xfrm>
            <a:off x="1087438" y="1149350"/>
            <a:ext cx="18097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1165" tIns="45583" rIns="91165" bIns="45583" anchor="ctr">
            <a:prstTxWarp prst="textNoShape">
              <a:avLst/>
            </a:prstTxWarp>
            <a:spAutoFit/>
          </a:bodyPr>
          <a:lstStyle/>
          <a:p>
            <a:pPr algn="ctr" defTabSz="820738">
              <a:lnSpc>
                <a:spcPct val="90000"/>
              </a:lnSpc>
              <a:buClr>
                <a:schemeClr val="tx1"/>
              </a:buClr>
              <a:buFont typeface="Wingdings" charset="2"/>
              <a:buNone/>
            </a:pPr>
            <a:endParaRPr 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EDD617F-2122-704A-91F3-34581B8C94AE}" type="slidenum">
              <a:rPr lang="en-US"/>
              <a:pPr/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728075" cy="806450"/>
          </a:xfrm>
        </p:spPr>
        <p:txBody>
          <a:bodyPr/>
          <a:lstStyle/>
          <a:p>
            <a:r>
              <a:rPr lang="en-US"/>
              <a:t>Computing Devices Now</a:t>
            </a:r>
          </a:p>
        </p:txBody>
      </p:sp>
      <p:pic>
        <p:nvPicPr>
          <p:cNvPr id="19462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55850" y="2411413"/>
            <a:ext cx="2700338" cy="14652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9463" name="Picture 4" descr="sim_mokei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4033838"/>
            <a:ext cx="4364038" cy="279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4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870075" y="4033838"/>
            <a:ext cx="3255963" cy="2363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5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364038" y="2484438"/>
            <a:ext cx="2078037" cy="1255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6" name="Picture 27" descr="iphone_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62000" y="3124200"/>
            <a:ext cx="1425575" cy="271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7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424113" y="604838"/>
            <a:ext cx="1385887" cy="1344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9468" name="Picture 9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325813" y="1584325"/>
            <a:ext cx="3048000" cy="1066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9469" name="Picture 10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888038" y="673100"/>
            <a:ext cx="1555750" cy="2300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70" name="Picture 11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6511925" y="1949450"/>
            <a:ext cx="2103438" cy="262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71" name="Picture 12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207963" y="673100"/>
            <a:ext cx="2216150" cy="89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72" name="Picture 13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246188" y="1411288"/>
            <a:ext cx="1282700" cy="20621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19473" name="Text Box 14"/>
          <p:cNvSpPr txBox="1">
            <a:spLocks noChangeArrowheads="1"/>
          </p:cNvSpPr>
          <p:nvPr/>
        </p:nvSpPr>
        <p:spPr bwMode="auto">
          <a:xfrm>
            <a:off x="6650038" y="3690938"/>
            <a:ext cx="1593850" cy="488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1165" tIns="45583" rIns="91165" bIns="45583" anchor="ctr">
            <a:prstTxWarp prst="textNoShape">
              <a:avLst/>
            </a:prstTxWarp>
            <a:spAutoFit/>
          </a:bodyPr>
          <a:lstStyle/>
          <a:p>
            <a:pPr algn="ctr" defTabSz="820738">
              <a:lnSpc>
                <a:spcPct val="90000"/>
              </a:lnSpc>
              <a:buClr>
                <a:schemeClr val="tx1"/>
              </a:buClr>
              <a:buFont typeface="Wingdings" charset="2"/>
              <a:buNone/>
            </a:pPr>
            <a:r>
              <a:rPr lang="en-US" sz="2900" b="1">
                <a:solidFill>
                  <a:srgbClr val="FFFF00"/>
                </a:solidFill>
              </a:rPr>
              <a:t>Robots</a:t>
            </a:r>
          </a:p>
        </p:txBody>
      </p:sp>
      <p:sp>
        <p:nvSpPr>
          <p:cNvPr id="19474" name="Text Box 15"/>
          <p:cNvSpPr txBox="1">
            <a:spLocks noChangeArrowheads="1"/>
          </p:cNvSpPr>
          <p:nvPr/>
        </p:nvSpPr>
        <p:spPr bwMode="auto">
          <a:xfrm>
            <a:off x="5472113" y="5976938"/>
            <a:ext cx="3255962" cy="488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1165" tIns="45583" rIns="91165" bIns="45583" anchor="ctr">
            <a:prstTxWarp prst="textNoShape">
              <a:avLst/>
            </a:prstTxWarp>
            <a:spAutoFit/>
          </a:bodyPr>
          <a:lstStyle/>
          <a:p>
            <a:pPr algn="ctr" defTabSz="820738">
              <a:lnSpc>
                <a:spcPct val="90000"/>
              </a:lnSpc>
              <a:buClr>
                <a:schemeClr val="tx1"/>
              </a:buClr>
              <a:buFont typeface="Wingdings" charset="2"/>
              <a:buNone/>
            </a:pPr>
            <a:r>
              <a:rPr lang="en-US" sz="2900" b="1">
                <a:solidFill>
                  <a:srgbClr val="B3FFD5"/>
                </a:solidFill>
              </a:rPr>
              <a:t>Supercomputers</a:t>
            </a:r>
          </a:p>
        </p:txBody>
      </p:sp>
      <p:sp>
        <p:nvSpPr>
          <p:cNvPr id="19475" name="Text Box 16"/>
          <p:cNvSpPr txBox="1">
            <a:spLocks noChangeArrowheads="1"/>
          </p:cNvSpPr>
          <p:nvPr/>
        </p:nvSpPr>
        <p:spPr bwMode="auto">
          <a:xfrm>
            <a:off x="1939925" y="5641975"/>
            <a:ext cx="3255963" cy="488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1165" tIns="45583" rIns="91165" bIns="45583" anchor="ctr">
            <a:prstTxWarp prst="textNoShape">
              <a:avLst/>
            </a:prstTxWarp>
            <a:spAutoFit/>
          </a:bodyPr>
          <a:lstStyle/>
          <a:p>
            <a:pPr algn="ctr" defTabSz="820738">
              <a:lnSpc>
                <a:spcPct val="90000"/>
              </a:lnSpc>
              <a:buClr>
                <a:schemeClr val="tx1"/>
              </a:buClr>
              <a:buFont typeface="Wingdings" charset="2"/>
              <a:buNone/>
            </a:pPr>
            <a:r>
              <a:rPr lang="en-US" sz="2900" b="1">
                <a:solidFill>
                  <a:srgbClr val="FFFF00"/>
                </a:solidFill>
              </a:rPr>
              <a:t>Automobiles</a:t>
            </a:r>
          </a:p>
        </p:txBody>
      </p:sp>
      <p:sp>
        <p:nvSpPr>
          <p:cNvPr id="19476" name="Text Box 17"/>
          <p:cNvSpPr txBox="1">
            <a:spLocks noChangeArrowheads="1"/>
          </p:cNvSpPr>
          <p:nvPr/>
        </p:nvSpPr>
        <p:spPr bwMode="auto">
          <a:xfrm>
            <a:off x="2701925" y="2884488"/>
            <a:ext cx="1662113" cy="488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1165" tIns="45583" rIns="91165" bIns="45583" anchor="ctr">
            <a:prstTxWarp prst="textNoShape">
              <a:avLst/>
            </a:prstTxWarp>
            <a:spAutoFit/>
          </a:bodyPr>
          <a:lstStyle/>
          <a:p>
            <a:pPr algn="ctr" defTabSz="820738">
              <a:lnSpc>
                <a:spcPct val="90000"/>
              </a:lnSpc>
              <a:buClr>
                <a:schemeClr val="tx1"/>
              </a:buClr>
              <a:buFont typeface="Wingdings" charset="2"/>
              <a:buNone/>
            </a:pPr>
            <a:r>
              <a:rPr lang="en-US" sz="2900" b="1">
                <a:solidFill>
                  <a:srgbClr val="FFFF00"/>
                </a:solidFill>
              </a:rPr>
              <a:t>Laptops</a:t>
            </a:r>
          </a:p>
        </p:txBody>
      </p:sp>
      <p:sp>
        <p:nvSpPr>
          <p:cNvPr id="19477" name="Text Box 18"/>
          <p:cNvSpPr txBox="1">
            <a:spLocks noChangeArrowheads="1"/>
          </p:cNvSpPr>
          <p:nvPr/>
        </p:nvSpPr>
        <p:spPr bwMode="auto">
          <a:xfrm>
            <a:off x="3394075" y="1673225"/>
            <a:ext cx="1662113" cy="885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1165" tIns="45583" rIns="91165" bIns="45583" anchor="ctr">
            <a:prstTxWarp prst="textNoShape">
              <a:avLst/>
            </a:prstTxWarp>
            <a:spAutoFit/>
          </a:bodyPr>
          <a:lstStyle/>
          <a:p>
            <a:pPr algn="ctr" defTabSz="820738">
              <a:lnSpc>
                <a:spcPct val="90000"/>
              </a:lnSpc>
              <a:buClr>
                <a:schemeClr val="tx1"/>
              </a:buClr>
              <a:buFont typeface="Wingdings" charset="2"/>
              <a:buNone/>
            </a:pPr>
            <a:r>
              <a:rPr lang="en-US" sz="2900" b="1">
                <a:solidFill>
                  <a:schemeClr val="tx1"/>
                </a:solidFill>
              </a:rPr>
              <a:t>Set-top boxes</a:t>
            </a:r>
          </a:p>
        </p:txBody>
      </p:sp>
      <p:sp>
        <p:nvSpPr>
          <p:cNvPr id="19478" name="Text Box 19"/>
          <p:cNvSpPr txBox="1">
            <a:spLocks noChangeArrowheads="1"/>
          </p:cNvSpPr>
          <p:nvPr/>
        </p:nvSpPr>
        <p:spPr bwMode="auto">
          <a:xfrm>
            <a:off x="5541963" y="1404938"/>
            <a:ext cx="1524000" cy="488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1165" tIns="45583" rIns="91165" bIns="45583" anchor="ctr">
            <a:prstTxWarp prst="textNoShape">
              <a:avLst/>
            </a:prstTxWarp>
            <a:spAutoFit/>
          </a:bodyPr>
          <a:lstStyle/>
          <a:p>
            <a:pPr algn="ctr" defTabSz="820738">
              <a:lnSpc>
                <a:spcPct val="90000"/>
              </a:lnSpc>
              <a:buClr>
                <a:schemeClr val="tx1"/>
              </a:buClr>
              <a:buFont typeface="Wingdings" charset="2"/>
              <a:buNone/>
            </a:pPr>
            <a:r>
              <a:rPr lang="en-US" sz="2900" b="1">
                <a:solidFill>
                  <a:srgbClr val="FF0000"/>
                </a:solidFill>
              </a:rPr>
              <a:t>Games</a:t>
            </a:r>
          </a:p>
        </p:txBody>
      </p:sp>
      <p:sp>
        <p:nvSpPr>
          <p:cNvPr id="19479" name="Text Box 20"/>
          <p:cNvSpPr txBox="1">
            <a:spLocks noChangeArrowheads="1"/>
          </p:cNvSpPr>
          <p:nvPr/>
        </p:nvSpPr>
        <p:spPr bwMode="auto">
          <a:xfrm>
            <a:off x="685800" y="4267200"/>
            <a:ext cx="1593850" cy="885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1165" tIns="45583" rIns="91165" bIns="45583" anchor="ctr">
            <a:prstTxWarp prst="textNoShape">
              <a:avLst/>
            </a:prstTxWarp>
            <a:spAutoFit/>
          </a:bodyPr>
          <a:lstStyle/>
          <a:p>
            <a:pPr algn="ctr" defTabSz="820738">
              <a:lnSpc>
                <a:spcPct val="90000"/>
              </a:lnSpc>
              <a:buClr>
                <a:schemeClr val="tx1"/>
              </a:buClr>
              <a:buFont typeface="Wingdings" charset="2"/>
              <a:buNone/>
            </a:pPr>
            <a:r>
              <a:rPr lang="en-US" sz="2900" b="1">
                <a:solidFill>
                  <a:srgbClr val="FF921A"/>
                </a:solidFill>
              </a:rPr>
              <a:t>Smart phones</a:t>
            </a:r>
          </a:p>
        </p:txBody>
      </p:sp>
      <p:sp>
        <p:nvSpPr>
          <p:cNvPr id="19480" name="Text Box 21"/>
          <p:cNvSpPr txBox="1">
            <a:spLocks noChangeArrowheads="1"/>
          </p:cNvSpPr>
          <p:nvPr/>
        </p:nvSpPr>
        <p:spPr bwMode="auto">
          <a:xfrm>
            <a:off x="4641850" y="3095625"/>
            <a:ext cx="1592263" cy="488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1165" tIns="45583" rIns="91165" bIns="45583" anchor="ctr">
            <a:prstTxWarp prst="textNoShape">
              <a:avLst/>
            </a:prstTxWarp>
            <a:spAutoFit/>
          </a:bodyPr>
          <a:lstStyle/>
          <a:p>
            <a:pPr algn="ctr" defTabSz="820738">
              <a:lnSpc>
                <a:spcPct val="90000"/>
              </a:lnSpc>
              <a:buClr>
                <a:schemeClr val="tx1"/>
              </a:buClr>
              <a:buFont typeface="Wingdings" charset="2"/>
              <a:buNone/>
            </a:pPr>
            <a:r>
              <a:rPr lang="en-US" sz="2900" b="1">
                <a:solidFill>
                  <a:srgbClr val="FF921A"/>
                </a:solidFill>
              </a:rPr>
              <a:t>Servers</a:t>
            </a:r>
          </a:p>
        </p:txBody>
      </p:sp>
      <p:sp>
        <p:nvSpPr>
          <p:cNvPr id="19481" name="Text Box 22"/>
          <p:cNvSpPr txBox="1">
            <a:spLocks noChangeArrowheads="1"/>
          </p:cNvSpPr>
          <p:nvPr/>
        </p:nvSpPr>
        <p:spPr bwMode="auto">
          <a:xfrm>
            <a:off x="1108075" y="2274888"/>
            <a:ext cx="1593850" cy="885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1165" tIns="45583" rIns="91165" bIns="45583" anchor="ctr">
            <a:prstTxWarp prst="textNoShape">
              <a:avLst/>
            </a:prstTxWarp>
            <a:spAutoFit/>
          </a:bodyPr>
          <a:lstStyle/>
          <a:p>
            <a:pPr algn="ctr" defTabSz="820738">
              <a:lnSpc>
                <a:spcPct val="90000"/>
              </a:lnSpc>
              <a:buClr>
                <a:schemeClr val="tx1"/>
              </a:buClr>
              <a:buFont typeface="Wingdings" charset="2"/>
              <a:buNone/>
            </a:pPr>
            <a:r>
              <a:rPr lang="en-US" sz="2900" b="1">
                <a:solidFill>
                  <a:schemeClr val="tx1"/>
                </a:solidFill>
              </a:rPr>
              <a:t>Media Players</a:t>
            </a:r>
          </a:p>
        </p:txBody>
      </p:sp>
      <p:sp>
        <p:nvSpPr>
          <p:cNvPr id="19482" name="Text Box 23"/>
          <p:cNvSpPr txBox="1">
            <a:spLocks noChangeArrowheads="1"/>
          </p:cNvSpPr>
          <p:nvPr/>
        </p:nvSpPr>
        <p:spPr bwMode="auto">
          <a:xfrm>
            <a:off x="138113" y="733425"/>
            <a:ext cx="2355850" cy="488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1165" tIns="45583" rIns="91165" bIns="45583" anchor="ctr">
            <a:prstTxWarp prst="textNoShape">
              <a:avLst/>
            </a:prstTxWarp>
            <a:spAutoFit/>
          </a:bodyPr>
          <a:lstStyle/>
          <a:p>
            <a:pPr algn="ctr" defTabSz="820738">
              <a:lnSpc>
                <a:spcPct val="90000"/>
              </a:lnSpc>
              <a:buClr>
                <a:schemeClr val="tx1"/>
              </a:buClr>
              <a:buFont typeface="Wingdings" charset="2"/>
              <a:buNone/>
            </a:pPr>
            <a:r>
              <a:rPr lang="en-US" sz="2900" b="1">
                <a:solidFill>
                  <a:schemeClr val="bg1"/>
                </a:solidFill>
              </a:rPr>
              <a:t>Sensor Nets</a:t>
            </a:r>
          </a:p>
        </p:txBody>
      </p:sp>
      <p:pic>
        <p:nvPicPr>
          <p:cNvPr id="19483" name="Picture 24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4364038" y="3636963"/>
            <a:ext cx="2147887" cy="93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84" name="Text Box 25"/>
          <p:cNvSpPr txBox="1">
            <a:spLocks noChangeArrowheads="1"/>
          </p:cNvSpPr>
          <p:nvPr/>
        </p:nvSpPr>
        <p:spPr bwMode="auto">
          <a:xfrm>
            <a:off x="4641850" y="4022725"/>
            <a:ext cx="1592263" cy="488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1165" tIns="45583" rIns="91165" bIns="45583" anchor="ctr">
            <a:prstTxWarp prst="textNoShape">
              <a:avLst/>
            </a:prstTxWarp>
            <a:spAutoFit/>
          </a:bodyPr>
          <a:lstStyle/>
          <a:p>
            <a:pPr algn="ctr" defTabSz="820738">
              <a:lnSpc>
                <a:spcPct val="90000"/>
              </a:lnSpc>
              <a:buClr>
                <a:schemeClr val="tx1"/>
              </a:buClr>
              <a:buFont typeface="Wingdings" charset="2"/>
              <a:buNone/>
            </a:pPr>
            <a:r>
              <a:rPr lang="en-US" sz="2900" b="1">
                <a:solidFill>
                  <a:schemeClr val="bg1"/>
                </a:solidFill>
              </a:rPr>
              <a:t>Routers</a:t>
            </a:r>
          </a:p>
        </p:txBody>
      </p:sp>
      <p:sp>
        <p:nvSpPr>
          <p:cNvPr id="19485" name="Text Box 26"/>
          <p:cNvSpPr txBox="1">
            <a:spLocks noChangeArrowheads="1"/>
          </p:cNvSpPr>
          <p:nvPr/>
        </p:nvSpPr>
        <p:spPr bwMode="auto">
          <a:xfrm>
            <a:off x="2355850" y="1069975"/>
            <a:ext cx="1800225" cy="488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1165" tIns="45583" rIns="91165" bIns="45583" anchor="ctr">
            <a:prstTxWarp prst="textNoShape">
              <a:avLst/>
            </a:prstTxWarp>
            <a:spAutoFit/>
          </a:bodyPr>
          <a:lstStyle/>
          <a:p>
            <a:pPr algn="ctr" defTabSz="820738">
              <a:lnSpc>
                <a:spcPct val="90000"/>
              </a:lnSpc>
              <a:buClr>
                <a:schemeClr val="tx1"/>
              </a:buClr>
              <a:buFont typeface="Wingdings" charset="2"/>
              <a:buNone/>
            </a:pPr>
            <a:r>
              <a:rPr lang="en-US" sz="2900" b="1"/>
              <a:t>Cameras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C2A54D-D38A-6449-A27D-1BD4A1440DD2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4" name="Picture 3" descr="PPTMooresLawa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-457200"/>
            <a:ext cx="7391400" cy="74367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715000" y="5486400"/>
            <a:ext cx="15414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[from </a:t>
            </a:r>
            <a:r>
              <a:rPr lang="en-US" dirty="0" err="1" smtClean="0">
                <a:solidFill>
                  <a:srgbClr val="000000"/>
                </a:solidFill>
              </a:rPr>
              <a:t>Kurzweil</a:t>
            </a:r>
            <a:r>
              <a:rPr lang="en-US" dirty="0" smtClean="0">
                <a:solidFill>
                  <a:srgbClr val="000000"/>
                </a:solidFill>
              </a:rPr>
              <a:t>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91400" y="1066800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chemeClr val="bg1"/>
                </a:solidFill>
              </a:rPr>
              <a:t>?</a:t>
            </a:r>
            <a:endParaRPr lang="en-US" sz="6000" b="1" dirty="0" smtClean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57400" y="2057400"/>
            <a:ext cx="259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0000"/>
                </a:solidFill>
              </a:rPr>
              <a:t>Major Technology Generations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53000" y="3276600"/>
            <a:ext cx="8233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Bipolar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19800" y="3505200"/>
            <a:ext cx="7661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000000"/>
                </a:solidFill>
              </a:rPr>
              <a:t>nMOS</a:t>
            </a:r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24600" y="3124200"/>
            <a:ext cx="8002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C</a:t>
            </a:r>
            <a:r>
              <a:rPr lang="en-US" dirty="0" smtClean="0">
                <a:solidFill>
                  <a:srgbClr val="000000"/>
                </a:solidFill>
              </a:rPr>
              <a:t>MOS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638800" y="3886200"/>
            <a:ext cx="7661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000000"/>
                </a:solidFill>
              </a:rPr>
              <a:t>pMOS</a:t>
            </a:r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00400" y="4572000"/>
            <a:ext cx="8118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Relays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962400" y="3733800"/>
            <a:ext cx="9144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Vacuum Tubes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828800" y="5638800"/>
            <a:ext cx="18611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Electromechanical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47A141F-822E-2F48-B357-47932C45D01F}" type="slidenum">
              <a:rPr lang="en-US"/>
              <a:pPr/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graphicFrame>
        <p:nvGraphicFramePr>
          <p:cNvPr id="25602" name="Object 2"/>
          <p:cNvGraphicFramePr>
            <a:graphicFrameLocks noChangeAspect="1"/>
          </p:cNvGraphicFramePr>
          <p:nvPr>
            <p:ph idx="1"/>
          </p:nvPr>
        </p:nvGraphicFramePr>
        <p:xfrm>
          <a:off x="0" y="1055688"/>
          <a:ext cx="9144000" cy="4597400"/>
        </p:xfrm>
        <a:graphic>
          <a:graphicData uri="http://schemas.openxmlformats.org/presentationml/2006/ole">
            <p:oleObj spid="_x0000_s25602" name="Chart" r:id="rId4" imgW="5448300" imgH="2997200" progId="Excel.Sheet.8">
              <p:embed/>
            </p:oleObj>
          </a:graphicData>
        </a:graphic>
      </p:graphicFrame>
      <p:sp>
        <p:nvSpPr>
          <p:cNvPr id="25606" name="Rectangle 3"/>
          <p:cNvSpPr>
            <a:spLocks noGrp="1" noChangeArrowheads="1"/>
          </p:cNvSpPr>
          <p:nvPr>
            <p:ph type="title"/>
          </p:nvPr>
        </p:nvSpPr>
        <p:spPr>
          <a:xfrm>
            <a:off x="468313" y="163513"/>
            <a:ext cx="8513762" cy="1143000"/>
          </a:xfrm>
        </p:spPr>
        <p:txBody>
          <a:bodyPr/>
          <a:lstStyle/>
          <a:p>
            <a:r>
              <a:rPr lang="en-US" sz="3600" dirty="0" err="1"/>
              <a:t>Uniprocessor</a:t>
            </a:r>
            <a:r>
              <a:rPr lang="en-US" sz="3600" dirty="0"/>
              <a:t> Performance</a:t>
            </a:r>
          </a:p>
        </p:txBody>
      </p:sp>
      <p:sp>
        <p:nvSpPr>
          <p:cNvPr id="25607" name="Text Box 4"/>
          <p:cNvSpPr txBox="1">
            <a:spLocks noChangeArrowheads="1"/>
          </p:cNvSpPr>
          <p:nvPr/>
        </p:nvSpPr>
        <p:spPr bwMode="auto">
          <a:xfrm>
            <a:off x="2286000" y="5486400"/>
            <a:ext cx="4699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chemeClr val="tx1"/>
                </a:solidFill>
                <a:ea typeface="Arial" charset="0"/>
                <a:cs typeface="Arial" charset="0"/>
              </a:rPr>
              <a:t> VAX	        : 25%/year 1978 to 1986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chemeClr val="tx1"/>
                </a:solidFill>
                <a:ea typeface="Arial" charset="0"/>
                <a:cs typeface="Arial" charset="0"/>
              </a:rPr>
              <a:t> RISC + x86: 52%/year 1986 to 2002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chemeClr val="tx1"/>
                </a:solidFill>
                <a:ea typeface="Arial" charset="0"/>
                <a:cs typeface="Arial" charset="0"/>
              </a:rPr>
              <a:t> RISC + x86: ??%/year 2002 to present</a:t>
            </a:r>
          </a:p>
        </p:txBody>
      </p:sp>
      <p:sp>
        <p:nvSpPr>
          <p:cNvPr id="25608" name="Text Box 5"/>
          <p:cNvSpPr txBox="1">
            <a:spLocks noChangeArrowheads="1"/>
          </p:cNvSpPr>
          <p:nvPr/>
        </p:nvSpPr>
        <p:spPr bwMode="auto">
          <a:xfrm>
            <a:off x="1323975" y="1412875"/>
            <a:ext cx="3454400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Times" charset="0"/>
              </a:rPr>
              <a:t>From Hennessy and Patterson, </a:t>
            </a:r>
            <a:r>
              <a:rPr lang="en-US" sz="1400" i="1">
                <a:solidFill>
                  <a:schemeClr val="tx1"/>
                </a:solidFill>
                <a:latin typeface="Times" charset="0"/>
              </a:rPr>
              <a:t>Computer Architecture: A Quantitative Approach</a:t>
            </a:r>
            <a:r>
              <a:rPr lang="en-US" sz="1400">
                <a:solidFill>
                  <a:schemeClr val="tx1"/>
                </a:solidFill>
                <a:latin typeface="Times" charset="0"/>
              </a:rPr>
              <a:t>, 4th edition, October, 2006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5443538" y="1676400"/>
            <a:ext cx="3700462" cy="2119313"/>
            <a:chOff x="3429" y="1056"/>
            <a:chExt cx="2331" cy="1335"/>
          </a:xfrm>
        </p:grpSpPr>
        <p:sp>
          <p:nvSpPr>
            <p:cNvPr id="25610" name="Text Box 6"/>
            <p:cNvSpPr txBox="1">
              <a:spLocks noChangeArrowheads="1"/>
            </p:cNvSpPr>
            <p:nvPr/>
          </p:nvSpPr>
          <p:spPr bwMode="auto">
            <a:xfrm rot="-1836068">
              <a:off x="3429" y="2064"/>
              <a:ext cx="2331" cy="3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800" b="1"/>
                <a:t>What happened????</a:t>
              </a:r>
            </a:p>
          </p:txBody>
        </p:sp>
        <p:sp>
          <p:nvSpPr>
            <p:cNvPr id="25611" name="Line 7"/>
            <p:cNvSpPr>
              <a:spLocks noChangeShapeType="1"/>
            </p:cNvSpPr>
            <p:nvPr/>
          </p:nvSpPr>
          <p:spPr bwMode="auto">
            <a:xfrm flipH="1" flipV="1">
              <a:off x="4992" y="1056"/>
              <a:ext cx="336" cy="576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9539041-7DD6-BA44-AEFF-FED72B0E2E0D}" type="slidenum">
              <a:rPr lang="en-US"/>
              <a:pPr/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End of the Uniprocessor Era</a:t>
            </a:r>
          </a:p>
        </p:txBody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743200"/>
            <a:ext cx="7683500" cy="13716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sz="3600" i="1" dirty="0"/>
              <a:t>Single biggest change in the history of computing systems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3561</TotalTime>
  <Pages>12</Pages>
  <Words>1565</Words>
  <Application>Microsoft Macintosh PowerPoint</Application>
  <PresentationFormat>Letter Paper (8.5x11 in)</PresentationFormat>
  <Paragraphs>217</Paragraphs>
  <Slides>22</Slides>
  <Notes>18</Notes>
  <HiddenSlides>0</HiddenSlides>
  <MMClips>0</MMClips>
  <ScaleCrop>false</ScaleCrop>
  <HeadingPairs>
    <vt:vector size="6" baseType="variant">
      <vt:variant>
        <vt:lpstr>Design Template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CS252-template</vt:lpstr>
      <vt:lpstr>Office Theme</vt:lpstr>
      <vt:lpstr>Chart</vt:lpstr>
      <vt:lpstr>CSE 490/590 Computer Architecture  Introduction  </vt:lpstr>
      <vt:lpstr>What is Computer Architecture?</vt:lpstr>
      <vt:lpstr>Abstraction Layers in Modern Systems</vt:lpstr>
      <vt:lpstr>Architecture continually changing</vt:lpstr>
      <vt:lpstr>Computing Devices Then…</vt:lpstr>
      <vt:lpstr>Computing Devices Now</vt:lpstr>
      <vt:lpstr>Slide 7</vt:lpstr>
      <vt:lpstr>Uniprocessor Performance</vt:lpstr>
      <vt:lpstr>The End of the Uniprocessor Era</vt:lpstr>
      <vt:lpstr>Crossroads: Conventional Wisdom in Comp. Arch</vt:lpstr>
      <vt:lpstr>Déjà vu all over again?</vt:lpstr>
      <vt:lpstr>Problems with Sea Change </vt:lpstr>
      <vt:lpstr>CSE 490/590 Course Focus</vt:lpstr>
      <vt:lpstr>CSE 490/590 Executive Summary</vt:lpstr>
      <vt:lpstr>CSE 490/590 Administrivia</vt:lpstr>
      <vt:lpstr>CSE 490/590 Structure and Syllabus</vt:lpstr>
      <vt:lpstr>CSE 490/590 Course Components</vt:lpstr>
      <vt:lpstr>Recitations &amp; HW Assignments</vt:lpstr>
      <vt:lpstr>Late Submission &amp; Regrading</vt:lpstr>
      <vt:lpstr>Purchase BASYS2 Board!</vt:lpstr>
      <vt:lpstr>And in conclusion …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267</cp:revision>
  <cp:lastPrinted>2010-01-19T21:50:09Z</cp:lastPrinted>
  <dcterms:created xsi:type="dcterms:W3CDTF">2011-01-21T01:59:33Z</dcterms:created>
  <dcterms:modified xsi:type="dcterms:W3CDTF">2011-01-21T01:59:55Z</dcterms:modified>
  <cp:category/>
</cp:coreProperties>
</file>