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322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1" r:id="rId20"/>
    <p:sldId id="580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5" r:id="rId33"/>
    <p:sldId id="576" r:id="rId34"/>
    <p:sldId id="577" r:id="rId35"/>
    <p:sldId id="578" r:id="rId36"/>
    <p:sldId id="579" r:id="rId37"/>
    <p:sldId id="543" r:id="rId3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0102" autoAdjust="0"/>
  </p:normalViewPr>
  <p:slideViewPr>
    <p:cSldViewPr>
      <p:cViewPr varScale="1">
        <p:scale>
          <a:sx n="88" d="100"/>
          <a:sy n="88" d="100"/>
        </p:scale>
        <p:origin x="-1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C3623-74FF-A146-9C4E-975A9BD9D8C3}" type="slidenum">
              <a:rPr lang="en-US"/>
              <a:pPr/>
              <a:t>29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r>
              <a:rPr lang="en-US"/>
              <a:t>Processor: 2250X, 22X Latency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84209-0EE5-8D4E-B33D-8F56FA3161CD}" type="slidenum">
              <a:rPr lang="en-US"/>
              <a:pPr/>
              <a:t>2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5950"/>
            <a:ext cx="4783138" cy="3587750"/>
          </a:xfrm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ACEE5-B63F-0342-B695-B35F9539CBE2}" type="slidenum">
              <a:rPr lang="en-US"/>
              <a:pPr/>
              <a:t>4</a:t>
            </a:fld>
            <a:endParaRPr 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60888"/>
            <a:ext cx="6303962" cy="4319587"/>
          </a:xfrm>
          <a:ln/>
        </p:spPr>
        <p:txBody>
          <a:bodyPr lIns="95865" tIns="47091" rIns="95865" bIns="47091"/>
          <a:lstStyle/>
          <a:p>
            <a:endParaRPr lang="en-US"/>
          </a:p>
        </p:txBody>
      </p:sp>
      <p:sp>
        <p:nvSpPr>
          <p:cNvPr id="67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5950"/>
            <a:ext cx="4783138" cy="3587750"/>
          </a:xfrm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AA93E-BBA9-544B-B8C2-6A1F7E965CF6}" type="slidenum">
              <a:rPr lang="en-US"/>
              <a:pPr/>
              <a:t>12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8263" y="4560888"/>
            <a:ext cx="4562475" cy="4319587"/>
          </a:xfrm>
          <a:noFill/>
          <a:ln/>
        </p:spPr>
        <p:txBody>
          <a:bodyPr lIns="95857" tIns="47086" rIns="95857" bIns="47086"/>
          <a:lstStyle/>
          <a:p>
            <a:r>
              <a:rPr lang="en-US"/>
              <a:t>The principle of locality states that programs access a relatively small portion of the address space at  any instant of time.</a:t>
            </a:r>
          </a:p>
          <a:p>
            <a:r>
              <a:rPr lang="en-US"/>
              <a:t>This is kind of like in real life, we all have a lot of friends.  But at any given time most of us can  only  keep in touch with a small group of them.</a:t>
            </a:r>
          </a:p>
          <a:p>
            <a:r>
              <a:rPr lang="en-US"/>
              <a:t>There are two different types of locality: Temporal and Spatial. Temporal locality is the locality in time  which says if an item is referenced, it  will tend to be referenced again soon.</a:t>
            </a:r>
          </a:p>
          <a:p>
            <a:r>
              <a:rPr lang="en-US"/>
              <a:t>This is like saying if you just talk to one of your friends, it is likely that you will talk to him or her again soon.</a:t>
            </a:r>
          </a:p>
          <a:p>
            <a:r>
              <a:rPr lang="en-US"/>
              <a:t>This makes sense. For example, if you just have lunch with a friend, you may say, let’s go to the ball game this Sunday.  So you will talk to him again soon.</a:t>
            </a:r>
          </a:p>
          <a:p>
            <a:r>
              <a:rPr lang="en-US"/>
              <a:t>Spatial locality is the locality in space.  It says if an item is referenced, items whose addresses are close by tend to be referenced soon.</a:t>
            </a:r>
          </a:p>
          <a:p>
            <a:r>
              <a:rPr lang="en-US"/>
              <a:t>Once again, using our analogy.  We can usually divide our friends into groups.  Like friends from high school, friends from work, friends from home.</a:t>
            </a:r>
          </a:p>
          <a:p>
            <a:r>
              <a:rPr lang="en-US"/>
              <a:t>Let’s say you just talk to one of your friends from high school and she may say something like: “So did you hear so and so just won the lottery.”</a:t>
            </a:r>
          </a:p>
          <a:p>
            <a:r>
              <a:rPr lang="en-US"/>
              <a:t>You probably will say NO, I better give him a call and find out more.</a:t>
            </a:r>
          </a:p>
          <a:p>
            <a:r>
              <a:rPr lang="en-US"/>
              <a:t>So this is an example of spatial locality.  You just talked to a friend from your high school days.  As a result, you end up talking to another high school friend.  Or at least in this case, you hope he still remember you are his friend.</a:t>
            </a:r>
          </a:p>
          <a:p>
            <a:endParaRPr lang="en-US"/>
          </a:p>
          <a:p>
            <a:r>
              <a:rPr lang="en-US"/>
              <a:t>+3 = 10 min. (X:50)</a:t>
            </a:r>
          </a:p>
        </p:txBody>
      </p:sp>
      <p:sp>
        <p:nvSpPr>
          <p:cNvPr id="739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F2F80-EBD4-1F4A-88EA-26222DC017CC}" type="slidenum">
              <a:rPr lang="en-US"/>
              <a:pPr/>
              <a:t>13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8263" y="4560888"/>
            <a:ext cx="4562475" cy="4319587"/>
          </a:xfrm>
          <a:ln/>
        </p:spPr>
        <p:txBody>
          <a:bodyPr lIns="95857" tIns="47086" rIns="95857" bIns="47086"/>
          <a:lstStyle/>
          <a:p>
            <a:endParaRPr lang="en-US"/>
          </a:p>
        </p:txBody>
      </p:sp>
      <p:sp>
        <p:nvSpPr>
          <p:cNvPr id="791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BB941-ED18-1944-9208-540EB23DA7B8}" type="slidenum">
              <a:rPr lang="en-US"/>
              <a:pPr/>
              <a:t>23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r>
              <a:rPr lang="en-US"/>
              <a:t>Disk: 33X BW, 6X latency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529AB-86A6-F04C-ADCA-B2F9A97D39B7}" type="slidenum">
              <a:rPr lang="en-US"/>
              <a:pPr/>
              <a:t>25</a:t>
            </a:fld>
            <a:endParaRPr lang="en-US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r>
              <a:rPr lang="en-US"/>
              <a:t>DRAM: 120X BW, 4X latency</a:t>
            </a:r>
          </a:p>
          <a:p>
            <a:r>
              <a:rPr lang="en-US"/>
              <a:t>Jog between 3</a:t>
            </a:r>
            <a:r>
              <a:rPr lang="en-US" baseline="30000"/>
              <a:t>rd</a:t>
            </a:r>
            <a:r>
              <a:rPr lang="en-US"/>
              <a:t> and 4</a:t>
            </a:r>
            <a:r>
              <a:rPr lang="en-US" baseline="30000"/>
              <a:t>th</a:t>
            </a:r>
            <a:r>
              <a:rPr lang="en-US"/>
              <a:t> point is because a lot of time between 32b Fast page mode and 64b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40E78-4E2E-C145-8D9B-7E9789956046}" type="slidenum">
              <a:rPr lang="en-US"/>
              <a:pPr/>
              <a:t>27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r>
              <a:rPr lang="en-US"/>
              <a:t>Network: 1000X BW, 13X Latency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3BCCDA0-19AF-8F40-A7FB-75F513832FA0}" type="datetime1">
              <a:rPr lang="en-US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CS252-s06, Lec 01-intro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</p:spPr>
        <p:txBody>
          <a:bodyPr/>
          <a:lstStyle>
            <a:lvl1pPr>
              <a:defRPr smtClean="0"/>
            </a:lvl1pPr>
          </a:lstStyle>
          <a:p>
            <a:fld id="{17BA132F-3C13-ED4C-A3FF-B939AE7F38A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490/590, Spring</a:t>
            </a:r>
            <a:r>
              <a:rPr lang="en-US" baseline="0" dirty="0" smtClean="0"/>
              <a:t> 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se.buffalo.edu/~stevko/courses/cse490/spring1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6.xls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7.xls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8.xls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490/590 Computer Architecture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 II &amp; Trends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9508-7D50-5B43-88E4-A85785B060B4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28600"/>
            <a:ext cx="75565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Pipelined Instruction Execution</a:t>
            </a:r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519113" y="1279525"/>
            <a:ext cx="7627937" cy="4968875"/>
            <a:chOff x="327" y="806"/>
            <a:chExt cx="4805" cy="3130"/>
          </a:xfrm>
        </p:grpSpPr>
        <p:sp>
          <p:nvSpPr>
            <p:cNvPr id="788483" name="Rectangle 3"/>
            <p:cNvSpPr>
              <a:spLocks noChangeArrowheads="1"/>
            </p:cNvSpPr>
            <p:nvPr/>
          </p:nvSpPr>
          <p:spPr bwMode="auto">
            <a:xfrm>
              <a:off x="327" y="1392"/>
              <a:ext cx="245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I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n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s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t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r.</a:t>
              </a:r>
            </a:p>
            <a:p>
              <a:pPr algn="ctr">
                <a:spcBef>
                  <a:spcPct val="0"/>
                </a:spcBef>
              </a:pPr>
              <a:endParaRPr lang="en-US" sz="1800" i="1">
                <a:solidFill>
                  <a:schemeClr val="tx1"/>
                </a:solidFill>
                <a:latin typeface="Comic Sans M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O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r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d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Comic Sans MS" charset="0"/>
                </a:rPr>
                <a:t>r</a:t>
              </a:r>
            </a:p>
          </p:txBody>
        </p:sp>
        <p:sp>
          <p:nvSpPr>
            <p:cNvPr id="788484" name="Line 4"/>
            <p:cNvSpPr>
              <a:spLocks noChangeShapeType="1"/>
            </p:cNvSpPr>
            <p:nvPr/>
          </p:nvSpPr>
          <p:spPr bwMode="auto">
            <a:xfrm>
              <a:off x="672" y="1440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485" name="Rectangle 5"/>
            <p:cNvSpPr>
              <a:spLocks noChangeArrowheads="1"/>
            </p:cNvSpPr>
            <p:nvPr/>
          </p:nvSpPr>
          <p:spPr bwMode="auto">
            <a:xfrm>
              <a:off x="2151" y="806"/>
              <a:ext cx="1496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0" i="1">
                  <a:solidFill>
                    <a:schemeClr val="tx1"/>
                  </a:solidFill>
                  <a:latin typeface="Comic Sans MS" charset="0"/>
                </a:rPr>
                <a:t>Time (clock cycles)</a:t>
              </a:r>
            </a:p>
          </p:txBody>
        </p:sp>
        <p:sp>
          <p:nvSpPr>
            <p:cNvPr id="788486" name="Rectangle 6"/>
            <p:cNvSpPr>
              <a:spLocks noChangeArrowheads="1"/>
            </p:cNvSpPr>
            <p:nvPr/>
          </p:nvSpPr>
          <p:spPr bwMode="auto">
            <a:xfrm>
              <a:off x="792" y="828"/>
              <a:ext cx="912" cy="1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487" name="Line 7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94" y="1440"/>
              <a:ext cx="2444" cy="441"/>
              <a:chOff x="1962" y="1200"/>
              <a:chExt cx="1910" cy="441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5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491" name="Rectangle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492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493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  <p:sp>
            <p:nvSpPr>
              <p:cNvPr id="788494" name="Line 14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495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788497" name="AutoShape 1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498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499" name="Freeform 19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00" name="Text Box 20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ALU</a:t>
                  </a:r>
                </a:p>
              </p:txBody>
            </p:sp>
          </p:grpSp>
          <p:sp>
            <p:nvSpPr>
              <p:cNvPr id="788501" name="Line 21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02" name="Line 22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788504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05" name="Text Box 2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DMem</a:t>
                  </a:r>
                </a:p>
              </p:txBody>
            </p:sp>
          </p:grpSp>
          <p:sp>
            <p:nvSpPr>
              <p:cNvPr id="788506" name="Freeform 26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07" name="Line 27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08" name="Line 28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9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788510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11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Ifetch</a:t>
                  </a:r>
                </a:p>
              </p:txBody>
            </p: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788513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14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15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16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7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11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19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20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21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632" y="2016"/>
              <a:ext cx="2444" cy="441"/>
              <a:chOff x="1962" y="1200"/>
              <a:chExt cx="1910" cy="441"/>
            </a:xfrm>
          </p:grpSpPr>
          <p:grpSp>
            <p:nvGrpSpPr>
              <p:cNvPr id="13" name="Group 43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14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25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26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27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  <p:sp>
            <p:nvSpPr>
              <p:cNvPr id="788528" name="Line 48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29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50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788531" name="AutoShape 5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32" name="AutoShape 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33" name="Freeform 53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34" name="Text Box 54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ALU</a:t>
                  </a:r>
                </a:p>
              </p:txBody>
            </p:sp>
          </p:grpSp>
          <p:sp>
            <p:nvSpPr>
              <p:cNvPr id="788535" name="Line 55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36" name="Line 56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57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788538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39" name="Text Box 5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DMem</a:t>
                  </a:r>
                </a:p>
              </p:txBody>
            </p:sp>
          </p:grpSp>
          <p:sp>
            <p:nvSpPr>
              <p:cNvPr id="788540" name="Freeform 60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41" name="Line 61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42" name="Line 62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63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78854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45" name="Text 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Ifetch</a:t>
                  </a:r>
                </a:p>
              </p:txBody>
            </p:sp>
          </p:grpSp>
          <p:grpSp>
            <p:nvGrpSpPr>
              <p:cNvPr id="18" name="Group 66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788547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48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49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50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1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0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53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5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55" name="Text Box 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2160" y="2544"/>
              <a:ext cx="2444" cy="441"/>
              <a:chOff x="1962" y="1200"/>
              <a:chExt cx="1910" cy="441"/>
            </a:xfrm>
          </p:grpSpPr>
          <p:grpSp>
            <p:nvGrpSpPr>
              <p:cNvPr id="22" name="Group 77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59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60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61" name="Text Box 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  <p:sp>
            <p:nvSpPr>
              <p:cNvPr id="788562" name="Line 82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63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84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788565" name="AutoShape 8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66" name="AutoShape 8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67" name="Freeform 87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68" name="Text Box 88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ALU</a:t>
                  </a:r>
                </a:p>
              </p:txBody>
            </p:sp>
          </p:grpSp>
          <p:sp>
            <p:nvSpPr>
              <p:cNvPr id="788569" name="Line 89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70" name="Line 90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" name="Group 91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788572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73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DMem</a:t>
                  </a:r>
                </a:p>
              </p:txBody>
            </p:sp>
          </p:grpSp>
          <p:sp>
            <p:nvSpPr>
              <p:cNvPr id="788574" name="Freeform 94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75" name="Line 95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76" name="Line 96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97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788578" name="Rectangle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579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Ifetch</a:t>
                  </a:r>
                </a:p>
              </p:txBody>
            </p:sp>
          </p:grpSp>
          <p:grpSp>
            <p:nvGrpSpPr>
              <p:cNvPr id="27" name="Group 100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788581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8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8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584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05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9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87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8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89" name="Text Box 1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30" name="Group 110"/>
            <p:cNvGrpSpPr>
              <a:grpSpLocks/>
            </p:cNvGrpSpPr>
            <p:nvPr/>
          </p:nvGrpSpPr>
          <p:grpSpPr bwMode="auto">
            <a:xfrm>
              <a:off x="2688" y="3072"/>
              <a:ext cx="2444" cy="441"/>
              <a:chOff x="1962" y="1200"/>
              <a:chExt cx="1910" cy="441"/>
            </a:xfrm>
          </p:grpSpPr>
          <p:grpSp>
            <p:nvGrpSpPr>
              <p:cNvPr id="31" name="Group 111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788480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593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59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595" name="Text Box 1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  <p:sp>
            <p:nvSpPr>
              <p:cNvPr id="788596" name="Line 116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597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8481" name="Group 118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788599" name="AutoShape 11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600" name="AutoShape 1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601" name="Freeform 121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92" y="0"/>
                    </a:cxn>
                    <a:cxn ang="0">
                      <a:pos x="384" y="288"/>
                    </a:cxn>
                  </a:cxnLst>
                  <a:rect l="0" t="0" r="r" b="b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602" name="Text Box 122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2" y="642"/>
                  <a:ext cx="575" cy="2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ALU</a:t>
                  </a:r>
                </a:p>
              </p:txBody>
            </p:sp>
          </p:grpSp>
          <p:sp>
            <p:nvSpPr>
              <p:cNvPr id="788603" name="Line 123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604" name="Line 124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8488" name="Group 125"/>
              <p:cNvGrpSpPr>
                <a:grpSpLocks noChangeAspect="1"/>
              </p:cNvGrpSpPr>
              <p:nvPr/>
            </p:nvGrpSpPr>
            <p:grpSpPr bwMode="auto">
              <a:xfrm>
                <a:off x="3209" y="1305"/>
                <a:ext cx="275" cy="232"/>
                <a:chOff x="3853" y="576"/>
                <a:chExt cx="594" cy="480"/>
              </a:xfrm>
            </p:grpSpPr>
            <p:sp>
              <p:nvSpPr>
                <p:cNvPr id="788606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607" name="Text Box 1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3" y="628"/>
                  <a:ext cx="59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DMem</a:t>
                  </a:r>
                </a:p>
              </p:txBody>
            </p:sp>
          </p:grpSp>
          <p:sp>
            <p:nvSpPr>
              <p:cNvPr id="788608" name="Freeform 128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720" y="384"/>
                  </a:cxn>
                  <a:cxn ang="0">
                    <a:pos x="720" y="144"/>
                  </a:cxn>
                  <a:cxn ang="0">
                    <a:pos x="816" y="144"/>
                  </a:cxn>
                </a:cxnLst>
                <a:rect l="0" t="0" r="r" b="b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609" name="Line 129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610" name="Line 130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8489" name="Group 131"/>
              <p:cNvGrpSpPr>
                <a:grpSpLocks noChangeAspect="1"/>
              </p:cNvGrpSpPr>
              <p:nvPr/>
            </p:nvGrpSpPr>
            <p:grpSpPr bwMode="auto">
              <a:xfrm>
                <a:off x="1962" y="1305"/>
                <a:ext cx="290" cy="232"/>
                <a:chOff x="1123" y="576"/>
                <a:chExt cx="626" cy="480"/>
              </a:xfrm>
            </p:grpSpPr>
            <p:sp>
              <p:nvSpPr>
                <p:cNvPr id="788612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788613" name="Text Box 1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3" y="628"/>
                  <a:ext cx="626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Ifetch</a:t>
                  </a:r>
                </a:p>
              </p:txBody>
            </p:sp>
          </p:grpSp>
          <p:grpSp>
            <p:nvGrpSpPr>
              <p:cNvPr id="788490" name="Group 134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788615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616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617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618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8496" name="Group 139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788503" name="Group 140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788621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622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1000">
                      <a:solidFill>
                        <a:schemeClr val="tx1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788623" name="Text Box 1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Comic Sans MS" charset="0"/>
                    </a:rPr>
                    <a:t>Reg</a:t>
                  </a:r>
                </a:p>
              </p:txBody>
            </p:sp>
          </p:grpSp>
        </p:grpSp>
        <p:sp>
          <p:nvSpPr>
            <p:cNvPr id="788624" name="Line 144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5" name="Line 145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6" name="Line 146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7" name="Line 147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8" name="Line 148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29" name="Line 149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0" name="Line 150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1" name="Line 151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2" name="Text Box 152"/>
            <p:cNvSpPr txBox="1">
              <a:spLocks noChangeArrowheads="1"/>
            </p:cNvSpPr>
            <p:nvPr/>
          </p:nvSpPr>
          <p:spPr bwMode="auto">
            <a:xfrm>
              <a:off x="987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1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3" name="Text Box 153"/>
            <p:cNvSpPr txBox="1">
              <a:spLocks noChangeArrowheads="1"/>
            </p:cNvSpPr>
            <p:nvPr/>
          </p:nvSpPr>
          <p:spPr bwMode="auto">
            <a:xfrm>
              <a:off x="1501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2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4" name="Text Box 154"/>
            <p:cNvSpPr txBox="1">
              <a:spLocks noChangeArrowheads="1"/>
            </p:cNvSpPr>
            <p:nvPr/>
          </p:nvSpPr>
          <p:spPr bwMode="auto">
            <a:xfrm>
              <a:off x="2046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3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5" name="Text Box 155"/>
            <p:cNvSpPr txBox="1">
              <a:spLocks noChangeArrowheads="1"/>
            </p:cNvSpPr>
            <p:nvPr/>
          </p:nvSpPr>
          <p:spPr bwMode="auto">
            <a:xfrm>
              <a:off x="2581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4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6" name="Text Box 156"/>
            <p:cNvSpPr txBox="1">
              <a:spLocks noChangeArrowheads="1"/>
            </p:cNvSpPr>
            <p:nvPr/>
          </p:nvSpPr>
          <p:spPr bwMode="auto">
            <a:xfrm>
              <a:off x="3673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6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7" name="Text Box 157"/>
            <p:cNvSpPr txBox="1">
              <a:spLocks noChangeArrowheads="1"/>
            </p:cNvSpPr>
            <p:nvPr/>
          </p:nvSpPr>
          <p:spPr bwMode="auto">
            <a:xfrm>
              <a:off x="4201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7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  <p:sp>
          <p:nvSpPr>
            <p:cNvPr id="788638" name="Text Box 158"/>
            <p:cNvSpPr txBox="1">
              <a:spLocks noChangeArrowheads="1"/>
            </p:cNvSpPr>
            <p:nvPr/>
          </p:nvSpPr>
          <p:spPr bwMode="auto">
            <a:xfrm>
              <a:off x="3097" y="1168"/>
              <a:ext cx="573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Comic Sans MS" charset="0"/>
                </a:rPr>
                <a:t>Cycle 5</a:t>
              </a:r>
              <a:endParaRPr lang="en-US" b="0">
                <a:solidFill>
                  <a:schemeClr val="tx1"/>
                </a:solidFill>
                <a:latin typeface="Comic Sans M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480C-F8BD-DF49-9D12-F41CA850E744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Limits to pipelining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5" y="1347788"/>
            <a:ext cx="77343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hlink"/>
                </a:solidFill>
              </a:rPr>
              <a:t>Hazards</a:t>
            </a:r>
            <a:r>
              <a:rPr lang="en-US"/>
              <a:t> prevent next instruction from executing during its designated clock cycle</a:t>
            </a:r>
          </a:p>
          <a:p>
            <a:pPr lvl="1"/>
            <a:r>
              <a:rPr lang="en-US" u="sng">
                <a:solidFill>
                  <a:schemeClr val="hlink"/>
                </a:solidFill>
              </a:rPr>
              <a:t>Structural hazards</a:t>
            </a:r>
            <a:r>
              <a:rPr lang="en-US"/>
              <a:t>: attempt to use the same hardware to do two different things at once</a:t>
            </a:r>
          </a:p>
          <a:p>
            <a:pPr lvl="1"/>
            <a:r>
              <a:rPr lang="en-US" u="sng">
                <a:solidFill>
                  <a:schemeClr val="hlink"/>
                </a:solidFill>
              </a:rPr>
              <a:t>Data hazards</a:t>
            </a:r>
            <a:r>
              <a:rPr lang="en-US"/>
              <a:t>: Instruction depends on result of prior instruction still in the pipeline</a:t>
            </a:r>
          </a:p>
          <a:p>
            <a:pPr lvl="1"/>
            <a:r>
              <a:rPr lang="en-US" u="sng">
                <a:solidFill>
                  <a:schemeClr val="hlink"/>
                </a:solidFill>
              </a:rPr>
              <a:t>Control hazards</a:t>
            </a:r>
            <a:r>
              <a:rPr lang="en-US"/>
              <a:t>: Caused by delay between the fetching of instructions and decisions about changes in control flow (branches and jumps).</a:t>
            </a:r>
          </a:p>
        </p:txBody>
      </p:sp>
      <p:sp>
        <p:nvSpPr>
          <p:cNvPr id="789509" name="Rectangle 5"/>
          <p:cNvSpPr>
            <a:spLocks noChangeArrowheads="1"/>
          </p:cNvSpPr>
          <p:nvPr/>
        </p:nvSpPr>
        <p:spPr bwMode="auto">
          <a:xfrm>
            <a:off x="2819400" y="4391025"/>
            <a:ext cx="320675" cy="209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I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n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s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t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r.</a:t>
            </a:r>
          </a:p>
          <a:p>
            <a:pPr algn="ctr">
              <a:spcBef>
                <a:spcPct val="0"/>
              </a:spcBef>
            </a:pPr>
            <a:endParaRPr lang="en-US" sz="1200" i="1">
              <a:solidFill>
                <a:schemeClr val="tx1"/>
              </a:solidFill>
              <a:latin typeface="Comic Sans MS" charset="0"/>
            </a:endParaRP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O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r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d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e</a:t>
            </a:r>
          </a:p>
          <a:p>
            <a:pPr algn="ctr">
              <a:spcBef>
                <a:spcPct val="0"/>
              </a:spcBef>
            </a:pPr>
            <a:r>
              <a:rPr lang="en-US" sz="1200" i="1">
                <a:solidFill>
                  <a:schemeClr val="tx1"/>
                </a:solidFill>
                <a:latin typeface="Comic Sans MS" charset="0"/>
              </a:rPr>
              <a:t>r</a:t>
            </a:r>
          </a:p>
        </p:txBody>
      </p:sp>
      <p:sp>
        <p:nvSpPr>
          <p:cNvPr id="789510" name="Line 6"/>
          <p:cNvSpPr>
            <a:spLocks noChangeShapeType="1"/>
          </p:cNvSpPr>
          <p:nvPr/>
        </p:nvSpPr>
        <p:spPr bwMode="auto">
          <a:xfrm>
            <a:off x="3227388" y="4425950"/>
            <a:ext cx="0" cy="139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511" name="Rectangle 7"/>
          <p:cNvSpPr>
            <a:spLocks noChangeArrowheads="1"/>
          </p:cNvSpPr>
          <p:nvPr/>
        </p:nvSpPr>
        <p:spPr bwMode="auto">
          <a:xfrm>
            <a:off x="4632325" y="3808413"/>
            <a:ext cx="2305050" cy="333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0" i="1">
                <a:solidFill>
                  <a:schemeClr val="tx1"/>
                </a:solidFill>
                <a:latin typeface="Comic Sans MS" charset="0"/>
              </a:rPr>
              <a:t>Time (clock cycles)</a:t>
            </a:r>
          </a:p>
        </p:txBody>
      </p:sp>
      <p:sp>
        <p:nvSpPr>
          <p:cNvPr id="789512" name="Rectangle 8"/>
          <p:cNvSpPr>
            <a:spLocks noChangeArrowheads="1"/>
          </p:cNvSpPr>
          <p:nvPr/>
        </p:nvSpPr>
        <p:spPr bwMode="auto">
          <a:xfrm>
            <a:off x="3359150" y="3979863"/>
            <a:ext cx="10064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513" name="Line 9"/>
          <p:cNvSpPr>
            <a:spLocks noChangeShapeType="1"/>
          </p:cNvSpPr>
          <p:nvPr/>
        </p:nvSpPr>
        <p:spPr bwMode="auto">
          <a:xfrm>
            <a:off x="3386138" y="4146550"/>
            <a:ext cx="4570412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03625" y="4351338"/>
            <a:ext cx="2833688" cy="439737"/>
            <a:chOff x="1899" y="1096"/>
            <a:chExt cx="2008" cy="603"/>
          </a:xfrm>
        </p:grpSpPr>
        <p:grpSp>
          <p:nvGrpSpPr>
            <p:cNvPr id="3" name="Group 11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5" cy="335"/>
              <a:chOff x="1308" y="407"/>
              <a:chExt cx="619" cy="622"/>
            </a:xfrm>
          </p:grpSpPr>
          <p:grpSp>
            <p:nvGrpSpPr>
              <p:cNvPr id="4" name="Group 12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517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518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51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19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  <p:sp>
          <p:nvSpPr>
            <p:cNvPr id="789520" name="Line 16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21" name="Line 17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8"/>
            <p:cNvGrpSpPr>
              <a:grpSpLocks noChangeAspect="1"/>
            </p:cNvGrpSpPr>
            <p:nvPr/>
          </p:nvGrpSpPr>
          <p:grpSpPr bwMode="auto">
            <a:xfrm>
              <a:off x="2851" y="1096"/>
              <a:ext cx="220" cy="603"/>
              <a:chOff x="2991" y="124"/>
              <a:chExt cx="396" cy="1248"/>
            </a:xfrm>
          </p:grpSpPr>
          <p:sp>
            <p:nvSpPr>
              <p:cNvPr id="789523" name="AutoShape 19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24" name="AutoShape 20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25" name="Freeform 21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26" name="Text Box 2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7" y="591"/>
                <a:ext cx="1248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ALU</a:t>
                </a:r>
              </a:p>
            </p:txBody>
          </p:sp>
        </p:grpSp>
        <p:sp>
          <p:nvSpPr>
            <p:cNvPr id="789527" name="Line 23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28" name="Line 24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3148" y="1240"/>
              <a:ext cx="397" cy="334"/>
              <a:chOff x="3722" y="441"/>
              <a:chExt cx="856" cy="691"/>
            </a:xfrm>
          </p:grpSpPr>
          <p:sp>
            <p:nvSpPr>
              <p:cNvPr id="78953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31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722" y="441"/>
                <a:ext cx="856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DMem</a:t>
                </a:r>
              </a:p>
            </p:txBody>
          </p:sp>
        </p:grpSp>
        <p:sp>
          <p:nvSpPr>
            <p:cNvPr id="789532" name="Freeform 28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33" name="Line 29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34" name="Line 30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1"/>
            <p:cNvGrpSpPr>
              <a:grpSpLocks noChangeAspect="1"/>
            </p:cNvGrpSpPr>
            <p:nvPr/>
          </p:nvGrpSpPr>
          <p:grpSpPr bwMode="auto">
            <a:xfrm>
              <a:off x="1899" y="1240"/>
              <a:ext cx="417" cy="334"/>
              <a:chOff x="987" y="441"/>
              <a:chExt cx="900" cy="691"/>
            </a:xfrm>
          </p:grpSpPr>
          <p:sp>
            <p:nvSpPr>
              <p:cNvPr id="78953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37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987" y="441"/>
                <a:ext cx="900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Ifetch</a:t>
                </a:r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78953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4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4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4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10" name="Group 40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54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546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547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4195763" y="4770438"/>
            <a:ext cx="2835275" cy="441325"/>
            <a:chOff x="1899" y="1096"/>
            <a:chExt cx="2008" cy="603"/>
          </a:xfrm>
        </p:grpSpPr>
        <p:grpSp>
          <p:nvGrpSpPr>
            <p:cNvPr id="12" name="Group 45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5" cy="335"/>
              <a:chOff x="1308" y="407"/>
              <a:chExt cx="619" cy="622"/>
            </a:xfrm>
          </p:grpSpPr>
          <p:grpSp>
            <p:nvGrpSpPr>
              <p:cNvPr id="13" name="Group 46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551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55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553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19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  <p:sp>
          <p:nvSpPr>
            <p:cNvPr id="789554" name="Line 50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55" name="Line 51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2"/>
            <p:cNvGrpSpPr>
              <a:grpSpLocks noChangeAspect="1"/>
            </p:cNvGrpSpPr>
            <p:nvPr/>
          </p:nvGrpSpPr>
          <p:grpSpPr bwMode="auto">
            <a:xfrm>
              <a:off x="2851" y="1096"/>
              <a:ext cx="220" cy="603"/>
              <a:chOff x="2991" y="124"/>
              <a:chExt cx="396" cy="1248"/>
            </a:xfrm>
          </p:grpSpPr>
          <p:sp>
            <p:nvSpPr>
              <p:cNvPr id="789557" name="AutoShape 53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58" name="AutoShape 54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59" name="Freeform 55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60" name="Text Box 56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7" y="591"/>
                <a:ext cx="1248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ALU</a:t>
                </a:r>
              </a:p>
            </p:txBody>
          </p:sp>
        </p:grpSp>
        <p:sp>
          <p:nvSpPr>
            <p:cNvPr id="789561" name="Line 57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62" name="Line 58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59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4"/>
              <a:chOff x="3725" y="441"/>
              <a:chExt cx="853" cy="691"/>
            </a:xfrm>
          </p:grpSpPr>
          <p:sp>
            <p:nvSpPr>
              <p:cNvPr id="78956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65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DMem</a:t>
                </a:r>
              </a:p>
            </p:txBody>
          </p:sp>
        </p:grpSp>
        <p:sp>
          <p:nvSpPr>
            <p:cNvPr id="789566" name="Freeform 62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67" name="Line 63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68" name="Line 64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5"/>
            <p:cNvGrpSpPr>
              <a:grpSpLocks noChangeAspect="1"/>
            </p:cNvGrpSpPr>
            <p:nvPr/>
          </p:nvGrpSpPr>
          <p:grpSpPr bwMode="auto">
            <a:xfrm>
              <a:off x="1899" y="1240"/>
              <a:ext cx="417" cy="334"/>
              <a:chOff x="987" y="441"/>
              <a:chExt cx="900" cy="691"/>
            </a:xfrm>
          </p:grpSpPr>
          <p:sp>
            <p:nvSpPr>
              <p:cNvPr id="78957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71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987" y="441"/>
                <a:ext cx="900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Ifetch</a:t>
                </a: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78957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7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7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7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3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19" name="Group 74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579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580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581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</p:grpSp>
      <p:grpSp>
        <p:nvGrpSpPr>
          <p:cNvPr id="20" name="Group 78"/>
          <p:cNvGrpSpPr>
            <a:grpSpLocks/>
          </p:cNvGrpSpPr>
          <p:nvPr/>
        </p:nvGrpSpPr>
        <p:grpSpPr bwMode="auto">
          <a:xfrm>
            <a:off x="4778375" y="5156200"/>
            <a:ext cx="2835275" cy="439738"/>
            <a:chOff x="1899" y="1096"/>
            <a:chExt cx="2008" cy="603"/>
          </a:xfrm>
        </p:grpSpPr>
        <p:grpSp>
          <p:nvGrpSpPr>
            <p:cNvPr id="21" name="Group 79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5" cy="335"/>
              <a:chOff x="1308" y="407"/>
              <a:chExt cx="619" cy="622"/>
            </a:xfrm>
          </p:grpSpPr>
          <p:grpSp>
            <p:nvGrpSpPr>
              <p:cNvPr id="22" name="Group 80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585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586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587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19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  <p:sp>
          <p:nvSpPr>
            <p:cNvPr id="789588" name="Line 84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89" name="Line 85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86"/>
            <p:cNvGrpSpPr>
              <a:grpSpLocks noChangeAspect="1"/>
            </p:cNvGrpSpPr>
            <p:nvPr/>
          </p:nvGrpSpPr>
          <p:grpSpPr bwMode="auto">
            <a:xfrm>
              <a:off x="2851" y="1096"/>
              <a:ext cx="220" cy="603"/>
              <a:chOff x="2991" y="124"/>
              <a:chExt cx="396" cy="1248"/>
            </a:xfrm>
          </p:grpSpPr>
          <p:sp>
            <p:nvSpPr>
              <p:cNvPr id="789591" name="AutoShape 87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92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93" name="Freeform 89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594" name="Text Box 90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7" y="591"/>
                <a:ext cx="1248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ALU</a:t>
                </a:r>
              </a:p>
            </p:txBody>
          </p:sp>
        </p:grpSp>
        <p:sp>
          <p:nvSpPr>
            <p:cNvPr id="789595" name="Line 91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96" name="Line 92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93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4"/>
              <a:chOff x="3725" y="441"/>
              <a:chExt cx="853" cy="691"/>
            </a:xfrm>
          </p:grpSpPr>
          <p:sp>
            <p:nvSpPr>
              <p:cNvPr id="7895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599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DMem</a:t>
                </a:r>
              </a:p>
            </p:txBody>
          </p:sp>
        </p:grpSp>
        <p:sp>
          <p:nvSpPr>
            <p:cNvPr id="789600" name="Freeform 96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01" name="Line 97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02" name="Line 98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99"/>
            <p:cNvGrpSpPr>
              <a:grpSpLocks noChangeAspect="1"/>
            </p:cNvGrpSpPr>
            <p:nvPr/>
          </p:nvGrpSpPr>
          <p:grpSpPr bwMode="auto">
            <a:xfrm>
              <a:off x="1899" y="1240"/>
              <a:ext cx="417" cy="334"/>
              <a:chOff x="987" y="441"/>
              <a:chExt cx="900" cy="691"/>
            </a:xfrm>
          </p:grpSpPr>
          <p:sp>
            <p:nvSpPr>
              <p:cNvPr id="78960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605" name="Text Box 101"/>
              <p:cNvSpPr txBox="1">
                <a:spLocks noChangeAspect="1" noChangeArrowheads="1"/>
              </p:cNvSpPr>
              <p:nvPr/>
            </p:nvSpPr>
            <p:spPr bwMode="auto">
              <a:xfrm>
                <a:off x="987" y="441"/>
                <a:ext cx="900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Ifetch</a:t>
                </a:r>
              </a:p>
            </p:txBody>
          </p:sp>
        </p:grpSp>
        <p:grpSp>
          <p:nvGrpSpPr>
            <p:cNvPr id="26" name="Group 102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78960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0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0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1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7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28" name="Group 108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613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614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615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</p:grp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5360988" y="5543550"/>
            <a:ext cx="2835275" cy="441325"/>
            <a:chOff x="1899" y="1098"/>
            <a:chExt cx="2008" cy="604"/>
          </a:xfrm>
        </p:grpSpPr>
        <p:grpSp>
          <p:nvGrpSpPr>
            <p:cNvPr id="30" name="Group 113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5" cy="335"/>
              <a:chOff x="1308" y="407"/>
              <a:chExt cx="619" cy="622"/>
            </a:xfrm>
          </p:grpSpPr>
          <p:grpSp>
            <p:nvGrpSpPr>
              <p:cNvPr id="31" name="Group 114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61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62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621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19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  <p:sp>
          <p:nvSpPr>
            <p:cNvPr id="789622" name="Line 118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23" name="Line 119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9603" name="Group 120"/>
            <p:cNvGrpSpPr>
              <a:grpSpLocks noChangeAspect="1"/>
            </p:cNvGrpSpPr>
            <p:nvPr/>
          </p:nvGrpSpPr>
          <p:grpSpPr bwMode="auto">
            <a:xfrm>
              <a:off x="2851" y="1098"/>
              <a:ext cx="220" cy="604"/>
              <a:chOff x="2991" y="128"/>
              <a:chExt cx="396" cy="1249"/>
            </a:xfrm>
          </p:grpSpPr>
          <p:sp>
            <p:nvSpPr>
              <p:cNvPr id="789625" name="AutoShape 121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626" name="AutoShape 122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27" name="Freeform 123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0"/>
                  </a:cxn>
                  <a:cxn ang="0">
                    <a:pos x="384" y="288"/>
                  </a:cxn>
                </a:cxnLst>
                <a:rect l="0" t="0" r="r" b="b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28" name="Text Box 12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6" y="596"/>
                <a:ext cx="1249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ALU</a:t>
                </a:r>
              </a:p>
            </p:txBody>
          </p:sp>
        </p:grpSp>
        <p:sp>
          <p:nvSpPr>
            <p:cNvPr id="789629" name="Line 125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30" name="Line 126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9606" name="Group 127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4"/>
              <a:chOff x="3725" y="441"/>
              <a:chExt cx="853" cy="691"/>
            </a:xfrm>
          </p:grpSpPr>
          <p:sp>
            <p:nvSpPr>
              <p:cNvPr id="78963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633" name="Text Box 129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DMem</a:t>
                </a:r>
              </a:p>
            </p:txBody>
          </p:sp>
        </p:grpSp>
        <p:sp>
          <p:nvSpPr>
            <p:cNvPr id="789634" name="Freeform 130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720" y="384"/>
                </a:cxn>
                <a:cxn ang="0">
                  <a:pos x="720" y="144"/>
                </a:cxn>
                <a:cxn ang="0">
                  <a:pos x="816" y="144"/>
                </a:cxn>
              </a:cxnLst>
              <a:rect l="0" t="0" r="r" b="b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35" name="Line 131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36" name="Line 132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9611" name="Group 133"/>
            <p:cNvGrpSpPr>
              <a:grpSpLocks noChangeAspect="1"/>
            </p:cNvGrpSpPr>
            <p:nvPr/>
          </p:nvGrpSpPr>
          <p:grpSpPr bwMode="auto">
            <a:xfrm>
              <a:off x="1899" y="1240"/>
              <a:ext cx="417" cy="334"/>
              <a:chOff x="987" y="441"/>
              <a:chExt cx="900" cy="691"/>
            </a:xfrm>
          </p:grpSpPr>
          <p:sp>
            <p:nvSpPr>
              <p:cNvPr id="789638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>
                  <a:spcBef>
                    <a:spcPct val="0"/>
                  </a:spcBef>
                </a:pPr>
                <a:endParaRPr lang="en-US" sz="100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  <p:sp>
            <p:nvSpPr>
              <p:cNvPr id="789639" name="Text Box 135"/>
              <p:cNvSpPr txBox="1">
                <a:spLocks noChangeAspect="1" noChangeArrowheads="1"/>
              </p:cNvSpPr>
              <p:nvPr/>
            </p:nvSpPr>
            <p:spPr bwMode="auto">
              <a:xfrm>
                <a:off x="987" y="441"/>
                <a:ext cx="900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Ifetch</a:t>
                </a:r>
              </a:p>
            </p:txBody>
          </p:sp>
        </p:grpSp>
        <p:grpSp>
          <p:nvGrpSpPr>
            <p:cNvPr id="789612" name="Group 136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789641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42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43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644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9616" name="Group 141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789617" name="Group 142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789647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648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1000">
                    <a:solidFill>
                      <a:schemeClr val="tx1"/>
                    </a:solidFill>
                    <a:latin typeface="Comic Sans MS" charset="0"/>
                  </a:endParaRPr>
                </a:p>
              </p:txBody>
            </p:sp>
          </p:grpSp>
          <p:sp>
            <p:nvSpPr>
              <p:cNvPr id="789649" name="Text Box 145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Comic Sans MS" charset="0"/>
                  </a:rPr>
                  <a:t>Reg</a:t>
                </a:r>
              </a:p>
            </p:txBody>
          </p:sp>
        </p:grpSp>
      </p:grpSp>
      <p:sp>
        <p:nvSpPr>
          <p:cNvPr id="789650" name="Line 146"/>
          <p:cNvSpPr>
            <a:spLocks noChangeShapeType="1"/>
          </p:cNvSpPr>
          <p:nvPr/>
        </p:nvSpPr>
        <p:spPr bwMode="auto">
          <a:xfrm>
            <a:off x="4179888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1" name="Line 147"/>
          <p:cNvSpPr>
            <a:spLocks noChangeShapeType="1"/>
          </p:cNvSpPr>
          <p:nvPr/>
        </p:nvSpPr>
        <p:spPr bwMode="auto">
          <a:xfrm>
            <a:off x="4762500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2" name="Line 148"/>
          <p:cNvSpPr>
            <a:spLocks noChangeShapeType="1"/>
          </p:cNvSpPr>
          <p:nvPr/>
        </p:nvSpPr>
        <p:spPr bwMode="auto">
          <a:xfrm>
            <a:off x="5345113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3" name="Line 149"/>
          <p:cNvSpPr>
            <a:spLocks noChangeShapeType="1"/>
          </p:cNvSpPr>
          <p:nvPr/>
        </p:nvSpPr>
        <p:spPr bwMode="auto">
          <a:xfrm>
            <a:off x="656272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4" name="Line 150"/>
          <p:cNvSpPr>
            <a:spLocks noChangeShapeType="1"/>
          </p:cNvSpPr>
          <p:nvPr/>
        </p:nvSpPr>
        <p:spPr bwMode="auto">
          <a:xfrm>
            <a:off x="592772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5" name="Line 151"/>
          <p:cNvSpPr>
            <a:spLocks noChangeShapeType="1"/>
          </p:cNvSpPr>
          <p:nvPr/>
        </p:nvSpPr>
        <p:spPr bwMode="auto">
          <a:xfrm>
            <a:off x="7145338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6" name="Line 152"/>
          <p:cNvSpPr>
            <a:spLocks noChangeShapeType="1"/>
          </p:cNvSpPr>
          <p:nvPr/>
        </p:nvSpPr>
        <p:spPr bwMode="auto">
          <a:xfrm>
            <a:off x="7727950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57" name="Line 153"/>
          <p:cNvSpPr>
            <a:spLocks noChangeShapeType="1"/>
          </p:cNvSpPr>
          <p:nvPr/>
        </p:nvSpPr>
        <p:spPr bwMode="auto">
          <a:xfrm>
            <a:off x="359727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892E-6FFB-9742-B3A9-BD1F2FB6ADFE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501650"/>
            <a:ext cx="7572375" cy="409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2) The Principle of Locality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74763"/>
            <a:ext cx="8248650" cy="25622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The Principle of Locality:</a:t>
            </a:r>
          </a:p>
          <a:p>
            <a:pPr lvl="1"/>
            <a:r>
              <a:rPr lang="en-US"/>
              <a:t>Program access a relatively small portion of the address space at any instant of time.</a:t>
            </a:r>
          </a:p>
          <a:p>
            <a:r>
              <a:rPr lang="en-US"/>
              <a:t>Two Different Types of Locality:</a:t>
            </a:r>
          </a:p>
          <a:p>
            <a:pPr lvl="1"/>
            <a:r>
              <a:rPr lang="en-US" u="sng">
                <a:solidFill>
                  <a:schemeClr val="hlink"/>
                </a:solidFill>
              </a:rPr>
              <a:t>Temporal Locality </a:t>
            </a:r>
            <a:r>
              <a:rPr lang="en-US"/>
              <a:t>(Locality in Time): If an item is referenced, it will tend to be referenced again soon (e.g., loops, reuse)</a:t>
            </a:r>
          </a:p>
          <a:p>
            <a:pPr lvl="1"/>
            <a:r>
              <a:rPr lang="en-US" u="sng">
                <a:solidFill>
                  <a:schemeClr val="hlink"/>
                </a:solidFill>
              </a:rPr>
              <a:t>Spatial Locality </a:t>
            </a:r>
            <a:r>
              <a:rPr lang="en-US"/>
              <a:t>(Locality in Space): If an item is referenced, items whose addresses are close by tend to be referenced soon </a:t>
            </a:r>
            <a:br>
              <a:rPr lang="en-US"/>
            </a:br>
            <a:r>
              <a:rPr lang="en-US"/>
              <a:t>(e.g., straight-line code, array access)</a:t>
            </a:r>
          </a:p>
          <a:p>
            <a:r>
              <a:rPr lang="en-US"/>
              <a:t>Last 30 years, HW  relied on locality for memory perf.</a:t>
            </a:r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2179638" y="5211763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4730750" y="5168900"/>
            <a:ext cx="658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MEM</a:t>
            </a:r>
          </a:p>
        </p:txBody>
      </p:sp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3405188" y="52133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$</a:t>
            </a:r>
          </a:p>
        </p:txBody>
      </p:sp>
      <p:sp>
        <p:nvSpPr>
          <p:cNvPr id="738311" name="Rectangle 7"/>
          <p:cNvSpPr>
            <a:spLocks noChangeArrowheads="1"/>
          </p:cNvSpPr>
          <p:nvPr/>
        </p:nvSpPr>
        <p:spPr bwMode="auto">
          <a:xfrm>
            <a:off x="2079625" y="5162550"/>
            <a:ext cx="663575" cy="500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3233738" y="5167313"/>
            <a:ext cx="663575" cy="500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8313" name="Rectangle 9"/>
          <p:cNvSpPr>
            <a:spLocks noChangeArrowheads="1"/>
          </p:cNvSpPr>
          <p:nvPr/>
        </p:nvSpPr>
        <p:spPr bwMode="auto">
          <a:xfrm>
            <a:off x="4557713" y="4778375"/>
            <a:ext cx="1104900" cy="125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>
            <a:off x="2728913" y="5427663"/>
            <a:ext cx="485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3913188" y="5432425"/>
            <a:ext cx="633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8316" name="Arc 12"/>
          <p:cNvSpPr>
            <a:spLocks/>
          </p:cNvSpPr>
          <p:nvPr/>
        </p:nvSpPr>
        <p:spPr bwMode="auto">
          <a:xfrm>
            <a:off x="2832100" y="4630738"/>
            <a:ext cx="663575" cy="15351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0F95F-A9F1-2B44-9CB1-67EB7965BEB1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169863"/>
            <a:ext cx="6472238" cy="409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Levels of the Memory Hierarchy</a:t>
            </a:r>
          </a:p>
        </p:txBody>
      </p:sp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395288" y="1150938"/>
            <a:ext cx="2430462" cy="62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CPU Registers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100s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300 – 500 ps (0.3-0.5 ns)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395288" y="2038350"/>
            <a:ext cx="16954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L1 and L2 Cache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10s-100s K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~1 ns - ~10 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$1000s/ GByte</a:t>
            </a:r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381000" y="3276600"/>
            <a:ext cx="14446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Main Memory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G Bytes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80ns- 200ns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~ $100/ GByte</a:t>
            </a:r>
          </a:p>
        </p:txBody>
      </p:sp>
      <p:sp>
        <p:nvSpPr>
          <p:cNvPr id="790534" name="Rectangle 6"/>
          <p:cNvSpPr>
            <a:spLocks noChangeArrowheads="1"/>
          </p:cNvSpPr>
          <p:nvPr/>
        </p:nvSpPr>
        <p:spPr bwMode="auto">
          <a:xfrm>
            <a:off x="228600" y="4419600"/>
            <a:ext cx="1944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Disk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10s T Bytes, 10 ms </a:t>
            </a:r>
            <a:br>
              <a:rPr lang="en-US" sz="1400">
                <a:solidFill>
                  <a:schemeClr val="tx1"/>
                </a:solidFill>
                <a:latin typeface="Comic Sans MS" charset="0"/>
              </a:rPr>
            </a:br>
            <a:r>
              <a:rPr lang="en-US" sz="1400">
                <a:solidFill>
                  <a:schemeClr val="tx1"/>
                </a:solidFill>
                <a:latin typeface="Comic Sans MS" charset="0"/>
              </a:rPr>
              <a:t>(10,000,000 ns)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~ $1 / GByte</a:t>
            </a:r>
          </a:p>
        </p:txBody>
      </p:sp>
      <p:sp>
        <p:nvSpPr>
          <p:cNvPr id="790535" name="Rectangle 7"/>
          <p:cNvSpPr>
            <a:spLocks noChangeArrowheads="1"/>
          </p:cNvSpPr>
          <p:nvPr/>
        </p:nvSpPr>
        <p:spPr bwMode="auto">
          <a:xfrm>
            <a:off x="280988" y="461963"/>
            <a:ext cx="2060575" cy="62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Capacity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Access Time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Cost</a:t>
            </a:r>
          </a:p>
        </p:txBody>
      </p:sp>
      <p:sp>
        <p:nvSpPr>
          <p:cNvPr id="790536" name="Rectangle 8"/>
          <p:cNvSpPr>
            <a:spLocks noChangeArrowheads="1"/>
          </p:cNvSpPr>
          <p:nvPr/>
        </p:nvSpPr>
        <p:spPr bwMode="auto">
          <a:xfrm>
            <a:off x="381000" y="5638800"/>
            <a:ext cx="1228725" cy="1011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Tape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infinite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sec-min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~$1 / GByte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790537" name="Rectangle 9"/>
          <p:cNvSpPr>
            <a:spLocks noChangeArrowheads="1"/>
          </p:cNvSpPr>
          <p:nvPr/>
        </p:nvSpPr>
        <p:spPr bwMode="auto">
          <a:xfrm>
            <a:off x="3336925" y="1150938"/>
            <a:ext cx="114617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38" name="Rectangle 10"/>
          <p:cNvSpPr>
            <a:spLocks noChangeArrowheads="1"/>
          </p:cNvSpPr>
          <p:nvPr/>
        </p:nvSpPr>
        <p:spPr bwMode="auto">
          <a:xfrm>
            <a:off x="3365500" y="1216025"/>
            <a:ext cx="1154113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Registers</a:t>
            </a:r>
          </a:p>
        </p:txBody>
      </p:sp>
      <p:sp>
        <p:nvSpPr>
          <p:cNvPr id="790539" name="Rectangle 11"/>
          <p:cNvSpPr>
            <a:spLocks noChangeArrowheads="1"/>
          </p:cNvSpPr>
          <p:nvPr/>
        </p:nvSpPr>
        <p:spPr bwMode="auto">
          <a:xfrm>
            <a:off x="3352800" y="1970088"/>
            <a:ext cx="1136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L1 Cache</a:t>
            </a:r>
          </a:p>
        </p:txBody>
      </p:sp>
      <p:sp>
        <p:nvSpPr>
          <p:cNvPr id="790540" name="Rectangle 12"/>
          <p:cNvSpPr>
            <a:spLocks noChangeArrowheads="1"/>
          </p:cNvSpPr>
          <p:nvPr/>
        </p:nvSpPr>
        <p:spPr bwMode="auto">
          <a:xfrm>
            <a:off x="3441700" y="3606800"/>
            <a:ext cx="9921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Memory</a:t>
            </a:r>
          </a:p>
        </p:txBody>
      </p:sp>
      <p:sp>
        <p:nvSpPr>
          <p:cNvPr id="790541" name="Rectangle 13"/>
          <p:cNvSpPr>
            <a:spLocks noChangeArrowheads="1"/>
          </p:cNvSpPr>
          <p:nvPr/>
        </p:nvSpPr>
        <p:spPr bwMode="auto">
          <a:xfrm>
            <a:off x="3441700" y="4673600"/>
            <a:ext cx="5905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Disk</a:t>
            </a:r>
          </a:p>
        </p:txBody>
      </p:sp>
      <p:sp>
        <p:nvSpPr>
          <p:cNvPr id="790542" name="Rectangle 14"/>
          <p:cNvSpPr>
            <a:spLocks noChangeArrowheads="1"/>
          </p:cNvSpPr>
          <p:nvPr/>
        </p:nvSpPr>
        <p:spPr bwMode="auto">
          <a:xfrm>
            <a:off x="3517900" y="5816600"/>
            <a:ext cx="66357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Tape</a:t>
            </a:r>
          </a:p>
        </p:txBody>
      </p:sp>
      <p:sp>
        <p:nvSpPr>
          <p:cNvPr id="790543" name="Rectangle 15"/>
          <p:cNvSpPr>
            <a:spLocks noChangeArrowheads="1"/>
          </p:cNvSpPr>
          <p:nvPr/>
        </p:nvSpPr>
        <p:spPr bwMode="auto">
          <a:xfrm>
            <a:off x="3132138" y="1905000"/>
            <a:ext cx="1504950" cy="4127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4" name="Rectangle 16"/>
          <p:cNvSpPr>
            <a:spLocks noChangeArrowheads="1"/>
          </p:cNvSpPr>
          <p:nvPr/>
        </p:nvSpPr>
        <p:spPr bwMode="auto">
          <a:xfrm>
            <a:off x="2603500" y="3517900"/>
            <a:ext cx="28702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5" name="Rectangle 17"/>
          <p:cNvSpPr>
            <a:spLocks noChangeArrowheads="1"/>
          </p:cNvSpPr>
          <p:nvPr/>
        </p:nvSpPr>
        <p:spPr bwMode="auto">
          <a:xfrm>
            <a:off x="2070100" y="4584700"/>
            <a:ext cx="39370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6" name="Rectangle 18"/>
          <p:cNvSpPr>
            <a:spLocks noChangeArrowheads="1"/>
          </p:cNvSpPr>
          <p:nvPr/>
        </p:nvSpPr>
        <p:spPr bwMode="auto">
          <a:xfrm>
            <a:off x="1765300" y="5651500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7" name="Line 19"/>
          <p:cNvSpPr>
            <a:spLocks noChangeShapeType="1"/>
          </p:cNvSpPr>
          <p:nvPr/>
        </p:nvSpPr>
        <p:spPr bwMode="auto">
          <a:xfrm>
            <a:off x="3886200" y="1601788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8" name="Line 20"/>
          <p:cNvSpPr>
            <a:spLocks noChangeShapeType="1"/>
          </p:cNvSpPr>
          <p:nvPr/>
        </p:nvSpPr>
        <p:spPr bwMode="auto">
          <a:xfrm>
            <a:off x="3886200" y="3167063"/>
            <a:ext cx="0" cy="3317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49" name="Line 21"/>
          <p:cNvSpPr>
            <a:spLocks noChangeShapeType="1"/>
          </p:cNvSpPr>
          <p:nvPr/>
        </p:nvSpPr>
        <p:spPr bwMode="auto">
          <a:xfrm>
            <a:off x="3886200" y="4044950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50" name="Line 22"/>
          <p:cNvSpPr>
            <a:spLocks noChangeShapeType="1"/>
          </p:cNvSpPr>
          <p:nvPr/>
        </p:nvSpPr>
        <p:spPr bwMode="auto">
          <a:xfrm>
            <a:off x="3886200" y="51117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51" name="Rectangle 23"/>
          <p:cNvSpPr>
            <a:spLocks noChangeArrowheads="1"/>
          </p:cNvSpPr>
          <p:nvPr/>
        </p:nvSpPr>
        <p:spPr bwMode="auto">
          <a:xfrm>
            <a:off x="3975100" y="1593850"/>
            <a:ext cx="18478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Instr. Operands</a:t>
            </a:r>
          </a:p>
        </p:txBody>
      </p:sp>
      <p:sp>
        <p:nvSpPr>
          <p:cNvPr id="790552" name="Rectangle 24"/>
          <p:cNvSpPr>
            <a:spLocks noChangeArrowheads="1"/>
          </p:cNvSpPr>
          <p:nvPr/>
        </p:nvSpPr>
        <p:spPr bwMode="auto">
          <a:xfrm>
            <a:off x="3975100" y="2362200"/>
            <a:ext cx="8064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Blocks</a:t>
            </a:r>
          </a:p>
        </p:txBody>
      </p:sp>
      <p:sp>
        <p:nvSpPr>
          <p:cNvPr id="790553" name="Rectangle 25"/>
          <p:cNvSpPr>
            <a:spLocks noChangeArrowheads="1"/>
          </p:cNvSpPr>
          <p:nvPr/>
        </p:nvSpPr>
        <p:spPr bwMode="auto">
          <a:xfrm>
            <a:off x="3975100" y="4140200"/>
            <a:ext cx="7207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Pages</a:t>
            </a:r>
          </a:p>
        </p:txBody>
      </p:sp>
      <p:sp>
        <p:nvSpPr>
          <p:cNvPr id="790554" name="Rectangle 26"/>
          <p:cNvSpPr>
            <a:spLocks noChangeArrowheads="1"/>
          </p:cNvSpPr>
          <p:nvPr/>
        </p:nvSpPr>
        <p:spPr bwMode="auto">
          <a:xfrm>
            <a:off x="3975100" y="5207000"/>
            <a:ext cx="627063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Files</a:t>
            </a:r>
          </a:p>
        </p:txBody>
      </p:sp>
      <p:sp>
        <p:nvSpPr>
          <p:cNvPr id="790555" name="Rectangle 27"/>
          <p:cNvSpPr>
            <a:spLocks noChangeArrowheads="1"/>
          </p:cNvSpPr>
          <p:nvPr/>
        </p:nvSpPr>
        <p:spPr bwMode="auto">
          <a:xfrm>
            <a:off x="6362700" y="646113"/>
            <a:ext cx="9683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Staging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i="1">
                <a:solidFill>
                  <a:schemeClr val="tx1"/>
                </a:solidFill>
                <a:latin typeface="Comic Sans MS" charset="0"/>
              </a:rPr>
              <a:t>Xfer Unit</a:t>
            </a:r>
          </a:p>
        </p:txBody>
      </p:sp>
      <p:sp>
        <p:nvSpPr>
          <p:cNvPr id="790556" name="Rectangle 28"/>
          <p:cNvSpPr>
            <a:spLocks noChangeArrowheads="1"/>
          </p:cNvSpPr>
          <p:nvPr/>
        </p:nvSpPr>
        <p:spPr bwMode="auto">
          <a:xfrm>
            <a:off x="6089650" y="1492250"/>
            <a:ext cx="1366838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prog./compiler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1-8 bytes</a:t>
            </a:r>
          </a:p>
        </p:txBody>
      </p:sp>
      <p:sp>
        <p:nvSpPr>
          <p:cNvPr id="790557" name="Rectangle 29"/>
          <p:cNvSpPr>
            <a:spLocks noChangeArrowheads="1"/>
          </p:cNvSpPr>
          <p:nvPr/>
        </p:nvSpPr>
        <p:spPr bwMode="auto">
          <a:xfrm>
            <a:off x="6224588" y="2230438"/>
            <a:ext cx="12192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cache cntl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32-64 bytes</a:t>
            </a:r>
          </a:p>
        </p:txBody>
      </p:sp>
      <p:sp>
        <p:nvSpPr>
          <p:cNvPr id="790558" name="Rectangle 30"/>
          <p:cNvSpPr>
            <a:spLocks noChangeArrowheads="1"/>
          </p:cNvSpPr>
          <p:nvPr/>
        </p:nvSpPr>
        <p:spPr bwMode="auto">
          <a:xfrm>
            <a:off x="6324600" y="4013200"/>
            <a:ext cx="12192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OS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4K-8K bytes</a:t>
            </a:r>
          </a:p>
        </p:txBody>
      </p:sp>
      <p:sp>
        <p:nvSpPr>
          <p:cNvPr id="790559" name="Rectangle 31"/>
          <p:cNvSpPr>
            <a:spLocks noChangeArrowheads="1"/>
          </p:cNvSpPr>
          <p:nvPr/>
        </p:nvSpPr>
        <p:spPr bwMode="auto">
          <a:xfrm>
            <a:off x="6286500" y="5080000"/>
            <a:ext cx="1319213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user/operator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Mbytes</a:t>
            </a:r>
          </a:p>
        </p:txBody>
      </p:sp>
      <p:sp>
        <p:nvSpPr>
          <p:cNvPr id="790560" name="Rectangle 32"/>
          <p:cNvSpPr>
            <a:spLocks noChangeArrowheads="1"/>
          </p:cNvSpPr>
          <p:nvPr/>
        </p:nvSpPr>
        <p:spPr bwMode="auto">
          <a:xfrm>
            <a:off x="7504113" y="1144588"/>
            <a:ext cx="14319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latin typeface="Comic Sans MS" charset="0"/>
              </a:rPr>
              <a:t>Upper Level</a:t>
            </a:r>
          </a:p>
        </p:txBody>
      </p:sp>
      <p:sp>
        <p:nvSpPr>
          <p:cNvPr id="790561" name="Rectangle 33"/>
          <p:cNvSpPr>
            <a:spLocks noChangeArrowheads="1"/>
          </p:cNvSpPr>
          <p:nvPr/>
        </p:nvSpPr>
        <p:spPr bwMode="auto">
          <a:xfrm>
            <a:off x="7327900" y="5816600"/>
            <a:ext cx="1422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latin typeface="Comic Sans MS" charset="0"/>
              </a:rPr>
              <a:t>Lower Level</a:t>
            </a:r>
          </a:p>
        </p:txBody>
      </p:sp>
      <p:sp>
        <p:nvSpPr>
          <p:cNvPr id="790562" name="Line 34"/>
          <p:cNvSpPr>
            <a:spLocks noChangeShapeType="1"/>
          </p:cNvSpPr>
          <p:nvPr/>
        </p:nvSpPr>
        <p:spPr bwMode="auto">
          <a:xfrm flipV="1">
            <a:off x="7848600" y="1841500"/>
            <a:ext cx="0" cy="3803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63" name="Rectangle 35"/>
          <p:cNvSpPr>
            <a:spLocks noChangeArrowheads="1"/>
          </p:cNvSpPr>
          <p:nvPr/>
        </p:nvSpPr>
        <p:spPr bwMode="auto">
          <a:xfrm>
            <a:off x="7796213" y="1606550"/>
            <a:ext cx="814387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faster</a:t>
            </a:r>
          </a:p>
        </p:txBody>
      </p:sp>
      <p:sp>
        <p:nvSpPr>
          <p:cNvPr id="790564" name="Line 36"/>
          <p:cNvSpPr>
            <a:spLocks noChangeShapeType="1"/>
          </p:cNvSpPr>
          <p:nvPr/>
        </p:nvSpPr>
        <p:spPr bwMode="auto">
          <a:xfrm>
            <a:off x="8458200" y="1903413"/>
            <a:ext cx="0" cy="342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65" name="Rectangle 37"/>
          <p:cNvSpPr>
            <a:spLocks noChangeArrowheads="1"/>
          </p:cNvSpPr>
          <p:nvPr/>
        </p:nvSpPr>
        <p:spPr bwMode="auto">
          <a:xfrm>
            <a:off x="8089900" y="5435600"/>
            <a:ext cx="8350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Larger</a:t>
            </a:r>
          </a:p>
        </p:txBody>
      </p:sp>
      <p:sp>
        <p:nvSpPr>
          <p:cNvPr id="790567" name="Rectangle 39"/>
          <p:cNvSpPr>
            <a:spLocks noChangeArrowheads="1"/>
          </p:cNvSpPr>
          <p:nvPr/>
        </p:nvSpPr>
        <p:spPr bwMode="auto">
          <a:xfrm>
            <a:off x="3349625" y="2740025"/>
            <a:ext cx="11366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L2 Cache</a:t>
            </a:r>
          </a:p>
        </p:txBody>
      </p:sp>
      <p:sp>
        <p:nvSpPr>
          <p:cNvPr id="790568" name="Rectangle 40"/>
          <p:cNvSpPr>
            <a:spLocks noChangeArrowheads="1"/>
          </p:cNvSpPr>
          <p:nvPr/>
        </p:nvSpPr>
        <p:spPr bwMode="auto">
          <a:xfrm>
            <a:off x="2892425" y="2651125"/>
            <a:ext cx="1955800" cy="50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69" name="Line 41"/>
          <p:cNvSpPr>
            <a:spLocks noChangeShapeType="1"/>
          </p:cNvSpPr>
          <p:nvPr/>
        </p:nvSpPr>
        <p:spPr bwMode="auto">
          <a:xfrm>
            <a:off x="3883025" y="2324100"/>
            <a:ext cx="0" cy="35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71" name="Rectangle 43"/>
          <p:cNvSpPr>
            <a:spLocks noChangeArrowheads="1"/>
          </p:cNvSpPr>
          <p:nvPr/>
        </p:nvSpPr>
        <p:spPr bwMode="auto">
          <a:xfrm>
            <a:off x="6210300" y="3048000"/>
            <a:ext cx="132715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cache cntl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Comic Sans MS" charset="0"/>
              </a:rPr>
              <a:t>64-128 bytes</a:t>
            </a:r>
          </a:p>
        </p:txBody>
      </p:sp>
      <p:sp>
        <p:nvSpPr>
          <p:cNvPr id="790572" name="Rectangle 44"/>
          <p:cNvSpPr>
            <a:spLocks noChangeArrowheads="1"/>
          </p:cNvSpPr>
          <p:nvPr/>
        </p:nvSpPr>
        <p:spPr bwMode="auto">
          <a:xfrm>
            <a:off x="4008438" y="3192463"/>
            <a:ext cx="8064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  <a:latin typeface="Comic Sans MS" charset="0"/>
              </a:rPr>
              <a:t>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FB0C-ED1B-1C47-B303-CAB606723CC2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Focus on the Common Case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45438" cy="5167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Common sense guides computer design</a:t>
            </a:r>
          </a:p>
          <a:p>
            <a:pPr lvl="1">
              <a:lnSpc>
                <a:spcPct val="80000"/>
              </a:lnSpc>
            </a:pPr>
            <a:r>
              <a:rPr lang="en-US"/>
              <a:t>Since its engineering, common sense is valuable</a:t>
            </a:r>
          </a:p>
          <a:p>
            <a:pPr>
              <a:lnSpc>
                <a:spcPct val="80000"/>
              </a:lnSpc>
            </a:pPr>
            <a:r>
              <a:rPr lang="en-US"/>
              <a:t>In making a design trade-off, favor the frequent case over the infrequent case</a:t>
            </a:r>
          </a:p>
          <a:p>
            <a:pPr lvl="1">
              <a:lnSpc>
                <a:spcPct val="80000"/>
              </a:lnSpc>
            </a:pPr>
            <a:r>
              <a:rPr lang="en-US"/>
              <a:t>E.g., Instruction fetch and decode unit used more frequently than multiplier, so optimize it 1st</a:t>
            </a:r>
          </a:p>
          <a:p>
            <a:pPr lvl="1">
              <a:lnSpc>
                <a:spcPct val="80000"/>
              </a:lnSpc>
            </a:pPr>
            <a:r>
              <a:rPr lang="en-US"/>
              <a:t>E.g., If database server has 50 disks / processor, storage dependability dominates system dependability, so optimize it 1st</a:t>
            </a:r>
          </a:p>
          <a:p>
            <a:pPr>
              <a:lnSpc>
                <a:spcPct val="80000"/>
              </a:lnSpc>
            </a:pPr>
            <a:r>
              <a:rPr lang="en-US"/>
              <a:t>Frequent case is often simpler and can be done faster than the infrequent case</a:t>
            </a:r>
          </a:p>
          <a:p>
            <a:pPr lvl="1">
              <a:lnSpc>
                <a:spcPct val="80000"/>
              </a:lnSpc>
            </a:pPr>
            <a:r>
              <a:rPr lang="en-US"/>
              <a:t>E.g., overflow is rare when adding 2 numbers, so improve performance by optimizing more common case of no overflow </a:t>
            </a:r>
          </a:p>
          <a:p>
            <a:pPr lvl="1">
              <a:lnSpc>
                <a:spcPct val="80000"/>
              </a:lnSpc>
            </a:pPr>
            <a:r>
              <a:rPr lang="en-US"/>
              <a:t>May slow down overflow, but overall performance improved by optimizing for the normal case</a:t>
            </a:r>
          </a:p>
          <a:p>
            <a:pPr>
              <a:lnSpc>
                <a:spcPct val="80000"/>
              </a:lnSpc>
            </a:pPr>
            <a:r>
              <a:rPr lang="en-US"/>
              <a:t>What is frequent case and how much performance improved by making case faster =&gt; </a:t>
            </a:r>
            <a:r>
              <a:rPr lang="en-US">
                <a:solidFill>
                  <a:srgbClr val="114FFB"/>
                </a:solidFill>
              </a:rPr>
              <a:t>Amdahl’s Law</a:t>
            </a:r>
            <a:r>
              <a:rPr lang="en-US"/>
              <a:t> </a:t>
            </a:r>
          </a:p>
          <a:p>
            <a:pPr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1328-973C-F344-AF51-C45BE8AD18BB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4) Amdahl’s Law</a:t>
            </a:r>
          </a:p>
        </p:txBody>
      </p:sp>
      <p:graphicFrame>
        <p:nvGraphicFramePr>
          <p:cNvPr id="696323" name="Object 3"/>
          <p:cNvGraphicFramePr>
            <a:graphicFrameLocks noChangeAspect="1"/>
          </p:cNvGraphicFramePr>
          <p:nvPr/>
        </p:nvGraphicFramePr>
        <p:xfrm>
          <a:off x="533400" y="2743200"/>
          <a:ext cx="8154988" cy="1079500"/>
        </p:xfrm>
        <a:graphic>
          <a:graphicData uri="http://schemas.openxmlformats.org/presentationml/2006/ole">
            <p:oleObj spid="_x0000_s49154" name="Equation" r:id="rId3" imgW="8153280" imgH="1079280" progId="Equation.3">
              <p:embed/>
            </p:oleObj>
          </a:graphicData>
        </a:graphic>
      </p:graphicFrame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49323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omic Sans MS" charset="0"/>
              </a:rPr>
              <a:t>Best you could ever hope to do:</a:t>
            </a:r>
          </a:p>
        </p:txBody>
      </p:sp>
      <p:graphicFrame>
        <p:nvGraphicFramePr>
          <p:cNvPr id="696325" name="Object 5"/>
          <p:cNvGraphicFramePr>
            <a:graphicFrameLocks noChangeAspect="1"/>
          </p:cNvGraphicFramePr>
          <p:nvPr/>
        </p:nvGraphicFramePr>
        <p:xfrm>
          <a:off x="2209800" y="4648200"/>
          <a:ext cx="4610100" cy="671513"/>
        </p:xfrm>
        <a:graphic>
          <a:graphicData uri="http://schemas.openxmlformats.org/presentationml/2006/ole">
            <p:oleObj spid="_x0000_s49155" name="Equation" r:id="rId4" imgW="4609800" imgH="672840" progId="Equation.3">
              <p:embed/>
            </p:oleObj>
          </a:graphicData>
        </a:graphic>
      </p:graphicFrame>
      <p:graphicFrame>
        <p:nvGraphicFramePr>
          <p:cNvPr id="696326" name="Object 6"/>
          <p:cNvGraphicFramePr>
            <a:graphicFrameLocks noChangeAspect="1"/>
          </p:cNvGraphicFramePr>
          <p:nvPr/>
        </p:nvGraphicFramePr>
        <p:xfrm>
          <a:off x="609600" y="1295400"/>
          <a:ext cx="7697788" cy="736600"/>
        </p:xfrm>
        <a:graphic>
          <a:graphicData uri="http://schemas.openxmlformats.org/presentationml/2006/ole">
            <p:oleObj spid="_x0000_s49156" name="Equation" r:id="rId5" imgW="7696080" imgH="73656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5867400"/>
            <a:ext cx="6997700" cy="368300"/>
            <a:chOff x="724" y="1876"/>
            <a:chExt cx="4408" cy="232"/>
          </a:xfrm>
        </p:grpSpPr>
        <p:sp>
          <p:nvSpPr>
            <p:cNvPr id="696328" name="Rectangle 8"/>
            <p:cNvSpPr>
              <a:spLocks noChangeArrowheads="1"/>
            </p:cNvSpPr>
            <p:nvPr/>
          </p:nvSpPr>
          <p:spPr bwMode="auto">
            <a:xfrm>
              <a:off x="724" y="1876"/>
              <a:ext cx="664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29" name="Rectangle 9"/>
            <p:cNvSpPr>
              <a:spLocks noChangeArrowheads="1"/>
            </p:cNvSpPr>
            <p:nvPr/>
          </p:nvSpPr>
          <p:spPr bwMode="auto">
            <a:xfrm>
              <a:off x="1396" y="1876"/>
              <a:ext cx="664" cy="2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30" name="Rectangle 10"/>
            <p:cNvSpPr>
              <a:spLocks noChangeArrowheads="1"/>
            </p:cNvSpPr>
            <p:nvPr/>
          </p:nvSpPr>
          <p:spPr bwMode="auto">
            <a:xfrm>
              <a:off x="2068" y="1876"/>
              <a:ext cx="664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31" name="Rectangle 11"/>
            <p:cNvSpPr>
              <a:spLocks noChangeArrowheads="1"/>
            </p:cNvSpPr>
            <p:nvPr/>
          </p:nvSpPr>
          <p:spPr bwMode="auto">
            <a:xfrm>
              <a:off x="3412" y="1876"/>
              <a:ext cx="664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32" name="Rectangle 12"/>
            <p:cNvSpPr>
              <a:spLocks noChangeArrowheads="1"/>
            </p:cNvSpPr>
            <p:nvPr/>
          </p:nvSpPr>
          <p:spPr bwMode="auto">
            <a:xfrm>
              <a:off x="4084" y="1876"/>
              <a:ext cx="376" cy="2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33" name="Rectangle 13"/>
            <p:cNvSpPr>
              <a:spLocks noChangeArrowheads="1"/>
            </p:cNvSpPr>
            <p:nvPr/>
          </p:nvSpPr>
          <p:spPr bwMode="auto">
            <a:xfrm>
              <a:off x="4468" y="1876"/>
              <a:ext cx="664" cy="2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2892" y="2016"/>
              <a:ext cx="312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19D-BA7E-5048-97FD-BB57C72FFF8B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Amdahl’s Law example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1193800"/>
            <a:ext cx="7999413" cy="1087438"/>
          </a:xfrm>
        </p:spPr>
        <p:txBody>
          <a:bodyPr/>
          <a:lstStyle/>
          <a:p>
            <a:r>
              <a:rPr lang="en-US"/>
              <a:t>New CPU 10X faster</a:t>
            </a:r>
          </a:p>
          <a:p>
            <a:r>
              <a:rPr lang="en-US"/>
              <a:t>I/O bound server, so 60% time waiting for I/O</a:t>
            </a:r>
          </a:p>
          <a:p>
            <a:endParaRPr lang="en-US"/>
          </a:p>
        </p:txBody>
      </p:sp>
      <p:graphicFrame>
        <p:nvGraphicFramePr>
          <p:cNvPr id="79258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857250" y="2347913"/>
          <a:ext cx="6905625" cy="2598737"/>
        </p:xfrm>
        <a:graphic>
          <a:graphicData uri="http://schemas.openxmlformats.org/presentationml/2006/ole">
            <p:oleObj spid="_x0000_s51202" name="Equation" r:id="rId3" imgW="3238200" imgH="1218960" progId="Equation.3">
              <p:embed/>
            </p:oleObj>
          </a:graphicData>
        </a:graphic>
      </p:graphicFrame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863600" y="5029200"/>
            <a:ext cx="79994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Apparently, its human nature to be attracted by 10X faster, vs. keeping in perspective its just 1.6X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348C-4E81-B847-91B7-25CFB5718698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5613"/>
            <a:ext cx="7543800" cy="381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5) Processor performance equation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676400"/>
            <a:ext cx="7696200" cy="646113"/>
            <a:chOff x="476" y="716"/>
            <a:chExt cx="4848" cy="407"/>
          </a:xfrm>
        </p:grpSpPr>
        <p:sp>
          <p:nvSpPr>
            <p:cNvPr id="698372" name="Rectangle 4"/>
            <p:cNvSpPr>
              <a:spLocks noChangeArrowheads="1"/>
            </p:cNvSpPr>
            <p:nvPr/>
          </p:nvSpPr>
          <p:spPr bwMode="auto">
            <a:xfrm>
              <a:off x="476" y="716"/>
              <a:ext cx="4848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86000"/>
                </a:lnSpc>
                <a:spcBef>
                  <a:spcPct val="40000"/>
                </a:spcBef>
                <a:tabLst>
                  <a:tab pos="1371600" algn="l"/>
                  <a:tab pos="3073400" algn="l"/>
                </a:tabLst>
              </a:pPr>
              <a:r>
                <a:rPr lang="en-US" sz="1800">
                  <a:solidFill>
                    <a:schemeClr val="tx1"/>
                  </a:solidFill>
                </a:rPr>
                <a:t>CPU time	=  Seconds    =   Instructions  x    Cycles     x   Seconds</a:t>
              </a:r>
            </a:p>
            <a:p>
              <a:pPr marL="342900" indent="-342900">
                <a:lnSpc>
                  <a:spcPct val="86000"/>
                </a:lnSpc>
                <a:spcBef>
                  <a:spcPct val="40000"/>
                </a:spcBef>
                <a:tabLst>
                  <a:tab pos="1371600" algn="l"/>
                  <a:tab pos="3073400" algn="l"/>
                </a:tabLst>
              </a:pPr>
              <a:r>
                <a:rPr lang="en-US" sz="1800">
                  <a:solidFill>
                    <a:schemeClr val="tx1"/>
                  </a:solidFill>
                </a:rPr>
                <a:t>		    Program	    Program          Instruction       Cycle</a:t>
              </a:r>
            </a:p>
          </p:txBody>
        </p:sp>
        <p:sp>
          <p:nvSpPr>
            <p:cNvPr id="698373" name="Line 5"/>
            <p:cNvSpPr>
              <a:spLocks noChangeShapeType="1"/>
            </p:cNvSpPr>
            <p:nvPr/>
          </p:nvSpPr>
          <p:spPr bwMode="auto">
            <a:xfrm>
              <a:off x="1508" y="89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374" name="Line 6"/>
            <p:cNvSpPr>
              <a:spLocks noChangeShapeType="1"/>
            </p:cNvSpPr>
            <p:nvPr/>
          </p:nvSpPr>
          <p:spPr bwMode="auto">
            <a:xfrm>
              <a:off x="2540" y="912"/>
              <a:ext cx="7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375" name="Line 7"/>
            <p:cNvSpPr>
              <a:spLocks noChangeShapeType="1"/>
            </p:cNvSpPr>
            <p:nvPr/>
          </p:nvSpPr>
          <p:spPr bwMode="auto">
            <a:xfrm>
              <a:off x="3604" y="928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376" name="Line 8"/>
            <p:cNvSpPr>
              <a:spLocks noChangeShapeType="1"/>
            </p:cNvSpPr>
            <p:nvPr/>
          </p:nvSpPr>
          <p:spPr bwMode="auto">
            <a:xfrm>
              <a:off x="4528" y="912"/>
              <a:ext cx="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83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543800" cy="38862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		   Inst Count	   CPI	Clock Rate</a:t>
            </a:r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Program	          X	</a:t>
            </a:r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/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Compiler	          X	    (X)</a:t>
            </a:r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/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Inst. Set.	          X	     X</a:t>
            </a:r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/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Organization	     X		  X</a:t>
            </a:r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/>
          </a:p>
          <a:p>
            <a:pPr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/>
              <a:t>Technology				  X</a:t>
            </a:r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 flipV="1">
            <a:off x="3092450" y="2406650"/>
            <a:ext cx="0" cy="374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4851400" y="2457450"/>
            <a:ext cx="0" cy="370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0" name="Line 12"/>
          <p:cNvSpPr>
            <a:spLocks noChangeShapeType="1"/>
          </p:cNvSpPr>
          <p:nvPr/>
        </p:nvSpPr>
        <p:spPr bwMode="auto">
          <a:xfrm>
            <a:off x="5943600" y="241935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1" name="Line 13"/>
          <p:cNvSpPr>
            <a:spLocks noChangeShapeType="1"/>
          </p:cNvSpPr>
          <p:nvPr/>
        </p:nvSpPr>
        <p:spPr bwMode="auto">
          <a:xfrm>
            <a:off x="8102600" y="2419350"/>
            <a:ext cx="0" cy="377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>
            <a:off x="1168400" y="3429000"/>
            <a:ext cx="690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>
            <a:off x="1149350" y="4108450"/>
            <a:ext cx="692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>
            <a:off x="1149350" y="4838700"/>
            <a:ext cx="692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>
            <a:off x="1168400" y="5499100"/>
            <a:ext cx="6902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>
            <a:off x="1187450" y="6165850"/>
            <a:ext cx="688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>
            <a:off x="1130300" y="2832100"/>
            <a:ext cx="6940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8" name="Freeform 20"/>
          <p:cNvSpPr>
            <a:spLocks/>
          </p:cNvSpPr>
          <p:nvPr/>
        </p:nvSpPr>
        <p:spPr bwMode="auto">
          <a:xfrm>
            <a:off x="6858000" y="381000"/>
            <a:ext cx="968375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305" y="0"/>
              </a:cxn>
              <a:cxn ang="0">
                <a:pos x="610" y="528"/>
              </a:cxn>
              <a:cxn ang="0">
                <a:pos x="0" y="528"/>
              </a:cxn>
            </a:cxnLst>
            <a:rect l="0" t="0" r="r" b="b"/>
            <a:pathLst>
              <a:path w="610" h="528">
                <a:moveTo>
                  <a:pt x="0" y="528"/>
                </a:moveTo>
                <a:lnTo>
                  <a:pt x="305" y="0"/>
                </a:lnTo>
                <a:lnTo>
                  <a:pt x="610" y="528"/>
                </a:lnTo>
                <a:lnTo>
                  <a:pt x="0" y="528"/>
                </a:lnTo>
                <a:close/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389" name="Text Box 21"/>
          <p:cNvSpPr txBox="1">
            <a:spLocks noChangeArrowheads="1"/>
          </p:cNvSpPr>
          <p:nvPr/>
        </p:nvSpPr>
        <p:spPr bwMode="auto">
          <a:xfrm>
            <a:off x="5937250" y="1184275"/>
            <a:ext cx="12382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latin typeface="Comic Sans MS" charset="0"/>
              </a:rPr>
              <a:t>inst count</a:t>
            </a:r>
          </a:p>
        </p:txBody>
      </p:sp>
      <p:sp>
        <p:nvSpPr>
          <p:cNvPr id="698390" name="Text Box 22"/>
          <p:cNvSpPr txBox="1">
            <a:spLocks noChangeArrowheads="1"/>
          </p:cNvSpPr>
          <p:nvPr/>
        </p:nvSpPr>
        <p:spPr bwMode="auto">
          <a:xfrm>
            <a:off x="7086600" y="76200"/>
            <a:ext cx="5667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latin typeface="Comic Sans MS" charset="0"/>
              </a:rPr>
              <a:t>CPI</a:t>
            </a:r>
          </a:p>
        </p:txBody>
      </p:sp>
      <p:sp>
        <p:nvSpPr>
          <p:cNvPr id="698391" name="Text Box 23"/>
          <p:cNvSpPr txBox="1">
            <a:spLocks noChangeArrowheads="1"/>
          </p:cNvSpPr>
          <p:nvPr/>
        </p:nvSpPr>
        <p:spPr bwMode="auto">
          <a:xfrm>
            <a:off x="7543800" y="1219200"/>
            <a:ext cx="12890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latin typeface="Comic Sans MS" charset="0"/>
              </a:rPr>
              <a:t>Cycle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490/590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Jangyoung</a:t>
            </a:r>
            <a:r>
              <a:rPr lang="en-US" dirty="0" smtClean="0"/>
              <a:t> Kim’s Office Hours</a:t>
            </a:r>
          </a:p>
          <a:p>
            <a:pPr lvl="1"/>
            <a:r>
              <a:rPr lang="en-US" dirty="0" smtClean="0"/>
              <a:t>Office: 232 Bell</a:t>
            </a:r>
          </a:p>
          <a:p>
            <a:pPr lvl="1"/>
            <a:r>
              <a:rPr lang="en-US" dirty="0" smtClean="0"/>
              <a:t>Office Hours: MWF, 1pm – 2pm</a:t>
            </a:r>
          </a:p>
          <a:p>
            <a:r>
              <a:rPr lang="en-US" dirty="0" smtClean="0"/>
              <a:t>Please check the web page: </a:t>
            </a:r>
            <a:r>
              <a:rPr lang="en-US" b="1" dirty="0" smtClean="0">
                <a:latin typeface="Courier" charset="0"/>
                <a:hlinkClick r:id="rId3"/>
              </a:rPr>
              <a:t>http://www.cse.buffalo.edu/~stevko/courses/cse490/spring11</a:t>
            </a:r>
            <a:endParaRPr lang="en-US" b="1" dirty="0" smtClean="0">
              <a:latin typeface="Courier" charset="0"/>
            </a:endParaRPr>
          </a:p>
          <a:p>
            <a:r>
              <a:rPr lang="en-US" dirty="0" smtClean="0"/>
              <a:t>Don’t forget: Recitations start from next week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Disclaimer: Lecture notes are heavily based on UC Berkeley’s materials.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Trends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F862-881F-7442-AAA2-8B5AA9B13648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9425"/>
            <a:ext cx="8897938" cy="488950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Instruction Set Architecture: Critical Interface</a:t>
            </a: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1301750" y="2635250"/>
            <a:ext cx="6692900" cy="4445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8" name="Oval 4"/>
          <p:cNvSpPr>
            <a:spLocks noChangeArrowheads="1"/>
          </p:cNvSpPr>
          <p:nvPr/>
        </p:nvSpPr>
        <p:spPr bwMode="auto">
          <a:xfrm>
            <a:off x="3740150" y="1263650"/>
            <a:ext cx="368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9" name="Line 5"/>
          <p:cNvSpPr>
            <a:spLocks noChangeShapeType="1"/>
          </p:cNvSpPr>
          <p:nvPr/>
        </p:nvSpPr>
        <p:spPr bwMode="auto">
          <a:xfrm flipH="1">
            <a:off x="3886200" y="1562100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0" name="Line 6"/>
          <p:cNvSpPr>
            <a:spLocks noChangeShapeType="1"/>
          </p:cNvSpPr>
          <p:nvPr/>
        </p:nvSpPr>
        <p:spPr bwMode="auto">
          <a:xfrm>
            <a:off x="3886200" y="21717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>
            <a:off x="4114800" y="2171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2" name="Line 8"/>
          <p:cNvSpPr>
            <a:spLocks noChangeShapeType="1"/>
          </p:cNvSpPr>
          <p:nvPr/>
        </p:nvSpPr>
        <p:spPr bwMode="auto">
          <a:xfrm>
            <a:off x="4114800" y="24765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3" name="Line 9"/>
          <p:cNvSpPr>
            <a:spLocks noChangeShapeType="1"/>
          </p:cNvSpPr>
          <p:nvPr/>
        </p:nvSpPr>
        <p:spPr bwMode="auto">
          <a:xfrm flipH="1">
            <a:off x="3733800" y="21717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4" name="Line 10"/>
          <p:cNvSpPr>
            <a:spLocks noChangeShapeType="1"/>
          </p:cNvSpPr>
          <p:nvPr/>
        </p:nvSpPr>
        <p:spPr bwMode="auto">
          <a:xfrm flipH="1">
            <a:off x="3505200" y="25527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3962400" y="17907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6" name="Line 12"/>
          <p:cNvSpPr>
            <a:spLocks noChangeShapeType="1"/>
          </p:cNvSpPr>
          <p:nvPr/>
        </p:nvSpPr>
        <p:spPr bwMode="auto">
          <a:xfrm flipV="1">
            <a:off x="4191000" y="17907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7" name="Line 13"/>
          <p:cNvSpPr>
            <a:spLocks noChangeShapeType="1"/>
          </p:cNvSpPr>
          <p:nvPr/>
        </p:nvSpPr>
        <p:spPr bwMode="auto">
          <a:xfrm>
            <a:off x="3886200" y="17145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8" name="Line 14"/>
          <p:cNvSpPr>
            <a:spLocks noChangeShapeType="1"/>
          </p:cNvSpPr>
          <p:nvPr/>
        </p:nvSpPr>
        <p:spPr bwMode="auto">
          <a:xfrm flipV="1">
            <a:off x="4114800" y="15621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79" name="Oval 15"/>
          <p:cNvSpPr>
            <a:spLocks noChangeArrowheads="1"/>
          </p:cNvSpPr>
          <p:nvPr/>
        </p:nvSpPr>
        <p:spPr bwMode="auto">
          <a:xfrm>
            <a:off x="5111750" y="1339850"/>
            <a:ext cx="368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0" name="Line 16"/>
          <p:cNvSpPr>
            <a:spLocks noChangeShapeType="1"/>
          </p:cNvSpPr>
          <p:nvPr/>
        </p:nvSpPr>
        <p:spPr bwMode="auto">
          <a:xfrm>
            <a:off x="5334000" y="16383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1" name="Line 17"/>
          <p:cNvSpPr>
            <a:spLocks noChangeShapeType="1"/>
          </p:cNvSpPr>
          <p:nvPr/>
        </p:nvSpPr>
        <p:spPr bwMode="auto">
          <a:xfrm flipH="1">
            <a:off x="5105400" y="22479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2" name="Line 18"/>
          <p:cNvSpPr>
            <a:spLocks noChangeShapeType="1"/>
          </p:cNvSpPr>
          <p:nvPr/>
        </p:nvSpPr>
        <p:spPr bwMode="auto">
          <a:xfrm>
            <a:off x="5105400" y="24765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3" name="Line 19"/>
          <p:cNvSpPr>
            <a:spLocks noChangeShapeType="1"/>
          </p:cNvSpPr>
          <p:nvPr/>
        </p:nvSpPr>
        <p:spPr bwMode="auto">
          <a:xfrm>
            <a:off x="5410200" y="22479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4" name="Line 20"/>
          <p:cNvSpPr>
            <a:spLocks noChangeShapeType="1"/>
          </p:cNvSpPr>
          <p:nvPr/>
        </p:nvSpPr>
        <p:spPr bwMode="auto">
          <a:xfrm flipV="1">
            <a:off x="5715000" y="23241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5" name="Line 21"/>
          <p:cNvSpPr>
            <a:spLocks noChangeShapeType="1"/>
          </p:cNvSpPr>
          <p:nvPr/>
        </p:nvSpPr>
        <p:spPr bwMode="auto">
          <a:xfrm>
            <a:off x="5943600" y="23241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6" name="Line 22"/>
          <p:cNvSpPr>
            <a:spLocks noChangeShapeType="1"/>
          </p:cNvSpPr>
          <p:nvPr/>
        </p:nvSpPr>
        <p:spPr bwMode="auto">
          <a:xfrm flipH="1">
            <a:off x="5181600" y="18669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7" name="Line 23"/>
          <p:cNvSpPr>
            <a:spLocks noChangeShapeType="1"/>
          </p:cNvSpPr>
          <p:nvPr/>
        </p:nvSpPr>
        <p:spPr bwMode="auto">
          <a:xfrm flipH="1" flipV="1">
            <a:off x="4953000" y="2019300"/>
            <a:ext cx="228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 flipH="1">
            <a:off x="5029200" y="17907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 flipV="1">
            <a:off x="4800600" y="16383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V="1">
            <a:off x="5181600" y="14859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 flipV="1">
            <a:off x="3886200" y="14097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352800" y="3086100"/>
            <a:ext cx="2362200" cy="1390650"/>
            <a:chOff x="2112" y="1944"/>
            <a:chExt cx="1488" cy="1104"/>
          </a:xfrm>
        </p:grpSpPr>
        <p:sp>
          <p:nvSpPr>
            <p:cNvPr id="676892" name="Oval 28"/>
            <p:cNvSpPr>
              <a:spLocks noChangeArrowheads="1"/>
            </p:cNvSpPr>
            <p:nvPr/>
          </p:nvSpPr>
          <p:spPr bwMode="auto">
            <a:xfrm>
              <a:off x="2656" y="2008"/>
              <a:ext cx="400" cy="3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3" name="Line 29"/>
            <p:cNvSpPr>
              <a:spLocks noChangeShapeType="1"/>
            </p:cNvSpPr>
            <p:nvPr/>
          </p:nvSpPr>
          <p:spPr bwMode="auto">
            <a:xfrm flipV="1">
              <a:off x="2784" y="2184"/>
              <a:ext cx="4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4" name="Line 30"/>
            <p:cNvSpPr>
              <a:spLocks noChangeShapeType="1"/>
            </p:cNvSpPr>
            <p:nvPr/>
          </p:nvSpPr>
          <p:spPr bwMode="auto">
            <a:xfrm>
              <a:off x="2832" y="2184"/>
              <a:ext cx="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5" name="Line 31"/>
            <p:cNvSpPr>
              <a:spLocks noChangeShapeType="1"/>
            </p:cNvSpPr>
            <p:nvPr/>
          </p:nvSpPr>
          <p:spPr bwMode="auto">
            <a:xfrm>
              <a:off x="2880" y="2184"/>
              <a:ext cx="4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6" name="Line 32"/>
            <p:cNvSpPr>
              <a:spLocks noChangeShapeType="1"/>
            </p:cNvSpPr>
            <p:nvPr/>
          </p:nvSpPr>
          <p:spPr bwMode="auto">
            <a:xfrm>
              <a:off x="2880" y="2088"/>
              <a:ext cx="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7" name="Line 33"/>
            <p:cNvSpPr>
              <a:spLocks noChangeShapeType="1"/>
            </p:cNvSpPr>
            <p:nvPr/>
          </p:nvSpPr>
          <p:spPr bwMode="auto">
            <a:xfrm flipH="1">
              <a:off x="2736" y="2088"/>
              <a:ext cx="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8" name="Line 34"/>
            <p:cNvSpPr>
              <a:spLocks noChangeShapeType="1"/>
            </p:cNvSpPr>
            <p:nvPr/>
          </p:nvSpPr>
          <p:spPr bwMode="auto">
            <a:xfrm flipV="1">
              <a:off x="2448" y="3000"/>
              <a:ext cx="0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9" name="Line 35"/>
            <p:cNvSpPr>
              <a:spLocks noChangeShapeType="1"/>
            </p:cNvSpPr>
            <p:nvPr/>
          </p:nvSpPr>
          <p:spPr bwMode="auto">
            <a:xfrm>
              <a:off x="2880" y="2328"/>
              <a:ext cx="0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0" name="Line 36"/>
            <p:cNvSpPr>
              <a:spLocks noChangeShapeType="1"/>
            </p:cNvSpPr>
            <p:nvPr/>
          </p:nvSpPr>
          <p:spPr bwMode="auto">
            <a:xfrm>
              <a:off x="2880" y="2712"/>
              <a:ext cx="2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1" name="Line 37"/>
            <p:cNvSpPr>
              <a:spLocks noChangeShapeType="1"/>
            </p:cNvSpPr>
            <p:nvPr/>
          </p:nvSpPr>
          <p:spPr bwMode="auto">
            <a:xfrm>
              <a:off x="3120" y="2712"/>
              <a:ext cx="96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2" name="Line 38"/>
            <p:cNvSpPr>
              <a:spLocks noChangeShapeType="1"/>
            </p:cNvSpPr>
            <p:nvPr/>
          </p:nvSpPr>
          <p:spPr bwMode="auto">
            <a:xfrm flipV="1">
              <a:off x="3216" y="2952"/>
              <a:ext cx="4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3" name="Line 39"/>
            <p:cNvSpPr>
              <a:spLocks noChangeShapeType="1"/>
            </p:cNvSpPr>
            <p:nvPr/>
          </p:nvSpPr>
          <p:spPr bwMode="auto">
            <a:xfrm flipH="1">
              <a:off x="2640" y="2712"/>
              <a:ext cx="240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4" name="Line 40"/>
            <p:cNvSpPr>
              <a:spLocks noChangeShapeType="1"/>
            </p:cNvSpPr>
            <p:nvPr/>
          </p:nvSpPr>
          <p:spPr bwMode="auto">
            <a:xfrm flipH="1">
              <a:off x="2544" y="2760"/>
              <a:ext cx="96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5" name="Line 41"/>
            <p:cNvSpPr>
              <a:spLocks noChangeShapeType="1"/>
            </p:cNvSpPr>
            <p:nvPr/>
          </p:nvSpPr>
          <p:spPr bwMode="auto">
            <a:xfrm flipH="1">
              <a:off x="2448" y="3048"/>
              <a:ext cx="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6" name="Line 42"/>
            <p:cNvSpPr>
              <a:spLocks noChangeShapeType="1"/>
            </p:cNvSpPr>
            <p:nvPr/>
          </p:nvSpPr>
          <p:spPr bwMode="auto">
            <a:xfrm>
              <a:off x="2880" y="2328"/>
              <a:ext cx="336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7" name="Line 43"/>
            <p:cNvSpPr>
              <a:spLocks noChangeShapeType="1"/>
            </p:cNvSpPr>
            <p:nvPr/>
          </p:nvSpPr>
          <p:spPr bwMode="auto">
            <a:xfrm flipV="1">
              <a:off x="3216" y="1944"/>
              <a:ext cx="240" cy="4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8" name="Line 44"/>
            <p:cNvSpPr>
              <a:spLocks noChangeShapeType="1"/>
            </p:cNvSpPr>
            <p:nvPr/>
          </p:nvSpPr>
          <p:spPr bwMode="auto">
            <a:xfrm>
              <a:off x="3456" y="1944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9" name="Line 45"/>
            <p:cNvSpPr>
              <a:spLocks noChangeShapeType="1"/>
            </p:cNvSpPr>
            <p:nvPr/>
          </p:nvSpPr>
          <p:spPr bwMode="auto">
            <a:xfrm flipH="1">
              <a:off x="2592" y="2376"/>
              <a:ext cx="28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10" name="Line 46"/>
            <p:cNvSpPr>
              <a:spLocks noChangeShapeType="1"/>
            </p:cNvSpPr>
            <p:nvPr/>
          </p:nvSpPr>
          <p:spPr bwMode="auto">
            <a:xfrm flipH="1" flipV="1">
              <a:off x="2256" y="1944"/>
              <a:ext cx="33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11" name="Line 47"/>
            <p:cNvSpPr>
              <a:spLocks noChangeShapeType="1"/>
            </p:cNvSpPr>
            <p:nvPr/>
          </p:nvSpPr>
          <p:spPr bwMode="auto">
            <a:xfrm flipH="1">
              <a:off x="2112" y="1944"/>
              <a:ext cx="1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676912" name="Rectangle 48"/>
          <p:cNvSpPr>
            <a:spLocks noChangeArrowheads="1"/>
          </p:cNvSpPr>
          <p:nvPr/>
        </p:nvSpPr>
        <p:spPr bwMode="auto">
          <a:xfrm>
            <a:off x="3670300" y="2717800"/>
            <a:ext cx="1701800" cy="303213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2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instruction set</a:t>
            </a:r>
          </a:p>
        </p:txBody>
      </p:sp>
      <p:sp>
        <p:nvSpPr>
          <p:cNvPr id="676913" name="Rectangle 49"/>
          <p:cNvSpPr>
            <a:spLocks noChangeArrowheads="1"/>
          </p:cNvSpPr>
          <p:nvPr/>
        </p:nvSpPr>
        <p:spPr bwMode="auto">
          <a:xfrm>
            <a:off x="850900" y="1816100"/>
            <a:ext cx="10668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676914" name="Rectangle 50"/>
          <p:cNvSpPr>
            <a:spLocks noChangeArrowheads="1"/>
          </p:cNvSpPr>
          <p:nvPr/>
        </p:nvSpPr>
        <p:spPr bwMode="auto">
          <a:xfrm>
            <a:off x="850900" y="3721100"/>
            <a:ext cx="11430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76916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650875" y="4787900"/>
            <a:ext cx="7683500" cy="1722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Properties of a good abstraction</a:t>
            </a:r>
          </a:p>
          <a:p>
            <a:pPr lvl="1">
              <a:lnSpc>
                <a:spcPct val="80000"/>
              </a:lnSpc>
            </a:pPr>
            <a:r>
              <a:rPr lang="en-US"/>
              <a:t>Lasts through many generations (portability)</a:t>
            </a:r>
          </a:p>
          <a:p>
            <a:pPr lvl="1">
              <a:lnSpc>
                <a:spcPct val="80000"/>
              </a:lnSpc>
            </a:pPr>
            <a:r>
              <a:rPr lang="en-US"/>
              <a:t>Used in many different ways (generality)</a:t>
            </a:r>
          </a:p>
          <a:p>
            <a:pPr lvl="1">
              <a:lnSpc>
                <a:spcPct val="80000"/>
              </a:lnSpc>
            </a:pPr>
            <a:r>
              <a:rPr lang="en-US"/>
              <a:t>Provides </a:t>
            </a:r>
            <a:r>
              <a:rPr lang="en-US">
                <a:solidFill>
                  <a:schemeClr val="hlink"/>
                </a:solidFill>
              </a:rPr>
              <a:t>convenient</a:t>
            </a:r>
            <a:r>
              <a:rPr lang="en-US"/>
              <a:t>  functionality to higher levels</a:t>
            </a:r>
          </a:p>
          <a:p>
            <a:pPr lvl="1">
              <a:lnSpc>
                <a:spcPct val="80000"/>
              </a:lnSpc>
            </a:pPr>
            <a:r>
              <a:rPr lang="en-US"/>
              <a:t>Permits an </a:t>
            </a:r>
            <a:r>
              <a:rPr lang="en-US">
                <a:solidFill>
                  <a:schemeClr val="hlink"/>
                </a:solidFill>
              </a:rPr>
              <a:t>efficient</a:t>
            </a:r>
            <a:r>
              <a:rPr lang="en-US"/>
              <a:t> implementation at lower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3DFD-3D83-F245-8D48-30AD0A217465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89158" name="Picture 6" descr="c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1231900"/>
            <a:ext cx="2266950" cy="2101850"/>
          </a:xfrm>
          <a:prstGeom prst="rect">
            <a:avLst/>
          </a:prstGeom>
          <a:noFill/>
        </p:spPr>
      </p:pic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64463" cy="736600"/>
          </a:xfrm>
        </p:spPr>
        <p:txBody>
          <a:bodyPr/>
          <a:lstStyle/>
          <a:p>
            <a:r>
              <a:rPr lang="en-US"/>
              <a:t>Moore’s Law: 2X transistors / “year”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5603875"/>
            <a:ext cx="8732837" cy="768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“Cramming More Components onto Integrated Circuits”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Gordon Moore, Electronics, 1965</a:t>
            </a:r>
          </a:p>
          <a:p>
            <a:pPr>
              <a:lnSpc>
                <a:spcPct val="80000"/>
              </a:lnSpc>
            </a:pPr>
            <a:r>
              <a:rPr lang="en-US" sz="1600"/>
              <a:t># on transistors / cost-effective integrated circuit double every N months (12 </a:t>
            </a:r>
            <a:r>
              <a:rPr lang="en-US" sz="1600">
                <a:ea typeface="Arial" charset="0"/>
                <a:cs typeface="Arial" charset="0"/>
              </a:rPr>
              <a:t>≤ N ≤ 24)</a:t>
            </a:r>
          </a:p>
        </p:txBody>
      </p:sp>
      <p:pic>
        <p:nvPicPr>
          <p:cNvPr id="689156" name="Picture 4" descr="mo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763" y="2760663"/>
            <a:ext cx="2740025" cy="2719387"/>
          </a:xfrm>
          <a:prstGeom prst="rect">
            <a:avLst/>
          </a:prstGeom>
          <a:noFill/>
        </p:spPr>
      </p:pic>
      <p:pic>
        <p:nvPicPr>
          <p:cNvPr id="689157" name="Picture 5" descr="moo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" y="3586163"/>
            <a:ext cx="2193925" cy="1752600"/>
          </a:xfrm>
          <a:prstGeom prst="rect">
            <a:avLst/>
          </a:prstGeom>
          <a:noFill/>
        </p:spPr>
      </p:pic>
      <p:graphicFrame>
        <p:nvGraphicFramePr>
          <p:cNvPr id="68915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854575" y="1144588"/>
          <a:ext cx="4289425" cy="2924175"/>
        </p:xfrm>
        <a:graphic>
          <a:graphicData uri="http://schemas.openxmlformats.org/presentationml/2006/ole">
            <p:oleObj spid="_x0000_s57346" name="Bitmap Image" r:id="rId6" imgW="5733333" imgH="345714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214A-37FB-0341-846B-76B1364BD424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330200"/>
            <a:ext cx="6911975" cy="736600"/>
          </a:xfrm>
        </p:spPr>
        <p:txBody>
          <a:bodyPr/>
          <a:lstStyle/>
          <a:p>
            <a:r>
              <a:rPr lang="en-US" sz="2800" b="0"/>
              <a:t>Tracking Technology Performance Trends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50938"/>
            <a:ext cx="8077200" cy="523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Drill down into 4 technologies:</a:t>
            </a:r>
          </a:p>
          <a:p>
            <a:pPr lvl="1">
              <a:lnSpc>
                <a:spcPct val="80000"/>
              </a:lnSpc>
            </a:pPr>
            <a:r>
              <a:rPr lang="en-US"/>
              <a:t>Disks, </a:t>
            </a:r>
          </a:p>
          <a:p>
            <a:pPr lvl="1">
              <a:lnSpc>
                <a:spcPct val="80000"/>
              </a:lnSpc>
            </a:pPr>
            <a:r>
              <a:rPr lang="en-US"/>
              <a:t>Memory, </a:t>
            </a:r>
          </a:p>
          <a:p>
            <a:pPr lvl="1">
              <a:lnSpc>
                <a:spcPct val="80000"/>
              </a:lnSpc>
            </a:pPr>
            <a:r>
              <a:rPr lang="en-US"/>
              <a:t>Network, </a:t>
            </a:r>
          </a:p>
          <a:p>
            <a:pPr lvl="1">
              <a:lnSpc>
                <a:spcPct val="80000"/>
              </a:lnSpc>
            </a:pPr>
            <a:r>
              <a:rPr lang="en-US"/>
              <a:t>Processors</a:t>
            </a:r>
          </a:p>
          <a:p>
            <a:pPr>
              <a:lnSpc>
                <a:spcPct val="80000"/>
              </a:lnSpc>
            </a:pPr>
            <a:r>
              <a:rPr lang="en-US"/>
              <a:t> Compare ~1980 Archaic (Nostalgic) vs. </a:t>
            </a:r>
            <a:br>
              <a:rPr lang="en-US"/>
            </a:br>
            <a:r>
              <a:rPr lang="en-US"/>
              <a:t>~2000 Modern (Newfangled)</a:t>
            </a:r>
          </a:p>
          <a:p>
            <a:pPr lvl="1">
              <a:lnSpc>
                <a:spcPct val="80000"/>
              </a:lnSpc>
            </a:pPr>
            <a:r>
              <a:rPr lang="en-US"/>
              <a:t>Performance Milestones in each technology</a:t>
            </a:r>
          </a:p>
          <a:p>
            <a:pPr>
              <a:lnSpc>
                <a:spcPct val="80000"/>
              </a:lnSpc>
            </a:pPr>
            <a:r>
              <a:rPr lang="en-US"/>
              <a:t>Compare for Bandwidth vs. Latency improvements in performance over time</a:t>
            </a:r>
          </a:p>
          <a:p>
            <a:pPr>
              <a:lnSpc>
                <a:spcPct val="80000"/>
              </a:lnSpc>
            </a:pPr>
            <a:r>
              <a:rPr lang="en-US"/>
              <a:t>Bandwidth: number of events per unit time</a:t>
            </a:r>
          </a:p>
          <a:p>
            <a:pPr lvl="1">
              <a:lnSpc>
                <a:spcPct val="80000"/>
              </a:lnSpc>
            </a:pPr>
            <a:r>
              <a:rPr lang="en-US"/>
              <a:t>E.g., M bits / second over network, M bytes / second from disk</a:t>
            </a:r>
          </a:p>
          <a:p>
            <a:pPr>
              <a:lnSpc>
                <a:spcPct val="80000"/>
              </a:lnSpc>
            </a:pPr>
            <a:r>
              <a:rPr lang="en-US"/>
              <a:t>Latency: elapsed time for a single event</a:t>
            </a:r>
          </a:p>
          <a:p>
            <a:pPr lvl="1">
              <a:lnSpc>
                <a:spcPct val="80000"/>
              </a:lnSpc>
            </a:pPr>
            <a:r>
              <a:rPr lang="en-US"/>
              <a:t> E.g., one-way network delay in microseconds, </a:t>
            </a:r>
            <a:br>
              <a:rPr lang="en-US"/>
            </a:br>
            <a:r>
              <a:rPr lang="en-US"/>
              <a:t>average disk access time in milliseconds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3A39-A58B-FD43-8258-57A1CAF93BCC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327025"/>
            <a:ext cx="8969375" cy="538163"/>
          </a:xfrm>
        </p:spPr>
        <p:txBody>
          <a:bodyPr/>
          <a:lstStyle/>
          <a:p>
            <a:r>
              <a:rPr lang="en-US" sz="2800"/>
              <a:t>Disks: Archaic(Nostalgic) v. Modern(Newfangled)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800600" cy="5434013"/>
          </a:xfrm>
        </p:spPr>
        <p:txBody>
          <a:bodyPr/>
          <a:lstStyle/>
          <a:p>
            <a:pPr marL="342900" indent="-342900">
              <a:tabLst>
                <a:tab pos="4402138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Seagate 373453, 2003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15000 RPM 	(4X)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73.4 GBytes 	(2500X)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Tracks/Inch: 64000</a:t>
            </a:r>
            <a:r>
              <a:rPr lang="en-US" sz="2400"/>
              <a:t>	 (80X)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Bits/Inch: 533,000</a:t>
            </a:r>
            <a:r>
              <a:rPr lang="en-US" sz="2400"/>
              <a:t>	 (60X)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Four 2.5” platters </a:t>
            </a:r>
            <a:br>
              <a:rPr lang="en-US" sz="2400"/>
            </a:br>
            <a:r>
              <a:rPr lang="en-US" sz="2400"/>
              <a:t>(in 3.5” form factor)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Bandwidth: </a:t>
            </a:r>
            <a:br>
              <a:rPr lang="en-US" sz="2400"/>
            </a:br>
            <a:r>
              <a:rPr lang="en-US" sz="2400"/>
              <a:t>86 MBytes/sec 	(140X)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Latency:  5.7 ms 	(8X)</a:t>
            </a:r>
          </a:p>
          <a:p>
            <a:pPr marL="342900" indent="-342900">
              <a:tabLst>
                <a:tab pos="4402138" algn="r"/>
              </a:tabLst>
            </a:pPr>
            <a:r>
              <a:rPr lang="en-US" sz="2400"/>
              <a:t>Cache: 8 MBytes</a:t>
            </a:r>
          </a:p>
        </p:txBody>
      </p:sp>
      <p:sp>
        <p:nvSpPr>
          <p:cNvPr id="798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848100" cy="5434013"/>
          </a:xfrm>
        </p:spPr>
        <p:txBody>
          <a:bodyPr/>
          <a:lstStyle/>
          <a:p>
            <a:r>
              <a:rPr lang="en-US" sz="2400">
                <a:ea typeface="Times New Roman" charset="0"/>
                <a:cs typeface="Times New Roman" charset="0"/>
              </a:rPr>
              <a:t>CDC Wren I, 1983</a:t>
            </a:r>
          </a:p>
          <a:p>
            <a:r>
              <a:rPr lang="en-US" sz="2400"/>
              <a:t>3600 RPM</a:t>
            </a:r>
          </a:p>
          <a:p>
            <a:r>
              <a:rPr lang="en-US" sz="2400"/>
              <a:t>0.03 GBytes capacity</a:t>
            </a:r>
          </a:p>
          <a:p>
            <a:r>
              <a:rPr lang="en-US" sz="2400">
                <a:ea typeface="Times New Roman" charset="0"/>
                <a:cs typeface="Times New Roman" charset="0"/>
              </a:rPr>
              <a:t>Tracks/Inch: 800</a:t>
            </a:r>
            <a:r>
              <a:rPr lang="en-US" sz="2400"/>
              <a:t> </a:t>
            </a:r>
          </a:p>
          <a:p>
            <a:r>
              <a:rPr lang="en-US" sz="2400">
                <a:ea typeface="Times New Roman" charset="0"/>
                <a:cs typeface="Times New Roman" charset="0"/>
              </a:rPr>
              <a:t>Bits/Inch: 9550</a:t>
            </a:r>
            <a:r>
              <a:rPr lang="en-US" sz="2400"/>
              <a:t> </a:t>
            </a:r>
          </a:p>
          <a:p>
            <a:r>
              <a:rPr lang="en-US" sz="2400"/>
              <a:t>Three 5.25” platters</a:t>
            </a:r>
            <a:br>
              <a:rPr lang="en-US" sz="2400"/>
            </a:br>
            <a:endParaRPr lang="en-US" sz="2400"/>
          </a:p>
          <a:p>
            <a:r>
              <a:rPr lang="en-US" sz="2400"/>
              <a:t>Bandwidth: </a:t>
            </a:r>
            <a:br>
              <a:rPr lang="en-US" sz="2400"/>
            </a:br>
            <a:r>
              <a:rPr lang="en-US" sz="2400"/>
              <a:t>0.6 MBytes/sec</a:t>
            </a:r>
          </a:p>
          <a:p>
            <a:r>
              <a:rPr lang="en-US" sz="2400"/>
              <a:t>Latency: 48.3 ms</a:t>
            </a:r>
          </a:p>
          <a:p>
            <a:r>
              <a:rPr lang="en-US" sz="2400"/>
              <a:t>Cache: 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047B-FC7E-194A-9EC8-C7B387DD3CFF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93688"/>
            <a:ext cx="8613775" cy="538162"/>
          </a:xfrm>
        </p:spPr>
        <p:txBody>
          <a:bodyPr/>
          <a:lstStyle/>
          <a:p>
            <a:r>
              <a:rPr lang="en-US" b="0"/>
              <a:t>Latency Lags Bandwidth (for last ~20 years)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00138"/>
            <a:ext cx="4953000" cy="60325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Performance Milestones</a:t>
            </a: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00FFFF"/>
              </a:solidFill>
              <a:ea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Disk</a:t>
            </a:r>
            <a:r>
              <a:rPr lang="en-US" sz="2400" dirty="0">
                <a:ea typeface="Times New Roman" charset="0"/>
                <a:cs typeface="Times New Roman" charset="0"/>
              </a:rPr>
              <a:t>: 3600, 5400, 7200, 10000, 15000 RPM </a:t>
            </a:r>
            <a:r>
              <a:rPr lang="en-US" sz="1200" dirty="0">
                <a:ea typeface="Times New Roman" charset="0"/>
                <a:cs typeface="Times New Roman" charset="0"/>
              </a:rPr>
              <a:t>(8x, 143x)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endParaRPr lang="en-US" sz="2400" dirty="0">
              <a:ea typeface="Times New Roman" charset="0"/>
              <a:cs typeface="Times New Roman" charset="0"/>
            </a:endParaRPr>
          </a:p>
        </p:txBody>
      </p:sp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4556125" y="5726113"/>
            <a:ext cx="349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ea typeface="Times New Roman" charset="0"/>
                <a:cs typeface="Times New Roman" charset="0"/>
              </a:rPr>
              <a:t>(latency = simple operation w/o contention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ea typeface="Times New Roman" charset="0"/>
                <a:cs typeface="Times New Roman" charset="0"/>
              </a:rPr>
              <a:t>BW = best-case)</a:t>
            </a:r>
          </a:p>
        </p:txBody>
      </p:sp>
      <p:graphicFrame>
        <p:nvGraphicFramePr>
          <p:cNvPr id="799749" name="Object 5"/>
          <p:cNvGraphicFramePr>
            <a:graphicFrameLocks noChangeAspect="1"/>
          </p:cNvGraphicFramePr>
          <p:nvPr/>
        </p:nvGraphicFramePr>
        <p:xfrm>
          <a:off x="-400050" y="752475"/>
          <a:ext cx="4714875" cy="5702300"/>
        </p:xfrm>
        <a:graphic>
          <a:graphicData uri="http://schemas.openxmlformats.org/presentationml/2006/ole">
            <p:oleObj spid="_x0000_s60418" name="Chart" r:id="rId4" imgW="5994400" imgH="7251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3955-4B70-8845-8460-B1762DDE559B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446088"/>
            <a:ext cx="9215437" cy="538162"/>
          </a:xfrm>
        </p:spPr>
        <p:txBody>
          <a:bodyPr/>
          <a:lstStyle/>
          <a:p>
            <a:r>
              <a:rPr lang="en-US" sz="2400"/>
              <a:t>Memory: </a:t>
            </a:r>
            <a:r>
              <a:rPr lang="en-US" sz="2400">
                <a:solidFill>
                  <a:schemeClr val="tx1"/>
                </a:solidFill>
              </a:rPr>
              <a:t>Archaic (Nostalgic) v. Modern (Newfangled)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00138"/>
            <a:ext cx="4233863" cy="4408487"/>
          </a:xfrm>
        </p:spPr>
        <p:txBody>
          <a:bodyPr/>
          <a:lstStyle/>
          <a:p>
            <a:r>
              <a:rPr lang="en-US" sz="2400"/>
              <a:t>1980 </a:t>
            </a:r>
            <a:r>
              <a:rPr lang="en-US" sz="2400">
                <a:ea typeface="Times New Roman" charset="0"/>
                <a:cs typeface="Times New Roman" charset="0"/>
              </a:rPr>
              <a:t>DRAM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(asynchronous)</a:t>
            </a:r>
          </a:p>
          <a:p>
            <a:r>
              <a:rPr lang="en-US" sz="2400"/>
              <a:t>0.06 Mbits/chip</a:t>
            </a:r>
          </a:p>
          <a:p>
            <a:r>
              <a:rPr lang="en-US" sz="2400"/>
              <a:t>64,000 xtors, 35 mm</a:t>
            </a:r>
            <a:r>
              <a:rPr lang="en-US" sz="2400" baseline="30000"/>
              <a:t>2</a:t>
            </a:r>
            <a:endParaRPr lang="en-US" sz="2400"/>
          </a:p>
          <a:p>
            <a:r>
              <a:rPr lang="en-US" sz="2400"/>
              <a:t>16-bit data bus per module, 16 pins/chip</a:t>
            </a:r>
          </a:p>
          <a:p>
            <a:r>
              <a:rPr lang="en-US" sz="2400"/>
              <a:t>13 Mbytes/sec</a:t>
            </a:r>
          </a:p>
          <a:p>
            <a:r>
              <a:rPr lang="en-US" sz="2400"/>
              <a:t>Latency: 225 ns</a:t>
            </a:r>
          </a:p>
          <a:p>
            <a:r>
              <a:rPr lang="en-US" sz="2400"/>
              <a:t>(no block transfer)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43338" y="1055688"/>
            <a:ext cx="5486400" cy="4408487"/>
          </a:xfrm>
        </p:spPr>
        <p:txBody>
          <a:bodyPr/>
          <a:lstStyle/>
          <a:p>
            <a:pPr marL="342900" indent="-342900">
              <a:tabLst>
                <a:tab pos="4864100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2000</a:t>
            </a:r>
            <a:r>
              <a:rPr lang="en-US" sz="2400"/>
              <a:t> </a:t>
            </a:r>
            <a:r>
              <a:rPr lang="en-US" sz="2400">
                <a:ea typeface="Times New Roman" charset="0"/>
                <a:cs typeface="Times New Roman" charset="0"/>
              </a:rPr>
              <a:t>Double Data Rate Synchr. </a:t>
            </a:r>
            <a:br>
              <a:rPr lang="en-US" sz="2400">
                <a:ea typeface="Times New Roman" charset="0"/>
                <a:cs typeface="Times New Roman" charset="0"/>
              </a:rPr>
            </a:br>
            <a:r>
              <a:rPr lang="en-US" sz="2400">
                <a:ea typeface="Times New Roman" charset="0"/>
                <a:cs typeface="Times New Roman" charset="0"/>
              </a:rPr>
              <a:t>(clocked) DRAM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256.00 Mbits/chip	 (4000X)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256,000,000 xtors, 204 mm</a:t>
            </a:r>
            <a:r>
              <a:rPr lang="en-US" sz="2400" baseline="30000"/>
              <a:t>2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64-bit data bus per </a:t>
            </a:r>
            <a:br>
              <a:rPr lang="en-US" sz="2400"/>
            </a:br>
            <a:r>
              <a:rPr lang="en-US" sz="2400"/>
              <a:t>DIMM, 66 pins/chip	 (4X)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1600 Mbytes/sec	 (120X)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Latency: 52 ns	 (4X)</a:t>
            </a:r>
          </a:p>
          <a:p>
            <a:pPr marL="342900" indent="-342900">
              <a:tabLst>
                <a:tab pos="4864100" algn="r"/>
              </a:tabLst>
            </a:pPr>
            <a:r>
              <a:rPr lang="en-US" sz="2400"/>
              <a:t>Block transfers (page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A6AF-C898-034B-BA3D-D48A10A49D05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312738"/>
            <a:ext cx="7959725" cy="538162"/>
          </a:xfrm>
        </p:spPr>
        <p:txBody>
          <a:bodyPr/>
          <a:lstStyle/>
          <a:p>
            <a:r>
              <a:rPr lang="en-US" b="0"/>
              <a:t>Latency Lags Bandwidth (last ~20 years)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044575"/>
            <a:ext cx="4953000" cy="551815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Performance Milestones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  <a:t/>
            </a:r>
            <a:b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</a:br>
            <a: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  <a:t/>
            </a:r>
            <a:b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</a:br>
            <a:endParaRPr lang="en-US" sz="2400">
              <a:solidFill>
                <a:srgbClr val="FF66FF"/>
              </a:solidFill>
              <a:ea typeface="Times New Roman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  <a:t/>
            </a:r>
            <a:br>
              <a:rPr lang="en-US" sz="2400">
                <a:solidFill>
                  <a:srgbClr val="FF66FF"/>
                </a:solidFill>
                <a:ea typeface="Times New Roman" charset="0"/>
                <a:cs typeface="Times New Roman" charset="0"/>
              </a:rPr>
            </a:br>
            <a:endParaRPr lang="en-US" sz="2400">
              <a:solidFill>
                <a:srgbClr val="FF66FF"/>
              </a:solidFill>
              <a:ea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FF00FF"/>
                </a:solidFill>
                <a:ea typeface="Times New Roman" charset="0"/>
                <a:cs typeface="Times New Roman" charset="0"/>
              </a:rPr>
              <a:t>Memory Module</a:t>
            </a:r>
            <a:r>
              <a:rPr lang="en-US" sz="2400">
                <a:ea typeface="Times New Roman" charset="0"/>
                <a:cs typeface="Times New Roman" charset="0"/>
              </a:rPr>
              <a:t>: 16bit plain DRAM, Page Mode DRAM, 32b, 64b, SDRAM, </a:t>
            </a:r>
            <a:br>
              <a:rPr lang="en-US" sz="2400">
                <a:ea typeface="Times New Roman" charset="0"/>
                <a:cs typeface="Times New Roman" charset="0"/>
              </a:rPr>
            </a:br>
            <a:r>
              <a:rPr lang="en-US" sz="2400">
                <a:ea typeface="Times New Roman" charset="0"/>
                <a:cs typeface="Times New Roman" charset="0"/>
              </a:rPr>
              <a:t>DDR SDRAM </a:t>
            </a:r>
            <a:r>
              <a:rPr lang="en-US" sz="1200">
                <a:ea typeface="Times New Roman" charset="0"/>
                <a:cs typeface="Times New Roman" charset="0"/>
              </a:rPr>
              <a:t>(4x,120x)</a:t>
            </a:r>
            <a:endParaRPr lang="en-US" sz="2400">
              <a:ea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Disk:</a:t>
            </a:r>
            <a:r>
              <a:rPr lang="en-US" sz="2400">
                <a:ea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3600, 5400, 7200, 10000, 15000 RPM </a:t>
            </a:r>
            <a:r>
              <a:rPr lang="en-US" sz="1200">
                <a:solidFill>
                  <a:srgbClr val="808080"/>
                </a:solidFill>
                <a:ea typeface="Times New Roman" charset="0"/>
                <a:cs typeface="Times New Roman" charset="0"/>
              </a:rPr>
              <a:t>(8x, 143x)</a:t>
            </a:r>
            <a:endParaRPr lang="en-US" sz="2400">
              <a:solidFill>
                <a:srgbClr val="80808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4437063" y="5638800"/>
            <a:ext cx="349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rgbClr val="808080"/>
                </a:solidFill>
                <a:ea typeface="Times New Roman" charset="0"/>
                <a:cs typeface="Times New Roman" charset="0"/>
              </a:rPr>
              <a:t>(latency = simple operation w/o contention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rgbClr val="808080"/>
                </a:solidFill>
                <a:ea typeface="Times New Roman" charset="0"/>
                <a:cs typeface="Times New Roman" charset="0"/>
              </a:rPr>
              <a:t>BW = best-case)</a:t>
            </a:r>
          </a:p>
        </p:txBody>
      </p:sp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-423863" y="815975"/>
          <a:ext cx="4832351" cy="5846763"/>
        </p:xfrm>
        <a:graphic>
          <a:graphicData uri="http://schemas.openxmlformats.org/presentationml/2006/ole">
            <p:oleObj spid="_x0000_s63490" name="Chart" r:id="rId4" imgW="5981700" imgH="7239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E7D2-EDCF-7241-927E-2BEDA8049FA3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856662" cy="538163"/>
          </a:xfrm>
        </p:spPr>
        <p:txBody>
          <a:bodyPr/>
          <a:lstStyle/>
          <a:p>
            <a:r>
              <a:rPr lang="en-US" sz="2400"/>
              <a:t>LANs: </a:t>
            </a:r>
            <a:r>
              <a:rPr lang="en-US" sz="2400">
                <a:solidFill>
                  <a:schemeClr val="tx1"/>
                </a:solidFill>
              </a:rPr>
              <a:t>Archaic (Nostalgic)v. Modern (Newfangled)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3733800" cy="3336925"/>
          </a:xfrm>
          <a:noFill/>
          <a:ln/>
        </p:spPr>
        <p:txBody>
          <a:bodyPr lIns="63500" tIns="25400" rIns="63500" bIns="25400">
            <a:spAutoFit/>
          </a:bodyPr>
          <a:lstStyle/>
          <a:p>
            <a:r>
              <a:rPr lang="en-US" sz="2400">
                <a:ea typeface="Times New Roman" charset="0"/>
                <a:cs typeface="Times New Roman" charset="0"/>
              </a:rPr>
              <a:t>Ethernet 802.3</a:t>
            </a:r>
            <a:r>
              <a:rPr lang="en-US" sz="2400"/>
              <a:t> </a:t>
            </a:r>
          </a:p>
          <a:p>
            <a:r>
              <a:rPr lang="en-US" sz="2400"/>
              <a:t>Year of Standard: 1978</a:t>
            </a:r>
          </a:p>
          <a:p>
            <a:r>
              <a:rPr lang="en-US" sz="2400"/>
              <a:t>10 Mbits/s </a:t>
            </a:r>
            <a:br>
              <a:rPr lang="en-US" sz="2400"/>
            </a:br>
            <a:r>
              <a:rPr lang="en-US" sz="2400"/>
              <a:t>link speed </a:t>
            </a:r>
          </a:p>
          <a:p>
            <a:r>
              <a:rPr lang="en-US" sz="2400"/>
              <a:t>Latency: 3000 </a:t>
            </a:r>
            <a:r>
              <a:rPr lang="en-US" sz="2400">
                <a:latin typeface="Symbol" charset="2"/>
              </a:rPr>
              <a:t>m</a:t>
            </a:r>
            <a:r>
              <a:rPr lang="en-US" sz="2400"/>
              <a:t>sec</a:t>
            </a:r>
          </a:p>
          <a:p>
            <a:r>
              <a:rPr lang="en-US" sz="2400"/>
              <a:t>Shared media</a:t>
            </a:r>
          </a:p>
          <a:p>
            <a:r>
              <a:rPr lang="en-US" sz="2400"/>
              <a:t>Coaxial cable</a:t>
            </a:r>
          </a:p>
          <a:p>
            <a:endParaRPr lang="en-US" sz="2400"/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4572000" y="1143000"/>
            <a:ext cx="4419600" cy="289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  <a:ea typeface="Times New Roman" charset="0"/>
                <a:cs typeface="Times New Roman" charset="0"/>
              </a:rPr>
              <a:t>Ethernet 802.3ae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</a:rPr>
              <a:t>Year of Standard: 2003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</a:rPr>
              <a:t>10,000 Mbits/s	(1000X)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link speed 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</a:rPr>
              <a:t>Latency: 190 </a:t>
            </a:r>
            <a:r>
              <a:rPr lang="en-US" sz="2400">
                <a:solidFill>
                  <a:schemeClr val="tx1"/>
                </a:solidFill>
                <a:latin typeface="Symbol" charset="2"/>
              </a:rPr>
              <a:t>m</a:t>
            </a:r>
            <a:r>
              <a:rPr lang="en-US" sz="2400">
                <a:solidFill>
                  <a:schemeClr val="tx1"/>
                </a:solidFill>
              </a:rPr>
              <a:t>sec 	(15X)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</a:rPr>
              <a:t>Switched media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4229100" algn="r"/>
              </a:tabLst>
            </a:pPr>
            <a:r>
              <a:rPr lang="en-US" sz="2400">
                <a:solidFill>
                  <a:schemeClr val="tx1"/>
                </a:solidFill>
              </a:rPr>
              <a:t>Category 5 copper wire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0" y="4298950"/>
            <a:ext cx="1835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 i="1">
                <a:solidFill>
                  <a:srgbClr val="000000"/>
                </a:solidFill>
              </a:rPr>
              <a:t>Coaxial Cable:</a:t>
            </a:r>
          </a:p>
        </p:txBody>
      </p:sp>
      <p:sp>
        <p:nvSpPr>
          <p:cNvPr id="804870" name="Line 6"/>
          <p:cNvSpPr>
            <a:spLocks noChangeShapeType="1"/>
          </p:cNvSpPr>
          <p:nvPr/>
        </p:nvSpPr>
        <p:spPr bwMode="auto">
          <a:xfrm>
            <a:off x="671513" y="5359400"/>
            <a:ext cx="2227262" cy="0"/>
          </a:xfrm>
          <a:prstGeom prst="lin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1" name="Oval 7"/>
          <p:cNvSpPr>
            <a:spLocks noChangeArrowheads="1"/>
          </p:cNvSpPr>
          <p:nvPr/>
        </p:nvSpPr>
        <p:spPr bwMode="auto">
          <a:xfrm>
            <a:off x="2543175" y="5135563"/>
            <a:ext cx="163513" cy="3873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1187450" y="5135563"/>
            <a:ext cx="14430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3" name="Line 9"/>
          <p:cNvSpPr>
            <a:spLocks noChangeShapeType="1"/>
          </p:cNvSpPr>
          <p:nvPr/>
        </p:nvSpPr>
        <p:spPr bwMode="auto">
          <a:xfrm flipH="1">
            <a:off x="1187450" y="5561013"/>
            <a:ext cx="14430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4" name="Rectangle 10"/>
          <p:cNvSpPr>
            <a:spLocks noChangeArrowheads="1"/>
          </p:cNvSpPr>
          <p:nvPr/>
        </p:nvSpPr>
        <p:spPr bwMode="auto">
          <a:xfrm>
            <a:off x="684213" y="5045075"/>
            <a:ext cx="1508125" cy="52388"/>
          </a:xfrm>
          <a:prstGeom prst="rect">
            <a:avLst/>
          </a:prstGeom>
          <a:solidFill>
            <a:schemeClr val="hlink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5" name="Rectangle 11"/>
          <p:cNvSpPr>
            <a:spLocks noChangeArrowheads="1"/>
          </p:cNvSpPr>
          <p:nvPr/>
        </p:nvSpPr>
        <p:spPr bwMode="auto">
          <a:xfrm>
            <a:off x="684213" y="5561013"/>
            <a:ext cx="1508125" cy="50800"/>
          </a:xfrm>
          <a:prstGeom prst="rect">
            <a:avLst/>
          </a:prstGeom>
          <a:solidFill>
            <a:schemeClr val="hlink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6" name="Rectangle 12"/>
          <p:cNvSpPr>
            <a:spLocks noChangeArrowheads="1"/>
          </p:cNvSpPr>
          <p:nvPr/>
        </p:nvSpPr>
        <p:spPr bwMode="auto">
          <a:xfrm>
            <a:off x="684213" y="4865688"/>
            <a:ext cx="1082675" cy="163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7" name="Rectangle 13"/>
          <p:cNvSpPr>
            <a:spLocks noChangeArrowheads="1"/>
          </p:cNvSpPr>
          <p:nvPr/>
        </p:nvSpPr>
        <p:spPr bwMode="auto">
          <a:xfrm>
            <a:off x="684213" y="5627688"/>
            <a:ext cx="1082675" cy="1635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 flipV="1">
            <a:off x="2889250" y="5291138"/>
            <a:ext cx="346075" cy="904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79" name="Rectangle 15"/>
          <p:cNvSpPr>
            <a:spLocks noChangeArrowheads="1"/>
          </p:cNvSpPr>
          <p:nvPr/>
        </p:nvSpPr>
        <p:spPr bwMode="auto">
          <a:xfrm>
            <a:off x="3217863" y="5149850"/>
            <a:ext cx="157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0">
                <a:solidFill>
                  <a:srgbClr val="000000"/>
                </a:solidFill>
              </a:rPr>
              <a:t>Copper core</a:t>
            </a:r>
          </a:p>
        </p:txBody>
      </p:sp>
      <p:sp>
        <p:nvSpPr>
          <p:cNvPr id="804880" name="Rectangle 16"/>
          <p:cNvSpPr>
            <a:spLocks noChangeArrowheads="1"/>
          </p:cNvSpPr>
          <p:nvPr/>
        </p:nvSpPr>
        <p:spPr bwMode="auto">
          <a:xfrm>
            <a:off x="2963863" y="4903788"/>
            <a:ext cx="9604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Insulator</a:t>
            </a:r>
          </a:p>
        </p:txBody>
      </p:sp>
      <p:sp>
        <p:nvSpPr>
          <p:cNvPr id="804881" name="Rectangle 17"/>
          <p:cNvSpPr>
            <a:spLocks noChangeArrowheads="1"/>
          </p:cNvSpPr>
          <p:nvPr/>
        </p:nvSpPr>
        <p:spPr bwMode="auto">
          <a:xfrm>
            <a:off x="2540000" y="4635500"/>
            <a:ext cx="234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Braided outer conductor</a:t>
            </a:r>
          </a:p>
        </p:txBody>
      </p:sp>
      <p:sp>
        <p:nvSpPr>
          <p:cNvPr id="804882" name="Line 18"/>
          <p:cNvSpPr>
            <a:spLocks noChangeShapeType="1"/>
          </p:cNvSpPr>
          <p:nvPr/>
        </p:nvSpPr>
        <p:spPr bwMode="auto">
          <a:xfrm flipV="1">
            <a:off x="2620963" y="5032375"/>
            <a:ext cx="357187" cy="201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83" name="Line 19"/>
          <p:cNvSpPr>
            <a:spLocks noChangeShapeType="1"/>
          </p:cNvSpPr>
          <p:nvPr/>
        </p:nvSpPr>
        <p:spPr bwMode="auto">
          <a:xfrm flipV="1">
            <a:off x="2105025" y="4865688"/>
            <a:ext cx="434975" cy="179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84" name="Line 20"/>
          <p:cNvSpPr>
            <a:spLocks noChangeShapeType="1"/>
          </p:cNvSpPr>
          <p:nvPr/>
        </p:nvSpPr>
        <p:spPr bwMode="auto">
          <a:xfrm flipV="1">
            <a:off x="1701800" y="4518025"/>
            <a:ext cx="425450" cy="3571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4885" name="Rectangle 21"/>
          <p:cNvSpPr>
            <a:spLocks noChangeArrowheads="1"/>
          </p:cNvSpPr>
          <p:nvPr/>
        </p:nvSpPr>
        <p:spPr bwMode="auto">
          <a:xfrm>
            <a:off x="2201863" y="4389438"/>
            <a:ext cx="16462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00"/>
                </a:solidFill>
              </a:rPr>
              <a:t>Plastic Covering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76800" y="4137025"/>
            <a:ext cx="4267200" cy="1752600"/>
            <a:chOff x="3072" y="3168"/>
            <a:chExt cx="2688" cy="1104"/>
          </a:xfrm>
        </p:grpSpPr>
        <p:sp>
          <p:nvSpPr>
            <p:cNvPr id="804887" name="Rectangle 23"/>
            <p:cNvSpPr>
              <a:spLocks noChangeArrowheads="1"/>
            </p:cNvSpPr>
            <p:nvPr/>
          </p:nvSpPr>
          <p:spPr bwMode="auto">
            <a:xfrm>
              <a:off x="3312" y="3832"/>
              <a:ext cx="227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Copper, 1mm thick, </a:t>
              </a:r>
              <a:br>
                <a:rPr lang="en-US" sz="2000" b="0">
                  <a:solidFill>
                    <a:schemeClr val="tx1"/>
                  </a:solidFill>
                </a:rPr>
              </a:br>
              <a:r>
                <a:rPr lang="en-US" sz="2000" b="0">
                  <a:solidFill>
                    <a:schemeClr val="tx1"/>
                  </a:solidFill>
                </a:rPr>
                <a:t>twisted to avoid antenna effect</a:t>
              </a: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264" y="3352"/>
              <a:ext cx="1806" cy="428"/>
              <a:chOff x="3264" y="3352"/>
              <a:chExt cx="1806" cy="428"/>
            </a:xfrm>
          </p:grpSpPr>
          <p:sp>
            <p:nvSpPr>
              <p:cNvPr id="804889" name="Rectangle 25"/>
              <p:cNvSpPr>
                <a:spLocks noChangeArrowheads="1"/>
              </p:cNvSpPr>
              <p:nvPr/>
            </p:nvSpPr>
            <p:spPr bwMode="auto">
              <a:xfrm>
                <a:off x="3264" y="3352"/>
                <a:ext cx="91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i="1">
                    <a:solidFill>
                      <a:srgbClr val="000000"/>
                    </a:solidFill>
                  </a:rPr>
                  <a:t>Twisted Pair:</a:t>
                </a:r>
              </a:p>
            </p:txBody>
          </p:sp>
          <p:sp>
            <p:nvSpPr>
              <p:cNvPr id="804890" name="Line 26"/>
              <p:cNvSpPr>
                <a:spLocks noChangeShapeType="1"/>
              </p:cNvSpPr>
              <p:nvPr/>
            </p:nvSpPr>
            <p:spPr bwMode="auto">
              <a:xfrm>
                <a:off x="3811" y="3611"/>
                <a:ext cx="195" cy="153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1" name="Line 27"/>
              <p:cNvSpPr>
                <a:spLocks noChangeShapeType="1"/>
              </p:cNvSpPr>
              <p:nvPr/>
            </p:nvSpPr>
            <p:spPr bwMode="auto">
              <a:xfrm flipV="1">
                <a:off x="3811" y="3595"/>
                <a:ext cx="195" cy="185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2" name="Line 28"/>
              <p:cNvSpPr>
                <a:spLocks noChangeShapeType="1"/>
              </p:cNvSpPr>
              <p:nvPr/>
            </p:nvSpPr>
            <p:spPr bwMode="auto">
              <a:xfrm>
                <a:off x="4022" y="3597"/>
                <a:ext cx="89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3" name="Line 29"/>
              <p:cNvSpPr>
                <a:spLocks noChangeShapeType="1"/>
              </p:cNvSpPr>
              <p:nvPr/>
            </p:nvSpPr>
            <p:spPr bwMode="auto">
              <a:xfrm>
                <a:off x="4022" y="3766"/>
                <a:ext cx="89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4" name="Line 30"/>
              <p:cNvSpPr>
                <a:spLocks noChangeShapeType="1"/>
              </p:cNvSpPr>
              <p:nvPr/>
            </p:nvSpPr>
            <p:spPr bwMode="auto">
              <a:xfrm>
                <a:off x="4121" y="3611"/>
                <a:ext cx="210" cy="153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5" name="Line 31"/>
              <p:cNvSpPr>
                <a:spLocks noChangeShapeType="1"/>
              </p:cNvSpPr>
              <p:nvPr/>
            </p:nvSpPr>
            <p:spPr bwMode="auto">
              <a:xfrm flipV="1">
                <a:off x="4121" y="3595"/>
                <a:ext cx="210" cy="185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6" name="Line 32"/>
              <p:cNvSpPr>
                <a:spLocks noChangeShapeType="1"/>
              </p:cNvSpPr>
              <p:nvPr/>
            </p:nvSpPr>
            <p:spPr bwMode="auto">
              <a:xfrm>
                <a:off x="4333" y="3597"/>
                <a:ext cx="102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7" name="Line 33"/>
              <p:cNvSpPr>
                <a:spLocks noChangeShapeType="1"/>
              </p:cNvSpPr>
              <p:nvPr/>
            </p:nvSpPr>
            <p:spPr bwMode="auto">
              <a:xfrm>
                <a:off x="4333" y="3766"/>
                <a:ext cx="102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8" name="Line 34"/>
              <p:cNvSpPr>
                <a:spLocks noChangeShapeType="1"/>
              </p:cNvSpPr>
              <p:nvPr/>
            </p:nvSpPr>
            <p:spPr bwMode="auto">
              <a:xfrm>
                <a:off x="4445" y="3611"/>
                <a:ext cx="196" cy="153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899" name="Line 35"/>
              <p:cNvSpPr>
                <a:spLocks noChangeShapeType="1"/>
              </p:cNvSpPr>
              <p:nvPr/>
            </p:nvSpPr>
            <p:spPr bwMode="auto">
              <a:xfrm flipV="1">
                <a:off x="4445" y="3595"/>
                <a:ext cx="196" cy="185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0" name="Line 36"/>
              <p:cNvSpPr>
                <a:spLocks noChangeShapeType="1"/>
              </p:cNvSpPr>
              <p:nvPr/>
            </p:nvSpPr>
            <p:spPr bwMode="auto">
              <a:xfrm>
                <a:off x="4657" y="3597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1" name="Line 37"/>
              <p:cNvSpPr>
                <a:spLocks noChangeShapeType="1"/>
              </p:cNvSpPr>
              <p:nvPr/>
            </p:nvSpPr>
            <p:spPr bwMode="auto">
              <a:xfrm>
                <a:off x="4657" y="3766"/>
                <a:ext cx="103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2" name="Line 38"/>
              <p:cNvSpPr>
                <a:spLocks noChangeShapeType="1"/>
              </p:cNvSpPr>
              <p:nvPr/>
            </p:nvSpPr>
            <p:spPr bwMode="auto">
              <a:xfrm>
                <a:off x="4770" y="3611"/>
                <a:ext cx="196" cy="153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3" name="Line 39"/>
              <p:cNvSpPr>
                <a:spLocks noChangeShapeType="1"/>
              </p:cNvSpPr>
              <p:nvPr/>
            </p:nvSpPr>
            <p:spPr bwMode="auto">
              <a:xfrm flipV="1">
                <a:off x="4770" y="3595"/>
                <a:ext cx="196" cy="185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4" name="Line 40"/>
              <p:cNvSpPr>
                <a:spLocks noChangeShapeType="1"/>
              </p:cNvSpPr>
              <p:nvPr/>
            </p:nvSpPr>
            <p:spPr bwMode="auto">
              <a:xfrm>
                <a:off x="4982" y="3597"/>
                <a:ext cx="88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905" name="Line 41"/>
              <p:cNvSpPr>
                <a:spLocks noChangeShapeType="1"/>
              </p:cNvSpPr>
              <p:nvPr/>
            </p:nvSpPr>
            <p:spPr bwMode="auto">
              <a:xfrm>
                <a:off x="4982" y="3766"/>
                <a:ext cx="88" cy="0"/>
              </a:xfrm>
              <a:prstGeom prst="line">
                <a:avLst/>
              </a:prstGeom>
              <a:noFill/>
              <a:ln w="254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4906" name="Text Box 42"/>
            <p:cNvSpPr txBox="1">
              <a:spLocks noChangeArrowheads="1"/>
            </p:cNvSpPr>
            <p:nvPr/>
          </p:nvSpPr>
          <p:spPr bwMode="auto">
            <a:xfrm>
              <a:off x="3072" y="3168"/>
              <a:ext cx="26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"Cat 5" is 4 twisted pairs in bundle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2273-F2AF-7E43-B631-70DDC355388A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87338"/>
            <a:ext cx="7959725" cy="538162"/>
          </a:xfrm>
        </p:spPr>
        <p:txBody>
          <a:bodyPr/>
          <a:lstStyle/>
          <a:p>
            <a:r>
              <a:rPr lang="en-US" b="0"/>
              <a:t>Latency Lags Bandwidth (last ~20 years)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31888"/>
            <a:ext cx="4953000" cy="6030912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Performance Milestones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9900"/>
                </a:solidFill>
                <a:ea typeface="Times New Roman" charset="0"/>
                <a:cs typeface="Times New Roman" charset="0"/>
              </a:rPr>
              <a:t/>
            </a:r>
            <a:br>
              <a:rPr lang="en-US" sz="2400">
                <a:solidFill>
                  <a:srgbClr val="009900"/>
                </a:solidFill>
                <a:ea typeface="Times New Roman" charset="0"/>
                <a:cs typeface="Times New Roman" charset="0"/>
              </a:rPr>
            </a:br>
            <a:r>
              <a:rPr lang="en-US" sz="2400">
                <a:solidFill>
                  <a:srgbClr val="009900"/>
                </a:solidFill>
                <a:ea typeface="Times New Roman" charset="0"/>
                <a:cs typeface="Times New Roman" charset="0"/>
              </a:rPr>
              <a:t/>
            </a:r>
            <a:br>
              <a:rPr lang="en-US" sz="2400">
                <a:solidFill>
                  <a:srgbClr val="009900"/>
                </a:solidFill>
                <a:ea typeface="Times New Roman" charset="0"/>
                <a:cs typeface="Times New Roman" charset="0"/>
              </a:rPr>
            </a:br>
            <a:endParaRPr lang="en-US" sz="2400">
              <a:solidFill>
                <a:srgbClr val="009900"/>
              </a:solidFill>
              <a:ea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009900"/>
                </a:solidFill>
                <a:ea typeface="Times New Roman" charset="0"/>
                <a:cs typeface="Times New Roman" charset="0"/>
              </a:rPr>
              <a:t>Ethernet</a:t>
            </a:r>
            <a:r>
              <a:rPr lang="en-US" sz="2400">
                <a:ea typeface="Times New Roman" charset="0"/>
                <a:cs typeface="Times New Roman" charset="0"/>
              </a:rPr>
              <a:t>: 10Mb, 100Mb, 1000Mb, 10000 Mb/s </a:t>
            </a:r>
            <a:r>
              <a:rPr lang="en-US" sz="1200">
                <a:ea typeface="Times New Roman" charset="0"/>
                <a:cs typeface="Times New Roman" charset="0"/>
              </a:rPr>
              <a:t>(16x,1000x)</a:t>
            </a:r>
            <a:endParaRPr lang="en-US" sz="2400">
              <a:ea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Memory Module:</a:t>
            </a:r>
            <a:r>
              <a:rPr lang="en-US" sz="2400">
                <a:ea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16bit plain DRAM, Page Mode DRAM, 32b, 64b, SDRAM, </a:t>
            </a:r>
            <a:b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</a:br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DDR SDRAM </a:t>
            </a:r>
            <a:r>
              <a:rPr lang="en-US" sz="1200">
                <a:solidFill>
                  <a:srgbClr val="808080"/>
                </a:solidFill>
                <a:ea typeface="Times New Roman" charset="0"/>
                <a:cs typeface="Times New Roman" charset="0"/>
              </a:rPr>
              <a:t>(4x,120x)</a:t>
            </a:r>
            <a:endParaRPr lang="en-US" sz="2400">
              <a:solidFill>
                <a:srgbClr val="808080"/>
              </a:solidFill>
              <a:ea typeface="Times New Roman" charset="0"/>
              <a:cs typeface="Times New Roman" charset="0"/>
            </a:endParaRPr>
          </a:p>
          <a:p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Disk:</a:t>
            </a:r>
            <a:r>
              <a:rPr lang="en-US" sz="2400">
                <a:ea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808080"/>
                </a:solidFill>
                <a:ea typeface="Times New Roman" charset="0"/>
                <a:cs typeface="Times New Roman" charset="0"/>
              </a:rPr>
              <a:t>3600, 5400, 7200, 10000, 15000 RPM </a:t>
            </a:r>
            <a:r>
              <a:rPr lang="en-US" sz="1200">
                <a:solidFill>
                  <a:srgbClr val="808080"/>
                </a:solidFill>
                <a:ea typeface="Times New Roman" charset="0"/>
                <a:cs typeface="Times New Roman" charset="0"/>
              </a:rPr>
              <a:t>(8x, 143x)</a:t>
            </a:r>
            <a:endParaRPr lang="en-US" sz="2400">
              <a:solidFill>
                <a:srgbClr val="808080"/>
              </a:solidFill>
              <a:ea typeface="Times New Roman" charset="0"/>
              <a:cs typeface="Times New Roman" charset="0"/>
            </a:endParaRPr>
          </a:p>
          <a:p>
            <a:endParaRPr lang="en-US" sz="2400">
              <a:solidFill>
                <a:srgbClr val="80808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4556125" y="5824538"/>
            <a:ext cx="349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rgbClr val="808080"/>
                </a:solidFill>
                <a:ea typeface="Times New Roman" charset="0"/>
                <a:cs typeface="Times New Roman" charset="0"/>
              </a:rPr>
              <a:t>(latency = simple operation w/o contention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0">
                <a:solidFill>
                  <a:srgbClr val="808080"/>
                </a:solidFill>
                <a:ea typeface="Times New Roman" charset="0"/>
                <a:cs typeface="Times New Roman" charset="0"/>
              </a:rPr>
              <a:t>BW = best-case</a:t>
            </a:r>
            <a:r>
              <a:rPr lang="en-US" sz="1400" b="0">
                <a:solidFill>
                  <a:schemeClr val="tx1"/>
                </a:solidFill>
                <a:ea typeface="Times New Roman" charset="0"/>
                <a:cs typeface="Times New Roman" charset="0"/>
              </a:rPr>
              <a:t>)</a:t>
            </a:r>
          </a:p>
        </p:txBody>
      </p:sp>
      <p:graphicFrame>
        <p:nvGraphicFramePr>
          <p:cNvPr id="805893" name="Object 5"/>
          <p:cNvGraphicFramePr>
            <a:graphicFrameLocks noChangeAspect="1"/>
          </p:cNvGraphicFramePr>
          <p:nvPr/>
        </p:nvGraphicFramePr>
        <p:xfrm>
          <a:off x="-369888" y="814388"/>
          <a:ext cx="4691063" cy="5676900"/>
        </p:xfrm>
        <a:graphic>
          <a:graphicData uri="http://schemas.openxmlformats.org/presentationml/2006/ole">
            <p:oleObj spid="_x0000_s66562" name="Chart" r:id="rId4" imgW="5969000" imgH="7226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791D-D9F8-FE4C-880F-55BB0052330B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92113"/>
            <a:ext cx="9037638" cy="538162"/>
          </a:xfrm>
        </p:spPr>
        <p:txBody>
          <a:bodyPr/>
          <a:lstStyle/>
          <a:p>
            <a:r>
              <a:rPr lang="en-US" sz="2400"/>
              <a:t>CPUs: </a:t>
            </a:r>
            <a:r>
              <a:rPr lang="en-US" sz="2400">
                <a:solidFill>
                  <a:schemeClr val="tx1"/>
                </a:solidFill>
              </a:rPr>
              <a:t>Archaic (Nostalgic) v. Modern (Newfangled)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95800" cy="4494213"/>
          </a:xfrm>
        </p:spPr>
        <p:txBody>
          <a:bodyPr/>
          <a:lstStyle/>
          <a:p>
            <a:r>
              <a:rPr lang="en-US" sz="2400"/>
              <a:t>1982</a:t>
            </a:r>
            <a:r>
              <a:rPr lang="en-US" sz="2400">
                <a:ea typeface="Times New Roman" charset="0"/>
                <a:cs typeface="Times New Roman" charset="0"/>
              </a:rPr>
              <a:t> Intel 80286 </a:t>
            </a:r>
            <a:endParaRPr lang="en-US" sz="2400"/>
          </a:p>
          <a:p>
            <a:r>
              <a:rPr lang="en-US" sz="2400">
                <a:ea typeface="Times New Roman" charset="0"/>
                <a:cs typeface="Times New Roman" charset="0"/>
              </a:rPr>
              <a:t>12.5 MHz</a:t>
            </a:r>
            <a:endParaRPr lang="en-US" sz="2400"/>
          </a:p>
          <a:p>
            <a:r>
              <a:rPr lang="en-US" sz="2400"/>
              <a:t>2 MIPS (peak)</a:t>
            </a:r>
          </a:p>
          <a:p>
            <a:r>
              <a:rPr lang="en-US" sz="2400"/>
              <a:t>Latency 320 ns</a:t>
            </a:r>
          </a:p>
          <a:p>
            <a:r>
              <a:rPr lang="en-US" sz="2400"/>
              <a:t>134,000 xtors, 47 mm</a:t>
            </a:r>
            <a:r>
              <a:rPr lang="en-US" sz="2400" baseline="30000"/>
              <a:t>2</a:t>
            </a:r>
            <a:endParaRPr lang="en-US" sz="2400"/>
          </a:p>
          <a:p>
            <a:r>
              <a:rPr lang="en-US" sz="2400"/>
              <a:t>16-bit data bus, 68 pins</a:t>
            </a:r>
          </a:p>
          <a:p>
            <a:r>
              <a:rPr lang="en-US" sz="2400">
                <a:ea typeface="Times New Roman" charset="0"/>
                <a:cs typeface="Times New Roman" charset="0"/>
              </a:rPr>
              <a:t>Microcode interpreter, </a:t>
            </a:r>
            <a:br>
              <a:rPr lang="en-US" sz="2400">
                <a:ea typeface="Times New Roman" charset="0"/>
                <a:cs typeface="Times New Roman" charset="0"/>
              </a:rPr>
            </a:br>
            <a:r>
              <a:rPr lang="en-US" sz="2400">
                <a:ea typeface="Times New Roman" charset="0"/>
                <a:cs typeface="Times New Roman" charset="0"/>
              </a:rPr>
              <a:t>separate FPU chip</a:t>
            </a:r>
          </a:p>
          <a:p>
            <a:r>
              <a:rPr lang="en-US" sz="2400">
                <a:ea typeface="Times New Roman" charset="0"/>
                <a:cs typeface="Times New Roman" charset="0"/>
              </a:rPr>
              <a:t>(no caches)</a:t>
            </a:r>
            <a:r>
              <a:rPr lang="en-US" sz="2400"/>
              <a:t> </a:t>
            </a:r>
          </a:p>
        </p:txBody>
      </p:sp>
      <p:sp>
        <p:nvSpPr>
          <p:cNvPr id="807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046163"/>
            <a:ext cx="4800600" cy="6202362"/>
          </a:xfrm>
        </p:spPr>
        <p:txBody>
          <a:bodyPr/>
          <a:lstStyle/>
          <a:p>
            <a:pPr marL="342900" indent="-342900">
              <a:tabLst>
                <a:tab pos="4575175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2001 Intel Pentium 4</a:t>
            </a:r>
            <a:r>
              <a:rPr lang="en-US" sz="2400"/>
              <a:t> </a:t>
            </a:r>
            <a:endParaRPr lang="en-US" sz="2400">
              <a:ea typeface="Times New Roman" charset="0"/>
              <a:cs typeface="Times New Roman" charset="0"/>
            </a:endParaRPr>
          </a:p>
          <a:p>
            <a:pPr marL="342900" indent="-342900">
              <a:tabLst>
                <a:tab pos="4575175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1500</a:t>
            </a:r>
            <a:r>
              <a:rPr lang="en-US" sz="2400"/>
              <a:t> </a:t>
            </a:r>
            <a:r>
              <a:rPr lang="en-US" sz="2400">
                <a:ea typeface="Times New Roman" charset="0"/>
                <a:cs typeface="Times New Roman" charset="0"/>
              </a:rPr>
              <a:t>MHz	</a:t>
            </a:r>
            <a:r>
              <a:rPr lang="en-US" sz="2400"/>
              <a:t>(120X)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/>
              <a:t>4500 MIPS (peak) 	(2250X)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/>
              <a:t>Latency 15 ns	 (20X)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/>
              <a:t>42,000,000 xtors, 217 mm</a:t>
            </a:r>
            <a:r>
              <a:rPr lang="en-US" sz="2400" baseline="30000"/>
              <a:t>2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/>
              <a:t>64-bit data bus, 423 pins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/>
              <a:t>3-way superscalar,</a:t>
            </a:r>
            <a:br>
              <a:rPr lang="en-US" sz="2400"/>
            </a:br>
            <a:r>
              <a:rPr lang="en-US" sz="2400">
                <a:ea typeface="Times New Roman" charset="0"/>
                <a:cs typeface="Times New Roman" charset="0"/>
              </a:rPr>
              <a:t>Dynamic translate to RISC, Superpipelined (22 stage)</a:t>
            </a:r>
            <a:r>
              <a:rPr lang="en-US" sz="2400"/>
              <a:t>,</a:t>
            </a:r>
            <a:br>
              <a:rPr lang="en-US" sz="2400"/>
            </a:br>
            <a:r>
              <a:rPr lang="en-US" sz="2400"/>
              <a:t>Out-of-Order execution</a:t>
            </a:r>
          </a:p>
          <a:p>
            <a:pPr marL="342900" indent="-342900">
              <a:tabLst>
                <a:tab pos="4575175" algn="r"/>
              </a:tabLst>
            </a:pPr>
            <a:r>
              <a:rPr lang="en-US" sz="2400">
                <a:ea typeface="Times New Roman" charset="0"/>
                <a:cs typeface="Times New Roman" charset="0"/>
              </a:rPr>
              <a:t>On-chip 8KB Data caches, </a:t>
            </a:r>
            <a:br>
              <a:rPr lang="en-US" sz="2400">
                <a:ea typeface="Times New Roman" charset="0"/>
                <a:cs typeface="Times New Roman" charset="0"/>
              </a:rPr>
            </a:br>
            <a:r>
              <a:rPr lang="en-US" sz="2400">
                <a:ea typeface="Times New Roman" charset="0"/>
                <a:cs typeface="Times New Roman" charset="0"/>
              </a:rPr>
              <a:t>96KB Instr. Trace  cache, </a:t>
            </a:r>
            <a:br>
              <a:rPr lang="en-US" sz="2400">
                <a:ea typeface="Times New Roman" charset="0"/>
                <a:cs typeface="Times New Roman" charset="0"/>
              </a:rPr>
            </a:br>
            <a:r>
              <a:rPr lang="en-US" sz="2400">
                <a:ea typeface="Times New Roman" charset="0"/>
                <a:cs typeface="Times New Roman" charset="0"/>
              </a:rPr>
              <a:t>256KB L2 cache</a:t>
            </a:r>
          </a:p>
        </p:txBody>
      </p:sp>
      <p:pic>
        <p:nvPicPr>
          <p:cNvPr id="807941" name="Picture 5" descr="28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854575"/>
            <a:ext cx="877888" cy="914400"/>
          </a:xfrm>
          <a:prstGeom prst="rect">
            <a:avLst/>
          </a:prstGeom>
          <a:noFill/>
        </p:spPr>
      </p:pic>
      <p:pic>
        <p:nvPicPr>
          <p:cNvPr id="807942" name="Picture 6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713" y="4435475"/>
            <a:ext cx="18161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33B-9E95-3D4F-8224-F76D5B753DAA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713"/>
            <a:ext cx="9574213" cy="588962"/>
          </a:xfrm>
        </p:spPr>
        <p:txBody>
          <a:bodyPr/>
          <a:lstStyle/>
          <a:p>
            <a:r>
              <a:rPr lang="en-US" b="0"/>
              <a:t>Latency Lags Bandwidth (last ~20 years)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00138"/>
            <a:ext cx="4953000" cy="6030912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Performance Milestones</a:t>
            </a:r>
          </a:p>
          <a:p>
            <a:r>
              <a:rPr lang="en-US" sz="2400" dirty="0">
                <a:solidFill>
                  <a:srgbClr val="000099"/>
                </a:solidFill>
                <a:ea typeface="Times New Roman" charset="0"/>
                <a:cs typeface="Times New Roman" charset="0"/>
              </a:rPr>
              <a:t>Processor</a:t>
            </a:r>
            <a:r>
              <a:rPr lang="en-US" sz="2400" dirty="0">
                <a:ea typeface="Times New Roman" charset="0"/>
                <a:cs typeface="Times New Roman" charset="0"/>
              </a:rPr>
              <a:t>: ‘286, ‘386, ‘486, Pentium, Pentium Pro, Pentium 4 </a:t>
            </a:r>
            <a:r>
              <a:rPr lang="en-US" sz="1200" dirty="0">
                <a:ea typeface="Times New Roman" charset="0"/>
                <a:cs typeface="Times New Roman" charset="0"/>
              </a:rPr>
              <a:t>(21x,2250x)</a:t>
            </a:r>
          </a:p>
          <a:p>
            <a: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Ethernet: 10Mb, 100Mb, 1000Mb, 10000 Mb/</a:t>
            </a:r>
            <a:r>
              <a:rPr lang="en-US" sz="2400" dirty="0" err="1">
                <a:solidFill>
                  <a:schemeClr val="bg2"/>
                </a:solidFill>
                <a:ea typeface="Times New Roman" charset="0"/>
                <a:cs typeface="Times New Roman" charset="0"/>
              </a:rPr>
              <a:t>s</a:t>
            </a:r>
            <a: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(16x,1000x)</a:t>
            </a:r>
            <a:endParaRPr lang="en-US" sz="2400" dirty="0">
              <a:solidFill>
                <a:schemeClr val="bg2"/>
              </a:solidFill>
              <a:ea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Memory Module: 16bit plain DRAM, Page Mode DRAM, 32b, 64b, SDRAM, </a:t>
            </a:r>
            <a:b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</a:br>
            <a: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DDR SDRAM </a:t>
            </a:r>
            <a:r>
              <a:rPr lang="en-US" sz="12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(4x,120x)</a:t>
            </a:r>
            <a:endParaRPr lang="en-US" sz="2400" dirty="0">
              <a:solidFill>
                <a:schemeClr val="bg2"/>
              </a:solidFill>
              <a:ea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Disk : 3600, 5400, 7200, 10000, 15000 RPM </a:t>
            </a:r>
            <a:r>
              <a:rPr lang="en-US" sz="1200" dirty="0">
                <a:solidFill>
                  <a:schemeClr val="bg2"/>
                </a:solidFill>
                <a:ea typeface="Times New Roman" charset="0"/>
                <a:cs typeface="Times New Roman" charset="0"/>
              </a:rPr>
              <a:t>(8x, 143x)</a:t>
            </a:r>
            <a:endParaRPr lang="en-US" sz="2400" dirty="0">
              <a:solidFill>
                <a:schemeClr val="bg2"/>
              </a:solidFill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chemeClr val="bg2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808965" name="Object 5"/>
          <p:cNvGraphicFramePr>
            <a:graphicFrameLocks noChangeAspect="1"/>
          </p:cNvGraphicFramePr>
          <p:nvPr/>
        </p:nvGraphicFramePr>
        <p:xfrm>
          <a:off x="-153988" y="1052513"/>
          <a:ext cx="4605338" cy="5575300"/>
        </p:xfrm>
        <a:graphic>
          <a:graphicData uri="http://schemas.openxmlformats.org/presentationml/2006/ole">
            <p:oleObj spid="_x0000_s69634" name="Chart" r:id="rId4" imgW="5956300" imgH="7213600" progId="Excel.Sheet.8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470025"/>
            <a:ext cx="3198813" cy="1924050"/>
            <a:chOff x="0" y="926"/>
            <a:chExt cx="2015" cy="1212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0" y="926"/>
              <a:ext cx="109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CPU high,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Memory low</a:t>
              </a:r>
              <a:br>
                <a:rPr lang="en-US" sz="1800">
                  <a:solidFill>
                    <a:srgbClr val="0000FF"/>
                  </a:solidFill>
                </a:rPr>
              </a:br>
              <a:r>
                <a:rPr lang="en-US" sz="1800">
                  <a:solidFill>
                    <a:srgbClr val="0000FF"/>
                  </a:solidFill>
                  <a:sym typeface="Symbol" charset="2"/>
                </a:rPr>
                <a:t>(“</a:t>
              </a:r>
              <a:r>
                <a:rPr lang="en-US" sz="1800">
                  <a:solidFill>
                    <a:srgbClr val="0000FF"/>
                  </a:solidFill>
                </a:rPr>
                <a:t>Memory Wall”)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>
              <a:off x="799" y="1099"/>
              <a:ext cx="1216" cy="19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>
              <a:off x="876" y="1305"/>
              <a:ext cx="530" cy="8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063-CDCC-3642-879C-7C72414AF0F7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419100"/>
            <a:ext cx="3038475" cy="488950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Example: MIPS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844550" y="1139825"/>
            <a:ext cx="1282700" cy="135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0" name="Line 4"/>
          <p:cNvSpPr>
            <a:spLocks noChangeShapeType="1"/>
          </p:cNvSpPr>
          <p:nvPr/>
        </p:nvSpPr>
        <p:spPr bwMode="auto">
          <a:xfrm>
            <a:off x="838200" y="12858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1" name="Line 5"/>
          <p:cNvSpPr>
            <a:spLocks noChangeShapeType="1"/>
          </p:cNvSpPr>
          <p:nvPr/>
        </p:nvSpPr>
        <p:spPr bwMode="auto">
          <a:xfrm>
            <a:off x="838200" y="14382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838200" y="23526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1308100" y="1095375"/>
            <a:ext cx="2254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85064" name="Rectangle 8"/>
          <p:cNvSpPr>
            <a:spLocks noChangeArrowheads="1"/>
          </p:cNvSpPr>
          <p:nvPr/>
        </p:nvSpPr>
        <p:spPr bwMode="auto">
          <a:xfrm>
            <a:off x="393700" y="1095375"/>
            <a:ext cx="469900" cy="145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r0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r1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°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°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°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r31</a:t>
            </a:r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844550" y="2587625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6" name="Rectangle 10"/>
          <p:cNvSpPr>
            <a:spLocks noChangeArrowheads="1"/>
          </p:cNvSpPr>
          <p:nvPr/>
        </p:nvSpPr>
        <p:spPr bwMode="auto">
          <a:xfrm>
            <a:off x="844550" y="2816225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844550" y="2968625"/>
            <a:ext cx="12827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68" name="Rectangle 12"/>
          <p:cNvSpPr>
            <a:spLocks noChangeArrowheads="1"/>
          </p:cNvSpPr>
          <p:nvPr/>
        </p:nvSpPr>
        <p:spPr bwMode="auto">
          <a:xfrm>
            <a:off x="393700" y="2543175"/>
            <a:ext cx="444500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PC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lo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hi</a:t>
            </a:r>
          </a:p>
        </p:txBody>
      </p:sp>
      <p:sp>
        <p:nvSpPr>
          <p:cNvPr id="685069" name="Rectangle 13"/>
          <p:cNvSpPr>
            <a:spLocks noChangeArrowheads="1"/>
          </p:cNvSpPr>
          <p:nvPr/>
        </p:nvSpPr>
        <p:spPr bwMode="auto">
          <a:xfrm>
            <a:off x="2374900" y="1146175"/>
            <a:ext cx="4330700" cy="168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6000"/>
              </a:lnSpc>
              <a:spcBef>
                <a:spcPct val="41000"/>
              </a:spcBef>
            </a:pPr>
            <a:r>
              <a:rPr lang="en-US" sz="1800">
                <a:solidFill>
                  <a:schemeClr val="tx1"/>
                </a:solidFill>
              </a:rPr>
              <a:t>Programmable storage</a:t>
            </a:r>
          </a:p>
          <a:p>
            <a:pPr marL="342900" indent="-342900">
              <a:lnSpc>
                <a:spcPct val="86000"/>
              </a:lnSpc>
              <a:spcBef>
                <a:spcPct val="41000"/>
              </a:spcBef>
            </a:pPr>
            <a:r>
              <a:rPr lang="en-US" sz="1800" b="0">
                <a:solidFill>
                  <a:schemeClr val="tx1"/>
                </a:solidFill>
              </a:rPr>
              <a:t>	2^32 x </a:t>
            </a:r>
            <a:r>
              <a:rPr lang="en-US" sz="1800" b="0" u="sng">
                <a:solidFill>
                  <a:schemeClr val="tx1"/>
                </a:solidFill>
              </a:rPr>
              <a:t>bytes</a:t>
            </a:r>
            <a:endParaRPr lang="en-US" sz="1800" b="0">
              <a:solidFill>
                <a:schemeClr val="tx1"/>
              </a:solidFill>
            </a:endParaRPr>
          </a:p>
          <a:p>
            <a:pPr marL="342900" indent="-342900">
              <a:lnSpc>
                <a:spcPct val="86000"/>
              </a:lnSpc>
              <a:spcBef>
                <a:spcPct val="41000"/>
              </a:spcBef>
            </a:pPr>
            <a:r>
              <a:rPr lang="en-US" sz="1800" b="0">
                <a:solidFill>
                  <a:schemeClr val="tx1"/>
                </a:solidFill>
              </a:rPr>
              <a:t>	31 x 32-bit GPRs (R0=0)</a:t>
            </a:r>
          </a:p>
          <a:p>
            <a:pPr marL="342900" indent="-342900">
              <a:lnSpc>
                <a:spcPct val="86000"/>
              </a:lnSpc>
              <a:spcBef>
                <a:spcPct val="41000"/>
              </a:spcBef>
            </a:pPr>
            <a:r>
              <a:rPr lang="en-US" sz="1800" b="0">
                <a:solidFill>
                  <a:schemeClr val="tx1"/>
                </a:solidFill>
              </a:rPr>
              <a:t>	32 x 32-bit FP regs (paired DP)</a:t>
            </a:r>
          </a:p>
          <a:p>
            <a:pPr marL="342900" indent="-342900">
              <a:lnSpc>
                <a:spcPct val="86000"/>
              </a:lnSpc>
              <a:spcBef>
                <a:spcPct val="41000"/>
              </a:spcBef>
            </a:pPr>
            <a:r>
              <a:rPr lang="en-US" sz="1800" b="0">
                <a:solidFill>
                  <a:schemeClr val="tx1"/>
                </a:solidFill>
              </a:rPr>
              <a:t>	HI, LO, PC</a:t>
            </a:r>
          </a:p>
        </p:txBody>
      </p:sp>
      <p:sp>
        <p:nvSpPr>
          <p:cNvPr id="685070" name="Rectangle 14"/>
          <p:cNvSpPr>
            <a:spLocks noChangeArrowheads="1"/>
          </p:cNvSpPr>
          <p:nvPr/>
        </p:nvSpPr>
        <p:spPr bwMode="auto">
          <a:xfrm>
            <a:off x="6408738" y="1187450"/>
            <a:ext cx="24257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9000"/>
              </a:lnSpc>
              <a:spcBef>
                <a:spcPct val="44000"/>
              </a:spcBef>
            </a:pPr>
            <a:r>
              <a:rPr lang="en-US" sz="1800">
                <a:solidFill>
                  <a:schemeClr val="tx1"/>
                </a:solidFill>
              </a:rPr>
              <a:t>Data types ?</a:t>
            </a:r>
          </a:p>
          <a:p>
            <a:pPr marL="342900" indent="-342900">
              <a:lnSpc>
                <a:spcPct val="89000"/>
              </a:lnSpc>
              <a:spcBef>
                <a:spcPct val="44000"/>
              </a:spcBef>
            </a:pPr>
            <a:r>
              <a:rPr lang="en-US" sz="1800">
                <a:solidFill>
                  <a:schemeClr val="tx1"/>
                </a:solidFill>
              </a:rPr>
              <a:t>Format ?</a:t>
            </a:r>
          </a:p>
          <a:p>
            <a:pPr marL="342900" indent="-342900">
              <a:lnSpc>
                <a:spcPct val="89000"/>
              </a:lnSpc>
              <a:spcBef>
                <a:spcPct val="44000"/>
              </a:spcBef>
            </a:pPr>
            <a:r>
              <a:rPr lang="en-US" sz="1800">
                <a:solidFill>
                  <a:schemeClr val="tx1"/>
                </a:solidFill>
              </a:rPr>
              <a:t>Addressing Modes?	</a:t>
            </a:r>
          </a:p>
        </p:txBody>
      </p:sp>
      <p:sp>
        <p:nvSpPr>
          <p:cNvPr id="685071" name="Rectangle 15"/>
          <p:cNvSpPr>
            <a:spLocks noChangeArrowheads="1"/>
          </p:cNvSpPr>
          <p:nvPr/>
        </p:nvSpPr>
        <p:spPr bwMode="auto">
          <a:xfrm>
            <a:off x="6311900" y="203200"/>
            <a:ext cx="25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072" name="Rectangle 16"/>
          <p:cNvSpPr>
            <a:spLocks noChangeArrowheads="1"/>
          </p:cNvSpPr>
          <p:nvPr/>
        </p:nvSpPr>
        <p:spPr bwMode="auto">
          <a:xfrm>
            <a:off x="306388" y="3352800"/>
            <a:ext cx="8378825" cy="310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lvl="1">
              <a:lnSpc>
                <a:spcPct val="70000"/>
              </a:lnSpc>
            </a:pPr>
            <a:r>
              <a:rPr lang="en-US" sz="1800">
                <a:solidFill>
                  <a:schemeClr val="tx1"/>
                </a:solidFill>
              </a:rPr>
              <a:t>Arithmetic logical </a:t>
            </a:r>
          </a:p>
          <a:p>
            <a:pPr lvl="1">
              <a:lnSpc>
                <a:spcPct val="70000"/>
              </a:lnSpc>
            </a:pP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 b="0">
                <a:solidFill>
                  <a:schemeClr val="tx1"/>
                </a:solidFill>
              </a:rPr>
              <a:t>Add,  AddU,  Sub,   SubU, And,  Or,  Xor, Nor, SLT, SLTU, </a:t>
            </a:r>
          </a:p>
          <a:p>
            <a:pPr lvl="1">
              <a:lnSpc>
                <a:spcPct val="70000"/>
              </a:lnSpc>
            </a:pPr>
            <a:r>
              <a:rPr lang="en-US" b="0">
                <a:solidFill>
                  <a:schemeClr val="tx1"/>
                </a:solidFill>
              </a:rPr>
              <a:t>	AddI, AddIU, SLTI, SLTIU, AndI, OrI, XorI, </a:t>
            </a:r>
            <a:r>
              <a:rPr lang="en-US" b="0" i="1">
                <a:solidFill>
                  <a:schemeClr val="tx1"/>
                </a:solidFill>
              </a:rPr>
              <a:t>LUI</a:t>
            </a:r>
          </a:p>
          <a:p>
            <a:pPr lvl="1">
              <a:lnSpc>
                <a:spcPct val="70000"/>
              </a:lnSpc>
            </a:pPr>
            <a:r>
              <a:rPr lang="en-US" b="0">
                <a:solidFill>
                  <a:schemeClr val="tx1"/>
                </a:solidFill>
              </a:rPr>
              <a:t>	SLL, SRL, SRA, SLLV, SRLV, SRAV</a:t>
            </a:r>
          </a:p>
          <a:p>
            <a:pPr lvl="1">
              <a:lnSpc>
                <a:spcPct val="70000"/>
              </a:lnSpc>
            </a:pPr>
            <a:r>
              <a:rPr lang="en-US" sz="1800">
                <a:solidFill>
                  <a:schemeClr val="tx1"/>
                </a:solidFill>
              </a:rPr>
              <a:t>Memory Access</a:t>
            </a:r>
          </a:p>
          <a:p>
            <a:pPr lvl="1">
              <a:lnSpc>
                <a:spcPct val="70000"/>
              </a:lnSpc>
            </a:pPr>
            <a:r>
              <a:rPr lang="en-US" sz="1800" b="0">
                <a:solidFill>
                  <a:schemeClr val="tx1"/>
                </a:solidFill>
              </a:rPr>
              <a:t>	</a:t>
            </a:r>
            <a:r>
              <a:rPr lang="en-US" b="0">
                <a:solidFill>
                  <a:schemeClr val="tx1"/>
                </a:solidFill>
              </a:rPr>
              <a:t>LB, LBU, LH, LHU, LW, LWL,LWR</a:t>
            </a:r>
          </a:p>
          <a:p>
            <a:pPr lvl="1">
              <a:lnSpc>
                <a:spcPct val="70000"/>
              </a:lnSpc>
            </a:pPr>
            <a:r>
              <a:rPr lang="en-US" b="0">
                <a:solidFill>
                  <a:schemeClr val="tx1"/>
                </a:solidFill>
              </a:rPr>
              <a:t>	SB, SH, SW, SWL, SWR</a:t>
            </a:r>
          </a:p>
          <a:p>
            <a:pPr lvl="1">
              <a:lnSpc>
                <a:spcPct val="70000"/>
              </a:lnSpc>
            </a:pPr>
            <a:r>
              <a:rPr lang="en-US" sz="1800">
                <a:solidFill>
                  <a:schemeClr val="tx1"/>
                </a:solidFill>
              </a:rPr>
              <a:t>Control</a:t>
            </a:r>
          </a:p>
          <a:p>
            <a:pPr lvl="1">
              <a:lnSpc>
                <a:spcPct val="70000"/>
              </a:lnSpc>
            </a:pP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 b="0">
                <a:solidFill>
                  <a:schemeClr val="tx1"/>
                </a:solidFill>
              </a:rPr>
              <a:t>J, JAL, JR, JALR</a:t>
            </a:r>
          </a:p>
          <a:p>
            <a:pPr lvl="1">
              <a:lnSpc>
                <a:spcPct val="70000"/>
              </a:lnSpc>
            </a:pPr>
            <a:r>
              <a:rPr lang="en-US" b="0">
                <a:solidFill>
                  <a:schemeClr val="tx1"/>
                </a:solidFill>
              </a:rPr>
              <a:t>	BEq, BNE, BLEZ,BGTZ,BLTZ,BGEZ,BLTZAL,BGEZAL</a:t>
            </a:r>
          </a:p>
        </p:txBody>
      </p:sp>
      <p:sp>
        <p:nvSpPr>
          <p:cNvPr id="685073" name="Rectangle 17"/>
          <p:cNvSpPr>
            <a:spLocks noChangeArrowheads="1"/>
          </p:cNvSpPr>
          <p:nvPr/>
        </p:nvSpPr>
        <p:spPr bwMode="auto">
          <a:xfrm>
            <a:off x="4557713" y="5540375"/>
            <a:ext cx="4219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1"/>
                </a:solidFill>
              </a:rPr>
              <a:t>32-bit instructions on word boundary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E994-2DEE-9242-A4BA-750070FAEEFE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563563"/>
          </a:xfrm>
        </p:spPr>
        <p:txBody>
          <a:bodyPr/>
          <a:lstStyle/>
          <a:p>
            <a:r>
              <a:rPr lang="en-US" b="0"/>
              <a:t>Rule of Thumb for Latency Lagging BW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30800"/>
          </a:xfrm>
        </p:spPr>
        <p:txBody>
          <a:bodyPr/>
          <a:lstStyle/>
          <a:p>
            <a:r>
              <a:rPr lang="en-US" sz="2800">
                <a:solidFill>
                  <a:srgbClr val="0000FF"/>
                </a:solidFill>
                <a:ea typeface="Times New Roman" charset="0"/>
                <a:cs typeface="Times New Roman" charset="0"/>
              </a:rPr>
              <a:t>In the time that bandwidth doubles, latency improves by no more than a factor of 1.2 to 1.4</a:t>
            </a:r>
            <a:r>
              <a:rPr lang="en-US" sz="2800" b="0">
                <a:solidFill>
                  <a:srgbClr val="002B86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en-US"/>
              <a:t>(and capacity improves faster than bandwidth)</a:t>
            </a:r>
          </a:p>
          <a:p>
            <a:r>
              <a:rPr lang="en-US"/>
              <a:t>Stated alternatively: </a:t>
            </a:r>
            <a:br>
              <a:rPr lang="en-US"/>
            </a:br>
            <a:r>
              <a:rPr lang="en-US" sz="2800">
                <a:solidFill>
                  <a:srgbClr val="0000FF"/>
                </a:solidFill>
                <a:ea typeface="Times New Roman" charset="0"/>
                <a:cs typeface="Times New Roman" charset="0"/>
              </a:rPr>
              <a:t>Bandwidth improves by more than the square of the improvement in Latency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E08C-2023-E142-9FD8-C6F50A763867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47638"/>
            <a:ext cx="7045325" cy="538162"/>
          </a:xfrm>
        </p:spPr>
        <p:txBody>
          <a:bodyPr/>
          <a:lstStyle/>
          <a:p>
            <a:r>
              <a:rPr lang="en-US" b="0">
                <a:ea typeface="Times New Roman" charset="0"/>
                <a:cs typeface="Times New Roman" charset="0"/>
              </a:rPr>
              <a:t>6 Reasons Latency</a:t>
            </a:r>
            <a:r>
              <a:rPr lang="en-US" b="0"/>
              <a:t> </a:t>
            </a:r>
            <a:r>
              <a:rPr lang="en-US" b="0">
                <a:ea typeface="Times New Roman" charset="0"/>
                <a:cs typeface="Times New Roman" charset="0"/>
              </a:rPr>
              <a:t>Lags Bandwidth</a:t>
            </a:r>
            <a:endParaRPr lang="en-US" b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7450"/>
            <a:ext cx="8839200" cy="5484813"/>
          </a:xfrm>
        </p:spPr>
        <p:txBody>
          <a:bodyPr/>
          <a:lstStyle/>
          <a:p>
            <a:pPr marL="609600" indent="-609600">
              <a:buFontTx/>
              <a:buNone/>
              <a:tabLst>
                <a:tab pos="4056063" algn="l"/>
                <a:tab pos="8515350" algn="r"/>
              </a:tabLst>
            </a:pPr>
            <a:r>
              <a:rPr lang="en-US" sz="2800" b="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1.	Moore’s Law helps BW more than latency </a:t>
            </a:r>
            <a:endParaRPr lang="en-US" sz="2800" dirty="0">
              <a:ea typeface="Times New Roman" charset="0"/>
              <a:cs typeface="Times New Roman" charset="0"/>
            </a:endParaRPr>
          </a:p>
          <a:p>
            <a:pPr marL="990600" lvl="1" indent="-533400">
              <a:buFontTx/>
              <a:buChar char="•"/>
              <a:tabLst>
                <a:tab pos="4056063" algn="l"/>
                <a:tab pos="8515350" algn="r"/>
              </a:tabLst>
            </a:pPr>
            <a: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  <a:t>Faster transistors, more transistors, </a:t>
            </a:r>
            <a:b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  <a:t>more pins help Bandwidth</a:t>
            </a: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MPU Transistors:	0.130 vs.   42 M </a:t>
            </a:r>
            <a:r>
              <a:rPr lang="en-US" sz="2000" dirty="0" err="1">
                <a:ea typeface="Times New Roman" charset="0"/>
                <a:cs typeface="Times New Roman" charset="0"/>
              </a:rPr>
              <a:t>xtors</a:t>
            </a:r>
            <a:r>
              <a:rPr lang="en-US" sz="2000" dirty="0">
                <a:ea typeface="Times New Roman" charset="0"/>
                <a:cs typeface="Times New Roman" charset="0"/>
              </a:rPr>
              <a:t> 	</a:t>
            </a:r>
            <a:r>
              <a:rPr lang="en-US" sz="2000" dirty="0"/>
              <a:t>(300X)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DRAM Transistors:	0.064 vs. 256 M </a:t>
            </a:r>
            <a:r>
              <a:rPr lang="en-US" sz="2000" dirty="0" err="1">
                <a:ea typeface="Times New Roman" charset="0"/>
                <a:cs typeface="Times New Roman" charset="0"/>
              </a:rPr>
              <a:t>xtors</a:t>
            </a:r>
            <a:r>
              <a:rPr lang="en-US" sz="2000" dirty="0">
                <a:ea typeface="Times New Roman" charset="0"/>
                <a:cs typeface="Times New Roman" charset="0"/>
              </a:rPr>
              <a:t> 	</a:t>
            </a:r>
            <a:r>
              <a:rPr lang="en-US" sz="2000" dirty="0"/>
              <a:t>(4000X)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MPU Pins:	</a:t>
            </a:r>
            <a:r>
              <a:rPr lang="en-US" sz="2000" dirty="0"/>
              <a:t>68  vs. 423 pins </a:t>
            </a:r>
            <a:r>
              <a:rPr lang="en-US" sz="2000" baseline="30000" dirty="0"/>
              <a:t>	 </a:t>
            </a:r>
            <a:r>
              <a:rPr lang="en-US" sz="2000" dirty="0"/>
              <a:t>(6X) 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DRAM Pins: 	</a:t>
            </a:r>
            <a:r>
              <a:rPr lang="en-US" sz="2000" dirty="0"/>
              <a:t>16  vs.   66 pins </a:t>
            </a:r>
            <a:r>
              <a:rPr lang="en-US" sz="2000" baseline="30000" dirty="0"/>
              <a:t>	 </a:t>
            </a:r>
            <a:r>
              <a:rPr lang="en-US" sz="2000" dirty="0"/>
              <a:t>(4X) </a:t>
            </a:r>
          </a:p>
          <a:p>
            <a:pPr marL="990600" lvl="1" indent="-533400">
              <a:buFontTx/>
              <a:buChar char="•"/>
              <a:tabLst>
                <a:tab pos="4056063" algn="l"/>
                <a:tab pos="8515350" algn="r"/>
              </a:tabLst>
            </a:pPr>
            <a: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  <a:t>Smaller, faster transistors but communicate </a:t>
            </a:r>
            <a:b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</a:br>
            <a:r>
              <a:rPr lang="en-US" sz="2000" dirty="0">
                <a:solidFill>
                  <a:srgbClr val="000066"/>
                </a:solidFill>
                <a:ea typeface="Times New Roman" charset="0"/>
                <a:cs typeface="Times New Roman" charset="0"/>
              </a:rPr>
              <a:t>over (relatively) longer lines: limits latency</a:t>
            </a:r>
            <a:r>
              <a:rPr lang="en-US" sz="2000" dirty="0">
                <a:ea typeface="Times New Roman" charset="0"/>
                <a:cs typeface="Times New Roman" charset="0"/>
              </a:rPr>
              <a:t> </a:t>
            </a: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/>
              <a:t>Feature size:	1.5 to 3 vs. 0.18 micron	(8X,17X) 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MPU Die Size:	</a:t>
            </a:r>
            <a:r>
              <a:rPr lang="en-US" sz="2000" dirty="0"/>
              <a:t>35  vs. 204 mm</a:t>
            </a:r>
            <a:r>
              <a:rPr lang="en-US" sz="2000" baseline="30000" dirty="0"/>
              <a:t>2	 </a:t>
            </a:r>
            <a:r>
              <a:rPr lang="en-US" sz="2000" dirty="0"/>
              <a:t>(ratio </a:t>
            </a:r>
            <a:r>
              <a:rPr lang="en-US" sz="2000" dirty="0" err="1"/>
              <a:t>sqrt</a:t>
            </a:r>
            <a:r>
              <a:rPr lang="en-US" sz="2000" dirty="0"/>
              <a:t> </a:t>
            </a:r>
            <a:r>
              <a:rPr lang="en-US" sz="2000" b="0" dirty="0" err="1">
                <a:latin typeface="Symbol" charset="2"/>
              </a:rPr>
              <a:t></a:t>
            </a:r>
            <a:r>
              <a:rPr lang="en-US" sz="2000" dirty="0"/>
              <a:t> 2X) 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1371600" lvl="2" indent="-457200">
              <a:tabLst>
                <a:tab pos="4056063" algn="l"/>
                <a:tab pos="8515350" algn="r"/>
              </a:tabLst>
            </a:pPr>
            <a:r>
              <a:rPr lang="en-US" sz="2000" dirty="0">
                <a:ea typeface="Times New Roman" charset="0"/>
                <a:cs typeface="Times New Roman" charset="0"/>
              </a:rPr>
              <a:t>DRAM Die Size: 	</a:t>
            </a:r>
            <a:r>
              <a:rPr lang="en-US" sz="2000" dirty="0"/>
              <a:t>47  vs. 217 mm</a:t>
            </a:r>
            <a:r>
              <a:rPr lang="en-US" sz="2000" baseline="30000" dirty="0"/>
              <a:t>2	 </a:t>
            </a:r>
            <a:r>
              <a:rPr lang="en-US" sz="2000" dirty="0"/>
              <a:t>(ratio </a:t>
            </a:r>
            <a:r>
              <a:rPr lang="en-US" sz="2000" dirty="0" err="1"/>
              <a:t>sqrt</a:t>
            </a:r>
            <a:r>
              <a:rPr lang="en-US" sz="2000" dirty="0"/>
              <a:t> </a:t>
            </a:r>
            <a:r>
              <a:rPr lang="en-US" sz="2000" b="0" dirty="0" err="1">
                <a:latin typeface="Symbol" charset="2"/>
              </a:rPr>
              <a:t></a:t>
            </a:r>
            <a:r>
              <a:rPr lang="en-US" sz="2000" dirty="0"/>
              <a:t> 2X)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33C3-EE71-044C-A2DE-127C4D907804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147638"/>
            <a:ext cx="8756650" cy="538162"/>
          </a:xfrm>
        </p:spPr>
        <p:txBody>
          <a:bodyPr/>
          <a:lstStyle/>
          <a:p>
            <a:r>
              <a:rPr lang="en-US" b="0">
                <a:ea typeface="Times New Roman" charset="0"/>
                <a:cs typeface="Times New Roman" charset="0"/>
              </a:rPr>
              <a:t>6 Reasons Latency</a:t>
            </a:r>
            <a:r>
              <a:rPr lang="en-US" b="0"/>
              <a:t> </a:t>
            </a:r>
            <a:r>
              <a:rPr lang="en-US" b="0">
                <a:ea typeface="Times New Roman" charset="0"/>
                <a:cs typeface="Times New Roman" charset="0"/>
              </a:rPr>
              <a:t>Lags Bandwidth (cont’d)</a:t>
            </a:r>
            <a:r>
              <a:rPr lang="en-US" b="0"/>
              <a:t> 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46163"/>
            <a:ext cx="8991600" cy="48831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2. Distance limits latency</a:t>
            </a:r>
            <a:r>
              <a:rPr lang="en-US" sz="2800">
                <a:ea typeface="Times New Roman" charset="0"/>
                <a:cs typeface="Times New Roman" charset="0"/>
              </a:rPr>
              <a:t> 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Size of DRAM block</a:t>
            </a:r>
            <a:r>
              <a:rPr lang="en-US" sz="2000">
                <a:ea typeface="Times New Roman" charset="0"/>
                <a:cs typeface="Times New Roman" charset="0"/>
              </a:rPr>
              <a:t> </a:t>
            </a:r>
            <a:r>
              <a:rPr lang="en-US" sz="2000" b="0">
                <a:latin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long bit and word lines </a:t>
            </a:r>
            <a:br>
              <a:rPr lang="en-US" sz="2000">
                <a:ea typeface="Times New Roman" charset="0"/>
                <a:cs typeface="Times New Roman" charset="0"/>
              </a:rPr>
            </a:br>
            <a:r>
              <a:rPr lang="en-US" sz="2000" b="0">
                <a:latin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most of DRAM access time</a:t>
            </a:r>
            <a:endParaRPr lang="en-US" sz="2000">
              <a:solidFill>
                <a:srgbClr val="000066"/>
              </a:solidFill>
              <a:ea typeface="Times New Roman" charset="0"/>
              <a:cs typeface="Times New Roman" charset="0"/>
            </a:endParaRP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Speed of light and computers on network</a:t>
            </a:r>
          </a:p>
          <a:p>
            <a:pPr marL="990600" lvl="1" indent="-533400">
              <a:buFontTx/>
              <a:buChar char="•"/>
            </a:pPr>
            <a:r>
              <a:rPr lang="en-US" sz="2000"/>
              <a:t>1. &amp; 2. explains linear latency vs. square BW?</a:t>
            </a:r>
            <a:endParaRPr lang="en-US" sz="2000">
              <a:solidFill>
                <a:srgbClr val="000066"/>
              </a:solidFill>
              <a:ea typeface="Times New Roman" charset="0"/>
              <a:cs typeface="Times New Roman" charset="0"/>
            </a:endParaRPr>
          </a:p>
          <a:p>
            <a:pPr marL="609600" indent="-609600">
              <a:buFontTx/>
              <a:buNone/>
            </a:pP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3.	Bandwidth easier to sell (“bigger=better”)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ea typeface="Times New Roman" charset="0"/>
                <a:cs typeface="Times New Roman" charset="0"/>
              </a:rPr>
              <a:t>E.g., 10 Gbits/s Ethernet (“10 Gig”) vs. </a:t>
            </a:r>
            <a:br>
              <a:rPr lang="en-US" sz="2000">
                <a:ea typeface="Times New Roman" charset="0"/>
                <a:cs typeface="Times New Roman" charset="0"/>
              </a:rPr>
            </a:br>
            <a:r>
              <a:rPr lang="en-US" sz="2000">
                <a:ea typeface="Times New Roman" charset="0"/>
                <a:cs typeface="Times New Roman" charset="0"/>
              </a:rPr>
              <a:t>	10 </a:t>
            </a:r>
            <a:r>
              <a:rPr lang="en-US" sz="2000">
                <a:latin typeface="Symbol" charset="2"/>
                <a:ea typeface="Times New Roman" charset="0"/>
                <a:cs typeface="Times New Roman" charset="0"/>
              </a:rPr>
              <a:t>m</a:t>
            </a:r>
            <a:r>
              <a:rPr lang="en-US" sz="2000">
                <a:ea typeface="Times New Roman" charset="0"/>
                <a:cs typeface="Times New Roman" charset="0"/>
              </a:rPr>
              <a:t>sec latency Ethernet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ea typeface="Times New Roman" charset="0"/>
                <a:cs typeface="Times New Roman" charset="0"/>
              </a:rPr>
              <a:t>4400 MB/s DIMM (“PC4400”) vs. 50 ns latency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Even if just marketing, customers now trained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Since bandwidth sells, more resources thrown at bandwidth, which further tips the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608A-3985-9242-A8A0-10294E7F6CB4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74750"/>
            <a:ext cx="8153400" cy="51101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4.	Latency helps BW, but not vice versa</a:t>
            </a:r>
            <a:r>
              <a:rPr lang="en-US" sz="2800">
                <a:ea typeface="Times New Roman" charset="0"/>
                <a:cs typeface="Times New Roman" charset="0"/>
              </a:rPr>
              <a:t> 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Spinning disk faster improves both bandwidth and rotational latency</a:t>
            </a:r>
            <a:r>
              <a:rPr lang="en-US" sz="2000">
                <a:ea typeface="Times New Roman" charset="0"/>
                <a:cs typeface="Times New Roman" charset="0"/>
              </a:rPr>
              <a:t> </a:t>
            </a:r>
          </a:p>
          <a:p>
            <a:pPr marL="1371600" lvl="2" indent="-457200"/>
            <a:r>
              <a:rPr lang="en-US" sz="2000">
                <a:ea typeface="Times New Roman" charset="0"/>
                <a:cs typeface="Times New Roman" charset="0"/>
              </a:rPr>
              <a:t>3600 RPM </a:t>
            </a:r>
            <a:r>
              <a:rPr lang="en-US" sz="2000" b="0">
                <a:latin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15000 RPM = 4.2X</a:t>
            </a:r>
          </a:p>
          <a:p>
            <a:pPr marL="1371600" lvl="2" indent="-457200"/>
            <a:r>
              <a:rPr lang="en-US" sz="2000">
                <a:ea typeface="Times New Roman" charset="0"/>
                <a:cs typeface="Times New Roman" charset="0"/>
              </a:rPr>
              <a:t>Average rotational latency: 8.3 ms </a:t>
            </a:r>
            <a:r>
              <a:rPr lang="en-US" sz="2000" b="0">
                <a:latin typeface="Symbol" charset="2"/>
              </a:rPr>
              <a:t> </a:t>
            </a:r>
            <a:r>
              <a:rPr lang="en-US" sz="2000">
                <a:ea typeface="Times New Roman" charset="0"/>
                <a:cs typeface="Times New Roman" charset="0"/>
              </a:rPr>
              <a:t>2.0 ms</a:t>
            </a:r>
          </a:p>
          <a:p>
            <a:pPr marL="1371600" lvl="2" indent="-457200"/>
            <a:r>
              <a:rPr lang="en-US" sz="2000">
                <a:ea typeface="Times New Roman" charset="0"/>
                <a:cs typeface="Times New Roman" charset="0"/>
              </a:rPr>
              <a:t>Things being equal, also helps BW by 4.2X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Lower DRAM latency </a:t>
            </a:r>
            <a:r>
              <a:rPr lang="en-US" sz="2000" b="0">
                <a:solidFill>
                  <a:srgbClr val="000066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 </a:t>
            </a:r>
            <a:b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</a:b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More access/second (higher bandwidth)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Higher linear density helps disk BW </a:t>
            </a:r>
            <a:r>
              <a:rPr lang="en-US" sz="2000">
                <a:solidFill>
                  <a:srgbClr val="000066"/>
                </a:solidFill>
              </a:rPr>
              <a:t/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(and capacity)</a:t>
            </a: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, but not disk Latency</a:t>
            </a:r>
          </a:p>
          <a:p>
            <a:pPr marL="1371600" lvl="2" indent="-457200"/>
            <a:r>
              <a:rPr lang="en-US" sz="2000">
                <a:ea typeface="Times New Roman" charset="0"/>
                <a:cs typeface="Times New Roman" charset="0"/>
              </a:rPr>
              <a:t>9,550 BPI </a:t>
            </a:r>
            <a:r>
              <a:rPr lang="en-US" sz="2000" b="0">
                <a:latin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533,000 BPI </a:t>
            </a:r>
            <a:r>
              <a:rPr lang="en-US" sz="2000" b="0">
                <a:latin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</a:t>
            </a:r>
            <a:r>
              <a:rPr lang="en-US" sz="2000"/>
              <a:t>60X in BW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3" y="152400"/>
            <a:ext cx="8756651" cy="538163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 b="0">
                <a:ea typeface="Times New Roman" charset="0"/>
                <a:cs typeface="Times New Roman" charset="0"/>
              </a:rPr>
              <a:t>6 Reasons Latency</a:t>
            </a:r>
            <a:r>
              <a:rPr lang="en-US" b="0"/>
              <a:t> </a:t>
            </a:r>
            <a:r>
              <a:rPr lang="en-US" b="0">
                <a:ea typeface="Times New Roman" charset="0"/>
                <a:cs typeface="Times New Roman" charset="0"/>
              </a:rPr>
              <a:t>Lags Bandwidth (cont’d)</a:t>
            </a:r>
            <a:r>
              <a:rPr lang="en-US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991D-5D1B-764B-A365-DF564C5D7C5F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1163638"/>
            <a:ext cx="8153400" cy="53689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5. Bandwidth hurts latency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Queues help Bandwidth, hurt Latency (Queuing Theory)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Adding chips to widen a memory module increases Bandwidth but higher fan-out on address lines may increase Latency </a:t>
            </a:r>
          </a:p>
          <a:p>
            <a:pPr marL="609600" indent="-609600">
              <a:buFontTx/>
              <a:buNone/>
            </a:pP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6. Operating System overhead hurts </a:t>
            </a:r>
            <a:b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</a:br>
            <a:r>
              <a:rPr lang="en-US" sz="2800" b="0">
                <a:solidFill>
                  <a:srgbClr val="0000FF"/>
                </a:solidFill>
                <a:ea typeface="Times New Roman" charset="0"/>
                <a:cs typeface="Times New Roman" charset="0"/>
              </a:rPr>
              <a:t>Latency more than Bandwidth</a:t>
            </a:r>
          </a:p>
          <a:p>
            <a:pPr marL="990600" lvl="1" indent="-533400">
              <a:buFontTx/>
              <a:buChar char="•"/>
            </a:pP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Long messages amortize overhead; </a:t>
            </a:r>
            <a:b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</a:br>
            <a:r>
              <a:rPr lang="en-US" sz="2000">
                <a:solidFill>
                  <a:srgbClr val="000066"/>
                </a:solidFill>
                <a:ea typeface="Times New Roman" charset="0"/>
                <a:cs typeface="Times New Roman" charset="0"/>
              </a:rPr>
              <a:t>overhead bigger part of short messages</a:t>
            </a:r>
          </a:p>
          <a:p>
            <a:pPr marL="990600" lvl="1" indent="-533400">
              <a:buFontTx/>
              <a:buChar char="•"/>
            </a:pPr>
            <a:endParaRPr lang="en-US" sz="2000">
              <a:ea typeface="Times New Roman" charset="0"/>
              <a:cs typeface="Times New Roman" charset="0"/>
            </a:endParaRP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11150" y="152400"/>
            <a:ext cx="8756650" cy="538163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 b="0">
                <a:ea typeface="Times New Roman" charset="0"/>
                <a:cs typeface="Times New Roman" charset="0"/>
              </a:rPr>
              <a:t>6 Reasons Latency</a:t>
            </a:r>
            <a:r>
              <a:rPr lang="en-US" b="0"/>
              <a:t> </a:t>
            </a:r>
            <a:r>
              <a:rPr lang="en-US" b="0">
                <a:ea typeface="Times New Roman" charset="0"/>
                <a:cs typeface="Times New Roman" charset="0"/>
              </a:rPr>
              <a:t>Lags Bandwidth (cont’d)</a:t>
            </a:r>
            <a:r>
              <a:rPr lang="en-US" b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733-2B4B-7A46-A62C-492D9DD7CF81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25438"/>
            <a:ext cx="7359650" cy="538162"/>
          </a:xfrm>
        </p:spPr>
        <p:txBody>
          <a:bodyPr/>
          <a:lstStyle/>
          <a:p>
            <a:r>
              <a:rPr lang="en-US" b="0"/>
              <a:t>Summary of Technology Trends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1425"/>
            <a:ext cx="8458200" cy="57531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For disk, LAN, memory, and microprocessor, bandwidth improves by square of latency improvement</a:t>
            </a:r>
          </a:p>
          <a:p>
            <a:pPr lvl="1"/>
            <a:r>
              <a:rPr lang="en-US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In the time that bandwidth doubles, latency improves by no more than 1.2X to 1.4X</a:t>
            </a:r>
          </a:p>
          <a:p>
            <a:r>
              <a:rPr lang="en-US" dirty="0">
                <a:ea typeface="Times New Roman" charset="0"/>
                <a:cs typeface="Times New Roman" charset="0"/>
              </a:rPr>
              <a:t>Lag probably even larger in real systems, as bandwidth gains multiplied by replicated components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Multiple processors in a cluster or even  in a chip</a:t>
            </a:r>
            <a:endParaRPr lang="en-US" sz="1600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Multiple disks in a disk array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Multiple memory modules in a large memory 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Simultaneous communication in switched LAN </a:t>
            </a:r>
          </a:p>
          <a:p>
            <a:r>
              <a:rPr lang="en-US" dirty="0">
                <a:ea typeface="Times New Roman" charset="0"/>
                <a:cs typeface="Times New Roman" charset="0"/>
              </a:rPr>
              <a:t>HW and SW developers should innovate assuming Latency Lags Bandwidth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If everything improves at the same rate, then nothing really changes 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When rates vary, require real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 by</a:t>
            </a:r>
          </a:p>
          <a:p>
            <a:pPr lvl="1"/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 (MIT/UCB)</a:t>
            </a:r>
          </a:p>
          <a:p>
            <a:pPr lvl="1"/>
            <a:r>
              <a:rPr lang="en-US" dirty="0" smtClean="0"/>
              <a:t>David Patterson (UCB)</a:t>
            </a:r>
          </a:p>
          <a:p>
            <a:r>
              <a:rPr lang="en-US" dirty="0" smtClean="0"/>
              <a:t>And also by:</a:t>
            </a:r>
            <a:endParaRPr lang="en-US" dirty="0"/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  <a:endParaRPr lang="en-US" dirty="0" smtClean="0"/>
          </a:p>
          <a:p>
            <a:pPr lvl="1"/>
            <a:r>
              <a:rPr lang="en-US" dirty="0" smtClean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</a:t>
            </a:r>
            <a:r>
              <a:rPr lang="en-US" dirty="0" smtClean="0"/>
              <a:t>CS252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BD23-EFA4-F34C-895B-1298345B0F48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01638"/>
            <a:ext cx="5470525" cy="488950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127125"/>
            <a:ext cx="7988300" cy="1917700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0" indent="0">
              <a:lnSpc>
                <a:spcPct val="85000"/>
              </a:lnSpc>
              <a:buFontTx/>
              <a:buNone/>
            </a:pPr>
            <a:r>
              <a:rPr lang="en-US"/>
              <a:t>“... the attributes of a [computing] system as seen by the programmer, </a:t>
            </a:r>
            <a:r>
              <a:rPr lang="en-US" i="1"/>
              <a:t>i.e.  </a:t>
            </a:r>
            <a:r>
              <a:rPr lang="en-US"/>
              <a:t>the conceptual structure and functional behavior, as distinct from the organization of the data flows and controls the logic design, and the physical implementation.”    					– Amdahl, Blaauw, and Brooks,  1964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3098800"/>
            <a:ext cx="3581400" cy="2108200"/>
            <a:chOff x="3312" y="1808"/>
            <a:chExt cx="2256" cy="1328"/>
          </a:xfrm>
        </p:grpSpPr>
        <p:sp>
          <p:nvSpPr>
            <p:cNvPr id="678917" name="Line 5"/>
            <p:cNvSpPr>
              <a:spLocks noChangeShapeType="1"/>
            </p:cNvSpPr>
            <p:nvPr/>
          </p:nvSpPr>
          <p:spPr bwMode="auto">
            <a:xfrm>
              <a:off x="3648" y="1888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18" name="Rectangle 6"/>
            <p:cNvSpPr>
              <a:spLocks noChangeArrowheads="1"/>
            </p:cNvSpPr>
            <p:nvPr/>
          </p:nvSpPr>
          <p:spPr bwMode="auto">
            <a:xfrm>
              <a:off x="3316" y="2180"/>
              <a:ext cx="2008" cy="952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19" name="Line 7"/>
            <p:cNvSpPr>
              <a:spLocks noChangeShapeType="1"/>
            </p:cNvSpPr>
            <p:nvPr/>
          </p:nvSpPr>
          <p:spPr bwMode="auto">
            <a:xfrm flipV="1">
              <a:off x="3312" y="1888"/>
              <a:ext cx="33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5328" y="1888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1" name="Line 9"/>
            <p:cNvSpPr>
              <a:spLocks noChangeShapeType="1"/>
            </p:cNvSpPr>
            <p:nvPr/>
          </p:nvSpPr>
          <p:spPr bwMode="auto">
            <a:xfrm>
              <a:off x="5568" y="1888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2" name="Line 10"/>
            <p:cNvSpPr>
              <a:spLocks noChangeShapeType="1"/>
            </p:cNvSpPr>
            <p:nvPr/>
          </p:nvSpPr>
          <p:spPr bwMode="auto">
            <a:xfrm flipH="1">
              <a:off x="5328" y="2800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678923" name="Rectangle 11"/>
            <p:cNvSpPr>
              <a:spLocks noChangeArrowheads="1"/>
            </p:cNvSpPr>
            <p:nvPr/>
          </p:nvSpPr>
          <p:spPr bwMode="auto">
            <a:xfrm>
              <a:off x="3800" y="1808"/>
              <a:ext cx="1178" cy="255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7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SOFTWARE</a:t>
              </a:r>
            </a:p>
          </p:txBody>
        </p:sp>
        <p:sp>
          <p:nvSpPr>
            <p:cNvPr id="678924" name="Oval 12"/>
            <p:cNvSpPr>
              <a:spLocks noChangeArrowheads="1"/>
            </p:cNvSpPr>
            <p:nvPr/>
          </p:nvSpPr>
          <p:spPr bwMode="auto">
            <a:xfrm>
              <a:off x="3700" y="2852"/>
              <a:ext cx="232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5" name="Oval 13"/>
            <p:cNvSpPr>
              <a:spLocks noChangeArrowheads="1"/>
            </p:cNvSpPr>
            <p:nvPr/>
          </p:nvSpPr>
          <p:spPr bwMode="auto">
            <a:xfrm>
              <a:off x="4276" y="2804"/>
              <a:ext cx="184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6" name="Oval 14"/>
            <p:cNvSpPr>
              <a:spLocks noChangeArrowheads="1"/>
            </p:cNvSpPr>
            <p:nvPr/>
          </p:nvSpPr>
          <p:spPr bwMode="auto">
            <a:xfrm>
              <a:off x="4804" y="2420"/>
              <a:ext cx="184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7" name="Line 15"/>
            <p:cNvSpPr>
              <a:spLocks noChangeShapeType="1"/>
            </p:cNvSpPr>
            <p:nvPr/>
          </p:nvSpPr>
          <p:spPr bwMode="auto">
            <a:xfrm flipV="1">
              <a:off x="3840" y="2800"/>
              <a:ext cx="52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8" name="Line 16"/>
            <p:cNvSpPr>
              <a:spLocks noChangeShapeType="1"/>
            </p:cNvSpPr>
            <p:nvPr/>
          </p:nvSpPr>
          <p:spPr bwMode="auto">
            <a:xfrm flipV="1">
              <a:off x="3888" y="3040"/>
              <a:ext cx="57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9" name="Line 17"/>
            <p:cNvSpPr>
              <a:spLocks noChangeShapeType="1"/>
            </p:cNvSpPr>
            <p:nvPr/>
          </p:nvSpPr>
          <p:spPr bwMode="auto">
            <a:xfrm flipV="1">
              <a:off x="4272" y="2464"/>
              <a:ext cx="52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0" name="Line 18"/>
            <p:cNvSpPr>
              <a:spLocks noChangeShapeType="1"/>
            </p:cNvSpPr>
            <p:nvPr/>
          </p:nvSpPr>
          <p:spPr bwMode="auto">
            <a:xfrm flipV="1">
              <a:off x="4512" y="2608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1" name="Rectangle 19"/>
            <p:cNvSpPr>
              <a:spLocks noChangeArrowheads="1"/>
            </p:cNvSpPr>
            <p:nvPr/>
          </p:nvSpPr>
          <p:spPr bwMode="auto">
            <a:xfrm>
              <a:off x="3796" y="2468"/>
              <a:ext cx="520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2" name="Line 20"/>
            <p:cNvSpPr>
              <a:spLocks noChangeShapeType="1"/>
            </p:cNvSpPr>
            <p:nvPr/>
          </p:nvSpPr>
          <p:spPr bwMode="auto">
            <a:xfrm>
              <a:off x="3840" y="24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3" name="Line 21"/>
            <p:cNvSpPr>
              <a:spLocks noChangeShapeType="1"/>
            </p:cNvSpPr>
            <p:nvPr/>
          </p:nvSpPr>
          <p:spPr bwMode="auto">
            <a:xfrm>
              <a:off x="3936" y="24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4" name="Line 22"/>
            <p:cNvSpPr>
              <a:spLocks noChangeShapeType="1"/>
            </p:cNvSpPr>
            <p:nvPr/>
          </p:nvSpPr>
          <p:spPr bwMode="auto">
            <a:xfrm>
              <a:off x="4032" y="24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5" name="Line 23"/>
            <p:cNvSpPr>
              <a:spLocks noChangeShapeType="1"/>
            </p:cNvSpPr>
            <p:nvPr/>
          </p:nvSpPr>
          <p:spPr bwMode="auto">
            <a:xfrm>
              <a:off x="4176" y="24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6" name="Line 24"/>
            <p:cNvSpPr>
              <a:spLocks noChangeShapeType="1"/>
            </p:cNvSpPr>
            <p:nvPr/>
          </p:nvSpPr>
          <p:spPr bwMode="auto">
            <a:xfrm>
              <a:off x="4272" y="246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7" name="Line 25"/>
            <p:cNvSpPr>
              <a:spLocks noChangeShapeType="1"/>
            </p:cNvSpPr>
            <p:nvPr/>
          </p:nvSpPr>
          <p:spPr bwMode="auto">
            <a:xfrm flipV="1">
              <a:off x="4896" y="246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8" name="Line 26"/>
            <p:cNvSpPr>
              <a:spLocks noChangeShapeType="1"/>
            </p:cNvSpPr>
            <p:nvPr/>
          </p:nvSpPr>
          <p:spPr bwMode="auto">
            <a:xfrm flipH="1">
              <a:off x="4320" y="289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9" name="Line 27"/>
            <p:cNvSpPr>
              <a:spLocks noChangeShapeType="1"/>
            </p:cNvSpPr>
            <p:nvPr/>
          </p:nvSpPr>
          <p:spPr bwMode="auto">
            <a:xfrm flipV="1">
              <a:off x="3792" y="2896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0" name="Oval 28"/>
            <p:cNvSpPr>
              <a:spLocks noChangeArrowheads="1"/>
            </p:cNvSpPr>
            <p:nvPr/>
          </p:nvSpPr>
          <p:spPr bwMode="auto">
            <a:xfrm>
              <a:off x="5044" y="2708"/>
              <a:ext cx="136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1" name="Line 29"/>
            <p:cNvSpPr>
              <a:spLocks noChangeShapeType="1"/>
            </p:cNvSpPr>
            <p:nvPr/>
          </p:nvSpPr>
          <p:spPr bwMode="auto">
            <a:xfrm>
              <a:off x="5088" y="280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2" name="Line 30"/>
            <p:cNvSpPr>
              <a:spLocks noChangeShapeType="1"/>
            </p:cNvSpPr>
            <p:nvPr/>
          </p:nvSpPr>
          <p:spPr bwMode="auto">
            <a:xfrm flipH="1">
              <a:off x="4992" y="294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3" name="Line 31"/>
            <p:cNvSpPr>
              <a:spLocks noChangeShapeType="1"/>
            </p:cNvSpPr>
            <p:nvPr/>
          </p:nvSpPr>
          <p:spPr bwMode="auto">
            <a:xfrm>
              <a:off x="4992" y="304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4" name="Line 32"/>
            <p:cNvSpPr>
              <a:spLocks noChangeShapeType="1"/>
            </p:cNvSpPr>
            <p:nvPr/>
          </p:nvSpPr>
          <p:spPr bwMode="auto">
            <a:xfrm>
              <a:off x="5088" y="294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5" name="Line 33"/>
            <p:cNvSpPr>
              <a:spLocks noChangeShapeType="1"/>
            </p:cNvSpPr>
            <p:nvPr/>
          </p:nvSpPr>
          <p:spPr bwMode="auto">
            <a:xfrm flipH="1">
              <a:off x="5136" y="3040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6" name="Line 34"/>
            <p:cNvSpPr>
              <a:spLocks noChangeShapeType="1"/>
            </p:cNvSpPr>
            <p:nvPr/>
          </p:nvSpPr>
          <p:spPr bwMode="auto">
            <a:xfrm flipH="1">
              <a:off x="5040" y="2848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7" name="Line 35"/>
            <p:cNvSpPr>
              <a:spLocks noChangeShapeType="1"/>
            </p:cNvSpPr>
            <p:nvPr/>
          </p:nvSpPr>
          <p:spPr bwMode="auto">
            <a:xfrm flipH="1" flipV="1">
              <a:off x="4944" y="2848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8" name="Line 36"/>
            <p:cNvSpPr>
              <a:spLocks noChangeShapeType="1"/>
            </p:cNvSpPr>
            <p:nvPr/>
          </p:nvSpPr>
          <p:spPr bwMode="auto">
            <a:xfrm flipH="1" flipV="1">
              <a:off x="4944" y="2752"/>
              <a:ext cx="14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8949" name="Rectangle 37"/>
          <p:cNvSpPr>
            <a:spLocks noChangeArrowheads="1"/>
          </p:cNvSpPr>
          <p:nvPr/>
        </p:nvSpPr>
        <p:spPr bwMode="auto">
          <a:xfrm>
            <a:off x="609600" y="3505200"/>
            <a:ext cx="7467600" cy="273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Organization of Programmable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    Storage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Data Types &amp; Data Structures: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         Encodings &amp; Representations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Instruction Formats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Instruction (or Operation Code) Set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Modes of Addressing and Accessing Data Items and Instructions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</a:rPr>
              <a:t>--  Exceptional Conditions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5291-14F8-0B41-8B57-55C9E7290414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vs. Computer Architecture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8021638" cy="4927600"/>
          </a:xfrm>
        </p:spPr>
        <p:txBody>
          <a:bodyPr/>
          <a:lstStyle/>
          <a:p>
            <a:r>
              <a:rPr lang="en-US" dirty="0"/>
              <a:t>Old definition of computer architecture </a:t>
            </a:r>
            <a:br>
              <a:rPr lang="en-US" dirty="0"/>
            </a:br>
            <a:r>
              <a:rPr lang="en-US" dirty="0"/>
              <a:t>= instruction set design </a:t>
            </a:r>
          </a:p>
          <a:p>
            <a:pPr lvl="1"/>
            <a:r>
              <a:rPr lang="en-US" dirty="0"/>
              <a:t>Other aspects of computer design called implementation  </a:t>
            </a:r>
          </a:p>
          <a:p>
            <a:pPr lvl="1"/>
            <a:r>
              <a:rPr lang="en-US" dirty="0"/>
              <a:t>Insinuates implementation is uninteresting or less challenging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view is computer architecture &gt;&gt; ISA</a:t>
            </a:r>
          </a:p>
          <a:p>
            <a:r>
              <a:rPr lang="en-US" dirty="0"/>
              <a:t>Architect’s job much more than instruction set design; technical hurdles today </a:t>
            </a:r>
            <a:r>
              <a:rPr lang="en-US" i="1" dirty="0">
                <a:solidFill>
                  <a:srgbClr val="114FFB"/>
                </a:solidFill>
              </a:rPr>
              <a:t>more</a:t>
            </a:r>
            <a:r>
              <a:rPr lang="en-US" dirty="0"/>
              <a:t> challenging than those in instruction set </a:t>
            </a:r>
            <a:r>
              <a:rPr lang="en-US" dirty="0" smtClean="0"/>
              <a:t>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192B-82E3-884C-A1C1-EA678FB859C1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47663"/>
            <a:ext cx="7162800" cy="627062"/>
          </a:xfrm>
        </p:spPr>
        <p:txBody>
          <a:bodyPr/>
          <a:lstStyle/>
          <a:p>
            <a:r>
              <a:rPr lang="en-US" sz="2800"/>
              <a:t>Comp. Arch. is an Integrated Approach 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320800"/>
            <a:ext cx="8305800" cy="4894263"/>
          </a:xfrm>
        </p:spPr>
        <p:txBody>
          <a:bodyPr/>
          <a:lstStyle/>
          <a:p>
            <a:r>
              <a:rPr lang="en-US"/>
              <a:t>What really matters is the functioning of the complete system </a:t>
            </a:r>
          </a:p>
          <a:p>
            <a:pPr lvl="1"/>
            <a:r>
              <a:rPr lang="en-US"/>
              <a:t>hardware, runtime system, compiler, operating system, and application</a:t>
            </a:r>
          </a:p>
          <a:p>
            <a:pPr lvl="1"/>
            <a:r>
              <a:rPr lang="en-US"/>
              <a:t>In networking, this is called the “</a:t>
            </a:r>
            <a:r>
              <a:rPr lang="en-US">
                <a:solidFill>
                  <a:schemeClr val="hlink"/>
                </a:solidFill>
              </a:rPr>
              <a:t>End to End argument</a:t>
            </a:r>
            <a:r>
              <a:rPr lang="en-US"/>
              <a:t>”</a:t>
            </a:r>
          </a:p>
          <a:p>
            <a:r>
              <a:rPr lang="en-US"/>
              <a:t>Computer architecture is not just about transistors, individual instructions, or particular implementations</a:t>
            </a:r>
          </a:p>
          <a:p>
            <a:pPr lvl="1"/>
            <a:r>
              <a:rPr lang="en-US"/>
              <a:t>E.g., Original RISC projects replaced complex instructions with a compiler + simple instructions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76E4-9BE0-9B40-AE78-8875BF6EECF1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239000" cy="381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Computer Architecture is </a:t>
            </a:r>
            <a:br>
              <a:rPr lang="en-US"/>
            </a:br>
            <a:r>
              <a:rPr lang="en-US"/>
              <a:t>Design and Analysis</a:t>
            </a:r>
          </a:p>
        </p:txBody>
      </p:sp>
      <p:pic>
        <p:nvPicPr>
          <p:cNvPr id="73625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1841500" cy="184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2444750" y="1255713"/>
            <a:ext cx="63039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Architecture is an iterative process: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 Searching the space  of possible designs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 At all levels of computer systems</a:t>
            </a:r>
          </a:p>
        </p:txBody>
      </p:sp>
      <p:sp>
        <p:nvSpPr>
          <p:cNvPr id="736261" name="Line 5"/>
          <p:cNvSpPr>
            <a:spLocks noChangeShapeType="1"/>
          </p:cNvSpPr>
          <p:nvPr/>
        </p:nvSpPr>
        <p:spPr bwMode="auto">
          <a:xfrm>
            <a:off x="6858000" y="24638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2" name="Line 6"/>
          <p:cNvSpPr>
            <a:spLocks noChangeShapeType="1"/>
          </p:cNvSpPr>
          <p:nvPr/>
        </p:nvSpPr>
        <p:spPr bwMode="auto">
          <a:xfrm flipH="1">
            <a:off x="6527800" y="2768600"/>
            <a:ext cx="3556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3" name="Line 7"/>
          <p:cNvSpPr>
            <a:spLocks noChangeShapeType="1"/>
          </p:cNvSpPr>
          <p:nvPr/>
        </p:nvSpPr>
        <p:spPr bwMode="auto">
          <a:xfrm>
            <a:off x="6578600" y="2997200"/>
            <a:ext cx="2540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4" name="Line 8"/>
          <p:cNvSpPr>
            <a:spLocks noChangeShapeType="1"/>
          </p:cNvSpPr>
          <p:nvPr/>
        </p:nvSpPr>
        <p:spPr bwMode="auto">
          <a:xfrm flipH="1">
            <a:off x="6604000" y="3225800"/>
            <a:ext cx="279400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5" name="Line 9"/>
          <p:cNvSpPr>
            <a:spLocks noChangeShapeType="1"/>
          </p:cNvSpPr>
          <p:nvPr/>
        </p:nvSpPr>
        <p:spPr bwMode="auto">
          <a:xfrm>
            <a:off x="6864350" y="3206750"/>
            <a:ext cx="292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6" name="Line 10"/>
          <p:cNvSpPr>
            <a:spLocks noChangeShapeType="1"/>
          </p:cNvSpPr>
          <p:nvPr/>
        </p:nvSpPr>
        <p:spPr bwMode="auto">
          <a:xfrm flipH="1">
            <a:off x="5937250" y="2978150"/>
            <a:ext cx="6223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7" name="Line 11"/>
          <p:cNvSpPr>
            <a:spLocks noChangeShapeType="1"/>
          </p:cNvSpPr>
          <p:nvPr/>
        </p:nvSpPr>
        <p:spPr bwMode="auto">
          <a:xfrm>
            <a:off x="5949950" y="3282950"/>
            <a:ext cx="3683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8" name="Line 12"/>
          <p:cNvSpPr>
            <a:spLocks noChangeShapeType="1"/>
          </p:cNvSpPr>
          <p:nvPr/>
        </p:nvSpPr>
        <p:spPr bwMode="auto">
          <a:xfrm>
            <a:off x="6864350" y="2749550"/>
            <a:ext cx="825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69" name="Line 13"/>
          <p:cNvSpPr>
            <a:spLocks noChangeShapeType="1"/>
          </p:cNvSpPr>
          <p:nvPr/>
        </p:nvSpPr>
        <p:spPr bwMode="auto">
          <a:xfrm flipH="1">
            <a:off x="7461250" y="2978150"/>
            <a:ext cx="2413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0" name="Line 14"/>
          <p:cNvSpPr>
            <a:spLocks noChangeShapeType="1"/>
          </p:cNvSpPr>
          <p:nvPr/>
        </p:nvSpPr>
        <p:spPr bwMode="auto">
          <a:xfrm>
            <a:off x="7702550" y="2978150"/>
            <a:ext cx="4445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 flipH="1">
            <a:off x="5784850" y="3282950"/>
            <a:ext cx="165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2" name="Oval 16" descr="20%"/>
          <p:cNvSpPr>
            <a:spLocks noChangeArrowheads="1"/>
          </p:cNvSpPr>
          <p:nvPr/>
        </p:nvSpPr>
        <p:spPr bwMode="auto">
          <a:xfrm>
            <a:off x="2978150" y="3892550"/>
            <a:ext cx="1206500" cy="12065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3" name="Oval 17" descr="20%"/>
          <p:cNvSpPr>
            <a:spLocks noChangeArrowheads="1"/>
          </p:cNvSpPr>
          <p:nvPr/>
        </p:nvSpPr>
        <p:spPr bwMode="auto">
          <a:xfrm>
            <a:off x="4273550" y="4273550"/>
            <a:ext cx="749300" cy="7493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4" name="Oval 18" descr="20%"/>
          <p:cNvSpPr>
            <a:spLocks noChangeArrowheads="1"/>
          </p:cNvSpPr>
          <p:nvPr/>
        </p:nvSpPr>
        <p:spPr bwMode="auto">
          <a:xfrm>
            <a:off x="5111750" y="4578350"/>
            <a:ext cx="520700" cy="4445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5" name="Rectangle 19"/>
          <p:cNvSpPr>
            <a:spLocks noChangeArrowheads="1"/>
          </p:cNvSpPr>
          <p:nvPr/>
        </p:nvSpPr>
        <p:spPr bwMode="auto">
          <a:xfrm>
            <a:off x="996950" y="3448050"/>
            <a:ext cx="15303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Creativity</a:t>
            </a:r>
          </a:p>
        </p:txBody>
      </p:sp>
      <p:sp>
        <p:nvSpPr>
          <p:cNvPr id="736276" name="Line 20"/>
          <p:cNvSpPr>
            <a:spLocks noChangeShapeType="1"/>
          </p:cNvSpPr>
          <p:nvPr/>
        </p:nvSpPr>
        <p:spPr bwMode="auto">
          <a:xfrm>
            <a:off x="2686050" y="3752850"/>
            <a:ext cx="571500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7" name="Line 21"/>
          <p:cNvSpPr>
            <a:spLocks noChangeShapeType="1"/>
          </p:cNvSpPr>
          <p:nvPr/>
        </p:nvSpPr>
        <p:spPr bwMode="auto">
          <a:xfrm>
            <a:off x="4267200" y="4895850"/>
            <a:ext cx="0" cy="1104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8" name="Line 22"/>
          <p:cNvSpPr>
            <a:spLocks noChangeShapeType="1"/>
          </p:cNvSpPr>
          <p:nvPr/>
        </p:nvSpPr>
        <p:spPr bwMode="auto">
          <a:xfrm>
            <a:off x="5105400" y="4895850"/>
            <a:ext cx="0" cy="876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79" name="Line 23"/>
          <p:cNvSpPr>
            <a:spLocks noChangeShapeType="1"/>
          </p:cNvSpPr>
          <p:nvPr/>
        </p:nvSpPr>
        <p:spPr bwMode="auto">
          <a:xfrm>
            <a:off x="5715000" y="4895850"/>
            <a:ext cx="0" cy="647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80" name="AutoShape 24"/>
          <p:cNvSpPr>
            <a:spLocks noChangeArrowheads="1"/>
          </p:cNvSpPr>
          <p:nvPr/>
        </p:nvSpPr>
        <p:spPr bwMode="auto">
          <a:xfrm>
            <a:off x="3219450" y="5200650"/>
            <a:ext cx="2857500" cy="114300"/>
          </a:xfrm>
          <a:prstGeom prst="roundRect">
            <a:avLst>
              <a:gd name="adj" fmla="val 12495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81" name="Rectangle 25"/>
          <p:cNvSpPr>
            <a:spLocks noChangeArrowheads="1"/>
          </p:cNvSpPr>
          <p:nvPr/>
        </p:nvSpPr>
        <p:spPr bwMode="auto">
          <a:xfrm>
            <a:off x="5797550" y="5492750"/>
            <a:ext cx="1384300" cy="330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97000"/>
              </a:lnSpc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Good Ideas</a:t>
            </a:r>
          </a:p>
        </p:txBody>
      </p:sp>
      <p:sp>
        <p:nvSpPr>
          <p:cNvPr id="736282" name="Rectangle 26"/>
          <p:cNvSpPr>
            <a:spLocks noChangeArrowheads="1"/>
          </p:cNvSpPr>
          <p:nvPr/>
        </p:nvSpPr>
        <p:spPr bwMode="auto">
          <a:xfrm>
            <a:off x="4578350" y="5822950"/>
            <a:ext cx="2341563" cy="381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7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Mediocre Ideas</a:t>
            </a:r>
          </a:p>
        </p:txBody>
      </p:sp>
      <p:sp>
        <p:nvSpPr>
          <p:cNvPr id="736283" name="Rectangle 27"/>
          <p:cNvSpPr>
            <a:spLocks noChangeArrowheads="1"/>
          </p:cNvSpPr>
          <p:nvPr/>
        </p:nvSpPr>
        <p:spPr bwMode="auto">
          <a:xfrm>
            <a:off x="2292350" y="6013450"/>
            <a:ext cx="2386013" cy="517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3600">
                <a:solidFill>
                  <a:schemeClr val="tx1"/>
                </a:solidFill>
                <a:latin typeface="Comic Sans MS" charset="0"/>
              </a:rPr>
              <a:t>Bad Ideas</a:t>
            </a:r>
          </a:p>
        </p:txBody>
      </p:sp>
      <p:sp>
        <p:nvSpPr>
          <p:cNvPr id="736284" name="Rectangle 28"/>
          <p:cNvSpPr>
            <a:spLocks noChangeArrowheads="1"/>
          </p:cNvSpPr>
          <p:nvPr/>
        </p:nvSpPr>
        <p:spPr bwMode="auto">
          <a:xfrm>
            <a:off x="3130550" y="4133850"/>
            <a:ext cx="1536700" cy="7635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Cost /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Performance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charset="0"/>
              </a:rPr>
              <a:t>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DCE0-89AC-1043-8D37-EB9EA44EEED6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856538" cy="736600"/>
          </a:xfrm>
        </p:spPr>
        <p:txBody>
          <a:bodyPr/>
          <a:lstStyle/>
          <a:p>
            <a:r>
              <a:rPr lang="en-US" sz="2800"/>
              <a:t>What Computer Architecture brings to Table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092200"/>
            <a:ext cx="7985125" cy="53848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dirty="0"/>
              <a:t>Other fields often borrow ideas from architecture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/>
              <a:t>Quantitative Principles of Design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dirty="0"/>
              <a:t>Take Advantage of Parallelism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dirty="0"/>
              <a:t>Principle of Locality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dirty="0"/>
              <a:t>Focus on the Common Case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dirty="0"/>
              <a:t>Amdahl’s Law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dirty="0"/>
              <a:t>The Processor Performance Equation</a:t>
            </a:r>
          </a:p>
          <a:p>
            <a:pPr marL="457200" indent="-457200">
              <a:lnSpc>
                <a:spcPct val="80000"/>
              </a:lnSpc>
            </a:pPr>
            <a:r>
              <a:rPr lang="en-US" dirty="0"/>
              <a:t>Careful, quantitative comparisons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/>
              <a:t>Define, </a:t>
            </a:r>
            <a:r>
              <a:rPr lang="en-US" dirty="0" smtClean="0"/>
              <a:t>quantify</a:t>
            </a:r>
            <a:r>
              <a:rPr lang="en-US" dirty="0"/>
              <a:t>, and summarize relative performance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/>
              <a:t>Define and </a:t>
            </a:r>
            <a:r>
              <a:rPr lang="en-US" dirty="0" smtClean="0"/>
              <a:t>quantify </a:t>
            </a:r>
            <a:r>
              <a:rPr lang="en-US" dirty="0"/>
              <a:t>relative cost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/>
              <a:t>Define and </a:t>
            </a:r>
            <a:r>
              <a:rPr lang="en-US" dirty="0" smtClean="0"/>
              <a:t>quantify </a:t>
            </a:r>
            <a:r>
              <a:rPr lang="en-US" dirty="0"/>
              <a:t>dependability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dirty="0"/>
              <a:t>Define and </a:t>
            </a:r>
            <a:r>
              <a:rPr lang="en-US" dirty="0" smtClean="0"/>
              <a:t>quantify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871-4574-8E4F-9AB9-961B3B9A58C1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Taking Advantage of Parallelism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978775" cy="5334000"/>
          </a:xfrm>
        </p:spPr>
        <p:txBody>
          <a:bodyPr/>
          <a:lstStyle/>
          <a:p>
            <a:r>
              <a:rPr lang="en-US"/>
              <a:t>Increasing throughput of server computer via multiple processors or multiple disks</a:t>
            </a:r>
          </a:p>
          <a:p>
            <a:r>
              <a:rPr lang="en-US"/>
              <a:t>Detailed HW design</a:t>
            </a:r>
          </a:p>
          <a:p>
            <a:pPr lvl="1"/>
            <a:r>
              <a:rPr lang="en-US">
                <a:solidFill>
                  <a:srgbClr val="114FFB"/>
                </a:solidFill>
              </a:rPr>
              <a:t>Carry lookahead adders</a:t>
            </a:r>
            <a:r>
              <a:rPr lang="en-US"/>
              <a:t> uses parallelism to speed up computing sums from linear to logarithmic in number of bits per operand</a:t>
            </a:r>
          </a:p>
          <a:p>
            <a:pPr lvl="1"/>
            <a:r>
              <a:rPr lang="en-US">
                <a:solidFill>
                  <a:srgbClr val="114FFB"/>
                </a:solidFill>
              </a:rPr>
              <a:t>Multiple memory banks</a:t>
            </a:r>
            <a:r>
              <a:rPr lang="en-US"/>
              <a:t> searched in parallel in set-associative caches</a:t>
            </a:r>
          </a:p>
          <a:p>
            <a:r>
              <a:rPr lang="en-US">
                <a:solidFill>
                  <a:srgbClr val="114FFB"/>
                </a:solidFill>
              </a:rPr>
              <a:t>Pipelining</a:t>
            </a:r>
            <a:r>
              <a:rPr lang="en-US"/>
              <a:t>: overlap instruction execution to reduce the total time to complete an instruction sequence.</a:t>
            </a:r>
          </a:p>
          <a:p>
            <a:pPr lvl="1"/>
            <a:r>
              <a:rPr lang="en-US"/>
              <a:t>Not every instruction depends on immediate predecessor </a:t>
            </a:r>
            <a:r>
              <a:rPr lang="en-US">
                <a:sym typeface="Symbol" charset="2"/>
              </a:rPr>
              <a:t>  </a:t>
            </a:r>
            <a:r>
              <a:rPr lang="en-US"/>
              <a:t>executing instructions completely/partially in parallel possible</a:t>
            </a:r>
          </a:p>
          <a:p>
            <a:pPr lvl="1"/>
            <a:r>
              <a:rPr lang="en-US"/>
              <a:t>Classic 5-stage pipeline: </a:t>
            </a:r>
            <a:br>
              <a:rPr lang="en-US"/>
            </a:br>
            <a:r>
              <a:rPr lang="en-US"/>
              <a:t>1) Instruction Fetch (Ifetch), </a:t>
            </a:r>
            <a:br>
              <a:rPr lang="en-US"/>
            </a:br>
            <a:r>
              <a:rPr lang="en-US"/>
              <a:t>2) Register Read (Reg), </a:t>
            </a:r>
            <a:br>
              <a:rPr lang="en-US"/>
            </a:br>
            <a:r>
              <a:rPr lang="en-US"/>
              <a:t>3) Execute (ALU), </a:t>
            </a:r>
            <a:br>
              <a:rPr lang="en-US"/>
            </a:br>
            <a:r>
              <a:rPr lang="en-US"/>
              <a:t>4) Data Memory Access (Dmem), </a:t>
            </a:r>
            <a:br>
              <a:rPr lang="en-US"/>
            </a:br>
            <a:r>
              <a:rPr lang="en-US"/>
              <a:t>5) Register Write (Reg)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3655</TotalTime>
  <Pages>12</Pages>
  <Words>3473</Words>
  <Application>Microsoft Macintosh PowerPoint</Application>
  <PresentationFormat>Letter Paper (8.5x11 in)</PresentationFormat>
  <Paragraphs>538</Paragraphs>
  <Slides>36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CS252-template</vt:lpstr>
      <vt:lpstr>Office Theme</vt:lpstr>
      <vt:lpstr>Equation</vt:lpstr>
      <vt:lpstr>Bitmap Image</vt:lpstr>
      <vt:lpstr>Chart</vt:lpstr>
      <vt:lpstr>CSE 490/590 Computer Architecture  Intro II &amp; Trends </vt:lpstr>
      <vt:lpstr>Instruction Set Architecture: Critical Interface</vt:lpstr>
      <vt:lpstr>Example: MIPS</vt:lpstr>
      <vt:lpstr>Instruction Set Architecture</vt:lpstr>
      <vt:lpstr>ISA vs. Computer Architecture</vt:lpstr>
      <vt:lpstr>Comp. Arch. is an Integrated Approach </vt:lpstr>
      <vt:lpstr>Computer Architecture is  Design and Analysis</vt:lpstr>
      <vt:lpstr>What Computer Architecture brings to Table</vt:lpstr>
      <vt:lpstr>1) Taking Advantage of Parallelism</vt:lpstr>
      <vt:lpstr>Pipelined Instruction Execution</vt:lpstr>
      <vt:lpstr>Limits to pipelining </vt:lpstr>
      <vt:lpstr>2) The Principle of Locality</vt:lpstr>
      <vt:lpstr>Levels of the Memory Hierarchy</vt:lpstr>
      <vt:lpstr>3) Focus on the Common Case</vt:lpstr>
      <vt:lpstr>4) Amdahl’s Law</vt:lpstr>
      <vt:lpstr>Amdahl’s Law example</vt:lpstr>
      <vt:lpstr>5) Processor performance equation</vt:lpstr>
      <vt:lpstr>CSE 490/590 Administrivia</vt:lpstr>
      <vt:lpstr>Technology Trends</vt:lpstr>
      <vt:lpstr>Moore’s Law: 2X transistors / “year”</vt:lpstr>
      <vt:lpstr>Tracking Technology Performance Trends</vt:lpstr>
      <vt:lpstr>Disks: Archaic(Nostalgic) v. Modern(Newfangled)</vt:lpstr>
      <vt:lpstr>Latency Lags Bandwidth (for last ~20 years)</vt:lpstr>
      <vt:lpstr>Memory: Archaic (Nostalgic) v. Modern (Newfangled)</vt:lpstr>
      <vt:lpstr>Latency Lags Bandwidth (last ~20 years)</vt:lpstr>
      <vt:lpstr>LANs: Archaic (Nostalgic)v. Modern (Newfangled)</vt:lpstr>
      <vt:lpstr>Latency Lags Bandwidth (last ~20 years)</vt:lpstr>
      <vt:lpstr>CPUs: Archaic (Nostalgic) v. Modern (Newfangled)</vt:lpstr>
      <vt:lpstr>Latency Lags Bandwidth (last ~20 years)</vt:lpstr>
      <vt:lpstr>Rule of Thumb for Latency Lagging BW</vt:lpstr>
      <vt:lpstr>6 Reasons Latency Lags Bandwidth</vt:lpstr>
      <vt:lpstr>6 Reasons Latency Lags Bandwidth (cont’d) </vt:lpstr>
      <vt:lpstr>6 Reasons Latency Lags Bandwidth (cont’d) </vt:lpstr>
      <vt:lpstr>6 Reasons Latency Lags Bandwidth (cont’d) </vt:lpstr>
      <vt:lpstr>Summary of Technology Trends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272</cp:revision>
  <cp:lastPrinted>2010-01-19T21:50:09Z</cp:lastPrinted>
  <dcterms:created xsi:type="dcterms:W3CDTF">2011-01-21T14:55:35Z</dcterms:created>
  <dcterms:modified xsi:type="dcterms:W3CDTF">2011-01-21T15:17:19Z</dcterms:modified>
  <cp:category/>
</cp:coreProperties>
</file>