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slideMasters/slideMaster2.xml" ContentType="application/vnd.openxmlformats-officedocument.presentationml.slideMaster+xml"/>
  <Override PartName="/ppt/notesSlides/notesSlide16.xml" ContentType="application/vnd.openxmlformats-officedocument.presentationml.notesSlide+xml"/>
  <Default Extension="xml" ContentType="application/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Layouts/slideLayout16.xml" ContentType="application/vnd.openxmlformats-officedocument.presentationml.slideLayout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Layouts/slideLayout15.xml" ContentType="application/vnd.openxmlformats-officedocument.presentationml.slideLayout+xml"/>
  <Override PartName="/ppt/slides/slide27.xml" ContentType="application/vnd.openxmlformats-officedocument.presentationml.slide+xml"/>
  <Override PartName="/ppt/slides/slide20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26.xml" ContentType="application/vnd.openxmlformats-officedocument.presentationml.slide+xml"/>
  <Override PartName="/ppt/slideLayouts/slideLayout14.xml" ContentType="application/vnd.openxmlformats-officedocument.presentationml.slideLayout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5.xml" ContentType="application/vnd.openxmlformats-officedocument.presentationml.notesSlide+xml"/>
  <Override PartName="/ppt/theme/theme4.xml" ContentType="application/vnd.openxmlformats-officedocument.theme+xml"/>
  <Override PartName="/ppt/slideLayouts/slideLayout13.xml" ContentType="application/vnd.openxmlformats-officedocument.presentationml.slideLayout+xml"/>
  <Override PartName="/ppt/slides/slide25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20.xml" ContentType="application/vnd.openxmlformats-officedocument.presentationml.notes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notesSlides/notesSlide4.xml" ContentType="application/vnd.openxmlformats-officedocument.presentationml.notesSlide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26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Override PartName="/ppt/viewProps.xml" ContentType="application/vnd.openxmlformats-officedocument.presentationml.viewProps+xml"/>
  <Default Extension="jpeg" ContentType="image/jpeg"/>
  <Override PartName="/ppt/notesSlides/notesSlide11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23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17.xml" ContentType="application/vnd.openxmlformats-officedocument.presentationml.slideLayout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0.xml" ContentType="application/vnd.openxmlformats-officedocument.presentationml.slideLayout+xml"/>
  <Override PartName="/ppt/slides/slide6.xml" ContentType="application/vnd.openxmlformats-officedocument.presentationml.slide+xml"/>
  <Default Extension="bin" ContentType="application/vnd.openxmlformats-officedocument.presentationml.printerSettings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Override PartName="/ppt/notesSlides/notesSlide24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6"/>
  </p:notesMasterIdLst>
  <p:handoutMasterIdLst>
    <p:handoutMasterId r:id="rId37"/>
  </p:handoutMasterIdLst>
  <p:sldIdLst>
    <p:sldId id="322" r:id="rId3"/>
    <p:sldId id="581" r:id="rId4"/>
    <p:sldId id="611" r:id="rId5"/>
    <p:sldId id="612" r:id="rId6"/>
    <p:sldId id="582" r:id="rId7"/>
    <p:sldId id="613" r:id="rId8"/>
    <p:sldId id="616" r:id="rId9"/>
    <p:sldId id="614" r:id="rId10"/>
    <p:sldId id="583" r:id="rId11"/>
    <p:sldId id="584" r:id="rId12"/>
    <p:sldId id="618" r:id="rId13"/>
    <p:sldId id="619" r:id="rId14"/>
    <p:sldId id="620" r:id="rId15"/>
    <p:sldId id="617" r:id="rId16"/>
    <p:sldId id="590" r:id="rId17"/>
    <p:sldId id="591" r:id="rId18"/>
    <p:sldId id="621" r:id="rId19"/>
    <p:sldId id="592" r:id="rId20"/>
    <p:sldId id="593" r:id="rId21"/>
    <p:sldId id="594" r:id="rId22"/>
    <p:sldId id="595" r:id="rId23"/>
    <p:sldId id="596" r:id="rId24"/>
    <p:sldId id="597" r:id="rId25"/>
    <p:sldId id="598" r:id="rId26"/>
    <p:sldId id="599" r:id="rId27"/>
    <p:sldId id="600" r:id="rId28"/>
    <p:sldId id="601" r:id="rId29"/>
    <p:sldId id="602" r:id="rId30"/>
    <p:sldId id="603" r:id="rId31"/>
    <p:sldId id="604" r:id="rId32"/>
    <p:sldId id="608" r:id="rId33"/>
    <p:sldId id="609" r:id="rId34"/>
    <p:sldId id="543" r:id="rId35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showPr showNarration="1" useTimings="0">
    <p:present/>
    <p:sldAll/>
    <p:penClr>
      <a:schemeClr val="tx1"/>
    </p:penClr>
  </p:showPr>
  <p:clrMru>
    <a:srgbClr val="55FC02"/>
    <a:srgbClr val="FBBA03"/>
    <a:srgbClr val="0332B7"/>
    <a:srgbClr val="000000"/>
    <a:srgbClr val="114FFB"/>
    <a:srgbClr val="7B00E4"/>
    <a:srgbClr val="EFFB03"/>
    <a:srgbClr val="F905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9" autoAdjust="0"/>
    <p:restoredTop sz="80102" autoAdjust="0"/>
  </p:normalViewPr>
  <p:slideViewPr>
    <p:cSldViewPr>
      <p:cViewPr varScale="1">
        <p:scale>
          <a:sx n="101" d="100"/>
          <a:sy n="101" d="100"/>
        </p:scale>
        <p:origin x="-920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handoutMaster" Target="handoutMasters/handoutMaster1.xml"/><Relationship Id="rId38" Type="http://schemas.openxmlformats.org/officeDocument/2006/relationships/printerSettings" Target="printerSettings/printerSettings1.bin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Relationship Id="rId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53251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3D73EE-8BA6-7349-8C9F-027DCE0F9371}" type="slidenum">
              <a:rPr lang="en-US"/>
              <a:pPr/>
              <a:t>15</a:t>
            </a:fld>
            <a:endParaRPr lang="en-US"/>
          </a:p>
        </p:txBody>
      </p:sp>
      <p:sp>
        <p:nvSpPr>
          <p:cNvPr id="532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55299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B17CA5-CBB4-124D-9F94-881BEA813CE6}" type="slidenum">
              <a:rPr lang="en-US"/>
              <a:pPr/>
              <a:t>16</a:t>
            </a:fld>
            <a:endParaRPr lang="en-US"/>
          </a:p>
        </p:txBody>
      </p:sp>
      <p:sp>
        <p:nvSpPr>
          <p:cNvPr id="553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57347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7FA6EA-5CEF-2C4A-AFD4-2E3A6B472C54}" type="slidenum">
              <a:rPr lang="en-US"/>
              <a:pPr/>
              <a:t>18</a:t>
            </a:fld>
            <a:endParaRPr lang="en-US"/>
          </a:p>
        </p:txBody>
      </p:sp>
      <p:sp>
        <p:nvSpPr>
          <p:cNvPr id="573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59395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2BE90A-DCDB-BD4C-A713-221064A3CF5B}" type="slidenum">
              <a:rPr lang="en-US"/>
              <a:pPr/>
              <a:t>19</a:t>
            </a:fld>
            <a:endParaRPr lang="en-US"/>
          </a:p>
        </p:txBody>
      </p:sp>
      <p:sp>
        <p:nvSpPr>
          <p:cNvPr id="593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61443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0C61A7-4F03-2E47-9D86-1CB1C2F4A733}" type="slidenum">
              <a:rPr lang="en-US"/>
              <a:pPr/>
              <a:t>20</a:t>
            </a:fld>
            <a:endParaRPr lang="en-US"/>
          </a:p>
        </p:txBody>
      </p:sp>
      <p:sp>
        <p:nvSpPr>
          <p:cNvPr id="614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63491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B4904A-6C21-3547-89E8-073903379907}" type="slidenum">
              <a:rPr lang="en-US"/>
              <a:pPr/>
              <a:t>21</a:t>
            </a:fld>
            <a:endParaRPr lang="en-US"/>
          </a:p>
        </p:txBody>
      </p:sp>
      <p:sp>
        <p:nvSpPr>
          <p:cNvPr id="634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65539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4878BA-2592-7F4B-B867-3C03C7F864C0}" type="slidenum">
              <a:rPr lang="en-US"/>
              <a:pPr/>
              <a:t>22</a:t>
            </a:fld>
            <a:endParaRPr lang="en-US"/>
          </a:p>
        </p:txBody>
      </p:sp>
      <p:sp>
        <p:nvSpPr>
          <p:cNvPr id="655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67587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7C3267-6541-304E-A97D-83737E9B1404}" type="slidenum">
              <a:rPr lang="en-US"/>
              <a:pPr/>
              <a:t>23</a:t>
            </a:fld>
            <a:endParaRPr lang="en-US"/>
          </a:p>
        </p:txBody>
      </p:sp>
      <p:sp>
        <p:nvSpPr>
          <p:cNvPr id="675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69635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32359A-489C-8546-BA7C-E524D3A91212}" type="slidenum">
              <a:rPr lang="en-US"/>
              <a:pPr/>
              <a:t>24</a:t>
            </a:fld>
            <a:endParaRPr lang="en-US"/>
          </a:p>
        </p:txBody>
      </p:sp>
      <p:sp>
        <p:nvSpPr>
          <p:cNvPr id="696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1683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16118B-AA68-9B48-8CBC-86C446988AC2}" type="slidenum">
              <a:rPr lang="en-US"/>
              <a:pPr/>
              <a:t>25</a:t>
            </a:fld>
            <a:endParaRPr lang="en-US"/>
          </a:p>
        </p:txBody>
      </p:sp>
      <p:sp>
        <p:nvSpPr>
          <p:cNvPr id="716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8D30B2-5371-3646-82BF-EA599888780C}" type="slidenum">
              <a:rPr lang="en-US"/>
              <a:pPr/>
              <a:t>2</a:t>
            </a:fld>
            <a:endParaRPr lang="en-US"/>
          </a:p>
        </p:txBody>
      </p:sp>
      <p:sp>
        <p:nvSpPr>
          <p:cNvPr id="92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3731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7DD97D-E4E9-214C-A344-FC84DC0D76D2}" type="slidenum">
              <a:rPr lang="en-US"/>
              <a:pPr/>
              <a:t>26</a:t>
            </a:fld>
            <a:endParaRPr lang="en-US"/>
          </a:p>
        </p:txBody>
      </p:sp>
      <p:sp>
        <p:nvSpPr>
          <p:cNvPr id="737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5779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2E2197-77DA-484F-8ACC-1C34C70F23E9}" type="slidenum">
              <a:rPr lang="en-US"/>
              <a:pPr/>
              <a:t>27</a:t>
            </a:fld>
            <a:endParaRPr lang="en-US"/>
          </a:p>
        </p:txBody>
      </p:sp>
      <p:sp>
        <p:nvSpPr>
          <p:cNvPr id="757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7827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763755-34D2-8042-B861-BF99FBECC1F9}" type="slidenum">
              <a:rPr lang="en-US"/>
              <a:pPr/>
              <a:t>28</a:t>
            </a:fld>
            <a:endParaRPr lang="en-US"/>
          </a:p>
        </p:txBody>
      </p:sp>
      <p:sp>
        <p:nvSpPr>
          <p:cNvPr id="778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9875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3B6572-AE4C-4640-8F32-55C2A9DF5FBB}" type="slidenum">
              <a:rPr lang="en-US"/>
              <a:pPr/>
              <a:t>29</a:t>
            </a:fld>
            <a:endParaRPr lang="en-US"/>
          </a:p>
        </p:txBody>
      </p:sp>
      <p:sp>
        <p:nvSpPr>
          <p:cNvPr id="7987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81923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8C2269-1BD9-0E48-9E76-064404E7FA60}" type="slidenum">
              <a:rPr lang="en-US"/>
              <a:pPr/>
              <a:t>30</a:t>
            </a:fld>
            <a:endParaRPr lang="en-US"/>
          </a:p>
        </p:txBody>
      </p:sp>
      <p:sp>
        <p:nvSpPr>
          <p:cNvPr id="819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90115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C21C26-E779-E441-A642-D6CD4D4FFFDD}" type="slidenum">
              <a:rPr lang="en-US"/>
              <a:pPr/>
              <a:t>31</a:t>
            </a:fld>
            <a:endParaRPr lang="en-US"/>
          </a:p>
        </p:txBody>
      </p:sp>
      <p:sp>
        <p:nvSpPr>
          <p:cNvPr id="901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92163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8EBB14-128F-4F41-BD7A-C54A2B0C31D3}" type="slidenum">
              <a:rPr lang="en-US"/>
              <a:pPr/>
              <a:t>32</a:t>
            </a:fld>
            <a:endParaRPr lang="en-US"/>
          </a:p>
        </p:txBody>
      </p:sp>
      <p:sp>
        <p:nvSpPr>
          <p:cNvPr id="921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B9A9B0-F2F8-D346-AF24-823C2CB01D7A}" type="slidenum">
              <a:rPr lang="en-US"/>
              <a:pPr/>
              <a:t>4</a:t>
            </a:fld>
            <a:endParaRPr lang="en-US"/>
          </a:p>
        </p:txBody>
      </p:sp>
      <p:sp>
        <p:nvSpPr>
          <p:cNvPr id="1119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92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06" tIns="47503" rIns="95006" bIns="47503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DB7545-813D-364F-B1C9-C5048699E043}" type="slidenum">
              <a:rPr lang="en-US"/>
              <a:pPr/>
              <a:t>6</a:t>
            </a:fld>
            <a:endParaRPr lang="en-US"/>
          </a:p>
        </p:txBody>
      </p:sp>
      <p:sp>
        <p:nvSpPr>
          <p:cNvPr id="1159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9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83971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459353-21C9-6843-990C-458527726701}" type="slidenum">
              <a:rPr lang="en-US"/>
              <a:pPr/>
              <a:t>8</a:t>
            </a:fld>
            <a:endParaRPr lang="en-US"/>
          </a:p>
        </p:txBody>
      </p:sp>
      <p:sp>
        <p:nvSpPr>
          <p:cNvPr id="839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45059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3BF57C-5CBD-1D4F-8663-FA22A384C37E}" type="slidenum">
              <a:rPr lang="en-US"/>
              <a:pPr/>
              <a:t>11</a:t>
            </a:fld>
            <a:endParaRPr lang="en-US"/>
          </a:p>
        </p:txBody>
      </p:sp>
      <p:sp>
        <p:nvSpPr>
          <p:cNvPr id="45060" name="Rectangle 2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268413" y="728663"/>
            <a:ext cx="4779962" cy="3584575"/>
          </a:xfrm>
          <a:solidFill>
            <a:srgbClr val="FFFFFF"/>
          </a:solidFill>
          <a:ln/>
        </p:spPr>
      </p:sp>
      <p:sp>
        <p:nvSpPr>
          <p:cNvPr id="450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54538"/>
            <a:ext cx="5360988" cy="4321175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5287" tIns="47644" rIns="95287" bIns="47644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47107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812813-92A6-924C-B8E8-564D09C6146A}" type="slidenum">
              <a:rPr lang="en-US"/>
              <a:pPr/>
              <a:t>12</a:t>
            </a:fld>
            <a:endParaRPr lang="en-US"/>
          </a:p>
        </p:txBody>
      </p:sp>
      <p:sp>
        <p:nvSpPr>
          <p:cNvPr id="4710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51203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89D07C-AE4A-D34F-AEB4-F10ED47B0D6A}" type="slidenum">
              <a:rPr lang="en-US"/>
              <a:pPr/>
              <a:t>13</a:t>
            </a:fld>
            <a:endParaRPr lang="en-US"/>
          </a:p>
        </p:txBody>
      </p:sp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667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490/590, Spring</a:t>
            </a:r>
            <a:r>
              <a:rPr lang="en-US" baseline="0" dirty="0" smtClean="0"/>
              <a:t> 2011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hyperlink" Target="http://www.cse.buffalo.edu/~stevko/courses/cse490/spring11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490/590 Computer Architecture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ISAs</a:t>
            </a:r>
            <a:r>
              <a:rPr lang="en-US" dirty="0" smtClean="0"/>
              <a:t> </a:t>
            </a:r>
            <a:r>
              <a:rPr lang="en-US" dirty="0" smtClean="0"/>
              <a:t>and MIPS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C0402-097A-FD42-8F0A-694972A5A28B}" type="slidenum">
              <a:rPr lang="en-US"/>
              <a:pPr/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94720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457200"/>
            <a:ext cx="7543800" cy="381000"/>
          </a:xfrm>
          <a:noFill/>
          <a:ln/>
        </p:spPr>
        <p:txBody>
          <a:bodyPr lIns="90488" tIns="44450" rIns="90488" bIns="44450"/>
          <a:lstStyle/>
          <a:p>
            <a:r>
              <a:rPr lang="en-US" dirty="0"/>
              <a:t>Example: </a:t>
            </a:r>
            <a:r>
              <a:rPr lang="en-US" dirty="0" smtClean="0"/>
              <a:t>MIPS</a:t>
            </a:r>
            <a:endParaRPr lang="en-US" dirty="0"/>
          </a:p>
        </p:txBody>
      </p:sp>
      <p:sp>
        <p:nvSpPr>
          <p:cNvPr id="947203" name="Rectangle 3"/>
          <p:cNvSpPr>
            <a:spLocks noChangeArrowheads="1"/>
          </p:cNvSpPr>
          <p:nvPr/>
        </p:nvSpPr>
        <p:spPr bwMode="auto">
          <a:xfrm>
            <a:off x="1308100" y="3060700"/>
            <a:ext cx="10414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04" name="Rectangle 4"/>
          <p:cNvSpPr>
            <a:spLocks noChangeArrowheads="1"/>
          </p:cNvSpPr>
          <p:nvPr/>
        </p:nvSpPr>
        <p:spPr bwMode="auto">
          <a:xfrm>
            <a:off x="1536700" y="3149600"/>
            <a:ext cx="4318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Op</a:t>
            </a:r>
          </a:p>
        </p:txBody>
      </p:sp>
      <p:sp>
        <p:nvSpPr>
          <p:cNvPr id="947205" name="Rectangle 5"/>
          <p:cNvSpPr>
            <a:spLocks noChangeArrowheads="1"/>
          </p:cNvSpPr>
          <p:nvPr/>
        </p:nvSpPr>
        <p:spPr bwMode="auto">
          <a:xfrm>
            <a:off x="1231900" y="2806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31</a:t>
            </a:r>
          </a:p>
        </p:txBody>
      </p:sp>
      <p:sp>
        <p:nvSpPr>
          <p:cNvPr id="947206" name="Rectangle 6"/>
          <p:cNvSpPr>
            <a:spLocks noChangeArrowheads="1"/>
          </p:cNvSpPr>
          <p:nvPr/>
        </p:nvSpPr>
        <p:spPr bwMode="auto">
          <a:xfrm>
            <a:off x="2070100" y="2806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26</a:t>
            </a:r>
          </a:p>
        </p:txBody>
      </p:sp>
      <p:sp>
        <p:nvSpPr>
          <p:cNvPr id="947207" name="Rectangle 7"/>
          <p:cNvSpPr>
            <a:spLocks noChangeArrowheads="1"/>
          </p:cNvSpPr>
          <p:nvPr/>
        </p:nvSpPr>
        <p:spPr bwMode="auto">
          <a:xfrm>
            <a:off x="2374900" y="3060700"/>
            <a:ext cx="8890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08" name="Rectangle 8"/>
          <p:cNvSpPr>
            <a:spLocks noChangeArrowheads="1"/>
          </p:cNvSpPr>
          <p:nvPr/>
        </p:nvSpPr>
        <p:spPr bwMode="auto">
          <a:xfrm>
            <a:off x="3289300" y="3060700"/>
            <a:ext cx="8890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09" name="Rectangle 9"/>
          <p:cNvSpPr>
            <a:spLocks noChangeArrowheads="1"/>
          </p:cNvSpPr>
          <p:nvPr/>
        </p:nvSpPr>
        <p:spPr bwMode="auto">
          <a:xfrm>
            <a:off x="4203700" y="3060700"/>
            <a:ext cx="30226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10" name="Rectangle 10"/>
          <p:cNvSpPr>
            <a:spLocks noChangeArrowheads="1"/>
          </p:cNvSpPr>
          <p:nvPr/>
        </p:nvSpPr>
        <p:spPr bwMode="auto">
          <a:xfrm>
            <a:off x="7099300" y="2806700"/>
            <a:ext cx="23495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0</a:t>
            </a:r>
          </a:p>
        </p:txBody>
      </p:sp>
      <p:sp>
        <p:nvSpPr>
          <p:cNvPr id="947211" name="Rectangle 11"/>
          <p:cNvSpPr>
            <a:spLocks noChangeArrowheads="1"/>
          </p:cNvSpPr>
          <p:nvPr/>
        </p:nvSpPr>
        <p:spPr bwMode="auto">
          <a:xfrm>
            <a:off x="4203700" y="2806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15</a:t>
            </a:r>
          </a:p>
        </p:txBody>
      </p:sp>
      <p:sp>
        <p:nvSpPr>
          <p:cNvPr id="947212" name="Rectangle 12"/>
          <p:cNvSpPr>
            <a:spLocks noChangeArrowheads="1"/>
          </p:cNvSpPr>
          <p:nvPr/>
        </p:nvSpPr>
        <p:spPr bwMode="auto">
          <a:xfrm>
            <a:off x="3898900" y="2806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16</a:t>
            </a:r>
          </a:p>
        </p:txBody>
      </p:sp>
      <p:sp>
        <p:nvSpPr>
          <p:cNvPr id="947213" name="Rectangle 13"/>
          <p:cNvSpPr>
            <a:spLocks noChangeArrowheads="1"/>
          </p:cNvSpPr>
          <p:nvPr/>
        </p:nvSpPr>
        <p:spPr bwMode="auto">
          <a:xfrm>
            <a:off x="3289300" y="2806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20</a:t>
            </a:r>
          </a:p>
        </p:txBody>
      </p:sp>
      <p:sp>
        <p:nvSpPr>
          <p:cNvPr id="947214" name="Rectangle 14"/>
          <p:cNvSpPr>
            <a:spLocks noChangeArrowheads="1"/>
          </p:cNvSpPr>
          <p:nvPr/>
        </p:nvSpPr>
        <p:spPr bwMode="auto">
          <a:xfrm>
            <a:off x="3060700" y="2806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21</a:t>
            </a:r>
          </a:p>
        </p:txBody>
      </p:sp>
      <p:sp>
        <p:nvSpPr>
          <p:cNvPr id="947215" name="Rectangle 15"/>
          <p:cNvSpPr>
            <a:spLocks noChangeArrowheads="1"/>
          </p:cNvSpPr>
          <p:nvPr/>
        </p:nvSpPr>
        <p:spPr bwMode="auto">
          <a:xfrm>
            <a:off x="2374900" y="2806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25</a:t>
            </a:r>
          </a:p>
        </p:txBody>
      </p:sp>
      <p:sp>
        <p:nvSpPr>
          <p:cNvPr id="947216" name="Rectangle 16"/>
          <p:cNvSpPr>
            <a:spLocks noChangeArrowheads="1"/>
          </p:cNvSpPr>
          <p:nvPr/>
        </p:nvSpPr>
        <p:spPr bwMode="auto">
          <a:xfrm>
            <a:off x="2527300" y="3149600"/>
            <a:ext cx="484188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Rs1</a:t>
            </a:r>
          </a:p>
        </p:txBody>
      </p:sp>
      <p:sp>
        <p:nvSpPr>
          <p:cNvPr id="947217" name="Rectangle 17"/>
          <p:cNvSpPr>
            <a:spLocks noChangeArrowheads="1"/>
          </p:cNvSpPr>
          <p:nvPr/>
        </p:nvSpPr>
        <p:spPr bwMode="auto">
          <a:xfrm>
            <a:off x="3517900" y="3149600"/>
            <a:ext cx="404813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Rd</a:t>
            </a:r>
          </a:p>
        </p:txBody>
      </p:sp>
      <p:sp>
        <p:nvSpPr>
          <p:cNvPr id="947218" name="Rectangle 18"/>
          <p:cNvSpPr>
            <a:spLocks noChangeArrowheads="1"/>
          </p:cNvSpPr>
          <p:nvPr/>
        </p:nvSpPr>
        <p:spPr bwMode="auto">
          <a:xfrm>
            <a:off x="4813300" y="3073400"/>
            <a:ext cx="1220788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immediate</a:t>
            </a:r>
          </a:p>
        </p:txBody>
      </p:sp>
      <p:sp>
        <p:nvSpPr>
          <p:cNvPr id="947219" name="Rectangle 19"/>
          <p:cNvSpPr>
            <a:spLocks noChangeArrowheads="1"/>
          </p:cNvSpPr>
          <p:nvPr/>
        </p:nvSpPr>
        <p:spPr bwMode="auto">
          <a:xfrm>
            <a:off x="1308100" y="5384800"/>
            <a:ext cx="10414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20" name="Rectangle 20"/>
          <p:cNvSpPr>
            <a:spLocks noChangeArrowheads="1"/>
          </p:cNvSpPr>
          <p:nvPr/>
        </p:nvSpPr>
        <p:spPr bwMode="auto">
          <a:xfrm>
            <a:off x="1536700" y="5473700"/>
            <a:ext cx="4318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Op</a:t>
            </a:r>
          </a:p>
        </p:txBody>
      </p:sp>
      <p:sp>
        <p:nvSpPr>
          <p:cNvPr id="947221" name="Rectangle 21"/>
          <p:cNvSpPr>
            <a:spLocks noChangeArrowheads="1"/>
          </p:cNvSpPr>
          <p:nvPr/>
        </p:nvSpPr>
        <p:spPr bwMode="auto">
          <a:xfrm>
            <a:off x="1231900" y="51308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31</a:t>
            </a:r>
          </a:p>
        </p:txBody>
      </p:sp>
      <p:sp>
        <p:nvSpPr>
          <p:cNvPr id="947222" name="Rectangle 22"/>
          <p:cNvSpPr>
            <a:spLocks noChangeArrowheads="1"/>
          </p:cNvSpPr>
          <p:nvPr/>
        </p:nvSpPr>
        <p:spPr bwMode="auto">
          <a:xfrm>
            <a:off x="2070100" y="51308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26</a:t>
            </a:r>
          </a:p>
        </p:txBody>
      </p:sp>
      <p:sp>
        <p:nvSpPr>
          <p:cNvPr id="947223" name="Rectangle 23"/>
          <p:cNvSpPr>
            <a:spLocks noChangeArrowheads="1"/>
          </p:cNvSpPr>
          <p:nvPr/>
        </p:nvSpPr>
        <p:spPr bwMode="auto">
          <a:xfrm>
            <a:off x="2374900" y="5384800"/>
            <a:ext cx="48514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24" name="Rectangle 24"/>
          <p:cNvSpPr>
            <a:spLocks noChangeArrowheads="1"/>
          </p:cNvSpPr>
          <p:nvPr/>
        </p:nvSpPr>
        <p:spPr bwMode="auto">
          <a:xfrm>
            <a:off x="7099300" y="5130800"/>
            <a:ext cx="23495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0</a:t>
            </a:r>
          </a:p>
        </p:txBody>
      </p:sp>
      <p:sp>
        <p:nvSpPr>
          <p:cNvPr id="947225" name="Rectangle 25"/>
          <p:cNvSpPr>
            <a:spLocks noChangeArrowheads="1"/>
          </p:cNvSpPr>
          <p:nvPr/>
        </p:nvSpPr>
        <p:spPr bwMode="auto">
          <a:xfrm>
            <a:off x="2374900" y="51308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25</a:t>
            </a:r>
          </a:p>
        </p:txBody>
      </p:sp>
      <p:sp>
        <p:nvSpPr>
          <p:cNvPr id="947226" name="Rectangle 26"/>
          <p:cNvSpPr>
            <a:spLocks noChangeArrowheads="1"/>
          </p:cNvSpPr>
          <p:nvPr/>
        </p:nvSpPr>
        <p:spPr bwMode="auto">
          <a:xfrm>
            <a:off x="1308100" y="1917700"/>
            <a:ext cx="10414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27" name="Rectangle 27"/>
          <p:cNvSpPr>
            <a:spLocks noChangeArrowheads="1"/>
          </p:cNvSpPr>
          <p:nvPr/>
        </p:nvSpPr>
        <p:spPr bwMode="auto">
          <a:xfrm>
            <a:off x="1536700" y="2006600"/>
            <a:ext cx="4318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Op</a:t>
            </a:r>
          </a:p>
        </p:txBody>
      </p:sp>
      <p:sp>
        <p:nvSpPr>
          <p:cNvPr id="947228" name="Rectangle 28"/>
          <p:cNvSpPr>
            <a:spLocks noChangeArrowheads="1"/>
          </p:cNvSpPr>
          <p:nvPr/>
        </p:nvSpPr>
        <p:spPr bwMode="auto">
          <a:xfrm>
            <a:off x="1231900" y="1663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31</a:t>
            </a:r>
          </a:p>
        </p:txBody>
      </p:sp>
      <p:sp>
        <p:nvSpPr>
          <p:cNvPr id="947229" name="Rectangle 29"/>
          <p:cNvSpPr>
            <a:spLocks noChangeArrowheads="1"/>
          </p:cNvSpPr>
          <p:nvPr/>
        </p:nvSpPr>
        <p:spPr bwMode="auto">
          <a:xfrm>
            <a:off x="2070100" y="1663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26</a:t>
            </a:r>
          </a:p>
        </p:txBody>
      </p:sp>
      <p:sp>
        <p:nvSpPr>
          <p:cNvPr id="947230" name="Rectangle 30"/>
          <p:cNvSpPr>
            <a:spLocks noChangeArrowheads="1"/>
          </p:cNvSpPr>
          <p:nvPr/>
        </p:nvSpPr>
        <p:spPr bwMode="auto">
          <a:xfrm>
            <a:off x="2374900" y="1917700"/>
            <a:ext cx="8890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31" name="Rectangle 31"/>
          <p:cNvSpPr>
            <a:spLocks noChangeArrowheads="1"/>
          </p:cNvSpPr>
          <p:nvPr/>
        </p:nvSpPr>
        <p:spPr bwMode="auto">
          <a:xfrm>
            <a:off x="3289300" y="1917700"/>
            <a:ext cx="8890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32" name="Rectangle 32"/>
          <p:cNvSpPr>
            <a:spLocks noChangeArrowheads="1"/>
          </p:cNvSpPr>
          <p:nvPr/>
        </p:nvSpPr>
        <p:spPr bwMode="auto">
          <a:xfrm>
            <a:off x="4203700" y="1917700"/>
            <a:ext cx="30226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33" name="Rectangle 33"/>
          <p:cNvSpPr>
            <a:spLocks noChangeArrowheads="1"/>
          </p:cNvSpPr>
          <p:nvPr/>
        </p:nvSpPr>
        <p:spPr bwMode="auto">
          <a:xfrm>
            <a:off x="7099300" y="1663700"/>
            <a:ext cx="23495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0</a:t>
            </a:r>
          </a:p>
        </p:txBody>
      </p:sp>
      <p:sp>
        <p:nvSpPr>
          <p:cNvPr id="947234" name="Rectangle 34"/>
          <p:cNvSpPr>
            <a:spLocks noChangeArrowheads="1"/>
          </p:cNvSpPr>
          <p:nvPr/>
        </p:nvSpPr>
        <p:spPr bwMode="auto">
          <a:xfrm>
            <a:off x="4203700" y="1663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15</a:t>
            </a:r>
          </a:p>
        </p:txBody>
      </p:sp>
      <p:sp>
        <p:nvSpPr>
          <p:cNvPr id="947235" name="Rectangle 35"/>
          <p:cNvSpPr>
            <a:spLocks noChangeArrowheads="1"/>
          </p:cNvSpPr>
          <p:nvPr/>
        </p:nvSpPr>
        <p:spPr bwMode="auto">
          <a:xfrm>
            <a:off x="3898900" y="1663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16</a:t>
            </a:r>
          </a:p>
        </p:txBody>
      </p:sp>
      <p:sp>
        <p:nvSpPr>
          <p:cNvPr id="947236" name="Rectangle 36"/>
          <p:cNvSpPr>
            <a:spLocks noChangeArrowheads="1"/>
          </p:cNvSpPr>
          <p:nvPr/>
        </p:nvSpPr>
        <p:spPr bwMode="auto">
          <a:xfrm>
            <a:off x="3289300" y="1663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20</a:t>
            </a:r>
          </a:p>
        </p:txBody>
      </p:sp>
      <p:sp>
        <p:nvSpPr>
          <p:cNvPr id="947237" name="Rectangle 37"/>
          <p:cNvSpPr>
            <a:spLocks noChangeArrowheads="1"/>
          </p:cNvSpPr>
          <p:nvPr/>
        </p:nvSpPr>
        <p:spPr bwMode="auto">
          <a:xfrm>
            <a:off x="3060700" y="1663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21</a:t>
            </a:r>
          </a:p>
        </p:txBody>
      </p:sp>
      <p:sp>
        <p:nvSpPr>
          <p:cNvPr id="947238" name="Rectangle 38"/>
          <p:cNvSpPr>
            <a:spLocks noChangeArrowheads="1"/>
          </p:cNvSpPr>
          <p:nvPr/>
        </p:nvSpPr>
        <p:spPr bwMode="auto">
          <a:xfrm>
            <a:off x="2374900" y="1663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25</a:t>
            </a:r>
          </a:p>
        </p:txBody>
      </p:sp>
      <p:sp>
        <p:nvSpPr>
          <p:cNvPr id="947239" name="Rectangle 39"/>
          <p:cNvSpPr>
            <a:spLocks noChangeArrowheads="1"/>
          </p:cNvSpPr>
          <p:nvPr/>
        </p:nvSpPr>
        <p:spPr bwMode="auto">
          <a:xfrm>
            <a:off x="2527300" y="2006600"/>
            <a:ext cx="484188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Rs1</a:t>
            </a:r>
          </a:p>
        </p:txBody>
      </p:sp>
      <p:sp>
        <p:nvSpPr>
          <p:cNvPr id="947240" name="Rectangle 40"/>
          <p:cNvSpPr>
            <a:spLocks noChangeArrowheads="1"/>
          </p:cNvSpPr>
          <p:nvPr/>
        </p:nvSpPr>
        <p:spPr bwMode="auto">
          <a:xfrm>
            <a:off x="3517900" y="2006600"/>
            <a:ext cx="5207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Rs2</a:t>
            </a:r>
          </a:p>
        </p:txBody>
      </p:sp>
      <p:sp>
        <p:nvSpPr>
          <p:cNvPr id="947241" name="Rectangle 41"/>
          <p:cNvSpPr>
            <a:spLocks noChangeArrowheads="1"/>
          </p:cNvSpPr>
          <p:nvPr/>
        </p:nvSpPr>
        <p:spPr bwMode="auto">
          <a:xfrm>
            <a:off x="3822700" y="5397500"/>
            <a:ext cx="815975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target</a:t>
            </a:r>
          </a:p>
        </p:txBody>
      </p:sp>
      <p:sp>
        <p:nvSpPr>
          <p:cNvPr id="947242" name="Rectangle 42"/>
          <p:cNvSpPr>
            <a:spLocks noChangeArrowheads="1"/>
          </p:cNvSpPr>
          <p:nvPr/>
        </p:nvSpPr>
        <p:spPr bwMode="auto">
          <a:xfrm>
            <a:off x="4203700" y="1917700"/>
            <a:ext cx="8890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43" name="Rectangle 43"/>
          <p:cNvSpPr>
            <a:spLocks noChangeArrowheads="1"/>
          </p:cNvSpPr>
          <p:nvPr/>
        </p:nvSpPr>
        <p:spPr bwMode="auto">
          <a:xfrm>
            <a:off x="5118100" y="1917700"/>
            <a:ext cx="8890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44" name="Rectangle 44"/>
          <p:cNvSpPr>
            <a:spLocks noChangeArrowheads="1"/>
          </p:cNvSpPr>
          <p:nvPr/>
        </p:nvSpPr>
        <p:spPr bwMode="auto">
          <a:xfrm>
            <a:off x="4356100" y="2006600"/>
            <a:ext cx="404813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Rd</a:t>
            </a:r>
          </a:p>
        </p:txBody>
      </p:sp>
      <p:sp>
        <p:nvSpPr>
          <p:cNvPr id="947245" name="Rectangle 45"/>
          <p:cNvSpPr>
            <a:spLocks noChangeArrowheads="1"/>
          </p:cNvSpPr>
          <p:nvPr/>
        </p:nvSpPr>
        <p:spPr bwMode="auto">
          <a:xfrm>
            <a:off x="6261100" y="2006600"/>
            <a:ext cx="566738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Opx</a:t>
            </a:r>
          </a:p>
        </p:txBody>
      </p:sp>
      <p:sp>
        <p:nvSpPr>
          <p:cNvPr id="947246" name="Rectangle 46"/>
          <p:cNvSpPr>
            <a:spLocks noChangeArrowheads="1"/>
          </p:cNvSpPr>
          <p:nvPr/>
        </p:nvSpPr>
        <p:spPr bwMode="auto">
          <a:xfrm>
            <a:off x="850900" y="1244600"/>
            <a:ext cx="2098675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Comic Sans MS" charset="0"/>
              </a:rPr>
              <a:t>Register-Register</a:t>
            </a:r>
          </a:p>
        </p:txBody>
      </p:sp>
      <p:sp>
        <p:nvSpPr>
          <p:cNvPr id="947247" name="Rectangle 47"/>
          <p:cNvSpPr>
            <a:spLocks noChangeArrowheads="1"/>
          </p:cNvSpPr>
          <p:nvPr/>
        </p:nvSpPr>
        <p:spPr bwMode="auto">
          <a:xfrm>
            <a:off x="6032500" y="1638300"/>
            <a:ext cx="23495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5</a:t>
            </a:r>
          </a:p>
        </p:txBody>
      </p:sp>
      <p:sp>
        <p:nvSpPr>
          <p:cNvPr id="947248" name="Rectangle 48"/>
          <p:cNvSpPr>
            <a:spLocks noChangeArrowheads="1"/>
          </p:cNvSpPr>
          <p:nvPr/>
        </p:nvSpPr>
        <p:spPr bwMode="auto">
          <a:xfrm>
            <a:off x="5803900" y="1638300"/>
            <a:ext cx="23495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6</a:t>
            </a:r>
          </a:p>
        </p:txBody>
      </p:sp>
      <p:sp>
        <p:nvSpPr>
          <p:cNvPr id="947249" name="Rectangle 49"/>
          <p:cNvSpPr>
            <a:spLocks noChangeArrowheads="1"/>
          </p:cNvSpPr>
          <p:nvPr/>
        </p:nvSpPr>
        <p:spPr bwMode="auto">
          <a:xfrm>
            <a:off x="5118100" y="16510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10</a:t>
            </a:r>
          </a:p>
        </p:txBody>
      </p:sp>
      <p:sp>
        <p:nvSpPr>
          <p:cNvPr id="947250" name="Rectangle 50"/>
          <p:cNvSpPr>
            <a:spLocks noChangeArrowheads="1"/>
          </p:cNvSpPr>
          <p:nvPr/>
        </p:nvSpPr>
        <p:spPr bwMode="auto">
          <a:xfrm>
            <a:off x="4889500" y="16510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11</a:t>
            </a:r>
          </a:p>
        </p:txBody>
      </p:sp>
      <p:sp>
        <p:nvSpPr>
          <p:cNvPr id="947251" name="Rectangle 51"/>
          <p:cNvSpPr>
            <a:spLocks noChangeArrowheads="1"/>
          </p:cNvSpPr>
          <p:nvPr/>
        </p:nvSpPr>
        <p:spPr bwMode="auto">
          <a:xfrm>
            <a:off x="850900" y="2495550"/>
            <a:ext cx="2354263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Comic Sans MS" charset="0"/>
              </a:rPr>
              <a:t>Register-Immediate</a:t>
            </a:r>
          </a:p>
        </p:txBody>
      </p:sp>
      <p:sp>
        <p:nvSpPr>
          <p:cNvPr id="947252" name="Rectangle 52"/>
          <p:cNvSpPr>
            <a:spLocks noChangeArrowheads="1"/>
          </p:cNvSpPr>
          <p:nvPr/>
        </p:nvSpPr>
        <p:spPr bwMode="auto">
          <a:xfrm>
            <a:off x="1308100" y="4165600"/>
            <a:ext cx="10414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53" name="Rectangle 53"/>
          <p:cNvSpPr>
            <a:spLocks noChangeArrowheads="1"/>
          </p:cNvSpPr>
          <p:nvPr/>
        </p:nvSpPr>
        <p:spPr bwMode="auto">
          <a:xfrm>
            <a:off x="1536700" y="4254500"/>
            <a:ext cx="4318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Op</a:t>
            </a:r>
          </a:p>
        </p:txBody>
      </p:sp>
      <p:sp>
        <p:nvSpPr>
          <p:cNvPr id="947254" name="Rectangle 54"/>
          <p:cNvSpPr>
            <a:spLocks noChangeArrowheads="1"/>
          </p:cNvSpPr>
          <p:nvPr/>
        </p:nvSpPr>
        <p:spPr bwMode="auto">
          <a:xfrm>
            <a:off x="1231900" y="39116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31</a:t>
            </a:r>
          </a:p>
        </p:txBody>
      </p:sp>
      <p:sp>
        <p:nvSpPr>
          <p:cNvPr id="947255" name="Rectangle 55"/>
          <p:cNvSpPr>
            <a:spLocks noChangeArrowheads="1"/>
          </p:cNvSpPr>
          <p:nvPr/>
        </p:nvSpPr>
        <p:spPr bwMode="auto">
          <a:xfrm>
            <a:off x="2070100" y="39116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26</a:t>
            </a:r>
          </a:p>
        </p:txBody>
      </p:sp>
      <p:sp>
        <p:nvSpPr>
          <p:cNvPr id="947256" name="Rectangle 56"/>
          <p:cNvSpPr>
            <a:spLocks noChangeArrowheads="1"/>
          </p:cNvSpPr>
          <p:nvPr/>
        </p:nvSpPr>
        <p:spPr bwMode="auto">
          <a:xfrm>
            <a:off x="2374900" y="4165600"/>
            <a:ext cx="8890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57" name="Rectangle 57"/>
          <p:cNvSpPr>
            <a:spLocks noChangeArrowheads="1"/>
          </p:cNvSpPr>
          <p:nvPr/>
        </p:nvSpPr>
        <p:spPr bwMode="auto">
          <a:xfrm>
            <a:off x="3289300" y="4165600"/>
            <a:ext cx="8890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58" name="Rectangle 58"/>
          <p:cNvSpPr>
            <a:spLocks noChangeArrowheads="1"/>
          </p:cNvSpPr>
          <p:nvPr/>
        </p:nvSpPr>
        <p:spPr bwMode="auto">
          <a:xfrm>
            <a:off x="4203700" y="4165600"/>
            <a:ext cx="30226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59" name="Rectangle 59"/>
          <p:cNvSpPr>
            <a:spLocks noChangeArrowheads="1"/>
          </p:cNvSpPr>
          <p:nvPr/>
        </p:nvSpPr>
        <p:spPr bwMode="auto">
          <a:xfrm>
            <a:off x="7099300" y="3911600"/>
            <a:ext cx="23495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0</a:t>
            </a:r>
          </a:p>
        </p:txBody>
      </p:sp>
      <p:sp>
        <p:nvSpPr>
          <p:cNvPr id="947260" name="Rectangle 60"/>
          <p:cNvSpPr>
            <a:spLocks noChangeArrowheads="1"/>
          </p:cNvSpPr>
          <p:nvPr/>
        </p:nvSpPr>
        <p:spPr bwMode="auto">
          <a:xfrm>
            <a:off x="4203700" y="39116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15</a:t>
            </a:r>
          </a:p>
        </p:txBody>
      </p:sp>
      <p:sp>
        <p:nvSpPr>
          <p:cNvPr id="947261" name="Rectangle 61"/>
          <p:cNvSpPr>
            <a:spLocks noChangeArrowheads="1"/>
          </p:cNvSpPr>
          <p:nvPr/>
        </p:nvSpPr>
        <p:spPr bwMode="auto">
          <a:xfrm>
            <a:off x="3898900" y="39116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16</a:t>
            </a:r>
          </a:p>
        </p:txBody>
      </p:sp>
      <p:sp>
        <p:nvSpPr>
          <p:cNvPr id="947262" name="Rectangle 62"/>
          <p:cNvSpPr>
            <a:spLocks noChangeArrowheads="1"/>
          </p:cNvSpPr>
          <p:nvPr/>
        </p:nvSpPr>
        <p:spPr bwMode="auto">
          <a:xfrm>
            <a:off x="3289300" y="39116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20</a:t>
            </a:r>
          </a:p>
        </p:txBody>
      </p:sp>
      <p:sp>
        <p:nvSpPr>
          <p:cNvPr id="947263" name="Rectangle 63"/>
          <p:cNvSpPr>
            <a:spLocks noChangeArrowheads="1"/>
          </p:cNvSpPr>
          <p:nvPr/>
        </p:nvSpPr>
        <p:spPr bwMode="auto">
          <a:xfrm>
            <a:off x="3060700" y="39116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21</a:t>
            </a:r>
          </a:p>
        </p:txBody>
      </p:sp>
      <p:sp>
        <p:nvSpPr>
          <p:cNvPr id="947264" name="Rectangle 64"/>
          <p:cNvSpPr>
            <a:spLocks noChangeArrowheads="1"/>
          </p:cNvSpPr>
          <p:nvPr/>
        </p:nvSpPr>
        <p:spPr bwMode="auto">
          <a:xfrm>
            <a:off x="2374900" y="39116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25</a:t>
            </a:r>
          </a:p>
        </p:txBody>
      </p:sp>
      <p:sp>
        <p:nvSpPr>
          <p:cNvPr id="947265" name="Rectangle 65"/>
          <p:cNvSpPr>
            <a:spLocks noChangeArrowheads="1"/>
          </p:cNvSpPr>
          <p:nvPr/>
        </p:nvSpPr>
        <p:spPr bwMode="auto">
          <a:xfrm>
            <a:off x="2527300" y="4254500"/>
            <a:ext cx="484188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Rs1</a:t>
            </a:r>
          </a:p>
        </p:txBody>
      </p:sp>
      <p:sp>
        <p:nvSpPr>
          <p:cNvPr id="947266" name="Rectangle 66"/>
          <p:cNvSpPr>
            <a:spLocks noChangeArrowheads="1"/>
          </p:cNvSpPr>
          <p:nvPr/>
        </p:nvSpPr>
        <p:spPr bwMode="auto">
          <a:xfrm>
            <a:off x="3213100" y="4254500"/>
            <a:ext cx="1077913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Rs2/Opx</a:t>
            </a:r>
          </a:p>
        </p:txBody>
      </p:sp>
      <p:sp>
        <p:nvSpPr>
          <p:cNvPr id="947267" name="Rectangle 67"/>
          <p:cNvSpPr>
            <a:spLocks noChangeArrowheads="1"/>
          </p:cNvSpPr>
          <p:nvPr/>
        </p:nvSpPr>
        <p:spPr bwMode="auto">
          <a:xfrm>
            <a:off x="4813300" y="4178300"/>
            <a:ext cx="1220788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immediate</a:t>
            </a:r>
          </a:p>
        </p:txBody>
      </p:sp>
      <p:sp>
        <p:nvSpPr>
          <p:cNvPr id="947268" name="Rectangle 68"/>
          <p:cNvSpPr>
            <a:spLocks noChangeArrowheads="1"/>
          </p:cNvSpPr>
          <p:nvPr/>
        </p:nvSpPr>
        <p:spPr bwMode="auto">
          <a:xfrm>
            <a:off x="850900" y="3590925"/>
            <a:ext cx="876300" cy="298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Comic Sans MS" charset="0"/>
              </a:rPr>
              <a:t>Branch</a:t>
            </a:r>
          </a:p>
        </p:txBody>
      </p:sp>
      <p:sp>
        <p:nvSpPr>
          <p:cNvPr id="947269" name="Rectangle 69"/>
          <p:cNvSpPr>
            <a:spLocks noChangeArrowheads="1"/>
          </p:cNvSpPr>
          <p:nvPr/>
        </p:nvSpPr>
        <p:spPr bwMode="auto">
          <a:xfrm>
            <a:off x="850900" y="4752975"/>
            <a:ext cx="1404938" cy="298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Comic Sans MS" charset="0"/>
              </a:rPr>
              <a:t>Jump / Call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66700"/>
            <a:ext cx="8839200" cy="822325"/>
          </a:xfrm>
          <a:noFill/>
        </p:spPr>
        <p:txBody>
          <a:bodyPr anchor="b"/>
          <a:lstStyle/>
          <a:p>
            <a:r>
              <a:rPr lang="en-US"/>
              <a:t>Hardware Elements</a:t>
            </a:r>
            <a:endParaRPr lang="en-US" sz="2000"/>
          </a:p>
        </p:txBody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1788" y="1219200"/>
            <a:ext cx="6907212" cy="839788"/>
          </a:xfrm>
          <a:noFill/>
        </p:spPr>
        <p:txBody>
          <a:bodyPr/>
          <a:lstStyle/>
          <a:p>
            <a:r>
              <a:rPr lang="en-US"/>
              <a:t>Combinational circuits</a:t>
            </a:r>
          </a:p>
          <a:p>
            <a:pPr lvl="1"/>
            <a:r>
              <a:rPr lang="en-US"/>
              <a:t>Mux, Decoder, ALU, ...</a:t>
            </a:r>
          </a:p>
        </p:txBody>
      </p:sp>
      <p:sp>
        <p:nvSpPr>
          <p:cNvPr id="1210372" name="Rectangle 4"/>
          <p:cNvSpPr>
            <a:spLocks noChangeArrowheads="1"/>
          </p:cNvSpPr>
          <p:nvPr/>
        </p:nvSpPr>
        <p:spPr bwMode="auto">
          <a:xfrm>
            <a:off x="304800" y="3581400"/>
            <a:ext cx="6907213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Synchronous state elements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Flipflop, Register, Register file, SRAM, DRAM</a:t>
            </a:r>
          </a:p>
        </p:txBody>
      </p:sp>
      <p:sp>
        <p:nvSpPr>
          <p:cNvPr id="1210373" name="Rectangle 5"/>
          <p:cNvSpPr>
            <a:spLocks noChangeArrowheads="1"/>
          </p:cNvSpPr>
          <p:nvPr/>
        </p:nvSpPr>
        <p:spPr bwMode="auto">
          <a:xfrm>
            <a:off x="914400" y="6159500"/>
            <a:ext cx="66817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Edge-triggered: Data is sampled at the rising edge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2114550" y="4424363"/>
            <a:ext cx="4833938" cy="1624012"/>
            <a:chOff x="104" y="2769"/>
            <a:chExt cx="3045" cy="1023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1248" y="2769"/>
              <a:ext cx="1901" cy="1023"/>
              <a:chOff x="53" y="2587"/>
              <a:chExt cx="2908" cy="1023"/>
            </a:xfrm>
          </p:grpSpPr>
          <p:grpSp>
            <p:nvGrpSpPr>
              <p:cNvPr id="4" name="Group 8"/>
              <p:cNvGrpSpPr>
                <a:grpSpLocks/>
              </p:cNvGrpSpPr>
              <p:nvPr/>
            </p:nvGrpSpPr>
            <p:grpSpPr bwMode="auto">
              <a:xfrm>
                <a:off x="53" y="2657"/>
                <a:ext cx="2908" cy="953"/>
                <a:chOff x="53" y="2657"/>
                <a:chExt cx="2908" cy="953"/>
              </a:xfrm>
            </p:grpSpPr>
            <p:sp>
              <p:nvSpPr>
                <p:cNvPr id="44104" name="Freeform 9"/>
                <p:cNvSpPr>
                  <a:spLocks/>
                </p:cNvSpPr>
                <p:nvPr/>
              </p:nvSpPr>
              <p:spPr bwMode="auto">
                <a:xfrm>
                  <a:off x="460" y="2670"/>
                  <a:ext cx="2422" cy="150"/>
                </a:xfrm>
                <a:custGeom>
                  <a:avLst/>
                  <a:gdLst>
                    <a:gd name="T0" fmla="*/ 0 w 2422"/>
                    <a:gd name="T1" fmla="*/ 149 h 150"/>
                    <a:gd name="T2" fmla="*/ 295 w 2422"/>
                    <a:gd name="T3" fmla="*/ 149 h 150"/>
                    <a:gd name="T4" fmla="*/ 295 w 2422"/>
                    <a:gd name="T5" fmla="*/ 0 h 150"/>
                    <a:gd name="T6" fmla="*/ 650 w 2422"/>
                    <a:gd name="T7" fmla="*/ 0 h 150"/>
                    <a:gd name="T8" fmla="*/ 650 w 2422"/>
                    <a:gd name="T9" fmla="*/ 149 h 150"/>
                    <a:gd name="T10" fmla="*/ 1004 w 2422"/>
                    <a:gd name="T11" fmla="*/ 149 h 150"/>
                    <a:gd name="T12" fmla="*/ 1004 w 2422"/>
                    <a:gd name="T13" fmla="*/ 0 h 150"/>
                    <a:gd name="T14" fmla="*/ 1358 w 2422"/>
                    <a:gd name="T15" fmla="*/ 0 h 150"/>
                    <a:gd name="T16" fmla="*/ 1358 w 2422"/>
                    <a:gd name="T17" fmla="*/ 149 h 150"/>
                    <a:gd name="T18" fmla="*/ 1712 w 2422"/>
                    <a:gd name="T19" fmla="*/ 149 h 150"/>
                    <a:gd name="T20" fmla="*/ 1712 w 2422"/>
                    <a:gd name="T21" fmla="*/ 0 h 150"/>
                    <a:gd name="T22" fmla="*/ 2067 w 2422"/>
                    <a:gd name="T23" fmla="*/ 0 h 150"/>
                    <a:gd name="T24" fmla="*/ 2067 w 2422"/>
                    <a:gd name="T25" fmla="*/ 149 h 150"/>
                    <a:gd name="T26" fmla="*/ 2421 w 2422"/>
                    <a:gd name="T27" fmla="*/ 149 h 150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2422"/>
                    <a:gd name="T43" fmla="*/ 0 h 150"/>
                    <a:gd name="T44" fmla="*/ 2422 w 2422"/>
                    <a:gd name="T45" fmla="*/ 150 h 150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2422" h="150">
                      <a:moveTo>
                        <a:pt x="0" y="149"/>
                      </a:moveTo>
                      <a:lnTo>
                        <a:pt x="295" y="149"/>
                      </a:lnTo>
                      <a:lnTo>
                        <a:pt x="295" y="0"/>
                      </a:lnTo>
                      <a:lnTo>
                        <a:pt x="650" y="0"/>
                      </a:lnTo>
                      <a:lnTo>
                        <a:pt x="650" y="149"/>
                      </a:lnTo>
                      <a:lnTo>
                        <a:pt x="1004" y="149"/>
                      </a:lnTo>
                      <a:lnTo>
                        <a:pt x="1004" y="0"/>
                      </a:lnTo>
                      <a:lnTo>
                        <a:pt x="1358" y="0"/>
                      </a:lnTo>
                      <a:lnTo>
                        <a:pt x="1358" y="149"/>
                      </a:lnTo>
                      <a:lnTo>
                        <a:pt x="1712" y="149"/>
                      </a:lnTo>
                      <a:lnTo>
                        <a:pt x="1712" y="0"/>
                      </a:lnTo>
                      <a:lnTo>
                        <a:pt x="2067" y="0"/>
                      </a:lnTo>
                      <a:lnTo>
                        <a:pt x="2067" y="149"/>
                      </a:lnTo>
                      <a:lnTo>
                        <a:pt x="2421" y="149"/>
                      </a:lnTo>
                    </a:path>
                  </a:pathLst>
                </a:custGeom>
                <a:noFill/>
                <a:ln w="25400" cap="rnd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105" name="Rectangle 10"/>
                <p:cNvSpPr>
                  <a:spLocks noChangeArrowheads="1"/>
                </p:cNvSpPr>
                <p:nvPr/>
              </p:nvSpPr>
              <p:spPr bwMode="auto">
                <a:xfrm>
                  <a:off x="53" y="2657"/>
                  <a:ext cx="554" cy="229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800">
                      <a:solidFill>
                        <a:srgbClr val="56127A"/>
                      </a:solidFill>
                    </a:rPr>
                    <a:t>Clk </a:t>
                  </a:r>
                </a:p>
              </p:txBody>
            </p:sp>
            <p:sp>
              <p:nvSpPr>
                <p:cNvPr id="44106" name="Rectangle 11"/>
                <p:cNvSpPr>
                  <a:spLocks noChangeArrowheads="1"/>
                </p:cNvSpPr>
                <p:nvPr/>
              </p:nvSpPr>
              <p:spPr bwMode="auto">
                <a:xfrm>
                  <a:off x="165" y="3134"/>
                  <a:ext cx="333" cy="229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800">
                      <a:solidFill>
                        <a:srgbClr val="56127A"/>
                      </a:solidFill>
                    </a:rPr>
                    <a:t>D</a:t>
                  </a:r>
                </a:p>
              </p:txBody>
            </p:sp>
            <p:sp>
              <p:nvSpPr>
                <p:cNvPr id="44107" name="Rectangle 12"/>
                <p:cNvSpPr>
                  <a:spLocks noChangeArrowheads="1"/>
                </p:cNvSpPr>
                <p:nvPr/>
              </p:nvSpPr>
              <p:spPr bwMode="auto">
                <a:xfrm>
                  <a:off x="160" y="3381"/>
                  <a:ext cx="346" cy="229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800">
                      <a:solidFill>
                        <a:srgbClr val="56127A"/>
                      </a:solidFill>
                    </a:rPr>
                    <a:t>Q</a:t>
                  </a:r>
                </a:p>
              </p:txBody>
            </p:sp>
            <p:sp>
              <p:nvSpPr>
                <p:cNvPr id="44108" name="Freeform 13"/>
                <p:cNvSpPr>
                  <a:spLocks/>
                </p:cNvSpPr>
                <p:nvPr/>
              </p:nvSpPr>
              <p:spPr bwMode="auto">
                <a:xfrm>
                  <a:off x="450" y="3387"/>
                  <a:ext cx="2511" cy="157"/>
                </a:xfrm>
                <a:custGeom>
                  <a:avLst/>
                  <a:gdLst>
                    <a:gd name="T0" fmla="*/ 0 w 2511"/>
                    <a:gd name="T1" fmla="*/ 156 h 157"/>
                    <a:gd name="T2" fmla="*/ 1053 w 2511"/>
                    <a:gd name="T3" fmla="*/ 156 h 157"/>
                    <a:gd name="T4" fmla="*/ 1112 w 2511"/>
                    <a:gd name="T5" fmla="*/ 0 h 157"/>
                    <a:gd name="T6" fmla="*/ 2510 w 2511"/>
                    <a:gd name="T7" fmla="*/ 0 h 15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511"/>
                    <a:gd name="T13" fmla="*/ 0 h 157"/>
                    <a:gd name="T14" fmla="*/ 2511 w 2511"/>
                    <a:gd name="T15" fmla="*/ 157 h 15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511" h="157">
                      <a:moveTo>
                        <a:pt x="0" y="156"/>
                      </a:moveTo>
                      <a:lnTo>
                        <a:pt x="1053" y="156"/>
                      </a:lnTo>
                      <a:lnTo>
                        <a:pt x="1112" y="0"/>
                      </a:lnTo>
                      <a:lnTo>
                        <a:pt x="2510" y="0"/>
                      </a:lnTo>
                    </a:path>
                  </a:pathLst>
                </a:custGeom>
                <a:noFill/>
                <a:ln w="25400" cap="rnd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109" name="Freeform 14"/>
                <p:cNvSpPr>
                  <a:spLocks/>
                </p:cNvSpPr>
                <p:nvPr/>
              </p:nvSpPr>
              <p:spPr bwMode="auto">
                <a:xfrm>
                  <a:off x="450" y="3140"/>
                  <a:ext cx="2481" cy="149"/>
                </a:xfrm>
                <a:custGeom>
                  <a:avLst/>
                  <a:gdLst>
                    <a:gd name="T0" fmla="*/ 0 w 2481"/>
                    <a:gd name="T1" fmla="*/ 148 h 149"/>
                    <a:gd name="T2" fmla="*/ 118 w 2481"/>
                    <a:gd name="T3" fmla="*/ 148 h 149"/>
                    <a:gd name="T4" fmla="*/ 177 w 2481"/>
                    <a:gd name="T5" fmla="*/ 0 h 149"/>
                    <a:gd name="T6" fmla="*/ 1476 w 2481"/>
                    <a:gd name="T7" fmla="*/ 0 h 149"/>
                    <a:gd name="T8" fmla="*/ 1535 w 2481"/>
                    <a:gd name="T9" fmla="*/ 148 h 149"/>
                    <a:gd name="T10" fmla="*/ 2480 w 2481"/>
                    <a:gd name="T11" fmla="*/ 148 h 149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481"/>
                    <a:gd name="T19" fmla="*/ 0 h 149"/>
                    <a:gd name="T20" fmla="*/ 2481 w 2481"/>
                    <a:gd name="T21" fmla="*/ 149 h 149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481" h="149">
                      <a:moveTo>
                        <a:pt x="0" y="148"/>
                      </a:moveTo>
                      <a:lnTo>
                        <a:pt x="118" y="148"/>
                      </a:lnTo>
                      <a:lnTo>
                        <a:pt x="177" y="0"/>
                      </a:lnTo>
                      <a:lnTo>
                        <a:pt x="1476" y="0"/>
                      </a:lnTo>
                      <a:lnTo>
                        <a:pt x="1535" y="148"/>
                      </a:lnTo>
                      <a:lnTo>
                        <a:pt x="2480" y="148"/>
                      </a:lnTo>
                    </a:path>
                  </a:pathLst>
                </a:custGeom>
                <a:noFill/>
                <a:ln w="25400" cap="rnd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110" name="Freeform 15"/>
                <p:cNvSpPr>
                  <a:spLocks/>
                </p:cNvSpPr>
                <p:nvPr/>
              </p:nvSpPr>
              <p:spPr bwMode="auto">
                <a:xfrm>
                  <a:off x="509" y="2893"/>
                  <a:ext cx="2363" cy="149"/>
                </a:xfrm>
                <a:custGeom>
                  <a:avLst/>
                  <a:gdLst>
                    <a:gd name="T0" fmla="*/ 0 w 2363"/>
                    <a:gd name="T1" fmla="*/ 148 h 149"/>
                    <a:gd name="T2" fmla="*/ 768 w 2363"/>
                    <a:gd name="T3" fmla="*/ 148 h 149"/>
                    <a:gd name="T4" fmla="*/ 827 w 2363"/>
                    <a:gd name="T5" fmla="*/ 0 h 149"/>
                    <a:gd name="T6" fmla="*/ 1476 w 2363"/>
                    <a:gd name="T7" fmla="*/ 0 h 149"/>
                    <a:gd name="T8" fmla="*/ 1535 w 2363"/>
                    <a:gd name="T9" fmla="*/ 148 h 149"/>
                    <a:gd name="T10" fmla="*/ 2362 w 2363"/>
                    <a:gd name="T11" fmla="*/ 148 h 149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363"/>
                    <a:gd name="T19" fmla="*/ 0 h 149"/>
                    <a:gd name="T20" fmla="*/ 2363 w 2363"/>
                    <a:gd name="T21" fmla="*/ 149 h 149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363" h="149">
                      <a:moveTo>
                        <a:pt x="0" y="148"/>
                      </a:moveTo>
                      <a:lnTo>
                        <a:pt x="768" y="148"/>
                      </a:lnTo>
                      <a:lnTo>
                        <a:pt x="827" y="0"/>
                      </a:lnTo>
                      <a:lnTo>
                        <a:pt x="1476" y="0"/>
                      </a:lnTo>
                      <a:lnTo>
                        <a:pt x="1535" y="148"/>
                      </a:lnTo>
                      <a:lnTo>
                        <a:pt x="2362" y="148"/>
                      </a:lnTo>
                    </a:path>
                  </a:pathLst>
                </a:custGeom>
                <a:noFill/>
                <a:ln w="25400" cap="rnd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111" name="Rectangle 16"/>
                <p:cNvSpPr>
                  <a:spLocks noChangeArrowheads="1"/>
                </p:cNvSpPr>
                <p:nvPr/>
              </p:nvSpPr>
              <p:spPr bwMode="auto">
                <a:xfrm>
                  <a:off x="53" y="2904"/>
                  <a:ext cx="444" cy="229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800">
                      <a:solidFill>
                        <a:srgbClr val="56127A"/>
                      </a:solidFill>
                    </a:rPr>
                    <a:t>En</a:t>
                  </a:r>
                </a:p>
              </p:txBody>
            </p:sp>
          </p:grpSp>
          <p:sp>
            <p:nvSpPr>
              <p:cNvPr id="44101" name="Line 17"/>
              <p:cNvSpPr>
                <a:spLocks noChangeShapeType="1"/>
              </p:cNvSpPr>
              <p:nvPr/>
            </p:nvSpPr>
            <p:spPr bwMode="auto">
              <a:xfrm>
                <a:off x="739" y="2609"/>
                <a:ext cx="0" cy="996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02" name="Line 18"/>
              <p:cNvSpPr>
                <a:spLocks noChangeShapeType="1"/>
              </p:cNvSpPr>
              <p:nvPr/>
            </p:nvSpPr>
            <p:spPr bwMode="auto">
              <a:xfrm>
                <a:off x="1448" y="2598"/>
                <a:ext cx="0" cy="996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03" name="Line 19"/>
              <p:cNvSpPr>
                <a:spLocks noChangeShapeType="1"/>
              </p:cNvSpPr>
              <p:nvPr/>
            </p:nvSpPr>
            <p:spPr bwMode="auto">
              <a:xfrm>
                <a:off x="2157" y="2587"/>
                <a:ext cx="0" cy="996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" name="Group 20"/>
            <p:cNvGrpSpPr>
              <a:grpSpLocks/>
            </p:cNvGrpSpPr>
            <p:nvPr/>
          </p:nvGrpSpPr>
          <p:grpSpPr bwMode="auto">
            <a:xfrm>
              <a:off x="104" y="2796"/>
              <a:ext cx="883" cy="996"/>
              <a:chOff x="200" y="2976"/>
              <a:chExt cx="883" cy="996"/>
            </a:xfrm>
          </p:grpSpPr>
          <p:sp>
            <p:nvSpPr>
              <p:cNvPr id="44089" name="Rectangle 21"/>
              <p:cNvSpPr>
                <a:spLocks noChangeArrowheads="1"/>
              </p:cNvSpPr>
              <p:nvPr/>
            </p:nvSpPr>
            <p:spPr bwMode="auto">
              <a:xfrm>
                <a:off x="640" y="3296"/>
                <a:ext cx="443" cy="3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1" hangingPunct="1">
                  <a:spcBef>
                    <a:spcPct val="0"/>
                  </a:spcBef>
                </a:pPr>
                <a:endParaRPr lang="en-US" sz="2400">
                  <a:solidFill>
                    <a:schemeClr val="tx1"/>
                  </a:solidFill>
                  <a:latin typeface="Courier New" charset="0"/>
                </a:endParaRPr>
              </a:p>
            </p:txBody>
          </p:sp>
          <p:sp>
            <p:nvSpPr>
              <p:cNvPr id="44090" name="Rectangle 22"/>
              <p:cNvSpPr>
                <a:spLocks noChangeArrowheads="1"/>
              </p:cNvSpPr>
              <p:nvPr/>
            </p:nvSpPr>
            <p:spPr bwMode="auto">
              <a:xfrm>
                <a:off x="776" y="3360"/>
                <a:ext cx="194" cy="229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n-US" sz="1800">
                    <a:solidFill>
                      <a:srgbClr val="56127A"/>
                    </a:solidFill>
                  </a:rPr>
                  <a:t>ff</a:t>
                </a:r>
              </a:p>
            </p:txBody>
          </p:sp>
          <p:sp>
            <p:nvSpPr>
              <p:cNvPr id="44091" name="Freeform 23"/>
              <p:cNvSpPr>
                <a:spLocks/>
              </p:cNvSpPr>
              <p:nvPr/>
            </p:nvSpPr>
            <p:spPr bwMode="auto">
              <a:xfrm>
                <a:off x="651" y="3479"/>
                <a:ext cx="97" cy="193"/>
              </a:xfrm>
              <a:custGeom>
                <a:avLst/>
                <a:gdLst>
                  <a:gd name="T0" fmla="*/ 0 w 97"/>
                  <a:gd name="T1" fmla="*/ 0 h 193"/>
                  <a:gd name="T2" fmla="*/ 96 w 97"/>
                  <a:gd name="T3" fmla="*/ 96 h 193"/>
                  <a:gd name="T4" fmla="*/ 0 w 97"/>
                  <a:gd name="T5" fmla="*/ 192 h 193"/>
                  <a:gd name="T6" fmla="*/ 0 60000 65536"/>
                  <a:gd name="T7" fmla="*/ 0 60000 65536"/>
                  <a:gd name="T8" fmla="*/ 0 60000 65536"/>
                  <a:gd name="T9" fmla="*/ 0 w 97"/>
                  <a:gd name="T10" fmla="*/ 0 h 193"/>
                  <a:gd name="T11" fmla="*/ 97 w 97"/>
                  <a:gd name="T12" fmla="*/ 193 h 193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97" h="193">
                    <a:moveTo>
                      <a:pt x="0" y="0"/>
                    </a:moveTo>
                    <a:lnTo>
                      <a:pt x="96" y="96"/>
                    </a:lnTo>
                    <a:lnTo>
                      <a:pt x="0" y="192"/>
                    </a:lnTo>
                  </a:path>
                </a:pathLst>
              </a:custGeom>
              <a:noFill/>
              <a:ln w="254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92" name="Line 24"/>
              <p:cNvSpPr>
                <a:spLocks noChangeShapeType="1"/>
              </p:cNvSpPr>
              <p:nvPr/>
            </p:nvSpPr>
            <p:spPr bwMode="auto">
              <a:xfrm>
                <a:off x="480" y="3600"/>
                <a:ext cx="171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93" name="Line 25"/>
              <p:cNvSpPr>
                <a:spLocks noChangeShapeType="1"/>
              </p:cNvSpPr>
              <p:nvPr/>
            </p:nvSpPr>
            <p:spPr bwMode="auto">
              <a:xfrm flipV="1">
                <a:off x="480" y="3408"/>
                <a:ext cx="171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94" name="Rectangle 26"/>
              <p:cNvSpPr>
                <a:spLocks noChangeArrowheads="1"/>
              </p:cNvSpPr>
              <p:nvPr/>
            </p:nvSpPr>
            <p:spPr bwMode="auto">
              <a:xfrm>
                <a:off x="759" y="3743"/>
                <a:ext cx="226" cy="229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n-US" sz="1800">
                    <a:solidFill>
                      <a:srgbClr val="56127A"/>
                    </a:solidFill>
                  </a:rPr>
                  <a:t>Q</a:t>
                </a:r>
              </a:p>
            </p:txBody>
          </p:sp>
          <p:sp>
            <p:nvSpPr>
              <p:cNvPr id="44095" name="Rectangle 27"/>
              <p:cNvSpPr>
                <a:spLocks noChangeArrowheads="1"/>
              </p:cNvSpPr>
              <p:nvPr/>
            </p:nvSpPr>
            <p:spPr bwMode="auto">
              <a:xfrm>
                <a:off x="768" y="2976"/>
                <a:ext cx="218" cy="229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n-US" sz="1800">
                    <a:solidFill>
                      <a:srgbClr val="56127A"/>
                    </a:solidFill>
                  </a:rPr>
                  <a:t>D</a:t>
                </a:r>
              </a:p>
            </p:txBody>
          </p:sp>
          <p:sp>
            <p:nvSpPr>
              <p:cNvPr id="44096" name="Rectangle 28"/>
              <p:cNvSpPr>
                <a:spLocks noChangeArrowheads="1"/>
              </p:cNvSpPr>
              <p:nvPr/>
            </p:nvSpPr>
            <p:spPr bwMode="auto">
              <a:xfrm>
                <a:off x="200" y="3467"/>
                <a:ext cx="322" cy="229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n-US" sz="1800">
                    <a:solidFill>
                      <a:srgbClr val="56127A"/>
                    </a:solidFill>
                  </a:rPr>
                  <a:t>Clk</a:t>
                </a:r>
              </a:p>
            </p:txBody>
          </p:sp>
          <p:sp>
            <p:nvSpPr>
              <p:cNvPr id="44097" name="Line 29"/>
              <p:cNvSpPr>
                <a:spLocks noChangeShapeType="1"/>
              </p:cNvSpPr>
              <p:nvPr/>
            </p:nvSpPr>
            <p:spPr bwMode="auto">
              <a:xfrm>
                <a:off x="865" y="3157"/>
                <a:ext cx="0" cy="13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98" name="Rectangle 30"/>
              <p:cNvSpPr>
                <a:spLocks noChangeArrowheads="1"/>
              </p:cNvSpPr>
              <p:nvPr/>
            </p:nvSpPr>
            <p:spPr bwMode="auto">
              <a:xfrm>
                <a:off x="234" y="3264"/>
                <a:ext cx="290" cy="229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n-US" sz="1800">
                    <a:solidFill>
                      <a:srgbClr val="56127A"/>
                    </a:solidFill>
                  </a:rPr>
                  <a:t>En</a:t>
                </a:r>
              </a:p>
            </p:txBody>
          </p:sp>
          <p:sp>
            <p:nvSpPr>
              <p:cNvPr id="44099" name="Line 31"/>
              <p:cNvSpPr>
                <a:spLocks noChangeShapeType="1"/>
              </p:cNvSpPr>
              <p:nvPr/>
            </p:nvSpPr>
            <p:spPr bwMode="auto">
              <a:xfrm>
                <a:off x="864" y="3662"/>
                <a:ext cx="0" cy="13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6" name="Group 32"/>
          <p:cNvGrpSpPr>
            <a:grpSpLocks/>
          </p:cNvGrpSpPr>
          <p:nvPr/>
        </p:nvGrpSpPr>
        <p:grpSpPr bwMode="auto">
          <a:xfrm>
            <a:off x="6251575" y="1447800"/>
            <a:ext cx="2844800" cy="2106613"/>
            <a:chOff x="3792" y="929"/>
            <a:chExt cx="1792" cy="1327"/>
          </a:xfrm>
        </p:grpSpPr>
        <p:grpSp>
          <p:nvGrpSpPr>
            <p:cNvPr id="7" name="Group 33"/>
            <p:cNvGrpSpPr>
              <a:grpSpLocks/>
            </p:cNvGrpSpPr>
            <p:nvPr/>
          </p:nvGrpSpPr>
          <p:grpSpPr bwMode="auto">
            <a:xfrm>
              <a:off x="3932" y="1159"/>
              <a:ext cx="926" cy="1097"/>
              <a:chOff x="3932" y="1159"/>
              <a:chExt cx="926" cy="1097"/>
            </a:xfrm>
          </p:grpSpPr>
          <p:sp>
            <p:nvSpPr>
              <p:cNvPr id="44081" name="Freeform 34"/>
              <p:cNvSpPr>
                <a:spLocks/>
              </p:cNvSpPr>
              <p:nvPr/>
            </p:nvSpPr>
            <p:spPr bwMode="auto">
              <a:xfrm flipV="1">
                <a:off x="4148" y="1465"/>
                <a:ext cx="482" cy="791"/>
              </a:xfrm>
              <a:custGeom>
                <a:avLst/>
                <a:gdLst>
                  <a:gd name="T0" fmla="*/ 0 w 961"/>
                  <a:gd name="T1" fmla="*/ 0 h 1652"/>
                  <a:gd name="T2" fmla="*/ 960 w 961"/>
                  <a:gd name="T3" fmla="*/ 307 h 1652"/>
                  <a:gd name="T4" fmla="*/ 960 w 961"/>
                  <a:gd name="T5" fmla="*/ 1190 h 1652"/>
                  <a:gd name="T6" fmla="*/ 0 w 961"/>
                  <a:gd name="T7" fmla="*/ 1651 h 1652"/>
                  <a:gd name="T8" fmla="*/ 0 w 961"/>
                  <a:gd name="T9" fmla="*/ 960 h 1652"/>
                  <a:gd name="T10" fmla="*/ 192 w 961"/>
                  <a:gd name="T11" fmla="*/ 806 h 1652"/>
                  <a:gd name="T12" fmla="*/ 0 w 961"/>
                  <a:gd name="T13" fmla="*/ 691 h 1652"/>
                  <a:gd name="T14" fmla="*/ 0 w 961"/>
                  <a:gd name="T15" fmla="*/ 0 h 165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961"/>
                  <a:gd name="T25" fmla="*/ 0 h 1652"/>
                  <a:gd name="T26" fmla="*/ 961 w 961"/>
                  <a:gd name="T27" fmla="*/ 1652 h 1652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961" h="1652">
                    <a:moveTo>
                      <a:pt x="0" y="0"/>
                    </a:moveTo>
                    <a:lnTo>
                      <a:pt x="960" y="307"/>
                    </a:lnTo>
                    <a:lnTo>
                      <a:pt x="960" y="1190"/>
                    </a:lnTo>
                    <a:lnTo>
                      <a:pt x="0" y="1651"/>
                    </a:lnTo>
                    <a:lnTo>
                      <a:pt x="0" y="960"/>
                    </a:lnTo>
                    <a:lnTo>
                      <a:pt x="192" y="806"/>
                    </a:lnTo>
                    <a:lnTo>
                      <a:pt x="0" y="691"/>
                    </a:lnTo>
                    <a:lnTo>
                      <a:pt x="0" y="0"/>
                    </a:lnTo>
                  </a:path>
                </a:pathLst>
              </a:custGeom>
              <a:noFill/>
              <a:ln w="254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82" name="Line 35"/>
              <p:cNvSpPr>
                <a:spLocks noChangeShapeType="1"/>
              </p:cNvSpPr>
              <p:nvPr/>
            </p:nvSpPr>
            <p:spPr bwMode="auto">
              <a:xfrm flipV="1">
                <a:off x="3932" y="2049"/>
                <a:ext cx="223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83" name="Line 36"/>
              <p:cNvSpPr>
                <a:spLocks noChangeShapeType="1"/>
              </p:cNvSpPr>
              <p:nvPr/>
            </p:nvSpPr>
            <p:spPr bwMode="auto">
              <a:xfrm flipV="1">
                <a:off x="3932" y="1634"/>
                <a:ext cx="20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84" name="Line 37"/>
              <p:cNvSpPr>
                <a:spLocks noChangeShapeType="1"/>
              </p:cNvSpPr>
              <p:nvPr/>
            </p:nvSpPr>
            <p:spPr bwMode="auto">
              <a:xfrm flipV="1">
                <a:off x="4634" y="2004"/>
                <a:ext cx="22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85" name="Line 38"/>
              <p:cNvSpPr>
                <a:spLocks noChangeShapeType="1"/>
              </p:cNvSpPr>
              <p:nvPr/>
            </p:nvSpPr>
            <p:spPr bwMode="auto">
              <a:xfrm flipV="1">
                <a:off x="4634" y="1770"/>
                <a:ext cx="22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86" name="Line 39"/>
              <p:cNvSpPr>
                <a:spLocks noChangeShapeType="1"/>
              </p:cNvSpPr>
              <p:nvPr/>
            </p:nvSpPr>
            <p:spPr bwMode="auto">
              <a:xfrm>
                <a:off x="4379" y="1159"/>
                <a:ext cx="0" cy="413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4075" name="Rectangle 40"/>
            <p:cNvSpPr>
              <a:spLocks noChangeArrowheads="1"/>
            </p:cNvSpPr>
            <p:nvPr/>
          </p:nvSpPr>
          <p:spPr bwMode="auto">
            <a:xfrm>
              <a:off x="4231" y="929"/>
              <a:ext cx="1353" cy="65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73025" tIns="36512" rIns="73025" bIns="36512">
              <a:prstTxWarp prst="textNoShape">
                <a:avLst/>
              </a:prstTxWarp>
              <a:spAutoFit/>
            </a:bodyPr>
            <a:lstStyle/>
            <a:p>
              <a:pPr defTabSz="585788"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  <a:latin typeface="Verdana" charset="0"/>
                </a:rPr>
                <a:t>OpSelect</a:t>
              </a:r>
            </a:p>
            <a:p>
              <a:pPr defTabSz="585788"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  <a:latin typeface="Verdana" charset="0"/>
                </a:rPr>
                <a:t>    </a:t>
              </a:r>
              <a:r>
                <a:rPr lang="en-US" sz="1200">
                  <a:solidFill>
                    <a:srgbClr val="56127A"/>
                  </a:solidFill>
                  <a:latin typeface="Verdana" charset="0"/>
                </a:rPr>
                <a:t> - Add, Sub, ...</a:t>
              </a:r>
            </a:p>
            <a:p>
              <a:pPr defTabSz="585788"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  <a:latin typeface="Verdana" charset="0"/>
                </a:rPr>
                <a:t>     - And, Or, Xor, Not, ...</a:t>
              </a:r>
            </a:p>
            <a:p>
              <a:pPr defTabSz="585788"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  <a:latin typeface="Verdana" charset="0"/>
                </a:rPr>
                <a:t>     - GT, LT, EQ, Zero, ...</a:t>
              </a:r>
            </a:p>
            <a:p>
              <a:pPr defTabSz="585788"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  <a:latin typeface="Verdana" charset="0"/>
                </a:rPr>
                <a:t>    </a:t>
              </a:r>
            </a:p>
          </p:txBody>
        </p:sp>
        <p:sp>
          <p:nvSpPr>
            <p:cNvPr id="44076" name="Rectangle 41"/>
            <p:cNvSpPr>
              <a:spLocks noChangeArrowheads="1"/>
            </p:cNvSpPr>
            <p:nvPr/>
          </p:nvSpPr>
          <p:spPr bwMode="auto">
            <a:xfrm>
              <a:off x="4856" y="1677"/>
              <a:ext cx="441" cy="18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73025" tIns="36512" rIns="73025" bIns="36512">
              <a:prstTxWarp prst="textNoShape">
                <a:avLst/>
              </a:prstTxWarp>
              <a:spAutoFit/>
            </a:bodyPr>
            <a:lstStyle/>
            <a:p>
              <a:pPr defTabSz="585788"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  <a:latin typeface="Verdana" charset="0"/>
                </a:rPr>
                <a:t>Result</a:t>
              </a:r>
            </a:p>
          </p:txBody>
        </p:sp>
        <p:sp>
          <p:nvSpPr>
            <p:cNvPr id="44077" name="Rectangle 42"/>
            <p:cNvSpPr>
              <a:spLocks noChangeArrowheads="1"/>
            </p:cNvSpPr>
            <p:nvPr/>
          </p:nvSpPr>
          <p:spPr bwMode="auto">
            <a:xfrm>
              <a:off x="4856" y="1893"/>
              <a:ext cx="478" cy="18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73025" tIns="36512" rIns="73025" bIns="36512">
              <a:prstTxWarp prst="textNoShape">
                <a:avLst/>
              </a:prstTxWarp>
              <a:spAutoFit/>
            </a:bodyPr>
            <a:lstStyle/>
            <a:p>
              <a:pPr defTabSz="585788"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  <a:latin typeface="Verdana" charset="0"/>
                </a:rPr>
                <a:t>Comp?</a:t>
              </a:r>
            </a:p>
          </p:txBody>
        </p:sp>
        <p:sp>
          <p:nvSpPr>
            <p:cNvPr id="44078" name="Rectangle 43"/>
            <p:cNvSpPr>
              <a:spLocks noChangeArrowheads="1"/>
            </p:cNvSpPr>
            <p:nvPr/>
          </p:nvSpPr>
          <p:spPr bwMode="auto">
            <a:xfrm>
              <a:off x="3795" y="1536"/>
              <a:ext cx="169" cy="18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73025" tIns="36512" rIns="73025" bIns="36512">
              <a:prstTxWarp prst="textNoShape">
                <a:avLst/>
              </a:prstTxWarp>
              <a:spAutoFit/>
            </a:bodyPr>
            <a:lstStyle/>
            <a:p>
              <a:pPr defTabSz="585788"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  <a:latin typeface="Verdana" charset="0"/>
                </a:rPr>
                <a:t>A</a:t>
              </a:r>
            </a:p>
          </p:txBody>
        </p:sp>
        <p:sp>
          <p:nvSpPr>
            <p:cNvPr id="44079" name="Rectangle 44"/>
            <p:cNvSpPr>
              <a:spLocks noChangeArrowheads="1"/>
            </p:cNvSpPr>
            <p:nvPr/>
          </p:nvSpPr>
          <p:spPr bwMode="auto">
            <a:xfrm>
              <a:off x="3792" y="1968"/>
              <a:ext cx="169" cy="18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73025" tIns="36512" rIns="73025" bIns="36512">
              <a:prstTxWarp prst="textNoShape">
                <a:avLst/>
              </a:prstTxWarp>
              <a:spAutoFit/>
            </a:bodyPr>
            <a:lstStyle/>
            <a:p>
              <a:pPr defTabSz="585788"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  <a:latin typeface="Verdana" charset="0"/>
                </a:rPr>
                <a:t>B</a:t>
              </a:r>
            </a:p>
          </p:txBody>
        </p:sp>
        <p:sp>
          <p:nvSpPr>
            <p:cNvPr id="44080" name="Rectangle 45"/>
            <p:cNvSpPr>
              <a:spLocks noChangeArrowheads="1"/>
            </p:cNvSpPr>
            <p:nvPr/>
          </p:nvSpPr>
          <p:spPr bwMode="auto">
            <a:xfrm>
              <a:off x="4211" y="1731"/>
              <a:ext cx="398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ALU</a:t>
              </a:r>
            </a:p>
          </p:txBody>
        </p:sp>
      </p:grpSp>
      <p:grpSp>
        <p:nvGrpSpPr>
          <p:cNvPr id="8" name="Group 46"/>
          <p:cNvGrpSpPr>
            <a:grpSpLocks/>
          </p:cNvGrpSpPr>
          <p:nvPr/>
        </p:nvGrpSpPr>
        <p:grpSpPr bwMode="auto">
          <a:xfrm>
            <a:off x="762000" y="2063750"/>
            <a:ext cx="1539875" cy="1370013"/>
            <a:chOff x="270" y="1296"/>
            <a:chExt cx="970" cy="863"/>
          </a:xfrm>
        </p:grpSpPr>
        <p:sp>
          <p:nvSpPr>
            <p:cNvPr id="44058" name="Line 47"/>
            <p:cNvSpPr>
              <a:spLocks noChangeShapeType="1"/>
            </p:cNvSpPr>
            <p:nvPr/>
          </p:nvSpPr>
          <p:spPr bwMode="auto">
            <a:xfrm>
              <a:off x="1003" y="1851"/>
              <a:ext cx="22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59" name="Freeform 48"/>
            <p:cNvSpPr>
              <a:spLocks/>
            </p:cNvSpPr>
            <p:nvPr/>
          </p:nvSpPr>
          <p:spPr bwMode="auto">
            <a:xfrm>
              <a:off x="861" y="1385"/>
              <a:ext cx="1" cy="260"/>
            </a:xfrm>
            <a:custGeom>
              <a:avLst/>
              <a:gdLst>
                <a:gd name="T0" fmla="*/ 0 w 1"/>
                <a:gd name="T1" fmla="*/ 0 h 385"/>
                <a:gd name="T2" fmla="*/ 0 w 1"/>
                <a:gd name="T3" fmla="*/ 0 h 385"/>
                <a:gd name="T4" fmla="*/ 0 w 1"/>
                <a:gd name="T5" fmla="*/ 384 h 385"/>
                <a:gd name="T6" fmla="*/ 0 60000 65536"/>
                <a:gd name="T7" fmla="*/ 0 60000 65536"/>
                <a:gd name="T8" fmla="*/ 0 60000 65536"/>
                <a:gd name="T9" fmla="*/ 0 w 1"/>
                <a:gd name="T10" fmla="*/ 0 h 385"/>
                <a:gd name="T11" fmla="*/ 1 w 1"/>
                <a:gd name="T12" fmla="*/ 385 h 38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385">
                  <a:moveTo>
                    <a:pt x="0" y="0"/>
                  </a:moveTo>
                  <a:lnTo>
                    <a:pt x="0" y="0"/>
                  </a:lnTo>
                  <a:lnTo>
                    <a:pt x="0" y="384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60" name="Rectangle 49"/>
            <p:cNvSpPr>
              <a:spLocks noChangeArrowheads="1"/>
            </p:cNvSpPr>
            <p:nvPr/>
          </p:nvSpPr>
          <p:spPr bwMode="auto">
            <a:xfrm>
              <a:off x="601" y="1296"/>
              <a:ext cx="288" cy="19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  <a:latin typeface="Verdana" charset="0"/>
                </a:rPr>
                <a:t>Sel</a:t>
              </a:r>
            </a:p>
          </p:txBody>
        </p:sp>
        <p:sp>
          <p:nvSpPr>
            <p:cNvPr id="44061" name="Rectangle 50"/>
            <p:cNvSpPr>
              <a:spLocks noChangeArrowheads="1"/>
            </p:cNvSpPr>
            <p:nvPr/>
          </p:nvSpPr>
          <p:spPr bwMode="auto">
            <a:xfrm>
              <a:off x="1038" y="1673"/>
              <a:ext cx="202" cy="19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  <a:latin typeface="Verdana" charset="0"/>
                </a:rPr>
                <a:t>O</a:t>
              </a:r>
            </a:p>
          </p:txBody>
        </p:sp>
        <p:sp>
          <p:nvSpPr>
            <p:cNvPr id="44062" name="Line 51"/>
            <p:cNvSpPr>
              <a:spLocks noChangeShapeType="1"/>
            </p:cNvSpPr>
            <p:nvPr/>
          </p:nvSpPr>
          <p:spPr bwMode="auto">
            <a:xfrm>
              <a:off x="458" y="1677"/>
              <a:ext cx="26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63" name="Rectangle 52"/>
            <p:cNvSpPr>
              <a:spLocks noChangeArrowheads="1"/>
            </p:cNvSpPr>
            <p:nvPr/>
          </p:nvSpPr>
          <p:spPr bwMode="auto">
            <a:xfrm>
              <a:off x="270" y="1529"/>
              <a:ext cx="315" cy="63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  <a:latin typeface="Verdana" charset="0"/>
                </a:rPr>
                <a:t>A</a:t>
              </a:r>
              <a:r>
                <a:rPr lang="en-US" sz="1400" baseline="-25000">
                  <a:solidFill>
                    <a:srgbClr val="56127A"/>
                  </a:solidFill>
                  <a:latin typeface="Verdana" charset="0"/>
                </a:rPr>
                <a:t>0</a:t>
              </a:r>
            </a:p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  <a:latin typeface="Verdana" charset="0"/>
                </a:rPr>
                <a:t>A</a:t>
              </a:r>
              <a:r>
                <a:rPr lang="en-US" sz="1400" baseline="-25000">
                  <a:solidFill>
                    <a:srgbClr val="56127A"/>
                  </a:solidFill>
                  <a:latin typeface="Verdana" charset="0"/>
                </a:rPr>
                <a:t>1</a:t>
              </a:r>
            </a:p>
            <a:p>
              <a:pPr>
                <a:spcBef>
                  <a:spcPct val="0"/>
                </a:spcBef>
              </a:pPr>
              <a:endParaRPr lang="en-US" sz="1400" baseline="-25000">
                <a:solidFill>
                  <a:srgbClr val="56127A"/>
                </a:solidFill>
                <a:latin typeface="Verdana" charset="0"/>
              </a:endParaRPr>
            </a:p>
            <a:p>
              <a:pPr>
                <a:spcBef>
                  <a:spcPct val="0"/>
                </a:spcBef>
              </a:pPr>
              <a:endParaRPr lang="en-US" sz="1400" baseline="-25000">
                <a:solidFill>
                  <a:srgbClr val="56127A"/>
                </a:solidFill>
                <a:latin typeface="Verdana" charset="0"/>
              </a:endParaRPr>
            </a:p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  <a:latin typeface="Verdana" charset="0"/>
                </a:rPr>
                <a:t>A</a:t>
              </a:r>
              <a:r>
                <a:rPr lang="en-US" sz="1400" baseline="-25000">
                  <a:solidFill>
                    <a:srgbClr val="56127A"/>
                  </a:solidFill>
                  <a:latin typeface="Verdana" charset="0"/>
                </a:rPr>
                <a:t>n-1</a:t>
              </a:r>
            </a:p>
          </p:txBody>
        </p:sp>
        <p:sp>
          <p:nvSpPr>
            <p:cNvPr id="44064" name="Line 53"/>
            <p:cNvSpPr>
              <a:spLocks noChangeShapeType="1"/>
            </p:cNvSpPr>
            <p:nvPr/>
          </p:nvSpPr>
          <p:spPr bwMode="auto">
            <a:xfrm>
              <a:off x="458" y="1774"/>
              <a:ext cx="26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65" name="Line 54"/>
            <p:cNvSpPr>
              <a:spLocks noChangeShapeType="1"/>
            </p:cNvSpPr>
            <p:nvPr/>
          </p:nvSpPr>
          <p:spPr bwMode="auto">
            <a:xfrm>
              <a:off x="458" y="2066"/>
              <a:ext cx="26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66" name="Rectangle 55"/>
            <p:cNvSpPr>
              <a:spLocks noChangeArrowheads="1"/>
            </p:cNvSpPr>
            <p:nvPr/>
          </p:nvSpPr>
          <p:spPr bwMode="auto">
            <a:xfrm>
              <a:off x="698" y="1781"/>
              <a:ext cx="346" cy="19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  <a:latin typeface="Verdana" charset="0"/>
                </a:rPr>
                <a:t>Mux</a:t>
              </a:r>
            </a:p>
          </p:txBody>
        </p:sp>
        <p:sp>
          <p:nvSpPr>
            <p:cNvPr id="44067" name="AutoShape 56"/>
            <p:cNvSpPr>
              <a:spLocks noChangeArrowheads="1"/>
            </p:cNvSpPr>
            <p:nvPr/>
          </p:nvSpPr>
          <p:spPr bwMode="auto">
            <a:xfrm rot="-5400000">
              <a:off x="592" y="1723"/>
              <a:ext cx="547" cy="285"/>
            </a:xfrm>
            <a:prstGeom prst="flowChartManualOperation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9" name="Group 57"/>
            <p:cNvGrpSpPr>
              <a:grpSpLocks/>
            </p:cNvGrpSpPr>
            <p:nvPr/>
          </p:nvGrpSpPr>
          <p:grpSpPr bwMode="auto">
            <a:xfrm>
              <a:off x="485" y="1673"/>
              <a:ext cx="186" cy="410"/>
              <a:chOff x="4284" y="1898"/>
              <a:chExt cx="263" cy="606"/>
            </a:xfrm>
          </p:grpSpPr>
          <p:sp>
            <p:nvSpPr>
              <p:cNvPr id="44071" name="Rectangle 58"/>
              <p:cNvSpPr>
                <a:spLocks noChangeArrowheads="1"/>
              </p:cNvSpPr>
              <p:nvPr/>
            </p:nvSpPr>
            <p:spPr bwMode="auto">
              <a:xfrm>
                <a:off x="4287" y="1898"/>
                <a:ext cx="260" cy="42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2400">
                    <a:solidFill>
                      <a:srgbClr val="56127A"/>
                    </a:solidFill>
                    <a:latin typeface="Verdana" charset="0"/>
                  </a:rPr>
                  <a:t>.</a:t>
                </a:r>
              </a:p>
            </p:txBody>
          </p:sp>
          <p:sp>
            <p:nvSpPr>
              <p:cNvPr id="44072" name="Rectangle 59"/>
              <p:cNvSpPr>
                <a:spLocks noChangeArrowheads="1"/>
              </p:cNvSpPr>
              <p:nvPr/>
            </p:nvSpPr>
            <p:spPr bwMode="auto">
              <a:xfrm>
                <a:off x="4285" y="1985"/>
                <a:ext cx="261" cy="4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2400">
                    <a:solidFill>
                      <a:srgbClr val="56127A"/>
                    </a:solidFill>
                    <a:latin typeface="Verdana" charset="0"/>
                  </a:rPr>
                  <a:t>.</a:t>
                </a:r>
              </a:p>
            </p:txBody>
          </p:sp>
          <p:sp>
            <p:nvSpPr>
              <p:cNvPr id="44073" name="Rectangle 60"/>
              <p:cNvSpPr>
                <a:spLocks noChangeArrowheads="1"/>
              </p:cNvSpPr>
              <p:nvPr/>
            </p:nvSpPr>
            <p:spPr bwMode="auto">
              <a:xfrm>
                <a:off x="4284" y="2081"/>
                <a:ext cx="222" cy="4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2400">
                    <a:solidFill>
                      <a:srgbClr val="56127A"/>
                    </a:solidFill>
                    <a:latin typeface="Verdana" charset="0"/>
                  </a:rPr>
                  <a:t>.</a:t>
                </a:r>
              </a:p>
            </p:txBody>
          </p:sp>
        </p:grpSp>
        <p:sp>
          <p:nvSpPr>
            <p:cNvPr id="44069" name="Freeform 61"/>
            <p:cNvSpPr>
              <a:spLocks/>
            </p:cNvSpPr>
            <p:nvPr/>
          </p:nvSpPr>
          <p:spPr bwMode="auto">
            <a:xfrm>
              <a:off x="821" y="1488"/>
              <a:ext cx="72" cy="68"/>
            </a:xfrm>
            <a:custGeom>
              <a:avLst/>
              <a:gdLst>
                <a:gd name="T0" fmla="*/ 72 w 72"/>
                <a:gd name="T1" fmla="*/ 0 h 68"/>
                <a:gd name="T2" fmla="*/ 0 w 72"/>
                <a:gd name="T3" fmla="*/ 68 h 68"/>
                <a:gd name="T4" fmla="*/ 0 60000 65536"/>
                <a:gd name="T5" fmla="*/ 0 60000 65536"/>
                <a:gd name="T6" fmla="*/ 0 w 72"/>
                <a:gd name="T7" fmla="*/ 0 h 68"/>
                <a:gd name="T8" fmla="*/ 72 w 72"/>
                <a:gd name="T9" fmla="*/ 68 h 6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2" h="68">
                  <a:moveTo>
                    <a:pt x="72" y="0"/>
                  </a:moveTo>
                  <a:lnTo>
                    <a:pt x="0" y="6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70" name="Rectangle 62"/>
            <p:cNvSpPr>
              <a:spLocks noChangeArrowheads="1"/>
            </p:cNvSpPr>
            <p:nvPr/>
          </p:nvSpPr>
          <p:spPr bwMode="auto">
            <a:xfrm>
              <a:off x="843" y="1444"/>
              <a:ext cx="309" cy="1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  <a:latin typeface="Verdana" charset="0"/>
                </a:rPr>
                <a:t>lg(n)</a:t>
              </a:r>
            </a:p>
          </p:txBody>
        </p:sp>
      </p:grpSp>
      <p:grpSp>
        <p:nvGrpSpPr>
          <p:cNvPr id="10" name="Group 80"/>
          <p:cNvGrpSpPr>
            <a:grpSpLocks/>
          </p:cNvGrpSpPr>
          <p:nvPr/>
        </p:nvGrpSpPr>
        <p:grpSpPr bwMode="auto">
          <a:xfrm>
            <a:off x="4348163" y="2362200"/>
            <a:ext cx="1838325" cy="1103313"/>
            <a:chOff x="2739" y="1488"/>
            <a:chExt cx="1158" cy="695"/>
          </a:xfrm>
        </p:grpSpPr>
        <p:sp>
          <p:nvSpPr>
            <p:cNvPr id="44044" name="Line 81"/>
            <p:cNvSpPr>
              <a:spLocks noChangeShapeType="1"/>
            </p:cNvSpPr>
            <p:nvPr/>
          </p:nvSpPr>
          <p:spPr bwMode="auto">
            <a:xfrm flipH="1">
              <a:off x="2834" y="1845"/>
              <a:ext cx="249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45" name="Rectangle 82"/>
            <p:cNvSpPr>
              <a:spLocks noChangeArrowheads="1"/>
            </p:cNvSpPr>
            <p:nvPr/>
          </p:nvSpPr>
          <p:spPr bwMode="auto">
            <a:xfrm flipH="1">
              <a:off x="2739" y="1676"/>
              <a:ext cx="191" cy="19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  <a:latin typeface="Verdana" charset="0"/>
                </a:rPr>
                <a:t>A</a:t>
              </a:r>
            </a:p>
          </p:txBody>
        </p:sp>
        <p:sp>
          <p:nvSpPr>
            <p:cNvPr id="44046" name="Line 83"/>
            <p:cNvSpPr>
              <a:spLocks noChangeShapeType="1"/>
            </p:cNvSpPr>
            <p:nvPr/>
          </p:nvSpPr>
          <p:spPr bwMode="auto">
            <a:xfrm flipH="1">
              <a:off x="3282" y="1588"/>
              <a:ext cx="283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47" name="Line 84"/>
            <p:cNvSpPr>
              <a:spLocks noChangeShapeType="1"/>
            </p:cNvSpPr>
            <p:nvPr/>
          </p:nvSpPr>
          <p:spPr bwMode="auto">
            <a:xfrm flipH="1">
              <a:off x="3282" y="1702"/>
              <a:ext cx="283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48" name="Line 85"/>
            <p:cNvSpPr>
              <a:spLocks noChangeShapeType="1"/>
            </p:cNvSpPr>
            <p:nvPr/>
          </p:nvSpPr>
          <p:spPr bwMode="auto">
            <a:xfrm flipH="1">
              <a:off x="3282" y="2087"/>
              <a:ext cx="283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49" name="Rectangle 86"/>
            <p:cNvSpPr>
              <a:spLocks noChangeArrowheads="1"/>
            </p:cNvSpPr>
            <p:nvPr/>
          </p:nvSpPr>
          <p:spPr bwMode="auto">
            <a:xfrm rot="16200000" flipH="1">
              <a:off x="2888" y="1718"/>
              <a:ext cx="649" cy="19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  <a:latin typeface="Verdana" charset="0"/>
                </a:rPr>
                <a:t>Decoder</a:t>
              </a:r>
            </a:p>
          </p:txBody>
        </p:sp>
        <p:grpSp>
          <p:nvGrpSpPr>
            <p:cNvPr id="11" name="Group 87"/>
            <p:cNvGrpSpPr>
              <a:grpSpLocks/>
            </p:cNvGrpSpPr>
            <p:nvPr/>
          </p:nvGrpSpPr>
          <p:grpSpPr bwMode="auto">
            <a:xfrm>
              <a:off x="3386" y="1607"/>
              <a:ext cx="186" cy="410"/>
              <a:chOff x="4284" y="1898"/>
              <a:chExt cx="263" cy="606"/>
            </a:xfrm>
          </p:grpSpPr>
          <p:sp>
            <p:nvSpPr>
              <p:cNvPr id="44055" name="Rectangle 88"/>
              <p:cNvSpPr>
                <a:spLocks noChangeArrowheads="1"/>
              </p:cNvSpPr>
              <p:nvPr/>
            </p:nvSpPr>
            <p:spPr bwMode="auto">
              <a:xfrm>
                <a:off x="4287" y="1898"/>
                <a:ext cx="260" cy="42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2400">
                    <a:solidFill>
                      <a:srgbClr val="56127A"/>
                    </a:solidFill>
                    <a:latin typeface="Verdana" charset="0"/>
                  </a:rPr>
                  <a:t>.</a:t>
                </a:r>
              </a:p>
            </p:txBody>
          </p:sp>
          <p:sp>
            <p:nvSpPr>
              <p:cNvPr id="44056" name="Rectangle 89"/>
              <p:cNvSpPr>
                <a:spLocks noChangeArrowheads="1"/>
              </p:cNvSpPr>
              <p:nvPr/>
            </p:nvSpPr>
            <p:spPr bwMode="auto">
              <a:xfrm>
                <a:off x="4285" y="1985"/>
                <a:ext cx="261" cy="4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2400">
                    <a:solidFill>
                      <a:srgbClr val="56127A"/>
                    </a:solidFill>
                    <a:latin typeface="Verdana" charset="0"/>
                  </a:rPr>
                  <a:t>.</a:t>
                </a:r>
              </a:p>
            </p:txBody>
          </p:sp>
          <p:sp>
            <p:nvSpPr>
              <p:cNvPr id="44057" name="Rectangle 90"/>
              <p:cNvSpPr>
                <a:spLocks noChangeArrowheads="1"/>
              </p:cNvSpPr>
              <p:nvPr/>
            </p:nvSpPr>
            <p:spPr bwMode="auto">
              <a:xfrm>
                <a:off x="4284" y="2081"/>
                <a:ext cx="222" cy="4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2400">
                    <a:solidFill>
                      <a:srgbClr val="56127A"/>
                    </a:solidFill>
                    <a:latin typeface="Verdana" charset="0"/>
                  </a:rPr>
                  <a:t>.</a:t>
                </a:r>
              </a:p>
            </p:txBody>
          </p:sp>
        </p:grpSp>
        <p:sp>
          <p:nvSpPr>
            <p:cNvPr id="44051" name="Rectangle 91"/>
            <p:cNvSpPr>
              <a:spLocks noChangeArrowheads="1"/>
            </p:cNvSpPr>
            <p:nvPr/>
          </p:nvSpPr>
          <p:spPr bwMode="auto">
            <a:xfrm flipH="1">
              <a:off x="3539" y="1502"/>
              <a:ext cx="358" cy="6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  <a:latin typeface="Verdana" charset="0"/>
                </a:rPr>
                <a:t>O</a:t>
              </a:r>
              <a:r>
                <a:rPr lang="en-US" sz="1200" baseline="-25000">
                  <a:solidFill>
                    <a:srgbClr val="56127A"/>
                  </a:solidFill>
                  <a:latin typeface="Verdana" charset="0"/>
                </a:rPr>
                <a:t>0</a:t>
              </a:r>
            </a:p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  <a:latin typeface="Verdana" charset="0"/>
                </a:rPr>
                <a:t>O</a:t>
              </a:r>
              <a:r>
                <a:rPr lang="en-US" sz="1200" baseline="-25000">
                  <a:solidFill>
                    <a:srgbClr val="56127A"/>
                  </a:solidFill>
                  <a:latin typeface="Verdana" charset="0"/>
                </a:rPr>
                <a:t>1</a:t>
              </a:r>
            </a:p>
            <a:p>
              <a:pPr>
                <a:spcBef>
                  <a:spcPct val="0"/>
                </a:spcBef>
              </a:pPr>
              <a:endParaRPr lang="en-US" sz="1200" baseline="-25000">
                <a:solidFill>
                  <a:srgbClr val="56127A"/>
                </a:solidFill>
                <a:latin typeface="Verdana" charset="0"/>
              </a:endParaRPr>
            </a:p>
            <a:p>
              <a:pPr>
                <a:spcBef>
                  <a:spcPct val="0"/>
                </a:spcBef>
              </a:pPr>
              <a:endParaRPr lang="en-US" sz="1200" baseline="-25000">
                <a:solidFill>
                  <a:srgbClr val="56127A"/>
                </a:solidFill>
                <a:latin typeface="Verdana" charset="0"/>
              </a:endParaRPr>
            </a:p>
            <a:p>
              <a:pPr>
                <a:spcBef>
                  <a:spcPct val="0"/>
                </a:spcBef>
              </a:pPr>
              <a:endParaRPr lang="en-US" sz="1200" baseline="-25000">
                <a:solidFill>
                  <a:srgbClr val="56127A"/>
                </a:solidFill>
                <a:latin typeface="Verdana" charset="0"/>
              </a:endParaRPr>
            </a:p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  <a:latin typeface="Verdana" charset="0"/>
                </a:rPr>
                <a:t>O</a:t>
              </a:r>
              <a:r>
                <a:rPr lang="en-US" sz="1200" baseline="-25000">
                  <a:solidFill>
                    <a:srgbClr val="56127A"/>
                  </a:solidFill>
                  <a:latin typeface="Verdana" charset="0"/>
                </a:rPr>
                <a:t>n-1</a:t>
              </a:r>
            </a:p>
          </p:txBody>
        </p:sp>
        <p:sp>
          <p:nvSpPr>
            <p:cNvPr id="44052" name="AutoShape 92"/>
            <p:cNvSpPr>
              <a:spLocks noChangeArrowheads="1"/>
            </p:cNvSpPr>
            <p:nvPr/>
          </p:nvSpPr>
          <p:spPr bwMode="auto">
            <a:xfrm rot="5400000" flipH="1">
              <a:off x="2856" y="1756"/>
              <a:ext cx="665" cy="190"/>
            </a:xfrm>
            <a:prstGeom prst="flowChartManualOperation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53" name="Freeform 93"/>
            <p:cNvSpPr>
              <a:spLocks/>
            </p:cNvSpPr>
            <p:nvPr/>
          </p:nvSpPr>
          <p:spPr bwMode="auto">
            <a:xfrm>
              <a:off x="2911" y="1820"/>
              <a:ext cx="72" cy="68"/>
            </a:xfrm>
            <a:custGeom>
              <a:avLst/>
              <a:gdLst>
                <a:gd name="T0" fmla="*/ 72 w 72"/>
                <a:gd name="T1" fmla="*/ 0 h 68"/>
                <a:gd name="T2" fmla="*/ 0 w 72"/>
                <a:gd name="T3" fmla="*/ 68 h 68"/>
                <a:gd name="T4" fmla="*/ 0 60000 65536"/>
                <a:gd name="T5" fmla="*/ 0 60000 65536"/>
                <a:gd name="T6" fmla="*/ 0 w 72"/>
                <a:gd name="T7" fmla="*/ 0 h 68"/>
                <a:gd name="T8" fmla="*/ 72 w 72"/>
                <a:gd name="T9" fmla="*/ 68 h 6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2" h="68">
                  <a:moveTo>
                    <a:pt x="72" y="0"/>
                  </a:moveTo>
                  <a:lnTo>
                    <a:pt x="0" y="6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54" name="Rectangle 94"/>
            <p:cNvSpPr>
              <a:spLocks noChangeArrowheads="1"/>
            </p:cNvSpPr>
            <p:nvPr/>
          </p:nvSpPr>
          <p:spPr bwMode="auto">
            <a:xfrm>
              <a:off x="2806" y="1845"/>
              <a:ext cx="309" cy="1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  <a:latin typeface="Verdana" charset="0"/>
                </a:rPr>
                <a:t>lg(n)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0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0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0372" grpId="0"/>
      <p:bldP spid="1210373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D8A742E-BBDD-BA4C-AEFC-FA4ABEECA48F}" type="slidenum">
              <a:rPr lang="en-US"/>
              <a:pPr/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4608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33400"/>
            <a:ext cx="7162800" cy="673100"/>
          </a:xfrm>
          <a:noFill/>
        </p:spPr>
        <p:txBody>
          <a:bodyPr lIns="90488" tIns="44450" rIns="90488" bIns="44450"/>
          <a:lstStyle/>
          <a:p>
            <a:r>
              <a:rPr lang="en-US"/>
              <a:t>Register Files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577975" y="3168650"/>
            <a:ext cx="5813425" cy="1782763"/>
            <a:chOff x="994" y="816"/>
            <a:chExt cx="3662" cy="1123"/>
          </a:xfrm>
        </p:grpSpPr>
        <p:sp>
          <p:nvSpPr>
            <p:cNvPr id="46133" name="Rectangle 4"/>
            <p:cNvSpPr>
              <a:spLocks noChangeArrowheads="1"/>
            </p:cNvSpPr>
            <p:nvPr/>
          </p:nvSpPr>
          <p:spPr bwMode="auto">
            <a:xfrm>
              <a:off x="2379" y="1133"/>
              <a:ext cx="1048" cy="80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34" name="Line 5"/>
            <p:cNvSpPr>
              <a:spLocks noChangeShapeType="1"/>
            </p:cNvSpPr>
            <p:nvPr/>
          </p:nvSpPr>
          <p:spPr bwMode="auto">
            <a:xfrm>
              <a:off x="1923" y="1252"/>
              <a:ext cx="45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35" name="Line 6"/>
            <p:cNvSpPr>
              <a:spLocks noChangeShapeType="1"/>
            </p:cNvSpPr>
            <p:nvPr/>
          </p:nvSpPr>
          <p:spPr bwMode="auto">
            <a:xfrm>
              <a:off x="1928" y="1428"/>
              <a:ext cx="45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36" name="Line 7"/>
            <p:cNvSpPr>
              <a:spLocks noChangeShapeType="1"/>
            </p:cNvSpPr>
            <p:nvPr/>
          </p:nvSpPr>
          <p:spPr bwMode="auto">
            <a:xfrm>
              <a:off x="1923" y="1673"/>
              <a:ext cx="45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3427" y="1156"/>
              <a:ext cx="1229" cy="210"/>
              <a:chOff x="3394" y="1142"/>
              <a:chExt cx="1531" cy="233"/>
            </a:xfrm>
          </p:grpSpPr>
          <p:sp>
            <p:nvSpPr>
              <p:cNvPr id="46160" name="Line 9"/>
              <p:cNvSpPr>
                <a:spLocks noChangeShapeType="1"/>
              </p:cNvSpPr>
              <p:nvPr/>
            </p:nvSpPr>
            <p:spPr bwMode="auto">
              <a:xfrm>
                <a:off x="3394" y="1252"/>
                <a:ext cx="51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161" name="Rectangle 10"/>
              <p:cNvSpPr>
                <a:spLocks noChangeArrowheads="1"/>
              </p:cNvSpPr>
              <p:nvPr/>
            </p:nvSpPr>
            <p:spPr bwMode="auto">
              <a:xfrm>
                <a:off x="3904" y="1142"/>
                <a:ext cx="1021" cy="23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>
                    <a:solidFill>
                      <a:srgbClr val="56127A"/>
                    </a:solidFill>
                    <a:latin typeface="Verdana" charset="0"/>
                  </a:rPr>
                  <a:t>ReadData1</a:t>
                </a:r>
              </a:p>
            </p:txBody>
          </p:sp>
        </p:grpSp>
        <p:sp>
          <p:nvSpPr>
            <p:cNvPr id="46138" name="Rectangle 11"/>
            <p:cNvSpPr>
              <a:spLocks noChangeArrowheads="1"/>
            </p:cNvSpPr>
            <p:nvPr/>
          </p:nvSpPr>
          <p:spPr bwMode="auto">
            <a:xfrm>
              <a:off x="3762" y="1513"/>
              <a:ext cx="749" cy="1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39" name="Rectangle 12"/>
            <p:cNvSpPr>
              <a:spLocks noChangeArrowheads="1"/>
            </p:cNvSpPr>
            <p:nvPr/>
          </p:nvSpPr>
          <p:spPr bwMode="auto">
            <a:xfrm>
              <a:off x="1211" y="1144"/>
              <a:ext cx="716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>
                  <a:solidFill>
                    <a:srgbClr val="56127A"/>
                  </a:solidFill>
                  <a:latin typeface="Verdana" charset="0"/>
                </a:rPr>
                <a:t>ReadSel1</a:t>
              </a:r>
            </a:p>
          </p:txBody>
        </p:sp>
        <p:sp>
          <p:nvSpPr>
            <p:cNvPr id="46140" name="Rectangle 13"/>
            <p:cNvSpPr>
              <a:spLocks noChangeArrowheads="1"/>
            </p:cNvSpPr>
            <p:nvPr/>
          </p:nvSpPr>
          <p:spPr bwMode="auto">
            <a:xfrm>
              <a:off x="1211" y="1309"/>
              <a:ext cx="716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>
                  <a:solidFill>
                    <a:srgbClr val="56127A"/>
                  </a:solidFill>
                  <a:latin typeface="Verdana" charset="0"/>
                </a:rPr>
                <a:t>ReadSel2</a:t>
              </a:r>
            </a:p>
          </p:txBody>
        </p:sp>
        <p:sp>
          <p:nvSpPr>
            <p:cNvPr id="46141" name="Rectangle 14"/>
            <p:cNvSpPr>
              <a:spLocks noChangeArrowheads="1"/>
            </p:cNvSpPr>
            <p:nvPr/>
          </p:nvSpPr>
          <p:spPr bwMode="auto">
            <a:xfrm>
              <a:off x="1076" y="1555"/>
              <a:ext cx="836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>
                  <a:solidFill>
                    <a:srgbClr val="56127A"/>
                  </a:solidFill>
                  <a:latin typeface="Verdana" charset="0"/>
                </a:rPr>
                <a:t>    WriteSel</a:t>
              </a:r>
            </a:p>
          </p:txBody>
        </p:sp>
        <p:sp>
          <p:nvSpPr>
            <p:cNvPr id="46142" name="Rectangle 15"/>
            <p:cNvSpPr>
              <a:spLocks noChangeArrowheads="1"/>
            </p:cNvSpPr>
            <p:nvPr/>
          </p:nvSpPr>
          <p:spPr bwMode="auto">
            <a:xfrm>
              <a:off x="2541" y="1272"/>
              <a:ext cx="759" cy="57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Register </a:t>
              </a:r>
            </a:p>
            <a:p>
              <a:pPr algn="ctr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file</a:t>
              </a:r>
            </a:p>
            <a:p>
              <a:pPr algn="ctr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2R+1W</a:t>
              </a:r>
            </a:p>
          </p:txBody>
        </p:sp>
        <p:sp>
          <p:nvSpPr>
            <p:cNvPr id="46143" name="Line 16"/>
            <p:cNvSpPr>
              <a:spLocks noChangeShapeType="1"/>
            </p:cNvSpPr>
            <p:nvPr/>
          </p:nvSpPr>
          <p:spPr bwMode="auto">
            <a:xfrm>
              <a:off x="3424" y="1442"/>
              <a:ext cx="4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44" name="Rectangle 17"/>
            <p:cNvSpPr>
              <a:spLocks noChangeArrowheads="1"/>
            </p:cNvSpPr>
            <p:nvPr/>
          </p:nvSpPr>
          <p:spPr bwMode="auto">
            <a:xfrm>
              <a:off x="3830" y="1329"/>
              <a:ext cx="820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>
                  <a:solidFill>
                    <a:srgbClr val="56127A"/>
                  </a:solidFill>
                  <a:latin typeface="Verdana" charset="0"/>
                </a:rPr>
                <a:t>ReadData2</a:t>
              </a:r>
            </a:p>
          </p:txBody>
        </p:sp>
        <p:sp>
          <p:nvSpPr>
            <p:cNvPr id="46145" name="Line 18"/>
            <p:cNvSpPr>
              <a:spLocks noChangeShapeType="1"/>
            </p:cNvSpPr>
            <p:nvPr/>
          </p:nvSpPr>
          <p:spPr bwMode="auto">
            <a:xfrm>
              <a:off x="1928" y="1831"/>
              <a:ext cx="45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46" name="Rectangle 19"/>
            <p:cNvSpPr>
              <a:spLocks noChangeArrowheads="1"/>
            </p:cNvSpPr>
            <p:nvPr/>
          </p:nvSpPr>
          <p:spPr bwMode="auto">
            <a:xfrm>
              <a:off x="994" y="1718"/>
              <a:ext cx="940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>
                  <a:solidFill>
                    <a:srgbClr val="56127A"/>
                  </a:solidFill>
                  <a:latin typeface="Verdana" charset="0"/>
                </a:rPr>
                <a:t>    WriteData</a:t>
              </a:r>
            </a:p>
          </p:txBody>
        </p:sp>
        <p:sp>
          <p:nvSpPr>
            <p:cNvPr id="46147" name="Rectangle 20"/>
            <p:cNvSpPr>
              <a:spLocks noChangeArrowheads="1"/>
            </p:cNvSpPr>
            <p:nvPr/>
          </p:nvSpPr>
          <p:spPr bwMode="auto">
            <a:xfrm>
              <a:off x="2736" y="816"/>
              <a:ext cx="322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>
                  <a:solidFill>
                    <a:srgbClr val="56127A"/>
                  </a:solidFill>
                  <a:latin typeface="Verdana" charset="0"/>
                </a:rPr>
                <a:t>WE</a:t>
              </a:r>
            </a:p>
          </p:txBody>
        </p:sp>
        <p:sp>
          <p:nvSpPr>
            <p:cNvPr id="46148" name="Line 21"/>
            <p:cNvSpPr>
              <a:spLocks noChangeShapeType="1"/>
            </p:cNvSpPr>
            <p:nvPr/>
          </p:nvSpPr>
          <p:spPr bwMode="auto">
            <a:xfrm>
              <a:off x="2893" y="985"/>
              <a:ext cx="0" cy="137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49" name="Line 22"/>
            <p:cNvSpPr>
              <a:spLocks noChangeShapeType="1"/>
            </p:cNvSpPr>
            <p:nvPr/>
          </p:nvSpPr>
          <p:spPr bwMode="auto">
            <a:xfrm>
              <a:off x="2549" y="985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50" name="Rectangle 23"/>
            <p:cNvSpPr>
              <a:spLocks noChangeArrowheads="1"/>
            </p:cNvSpPr>
            <p:nvPr/>
          </p:nvSpPr>
          <p:spPr bwMode="auto">
            <a:xfrm>
              <a:off x="2304" y="816"/>
              <a:ext cx="459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>
                  <a:solidFill>
                    <a:srgbClr val="56127A"/>
                  </a:solidFill>
                  <a:latin typeface="Verdana" charset="0"/>
                </a:rPr>
                <a:t>Clock</a:t>
              </a:r>
            </a:p>
          </p:txBody>
        </p:sp>
        <p:sp>
          <p:nvSpPr>
            <p:cNvPr id="46151" name="Line 24"/>
            <p:cNvSpPr>
              <a:spLocks noChangeShapeType="1"/>
            </p:cNvSpPr>
            <p:nvPr/>
          </p:nvSpPr>
          <p:spPr bwMode="auto">
            <a:xfrm>
              <a:off x="2512" y="1144"/>
              <a:ext cx="35" cy="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52" name="Line 25"/>
            <p:cNvSpPr>
              <a:spLocks noChangeShapeType="1"/>
            </p:cNvSpPr>
            <p:nvPr/>
          </p:nvSpPr>
          <p:spPr bwMode="auto">
            <a:xfrm flipV="1">
              <a:off x="2545" y="1136"/>
              <a:ext cx="48" cy="5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53" name="Rectangle 26"/>
            <p:cNvSpPr>
              <a:spLocks noChangeArrowheads="1"/>
            </p:cNvSpPr>
            <p:nvPr/>
          </p:nvSpPr>
          <p:spPr bwMode="auto">
            <a:xfrm>
              <a:off x="3212" y="1167"/>
              <a:ext cx="25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rd1</a:t>
              </a:r>
            </a:p>
          </p:txBody>
        </p:sp>
        <p:sp>
          <p:nvSpPr>
            <p:cNvPr id="46154" name="Rectangle 27"/>
            <p:cNvSpPr>
              <a:spLocks noChangeArrowheads="1"/>
            </p:cNvSpPr>
            <p:nvPr/>
          </p:nvSpPr>
          <p:spPr bwMode="auto">
            <a:xfrm>
              <a:off x="2343" y="1155"/>
              <a:ext cx="24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rs1</a:t>
              </a:r>
            </a:p>
          </p:txBody>
        </p:sp>
        <p:sp>
          <p:nvSpPr>
            <p:cNvPr id="46155" name="Rectangle 28"/>
            <p:cNvSpPr>
              <a:spLocks noChangeArrowheads="1"/>
            </p:cNvSpPr>
            <p:nvPr/>
          </p:nvSpPr>
          <p:spPr bwMode="auto">
            <a:xfrm>
              <a:off x="2342" y="1332"/>
              <a:ext cx="24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rs2</a:t>
              </a:r>
            </a:p>
          </p:txBody>
        </p:sp>
        <p:sp>
          <p:nvSpPr>
            <p:cNvPr id="46156" name="Rectangle 29"/>
            <p:cNvSpPr>
              <a:spLocks noChangeArrowheads="1"/>
            </p:cNvSpPr>
            <p:nvPr/>
          </p:nvSpPr>
          <p:spPr bwMode="auto">
            <a:xfrm>
              <a:off x="2347" y="1579"/>
              <a:ext cx="23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ws</a:t>
              </a:r>
            </a:p>
          </p:txBody>
        </p:sp>
        <p:sp>
          <p:nvSpPr>
            <p:cNvPr id="46157" name="Rectangle 30"/>
            <p:cNvSpPr>
              <a:spLocks noChangeArrowheads="1"/>
            </p:cNvSpPr>
            <p:nvPr/>
          </p:nvSpPr>
          <p:spPr bwMode="auto">
            <a:xfrm>
              <a:off x="2344" y="1735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wd</a:t>
              </a:r>
            </a:p>
          </p:txBody>
        </p:sp>
        <p:sp>
          <p:nvSpPr>
            <p:cNvPr id="46158" name="Rectangle 31"/>
            <p:cNvSpPr>
              <a:spLocks noChangeArrowheads="1"/>
            </p:cNvSpPr>
            <p:nvPr/>
          </p:nvSpPr>
          <p:spPr bwMode="auto">
            <a:xfrm>
              <a:off x="3206" y="1352"/>
              <a:ext cx="25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rd2</a:t>
              </a:r>
            </a:p>
          </p:txBody>
        </p:sp>
        <p:sp>
          <p:nvSpPr>
            <p:cNvPr id="46159" name="Rectangle 32"/>
            <p:cNvSpPr>
              <a:spLocks noChangeArrowheads="1"/>
            </p:cNvSpPr>
            <p:nvPr/>
          </p:nvSpPr>
          <p:spPr bwMode="auto">
            <a:xfrm>
              <a:off x="2768" y="1099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we</a:t>
              </a:r>
            </a:p>
          </p:txBody>
        </p:sp>
      </p:grpSp>
      <p:sp>
        <p:nvSpPr>
          <p:cNvPr id="1212449" name="Rectangle 33"/>
          <p:cNvSpPr>
            <a:spLocks noGrp="1" noChangeArrowheads="1"/>
          </p:cNvSpPr>
          <p:nvPr>
            <p:ph type="body" idx="1"/>
          </p:nvPr>
        </p:nvSpPr>
        <p:spPr>
          <a:xfrm>
            <a:off x="523875" y="5600700"/>
            <a:ext cx="8135938" cy="685800"/>
          </a:xfrm>
          <a:noFill/>
        </p:spPr>
        <p:txBody>
          <a:bodyPr/>
          <a:lstStyle/>
          <a:p>
            <a:r>
              <a:rPr lang="en-US" sz="1800">
                <a:solidFill>
                  <a:srgbClr val="56127A"/>
                </a:solidFill>
              </a:rPr>
              <a:t>Reads are combinational</a:t>
            </a:r>
          </a:p>
        </p:txBody>
      </p: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2424113" y="1258888"/>
            <a:ext cx="3490912" cy="1676400"/>
            <a:chOff x="3360" y="2742"/>
            <a:chExt cx="2199" cy="1056"/>
          </a:xfrm>
        </p:grpSpPr>
        <p:grpSp>
          <p:nvGrpSpPr>
            <p:cNvPr id="5" name="Group 35"/>
            <p:cNvGrpSpPr>
              <a:grpSpLocks/>
            </p:cNvGrpSpPr>
            <p:nvPr/>
          </p:nvGrpSpPr>
          <p:grpSpPr bwMode="auto">
            <a:xfrm>
              <a:off x="3360" y="2880"/>
              <a:ext cx="2199" cy="918"/>
              <a:chOff x="3360" y="2880"/>
              <a:chExt cx="2199" cy="918"/>
            </a:xfrm>
          </p:grpSpPr>
          <p:sp>
            <p:nvSpPr>
              <p:cNvPr id="46091" name="Rectangle 36"/>
              <p:cNvSpPr>
                <a:spLocks noChangeArrowheads="1"/>
              </p:cNvSpPr>
              <p:nvPr/>
            </p:nvSpPr>
            <p:spPr bwMode="auto">
              <a:xfrm>
                <a:off x="3775" y="3170"/>
                <a:ext cx="1784" cy="334"/>
              </a:xfrm>
              <a:prstGeom prst="rect">
                <a:avLst/>
              </a:prstGeom>
              <a:noFill/>
              <a:ln w="28575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092" name="Freeform 37"/>
              <p:cNvSpPr>
                <a:spLocks/>
              </p:cNvSpPr>
              <p:nvPr/>
            </p:nvSpPr>
            <p:spPr bwMode="auto">
              <a:xfrm>
                <a:off x="3912" y="3346"/>
                <a:ext cx="72" cy="89"/>
              </a:xfrm>
              <a:custGeom>
                <a:avLst/>
                <a:gdLst>
                  <a:gd name="T0" fmla="*/ 0 w 58"/>
                  <a:gd name="T1" fmla="*/ 0 h 116"/>
                  <a:gd name="T2" fmla="*/ 57 w 58"/>
                  <a:gd name="T3" fmla="*/ 58 h 116"/>
                  <a:gd name="T4" fmla="*/ 0 w 58"/>
                  <a:gd name="T5" fmla="*/ 115 h 116"/>
                  <a:gd name="T6" fmla="*/ 0 60000 65536"/>
                  <a:gd name="T7" fmla="*/ 0 60000 65536"/>
                  <a:gd name="T8" fmla="*/ 0 60000 65536"/>
                  <a:gd name="T9" fmla="*/ 0 w 58"/>
                  <a:gd name="T10" fmla="*/ 0 h 116"/>
                  <a:gd name="T11" fmla="*/ 58 w 58"/>
                  <a:gd name="T12" fmla="*/ 116 h 11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8" h="116">
                    <a:moveTo>
                      <a:pt x="0" y="0"/>
                    </a:moveTo>
                    <a:lnTo>
                      <a:pt x="57" y="58"/>
                    </a:lnTo>
                    <a:lnTo>
                      <a:pt x="0" y="115"/>
                    </a:lnTo>
                  </a:path>
                </a:pathLst>
              </a:custGeom>
              <a:noFill/>
              <a:ln w="254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093" name="Rectangle 38"/>
              <p:cNvSpPr>
                <a:spLocks noChangeArrowheads="1"/>
              </p:cNvSpPr>
              <p:nvPr/>
            </p:nvSpPr>
            <p:spPr bwMode="auto">
              <a:xfrm>
                <a:off x="3912" y="3243"/>
                <a:ext cx="233" cy="198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094" name="Rectangle 39"/>
              <p:cNvSpPr>
                <a:spLocks noChangeArrowheads="1"/>
              </p:cNvSpPr>
              <p:nvPr/>
            </p:nvSpPr>
            <p:spPr bwMode="auto">
              <a:xfrm>
                <a:off x="3966" y="3250"/>
                <a:ext cx="150" cy="20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55562" tIns="26988" rIns="55562" bIns="26988">
                <a:prstTxWarp prst="textNoShape">
                  <a:avLst/>
                </a:prstTxWarp>
                <a:spAutoFit/>
              </a:bodyPr>
              <a:lstStyle/>
              <a:p>
                <a:pPr algn="ctr" defTabSz="330200">
                  <a:spcBef>
                    <a:spcPct val="0"/>
                  </a:spcBef>
                </a:pPr>
                <a:r>
                  <a:rPr lang="en-US" sz="1800">
                    <a:solidFill>
                      <a:srgbClr val="56127A"/>
                    </a:solidFill>
                  </a:rPr>
                  <a:t>ff</a:t>
                </a:r>
              </a:p>
            </p:txBody>
          </p:sp>
          <p:sp>
            <p:nvSpPr>
              <p:cNvPr id="46095" name="Line 40"/>
              <p:cNvSpPr>
                <a:spLocks noChangeShapeType="1"/>
              </p:cNvSpPr>
              <p:nvPr/>
            </p:nvSpPr>
            <p:spPr bwMode="auto">
              <a:xfrm>
                <a:off x="4041" y="3442"/>
                <a:ext cx="0" cy="16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096" name="Line 41"/>
              <p:cNvSpPr>
                <a:spLocks noChangeShapeType="1"/>
              </p:cNvSpPr>
              <p:nvPr/>
            </p:nvSpPr>
            <p:spPr bwMode="auto">
              <a:xfrm>
                <a:off x="4041" y="3083"/>
                <a:ext cx="0" cy="16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097" name="Rectangle 42"/>
              <p:cNvSpPr>
                <a:spLocks noChangeArrowheads="1"/>
              </p:cNvSpPr>
              <p:nvPr/>
            </p:nvSpPr>
            <p:spPr bwMode="auto">
              <a:xfrm>
                <a:off x="3932" y="3610"/>
                <a:ext cx="219" cy="18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55562" tIns="26988" rIns="55562" bIns="26988">
                <a:prstTxWarp prst="textNoShape">
                  <a:avLst/>
                </a:prstTxWarp>
                <a:spAutoFit/>
              </a:bodyPr>
              <a:lstStyle/>
              <a:p>
                <a:pPr algn="ctr" defTabSz="330200">
                  <a:spcBef>
                    <a:spcPct val="0"/>
                  </a:spcBef>
                </a:pPr>
                <a:r>
                  <a:rPr lang="en-US">
                    <a:solidFill>
                      <a:srgbClr val="56127A"/>
                    </a:solidFill>
                  </a:rPr>
                  <a:t>Q</a:t>
                </a:r>
                <a:r>
                  <a:rPr lang="en-US" baseline="-25000">
                    <a:solidFill>
                      <a:srgbClr val="56127A"/>
                    </a:solidFill>
                  </a:rPr>
                  <a:t>0</a:t>
                </a:r>
              </a:p>
            </p:txBody>
          </p:sp>
          <p:sp>
            <p:nvSpPr>
              <p:cNvPr id="46098" name="Rectangle 43"/>
              <p:cNvSpPr>
                <a:spLocks noChangeArrowheads="1"/>
              </p:cNvSpPr>
              <p:nvPr/>
            </p:nvSpPr>
            <p:spPr bwMode="auto">
              <a:xfrm>
                <a:off x="3935" y="2938"/>
                <a:ext cx="211" cy="18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55562" tIns="26988" rIns="55562" bIns="26988">
                <a:prstTxWarp prst="textNoShape">
                  <a:avLst/>
                </a:prstTxWarp>
                <a:spAutoFit/>
              </a:bodyPr>
              <a:lstStyle/>
              <a:p>
                <a:pPr algn="ctr" defTabSz="330200">
                  <a:spcBef>
                    <a:spcPct val="0"/>
                  </a:spcBef>
                </a:pPr>
                <a:r>
                  <a:rPr lang="en-US">
                    <a:solidFill>
                      <a:srgbClr val="56127A"/>
                    </a:solidFill>
                  </a:rPr>
                  <a:t>D</a:t>
                </a:r>
                <a:r>
                  <a:rPr lang="en-US" baseline="-25000">
                    <a:solidFill>
                      <a:srgbClr val="56127A"/>
                    </a:solidFill>
                  </a:rPr>
                  <a:t>0</a:t>
                </a:r>
              </a:p>
            </p:txBody>
          </p:sp>
          <p:sp>
            <p:nvSpPr>
              <p:cNvPr id="46099" name="Rectangle 44"/>
              <p:cNvSpPr>
                <a:spLocks noChangeArrowheads="1"/>
              </p:cNvSpPr>
              <p:nvPr/>
            </p:nvSpPr>
            <p:spPr bwMode="auto">
              <a:xfrm>
                <a:off x="3360" y="3300"/>
                <a:ext cx="276" cy="19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400">
                    <a:solidFill>
                      <a:srgbClr val="56127A"/>
                    </a:solidFill>
                  </a:rPr>
                  <a:t>Clk</a:t>
                </a:r>
              </a:p>
            </p:txBody>
          </p:sp>
          <p:sp>
            <p:nvSpPr>
              <p:cNvPr id="46100" name="Line 45"/>
              <p:cNvSpPr>
                <a:spLocks noChangeShapeType="1"/>
              </p:cNvSpPr>
              <p:nvPr/>
            </p:nvSpPr>
            <p:spPr bwMode="auto">
              <a:xfrm>
                <a:off x="3612" y="3298"/>
                <a:ext cx="297" cy="0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101" name="Rectangle 46"/>
              <p:cNvSpPr>
                <a:spLocks noChangeArrowheads="1"/>
              </p:cNvSpPr>
              <p:nvPr/>
            </p:nvSpPr>
            <p:spPr bwMode="auto">
              <a:xfrm>
                <a:off x="3391" y="3156"/>
                <a:ext cx="251" cy="19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400">
                    <a:solidFill>
                      <a:srgbClr val="56127A"/>
                    </a:solidFill>
                  </a:rPr>
                  <a:t>En</a:t>
                </a:r>
              </a:p>
            </p:txBody>
          </p:sp>
          <p:sp>
            <p:nvSpPr>
              <p:cNvPr id="46102" name="Freeform 47"/>
              <p:cNvSpPr>
                <a:spLocks/>
              </p:cNvSpPr>
              <p:nvPr/>
            </p:nvSpPr>
            <p:spPr bwMode="auto">
              <a:xfrm>
                <a:off x="4251" y="3346"/>
                <a:ext cx="72" cy="89"/>
              </a:xfrm>
              <a:custGeom>
                <a:avLst/>
                <a:gdLst>
                  <a:gd name="T0" fmla="*/ 0 w 58"/>
                  <a:gd name="T1" fmla="*/ 0 h 116"/>
                  <a:gd name="T2" fmla="*/ 57 w 58"/>
                  <a:gd name="T3" fmla="*/ 58 h 116"/>
                  <a:gd name="T4" fmla="*/ 0 w 58"/>
                  <a:gd name="T5" fmla="*/ 115 h 116"/>
                  <a:gd name="T6" fmla="*/ 0 60000 65536"/>
                  <a:gd name="T7" fmla="*/ 0 60000 65536"/>
                  <a:gd name="T8" fmla="*/ 0 60000 65536"/>
                  <a:gd name="T9" fmla="*/ 0 w 58"/>
                  <a:gd name="T10" fmla="*/ 0 h 116"/>
                  <a:gd name="T11" fmla="*/ 58 w 58"/>
                  <a:gd name="T12" fmla="*/ 116 h 11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8" h="116">
                    <a:moveTo>
                      <a:pt x="0" y="0"/>
                    </a:moveTo>
                    <a:lnTo>
                      <a:pt x="57" y="58"/>
                    </a:lnTo>
                    <a:lnTo>
                      <a:pt x="0" y="115"/>
                    </a:lnTo>
                  </a:path>
                </a:pathLst>
              </a:custGeom>
              <a:noFill/>
              <a:ln w="254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103" name="Rectangle 48"/>
              <p:cNvSpPr>
                <a:spLocks noChangeArrowheads="1"/>
              </p:cNvSpPr>
              <p:nvPr/>
            </p:nvSpPr>
            <p:spPr bwMode="auto">
              <a:xfrm>
                <a:off x="4251" y="3243"/>
                <a:ext cx="233" cy="198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104" name="Rectangle 49"/>
              <p:cNvSpPr>
                <a:spLocks noChangeArrowheads="1"/>
              </p:cNvSpPr>
              <p:nvPr/>
            </p:nvSpPr>
            <p:spPr bwMode="auto">
              <a:xfrm>
                <a:off x="4305" y="3250"/>
                <a:ext cx="150" cy="20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55562" tIns="26988" rIns="55562" bIns="26988">
                <a:prstTxWarp prst="textNoShape">
                  <a:avLst/>
                </a:prstTxWarp>
                <a:spAutoFit/>
              </a:bodyPr>
              <a:lstStyle/>
              <a:p>
                <a:pPr algn="ctr" defTabSz="330200">
                  <a:spcBef>
                    <a:spcPct val="0"/>
                  </a:spcBef>
                </a:pPr>
                <a:r>
                  <a:rPr lang="en-US" sz="1800">
                    <a:solidFill>
                      <a:srgbClr val="56127A"/>
                    </a:solidFill>
                  </a:rPr>
                  <a:t>ff</a:t>
                </a:r>
              </a:p>
            </p:txBody>
          </p:sp>
          <p:sp>
            <p:nvSpPr>
              <p:cNvPr id="46105" name="Line 50"/>
              <p:cNvSpPr>
                <a:spLocks noChangeShapeType="1"/>
              </p:cNvSpPr>
              <p:nvPr/>
            </p:nvSpPr>
            <p:spPr bwMode="auto">
              <a:xfrm>
                <a:off x="4380" y="3442"/>
                <a:ext cx="0" cy="16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106" name="Line 51"/>
              <p:cNvSpPr>
                <a:spLocks noChangeShapeType="1"/>
              </p:cNvSpPr>
              <p:nvPr/>
            </p:nvSpPr>
            <p:spPr bwMode="auto">
              <a:xfrm>
                <a:off x="4380" y="3083"/>
                <a:ext cx="0" cy="16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107" name="Rectangle 52"/>
              <p:cNvSpPr>
                <a:spLocks noChangeArrowheads="1"/>
              </p:cNvSpPr>
              <p:nvPr/>
            </p:nvSpPr>
            <p:spPr bwMode="auto">
              <a:xfrm>
                <a:off x="4271" y="3610"/>
                <a:ext cx="219" cy="18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55562" tIns="26988" rIns="55562" bIns="26988">
                <a:prstTxWarp prst="textNoShape">
                  <a:avLst/>
                </a:prstTxWarp>
                <a:spAutoFit/>
              </a:bodyPr>
              <a:lstStyle/>
              <a:p>
                <a:pPr algn="ctr" defTabSz="330200">
                  <a:spcBef>
                    <a:spcPct val="0"/>
                  </a:spcBef>
                </a:pPr>
                <a:r>
                  <a:rPr lang="en-US">
                    <a:solidFill>
                      <a:srgbClr val="56127A"/>
                    </a:solidFill>
                  </a:rPr>
                  <a:t>Q</a:t>
                </a:r>
                <a:r>
                  <a:rPr lang="en-US" baseline="-25000">
                    <a:solidFill>
                      <a:srgbClr val="56127A"/>
                    </a:solidFill>
                  </a:rPr>
                  <a:t>1</a:t>
                </a:r>
              </a:p>
            </p:txBody>
          </p:sp>
          <p:sp>
            <p:nvSpPr>
              <p:cNvPr id="46108" name="Rectangle 53"/>
              <p:cNvSpPr>
                <a:spLocks noChangeArrowheads="1"/>
              </p:cNvSpPr>
              <p:nvPr/>
            </p:nvSpPr>
            <p:spPr bwMode="auto">
              <a:xfrm>
                <a:off x="4274" y="2938"/>
                <a:ext cx="211" cy="18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55562" tIns="26988" rIns="55562" bIns="26988">
                <a:prstTxWarp prst="textNoShape">
                  <a:avLst/>
                </a:prstTxWarp>
                <a:spAutoFit/>
              </a:bodyPr>
              <a:lstStyle/>
              <a:p>
                <a:pPr algn="ctr" defTabSz="330200">
                  <a:spcBef>
                    <a:spcPct val="0"/>
                  </a:spcBef>
                </a:pPr>
                <a:r>
                  <a:rPr lang="en-US">
                    <a:solidFill>
                      <a:srgbClr val="56127A"/>
                    </a:solidFill>
                  </a:rPr>
                  <a:t>D</a:t>
                </a:r>
                <a:r>
                  <a:rPr lang="en-US" baseline="-25000">
                    <a:solidFill>
                      <a:srgbClr val="56127A"/>
                    </a:solidFill>
                  </a:rPr>
                  <a:t>1</a:t>
                </a:r>
              </a:p>
            </p:txBody>
          </p:sp>
          <p:sp>
            <p:nvSpPr>
              <p:cNvPr id="46109" name="Freeform 54"/>
              <p:cNvSpPr>
                <a:spLocks/>
              </p:cNvSpPr>
              <p:nvPr/>
            </p:nvSpPr>
            <p:spPr bwMode="auto">
              <a:xfrm>
                <a:off x="4629" y="3346"/>
                <a:ext cx="72" cy="89"/>
              </a:xfrm>
              <a:custGeom>
                <a:avLst/>
                <a:gdLst>
                  <a:gd name="T0" fmla="*/ 0 w 58"/>
                  <a:gd name="T1" fmla="*/ 0 h 116"/>
                  <a:gd name="T2" fmla="*/ 57 w 58"/>
                  <a:gd name="T3" fmla="*/ 58 h 116"/>
                  <a:gd name="T4" fmla="*/ 0 w 58"/>
                  <a:gd name="T5" fmla="*/ 115 h 116"/>
                  <a:gd name="T6" fmla="*/ 0 60000 65536"/>
                  <a:gd name="T7" fmla="*/ 0 60000 65536"/>
                  <a:gd name="T8" fmla="*/ 0 60000 65536"/>
                  <a:gd name="T9" fmla="*/ 0 w 58"/>
                  <a:gd name="T10" fmla="*/ 0 h 116"/>
                  <a:gd name="T11" fmla="*/ 58 w 58"/>
                  <a:gd name="T12" fmla="*/ 116 h 11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8" h="116">
                    <a:moveTo>
                      <a:pt x="0" y="0"/>
                    </a:moveTo>
                    <a:lnTo>
                      <a:pt x="57" y="58"/>
                    </a:lnTo>
                    <a:lnTo>
                      <a:pt x="0" y="115"/>
                    </a:lnTo>
                  </a:path>
                </a:pathLst>
              </a:custGeom>
              <a:noFill/>
              <a:ln w="254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110" name="Rectangle 55"/>
              <p:cNvSpPr>
                <a:spLocks noChangeArrowheads="1"/>
              </p:cNvSpPr>
              <p:nvPr/>
            </p:nvSpPr>
            <p:spPr bwMode="auto">
              <a:xfrm>
                <a:off x="4629" y="3243"/>
                <a:ext cx="233" cy="198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111" name="Rectangle 56"/>
              <p:cNvSpPr>
                <a:spLocks noChangeArrowheads="1"/>
              </p:cNvSpPr>
              <p:nvPr/>
            </p:nvSpPr>
            <p:spPr bwMode="auto">
              <a:xfrm>
                <a:off x="4683" y="3250"/>
                <a:ext cx="150" cy="20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55562" tIns="26988" rIns="55562" bIns="26988">
                <a:prstTxWarp prst="textNoShape">
                  <a:avLst/>
                </a:prstTxWarp>
                <a:spAutoFit/>
              </a:bodyPr>
              <a:lstStyle/>
              <a:p>
                <a:pPr algn="ctr" defTabSz="330200">
                  <a:spcBef>
                    <a:spcPct val="0"/>
                  </a:spcBef>
                </a:pPr>
                <a:r>
                  <a:rPr lang="en-US" sz="1800">
                    <a:solidFill>
                      <a:srgbClr val="56127A"/>
                    </a:solidFill>
                  </a:rPr>
                  <a:t>ff</a:t>
                </a:r>
              </a:p>
            </p:txBody>
          </p:sp>
          <p:sp>
            <p:nvSpPr>
              <p:cNvPr id="46112" name="Line 57"/>
              <p:cNvSpPr>
                <a:spLocks noChangeShapeType="1"/>
              </p:cNvSpPr>
              <p:nvPr/>
            </p:nvSpPr>
            <p:spPr bwMode="auto">
              <a:xfrm>
                <a:off x="4758" y="3442"/>
                <a:ext cx="0" cy="16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113" name="Line 58"/>
              <p:cNvSpPr>
                <a:spLocks noChangeShapeType="1"/>
              </p:cNvSpPr>
              <p:nvPr/>
            </p:nvSpPr>
            <p:spPr bwMode="auto">
              <a:xfrm>
                <a:off x="4758" y="3083"/>
                <a:ext cx="0" cy="16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114" name="Rectangle 59"/>
              <p:cNvSpPr>
                <a:spLocks noChangeArrowheads="1"/>
              </p:cNvSpPr>
              <p:nvPr/>
            </p:nvSpPr>
            <p:spPr bwMode="auto">
              <a:xfrm>
                <a:off x="4649" y="3610"/>
                <a:ext cx="219" cy="18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55562" tIns="26988" rIns="55562" bIns="26988">
                <a:prstTxWarp prst="textNoShape">
                  <a:avLst/>
                </a:prstTxWarp>
                <a:spAutoFit/>
              </a:bodyPr>
              <a:lstStyle/>
              <a:p>
                <a:pPr algn="ctr" defTabSz="330200">
                  <a:spcBef>
                    <a:spcPct val="0"/>
                  </a:spcBef>
                </a:pPr>
                <a:r>
                  <a:rPr lang="en-US">
                    <a:solidFill>
                      <a:srgbClr val="56127A"/>
                    </a:solidFill>
                  </a:rPr>
                  <a:t>Q</a:t>
                </a:r>
                <a:r>
                  <a:rPr lang="en-US" baseline="-25000">
                    <a:solidFill>
                      <a:srgbClr val="56127A"/>
                    </a:solidFill>
                  </a:rPr>
                  <a:t>2</a:t>
                </a:r>
              </a:p>
            </p:txBody>
          </p:sp>
          <p:sp>
            <p:nvSpPr>
              <p:cNvPr id="46115" name="Rectangle 60"/>
              <p:cNvSpPr>
                <a:spLocks noChangeArrowheads="1"/>
              </p:cNvSpPr>
              <p:nvPr/>
            </p:nvSpPr>
            <p:spPr bwMode="auto">
              <a:xfrm>
                <a:off x="4652" y="2938"/>
                <a:ext cx="211" cy="18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55562" tIns="26988" rIns="55562" bIns="26988">
                <a:prstTxWarp prst="textNoShape">
                  <a:avLst/>
                </a:prstTxWarp>
                <a:spAutoFit/>
              </a:bodyPr>
              <a:lstStyle/>
              <a:p>
                <a:pPr algn="ctr" defTabSz="330200">
                  <a:spcBef>
                    <a:spcPct val="0"/>
                  </a:spcBef>
                </a:pPr>
                <a:r>
                  <a:rPr lang="en-US">
                    <a:solidFill>
                      <a:srgbClr val="56127A"/>
                    </a:solidFill>
                  </a:rPr>
                  <a:t>D</a:t>
                </a:r>
                <a:r>
                  <a:rPr lang="en-US" baseline="-25000">
                    <a:solidFill>
                      <a:srgbClr val="56127A"/>
                    </a:solidFill>
                  </a:rPr>
                  <a:t>2</a:t>
                </a:r>
              </a:p>
            </p:txBody>
          </p:sp>
          <p:sp>
            <p:nvSpPr>
              <p:cNvPr id="46116" name="Freeform 61"/>
              <p:cNvSpPr>
                <a:spLocks/>
              </p:cNvSpPr>
              <p:nvPr/>
            </p:nvSpPr>
            <p:spPr bwMode="auto">
              <a:xfrm>
                <a:off x="5211" y="3346"/>
                <a:ext cx="72" cy="89"/>
              </a:xfrm>
              <a:custGeom>
                <a:avLst/>
                <a:gdLst>
                  <a:gd name="T0" fmla="*/ 0 w 58"/>
                  <a:gd name="T1" fmla="*/ 0 h 116"/>
                  <a:gd name="T2" fmla="*/ 57 w 58"/>
                  <a:gd name="T3" fmla="*/ 58 h 116"/>
                  <a:gd name="T4" fmla="*/ 0 w 58"/>
                  <a:gd name="T5" fmla="*/ 115 h 116"/>
                  <a:gd name="T6" fmla="*/ 0 60000 65536"/>
                  <a:gd name="T7" fmla="*/ 0 60000 65536"/>
                  <a:gd name="T8" fmla="*/ 0 60000 65536"/>
                  <a:gd name="T9" fmla="*/ 0 w 58"/>
                  <a:gd name="T10" fmla="*/ 0 h 116"/>
                  <a:gd name="T11" fmla="*/ 58 w 58"/>
                  <a:gd name="T12" fmla="*/ 116 h 11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8" h="116">
                    <a:moveTo>
                      <a:pt x="0" y="0"/>
                    </a:moveTo>
                    <a:lnTo>
                      <a:pt x="57" y="58"/>
                    </a:lnTo>
                    <a:lnTo>
                      <a:pt x="0" y="115"/>
                    </a:lnTo>
                  </a:path>
                </a:pathLst>
              </a:custGeom>
              <a:noFill/>
              <a:ln w="254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117" name="Rectangle 62"/>
              <p:cNvSpPr>
                <a:spLocks noChangeArrowheads="1"/>
              </p:cNvSpPr>
              <p:nvPr/>
            </p:nvSpPr>
            <p:spPr bwMode="auto">
              <a:xfrm>
                <a:off x="5211" y="3243"/>
                <a:ext cx="233" cy="198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118" name="Rectangle 63"/>
              <p:cNvSpPr>
                <a:spLocks noChangeArrowheads="1"/>
              </p:cNvSpPr>
              <p:nvPr/>
            </p:nvSpPr>
            <p:spPr bwMode="auto">
              <a:xfrm>
                <a:off x="5265" y="3250"/>
                <a:ext cx="150" cy="20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55562" tIns="26988" rIns="55562" bIns="26988">
                <a:prstTxWarp prst="textNoShape">
                  <a:avLst/>
                </a:prstTxWarp>
                <a:spAutoFit/>
              </a:bodyPr>
              <a:lstStyle/>
              <a:p>
                <a:pPr algn="ctr" defTabSz="330200">
                  <a:spcBef>
                    <a:spcPct val="0"/>
                  </a:spcBef>
                </a:pPr>
                <a:r>
                  <a:rPr lang="en-US" sz="1800">
                    <a:solidFill>
                      <a:srgbClr val="56127A"/>
                    </a:solidFill>
                  </a:rPr>
                  <a:t>ff</a:t>
                </a:r>
              </a:p>
            </p:txBody>
          </p:sp>
          <p:sp>
            <p:nvSpPr>
              <p:cNvPr id="46119" name="Line 64"/>
              <p:cNvSpPr>
                <a:spLocks noChangeShapeType="1"/>
              </p:cNvSpPr>
              <p:nvPr/>
            </p:nvSpPr>
            <p:spPr bwMode="auto">
              <a:xfrm>
                <a:off x="5340" y="3442"/>
                <a:ext cx="0" cy="16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120" name="Line 65"/>
              <p:cNvSpPr>
                <a:spLocks noChangeShapeType="1"/>
              </p:cNvSpPr>
              <p:nvPr/>
            </p:nvSpPr>
            <p:spPr bwMode="auto">
              <a:xfrm>
                <a:off x="5340" y="3083"/>
                <a:ext cx="0" cy="16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121" name="Rectangle 66"/>
              <p:cNvSpPr>
                <a:spLocks noChangeArrowheads="1"/>
              </p:cNvSpPr>
              <p:nvPr/>
            </p:nvSpPr>
            <p:spPr bwMode="auto">
              <a:xfrm>
                <a:off x="5192" y="3610"/>
                <a:ext cx="297" cy="18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55562" tIns="26988" rIns="55562" bIns="26988">
                <a:prstTxWarp prst="textNoShape">
                  <a:avLst/>
                </a:prstTxWarp>
                <a:spAutoFit/>
              </a:bodyPr>
              <a:lstStyle/>
              <a:p>
                <a:pPr algn="ctr" defTabSz="330200">
                  <a:spcBef>
                    <a:spcPct val="0"/>
                  </a:spcBef>
                </a:pPr>
                <a:r>
                  <a:rPr lang="en-US">
                    <a:solidFill>
                      <a:srgbClr val="56127A"/>
                    </a:solidFill>
                  </a:rPr>
                  <a:t>Q</a:t>
                </a:r>
                <a:r>
                  <a:rPr lang="en-US" baseline="-25000">
                    <a:solidFill>
                      <a:srgbClr val="56127A"/>
                    </a:solidFill>
                  </a:rPr>
                  <a:t>n-1</a:t>
                </a:r>
              </a:p>
            </p:txBody>
          </p:sp>
          <p:sp>
            <p:nvSpPr>
              <p:cNvPr id="46122" name="Rectangle 67"/>
              <p:cNvSpPr>
                <a:spLocks noChangeArrowheads="1"/>
              </p:cNvSpPr>
              <p:nvPr/>
            </p:nvSpPr>
            <p:spPr bwMode="auto">
              <a:xfrm>
                <a:off x="5196" y="2938"/>
                <a:ext cx="290" cy="18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55562" tIns="26988" rIns="55562" bIns="26988">
                <a:prstTxWarp prst="textNoShape">
                  <a:avLst/>
                </a:prstTxWarp>
                <a:spAutoFit/>
              </a:bodyPr>
              <a:lstStyle/>
              <a:p>
                <a:pPr algn="ctr" defTabSz="330200">
                  <a:spcBef>
                    <a:spcPct val="0"/>
                  </a:spcBef>
                </a:pPr>
                <a:r>
                  <a:rPr lang="en-US">
                    <a:solidFill>
                      <a:srgbClr val="56127A"/>
                    </a:solidFill>
                  </a:rPr>
                  <a:t>D</a:t>
                </a:r>
                <a:r>
                  <a:rPr lang="en-US" baseline="-25000">
                    <a:solidFill>
                      <a:srgbClr val="56127A"/>
                    </a:solidFill>
                  </a:rPr>
                  <a:t>n-1</a:t>
                </a:r>
              </a:p>
            </p:txBody>
          </p:sp>
          <p:sp>
            <p:nvSpPr>
              <p:cNvPr id="46123" name="Line 68"/>
              <p:cNvSpPr>
                <a:spLocks noChangeShapeType="1"/>
              </p:cNvSpPr>
              <p:nvPr/>
            </p:nvSpPr>
            <p:spPr bwMode="auto">
              <a:xfrm>
                <a:off x="3897" y="3298"/>
                <a:ext cx="354" cy="0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124" name="Line 69"/>
              <p:cNvSpPr>
                <a:spLocks noChangeShapeType="1"/>
              </p:cNvSpPr>
              <p:nvPr/>
            </p:nvSpPr>
            <p:spPr bwMode="auto">
              <a:xfrm flipV="1">
                <a:off x="4251" y="3298"/>
                <a:ext cx="378" cy="0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125" name="Line 70"/>
              <p:cNvSpPr>
                <a:spLocks noChangeShapeType="1"/>
              </p:cNvSpPr>
              <p:nvPr/>
            </p:nvSpPr>
            <p:spPr bwMode="auto">
              <a:xfrm>
                <a:off x="4629" y="3298"/>
                <a:ext cx="582" cy="5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126" name="Rectangle 71"/>
              <p:cNvSpPr>
                <a:spLocks noChangeArrowheads="1"/>
              </p:cNvSpPr>
              <p:nvPr/>
            </p:nvSpPr>
            <p:spPr bwMode="auto">
              <a:xfrm>
                <a:off x="4887" y="3187"/>
                <a:ext cx="203" cy="226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55562" tIns="26988" rIns="55562" bIns="26988">
                <a:prstTxWarp prst="textNoShape">
                  <a:avLst/>
                </a:prstTxWarp>
                <a:spAutoFit/>
              </a:bodyPr>
              <a:lstStyle/>
              <a:p>
                <a:pPr algn="ctr" defTabSz="330200">
                  <a:spcBef>
                    <a:spcPct val="0"/>
                  </a:spcBef>
                </a:pPr>
                <a:r>
                  <a:rPr lang="en-US" sz="2000">
                    <a:solidFill>
                      <a:schemeClr val="tx1"/>
                    </a:solidFill>
                  </a:rPr>
                  <a:t>...</a:t>
                </a:r>
                <a:endParaRPr 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46127" name="Rectangle 72"/>
              <p:cNvSpPr>
                <a:spLocks noChangeArrowheads="1"/>
              </p:cNvSpPr>
              <p:nvPr/>
            </p:nvSpPr>
            <p:spPr bwMode="auto">
              <a:xfrm>
                <a:off x="4883" y="2880"/>
                <a:ext cx="203" cy="226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55562" tIns="26988" rIns="55562" bIns="26988">
                <a:prstTxWarp prst="textNoShape">
                  <a:avLst/>
                </a:prstTxWarp>
                <a:spAutoFit/>
              </a:bodyPr>
              <a:lstStyle/>
              <a:p>
                <a:pPr algn="ctr" defTabSz="330200">
                  <a:spcBef>
                    <a:spcPct val="0"/>
                  </a:spcBef>
                </a:pPr>
                <a:r>
                  <a:rPr lang="en-US" sz="2000">
                    <a:solidFill>
                      <a:schemeClr val="tx1"/>
                    </a:solidFill>
                  </a:rPr>
                  <a:t>...</a:t>
                </a:r>
                <a:endParaRPr 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46128" name="Rectangle 73"/>
              <p:cNvSpPr>
                <a:spLocks noChangeArrowheads="1"/>
              </p:cNvSpPr>
              <p:nvPr/>
            </p:nvSpPr>
            <p:spPr bwMode="auto">
              <a:xfrm>
                <a:off x="4893" y="3552"/>
                <a:ext cx="203" cy="226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55562" tIns="26988" rIns="55562" bIns="26988">
                <a:prstTxWarp prst="textNoShape">
                  <a:avLst/>
                </a:prstTxWarp>
                <a:spAutoFit/>
              </a:bodyPr>
              <a:lstStyle/>
              <a:p>
                <a:pPr algn="ctr" defTabSz="330200">
                  <a:spcBef>
                    <a:spcPct val="0"/>
                  </a:spcBef>
                </a:pPr>
                <a:r>
                  <a:rPr lang="en-US" sz="2000">
                    <a:solidFill>
                      <a:schemeClr val="tx1"/>
                    </a:solidFill>
                  </a:rPr>
                  <a:t>...</a:t>
                </a:r>
                <a:endParaRPr 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46129" name="Line 74"/>
              <p:cNvSpPr>
                <a:spLocks noChangeShapeType="1"/>
              </p:cNvSpPr>
              <p:nvPr/>
            </p:nvSpPr>
            <p:spPr bwMode="auto">
              <a:xfrm>
                <a:off x="3600" y="3394"/>
                <a:ext cx="29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130" name="Line 75"/>
              <p:cNvSpPr>
                <a:spLocks noChangeShapeType="1"/>
              </p:cNvSpPr>
              <p:nvPr/>
            </p:nvSpPr>
            <p:spPr bwMode="auto">
              <a:xfrm>
                <a:off x="3828" y="3394"/>
                <a:ext cx="42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131" name="Line 76"/>
              <p:cNvSpPr>
                <a:spLocks noChangeShapeType="1"/>
              </p:cNvSpPr>
              <p:nvPr/>
            </p:nvSpPr>
            <p:spPr bwMode="auto">
              <a:xfrm>
                <a:off x="4251" y="3394"/>
                <a:ext cx="37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132" name="Line 77"/>
              <p:cNvSpPr>
                <a:spLocks noChangeShapeType="1"/>
              </p:cNvSpPr>
              <p:nvPr/>
            </p:nvSpPr>
            <p:spPr bwMode="auto">
              <a:xfrm>
                <a:off x="4629" y="3394"/>
                <a:ext cx="58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6090" name="Rectangle 78"/>
            <p:cNvSpPr>
              <a:spLocks noChangeArrowheads="1"/>
            </p:cNvSpPr>
            <p:nvPr/>
          </p:nvSpPr>
          <p:spPr bwMode="auto">
            <a:xfrm>
              <a:off x="4348" y="2742"/>
              <a:ext cx="67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register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24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244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4DE79B2-7BA1-5D4B-BCF5-77B4D03BA4CA}" type="slidenum">
              <a:rPr lang="en-US"/>
              <a:pPr/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0181" name="Rectangle 2"/>
          <p:cNvSpPr>
            <a:spLocks noGrp="1" noChangeArrowheads="1"/>
          </p:cNvSpPr>
          <p:nvPr>
            <p:ph type="title"/>
          </p:nvPr>
        </p:nvSpPr>
        <p:spPr>
          <a:xfrm>
            <a:off x="317500" y="533400"/>
            <a:ext cx="7162800" cy="723900"/>
          </a:xfrm>
          <a:noFill/>
        </p:spPr>
        <p:txBody>
          <a:bodyPr lIns="90488" tIns="44450" rIns="90488" bIns="44450"/>
          <a:lstStyle/>
          <a:p>
            <a:r>
              <a:rPr lang="en-US"/>
              <a:t>A Simple Memory Model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582738" y="1477963"/>
            <a:ext cx="5537200" cy="2014537"/>
            <a:chOff x="997" y="987"/>
            <a:chExt cx="3488" cy="1269"/>
          </a:xfrm>
        </p:grpSpPr>
        <p:sp>
          <p:nvSpPr>
            <p:cNvPr id="50184" name="Rectangle 4"/>
            <p:cNvSpPr>
              <a:spLocks noChangeArrowheads="1"/>
            </p:cNvSpPr>
            <p:nvPr/>
          </p:nvSpPr>
          <p:spPr bwMode="auto">
            <a:xfrm>
              <a:off x="2279" y="1499"/>
              <a:ext cx="902" cy="757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85" name="Line 5"/>
            <p:cNvSpPr>
              <a:spLocks noChangeShapeType="1"/>
            </p:cNvSpPr>
            <p:nvPr/>
          </p:nvSpPr>
          <p:spPr bwMode="auto">
            <a:xfrm>
              <a:off x="3201" y="1871"/>
              <a:ext cx="4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86" name="Line 6"/>
            <p:cNvSpPr>
              <a:spLocks noChangeShapeType="1"/>
            </p:cNvSpPr>
            <p:nvPr/>
          </p:nvSpPr>
          <p:spPr bwMode="auto">
            <a:xfrm>
              <a:off x="1829" y="2128"/>
              <a:ext cx="44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87" name="Line 7"/>
            <p:cNvSpPr>
              <a:spLocks noChangeShapeType="1"/>
            </p:cNvSpPr>
            <p:nvPr/>
          </p:nvSpPr>
          <p:spPr bwMode="auto">
            <a:xfrm>
              <a:off x="1829" y="1708"/>
              <a:ext cx="44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88" name="Line 8"/>
            <p:cNvSpPr>
              <a:spLocks noChangeShapeType="1"/>
            </p:cNvSpPr>
            <p:nvPr/>
          </p:nvSpPr>
          <p:spPr bwMode="auto">
            <a:xfrm>
              <a:off x="2855" y="1198"/>
              <a:ext cx="0" cy="29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89" name="Rectangle 9"/>
            <p:cNvSpPr>
              <a:spLocks noChangeArrowheads="1"/>
            </p:cNvSpPr>
            <p:nvPr/>
          </p:nvSpPr>
          <p:spPr bwMode="auto">
            <a:xfrm>
              <a:off x="2384" y="1699"/>
              <a:ext cx="661" cy="4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MAGIC</a:t>
              </a:r>
            </a:p>
            <a:p>
              <a:pPr algn="ctr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RAM</a:t>
              </a:r>
            </a:p>
          </p:txBody>
        </p:sp>
        <p:sp>
          <p:nvSpPr>
            <p:cNvPr id="50190" name="Rectangle 10"/>
            <p:cNvSpPr>
              <a:spLocks noChangeArrowheads="1"/>
            </p:cNvSpPr>
            <p:nvPr/>
          </p:nvSpPr>
          <p:spPr bwMode="auto">
            <a:xfrm>
              <a:off x="3668" y="1746"/>
              <a:ext cx="817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ReadData</a:t>
              </a:r>
            </a:p>
          </p:txBody>
        </p:sp>
        <p:sp>
          <p:nvSpPr>
            <p:cNvPr id="50191" name="Rectangle 11"/>
            <p:cNvSpPr>
              <a:spLocks noChangeArrowheads="1"/>
            </p:cNvSpPr>
            <p:nvPr/>
          </p:nvSpPr>
          <p:spPr bwMode="auto">
            <a:xfrm>
              <a:off x="997" y="1996"/>
              <a:ext cx="841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WriteData</a:t>
              </a:r>
            </a:p>
          </p:txBody>
        </p:sp>
        <p:sp>
          <p:nvSpPr>
            <p:cNvPr id="50192" name="Rectangle 12"/>
            <p:cNvSpPr>
              <a:spLocks noChangeArrowheads="1"/>
            </p:cNvSpPr>
            <p:nvPr/>
          </p:nvSpPr>
          <p:spPr bwMode="auto">
            <a:xfrm>
              <a:off x="1148" y="1583"/>
              <a:ext cx="689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Address</a:t>
              </a:r>
            </a:p>
          </p:txBody>
        </p:sp>
        <p:sp>
          <p:nvSpPr>
            <p:cNvPr id="50193" name="Rectangle 13"/>
            <p:cNvSpPr>
              <a:spLocks noChangeArrowheads="1"/>
            </p:cNvSpPr>
            <p:nvPr/>
          </p:nvSpPr>
          <p:spPr bwMode="auto">
            <a:xfrm>
              <a:off x="2525" y="987"/>
              <a:ext cx="984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WriteEnable</a:t>
              </a:r>
            </a:p>
          </p:txBody>
        </p:sp>
        <p:sp>
          <p:nvSpPr>
            <p:cNvPr id="50194" name="Line 14"/>
            <p:cNvSpPr>
              <a:spLocks noChangeShapeType="1"/>
            </p:cNvSpPr>
            <p:nvPr/>
          </p:nvSpPr>
          <p:spPr bwMode="auto">
            <a:xfrm>
              <a:off x="2435" y="1360"/>
              <a:ext cx="0" cy="13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95" name="Rectangle 15"/>
            <p:cNvSpPr>
              <a:spLocks noChangeArrowheads="1"/>
            </p:cNvSpPr>
            <p:nvPr/>
          </p:nvSpPr>
          <p:spPr bwMode="auto">
            <a:xfrm>
              <a:off x="2282" y="1176"/>
              <a:ext cx="502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Clock</a:t>
              </a:r>
            </a:p>
          </p:txBody>
        </p:sp>
        <p:sp>
          <p:nvSpPr>
            <p:cNvPr id="50196" name="Line 16"/>
            <p:cNvSpPr>
              <a:spLocks noChangeShapeType="1"/>
            </p:cNvSpPr>
            <p:nvPr/>
          </p:nvSpPr>
          <p:spPr bwMode="auto">
            <a:xfrm>
              <a:off x="2388" y="1509"/>
              <a:ext cx="46" cy="3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97" name="Line 17"/>
            <p:cNvSpPr>
              <a:spLocks noChangeShapeType="1"/>
            </p:cNvSpPr>
            <p:nvPr/>
          </p:nvSpPr>
          <p:spPr bwMode="auto">
            <a:xfrm flipV="1">
              <a:off x="2432" y="1504"/>
              <a:ext cx="40" cy="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0183" name="Rectangle 18"/>
          <p:cNvSpPr>
            <a:spLocks noChangeArrowheads="1"/>
          </p:cNvSpPr>
          <p:nvPr/>
        </p:nvSpPr>
        <p:spPr bwMode="auto">
          <a:xfrm>
            <a:off x="1039813" y="3657600"/>
            <a:ext cx="7342187" cy="193642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 dirty="0">
                <a:solidFill>
                  <a:schemeClr val="tx1"/>
                </a:solidFill>
                <a:latin typeface="Verdana" charset="0"/>
              </a:rPr>
              <a:t>Reads and writes are always completed in one cycle</a:t>
            </a: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 a Read can be done any time (i.e. combinational)</a:t>
            </a: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 a Write is performed at the rising clock edge</a:t>
            </a:r>
          </a:p>
          <a:p>
            <a:pPr lvl="1">
              <a:spcBef>
                <a:spcPct val="0"/>
              </a:spcBef>
            </a:pP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   if it is enabled     </a:t>
            </a:r>
          </a:p>
          <a:p>
            <a:pPr lvl="1">
              <a:spcBef>
                <a:spcPct val="0"/>
              </a:spcBef>
            </a:pP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		</a:t>
            </a:r>
            <a:r>
              <a:rPr lang="en-US" sz="2000" dirty="0" err="1">
                <a:solidFill>
                  <a:srgbClr val="56127A"/>
                </a:solidFill>
                <a:latin typeface="Symbol" charset="2"/>
              </a:rPr>
              <a:t></a:t>
            </a: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 </a:t>
            </a:r>
            <a:r>
              <a:rPr lang="en-US" sz="2000" i="1" dirty="0">
                <a:solidFill>
                  <a:srgbClr val="56127A"/>
                </a:solidFill>
                <a:latin typeface="Verdana" charset="0"/>
              </a:rPr>
              <a:t>the write address and data</a:t>
            </a:r>
          </a:p>
          <a:p>
            <a:pPr lvl="1">
              <a:spcBef>
                <a:spcPct val="0"/>
              </a:spcBef>
            </a:pPr>
            <a:r>
              <a:rPr lang="en-US" sz="2000" i="1" dirty="0">
                <a:solidFill>
                  <a:srgbClr val="56127A"/>
                </a:solidFill>
                <a:latin typeface="Verdana" charset="0"/>
              </a:rPr>
              <a:t>		      must be stable at the clock </a:t>
            </a:r>
            <a:r>
              <a:rPr lang="en-US" sz="2000" i="1" dirty="0" smtClean="0">
                <a:solidFill>
                  <a:srgbClr val="56127A"/>
                </a:solidFill>
                <a:latin typeface="Verdana" charset="0"/>
              </a:rPr>
              <a:t>edge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887ACA-11F3-6644-86B8-A84C0268C2BD}" type="slidenum">
              <a:rPr lang="en-US"/>
              <a:pPr/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01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490/590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5018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Please check the web page: </a:t>
            </a:r>
            <a:r>
              <a:rPr lang="en-US" b="1" dirty="0" smtClean="0">
                <a:latin typeface="Courier" charset="0"/>
                <a:hlinkClick r:id="rId3"/>
              </a:rPr>
              <a:t>http://www.cse.buffalo.edu/~stevko/courses/cse490/spring11</a:t>
            </a:r>
            <a:endParaRPr lang="en-US" b="1" dirty="0" smtClean="0">
              <a:latin typeface="Courier" charset="0"/>
            </a:endParaRPr>
          </a:p>
          <a:p>
            <a:r>
              <a:rPr lang="en-US" dirty="0" smtClean="0"/>
              <a:t>Don’t forget</a:t>
            </a:r>
          </a:p>
          <a:p>
            <a:pPr lvl="1"/>
            <a:r>
              <a:rPr lang="en-US" dirty="0" smtClean="0"/>
              <a:t>Recitations start from this week.</a:t>
            </a:r>
          </a:p>
          <a:p>
            <a:pPr lvl="1"/>
            <a:r>
              <a:rPr lang="en-US" dirty="0" smtClean="0"/>
              <a:t>Please purchase a BASYS2 board (100K) as soon as possible.</a:t>
            </a:r>
          </a:p>
          <a:p>
            <a:pPr lvl="1"/>
            <a:r>
              <a:rPr lang="en-US" dirty="0" smtClean="0"/>
              <a:t>Projects should be done individually.</a:t>
            </a:r>
          </a:p>
          <a:p>
            <a:r>
              <a:rPr lang="en-US" dirty="0" smtClean="0"/>
              <a:t>Please read the syllabus webpage.</a:t>
            </a:r>
          </a:p>
          <a:p>
            <a:r>
              <a:rPr lang="en-US" dirty="0" smtClean="0"/>
              <a:t>I have no idea how fast/slow I’m going.</a:t>
            </a:r>
          </a:p>
          <a:p>
            <a:pPr lvl="1"/>
            <a:r>
              <a:rPr lang="en-US" dirty="0" smtClean="0"/>
              <a:t>Please stop me if too fast!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29FFFB8-F710-4F4C-BACE-798B96DEEBF0}" type="slidenum">
              <a:rPr lang="en-US"/>
              <a:pPr/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2229" name="Rectangle 2"/>
          <p:cNvSpPr>
            <a:spLocks noGrp="1" noChangeArrowheads="1"/>
          </p:cNvSpPr>
          <p:nvPr>
            <p:ph type="title"/>
          </p:nvPr>
        </p:nvSpPr>
        <p:spPr>
          <a:xfrm>
            <a:off x="784225" y="2344738"/>
            <a:ext cx="7543800" cy="1143000"/>
          </a:xfrm>
          <a:noFill/>
        </p:spPr>
        <p:txBody>
          <a:bodyPr lIns="90488" tIns="44450" rIns="90488" bIns="44450"/>
          <a:lstStyle/>
          <a:p>
            <a:pPr algn="ctr"/>
            <a:r>
              <a:rPr lang="en-US" dirty="0"/>
              <a:t>Implementing MIPS: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2800" dirty="0"/>
              <a:t>Single-cycle per instruction</a:t>
            </a:r>
            <a:br>
              <a:rPr lang="en-US" sz="2800" dirty="0"/>
            </a:br>
            <a:r>
              <a:rPr lang="en-US" sz="2800" dirty="0" err="1"/>
              <a:t>datapath</a:t>
            </a:r>
            <a:r>
              <a:rPr lang="en-US" sz="2800" dirty="0"/>
              <a:t> &amp; control </a:t>
            </a:r>
            <a:r>
              <a:rPr lang="en-US" sz="2800" dirty="0" smtClean="0"/>
              <a:t>logic</a:t>
            </a:r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3AA9E97-0A7A-864C-A86C-A82ED9AF71E3}" type="slidenum">
              <a:rPr lang="en-US"/>
              <a:pPr/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427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71500"/>
            <a:ext cx="7162800" cy="647700"/>
          </a:xfrm>
          <a:noFill/>
        </p:spPr>
        <p:txBody>
          <a:bodyPr lIns="90488" tIns="44450" rIns="90488" bIns="44450"/>
          <a:lstStyle/>
          <a:p>
            <a:r>
              <a:rPr lang="en-US"/>
              <a:t>The MIPS ISA</a:t>
            </a:r>
          </a:p>
        </p:txBody>
      </p:sp>
      <p:sp>
        <p:nvSpPr>
          <p:cNvPr id="54278" name="Rectangle 3"/>
          <p:cNvSpPr>
            <a:spLocks noChangeArrowheads="1"/>
          </p:cNvSpPr>
          <p:nvPr/>
        </p:nvSpPr>
        <p:spPr bwMode="auto">
          <a:xfrm>
            <a:off x="957263" y="1233488"/>
            <a:ext cx="7151687" cy="53657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2400">
                <a:solidFill>
                  <a:schemeClr val="tx2"/>
                </a:solidFill>
                <a:latin typeface="Verdana" charset="0"/>
              </a:rPr>
              <a:t>Processor State</a:t>
            </a:r>
            <a:endParaRPr lang="en-US" sz="1800">
              <a:solidFill>
                <a:schemeClr val="tx2"/>
              </a:solidFill>
              <a:latin typeface="Verdana" charset="0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32 32-bit GPRs, R0 always contains a 0</a:t>
            </a: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32 single precision FPRs, may also be viewed as</a:t>
            </a:r>
          </a:p>
          <a:p>
            <a:pPr lvl="3"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16 double precision FPRs</a:t>
            </a: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FP status register, used for FP compares &amp; exceptions</a:t>
            </a: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PC, the program counter</a:t>
            </a: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some other special registers</a:t>
            </a:r>
          </a:p>
          <a:p>
            <a:pPr lvl="1">
              <a:lnSpc>
                <a:spcPct val="90000"/>
              </a:lnSpc>
              <a:spcBef>
                <a:spcPct val="0"/>
              </a:spcBef>
            </a:pPr>
            <a:endParaRPr lang="en-US" sz="1800">
              <a:solidFill>
                <a:schemeClr val="tx2"/>
              </a:solidFill>
              <a:latin typeface="Verdana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2400">
                <a:solidFill>
                  <a:schemeClr val="tx2"/>
                </a:solidFill>
                <a:latin typeface="Verdana" charset="0"/>
              </a:rPr>
              <a:t>Data types</a:t>
            </a:r>
            <a:endParaRPr lang="en-US" sz="1800">
              <a:solidFill>
                <a:schemeClr val="tx2"/>
              </a:solidFill>
              <a:latin typeface="Verdana" charset="0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8-bit byte, 16-bit half word </a:t>
            </a: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32-bit word for integers</a:t>
            </a: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32-bit word for single precision floating point</a:t>
            </a: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64-bit word for double precision floating point</a:t>
            </a:r>
          </a:p>
          <a:p>
            <a:pPr lvl="1">
              <a:lnSpc>
                <a:spcPct val="90000"/>
              </a:lnSpc>
              <a:spcBef>
                <a:spcPct val="0"/>
              </a:spcBef>
            </a:pPr>
            <a:endParaRPr lang="en-US" sz="1800">
              <a:solidFill>
                <a:schemeClr val="tx2"/>
              </a:solidFill>
              <a:latin typeface="Verdana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2400">
                <a:solidFill>
                  <a:schemeClr val="tx2"/>
                </a:solidFill>
                <a:latin typeface="Verdana" charset="0"/>
              </a:rPr>
              <a:t>Load/Store style instruction set</a:t>
            </a:r>
            <a:endParaRPr lang="en-US" sz="1800">
              <a:solidFill>
                <a:schemeClr val="tx2"/>
              </a:solidFill>
              <a:latin typeface="Verdana" charset="0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data addressing modes- immediate &amp; indexed</a:t>
            </a: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branch addressing modes- PC relative &amp; register indirect</a:t>
            </a: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Byte addressable memory- big endian mode</a:t>
            </a:r>
          </a:p>
          <a:p>
            <a:pPr lvl="1">
              <a:lnSpc>
                <a:spcPct val="90000"/>
              </a:lnSpc>
              <a:spcBef>
                <a:spcPct val="0"/>
              </a:spcBef>
            </a:pPr>
            <a:endParaRPr lang="en-US" sz="1800">
              <a:solidFill>
                <a:srgbClr val="56127A"/>
              </a:solidFill>
              <a:latin typeface="Verdana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2400">
                <a:solidFill>
                  <a:schemeClr val="tx2"/>
                </a:solidFill>
                <a:latin typeface="Verdana" charset="0"/>
              </a:rPr>
              <a:t>			All instructions are 32 bits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C0402-097A-FD42-8F0A-694972A5A28B}" type="slidenum">
              <a:rPr lang="en-US"/>
              <a:pPr/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94720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457200"/>
            <a:ext cx="7543800" cy="381000"/>
          </a:xfrm>
          <a:noFill/>
          <a:ln/>
        </p:spPr>
        <p:txBody>
          <a:bodyPr lIns="90488" tIns="44450" rIns="90488" bIns="44450"/>
          <a:lstStyle/>
          <a:p>
            <a:r>
              <a:rPr lang="en-US" dirty="0"/>
              <a:t>Example: </a:t>
            </a:r>
            <a:r>
              <a:rPr lang="en-US" dirty="0" smtClean="0"/>
              <a:t>MIPS</a:t>
            </a:r>
            <a:endParaRPr lang="en-US" dirty="0"/>
          </a:p>
        </p:txBody>
      </p:sp>
      <p:sp>
        <p:nvSpPr>
          <p:cNvPr id="947203" name="Rectangle 3"/>
          <p:cNvSpPr>
            <a:spLocks noChangeArrowheads="1"/>
          </p:cNvSpPr>
          <p:nvPr/>
        </p:nvSpPr>
        <p:spPr bwMode="auto">
          <a:xfrm>
            <a:off x="1308100" y="3060700"/>
            <a:ext cx="10414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04" name="Rectangle 4"/>
          <p:cNvSpPr>
            <a:spLocks noChangeArrowheads="1"/>
          </p:cNvSpPr>
          <p:nvPr/>
        </p:nvSpPr>
        <p:spPr bwMode="auto">
          <a:xfrm>
            <a:off x="1536700" y="3149600"/>
            <a:ext cx="4318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Op</a:t>
            </a:r>
          </a:p>
        </p:txBody>
      </p:sp>
      <p:sp>
        <p:nvSpPr>
          <p:cNvPr id="947205" name="Rectangle 5"/>
          <p:cNvSpPr>
            <a:spLocks noChangeArrowheads="1"/>
          </p:cNvSpPr>
          <p:nvPr/>
        </p:nvSpPr>
        <p:spPr bwMode="auto">
          <a:xfrm>
            <a:off x="1231900" y="2806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31</a:t>
            </a:r>
          </a:p>
        </p:txBody>
      </p:sp>
      <p:sp>
        <p:nvSpPr>
          <p:cNvPr id="947206" name="Rectangle 6"/>
          <p:cNvSpPr>
            <a:spLocks noChangeArrowheads="1"/>
          </p:cNvSpPr>
          <p:nvPr/>
        </p:nvSpPr>
        <p:spPr bwMode="auto">
          <a:xfrm>
            <a:off x="2070100" y="2806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26</a:t>
            </a:r>
          </a:p>
        </p:txBody>
      </p:sp>
      <p:sp>
        <p:nvSpPr>
          <p:cNvPr id="947207" name="Rectangle 7"/>
          <p:cNvSpPr>
            <a:spLocks noChangeArrowheads="1"/>
          </p:cNvSpPr>
          <p:nvPr/>
        </p:nvSpPr>
        <p:spPr bwMode="auto">
          <a:xfrm>
            <a:off x="2374900" y="3060700"/>
            <a:ext cx="8890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08" name="Rectangle 8"/>
          <p:cNvSpPr>
            <a:spLocks noChangeArrowheads="1"/>
          </p:cNvSpPr>
          <p:nvPr/>
        </p:nvSpPr>
        <p:spPr bwMode="auto">
          <a:xfrm>
            <a:off x="3289300" y="3060700"/>
            <a:ext cx="8890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09" name="Rectangle 9"/>
          <p:cNvSpPr>
            <a:spLocks noChangeArrowheads="1"/>
          </p:cNvSpPr>
          <p:nvPr/>
        </p:nvSpPr>
        <p:spPr bwMode="auto">
          <a:xfrm>
            <a:off x="4203700" y="3060700"/>
            <a:ext cx="30226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10" name="Rectangle 10"/>
          <p:cNvSpPr>
            <a:spLocks noChangeArrowheads="1"/>
          </p:cNvSpPr>
          <p:nvPr/>
        </p:nvSpPr>
        <p:spPr bwMode="auto">
          <a:xfrm>
            <a:off x="7099300" y="2806700"/>
            <a:ext cx="23495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0</a:t>
            </a:r>
          </a:p>
        </p:txBody>
      </p:sp>
      <p:sp>
        <p:nvSpPr>
          <p:cNvPr id="947211" name="Rectangle 11"/>
          <p:cNvSpPr>
            <a:spLocks noChangeArrowheads="1"/>
          </p:cNvSpPr>
          <p:nvPr/>
        </p:nvSpPr>
        <p:spPr bwMode="auto">
          <a:xfrm>
            <a:off x="4203700" y="2806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15</a:t>
            </a:r>
          </a:p>
        </p:txBody>
      </p:sp>
      <p:sp>
        <p:nvSpPr>
          <p:cNvPr id="947212" name="Rectangle 12"/>
          <p:cNvSpPr>
            <a:spLocks noChangeArrowheads="1"/>
          </p:cNvSpPr>
          <p:nvPr/>
        </p:nvSpPr>
        <p:spPr bwMode="auto">
          <a:xfrm>
            <a:off x="3898900" y="2806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16</a:t>
            </a:r>
          </a:p>
        </p:txBody>
      </p:sp>
      <p:sp>
        <p:nvSpPr>
          <p:cNvPr id="947213" name="Rectangle 13"/>
          <p:cNvSpPr>
            <a:spLocks noChangeArrowheads="1"/>
          </p:cNvSpPr>
          <p:nvPr/>
        </p:nvSpPr>
        <p:spPr bwMode="auto">
          <a:xfrm>
            <a:off x="3289300" y="2806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20</a:t>
            </a:r>
          </a:p>
        </p:txBody>
      </p:sp>
      <p:sp>
        <p:nvSpPr>
          <p:cNvPr id="947214" name="Rectangle 14"/>
          <p:cNvSpPr>
            <a:spLocks noChangeArrowheads="1"/>
          </p:cNvSpPr>
          <p:nvPr/>
        </p:nvSpPr>
        <p:spPr bwMode="auto">
          <a:xfrm>
            <a:off x="3060700" y="2806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21</a:t>
            </a:r>
          </a:p>
        </p:txBody>
      </p:sp>
      <p:sp>
        <p:nvSpPr>
          <p:cNvPr id="947215" name="Rectangle 15"/>
          <p:cNvSpPr>
            <a:spLocks noChangeArrowheads="1"/>
          </p:cNvSpPr>
          <p:nvPr/>
        </p:nvSpPr>
        <p:spPr bwMode="auto">
          <a:xfrm>
            <a:off x="2374900" y="2806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25</a:t>
            </a:r>
          </a:p>
        </p:txBody>
      </p:sp>
      <p:sp>
        <p:nvSpPr>
          <p:cNvPr id="947216" name="Rectangle 16"/>
          <p:cNvSpPr>
            <a:spLocks noChangeArrowheads="1"/>
          </p:cNvSpPr>
          <p:nvPr/>
        </p:nvSpPr>
        <p:spPr bwMode="auto">
          <a:xfrm>
            <a:off x="2527300" y="3149600"/>
            <a:ext cx="484188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Rs1</a:t>
            </a:r>
          </a:p>
        </p:txBody>
      </p:sp>
      <p:sp>
        <p:nvSpPr>
          <p:cNvPr id="947217" name="Rectangle 17"/>
          <p:cNvSpPr>
            <a:spLocks noChangeArrowheads="1"/>
          </p:cNvSpPr>
          <p:nvPr/>
        </p:nvSpPr>
        <p:spPr bwMode="auto">
          <a:xfrm>
            <a:off x="3517900" y="3149600"/>
            <a:ext cx="404813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Rd</a:t>
            </a:r>
          </a:p>
        </p:txBody>
      </p:sp>
      <p:sp>
        <p:nvSpPr>
          <p:cNvPr id="947218" name="Rectangle 18"/>
          <p:cNvSpPr>
            <a:spLocks noChangeArrowheads="1"/>
          </p:cNvSpPr>
          <p:nvPr/>
        </p:nvSpPr>
        <p:spPr bwMode="auto">
          <a:xfrm>
            <a:off x="4813300" y="3073400"/>
            <a:ext cx="1220788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immediate</a:t>
            </a:r>
          </a:p>
        </p:txBody>
      </p:sp>
      <p:sp>
        <p:nvSpPr>
          <p:cNvPr id="947219" name="Rectangle 19"/>
          <p:cNvSpPr>
            <a:spLocks noChangeArrowheads="1"/>
          </p:cNvSpPr>
          <p:nvPr/>
        </p:nvSpPr>
        <p:spPr bwMode="auto">
          <a:xfrm>
            <a:off x="1308100" y="5384800"/>
            <a:ext cx="10414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20" name="Rectangle 20"/>
          <p:cNvSpPr>
            <a:spLocks noChangeArrowheads="1"/>
          </p:cNvSpPr>
          <p:nvPr/>
        </p:nvSpPr>
        <p:spPr bwMode="auto">
          <a:xfrm>
            <a:off x="1536700" y="5473700"/>
            <a:ext cx="4318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Op</a:t>
            </a:r>
          </a:p>
        </p:txBody>
      </p:sp>
      <p:sp>
        <p:nvSpPr>
          <p:cNvPr id="947221" name="Rectangle 21"/>
          <p:cNvSpPr>
            <a:spLocks noChangeArrowheads="1"/>
          </p:cNvSpPr>
          <p:nvPr/>
        </p:nvSpPr>
        <p:spPr bwMode="auto">
          <a:xfrm>
            <a:off x="1231900" y="51308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31</a:t>
            </a:r>
          </a:p>
        </p:txBody>
      </p:sp>
      <p:sp>
        <p:nvSpPr>
          <p:cNvPr id="947222" name="Rectangle 22"/>
          <p:cNvSpPr>
            <a:spLocks noChangeArrowheads="1"/>
          </p:cNvSpPr>
          <p:nvPr/>
        </p:nvSpPr>
        <p:spPr bwMode="auto">
          <a:xfrm>
            <a:off x="2070100" y="51308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26</a:t>
            </a:r>
          </a:p>
        </p:txBody>
      </p:sp>
      <p:sp>
        <p:nvSpPr>
          <p:cNvPr id="947223" name="Rectangle 23"/>
          <p:cNvSpPr>
            <a:spLocks noChangeArrowheads="1"/>
          </p:cNvSpPr>
          <p:nvPr/>
        </p:nvSpPr>
        <p:spPr bwMode="auto">
          <a:xfrm>
            <a:off x="2374900" y="5384800"/>
            <a:ext cx="48514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24" name="Rectangle 24"/>
          <p:cNvSpPr>
            <a:spLocks noChangeArrowheads="1"/>
          </p:cNvSpPr>
          <p:nvPr/>
        </p:nvSpPr>
        <p:spPr bwMode="auto">
          <a:xfrm>
            <a:off x="7099300" y="5130800"/>
            <a:ext cx="23495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0</a:t>
            </a:r>
          </a:p>
        </p:txBody>
      </p:sp>
      <p:sp>
        <p:nvSpPr>
          <p:cNvPr id="947225" name="Rectangle 25"/>
          <p:cNvSpPr>
            <a:spLocks noChangeArrowheads="1"/>
          </p:cNvSpPr>
          <p:nvPr/>
        </p:nvSpPr>
        <p:spPr bwMode="auto">
          <a:xfrm>
            <a:off x="2374900" y="51308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25</a:t>
            </a:r>
          </a:p>
        </p:txBody>
      </p:sp>
      <p:sp>
        <p:nvSpPr>
          <p:cNvPr id="947226" name="Rectangle 26"/>
          <p:cNvSpPr>
            <a:spLocks noChangeArrowheads="1"/>
          </p:cNvSpPr>
          <p:nvPr/>
        </p:nvSpPr>
        <p:spPr bwMode="auto">
          <a:xfrm>
            <a:off x="1308100" y="1917700"/>
            <a:ext cx="10414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27" name="Rectangle 27"/>
          <p:cNvSpPr>
            <a:spLocks noChangeArrowheads="1"/>
          </p:cNvSpPr>
          <p:nvPr/>
        </p:nvSpPr>
        <p:spPr bwMode="auto">
          <a:xfrm>
            <a:off x="1536700" y="2006600"/>
            <a:ext cx="4318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Op</a:t>
            </a:r>
          </a:p>
        </p:txBody>
      </p:sp>
      <p:sp>
        <p:nvSpPr>
          <p:cNvPr id="947228" name="Rectangle 28"/>
          <p:cNvSpPr>
            <a:spLocks noChangeArrowheads="1"/>
          </p:cNvSpPr>
          <p:nvPr/>
        </p:nvSpPr>
        <p:spPr bwMode="auto">
          <a:xfrm>
            <a:off x="1231900" y="1663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31</a:t>
            </a:r>
          </a:p>
        </p:txBody>
      </p:sp>
      <p:sp>
        <p:nvSpPr>
          <p:cNvPr id="947229" name="Rectangle 29"/>
          <p:cNvSpPr>
            <a:spLocks noChangeArrowheads="1"/>
          </p:cNvSpPr>
          <p:nvPr/>
        </p:nvSpPr>
        <p:spPr bwMode="auto">
          <a:xfrm>
            <a:off x="2070100" y="1663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26</a:t>
            </a:r>
          </a:p>
        </p:txBody>
      </p:sp>
      <p:sp>
        <p:nvSpPr>
          <p:cNvPr id="947230" name="Rectangle 30"/>
          <p:cNvSpPr>
            <a:spLocks noChangeArrowheads="1"/>
          </p:cNvSpPr>
          <p:nvPr/>
        </p:nvSpPr>
        <p:spPr bwMode="auto">
          <a:xfrm>
            <a:off x="2374900" y="1917700"/>
            <a:ext cx="8890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31" name="Rectangle 31"/>
          <p:cNvSpPr>
            <a:spLocks noChangeArrowheads="1"/>
          </p:cNvSpPr>
          <p:nvPr/>
        </p:nvSpPr>
        <p:spPr bwMode="auto">
          <a:xfrm>
            <a:off x="3289300" y="1917700"/>
            <a:ext cx="8890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32" name="Rectangle 32"/>
          <p:cNvSpPr>
            <a:spLocks noChangeArrowheads="1"/>
          </p:cNvSpPr>
          <p:nvPr/>
        </p:nvSpPr>
        <p:spPr bwMode="auto">
          <a:xfrm>
            <a:off x="4203700" y="1917700"/>
            <a:ext cx="30226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33" name="Rectangle 33"/>
          <p:cNvSpPr>
            <a:spLocks noChangeArrowheads="1"/>
          </p:cNvSpPr>
          <p:nvPr/>
        </p:nvSpPr>
        <p:spPr bwMode="auto">
          <a:xfrm>
            <a:off x="7099300" y="1663700"/>
            <a:ext cx="23495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0</a:t>
            </a:r>
          </a:p>
        </p:txBody>
      </p:sp>
      <p:sp>
        <p:nvSpPr>
          <p:cNvPr id="947234" name="Rectangle 34"/>
          <p:cNvSpPr>
            <a:spLocks noChangeArrowheads="1"/>
          </p:cNvSpPr>
          <p:nvPr/>
        </p:nvSpPr>
        <p:spPr bwMode="auto">
          <a:xfrm>
            <a:off x="4203700" y="1663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15</a:t>
            </a:r>
          </a:p>
        </p:txBody>
      </p:sp>
      <p:sp>
        <p:nvSpPr>
          <p:cNvPr id="947235" name="Rectangle 35"/>
          <p:cNvSpPr>
            <a:spLocks noChangeArrowheads="1"/>
          </p:cNvSpPr>
          <p:nvPr/>
        </p:nvSpPr>
        <p:spPr bwMode="auto">
          <a:xfrm>
            <a:off x="3898900" y="1663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16</a:t>
            </a:r>
          </a:p>
        </p:txBody>
      </p:sp>
      <p:sp>
        <p:nvSpPr>
          <p:cNvPr id="947236" name="Rectangle 36"/>
          <p:cNvSpPr>
            <a:spLocks noChangeArrowheads="1"/>
          </p:cNvSpPr>
          <p:nvPr/>
        </p:nvSpPr>
        <p:spPr bwMode="auto">
          <a:xfrm>
            <a:off x="3289300" y="1663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20</a:t>
            </a:r>
          </a:p>
        </p:txBody>
      </p:sp>
      <p:sp>
        <p:nvSpPr>
          <p:cNvPr id="947237" name="Rectangle 37"/>
          <p:cNvSpPr>
            <a:spLocks noChangeArrowheads="1"/>
          </p:cNvSpPr>
          <p:nvPr/>
        </p:nvSpPr>
        <p:spPr bwMode="auto">
          <a:xfrm>
            <a:off x="3060700" y="1663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21</a:t>
            </a:r>
          </a:p>
        </p:txBody>
      </p:sp>
      <p:sp>
        <p:nvSpPr>
          <p:cNvPr id="947238" name="Rectangle 38"/>
          <p:cNvSpPr>
            <a:spLocks noChangeArrowheads="1"/>
          </p:cNvSpPr>
          <p:nvPr/>
        </p:nvSpPr>
        <p:spPr bwMode="auto">
          <a:xfrm>
            <a:off x="2374900" y="16637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25</a:t>
            </a:r>
          </a:p>
        </p:txBody>
      </p:sp>
      <p:sp>
        <p:nvSpPr>
          <p:cNvPr id="947239" name="Rectangle 39"/>
          <p:cNvSpPr>
            <a:spLocks noChangeArrowheads="1"/>
          </p:cNvSpPr>
          <p:nvPr/>
        </p:nvSpPr>
        <p:spPr bwMode="auto">
          <a:xfrm>
            <a:off x="2527300" y="2006600"/>
            <a:ext cx="484188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Rs1</a:t>
            </a:r>
          </a:p>
        </p:txBody>
      </p:sp>
      <p:sp>
        <p:nvSpPr>
          <p:cNvPr id="947240" name="Rectangle 40"/>
          <p:cNvSpPr>
            <a:spLocks noChangeArrowheads="1"/>
          </p:cNvSpPr>
          <p:nvPr/>
        </p:nvSpPr>
        <p:spPr bwMode="auto">
          <a:xfrm>
            <a:off x="3517900" y="2006600"/>
            <a:ext cx="5207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Rs2</a:t>
            </a:r>
          </a:p>
        </p:txBody>
      </p:sp>
      <p:sp>
        <p:nvSpPr>
          <p:cNvPr id="947241" name="Rectangle 41"/>
          <p:cNvSpPr>
            <a:spLocks noChangeArrowheads="1"/>
          </p:cNvSpPr>
          <p:nvPr/>
        </p:nvSpPr>
        <p:spPr bwMode="auto">
          <a:xfrm>
            <a:off x="3822700" y="5397500"/>
            <a:ext cx="815975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target</a:t>
            </a:r>
          </a:p>
        </p:txBody>
      </p:sp>
      <p:sp>
        <p:nvSpPr>
          <p:cNvPr id="947242" name="Rectangle 42"/>
          <p:cNvSpPr>
            <a:spLocks noChangeArrowheads="1"/>
          </p:cNvSpPr>
          <p:nvPr/>
        </p:nvSpPr>
        <p:spPr bwMode="auto">
          <a:xfrm>
            <a:off x="4203700" y="1917700"/>
            <a:ext cx="8890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43" name="Rectangle 43"/>
          <p:cNvSpPr>
            <a:spLocks noChangeArrowheads="1"/>
          </p:cNvSpPr>
          <p:nvPr/>
        </p:nvSpPr>
        <p:spPr bwMode="auto">
          <a:xfrm>
            <a:off x="5118100" y="1917700"/>
            <a:ext cx="8890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44" name="Rectangle 44"/>
          <p:cNvSpPr>
            <a:spLocks noChangeArrowheads="1"/>
          </p:cNvSpPr>
          <p:nvPr/>
        </p:nvSpPr>
        <p:spPr bwMode="auto">
          <a:xfrm>
            <a:off x="4356100" y="2006600"/>
            <a:ext cx="404813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Rd</a:t>
            </a:r>
          </a:p>
        </p:txBody>
      </p:sp>
      <p:sp>
        <p:nvSpPr>
          <p:cNvPr id="947245" name="Rectangle 45"/>
          <p:cNvSpPr>
            <a:spLocks noChangeArrowheads="1"/>
          </p:cNvSpPr>
          <p:nvPr/>
        </p:nvSpPr>
        <p:spPr bwMode="auto">
          <a:xfrm>
            <a:off x="6261100" y="2006600"/>
            <a:ext cx="566738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Opx</a:t>
            </a:r>
          </a:p>
        </p:txBody>
      </p:sp>
      <p:sp>
        <p:nvSpPr>
          <p:cNvPr id="947246" name="Rectangle 46"/>
          <p:cNvSpPr>
            <a:spLocks noChangeArrowheads="1"/>
          </p:cNvSpPr>
          <p:nvPr/>
        </p:nvSpPr>
        <p:spPr bwMode="auto">
          <a:xfrm>
            <a:off x="850900" y="1244600"/>
            <a:ext cx="2098675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Comic Sans MS" charset="0"/>
              </a:rPr>
              <a:t>Register-Register</a:t>
            </a:r>
          </a:p>
        </p:txBody>
      </p:sp>
      <p:sp>
        <p:nvSpPr>
          <p:cNvPr id="947247" name="Rectangle 47"/>
          <p:cNvSpPr>
            <a:spLocks noChangeArrowheads="1"/>
          </p:cNvSpPr>
          <p:nvPr/>
        </p:nvSpPr>
        <p:spPr bwMode="auto">
          <a:xfrm>
            <a:off x="6032500" y="1638300"/>
            <a:ext cx="23495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5</a:t>
            </a:r>
          </a:p>
        </p:txBody>
      </p:sp>
      <p:sp>
        <p:nvSpPr>
          <p:cNvPr id="947248" name="Rectangle 48"/>
          <p:cNvSpPr>
            <a:spLocks noChangeArrowheads="1"/>
          </p:cNvSpPr>
          <p:nvPr/>
        </p:nvSpPr>
        <p:spPr bwMode="auto">
          <a:xfrm>
            <a:off x="5803900" y="1638300"/>
            <a:ext cx="23495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6</a:t>
            </a:r>
          </a:p>
        </p:txBody>
      </p:sp>
      <p:sp>
        <p:nvSpPr>
          <p:cNvPr id="947249" name="Rectangle 49"/>
          <p:cNvSpPr>
            <a:spLocks noChangeArrowheads="1"/>
          </p:cNvSpPr>
          <p:nvPr/>
        </p:nvSpPr>
        <p:spPr bwMode="auto">
          <a:xfrm>
            <a:off x="5118100" y="16510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10</a:t>
            </a:r>
          </a:p>
        </p:txBody>
      </p:sp>
      <p:sp>
        <p:nvSpPr>
          <p:cNvPr id="947250" name="Rectangle 50"/>
          <p:cNvSpPr>
            <a:spLocks noChangeArrowheads="1"/>
          </p:cNvSpPr>
          <p:nvPr/>
        </p:nvSpPr>
        <p:spPr bwMode="auto">
          <a:xfrm>
            <a:off x="4889500" y="16510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11</a:t>
            </a:r>
          </a:p>
        </p:txBody>
      </p:sp>
      <p:sp>
        <p:nvSpPr>
          <p:cNvPr id="947251" name="Rectangle 51"/>
          <p:cNvSpPr>
            <a:spLocks noChangeArrowheads="1"/>
          </p:cNvSpPr>
          <p:nvPr/>
        </p:nvSpPr>
        <p:spPr bwMode="auto">
          <a:xfrm>
            <a:off x="850900" y="2495550"/>
            <a:ext cx="2354263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Comic Sans MS" charset="0"/>
              </a:rPr>
              <a:t>Register-Immediate</a:t>
            </a:r>
          </a:p>
        </p:txBody>
      </p:sp>
      <p:sp>
        <p:nvSpPr>
          <p:cNvPr id="947252" name="Rectangle 52"/>
          <p:cNvSpPr>
            <a:spLocks noChangeArrowheads="1"/>
          </p:cNvSpPr>
          <p:nvPr/>
        </p:nvSpPr>
        <p:spPr bwMode="auto">
          <a:xfrm>
            <a:off x="1308100" y="4165600"/>
            <a:ext cx="10414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53" name="Rectangle 53"/>
          <p:cNvSpPr>
            <a:spLocks noChangeArrowheads="1"/>
          </p:cNvSpPr>
          <p:nvPr/>
        </p:nvSpPr>
        <p:spPr bwMode="auto">
          <a:xfrm>
            <a:off x="1536700" y="4254500"/>
            <a:ext cx="4318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Op</a:t>
            </a:r>
          </a:p>
        </p:txBody>
      </p:sp>
      <p:sp>
        <p:nvSpPr>
          <p:cNvPr id="947254" name="Rectangle 54"/>
          <p:cNvSpPr>
            <a:spLocks noChangeArrowheads="1"/>
          </p:cNvSpPr>
          <p:nvPr/>
        </p:nvSpPr>
        <p:spPr bwMode="auto">
          <a:xfrm>
            <a:off x="1231900" y="39116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31</a:t>
            </a:r>
          </a:p>
        </p:txBody>
      </p:sp>
      <p:sp>
        <p:nvSpPr>
          <p:cNvPr id="947255" name="Rectangle 55"/>
          <p:cNvSpPr>
            <a:spLocks noChangeArrowheads="1"/>
          </p:cNvSpPr>
          <p:nvPr/>
        </p:nvSpPr>
        <p:spPr bwMode="auto">
          <a:xfrm>
            <a:off x="2070100" y="39116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26</a:t>
            </a:r>
          </a:p>
        </p:txBody>
      </p:sp>
      <p:sp>
        <p:nvSpPr>
          <p:cNvPr id="947256" name="Rectangle 56"/>
          <p:cNvSpPr>
            <a:spLocks noChangeArrowheads="1"/>
          </p:cNvSpPr>
          <p:nvPr/>
        </p:nvSpPr>
        <p:spPr bwMode="auto">
          <a:xfrm>
            <a:off x="2374900" y="4165600"/>
            <a:ext cx="8890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57" name="Rectangle 57"/>
          <p:cNvSpPr>
            <a:spLocks noChangeArrowheads="1"/>
          </p:cNvSpPr>
          <p:nvPr/>
        </p:nvSpPr>
        <p:spPr bwMode="auto">
          <a:xfrm>
            <a:off x="3289300" y="4165600"/>
            <a:ext cx="8890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58" name="Rectangle 58"/>
          <p:cNvSpPr>
            <a:spLocks noChangeArrowheads="1"/>
          </p:cNvSpPr>
          <p:nvPr/>
        </p:nvSpPr>
        <p:spPr bwMode="auto">
          <a:xfrm>
            <a:off x="4203700" y="4165600"/>
            <a:ext cx="3022600" cy="355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7259" name="Rectangle 59"/>
          <p:cNvSpPr>
            <a:spLocks noChangeArrowheads="1"/>
          </p:cNvSpPr>
          <p:nvPr/>
        </p:nvSpPr>
        <p:spPr bwMode="auto">
          <a:xfrm>
            <a:off x="7099300" y="3911600"/>
            <a:ext cx="23495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0</a:t>
            </a:r>
          </a:p>
        </p:txBody>
      </p:sp>
      <p:sp>
        <p:nvSpPr>
          <p:cNvPr id="947260" name="Rectangle 60"/>
          <p:cNvSpPr>
            <a:spLocks noChangeArrowheads="1"/>
          </p:cNvSpPr>
          <p:nvPr/>
        </p:nvSpPr>
        <p:spPr bwMode="auto">
          <a:xfrm>
            <a:off x="4203700" y="39116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15</a:t>
            </a:r>
          </a:p>
        </p:txBody>
      </p:sp>
      <p:sp>
        <p:nvSpPr>
          <p:cNvPr id="947261" name="Rectangle 61"/>
          <p:cNvSpPr>
            <a:spLocks noChangeArrowheads="1"/>
          </p:cNvSpPr>
          <p:nvPr/>
        </p:nvSpPr>
        <p:spPr bwMode="auto">
          <a:xfrm>
            <a:off x="3898900" y="39116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16</a:t>
            </a:r>
          </a:p>
        </p:txBody>
      </p:sp>
      <p:sp>
        <p:nvSpPr>
          <p:cNvPr id="947262" name="Rectangle 62"/>
          <p:cNvSpPr>
            <a:spLocks noChangeArrowheads="1"/>
          </p:cNvSpPr>
          <p:nvPr/>
        </p:nvSpPr>
        <p:spPr bwMode="auto">
          <a:xfrm>
            <a:off x="3289300" y="39116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20</a:t>
            </a:r>
          </a:p>
        </p:txBody>
      </p:sp>
      <p:sp>
        <p:nvSpPr>
          <p:cNvPr id="947263" name="Rectangle 63"/>
          <p:cNvSpPr>
            <a:spLocks noChangeArrowheads="1"/>
          </p:cNvSpPr>
          <p:nvPr/>
        </p:nvSpPr>
        <p:spPr bwMode="auto">
          <a:xfrm>
            <a:off x="3060700" y="39116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21</a:t>
            </a:r>
          </a:p>
        </p:txBody>
      </p:sp>
      <p:sp>
        <p:nvSpPr>
          <p:cNvPr id="947264" name="Rectangle 64"/>
          <p:cNvSpPr>
            <a:spLocks noChangeArrowheads="1"/>
          </p:cNvSpPr>
          <p:nvPr/>
        </p:nvSpPr>
        <p:spPr bwMode="auto">
          <a:xfrm>
            <a:off x="2374900" y="3911600"/>
            <a:ext cx="3429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mic Sans MS" charset="0"/>
              </a:rPr>
              <a:t>25</a:t>
            </a:r>
          </a:p>
        </p:txBody>
      </p:sp>
      <p:sp>
        <p:nvSpPr>
          <p:cNvPr id="947265" name="Rectangle 65"/>
          <p:cNvSpPr>
            <a:spLocks noChangeArrowheads="1"/>
          </p:cNvSpPr>
          <p:nvPr/>
        </p:nvSpPr>
        <p:spPr bwMode="auto">
          <a:xfrm>
            <a:off x="2527300" y="4254500"/>
            <a:ext cx="484188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Rs1</a:t>
            </a:r>
          </a:p>
        </p:txBody>
      </p:sp>
      <p:sp>
        <p:nvSpPr>
          <p:cNvPr id="947266" name="Rectangle 66"/>
          <p:cNvSpPr>
            <a:spLocks noChangeArrowheads="1"/>
          </p:cNvSpPr>
          <p:nvPr/>
        </p:nvSpPr>
        <p:spPr bwMode="auto">
          <a:xfrm>
            <a:off x="3213100" y="4254500"/>
            <a:ext cx="1077913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Rs2/Opx</a:t>
            </a:r>
          </a:p>
        </p:txBody>
      </p:sp>
      <p:sp>
        <p:nvSpPr>
          <p:cNvPr id="947267" name="Rectangle 67"/>
          <p:cNvSpPr>
            <a:spLocks noChangeArrowheads="1"/>
          </p:cNvSpPr>
          <p:nvPr/>
        </p:nvSpPr>
        <p:spPr bwMode="auto">
          <a:xfrm>
            <a:off x="4813300" y="4178300"/>
            <a:ext cx="1220788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 b="0">
                <a:solidFill>
                  <a:schemeClr val="tx1"/>
                </a:solidFill>
                <a:latin typeface="Comic Sans MS" charset="0"/>
              </a:rPr>
              <a:t>immediate</a:t>
            </a:r>
          </a:p>
        </p:txBody>
      </p:sp>
      <p:sp>
        <p:nvSpPr>
          <p:cNvPr id="947268" name="Rectangle 68"/>
          <p:cNvSpPr>
            <a:spLocks noChangeArrowheads="1"/>
          </p:cNvSpPr>
          <p:nvPr/>
        </p:nvSpPr>
        <p:spPr bwMode="auto">
          <a:xfrm>
            <a:off x="850900" y="3590925"/>
            <a:ext cx="876300" cy="298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Comic Sans MS" charset="0"/>
              </a:rPr>
              <a:t>Branch</a:t>
            </a:r>
          </a:p>
        </p:txBody>
      </p:sp>
      <p:sp>
        <p:nvSpPr>
          <p:cNvPr id="947269" name="Rectangle 69"/>
          <p:cNvSpPr>
            <a:spLocks noChangeArrowheads="1"/>
          </p:cNvSpPr>
          <p:nvPr/>
        </p:nvSpPr>
        <p:spPr bwMode="auto">
          <a:xfrm>
            <a:off x="850900" y="4752975"/>
            <a:ext cx="1404938" cy="298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Comic Sans MS" charset="0"/>
              </a:rPr>
              <a:t>Jump / Call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6C384F3-5666-6D45-AE9A-B3107EF68D37}" type="slidenum">
              <a:rPr lang="en-US"/>
              <a:pPr/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6325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" y="469900"/>
            <a:ext cx="7162800" cy="800100"/>
          </a:xfrm>
          <a:noFill/>
        </p:spPr>
        <p:txBody>
          <a:bodyPr lIns="90488" tIns="44450" rIns="90488" bIns="44450"/>
          <a:lstStyle/>
          <a:p>
            <a:r>
              <a:rPr lang="en-US"/>
              <a:t>Instruction Execution</a:t>
            </a:r>
          </a:p>
        </p:txBody>
      </p:sp>
      <p:sp>
        <p:nvSpPr>
          <p:cNvPr id="56326" name="Rectangle 3"/>
          <p:cNvSpPr>
            <a:spLocks noChangeArrowheads="1"/>
          </p:cNvSpPr>
          <p:nvPr/>
        </p:nvSpPr>
        <p:spPr bwMode="auto">
          <a:xfrm>
            <a:off x="1444625" y="1751013"/>
            <a:ext cx="5673725" cy="3257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Execution of an instruction involves</a:t>
            </a:r>
          </a:p>
          <a:p>
            <a:pPr>
              <a:spcBef>
                <a:spcPct val="0"/>
              </a:spcBef>
            </a:pPr>
            <a:endParaRPr lang="en-US" sz="2400">
              <a:solidFill>
                <a:schemeClr val="tx1"/>
              </a:solidFill>
              <a:latin typeface="Verdana" charset="0"/>
            </a:endParaRPr>
          </a:p>
          <a:p>
            <a:pPr lvl="2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1. instruction fetch</a:t>
            </a:r>
          </a:p>
          <a:p>
            <a:pPr lvl="2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2. decode and register fetch</a:t>
            </a:r>
          </a:p>
          <a:p>
            <a:pPr lvl="2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3. ALU operation</a:t>
            </a:r>
          </a:p>
          <a:p>
            <a:pPr lvl="2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4. memory operation (optional)</a:t>
            </a:r>
          </a:p>
          <a:p>
            <a:pPr lvl="2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5. write back</a:t>
            </a:r>
          </a:p>
          <a:p>
            <a:pPr lvl="2">
              <a:spcBef>
                <a:spcPct val="0"/>
              </a:spcBef>
            </a:pPr>
            <a:endParaRPr lang="en-US" sz="2000">
              <a:solidFill>
                <a:srgbClr val="56127A"/>
              </a:solidFill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and the computation of the address of the </a:t>
            </a:r>
          </a:p>
          <a:p>
            <a:pPr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next instruction</a:t>
            </a:r>
            <a:endParaRPr lang="en-US" sz="2000">
              <a:solidFill>
                <a:srgbClr val="56127A"/>
              </a:solidFill>
              <a:latin typeface="Verdan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2AFC9E9-65A4-0243-9B3B-309555E9108A}" type="slidenum">
              <a:rPr lang="en-US"/>
              <a:pPr/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218562" name="Freeform 2"/>
          <p:cNvSpPr>
            <a:spLocks/>
          </p:cNvSpPr>
          <p:nvPr/>
        </p:nvSpPr>
        <p:spPr bwMode="auto">
          <a:xfrm>
            <a:off x="3124200" y="2894013"/>
            <a:ext cx="1347788" cy="1587"/>
          </a:xfrm>
          <a:custGeom>
            <a:avLst/>
            <a:gdLst>
              <a:gd name="T0" fmla="*/ 0 w 849"/>
              <a:gd name="T1" fmla="*/ 0 h 1"/>
              <a:gd name="T2" fmla="*/ 849 w 849"/>
              <a:gd name="T3" fmla="*/ 0 h 1"/>
              <a:gd name="T4" fmla="*/ 0 60000 65536"/>
              <a:gd name="T5" fmla="*/ 0 60000 65536"/>
              <a:gd name="T6" fmla="*/ 0 w 849"/>
              <a:gd name="T7" fmla="*/ 0 h 1"/>
              <a:gd name="T8" fmla="*/ 849 w 849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49" h="1">
                <a:moveTo>
                  <a:pt x="0" y="0"/>
                </a:moveTo>
                <a:lnTo>
                  <a:pt x="849" y="0"/>
                </a:lnTo>
              </a:path>
            </a:pathLst>
          </a:custGeom>
          <a:noFill/>
          <a:ln w="76200">
            <a:solidFill>
              <a:srgbClr val="CFBDC8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8563" name="Freeform 3"/>
          <p:cNvSpPr>
            <a:spLocks/>
          </p:cNvSpPr>
          <p:nvPr/>
        </p:nvSpPr>
        <p:spPr bwMode="auto">
          <a:xfrm>
            <a:off x="4068763" y="2846388"/>
            <a:ext cx="3440112" cy="2090737"/>
          </a:xfrm>
          <a:custGeom>
            <a:avLst/>
            <a:gdLst>
              <a:gd name="T0" fmla="*/ 2167 w 2167"/>
              <a:gd name="T1" fmla="*/ 0 h 1317"/>
              <a:gd name="T2" fmla="*/ 2167 w 2167"/>
              <a:gd name="T3" fmla="*/ 1317 h 1317"/>
              <a:gd name="T4" fmla="*/ 0 w 2167"/>
              <a:gd name="T5" fmla="*/ 1317 h 1317"/>
              <a:gd name="T6" fmla="*/ 0 w 2167"/>
              <a:gd name="T7" fmla="*/ 144 h 1317"/>
              <a:gd name="T8" fmla="*/ 238 w 2167"/>
              <a:gd name="T9" fmla="*/ 144 h 13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7"/>
              <a:gd name="T16" fmla="*/ 0 h 1317"/>
              <a:gd name="T17" fmla="*/ 2167 w 2167"/>
              <a:gd name="T18" fmla="*/ 1317 h 131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7" h="1317">
                <a:moveTo>
                  <a:pt x="2167" y="0"/>
                </a:moveTo>
                <a:lnTo>
                  <a:pt x="2167" y="1317"/>
                </a:lnTo>
                <a:lnTo>
                  <a:pt x="0" y="1317"/>
                </a:lnTo>
                <a:lnTo>
                  <a:pt x="0" y="144"/>
                </a:lnTo>
                <a:lnTo>
                  <a:pt x="238" y="144"/>
                </a:lnTo>
              </a:path>
            </a:pathLst>
          </a:custGeom>
          <a:noFill/>
          <a:ln w="76200">
            <a:solidFill>
              <a:srgbClr val="CFBDC8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8564" name="Freeform 4"/>
          <p:cNvSpPr>
            <a:spLocks/>
          </p:cNvSpPr>
          <p:nvPr/>
        </p:nvSpPr>
        <p:spPr bwMode="auto">
          <a:xfrm>
            <a:off x="3151188" y="2857500"/>
            <a:ext cx="4370387" cy="1195388"/>
          </a:xfrm>
          <a:custGeom>
            <a:avLst/>
            <a:gdLst>
              <a:gd name="T0" fmla="*/ 0 w 2753"/>
              <a:gd name="T1" fmla="*/ 753 h 753"/>
              <a:gd name="T2" fmla="*/ 2249 w 2753"/>
              <a:gd name="T3" fmla="*/ 749 h 753"/>
              <a:gd name="T4" fmla="*/ 2249 w 2753"/>
              <a:gd name="T5" fmla="*/ 0 h 753"/>
              <a:gd name="T6" fmla="*/ 2753 w 2753"/>
              <a:gd name="T7" fmla="*/ 0 h 753"/>
              <a:gd name="T8" fmla="*/ 0 60000 65536"/>
              <a:gd name="T9" fmla="*/ 0 60000 65536"/>
              <a:gd name="T10" fmla="*/ 0 60000 65536"/>
              <a:gd name="T11" fmla="*/ 0 60000 65536"/>
              <a:gd name="T12" fmla="*/ 0 w 2753"/>
              <a:gd name="T13" fmla="*/ 0 h 753"/>
              <a:gd name="T14" fmla="*/ 2753 w 2753"/>
              <a:gd name="T15" fmla="*/ 753 h 75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753" h="753">
                <a:moveTo>
                  <a:pt x="0" y="753"/>
                </a:moveTo>
                <a:lnTo>
                  <a:pt x="2249" y="749"/>
                </a:lnTo>
                <a:lnTo>
                  <a:pt x="2249" y="0"/>
                </a:lnTo>
                <a:lnTo>
                  <a:pt x="2753" y="0"/>
                </a:lnTo>
              </a:path>
            </a:pathLst>
          </a:custGeom>
          <a:noFill/>
          <a:ln w="76200">
            <a:solidFill>
              <a:srgbClr val="CFBDC8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8565" name="Freeform 5"/>
          <p:cNvSpPr>
            <a:spLocks/>
          </p:cNvSpPr>
          <p:nvPr/>
        </p:nvSpPr>
        <p:spPr bwMode="auto">
          <a:xfrm>
            <a:off x="1039813" y="1417638"/>
            <a:ext cx="1771650" cy="1336675"/>
          </a:xfrm>
          <a:custGeom>
            <a:avLst/>
            <a:gdLst>
              <a:gd name="T0" fmla="*/ 324 w 1116"/>
              <a:gd name="T1" fmla="*/ 842 h 842"/>
              <a:gd name="T2" fmla="*/ 7 w 1116"/>
              <a:gd name="T3" fmla="*/ 842 h 842"/>
              <a:gd name="T4" fmla="*/ 0 w 1116"/>
              <a:gd name="T5" fmla="*/ 0 h 842"/>
              <a:gd name="T6" fmla="*/ 1116 w 1116"/>
              <a:gd name="T7" fmla="*/ 7 h 842"/>
              <a:gd name="T8" fmla="*/ 0 60000 65536"/>
              <a:gd name="T9" fmla="*/ 0 60000 65536"/>
              <a:gd name="T10" fmla="*/ 0 60000 65536"/>
              <a:gd name="T11" fmla="*/ 0 60000 65536"/>
              <a:gd name="T12" fmla="*/ 0 w 1116"/>
              <a:gd name="T13" fmla="*/ 0 h 842"/>
              <a:gd name="T14" fmla="*/ 1116 w 1116"/>
              <a:gd name="T15" fmla="*/ 842 h 8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16" h="842">
                <a:moveTo>
                  <a:pt x="324" y="842"/>
                </a:moveTo>
                <a:lnTo>
                  <a:pt x="7" y="842"/>
                </a:lnTo>
                <a:lnTo>
                  <a:pt x="0" y="0"/>
                </a:lnTo>
                <a:lnTo>
                  <a:pt x="1116" y="7"/>
                </a:lnTo>
              </a:path>
            </a:pathLst>
          </a:custGeom>
          <a:noFill/>
          <a:ln w="76200">
            <a:solidFill>
              <a:srgbClr val="CFBDC8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8566" name="Freeform 6"/>
          <p:cNvSpPr>
            <a:spLocks/>
          </p:cNvSpPr>
          <p:nvPr/>
        </p:nvSpPr>
        <p:spPr bwMode="auto">
          <a:xfrm>
            <a:off x="1854200" y="1417638"/>
            <a:ext cx="957263" cy="1362075"/>
          </a:xfrm>
          <a:custGeom>
            <a:avLst/>
            <a:gdLst>
              <a:gd name="T0" fmla="*/ 0 w 603"/>
              <a:gd name="T1" fmla="*/ 858 h 858"/>
              <a:gd name="T2" fmla="*/ 6 w 603"/>
              <a:gd name="T3" fmla="*/ 504 h 858"/>
              <a:gd name="T4" fmla="*/ 207 w 603"/>
              <a:gd name="T5" fmla="*/ 511 h 858"/>
              <a:gd name="T6" fmla="*/ 294 w 603"/>
              <a:gd name="T7" fmla="*/ 410 h 858"/>
              <a:gd name="T8" fmla="*/ 603 w 603"/>
              <a:gd name="T9" fmla="*/ 403 h 858"/>
              <a:gd name="T10" fmla="*/ 603 w 603"/>
              <a:gd name="T11" fmla="*/ 0 h 85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03"/>
              <a:gd name="T19" fmla="*/ 0 h 858"/>
              <a:gd name="T20" fmla="*/ 603 w 603"/>
              <a:gd name="T21" fmla="*/ 858 h 85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03" h="858">
                <a:moveTo>
                  <a:pt x="0" y="858"/>
                </a:moveTo>
                <a:lnTo>
                  <a:pt x="6" y="504"/>
                </a:lnTo>
                <a:lnTo>
                  <a:pt x="207" y="511"/>
                </a:lnTo>
                <a:lnTo>
                  <a:pt x="294" y="410"/>
                </a:lnTo>
                <a:lnTo>
                  <a:pt x="603" y="403"/>
                </a:lnTo>
                <a:lnTo>
                  <a:pt x="603" y="0"/>
                </a:lnTo>
              </a:path>
            </a:pathLst>
          </a:custGeom>
          <a:noFill/>
          <a:ln w="76200">
            <a:solidFill>
              <a:srgbClr val="CFBDC8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8567" name="Freeform 7"/>
          <p:cNvSpPr>
            <a:spLocks/>
          </p:cNvSpPr>
          <p:nvPr/>
        </p:nvSpPr>
        <p:spPr bwMode="auto">
          <a:xfrm>
            <a:off x="1749425" y="2754313"/>
            <a:ext cx="1393825" cy="138112"/>
          </a:xfrm>
          <a:custGeom>
            <a:avLst/>
            <a:gdLst>
              <a:gd name="T0" fmla="*/ 0 w 878"/>
              <a:gd name="T1" fmla="*/ 8 h 87"/>
              <a:gd name="T2" fmla="*/ 352 w 878"/>
              <a:gd name="T3" fmla="*/ 0 h 87"/>
              <a:gd name="T4" fmla="*/ 468 w 878"/>
              <a:gd name="T5" fmla="*/ 87 h 87"/>
              <a:gd name="T6" fmla="*/ 878 w 878"/>
              <a:gd name="T7" fmla="*/ 87 h 87"/>
              <a:gd name="T8" fmla="*/ 0 60000 65536"/>
              <a:gd name="T9" fmla="*/ 0 60000 65536"/>
              <a:gd name="T10" fmla="*/ 0 60000 65536"/>
              <a:gd name="T11" fmla="*/ 0 60000 65536"/>
              <a:gd name="T12" fmla="*/ 0 w 878"/>
              <a:gd name="T13" fmla="*/ 0 h 87"/>
              <a:gd name="T14" fmla="*/ 878 w 878"/>
              <a:gd name="T15" fmla="*/ 87 h 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78" h="87">
                <a:moveTo>
                  <a:pt x="0" y="8"/>
                </a:moveTo>
                <a:lnTo>
                  <a:pt x="352" y="0"/>
                </a:lnTo>
                <a:lnTo>
                  <a:pt x="468" y="87"/>
                </a:lnTo>
                <a:lnTo>
                  <a:pt x="878" y="87"/>
                </a:lnTo>
              </a:path>
            </a:pathLst>
          </a:custGeom>
          <a:noFill/>
          <a:ln w="76200">
            <a:solidFill>
              <a:srgbClr val="CFBDC8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8568" name="Freeform 8"/>
          <p:cNvSpPr>
            <a:spLocks/>
          </p:cNvSpPr>
          <p:nvPr/>
        </p:nvSpPr>
        <p:spPr bwMode="auto">
          <a:xfrm>
            <a:off x="3143250" y="2600325"/>
            <a:ext cx="3451225" cy="450850"/>
          </a:xfrm>
          <a:custGeom>
            <a:avLst/>
            <a:gdLst>
              <a:gd name="T0" fmla="*/ 0 w 2174"/>
              <a:gd name="T1" fmla="*/ 0 h 284"/>
              <a:gd name="T2" fmla="*/ 900 w 2174"/>
              <a:gd name="T3" fmla="*/ 0 h 284"/>
              <a:gd name="T4" fmla="*/ 1145 w 2174"/>
              <a:gd name="T5" fmla="*/ 284 h 284"/>
              <a:gd name="T6" fmla="*/ 2174 w 2174"/>
              <a:gd name="T7" fmla="*/ 284 h 284"/>
              <a:gd name="T8" fmla="*/ 0 60000 65536"/>
              <a:gd name="T9" fmla="*/ 0 60000 65536"/>
              <a:gd name="T10" fmla="*/ 0 60000 65536"/>
              <a:gd name="T11" fmla="*/ 0 60000 65536"/>
              <a:gd name="T12" fmla="*/ 0 w 2174"/>
              <a:gd name="T13" fmla="*/ 0 h 284"/>
              <a:gd name="T14" fmla="*/ 2174 w 2174"/>
              <a:gd name="T15" fmla="*/ 284 h 2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74" h="284">
                <a:moveTo>
                  <a:pt x="0" y="0"/>
                </a:moveTo>
                <a:lnTo>
                  <a:pt x="900" y="0"/>
                </a:lnTo>
                <a:lnTo>
                  <a:pt x="1145" y="284"/>
                </a:lnTo>
                <a:lnTo>
                  <a:pt x="2174" y="284"/>
                </a:lnTo>
              </a:path>
            </a:pathLst>
          </a:custGeom>
          <a:noFill/>
          <a:ln w="76200">
            <a:solidFill>
              <a:srgbClr val="CFBDC8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8569" name="Freeform 9"/>
          <p:cNvSpPr>
            <a:spLocks/>
          </p:cNvSpPr>
          <p:nvPr/>
        </p:nvSpPr>
        <p:spPr bwMode="auto">
          <a:xfrm>
            <a:off x="3149600" y="2459038"/>
            <a:ext cx="3614738" cy="468312"/>
          </a:xfrm>
          <a:custGeom>
            <a:avLst/>
            <a:gdLst>
              <a:gd name="T0" fmla="*/ 0 w 2277"/>
              <a:gd name="T1" fmla="*/ 0 h 295"/>
              <a:gd name="T2" fmla="*/ 849 w 2277"/>
              <a:gd name="T3" fmla="*/ 0 h 295"/>
              <a:gd name="T4" fmla="*/ 1058 w 2277"/>
              <a:gd name="T5" fmla="*/ 187 h 295"/>
              <a:gd name="T6" fmla="*/ 2172 w 2277"/>
              <a:gd name="T7" fmla="*/ 194 h 295"/>
              <a:gd name="T8" fmla="*/ 2277 w 2277"/>
              <a:gd name="T9" fmla="*/ 295 h 29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77"/>
              <a:gd name="T16" fmla="*/ 0 h 295"/>
              <a:gd name="T17" fmla="*/ 2277 w 2277"/>
              <a:gd name="T18" fmla="*/ 295 h 29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77" h="295">
                <a:moveTo>
                  <a:pt x="0" y="0"/>
                </a:moveTo>
                <a:lnTo>
                  <a:pt x="849" y="0"/>
                </a:lnTo>
                <a:lnTo>
                  <a:pt x="1058" y="187"/>
                </a:lnTo>
                <a:lnTo>
                  <a:pt x="2172" y="194"/>
                </a:lnTo>
                <a:lnTo>
                  <a:pt x="2277" y="295"/>
                </a:lnTo>
              </a:path>
            </a:pathLst>
          </a:custGeom>
          <a:noFill/>
          <a:ln w="76200">
            <a:solidFill>
              <a:srgbClr val="CFBDC8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1" name="Rectangle 10"/>
          <p:cNvSpPr>
            <a:spLocks noGrp="1" noChangeArrowheads="1"/>
          </p:cNvSpPr>
          <p:nvPr>
            <p:ph type="title"/>
          </p:nvPr>
        </p:nvSpPr>
        <p:spPr>
          <a:xfrm>
            <a:off x="177800" y="393700"/>
            <a:ext cx="8648700" cy="838200"/>
          </a:xfrm>
          <a:noFill/>
        </p:spPr>
        <p:txBody>
          <a:bodyPr lIns="90488" tIns="44450" rIns="90488" bIns="44450"/>
          <a:lstStyle/>
          <a:p>
            <a:r>
              <a:rPr lang="en-US"/>
              <a:t>Datapath: Reg-Reg ALU Instructions</a:t>
            </a:r>
          </a:p>
        </p:txBody>
      </p:sp>
      <p:sp>
        <p:nvSpPr>
          <p:cNvPr id="1218571" name="Rectangle 11"/>
          <p:cNvSpPr>
            <a:spLocks noChangeArrowheads="1"/>
          </p:cNvSpPr>
          <p:nvPr/>
        </p:nvSpPr>
        <p:spPr bwMode="auto">
          <a:xfrm>
            <a:off x="6346825" y="5464175"/>
            <a:ext cx="2619375" cy="454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400" i="1">
                <a:solidFill>
                  <a:srgbClr val="FF0000"/>
                </a:solidFill>
              </a:rPr>
              <a:t>RegWrite Timing?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950913" y="5805488"/>
            <a:ext cx="7710487" cy="901700"/>
            <a:chOff x="599" y="3721"/>
            <a:chExt cx="4857" cy="568"/>
          </a:xfrm>
        </p:grpSpPr>
        <p:grpSp>
          <p:nvGrpSpPr>
            <p:cNvPr id="3" name="Group 13"/>
            <p:cNvGrpSpPr>
              <a:grpSpLocks/>
            </p:cNvGrpSpPr>
            <p:nvPr/>
          </p:nvGrpSpPr>
          <p:grpSpPr bwMode="auto">
            <a:xfrm>
              <a:off x="621" y="3721"/>
              <a:ext cx="4835" cy="471"/>
              <a:chOff x="621" y="3721"/>
              <a:chExt cx="4835" cy="471"/>
            </a:xfrm>
          </p:grpSpPr>
          <p:sp>
            <p:nvSpPr>
              <p:cNvPr id="58448" name="Rectangle 14"/>
              <p:cNvSpPr>
                <a:spLocks noChangeArrowheads="1"/>
              </p:cNvSpPr>
              <p:nvPr/>
            </p:nvSpPr>
            <p:spPr bwMode="auto">
              <a:xfrm>
                <a:off x="3752" y="3961"/>
                <a:ext cx="1704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4" name="Group 15"/>
              <p:cNvGrpSpPr>
                <a:grpSpLocks/>
              </p:cNvGrpSpPr>
              <p:nvPr/>
            </p:nvGrpSpPr>
            <p:grpSpPr bwMode="auto">
              <a:xfrm>
                <a:off x="621" y="3721"/>
                <a:ext cx="4672" cy="407"/>
                <a:chOff x="621" y="3721"/>
                <a:chExt cx="4672" cy="407"/>
              </a:xfrm>
            </p:grpSpPr>
            <p:sp>
              <p:nvSpPr>
                <p:cNvPr id="58450" name="Rectangle 16"/>
                <p:cNvSpPr>
                  <a:spLocks noChangeArrowheads="1"/>
                </p:cNvSpPr>
                <p:nvPr/>
              </p:nvSpPr>
              <p:spPr bwMode="auto">
                <a:xfrm>
                  <a:off x="621" y="3721"/>
                  <a:ext cx="4672" cy="402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800">
                      <a:solidFill>
                        <a:srgbClr val="56127A"/>
                      </a:solidFill>
                      <a:latin typeface="Verdana" charset="0"/>
                    </a:rPr>
                    <a:t>     </a:t>
                  </a:r>
                  <a:r>
                    <a:rPr lang="en-US" sz="1800">
                      <a:solidFill>
                        <a:schemeClr val="tx1"/>
                      </a:solidFill>
                      <a:latin typeface="Verdana" charset="0"/>
                    </a:rPr>
                    <a:t>6	   5	 5       5       5          6</a:t>
                  </a:r>
                </a:p>
                <a:p>
                  <a:pPr>
                    <a:spcBef>
                      <a:spcPct val="0"/>
                    </a:spcBef>
                  </a:pPr>
                  <a:r>
                    <a:rPr lang="en-US" sz="1800">
                      <a:solidFill>
                        <a:srgbClr val="56127A"/>
                      </a:solidFill>
                      <a:latin typeface="Verdana" charset="0"/>
                    </a:rPr>
                    <a:t>     0	   rs	rt       rd       0       func       rd </a:t>
                  </a:r>
                  <a:r>
                    <a:rPr lang="en-US" sz="1800">
                      <a:solidFill>
                        <a:srgbClr val="56127A"/>
                      </a:solidFill>
                      <a:latin typeface="Symbol" charset="2"/>
                    </a:rPr>
                    <a:t></a:t>
                  </a:r>
                  <a:r>
                    <a:rPr lang="en-US" sz="1800">
                      <a:solidFill>
                        <a:srgbClr val="56127A"/>
                      </a:solidFill>
                      <a:latin typeface="Verdana" charset="0"/>
                    </a:rPr>
                    <a:t> (rs) func (rt)</a:t>
                  </a:r>
                </a:p>
              </p:txBody>
            </p:sp>
            <p:sp>
              <p:nvSpPr>
                <p:cNvPr id="58451" name="Rectangle 17"/>
                <p:cNvSpPr>
                  <a:spLocks noChangeArrowheads="1"/>
                </p:cNvSpPr>
                <p:nvPr/>
              </p:nvSpPr>
              <p:spPr bwMode="auto">
                <a:xfrm>
                  <a:off x="630" y="3911"/>
                  <a:ext cx="1520" cy="200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8452" name="Rectangle 18"/>
                <p:cNvSpPr>
                  <a:spLocks noChangeArrowheads="1"/>
                </p:cNvSpPr>
                <p:nvPr/>
              </p:nvSpPr>
              <p:spPr bwMode="auto">
                <a:xfrm>
                  <a:off x="2142" y="3911"/>
                  <a:ext cx="1520" cy="200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8453" name="Line 19"/>
                <p:cNvSpPr>
                  <a:spLocks noChangeShapeType="1"/>
                </p:cNvSpPr>
                <p:nvPr/>
              </p:nvSpPr>
              <p:spPr bwMode="auto">
                <a:xfrm>
                  <a:off x="1702" y="3919"/>
                  <a:ext cx="0" cy="1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8454" name="Line 20"/>
                <p:cNvSpPr>
                  <a:spLocks noChangeShapeType="1"/>
                </p:cNvSpPr>
                <p:nvPr/>
              </p:nvSpPr>
              <p:spPr bwMode="auto">
                <a:xfrm>
                  <a:off x="1198" y="3919"/>
                  <a:ext cx="0" cy="1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8455" name="Line 21"/>
                <p:cNvSpPr>
                  <a:spLocks noChangeShapeType="1"/>
                </p:cNvSpPr>
                <p:nvPr/>
              </p:nvSpPr>
              <p:spPr bwMode="auto">
                <a:xfrm>
                  <a:off x="2630" y="3919"/>
                  <a:ext cx="0" cy="1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8456" name="Line 22"/>
                <p:cNvSpPr>
                  <a:spLocks noChangeShapeType="1"/>
                </p:cNvSpPr>
                <p:nvPr/>
              </p:nvSpPr>
              <p:spPr bwMode="auto">
                <a:xfrm>
                  <a:off x="3070" y="3911"/>
                  <a:ext cx="0" cy="1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8457" name="Rectangle 23"/>
                <p:cNvSpPr>
                  <a:spLocks noChangeArrowheads="1"/>
                </p:cNvSpPr>
                <p:nvPr/>
              </p:nvSpPr>
              <p:spPr bwMode="auto">
                <a:xfrm>
                  <a:off x="3760" y="3897"/>
                  <a:ext cx="1336" cy="231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58447" name="Rectangle 24"/>
            <p:cNvSpPr>
              <a:spLocks noChangeArrowheads="1"/>
            </p:cNvSpPr>
            <p:nvPr/>
          </p:nvSpPr>
          <p:spPr bwMode="auto">
            <a:xfrm>
              <a:off x="599" y="4118"/>
              <a:ext cx="3103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31        26  25      21 20     16 15       11             5             0</a:t>
              </a:r>
            </a:p>
          </p:txBody>
        </p:sp>
      </p:grp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1055688" y="1412875"/>
            <a:ext cx="2081212" cy="2114550"/>
            <a:chOff x="665" y="890"/>
            <a:chExt cx="1311" cy="1332"/>
          </a:xfrm>
        </p:grpSpPr>
        <p:sp>
          <p:nvSpPr>
            <p:cNvPr id="58426" name="Line 26"/>
            <p:cNvSpPr>
              <a:spLocks noChangeShapeType="1"/>
            </p:cNvSpPr>
            <p:nvPr/>
          </p:nvSpPr>
          <p:spPr bwMode="auto">
            <a:xfrm>
              <a:off x="1816" y="1832"/>
              <a:ext cx="16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427" name="Rectangle 27"/>
            <p:cNvSpPr>
              <a:spLocks noChangeArrowheads="1"/>
            </p:cNvSpPr>
            <p:nvPr/>
          </p:nvSpPr>
          <p:spPr bwMode="auto">
            <a:xfrm>
              <a:off x="1071" y="1070"/>
              <a:ext cx="269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0x4</a:t>
              </a:r>
            </a:p>
          </p:txBody>
        </p:sp>
        <p:sp>
          <p:nvSpPr>
            <p:cNvPr id="58428" name="Freeform 28"/>
            <p:cNvSpPr>
              <a:spLocks/>
            </p:cNvSpPr>
            <p:nvPr/>
          </p:nvSpPr>
          <p:spPr bwMode="auto">
            <a:xfrm>
              <a:off x="1336" y="1096"/>
              <a:ext cx="241" cy="385"/>
            </a:xfrm>
            <a:custGeom>
              <a:avLst/>
              <a:gdLst>
                <a:gd name="T0" fmla="*/ 0 w 241"/>
                <a:gd name="T1" fmla="*/ 0 h 385"/>
                <a:gd name="T2" fmla="*/ 0 w 241"/>
                <a:gd name="T3" fmla="*/ 160 h 385"/>
                <a:gd name="T4" fmla="*/ 48 w 241"/>
                <a:gd name="T5" fmla="*/ 192 h 385"/>
                <a:gd name="T6" fmla="*/ 0 w 241"/>
                <a:gd name="T7" fmla="*/ 224 h 385"/>
                <a:gd name="T8" fmla="*/ 0 w 241"/>
                <a:gd name="T9" fmla="*/ 384 h 385"/>
                <a:gd name="T10" fmla="*/ 240 w 241"/>
                <a:gd name="T11" fmla="*/ 288 h 385"/>
                <a:gd name="T12" fmla="*/ 240 w 241"/>
                <a:gd name="T13" fmla="*/ 96 h 385"/>
                <a:gd name="T14" fmla="*/ 0 w 241"/>
                <a:gd name="T15" fmla="*/ 0 h 38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41"/>
                <a:gd name="T25" fmla="*/ 0 h 385"/>
                <a:gd name="T26" fmla="*/ 241 w 241"/>
                <a:gd name="T27" fmla="*/ 385 h 38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41" h="385">
                  <a:moveTo>
                    <a:pt x="0" y="0"/>
                  </a:moveTo>
                  <a:lnTo>
                    <a:pt x="0" y="160"/>
                  </a:lnTo>
                  <a:lnTo>
                    <a:pt x="48" y="192"/>
                  </a:lnTo>
                  <a:lnTo>
                    <a:pt x="0" y="224"/>
                  </a:lnTo>
                  <a:lnTo>
                    <a:pt x="0" y="384"/>
                  </a:lnTo>
                  <a:lnTo>
                    <a:pt x="240" y="288"/>
                  </a:lnTo>
                  <a:lnTo>
                    <a:pt x="240" y="96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429" name="Line 29"/>
            <p:cNvSpPr>
              <a:spLocks noChangeShapeType="1"/>
            </p:cNvSpPr>
            <p:nvPr/>
          </p:nvSpPr>
          <p:spPr bwMode="auto">
            <a:xfrm>
              <a:off x="1292" y="1144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430" name="Rectangle 30"/>
            <p:cNvSpPr>
              <a:spLocks noChangeArrowheads="1"/>
            </p:cNvSpPr>
            <p:nvPr/>
          </p:nvSpPr>
          <p:spPr bwMode="auto">
            <a:xfrm>
              <a:off x="1351" y="1228"/>
              <a:ext cx="256" cy="1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Add</a:t>
              </a:r>
            </a:p>
          </p:txBody>
        </p:sp>
        <p:sp>
          <p:nvSpPr>
            <p:cNvPr id="58431" name="Rectangle 31"/>
            <p:cNvSpPr>
              <a:spLocks noChangeArrowheads="1"/>
            </p:cNvSpPr>
            <p:nvPr/>
          </p:nvSpPr>
          <p:spPr bwMode="auto">
            <a:xfrm>
              <a:off x="935" y="1966"/>
              <a:ext cx="212" cy="1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clk</a:t>
              </a:r>
            </a:p>
          </p:txBody>
        </p:sp>
        <p:sp>
          <p:nvSpPr>
            <p:cNvPr id="58432" name="Line 32"/>
            <p:cNvSpPr>
              <a:spLocks noChangeShapeType="1"/>
            </p:cNvSpPr>
            <p:nvPr/>
          </p:nvSpPr>
          <p:spPr bwMode="auto">
            <a:xfrm>
              <a:off x="1061" y="1920"/>
              <a:ext cx="0" cy="8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" name="Group 33"/>
            <p:cNvGrpSpPr>
              <a:grpSpLocks/>
            </p:cNvGrpSpPr>
            <p:nvPr/>
          </p:nvGrpSpPr>
          <p:grpSpPr bwMode="auto">
            <a:xfrm>
              <a:off x="942" y="1554"/>
              <a:ext cx="892" cy="668"/>
              <a:chOff x="942" y="1554"/>
              <a:chExt cx="892" cy="668"/>
            </a:xfrm>
          </p:grpSpPr>
          <p:sp>
            <p:nvSpPr>
              <p:cNvPr id="58436" name="Freeform 34"/>
              <p:cNvSpPr>
                <a:spLocks/>
              </p:cNvSpPr>
              <p:nvPr/>
            </p:nvSpPr>
            <p:spPr bwMode="auto">
              <a:xfrm>
                <a:off x="1127" y="1738"/>
                <a:ext cx="193" cy="1"/>
              </a:xfrm>
              <a:custGeom>
                <a:avLst/>
                <a:gdLst>
                  <a:gd name="T0" fmla="*/ 0 w 193"/>
                  <a:gd name="T1" fmla="*/ 0 h 1"/>
                  <a:gd name="T2" fmla="*/ 144 w 193"/>
                  <a:gd name="T3" fmla="*/ 0 h 1"/>
                  <a:gd name="T4" fmla="*/ 192 w 193"/>
                  <a:gd name="T5" fmla="*/ 0 h 1"/>
                  <a:gd name="T6" fmla="*/ 0 60000 65536"/>
                  <a:gd name="T7" fmla="*/ 0 60000 65536"/>
                  <a:gd name="T8" fmla="*/ 0 60000 65536"/>
                  <a:gd name="T9" fmla="*/ 0 w 193"/>
                  <a:gd name="T10" fmla="*/ 0 h 1"/>
                  <a:gd name="T11" fmla="*/ 193 w 193"/>
                  <a:gd name="T12" fmla="*/ 1 h 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3" h="1">
                    <a:moveTo>
                      <a:pt x="0" y="0"/>
                    </a:moveTo>
                    <a:lnTo>
                      <a:pt x="144" y="0"/>
                    </a:lnTo>
                    <a:lnTo>
                      <a:pt x="192" y="0"/>
                    </a:lnTo>
                  </a:path>
                </a:pathLst>
              </a:custGeom>
              <a:noFill/>
              <a:ln w="25400" cap="rnd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7" name="Group 35"/>
              <p:cNvGrpSpPr>
                <a:grpSpLocks/>
              </p:cNvGrpSpPr>
              <p:nvPr/>
            </p:nvGrpSpPr>
            <p:grpSpPr bwMode="auto">
              <a:xfrm>
                <a:off x="1298" y="1621"/>
                <a:ext cx="536" cy="601"/>
                <a:chOff x="1298" y="1621"/>
                <a:chExt cx="536" cy="601"/>
              </a:xfrm>
            </p:grpSpPr>
            <p:sp>
              <p:nvSpPr>
                <p:cNvPr id="58442" name="Rectangle 36"/>
                <p:cNvSpPr>
                  <a:spLocks noChangeArrowheads="1"/>
                </p:cNvSpPr>
                <p:nvPr/>
              </p:nvSpPr>
              <p:spPr bwMode="auto">
                <a:xfrm>
                  <a:off x="1331" y="1623"/>
                  <a:ext cx="472" cy="58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8443" name="Rectangle 37"/>
                <p:cNvSpPr>
                  <a:spLocks noChangeArrowheads="1"/>
                </p:cNvSpPr>
                <p:nvPr/>
              </p:nvSpPr>
              <p:spPr bwMode="auto">
                <a:xfrm>
                  <a:off x="1298" y="1621"/>
                  <a:ext cx="306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56127A"/>
                      </a:solidFill>
                    </a:rPr>
                    <a:t>addr</a:t>
                  </a:r>
                </a:p>
              </p:txBody>
            </p:sp>
            <p:sp>
              <p:nvSpPr>
                <p:cNvPr id="58444" name="Rectangle 38"/>
                <p:cNvSpPr>
                  <a:spLocks noChangeArrowheads="1"/>
                </p:cNvSpPr>
                <p:nvPr/>
              </p:nvSpPr>
              <p:spPr bwMode="auto">
                <a:xfrm>
                  <a:off x="1571" y="1725"/>
                  <a:ext cx="263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56127A"/>
                      </a:solidFill>
                    </a:rPr>
                    <a:t>inst</a:t>
                  </a:r>
                </a:p>
              </p:txBody>
            </p:sp>
            <p:sp>
              <p:nvSpPr>
                <p:cNvPr id="58445" name="Rectangle 39"/>
                <p:cNvSpPr>
                  <a:spLocks noChangeArrowheads="1"/>
                </p:cNvSpPr>
                <p:nvPr/>
              </p:nvSpPr>
              <p:spPr bwMode="auto">
                <a:xfrm>
                  <a:off x="1305" y="1898"/>
                  <a:ext cx="518" cy="324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400">
                      <a:solidFill>
                        <a:srgbClr val="56127A"/>
                      </a:solidFill>
                    </a:rPr>
                    <a:t>Inst.</a:t>
                  </a:r>
                </a:p>
                <a:p>
                  <a:pPr>
                    <a:spcBef>
                      <a:spcPct val="0"/>
                    </a:spcBef>
                  </a:pPr>
                  <a:r>
                    <a:rPr lang="en-US" sz="1400">
                      <a:solidFill>
                        <a:srgbClr val="56127A"/>
                      </a:solidFill>
                    </a:rPr>
                    <a:t>Memory</a:t>
                  </a:r>
                </a:p>
              </p:txBody>
            </p:sp>
          </p:grpSp>
          <p:sp>
            <p:nvSpPr>
              <p:cNvPr id="58438" name="Rectangle 40"/>
              <p:cNvSpPr>
                <a:spLocks noChangeArrowheads="1"/>
              </p:cNvSpPr>
              <p:nvPr/>
            </p:nvSpPr>
            <p:spPr bwMode="auto">
              <a:xfrm>
                <a:off x="991" y="1554"/>
                <a:ext cx="128" cy="368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439" name="Line 41"/>
              <p:cNvSpPr>
                <a:spLocks noChangeShapeType="1"/>
              </p:cNvSpPr>
              <p:nvPr/>
            </p:nvSpPr>
            <p:spPr bwMode="auto">
              <a:xfrm>
                <a:off x="1135" y="1738"/>
                <a:ext cx="3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440" name="Rectangle 42"/>
              <p:cNvSpPr>
                <a:spLocks noChangeArrowheads="1"/>
              </p:cNvSpPr>
              <p:nvPr/>
            </p:nvSpPr>
            <p:spPr bwMode="auto">
              <a:xfrm>
                <a:off x="942" y="1664"/>
                <a:ext cx="247" cy="17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PC</a:t>
                </a:r>
              </a:p>
            </p:txBody>
          </p:sp>
          <p:sp>
            <p:nvSpPr>
              <p:cNvPr id="58441" name="Freeform 43"/>
              <p:cNvSpPr>
                <a:spLocks/>
              </p:cNvSpPr>
              <p:nvPr/>
            </p:nvSpPr>
            <p:spPr bwMode="auto">
              <a:xfrm>
                <a:off x="1031" y="1874"/>
                <a:ext cx="49" cy="49"/>
              </a:xfrm>
              <a:custGeom>
                <a:avLst/>
                <a:gdLst>
                  <a:gd name="T0" fmla="*/ 0 w 49"/>
                  <a:gd name="T1" fmla="*/ 48 h 49"/>
                  <a:gd name="T2" fmla="*/ 24 w 49"/>
                  <a:gd name="T3" fmla="*/ 0 h 49"/>
                  <a:gd name="T4" fmla="*/ 48 w 49"/>
                  <a:gd name="T5" fmla="*/ 48 h 49"/>
                  <a:gd name="T6" fmla="*/ 0 60000 65536"/>
                  <a:gd name="T7" fmla="*/ 0 60000 65536"/>
                  <a:gd name="T8" fmla="*/ 0 60000 65536"/>
                  <a:gd name="T9" fmla="*/ 0 w 49"/>
                  <a:gd name="T10" fmla="*/ 0 h 49"/>
                  <a:gd name="T11" fmla="*/ 49 w 49"/>
                  <a:gd name="T12" fmla="*/ 49 h 4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9" h="49">
                    <a:moveTo>
                      <a:pt x="0" y="48"/>
                    </a:moveTo>
                    <a:lnTo>
                      <a:pt x="24" y="0"/>
                    </a:lnTo>
                    <a:lnTo>
                      <a:pt x="48" y="48"/>
                    </a:lnTo>
                  </a:path>
                </a:pathLst>
              </a:custGeom>
              <a:noFill/>
              <a:ln w="254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58434" name="Freeform 44"/>
            <p:cNvSpPr>
              <a:spLocks/>
            </p:cNvSpPr>
            <p:nvPr/>
          </p:nvSpPr>
          <p:spPr bwMode="auto">
            <a:xfrm>
              <a:off x="665" y="890"/>
              <a:ext cx="1106" cy="845"/>
            </a:xfrm>
            <a:custGeom>
              <a:avLst/>
              <a:gdLst>
                <a:gd name="T0" fmla="*/ 921 w 1106"/>
                <a:gd name="T1" fmla="*/ 410 h 845"/>
                <a:gd name="T2" fmla="*/ 1104 w 1106"/>
                <a:gd name="T3" fmla="*/ 409 h 845"/>
                <a:gd name="T4" fmla="*/ 1106 w 1106"/>
                <a:gd name="T5" fmla="*/ 1 h 845"/>
                <a:gd name="T6" fmla="*/ 775 w 1106"/>
                <a:gd name="T7" fmla="*/ 0 h 845"/>
                <a:gd name="T8" fmla="*/ 2 w 1106"/>
                <a:gd name="T9" fmla="*/ 1 h 845"/>
                <a:gd name="T10" fmla="*/ 0 w 1106"/>
                <a:gd name="T11" fmla="*/ 845 h 845"/>
                <a:gd name="T12" fmla="*/ 335 w 1106"/>
                <a:gd name="T13" fmla="*/ 845 h 84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106"/>
                <a:gd name="T22" fmla="*/ 0 h 845"/>
                <a:gd name="T23" fmla="*/ 1106 w 1106"/>
                <a:gd name="T24" fmla="*/ 845 h 84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106" h="845">
                  <a:moveTo>
                    <a:pt x="921" y="410"/>
                  </a:moveTo>
                  <a:lnTo>
                    <a:pt x="1104" y="409"/>
                  </a:lnTo>
                  <a:lnTo>
                    <a:pt x="1106" y="1"/>
                  </a:lnTo>
                  <a:lnTo>
                    <a:pt x="775" y="0"/>
                  </a:lnTo>
                  <a:lnTo>
                    <a:pt x="2" y="1"/>
                  </a:lnTo>
                  <a:lnTo>
                    <a:pt x="0" y="845"/>
                  </a:lnTo>
                  <a:lnTo>
                    <a:pt x="335" y="845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435" name="Freeform 45"/>
            <p:cNvSpPr>
              <a:spLocks/>
            </p:cNvSpPr>
            <p:nvPr/>
          </p:nvSpPr>
          <p:spPr bwMode="auto">
            <a:xfrm>
              <a:off x="1168" y="1410"/>
              <a:ext cx="168" cy="333"/>
            </a:xfrm>
            <a:custGeom>
              <a:avLst/>
              <a:gdLst>
                <a:gd name="T0" fmla="*/ 1 w 168"/>
                <a:gd name="T1" fmla="*/ 333 h 333"/>
                <a:gd name="T2" fmla="*/ 0 w 168"/>
                <a:gd name="T3" fmla="*/ 5 h 333"/>
                <a:gd name="T4" fmla="*/ 5 w 168"/>
                <a:gd name="T5" fmla="*/ 0 h 333"/>
                <a:gd name="T6" fmla="*/ 168 w 168"/>
                <a:gd name="T7" fmla="*/ 4 h 3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8"/>
                <a:gd name="T13" fmla="*/ 0 h 333"/>
                <a:gd name="T14" fmla="*/ 168 w 168"/>
                <a:gd name="T15" fmla="*/ 333 h 3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8" h="333">
                  <a:moveTo>
                    <a:pt x="1" y="333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168" y="4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218606" name="Freeform 46"/>
          <p:cNvSpPr>
            <a:spLocks/>
          </p:cNvSpPr>
          <p:nvPr/>
        </p:nvSpPr>
        <p:spPr bwMode="auto">
          <a:xfrm>
            <a:off x="4064000" y="2863850"/>
            <a:ext cx="3459163" cy="2068513"/>
          </a:xfrm>
          <a:custGeom>
            <a:avLst/>
            <a:gdLst>
              <a:gd name="T0" fmla="*/ 1769 w 2179"/>
              <a:gd name="T1" fmla="*/ 0 h 1303"/>
              <a:gd name="T2" fmla="*/ 2178 w 2179"/>
              <a:gd name="T3" fmla="*/ 0 h 1303"/>
              <a:gd name="T4" fmla="*/ 2178 w 2179"/>
              <a:gd name="T5" fmla="*/ 1302 h 1303"/>
              <a:gd name="T6" fmla="*/ 0 w 2179"/>
              <a:gd name="T7" fmla="*/ 1302 h 1303"/>
              <a:gd name="T8" fmla="*/ 0 w 2179"/>
              <a:gd name="T9" fmla="*/ 133 h 1303"/>
              <a:gd name="T10" fmla="*/ 242 w 2179"/>
              <a:gd name="T11" fmla="*/ 133 h 130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179"/>
              <a:gd name="T19" fmla="*/ 0 h 1303"/>
              <a:gd name="T20" fmla="*/ 2179 w 2179"/>
              <a:gd name="T21" fmla="*/ 1303 h 130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79" h="1303">
                <a:moveTo>
                  <a:pt x="1769" y="0"/>
                </a:moveTo>
                <a:lnTo>
                  <a:pt x="2178" y="0"/>
                </a:lnTo>
                <a:lnTo>
                  <a:pt x="2178" y="1302"/>
                </a:lnTo>
                <a:lnTo>
                  <a:pt x="0" y="1302"/>
                </a:lnTo>
                <a:lnTo>
                  <a:pt x="0" y="133"/>
                </a:lnTo>
                <a:lnTo>
                  <a:pt x="242" y="133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" name="Group 47"/>
          <p:cNvGrpSpPr>
            <a:grpSpLocks/>
          </p:cNvGrpSpPr>
          <p:nvPr/>
        </p:nvGrpSpPr>
        <p:grpSpPr bwMode="auto">
          <a:xfrm>
            <a:off x="2843213" y="1517650"/>
            <a:ext cx="4535487" cy="4000500"/>
            <a:chOff x="1791" y="956"/>
            <a:chExt cx="2857" cy="2520"/>
          </a:xfrm>
        </p:grpSpPr>
        <p:sp>
          <p:nvSpPr>
            <p:cNvPr id="58387" name="Freeform 48"/>
            <p:cNvSpPr>
              <a:spLocks/>
            </p:cNvSpPr>
            <p:nvPr/>
          </p:nvSpPr>
          <p:spPr bwMode="auto">
            <a:xfrm>
              <a:off x="1984" y="1544"/>
              <a:ext cx="817" cy="193"/>
            </a:xfrm>
            <a:custGeom>
              <a:avLst/>
              <a:gdLst>
                <a:gd name="T0" fmla="*/ 0 w 817"/>
                <a:gd name="T1" fmla="*/ 192 h 193"/>
                <a:gd name="T2" fmla="*/ 0 w 817"/>
                <a:gd name="T3" fmla="*/ 0 h 193"/>
                <a:gd name="T4" fmla="*/ 816 w 817"/>
                <a:gd name="T5" fmla="*/ 0 h 193"/>
                <a:gd name="T6" fmla="*/ 0 60000 65536"/>
                <a:gd name="T7" fmla="*/ 0 60000 65536"/>
                <a:gd name="T8" fmla="*/ 0 60000 65536"/>
                <a:gd name="T9" fmla="*/ 0 w 817"/>
                <a:gd name="T10" fmla="*/ 0 h 193"/>
                <a:gd name="T11" fmla="*/ 817 w 817"/>
                <a:gd name="T12" fmla="*/ 193 h 19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17" h="193">
                  <a:moveTo>
                    <a:pt x="0" y="192"/>
                  </a:moveTo>
                  <a:lnTo>
                    <a:pt x="0" y="0"/>
                  </a:lnTo>
                  <a:lnTo>
                    <a:pt x="816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388" name="Freeform 49"/>
            <p:cNvSpPr>
              <a:spLocks/>
            </p:cNvSpPr>
            <p:nvPr/>
          </p:nvSpPr>
          <p:spPr bwMode="auto">
            <a:xfrm>
              <a:off x="1984" y="1640"/>
              <a:ext cx="817" cy="1"/>
            </a:xfrm>
            <a:custGeom>
              <a:avLst/>
              <a:gdLst>
                <a:gd name="T0" fmla="*/ 0 w 817"/>
                <a:gd name="T1" fmla="*/ 0 h 1"/>
                <a:gd name="T2" fmla="*/ 816 w 817"/>
                <a:gd name="T3" fmla="*/ 0 h 1"/>
                <a:gd name="T4" fmla="*/ 0 60000 65536"/>
                <a:gd name="T5" fmla="*/ 0 60000 65536"/>
                <a:gd name="T6" fmla="*/ 0 w 817"/>
                <a:gd name="T7" fmla="*/ 0 h 1"/>
                <a:gd name="T8" fmla="*/ 817 w 81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17" h="1">
                  <a:moveTo>
                    <a:pt x="0" y="0"/>
                  </a:moveTo>
                  <a:lnTo>
                    <a:pt x="816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389" name="Freeform 50"/>
            <p:cNvSpPr>
              <a:spLocks/>
            </p:cNvSpPr>
            <p:nvPr/>
          </p:nvSpPr>
          <p:spPr bwMode="auto">
            <a:xfrm>
              <a:off x="3200" y="1736"/>
              <a:ext cx="897" cy="1"/>
            </a:xfrm>
            <a:custGeom>
              <a:avLst/>
              <a:gdLst>
                <a:gd name="T0" fmla="*/ 0 w 897"/>
                <a:gd name="T1" fmla="*/ 0 h 1"/>
                <a:gd name="T2" fmla="*/ 896 w 897"/>
                <a:gd name="T3" fmla="*/ 0 h 1"/>
                <a:gd name="T4" fmla="*/ 0 60000 65536"/>
                <a:gd name="T5" fmla="*/ 0 60000 65536"/>
                <a:gd name="T6" fmla="*/ 0 w 897"/>
                <a:gd name="T7" fmla="*/ 0 h 1"/>
                <a:gd name="T8" fmla="*/ 897 w 89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97" h="1">
                  <a:moveTo>
                    <a:pt x="0" y="0"/>
                  </a:moveTo>
                  <a:lnTo>
                    <a:pt x="89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390" name="Freeform 51"/>
            <p:cNvSpPr>
              <a:spLocks/>
            </p:cNvSpPr>
            <p:nvPr/>
          </p:nvSpPr>
          <p:spPr bwMode="auto">
            <a:xfrm>
              <a:off x="1984" y="2312"/>
              <a:ext cx="1345" cy="241"/>
            </a:xfrm>
            <a:custGeom>
              <a:avLst/>
              <a:gdLst>
                <a:gd name="T0" fmla="*/ 0 w 1345"/>
                <a:gd name="T1" fmla="*/ 0 h 241"/>
                <a:gd name="T2" fmla="*/ 0 w 1345"/>
                <a:gd name="T3" fmla="*/ 240 h 241"/>
                <a:gd name="T4" fmla="*/ 1344 w 1345"/>
                <a:gd name="T5" fmla="*/ 240 h 241"/>
                <a:gd name="T6" fmla="*/ 0 60000 65536"/>
                <a:gd name="T7" fmla="*/ 0 60000 65536"/>
                <a:gd name="T8" fmla="*/ 0 60000 65536"/>
                <a:gd name="T9" fmla="*/ 0 w 1345"/>
                <a:gd name="T10" fmla="*/ 0 h 241"/>
                <a:gd name="T11" fmla="*/ 1345 w 1345"/>
                <a:gd name="T12" fmla="*/ 241 h 24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45" h="241">
                  <a:moveTo>
                    <a:pt x="0" y="0"/>
                  </a:moveTo>
                  <a:lnTo>
                    <a:pt x="0" y="240"/>
                  </a:lnTo>
                  <a:lnTo>
                    <a:pt x="1344" y="24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391" name="Freeform 52"/>
            <p:cNvSpPr>
              <a:spLocks/>
            </p:cNvSpPr>
            <p:nvPr/>
          </p:nvSpPr>
          <p:spPr bwMode="auto">
            <a:xfrm>
              <a:off x="3696" y="1947"/>
              <a:ext cx="545" cy="598"/>
            </a:xfrm>
            <a:custGeom>
              <a:avLst/>
              <a:gdLst>
                <a:gd name="T0" fmla="*/ 0 w 545"/>
                <a:gd name="T1" fmla="*/ 597 h 598"/>
                <a:gd name="T2" fmla="*/ 544 w 545"/>
                <a:gd name="T3" fmla="*/ 597 h 598"/>
                <a:gd name="T4" fmla="*/ 544 w 545"/>
                <a:gd name="T5" fmla="*/ 0 h 598"/>
                <a:gd name="T6" fmla="*/ 0 60000 65536"/>
                <a:gd name="T7" fmla="*/ 0 60000 65536"/>
                <a:gd name="T8" fmla="*/ 0 60000 65536"/>
                <a:gd name="T9" fmla="*/ 0 w 545"/>
                <a:gd name="T10" fmla="*/ 0 h 598"/>
                <a:gd name="T11" fmla="*/ 545 w 545"/>
                <a:gd name="T12" fmla="*/ 598 h 59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45" h="598">
                  <a:moveTo>
                    <a:pt x="0" y="597"/>
                  </a:moveTo>
                  <a:lnTo>
                    <a:pt x="544" y="597"/>
                  </a:lnTo>
                  <a:lnTo>
                    <a:pt x="544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392" name="Freeform 53"/>
            <p:cNvSpPr>
              <a:spLocks/>
            </p:cNvSpPr>
            <p:nvPr/>
          </p:nvSpPr>
          <p:spPr bwMode="auto">
            <a:xfrm>
              <a:off x="3208" y="1928"/>
              <a:ext cx="873" cy="1"/>
            </a:xfrm>
            <a:custGeom>
              <a:avLst/>
              <a:gdLst>
                <a:gd name="T0" fmla="*/ 0 w 873"/>
                <a:gd name="T1" fmla="*/ 0 h 1"/>
                <a:gd name="T2" fmla="*/ 872 w 873"/>
                <a:gd name="T3" fmla="*/ 0 h 1"/>
                <a:gd name="T4" fmla="*/ 0 60000 65536"/>
                <a:gd name="T5" fmla="*/ 0 60000 65536"/>
                <a:gd name="T6" fmla="*/ 0 w 873"/>
                <a:gd name="T7" fmla="*/ 0 h 1"/>
                <a:gd name="T8" fmla="*/ 873 w 873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73" h="1">
                  <a:moveTo>
                    <a:pt x="0" y="0"/>
                  </a:moveTo>
                  <a:lnTo>
                    <a:pt x="872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393" name="Rectangle 54"/>
            <p:cNvSpPr>
              <a:spLocks noChangeArrowheads="1"/>
            </p:cNvSpPr>
            <p:nvPr/>
          </p:nvSpPr>
          <p:spPr bwMode="auto">
            <a:xfrm>
              <a:off x="1968" y="1392"/>
              <a:ext cx="616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inst&lt;25:21&gt;</a:t>
              </a:r>
            </a:p>
          </p:txBody>
        </p:sp>
        <p:sp>
          <p:nvSpPr>
            <p:cNvPr id="58394" name="Rectangle 55"/>
            <p:cNvSpPr>
              <a:spLocks noChangeArrowheads="1"/>
            </p:cNvSpPr>
            <p:nvPr/>
          </p:nvSpPr>
          <p:spPr bwMode="auto">
            <a:xfrm>
              <a:off x="1973" y="1493"/>
              <a:ext cx="616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inst&lt;20:16&gt;</a:t>
              </a:r>
            </a:p>
          </p:txBody>
        </p:sp>
        <p:sp>
          <p:nvSpPr>
            <p:cNvPr id="58395" name="Rectangle 56"/>
            <p:cNvSpPr>
              <a:spLocks noChangeArrowheads="1"/>
            </p:cNvSpPr>
            <p:nvPr/>
          </p:nvSpPr>
          <p:spPr bwMode="auto">
            <a:xfrm>
              <a:off x="1953" y="1686"/>
              <a:ext cx="616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inst&lt;15:11&gt;</a:t>
              </a:r>
            </a:p>
          </p:txBody>
        </p:sp>
        <p:sp>
          <p:nvSpPr>
            <p:cNvPr id="58396" name="Rectangle 57"/>
            <p:cNvSpPr>
              <a:spLocks noChangeArrowheads="1"/>
            </p:cNvSpPr>
            <p:nvPr/>
          </p:nvSpPr>
          <p:spPr bwMode="auto">
            <a:xfrm>
              <a:off x="1961" y="2414"/>
              <a:ext cx="509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inst&lt;5:0&gt;</a:t>
              </a:r>
            </a:p>
          </p:txBody>
        </p:sp>
        <p:sp>
          <p:nvSpPr>
            <p:cNvPr id="58397" name="Line 58"/>
            <p:cNvSpPr>
              <a:spLocks noChangeShapeType="1"/>
            </p:cNvSpPr>
            <p:nvPr/>
          </p:nvSpPr>
          <p:spPr bwMode="auto">
            <a:xfrm>
              <a:off x="1984" y="1548"/>
              <a:ext cx="0" cy="17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398" name="Rectangle 59"/>
            <p:cNvSpPr>
              <a:spLocks noChangeArrowheads="1"/>
            </p:cNvSpPr>
            <p:nvPr/>
          </p:nvSpPr>
          <p:spPr bwMode="auto">
            <a:xfrm>
              <a:off x="1791" y="3305"/>
              <a:ext cx="47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OpCode</a:t>
              </a:r>
            </a:p>
          </p:txBody>
        </p:sp>
        <p:sp>
          <p:nvSpPr>
            <p:cNvPr id="58399" name="Line 60"/>
            <p:cNvSpPr>
              <a:spLocks noChangeShapeType="1"/>
            </p:cNvSpPr>
            <p:nvPr/>
          </p:nvSpPr>
          <p:spPr bwMode="auto">
            <a:xfrm flipH="1">
              <a:off x="3806" y="1928"/>
              <a:ext cx="6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400" name="Freeform 61"/>
            <p:cNvSpPr>
              <a:spLocks/>
            </p:cNvSpPr>
            <p:nvPr/>
          </p:nvSpPr>
          <p:spPr bwMode="auto">
            <a:xfrm>
              <a:off x="1976" y="1824"/>
              <a:ext cx="817" cy="1"/>
            </a:xfrm>
            <a:custGeom>
              <a:avLst/>
              <a:gdLst>
                <a:gd name="T0" fmla="*/ 0 w 817"/>
                <a:gd name="T1" fmla="*/ 0 h 1"/>
                <a:gd name="T2" fmla="*/ 816 w 817"/>
                <a:gd name="T3" fmla="*/ 0 h 1"/>
                <a:gd name="T4" fmla="*/ 0 60000 65536"/>
                <a:gd name="T5" fmla="*/ 0 60000 65536"/>
                <a:gd name="T6" fmla="*/ 0 w 817"/>
                <a:gd name="T7" fmla="*/ 0 h 1"/>
                <a:gd name="T8" fmla="*/ 817 w 81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17" h="1">
                  <a:moveTo>
                    <a:pt x="0" y="0"/>
                  </a:moveTo>
                  <a:lnTo>
                    <a:pt x="816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9" name="Group 62"/>
            <p:cNvGrpSpPr>
              <a:grpSpLocks/>
            </p:cNvGrpSpPr>
            <p:nvPr/>
          </p:nvGrpSpPr>
          <p:grpSpPr bwMode="auto">
            <a:xfrm>
              <a:off x="4063" y="1630"/>
              <a:ext cx="462" cy="387"/>
              <a:chOff x="4063" y="1630"/>
              <a:chExt cx="462" cy="387"/>
            </a:xfrm>
          </p:grpSpPr>
          <p:sp>
            <p:nvSpPr>
              <p:cNvPr id="58422" name="Rectangle 63"/>
              <p:cNvSpPr>
                <a:spLocks noChangeArrowheads="1"/>
              </p:cNvSpPr>
              <p:nvPr/>
            </p:nvSpPr>
            <p:spPr bwMode="auto">
              <a:xfrm>
                <a:off x="4363" y="1846"/>
                <a:ext cx="162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z</a:t>
                </a:r>
              </a:p>
            </p:txBody>
          </p:sp>
          <p:sp>
            <p:nvSpPr>
              <p:cNvPr id="58423" name="Line 64"/>
              <p:cNvSpPr>
                <a:spLocks noChangeShapeType="1"/>
              </p:cNvSpPr>
              <p:nvPr/>
            </p:nvSpPr>
            <p:spPr bwMode="auto">
              <a:xfrm>
                <a:off x="4335" y="1884"/>
                <a:ext cx="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424" name="Freeform 65"/>
              <p:cNvSpPr>
                <a:spLocks/>
              </p:cNvSpPr>
              <p:nvPr/>
            </p:nvSpPr>
            <p:spPr bwMode="auto">
              <a:xfrm>
                <a:off x="4085" y="1630"/>
                <a:ext cx="241" cy="385"/>
              </a:xfrm>
              <a:custGeom>
                <a:avLst/>
                <a:gdLst>
                  <a:gd name="T0" fmla="*/ 0 w 241"/>
                  <a:gd name="T1" fmla="*/ 0 h 385"/>
                  <a:gd name="T2" fmla="*/ 0 w 241"/>
                  <a:gd name="T3" fmla="*/ 160 h 385"/>
                  <a:gd name="T4" fmla="*/ 48 w 241"/>
                  <a:gd name="T5" fmla="*/ 192 h 385"/>
                  <a:gd name="T6" fmla="*/ 0 w 241"/>
                  <a:gd name="T7" fmla="*/ 224 h 385"/>
                  <a:gd name="T8" fmla="*/ 0 w 241"/>
                  <a:gd name="T9" fmla="*/ 384 h 385"/>
                  <a:gd name="T10" fmla="*/ 240 w 241"/>
                  <a:gd name="T11" fmla="*/ 288 h 385"/>
                  <a:gd name="T12" fmla="*/ 240 w 241"/>
                  <a:gd name="T13" fmla="*/ 96 h 385"/>
                  <a:gd name="T14" fmla="*/ 0 w 241"/>
                  <a:gd name="T15" fmla="*/ 0 h 385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41"/>
                  <a:gd name="T25" fmla="*/ 0 h 385"/>
                  <a:gd name="T26" fmla="*/ 241 w 241"/>
                  <a:gd name="T27" fmla="*/ 385 h 385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41" h="385">
                    <a:moveTo>
                      <a:pt x="0" y="0"/>
                    </a:moveTo>
                    <a:lnTo>
                      <a:pt x="0" y="160"/>
                    </a:lnTo>
                    <a:lnTo>
                      <a:pt x="48" y="192"/>
                    </a:lnTo>
                    <a:lnTo>
                      <a:pt x="0" y="224"/>
                    </a:lnTo>
                    <a:lnTo>
                      <a:pt x="0" y="384"/>
                    </a:lnTo>
                    <a:lnTo>
                      <a:pt x="240" y="288"/>
                    </a:lnTo>
                    <a:lnTo>
                      <a:pt x="240" y="96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254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425" name="Rectangle 66"/>
              <p:cNvSpPr>
                <a:spLocks noChangeArrowheads="1"/>
              </p:cNvSpPr>
              <p:nvPr/>
            </p:nvSpPr>
            <p:spPr bwMode="auto">
              <a:xfrm>
                <a:off x="4063" y="1749"/>
                <a:ext cx="301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ALU</a:t>
                </a:r>
              </a:p>
            </p:txBody>
          </p:sp>
        </p:grpSp>
        <p:grpSp>
          <p:nvGrpSpPr>
            <p:cNvPr id="10" name="Group 67"/>
            <p:cNvGrpSpPr>
              <a:grpSpLocks/>
            </p:cNvGrpSpPr>
            <p:nvPr/>
          </p:nvGrpSpPr>
          <p:grpSpPr bwMode="auto">
            <a:xfrm>
              <a:off x="3302" y="2417"/>
              <a:ext cx="423" cy="267"/>
              <a:chOff x="3302" y="2417"/>
              <a:chExt cx="423" cy="267"/>
            </a:xfrm>
          </p:grpSpPr>
          <p:sp>
            <p:nvSpPr>
              <p:cNvPr id="58420" name="Rectangle 68"/>
              <p:cNvSpPr>
                <a:spLocks noChangeArrowheads="1"/>
              </p:cNvSpPr>
              <p:nvPr/>
            </p:nvSpPr>
            <p:spPr bwMode="auto">
              <a:xfrm>
                <a:off x="3335" y="2437"/>
                <a:ext cx="368" cy="20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421" name="Rectangle 69"/>
              <p:cNvSpPr>
                <a:spLocks noChangeArrowheads="1"/>
              </p:cNvSpPr>
              <p:nvPr/>
            </p:nvSpPr>
            <p:spPr bwMode="auto">
              <a:xfrm>
                <a:off x="3302" y="2417"/>
                <a:ext cx="423" cy="26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000">
                    <a:solidFill>
                      <a:srgbClr val="56127A"/>
                    </a:solidFill>
                  </a:rPr>
                  <a:t>ALU</a:t>
                </a:r>
              </a:p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Control</a:t>
                </a:r>
              </a:p>
            </p:txBody>
          </p:sp>
        </p:grpSp>
        <p:grpSp>
          <p:nvGrpSpPr>
            <p:cNvPr id="11" name="Group 70"/>
            <p:cNvGrpSpPr>
              <a:grpSpLocks/>
            </p:cNvGrpSpPr>
            <p:nvPr/>
          </p:nvGrpSpPr>
          <p:grpSpPr bwMode="auto">
            <a:xfrm>
              <a:off x="2758" y="956"/>
              <a:ext cx="515" cy="1205"/>
              <a:chOff x="2758" y="956"/>
              <a:chExt cx="515" cy="1205"/>
            </a:xfrm>
          </p:grpSpPr>
          <p:sp>
            <p:nvSpPr>
              <p:cNvPr id="58405" name="Rectangle 71"/>
              <p:cNvSpPr>
                <a:spLocks noChangeArrowheads="1"/>
              </p:cNvSpPr>
              <p:nvPr/>
            </p:nvSpPr>
            <p:spPr bwMode="auto">
              <a:xfrm>
                <a:off x="2759" y="956"/>
                <a:ext cx="514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RegWrite</a:t>
                </a:r>
              </a:p>
            </p:txBody>
          </p:sp>
          <p:sp>
            <p:nvSpPr>
              <p:cNvPr id="58406" name="Rectangle 72"/>
              <p:cNvSpPr>
                <a:spLocks noChangeArrowheads="1"/>
              </p:cNvSpPr>
              <p:nvPr/>
            </p:nvSpPr>
            <p:spPr bwMode="auto">
              <a:xfrm>
                <a:off x="2758" y="1196"/>
                <a:ext cx="212" cy="15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000">
                    <a:solidFill>
                      <a:srgbClr val="56127A"/>
                    </a:solidFill>
                  </a:rPr>
                  <a:t>clk</a:t>
                </a:r>
              </a:p>
            </p:txBody>
          </p:sp>
          <p:sp>
            <p:nvSpPr>
              <p:cNvPr id="58407" name="Freeform 73"/>
              <p:cNvSpPr>
                <a:spLocks/>
              </p:cNvSpPr>
              <p:nvPr/>
            </p:nvSpPr>
            <p:spPr bwMode="auto">
              <a:xfrm>
                <a:off x="3023" y="1216"/>
                <a:ext cx="1" cy="233"/>
              </a:xfrm>
              <a:custGeom>
                <a:avLst/>
                <a:gdLst>
                  <a:gd name="T0" fmla="*/ 0 w 1"/>
                  <a:gd name="T1" fmla="*/ 0 h 233"/>
                  <a:gd name="T2" fmla="*/ 0 w 1"/>
                  <a:gd name="T3" fmla="*/ 232 h 233"/>
                  <a:gd name="T4" fmla="*/ 0 60000 65536"/>
                  <a:gd name="T5" fmla="*/ 0 60000 65536"/>
                  <a:gd name="T6" fmla="*/ 0 w 1"/>
                  <a:gd name="T7" fmla="*/ 0 h 233"/>
                  <a:gd name="T8" fmla="*/ 1 w 1"/>
                  <a:gd name="T9" fmla="*/ 233 h 233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233">
                    <a:moveTo>
                      <a:pt x="0" y="0"/>
                    </a:moveTo>
                    <a:lnTo>
                      <a:pt x="0" y="232"/>
                    </a:lnTo>
                  </a:path>
                </a:pathLst>
              </a:custGeom>
              <a:noFill/>
              <a:ln w="12700" cap="rnd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408" name="Rectangle 74"/>
              <p:cNvSpPr>
                <a:spLocks noChangeArrowheads="1"/>
              </p:cNvSpPr>
              <p:nvPr/>
            </p:nvSpPr>
            <p:spPr bwMode="auto">
              <a:xfrm>
                <a:off x="2813" y="1447"/>
                <a:ext cx="368" cy="68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409" name="Rectangle 75"/>
              <p:cNvSpPr>
                <a:spLocks noChangeArrowheads="1"/>
              </p:cNvSpPr>
              <p:nvPr/>
            </p:nvSpPr>
            <p:spPr bwMode="auto">
              <a:xfrm>
                <a:off x="2972" y="1697"/>
                <a:ext cx="253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rd1</a:t>
                </a:r>
              </a:p>
            </p:txBody>
          </p:sp>
          <p:sp>
            <p:nvSpPr>
              <p:cNvPr id="58410" name="Rectangle 76"/>
              <p:cNvSpPr>
                <a:spLocks noChangeArrowheads="1"/>
              </p:cNvSpPr>
              <p:nvPr/>
            </p:nvSpPr>
            <p:spPr bwMode="auto">
              <a:xfrm>
                <a:off x="2797" y="1971"/>
                <a:ext cx="413" cy="19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400">
                    <a:solidFill>
                      <a:srgbClr val="56127A"/>
                    </a:solidFill>
                  </a:rPr>
                  <a:t>GPRs</a:t>
                </a:r>
              </a:p>
            </p:txBody>
          </p:sp>
          <p:sp>
            <p:nvSpPr>
              <p:cNvPr id="58411" name="Rectangle 77"/>
              <p:cNvSpPr>
                <a:spLocks noChangeArrowheads="1"/>
              </p:cNvSpPr>
              <p:nvPr/>
            </p:nvSpPr>
            <p:spPr bwMode="auto">
              <a:xfrm>
                <a:off x="2780" y="1501"/>
                <a:ext cx="247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rs1</a:t>
                </a:r>
              </a:p>
            </p:txBody>
          </p:sp>
          <p:sp>
            <p:nvSpPr>
              <p:cNvPr id="58412" name="Rectangle 78"/>
              <p:cNvSpPr>
                <a:spLocks noChangeArrowheads="1"/>
              </p:cNvSpPr>
              <p:nvPr/>
            </p:nvSpPr>
            <p:spPr bwMode="auto">
              <a:xfrm>
                <a:off x="2780" y="1597"/>
                <a:ext cx="247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rs2</a:t>
                </a:r>
              </a:p>
            </p:txBody>
          </p:sp>
          <p:sp>
            <p:nvSpPr>
              <p:cNvPr id="58413" name="Rectangle 79"/>
              <p:cNvSpPr>
                <a:spLocks noChangeArrowheads="1"/>
              </p:cNvSpPr>
              <p:nvPr/>
            </p:nvSpPr>
            <p:spPr bwMode="auto">
              <a:xfrm>
                <a:off x="2780" y="1781"/>
                <a:ext cx="231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ws</a:t>
                </a:r>
              </a:p>
            </p:txBody>
          </p:sp>
          <p:sp>
            <p:nvSpPr>
              <p:cNvPr id="58414" name="Rectangle 80"/>
              <p:cNvSpPr>
                <a:spLocks noChangeArrowheads="1"/>
              </p:cNvSpPr>
              <p:nvPr/>
            </p:nvSpPr>
            <p:spPr bwMode="auto">
              <a:xfrm>
                <a:off x="2780" y="1875"/>
                <a:ext cx="237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wd</a:t>
                </a:r>
              </a:p>
            </p:txBody>
          </p:sp>
          <p:sp>
            <p:nvSpPr>
              <p:cNvPr id="58415" name="Rectangle 81"/>
              <p:cNvSpPr>
                <a:spLocks noChangeArrowheads="1"/>
              </p:cNvSpPr>
              <p:nvPr/>
            </p:nvSpPr>
            <p:spPr bwMode="auto">
              <a:xfrm>
                <a:off x="2977" y="1876"/>
                <a:ext cx="253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rd2</a:t>
                </a:r>
              </a:p>
            </p:txBody>
          </p:sp>
          <p:sp>
            <p:nvSpPr>
              <p:cNvPr id="58416" name="Rectangle 82"/>
              <p:cNvSpPr>
                <a:spLocks noChangeArrowheads="1"/>
              </p:cNvSpPr>
              <p:nvPr/>
            </p:nvSpPr>
            <p:spPr bwMode="auto">
              <a:xfrm>
                <a:off x="2908" y="1397"/>
                <a:ext cx="237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we</a:t>
                </a:r>
              </a:p>
            </p:txBody>
          </p:sp>
          <p:sp>
            <p:nvSpPr>
              <p:cNvPr id="58417" name="Line 83"/>
              <p:cNvSpPr>
                <a:spLocks noChangeShapeType="1"/>
              </p:cNvSpPr>
              <p:nvPr/>
            </p:nvSpPr>
            <p:spPr bwMode="auto">
              <a:xfrm>
                <a:off x="2829" y="1443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418" name="Line 84"/>
              <p:cNvSpPr>
                <a:spLocks noChangeShapeType="1"/>
              </p:cNvSpPr>
              <p:nvPr/>
            </p:nvSpPr>
            <p:spPr bwMode="auto">
              <a:xfrm flipH="1">
                <a:off x="2856" y="1446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419" name="Line 85"/>
              <p:cNvSpPr>
                <a:spLocks noChangeShapeType="1"/>
              </p:cNvSpPr>
              <p:nvPr/>
            </p:nvSpPr>
            <p:spPr bwMode="auto">
              <a:xfrm>
                <a:off x="2856" y="1368"/>
                <a:ext cx="0" cy="9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58404" name="Line 86"/>
            <p:cNvSpPr>
              <a:spLocks noChangeShapeType="1"/>
            </p:cNvSpPr>
            <p:nvPr/>
          </p:nvSpPr>
          <p:spPr bwMode="auto">
            <a:xfrm>
              <a:off x="4328" y="1808"/>
              <a:ext cx="32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218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218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1218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1218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1218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218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121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1000"/>
                                        <p:tgtEl>
                                          <p:spTgt spid="1218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1218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5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62" grpId="0" animBg="1"/>
      <p:bldP spid="1218563" grpId="0" animBg="1"/>
      <p:bldP spid="1218564" grpId="0" animBg="1"/>
      <p:bldP spid="1218565" grpId="0" animBg="1"/>
      <p:bldP spid="1218566" grpId="0" animBg="1"/>
      <p:bldP spid="1218567" grpId="0" animBg="1"/>
      <p:bldP spid="1218568" grpId="0" animBg="1"/>
      <p:bldP spid="1218569" grpId="0" animBg="1"/>
      <p:bldP spid="1218571" grpId="0" autoUpdateAnimBg="0"/>
      <p:bldP spid="121860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2343A-8D84-C940-A55B-E75DDCD6568E}" type="slidenum">
              <a:rPr lang="en-US"/>
              <a:pPr/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879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</a:t>
            </a:r>
            <a:r>
              <a:rPr lang="en-US" dirty="0" smtClean="0"/>
              <a:t>Time…</a:t>
            </a:r>
            <a:endParaRPr lang="en-US" dirty="0"/>
          </a:p>
        </p:txBody>
      </p:sp>
      <p:sp>
        <p:nvSpPr>
          <p:cNvPr id="879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990600"/>
            <a:ext cx="7924800" cy="55626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US" dirty="0" smtClean="0"/>
              <a:t>Computer </a:t>
            </a:r>
            <a:r>
              <a:rPr lang="en-US" dirty="0"/>
              <a:t>Architecture &gt;&gt; </a:t>
            </a:r>
            <a:r>
              <a:rPr lang="en-US" dirty="0" err="1"/>
              <a:t>ISAs</a:t>
            </a:r>
            <a:r>
              <a:rPr lang="en-US" dirty="0"/>
              <a:t> and RTL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US" dirty="0" smtClean="0"/>
              <a:t>Comp</a:t>
            </a:r>
            <a:r>
              <a:rPr lang="en-US" dirty="0"/>
              <a:t>. Arch. shaped by technology and </a:t>
            </a:r>
            <a:r>
              <a:rPr lang="en-US" dirty="0" smtClean="0"/>
              <a:t>applications</a:t>
            </a: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US" dirty="0" smtClean="0"/>
              <a:t>Computer Architecture brings a quantitative approach to the table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dirty="0" smtClean="0"/>
              <a:t>5 quantitative principles of design</a:t>
            </a: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US" dirty="0" smtClean="0"/>
              <a:t>The current performance trend shows that 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dirty="0" smtClean="0"/>
              <a:t>Latency lags behind bandwidth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3ADEB8C-8E1D-2F47-9207-8DA531E56F30}" type="slidenum">
              <a:rPr lang="en-US"/>
              <a:pPr/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0421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" y="431800"/>
            <a:ext cx="8902700" cy="749300"/>
          </a:xfrm>
          <a:noFill/>
        </p:spPr>
        <p:txBody>
          <a:bodyPr lIns="90488" tIns="44450" rIns="90488" bIns="44450"/>
          <a:lstStyle/>
          <a:p>
            <a:r>
              <a:rPr lang="en-US"/>
              <a:t>Datapath: Reg-Imm ALU Instructions</a:t>
            </a:r>
            <a:endParaRPr lang="en-US" sz="2000" i="1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001713" y="5827713"/>
            <a:ext cx="7885112" cy="863600"/>
            <a:chOff x="631" y="3671"/>
            <a:chExt cx="4967" cy="544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81" y="3671"/>
              <a:ext cx="4917" cy="425"/>
              <a:chOff x="681" y="3767"/>
              <a:chExt cx="4917" cy="425"/>
            </a:xfrm>
          </p:grpSpPr>
          <p:sp>
            <p:nvSpPr>
              <p:cNvPr id="60492" name="Rectangle 5"/>
              <p:cNvSpPr>
                <a:spLocks noChangeArrowheads="1"/>
              </p:cNvSpPr>
              <p:nvPr/>
            </p:nvSpPr>
            <p:spPr bwMode="auto">
              <a:xfrm>
                <a:off x="690" y="3957"/>
                <a:ext cx="1520" cy="200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493" name="Rectangle 6"/>
              <p:cNvSpPr>
                <a:spLocks noChangeArrowheads="1"/>
              </p:cNvSpPr>
              <p:nvPr/>
            </p:nvSpPr>
            <p:spPr bwMode="auto">
              <a:xfrm>
                <a:off x="2202" y="3957"/>
                <a:ext cx="1520" cy="200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494" name="Line 7"/>
              <p:cNvSpPr>
                <a:spLocks noChangeShapeType="1"/>
              </p:cNvSpPr>
              <p:nvPr/>
            </p:nvSpPr>
            <p:spPr bwMode="auto">
              <a:xfrm>
                <a:off x="1762" y="3965"/>
                <a:ext cx="0" cy="19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495" name="Line 8"/>
              <p:cNvSpPr>
                <a:spLocks noChangeShapeType="1"/>
              </p:cNvSpPr>
              <p:nvPr/>
            </p:nvSpPr>
            <p:spPr bwMode="auto">
              <a:xfrm>
                <a:off x="1258" y="3965"/>
                <a:ext cx="0" cy="19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496" name="Rectangle 9"/>
              <p:cNvSpPr>
                <a:spLocks noChangeArrowheads="1"/>
              </p:cNvSpPr>
              <p:nvPr/>
            </p:nvSpPr>
            <p:spPr bwMode="auto">
              <a:xfrm>
                <a:off x="681" y="3767"/>
                <a:ext cx="4917" cy="40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800">
                    <a:solidFill>
                      <a:srgbClr val="56127A"/>
                    </a:solidFill>
                    <a:latin typeface="Verdana" charset="0"/>
                  </a:rPr>
                  <a:t>     </a:t>
                </a:r>
                <a:r>
                  <a:rPr lang="en-US" sz="1800">
                    <a:solidFill>
                      <a:schemeClr val="tx1"/>
                    </a:solidFill>
                    <a:latin typeface="Verdana" charset="0"/>
                  </a:rPr>
                  <a:t>6	   5	 5	       16</a:t>
                </a:r>
              </a:p>
              <a:p>
                <a:pPr>
                  <a:spcBef>
                    <a:spcPct val="0"/>
                  </a:spcBef>
                </a:pPr>
                <a:r>
                  <a:rPr lang="en-US" sz="1800">
                    <a:solidFill>
                      <a:srgbClr val="56127A"/>
                    </a:solidFill>
                    <a:latin typeface="Verdana" charset="0"/>
                  </a:rPr>
                  <a:t>opcode	   rs	rt	  immediate	     rt </a:t>
                </a:r>
                <a:r>
                  <a:rPr lang="en-US" sz="1800">
                    <a:solidFill>
                      <a:srgbClr val="56127A"/>
                    </a:solidFill>
                    <a:latin typeface="Symbol" charset="2"/>
                  </a:rPr>
                  <a:t></a:t>
                </a:r>
                <a:r>
                  <a:rPr lang="en-US" sz="1800">
                    <a:solidFill>
                      <a:srgbClr val="56127A"/>
                    </a:solidFill>
                    <a:latin typeface="Verdana" charset="0"/>
                  </a:rPr>
                  <a:t> (rs) op immediate</a:t>
                </a:r>
              </a:p>
            </p:txBody>
          </p:sp>
          <p:sp>
            <p:nvSpPr>
              <p:cNvPr id="60497" name="Rectangle 10"/>
              <p:cNvSpPr>
                <a:spLocks noChangeArrowheads="1"/>
              </p:cNvSpPr>
              <p:nvPr/>
            </p:nvSpPr>
            <p:spPr bwMode="auto">
              <a:xfrm>
                <a:off x="3752" y="3961"/>
                <a:ext cx="1704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0491" name="Rectangle 11"/>
            <p:cNvSpPr>
              <a:spLocks noChangeArrowheads="1"/>
            </p:cNvSpPr>
            <p:nvPr/>
          </p:nvSpPr>
          <p:spPr bwMode="auto">
            <a:xfrm>
              <a:off x="631" y="4044"/>
              <a:ext cx="3088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31         26 25       2120      16 15                                     0</a:t>
              </a: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3130550" y="3136900"/>
            <a:ext cx="3348038" cy="2339975"/>
            <a:chOff x="1972" y="1976"/>
            <a:chExt cx="2109" cy="1474"/>
          </a:xfrm>
        </p:grpSpPr>
        <p:grpSp>
          <p:nvGrpSpPr>
            <p:cNvPr id="5" name="Group 13"/>
            <p:cNvGrpSpPr>
              <a:grpSpLocks/>
            </p:cNvGrpSpPr>
            <p:nvPr/>
          </p:nvGrpSpPr>
          <p:grpSpPr bwMode="auto">
            <a:xfrm>
              <a:off x="1989" y="1976"/>
              <a:ext cx="2092" cy="1474"/>
              <a:chOff x="1989" y="1976"/>
              <a:chExt cx="2092" cy="1474"/>
            </a:xfrm>
          </p:grpSpPr>
          <p:grpSp>
            <p:nvGrpSpPr>
              <p:cNvPr id="6" name="Group 14"/>
              <p:cNvGrpSpPr>
                <a:grpSpLocks/>
              </p:cNvGrpSpPr>
              <p:nvPr/>
            </p:nvGrpSpPr>
            <p:grpSpPr bwMode="auto">
              <a:xfrm>
                <a:off x="1989" y="1976"/>
                <a:ext cx="2092" cy="1322"/>
                <a:chOff x="1989" y="1976"/>
                <a:chExt cx="2092" cy="1322"/>
              </a:xfrm>
            </p:grpSpPr>
            <p:sp>
              <p:nvSpPr>
                <p:cNvPr id="60484" name="Rectangle 15"/>
                <p:cNvSpPr>
                  <a:spLocks noChangeArrowheads="1"/>
                </p:cNvSpPr>
                <p:nvPr/>
              </p:nvSpPr>
              <p:spPr bwMode="auto">
                <a:xfrm>
                  <a:off x="2819" y="2176"/>
                  <a:ext cx="368" cy="200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7" name="Group 16"/>
                <p:cNvGrpSpPr>
                  <a:grpSpLocks/>
                </p:cNvGrpSpPr>
                <p:nvPr/>
              </p:nvGrpSpPr>
              <p:grpSpPr bwMode="auto">
                <a:xfrm>
                  <a:off x="1989" y="1976"/>
                  <a:ext cx="2092" cy="1322"/>
                  <a:chOff x="1989" y="1976"/>
                  <a:chExt cx="2092" cy="1322"/>
                </a:xfrm>
              </p:grpSpPr>
              <p:sp>
                <p:nvSpPr>
                  <p:cNvPr id="60486" name="Freeform 17"/>
                  <p:cNvSpPr>
                    <a:spLocks/>
                  </p:cNvSpPr>
                  <p:nvPr/>
                </p:nvSpPr>
                <p:spPr bwMode="auto">
                  <a:xfrm>
                    <a:off x="1989" y="2289"/>
                    <a:ext cx="832" cy="47"/>
                  </a:xfrm>
                  <a:custGeom>
                    <a:avLst/>
                    <a:gdLst>
                      <a:gd name="T0" fmla="*/ 0 w 817"/>
                      <a:gd name="T1" fmla="*/ 0 h 1"/>
                      <a:gd name="T2" fmla="*/ 816 w 817"/>
                      <a:gd name="T3" fmla="*/ 0 h 1"/>
                      <a:gd name="T4" fmla="*/ 0 60000 65536"/>
                      <a:gd name="T5" fmla="*/ 0 60000 65536"/>
                      <a:gd name="T6" fmla="*/ 0 w 817"/>
                      <a:gd name="T7" fmla="*/ 0 h 1"/>
                      <a:gd name="T8" fmla="*/ 817 w 817"/>
                      <a:gd name="T9" fmla="*/ 1 h 1"/>
                    </a:gdLst>
                    <a:ahLst/>
                    <a:cxnLst>
                      <a:cxn ang="T4">
                        <a:pos x="T0" y="T1"/>
                      </a:cxn>
                      <a:cxn ang="T5">
                        <a:pos x="T2" y="T3"/>
                      </a:cxn>
                    </a:cxnLst>
                    <a:rect l="T6" t="T7" r="T8" b="T9"/>
                    <a:pathLst>
                      <a:path w="817" h="1">
                        <a:moveTo>
                          <a:pt x="0" y="0"/>
                        </a:moveTo>
                        <a:lnTo>
                          <a:pt x="816" y="0"/>
                        </a:lnTo>
                      </a:path>
                    </a:pathLst>
                  </a:custGeom>
                  <a:noFill/>
                  <a:ln w="12700" cap="rnd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60487" name="Line 1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003" y="2378"/>
                    <a:ext cx="0" cy="920"/>
                  </a:xfrm>
                  <a:prstGeom prst="line">
                    <a:avLst/>
                  </a:prstGeom>
                  <a:noFill/>
                  <a:ln w="12700">
                    <a:solidFill>
                      <a:srgbClr val="FF0000"/>
                    </a:solidFill>
                    <a:round/>
                    <a:headEnd/>
                    <a:tailEnd type="triangle" w="med" len="med"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60488" name="Rectangle 19"/>
                  <p:cNvSpPr>
                    <a:spLocks noChangeArrowheads="1"/>
                  </p:cNvSpPr>
                  <p:nvPr/>
                </p:nvSpPr>
                <p:spPr bwMode="auto">
                  <a:xfrm>
                    <a:off x="2858" y="2162"/>
                    <a:ext cx="301" cy="228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lnSpc>
                        <a:spcPct val="75000"/>
                      </a:lnSpc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rgbClr val="56127A"/>
                        </a:solidFill>
                      </a:rPr>
                      <a:t>Imm</a:t>
                    </a:r>
                  </a:p>
                  <a:p>
                    <a:pPr>
                      <a:lnSpc>
                        <a:spcPct val="75000"/>
                      </a:lnSpc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rgbClr val="56127A"/>
                        </a:solidFill>
                      </a:rPr>
                      <a:t>Ext</a:t>
                    </a:r>
                  </a:p>
                </p:txBody>
              </p:sp>
              <p:sp>
                <p:nvSpPr>
                  <p:cNvPr id="60489" name="Freeform 20"/>
                  <p:cNvSpPr>
                    <a:spLocks/>
                  </p:cNvSpPr>
                  <p:nvPr/>
                </p:nvSpPr>
                <p:spPr bwMode="auto">
                  <a:xfrm>
                    <a:off x="3192" y="1976"/>
                    <a:ext cx="889" cy="299"/>
                  </a:xfrm>
                  <a:custGeom>
                    <a:avLst/>
                    <a:gdLst>
                      <a:gd name="T0" fmla="*/ 0 w 889"/>
                      <a:gd name="T1" fmla="*/ 298 h 299"/>
                      <a:gd name="T2" fmla="*/ 277 w 889"/>
                      <a:gd name="T3" fmla="*/ 298 h 299"/>
                      <a:gd name="T4" fmla="*/ 277 w 889"/>
                      <a:gd name="T5" fmla="*/ 0 h 299"/>
                      <a:gd name="T6" fmla="*/ 888 w 889"/>
                      <a:gd name="T7" fmla="*/ 0 h 29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889"/>
                      <a:gd name="T13" fmla="*/ 0 h 299"/>
                      <a:gd name="T14" fmla="*/ 889 w 889"/>
                      <a:gd name="T15" fmla="*/ 299 h 29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889" h="299">
                        <a:moveTo>
                          <a:pt x="0" y="298"/>
                        </a:moveTo>
                        <a:lnTo>
                          <a:pt x="277" y="298"/>
                        </a:lnTo>
                        <a:lnTo>
                          <a:pt x="277" y="0"/>
                        </a:lnTo>
                        <a:lnTo>
                          <a:pt x="888" y="0"/>
                        </a:lnTo>
                      </a:path>
                    </a:pathLst>
                  </a:custGeom>
                  <a:noFill/>
                  <a:ln w="25400" cap="rnd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60483" name="Rectangle 21"/>
              <p:cNvSpPr>
                <a:spLocks noChangeArrowheads="1"/>
              </p:cNvSpPr>
              <p:nvPr/>
            </p:nvSpPr>
            <p:spPr bwMode="auto">
              <a:xfrm>
                <a:off x="2842" y="3279"/>
                <a:ext cx="391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ExtSel</a:t>
                </a:r>
              </a:p>
            </p:txBody>
          </p:sp>
        </p:grpSp>
        <p:sp>
          <p:nvSpPr>
            <p:cNvPr id="60481" name="Rectangle 22"/>
            <p:cNvSpPr>
              <a:spLocks noChangeArrowheads="1"/>
            </p:cNvSpPr>
            <p:nvPr/>
          </p:nvSpPr>
          <p:spPr bwMode="auto">
            <a:xfrm>
              <a:off x="1972" y="2136"/>
              <a:ext cx="56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inst&lt;15:0&gt;</a:t>
              </a:r>
            </a:p>
          </p:txBody>
        </p:sp>
      </p:grpSp>
      <p:grpSp>
        <p:nvGrpSpPr>
          <p:cNvPr id="8" name="Group 23"/>
          <p:cNvGrpSpPr>
            <a:grpSpLocks/>
          </p:cNvGrpSpPr>
          <p:nvPr/>
        </p:nvGrpSpPr>
        <p:grpSpPr bwMode="auto">
          <a:xfrm>
            <a:off x="1055688" y="1412875"/>
            <a:ext cx="6467475" cy="4105275"/>
            <a:chOff x="665" y="890"/>
            <a:chExt cx="4074" cy="2586"/>
          </a:xfrm>
        </p:grpSpPr>
        <p:sp>
          <p:nvSpPr>
            <p:cNvPr id="60425" name="Freeform 24"/>
            <p:cNvSpPr>
              <a:spLocks/>
            </p:cNvSpPr>
            <p:nvPr/>
          </p:nvSpPr>
          <p:spPr bwMode="auto">
            <a:xfrm>
              <a:off x="2560" y="1796"/>
              <a:ext cx="2179" cy="1303"/>
            </a:xfrm>
            <a:custGeom>
              <a:avLst/>
              <a:gdLst>
                <a:gd name="T0" fmla="*/ 1769 w 2179"/>
                <a:gd name="T1" fmla="*/ 0 h 1303"/>
                <a:gd name="T2" fmla="*/ 2178 w 2179"/>
                <a:gd name="T3" fmla="*/ 0 h 1303"/>
                <a:gd name="T4" fmla="*/ 2178 w 2179"/>
                <a:gd name="T5" fmla="*/ 1302 h 1303"/>
                <a:gd name="T6" fmla="*/ 0 w 2179"/>
                <a:gd name="T7" fmla="*/ 1302 h 1303"/>
                <a:gd name="T8" fmla="*/ 0 w 2179"/>
                <a:gd name="T9" fmla="*/ 133 h 1303"/>
                <a:gd name="T10" fmla="*/ 242 w 2179"/>
                <a:gd name="T11" fmla="*/ 133 h 130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79"/>
                <a:gd name="T19" fmla="*/ 0 h 1303"/>
                <a:gd name="T20" fmla="*/ 2179 w 2179"/>
                <a:gd name="T21" fmla="*/ 1303 h 130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79" h="1303">
                  <a:moveTo>
                    <a:pt x="1769" y="0"/>
                  </a:moveTo>
                  <a:lnTo>
                    <a:pt x="2178" y="0"/>
                  </a:lnTo>
                  <a:lnTo>
                    <a:pt x="2178" y="1302"/>
                  </a:lnTo>
                  <a:lnTo>
                    <a:pt x="0" y="1302"/>
                  </a:lnTo>
                  <a:lnTo>
                    <a:pt x="0" y="133"/>
                  </a:lnTo>
                  <a:lnTo>
                    <a:pt x="242" y="133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26" name="Line 25"/>
            <p:cNvSpPr>
              <a:spLocks noChangeShapeType="1"/>
            </p:cNvSpPr>
            <p:nvPr/>
          </p:nvSpPr>
          <p:spPr bwMode="auto">
            <a:xfrm>
              <a:off x="1816" y="1832"/>
              <a:ext cx="16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27" name="Line 26"/>
            <p:cNvSpPr>
              <a:spLocks noChangeShapeType="1"/>
            </p:cNvSpPr>
            <p:nvPr/>
          </p:nvSpPr>
          <p:spPr bwMode="auto">
            <a:xfrm>
              <a:off x="1984" y="1548"/>
              <a:ext cx="0" cy="17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28" name="Rectangle 27"/>
            <p:cNvSpPr>
              <a:spLocks noChangeArrowheads="1"/>
            </p:cNvSpPr>
            <p:nvPr/>
          </p:nvSpPr>
          <p:spPr bwMode="auto">
            <a:xfrm>
              <a:off x="1791" y="3305"/>
              <a:ext cx="47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OpCode</a:t>
              </a:r>
            </a:p>
          </p:txBody>
        </p:sp>
        <p:sp>
          <p:nvSpPr>
            <p:cNvPr id="60429" name="Rectangle 28"/>
            <p:cNvSpPr>
              <a:spLocks noChangeArrowheads="1"/>
            </p:cNvSpPr>
            <p:nvPr/>
          </p:nvSpPr>
          <p:spPr bwMode="auto">
            <a:xfrm>
              <a:off x="1071" y="1070"/>
              <a:ext cx="269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0x4</a:t>
              </a:r>
            </a:p>
          </p:txBody>
        </p:sp>
        <p:sp>
          <p:nvSpPr>
            <p:cNvPr id="60430" name="Freeform 29"/>
            <p:cNvSpPr>
              <a:spLocks/>
            </p:cNvSpPr>
            <p:nvPr/>
          </p:nvSpPr>
          <p:spPr bwMode="auto">
            <a:xfrm>
              <a:off x="1336" y="1096"/>
              <a:ext cx="241" cy="385"/>
            </a:xfrm>
            <a:custGeom>
              <a:avLst/>
              <a:gdLst>
                <a:gd name="T0" fmla="*/ 0 w 241"/>
                <a:gd name="T1" fmla="*/ 0 h 385"/>
                <a:gd name="T2" fmla="*/ 0 w 241"/>
                <a:gd name="T3" fmla="*/ 160 h 385"/>
                <a:gd name="T4" fmla="*/ 48 w 241"/>
                <a:gd name="T5" fmla="*/ 192 h 385"/>
                <a:gd name="T6" fmla="*/ 0 w 241"/>
                <a:gd name="T7" fmla="*/ 224 h 385"/>
                <a:gd name="T8" fmla="*/ 0 w 241"/>
                <a:gd name="T9" fmla="*/ 384 h 385"/>
                <a:gd name="T10" fmla="*/ 240 w 241"/>
                <a:gd name="T11" fmla="*/ 288 h 385"/>
                <a:gd name="T12" fmla="*/ 240 w 241"/>
                <a:gd name="T13" fmla="*/ 96 h 385"/>
                <a:gd name="T14" fmla="*/ 0 w 241"/>
                <a:gd name="T15" fmla="*/ 0 h 38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41"/>
                <a:gd name="T25" fmla="*/ 0 h 385"/>
                <a:gd name="T26" fmla="*/ 241 w 241"/>
                <a:gd name="T27" fmla="*/ 385 h 38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41" h="385">
                  <a:moveTo>
                    <a:pt x="0" y="0"/>
                  </a:moveTo>
                  <a:lnTo>
                    <a:pt x="0" y="160"/>
                  </a:lnTo>
                  <a:lnTo>
                    <a:pt x="48" y="192"/>
                  </a:lnTo>
                  <a:lnTo>
                    <a:pt x="0" y="224"/>
                  </a:lnTo>
                  <a:lnTo>
                    <a:pt x="0" y="384"/>
                  </a:lnTo>
                  <a:lnTo>
                    <a:pt x="240" y="288"/>
                  </a:lnTo>
                  <a:lnTo>
                    <a:pt x="240" y="96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31" name="Line 30"/>
            <p:cNvSpPr>
              <a:spLocks noChangeShapeType="1"/>
            </p:cNvSpPr>
            <p:nvPr/>
          </p:nvSpPr>
          <p:spPr bwMode="auto">
            <a:xfrm>
              <a:off x="1292" y="1144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32" name="Rectangle 31"/>
            <p:cNvSpPr>
              <a:spLocks noChangeArrowheads="1"/>
            </p:cNvSpPr>
            <p:nvPr/>
          </p:nvSpPr>
          <p:spPr bwMode="auto">
            <a:xfrm>
              <a:off x="1351" y="1228"/>
              <a:ext cx="256" cy="1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Add</a:t>
              </a:r>
            </a:p>
          </p:txBody>
        </p:sp>
        <p:sp>
          <p:nvSpPr>
            <p:cNvPr id="60433" name="Rectangle 32"/>
            <p:cNvSpPr>
              <a:spLocks noChangeArrowheads="1"/>
            </p:cNvSpPr>
            <p:nvPr/>
          </p:nvSpPr>
          <p:spPr bwMode="auto">
            <a:xfrm>
              <a:off x="935" y="1966"/>
              <a:ext cx="212" cy="1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clk</a:t>
              </a:r>
            </a:p>
          </p:txBody>
        </p:sp>
        <p:sp>
          <p:nvSpPr>
            <p:cNvPr id="60434" name="Line 33"/>
            <p:cNvSpPr>
              <a:spLocks noChangeShapeType="1"/>
            </p:cNvSpPr>
            <p:nvPr/>
          </p:nvSpPr>
          <p:spPr bwMode="auto">
            <a:xfrm>
              <a:off x="1061" y="1920"/>
              <a:ext cx="0" cy="8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9" name="Group 34"/>
            <p:cNvGrpSpPr>
              <a:grpSpLocks/>
            </p:cNvGrpSpPr>
            <p:nvPr/>
          </p:nvGrpSpPr>
          <p:grpSpPr bwMode="auto">
            <a:xfrm>
              <a:off x="942" y="1554"/>
              <a:ext cx="892" cy="668"/>
              <a:chOff x="942" y="1554"/>
              <a:chExt cx="892" cy="668"/>
            </a:xfrm>
          </p:grpSpPr>
          <p:sp>
            <p:nvSpPr>
              <p:cNvPr id="60470" name="Freeform 35"/>
              <p:cNvSpPr>
                <a:spLocks/>
              </p:cNvSpPr>
              <p:nvPr/>
            </p:nvSpPr>
            <p:spPr bwMode="auto">
              <a:xfrm>
                <a:off x="1127" y="1738"/>
                <a:ext cx="193" cy="1"/>
              </a:xfrm>
              <a:custGeom>
                <a:avLst/>
                <a:gdLst>
                  <a:gd name="T0" fmla="*/ 0 w 193"/>
                  <a:gd name="T1" fmla="*/ 0 h 1"/>
                  <a:gd name="T2" fmla="*/ 144 w 193"/>
                  <a:gd name="T3" fmla="*/ 0 h 1"/>
                  <a:gd name="T4" fmla="*/ 192 w 193"/>
                  <a:gd name="T5" fmla="*/ 0 h 1"/>
                  <a:gd name="T6" fmla="*/ 0 60000 65536"/>
                  <a:gd name="T7" fmla="*/ 0 60000 65536"/>
                  <a:gd name="T8" fmla="*/ 0 60000 65536"/>
                  <a:gd name="T9" fmla="*/ 0 w 193"/>
                  <a:gd name="T10" fmla="*/ 0 h 1"/>
                  <a:gd name="T11" fmla="*/ 193 w 193"/>
                  <a:gd name="T12" fmla="*/ 1 h 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3" h="1">
                    <a:moveTo>
                      <a:pt x="0" y="0"/>
                    </a:moveTo>
                    <a:lnTo>
                      <a:pt x="144" y="0"/>
                    </a:lnTo>
                    <a:lnTo>
                      <a:pt x="192" y="0"/>
                    </a:lnTo>
                  </a:path>
                </a:pathLst>
              </a:custGeom>
              <a:noFill/>
              <a:ln w="25400" cap="rnd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0" name="Group 36"/>
              <p:cNvGrpSpPr>
                <a:grpSpLocks/>
              </p:cNvGrpSpPr>
              <p:nvPr/>
            </p:nvGrpSpPr>
            <p:grpSpPr bwMode="auto">
              <a:xfrm>
                <a:off x="1298" y="1621"/>
                <a:ext cx="536" cy="601"/>
                <a:chOff x="1298" y="1621"/>
                <a:chExt cx="536" cy="601"/>
              </a:xfrm>
            </p:grpSpPr>
            <p:sp>
              <p:nvSpPr>
                <p:cNvPr id="60476" name="Rectangle 37"/>
                <p:cNvSpPr>
                  <a:spLocks noChangeArrowheads="1"/>
                </p:cNvSpPr>
                <p:nvPr/>
              </p:nvSpPr>
              <p:spPr bwMode="auto">
                <a:xfrm>
                  <a:off x="1331" y="1623"/>
                  <a:ext cx="472" cy="584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0477" name="Rectangle 38"/>
                <p:cNvSpPr>
                  <a:spLocks noChangeArrowheads="1"/>
                </p:cNvSpPr>
                <p:nvPr/>
              </p:nvSpPr>
              <p:spPr bwMode="auto">
                <a:xfrm>
                  <a:off x="1298" y="1621"/>
                  <a:ext cx="306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56127A"/>
                      </a:solidFill>
                    </a:rPr>
                    <a:t>addr</a:t>
                  </a:r>
                </a:p>
              </p:txBody>
            </p:sp>
            <p:sp>
              <p:nvSpPr>
                <p:cNvPr id="60478" name="Rectangle 39"/>
                <p:cNvSpPr>
                  <a:spLocks noChangeArrowheads="1"/>
                </p:cNvSpPr>
                <p:nvPr/>
              </p:nvSpPr>
              <p:spPr bwMode="auto">
                <a:xfrm>
                  <a:off x="1571" y="1725"/>
                  <a:ext cx="263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56127A"/>
                      </a:solidFill>
                    </a:rPr>
                    <a:t>inst</a:t>
                  </a:r>
                </a:p>
              </p:txBody>
            </p:sp>
            <p:sp>
              <p:nvSpPr>
                <p:cNvPr id="60479" name="Rectangle 40"/>
                <p:cNvSpPr>
                  <a:spLocks noChangeArrowheads="1"/>
                </p:cNvSpPr>
                <p:nvPr/>
              </p:nvSpPr>
              <p:spPr bwMode="auto">
                <a:xfrm>
                  <a:off x="1305" y="1898"/>
                  <a:ext cx="518" cy="324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400">
                      <a:solidFill>
                        <a:srgbClr val="56127A"/>
                      </a:solidFill>
                    </a:rPr>
                    <a:t>Inst.</a:t>
                  </a:r>
                </a:p>
                <a:p>
                  <a:pPr>
                    <a:spcBef>
                      <a:spcPct val="0"/>
                    </a:spcBef>
                  </a:pPr>
                  <a:r>
                    <a:rPr lang="en-US" sz="1400">
                      <a:solidFill>
                        <a:srgbClr val="56127A"/>
                      </a:solidFill>
                    </a:rPr>
                    <a:t>Memory</a:t>
                  </a:r>
                </a:p>
              </p:txBody>
            </p:sp>
          </p:grpSp>
          <p:sp>
            <p:nvSpPr>
              <p:cNvPr id="60472" name="Rectangle 41"/>
              <p:cNvSpPr>
                <a:spLocks noChangeArrowheads="1"/>
              </p:cNvSpPr>
              <p:nvPr/>
            </p:nvSpPr>
            <p:spPr bwMode="auto">
              <a:xfrm>
                <a:off x="991" y="1554"/>
                <a:ext cx="128" cy="368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473" name="Line 42"/>
              <p:cNvSpPr>
                <a:spLocks noChangeShapeType="1"/>
              </p:cNvSpPr>
              <p:nvPr/>
            </p:nvSpPr>
            <p:spPr bwMode="auto">
              <a:xfrm>
                <a:off x="1135" y="1738"/>
                <a:ext cx="3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474" name="Rectangle 43"/>
              <p:cNvSpPr>
                <a:spLocks noChangeArrowheads="1"/>
              </p:cNvSpPr>
              <p:nvPr/>
            </p:nvSpPr>
            <p:spPr bwMode="auto">
              <a:xfrm>
                <a:off x="942" y="1664"/>
                <a:ext cx="247" cy="17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PC</a:t>
                </a:r>
              </a:p>
            </p:txBody>
          </p:sp>
          <p:sp>
            <p:nvSpPr>
              <p:cNvPr id="60475" name="Freeform 44"/>
              <p:cNvSpPr>
                <a:spLocks/>
              </p:cNvSpPr>
              <p:nvPr/>
            </p:nvSpPr>
            <p:spPr bwMode="auto">
              <a:xfrm>
                <a:off x="1031" y="1874"/>
                <a:ext cx="49" cy="49"/>
              </a:xfrm>
              <a:custGeom>
                <a:avLst/>
                <a:gdLst>
                  <a:gd name="T0" fmla="*/ 0 w 49"/>
                  <a:gd name="T1" fmla="*/ 48 h 49"/>
                  <a:gd name="T2" fmla="*/ 24 w 49"/>
                  <a:gd name="T3" fmla="*/ 0 h 49"/>
                  <a:gd name="T4" fmla="*/ 48 w 49"/>
                  <a:gd name="T5" fmla="*/ 48 h 49"/>
                  <a:gd name="T6" fmla="*/ 0 60000 65536"/>
                  <a:gd name="T7" fmla="*/ 0 60000 65536"/>
                  <a:gd name="T8" fmla="*/ 0 60000 65536"/>
                  <a:gd name="T9" fmla="*/ 0 w 49"/>
                  <a:gd name="T10" fmla="*/ 0 h 49"/>
                  <a:gd name="T11" fmla="*/ 49 w 49"/>
                  <a:gd name="T12" fmla="*/ 49 h 4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9" h="49">
                    <a:moveTo>
                      <a:pt x="0" y="48"/>
                    </a:moveTo>
                    <a:lnTo>
                      <a:pt x="24" y="0"/>
                    </a:lnTo>
                    <a:lnTo>
                      <a:pt x="48" y="48"/>
                    </a:lnTo>
                  </a:path>
                </a:pathLst>
              </a:custGeom>
              <a:noFill/>
              <a:ln w="254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1" name="Group 45"/>
            <p:cNvGrpSpPr>
              <a:grpSpLocks/>
            </p:cNvGrpSpPr>
            <p:nvPr/>
          </p:nvGrpSpPr>
          <p:grpSpPr bwMode="auto">
            <a:xfrm>
              <a:off x="4063" y="1630"/>
              <a:ext cx="462" cy="387"/>
              <a:chOff x="4063" y="1630"/>
              <a:chExt cx="462" cy="387"/>
            </a:xfrm>
          </p:grpSpPr>
          <p:sp>
            <p:nvSpPr>
              <p:cNvPr id="60466" name="Rectangle 46"/>
              <p:cNvSpPr>
                <a:spLocks noChangeArrowheads="1"/>
              </p:cNvSpPr>
              <p:nvPr/>
            </p:nvSpPr>
            <p:spPr bwMode="auto">
              <a:xfrm>
                <a:off x="4363" y="1846"/>
                <a:ext cx="162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z</a:t>
                </a:r>
              </a:p>
            </p:txBody>
          </p:sp>
          <p:sp>
            <p:nvSpPr>
              <p:cNvPr id="60467" name="Line 47"/>
              <p:cNvSpPr>
                <a:spLocks noChangeShapeType="1"/>
              </p:cNvSpPr>
              <p:nvPr/>
            </p:nvSpPr>
            <p:spPr bwMode="auto">
              <a:xfrm>
                <a:off x="4335" y="1884"/>
                <a:ext cx="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468" name="Freeform 48"/>
              <p:cNvSpPr>
                <a:spLocks/>
              </p:cNvSpPr>
              <p:nvPr/>
            </p:nvSpPr>
            <p:spPr bwMode="auto">
              <a:xfrm>
                <a:off x="4085" y="1630"/>
                <a:ext cx="241" cy="385"/>
              </a:xfrm>
              <a:custGeom>
                <a:avLst/>
                <a:gdLst>
                  <a:gd name="T0" fmla="*/ 0 w 241"/>
                  <a:gd name="T1" fmla="*/ 0 h 385"/>
                  <a:gd name="T2" fmla="*/ 0 w 241"/>
                  <a:gd name="T3" fmla="*/ 160 h 385"/>
                  <a:gd name="T4" fmla="*/ 48 w 241"/>
                  <a:gd name="T5" fmla="*/ 192 h 385"/>
                  <a:gd name="T6" fmla="*/ 0 w 241"/>
                  <a:gd name="T7" fmla="*/ 224 h 385"/>
                  <a:gd name="T8" fmla="*/ 0 w 241"/>
                  <a:gd name="T9" fmla="*/ 384 h 385"/>
                  <a:gd name="T10" fmla="*/ 240 w 241"/>
                  <a:gd name="T11" fmla="*/ 288 h 385"/>
                  <a:gd name="T12" fmla="*/ 240 w 241"/>
                  <a:gd name="T13" fmla="*/ 96 h 385"/>
                  <a:gd name="T14" fmla="*/ 0 w 241"/>
                  <a:gd name="T15" fmla="*/ 0 h 385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41"/>
                  <a:gd name="T25" fmla="*/ 0 h 385"/>
                  <a:gd name="T26" fmla="*/ 241 w 241"/>
                  <a:gd name="T27" fmla="*/ 385 h 385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41" h="385">
                    <a:moveTo>
                      <a:pt x="0" y="0"/>
                    </a:moveTo>
                    <a:lnTo>
                      <a:pt x="0" y="160"/>
                    </a:lnTo>
                    <a:lnTo>
                      <a:pt x="48" y="192"/>
                    </a:lnTo>
                    <a:lnTo>
                      <a:pt x="0" y="224"/>
                    </a:lnTo>
                    <a:lnTo>
                      <a:pt x="0" y="384"/>
                    </a:lnTo>
                    <a:lnTo>
                      <a:pt x="240" y="288"/>
                    </a:lnTo>
                    <a:lnTo>
                      <a:pt x="240" y="96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254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469" name="Rectangle 49"/>
              <p:cNvSpPr>
                <a:spLocks noChangeArrowheads="1"/>
              </p:cNvSpPr>
              <p:nvPr/>
            </p:nvSpPr>
            <p:spPr bwMode="auto">
              <a:xfrm>
                <a:off x="4063" y="1749"/>
                <a:ext cx="301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ALU</a:t>
                </a:r>
              </a:p>
            </p:txBody>
          </p:sp>
        </p:grpSp>
        <p:sp>
          <p:nvSpPr>
            <p:cNvPr id="60437" name="Rectangle 50"/>
            <p:cNvSpPr>
              <a:spLocks noChangeArrowheads="1"/>
            </p:cNvSpPr>
            <p:nvPr/>
          </p:nvSpPr>
          <p:spPr bwMode="auto">
            <a:xfrm>
              <a:off x="2759" y="956"/>
              <a:ext cx="514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RegWrite</a:t>
              </a:r>
            </a:p>
          </p:txBody>
        </p:sp>
        <p:grpSp>
          <p:nvGrpSpPr>
            <p:cNvPr id="12" name="Group 51"/>
            <p:cNvGrpSpPr>
              <a:grpSpLocks/>
            </p:cNvGrpSpPr>
            <p:nvPr/>
          </p:nvGrpSpPr>
          <p:grpSpPr bwMode="auto">
            <a:xfrm>
              <a:off x="2744" y="1160"/>
              <a:ext cx="472" cy="965"/>
              <a:chOff x="2744" y="1160"/>
              <a:chExt cx="472" cy="965"/>
            </a:xfrm>
          </p:grpSpPr>
          <p:sp>
            <p:nvSpPr>
              <p:cNvPr id="60452" name="Rectangle 52"/>
              <p:cNvSpPr>
                <a:spLocks noChangeArrowheads="1"/>
              </p:cNvSpPr>
              <p:nvPr/>
            </p:nvSpPr>
            <p:spPr bwMode="auto">
              <a:xfrm>
                <a:off x="2744" y="1160"/>
                <a:ext cx="212" cy="15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000">
                    <a:solidFill>
                      <a:srgbClr val="56127A"/>
                    </a:solidFill>
                  </a:rPr>
                  <a:t>clk</a:t>
                </a:r>
              </a:p>
            </p:txBody>
          </p:sp>
          <p:sp>
            <p:nvSpPr>
              <p:cNvPr id="60453" name="Line 53"/>
              <p:cNvSpPr>
                <a:spLocks noChangeShapeType="1"/>
              </p:cNvSpPr>
              <p:nvPr/>
            </p:nvSpPr>
            <p:spPr bwMode="auto">
              <a:xfrm>
                <a:off x="2839" y="1323"/>
                <a:ext cx="0" cy="8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454" name="Freeform 54"/>
              <p:cNvSpPr>
                <a:spLocks/>
              </p:cNvSpPr>
              <p:nvPr/>
            </p:nvSpPr>
            <p:spPr bwMode="auto">
              <a:xfrm>
                <a:off x="3009" y="1180"/>
                <a:ext cx="1" cy="233"/>
              </a:xfrm>
              <a:custGeom>
                <a:avLst/>
                <a:gdLst>
                  <a:gd name="T0" fmla="*/ 0 w 1"/>
                  <a:gd name="T1" fmla="*/ 0 h 233"/>
                  <a:gd name="T2" fmla="*/ 0 w 1"/>
                  <a:gd name="T3" fmla="*/ 232 h 233"/>
                  <a:gd name="T4" fmla="*/ 0 60000 65536"/>
                  <a:gd name="T5" fmla="*/ 0 60000 65536"/>
                  <a:gd name="T6" fmla="*/ 0 w 1"/>
                  <a:gd name="T7" fmla="*/ 0 h 233"/>
                  <a:gd name="T8" fmla="*/ 1 w 1"/>
                  <a:gd name="T9" fmla="*/ 233 h 233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233">
                    <a:moveTo>
                      <a:pt x="0" y="0"/>
                    </a:moveTo>
                    <a:lnTo>
                      <a:pt x="0" y="232"/>
                    </a:lnTo>
                  </a:path>
                </a:pathLst>
              </a:custGeom>
              <a:noFill/>
              <a:ln w="12700" cap="rnd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455" name="Rectangle 55"/>
              <p:cNvSpPr>
                <a:spLocks noChangeArrowheads="1"/>
              </p:cNvSpPr>
              <p:nvPr/>
            </p:nvSpPr>
            <p:spPr bwMode="auto">
              <a:xfrm>
                <a:off x="2799" y="1411"/>
                <a:ext cx="368" cy="68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456" name="Rectangle 56"/>
              <p:cNvSpPr>
                <a:spLocks noChangeArrowheads="1"/>
              </p:cNvSpPr>
              <p:nvPr/>
            </p:nvSpPr>
            <p:spPr bwMode="auto">
              <a:xfrm>
                <a:off x="2958" y="1661"/>
                <a:ext cx="253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rd1</a:t>
                </a:r>
              </a:p>
            </p:txBody>
          </p:sp>
          <p:sp>
            <p:nvSpPr>
              <p:cNvPr id="60457" name="Rectangle 57"/>
              <p:cNvSpPr>
                <a:spLocks noChangeArrowheads="1"/>
              </p:cNvSpPr>
              <p:nvPr/>
            </p:nvSpPr>
            <p:spPr bwMode="auto">
              <a:xfrm>
                <a:off x="2783" y="1935"/>
                <a:ext cx="413" cy="19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400">
                    <a:solidFill>
                      <a:srgbClr val="56127A"/>
                    </a:solidFill>
                  </a:rPr>
                  <a:t>GPRs</a:t>
                </a:r>
              </a:p>
            </p:txBody>
          </p:sp>
          <p:sp>
            <p:nvSpPr>
              <p:cNvPr id="60458" name="Rectangle 58"/>
              <p:cNvSpPr>
                <a:spLocks noChangeArrowheads="1"/>
              </p:cNvSpPr>
              <p:nvPr/>
            </p:nvSpPr>
            <p:spPr bwMode="auto">
              <a:xfrm>
                <a:off x="2766" y="1465"/>
                <a:ext cx="247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rs1</a:t>
                </a:r>
              </a:p>
            </p:txBody>
          </p:sp>
          <p:sp>
            <p:nvSpPr>
              <p:cNvPr id="60459" name="Rectangle 59"/>
              <p:cNvSpPr>
                <a:spLocks noChangeArrowheads="1"/>
              </p:cNvSpPr>
              <p:nvPr/>
            </p:nvSpPr>
            <p:spPr bwMode="auto">
              <a:xfrm>
                <a:off x="2766" y="1561"/>
                <a:ext cx="247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rs2</a:t>
                </a:r>
              </a:p>
            </p:txBody>
          </p:sp>
          <p:sp>
            <p:nvSpPr>
              <p:cNvPr id="60460" name="Rectangle 60"/>
              <p:cNvSpPr>
                <a:spLocks noChangeArrowheads="1"/>
              </p:cNvSpPr>
              <p:nvPr/>
            </p:nvSpPr>
            <p:spPr bwMode="auto">
              <a:xfrm>
                <a:off x="2766" y="1745"/>
                <a:ext cx="231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ws</a:t>
                </a:r>
              </a:p>
            </p:txBody>
          </p:sp>
          <p:sp>
            <p:nvSpPr>
              <p:cNvPr id="60461" name="Rectangle 61"/>
              <p:cNvSpPr>
                <a:spLocks noChangeArrowheads="1"/>
              </p:cNvSpPr>
              <p:nvPr/>
            </p:nvSpPr>
            <p:spPr bwMode="auto">
              <a:xfrm>
                <a:off x="2766" y="1839"/>
                <a:ext cx="237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wd</a:t>
                </a:r>
              </a:p>
            </p:txBody>
          </p:sp>
          <p:sp>
            <p:nvSpPr>
              <p:cNvPr id="60462" name="Rectangle 62"/>
              <p:cNvSpPr>
                <a:spLocks noChangeArrowheads="1"/>
              </p:cNvSpPr>
              <p:nvPr/>
            </p:nvSpPr>
            <p:spPr bwMode="auto">
              <a:xfrm>
                <a:off x="2963" y="1840"/>
                <a:ext cx="253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rd2</a:t>
                </a:r>
              </a:p>
            </p:txBody>
          </p:sp>
          <p:sp>
            <p:nvSpPr>
              <p:cNvPr id="60463" name="Rectangle 63"/>
              <p:cNvSpPr>
                <a:spLocks noChangeArrowheads="1"/>
              </p:cNvSpPr>
              <p:nvPr/>
            </p:nvSpPr>
            <p:spPr bwMode="auto">
              <a:xfrm>
                <a:off x="2894" y="1361"/>
                <a:ext cx="237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we</a:t>
                </a:r>
              </a:p>
            </p:txBody>
          </p:sp>
          <p:sp>
            <p:nvSpPr>
              <p:cNvPr id="60464" name="Line 64"/>
              <p:cNvSpPr>
                <a:spLocks noChangeShapeType="1"/>
              </p:cNvSpPr>
              <p:nvPr/>
            </p:nvSpPr>
            <p:spPr bwMode="auto">
              <a:xfrm>
                <a:off x="2815" y="1407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465" name="Line 65"/>
              <p:cNvSpPr>
                <a:spLocks noChangeShapeType="1"/>
              </p:cNvSpPr>
              <p:nvPr/>
            </p:nvSpPr>
            <p:spPr bwMode="auto">
              <a:xfrm flipH="1">
                <a:off x="2842" y="1410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0439" name="Freeform 66"/>
            <p:cNvSpPr>
              <a:spLocks/>
            </p:cNvSpPr>
            <p:nvPr/>
          </p:nvSpPr>
          <p:spPr bwMode="auto">
            <a:xfrm>
              <a:off x="1168" y="1410"/>
              <a:ext cx="168" cy="333"/>
            </a:xfrm>
            <a:custGeom>
              <a:avLst/>
              <a:gdLst>
                <a:gd name="T0" fmla="*/ 1 w 168"/>
                <a:gd name="T1" fmla="*/ 333 h 333"/>
                <a:gd name="T2" fmla="*/ 0 w 168"/>
                <a:gd name="T3" fmla="*/ 5 h 333"/>
                <a:gd name="T4" fmla="*/ 5 w 168"/>
                <a:gd name="T5" fmla="*/ 0 h 333"/>
                <a:gd name="T6" fmla="*/ 168 w 168"/>
                <a:gd name="T7" fmla="*/ 4 h 3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8"/>
                <a:gd name="T13" fmla="*/ 0 h 333"/>
                <a:gd name="T14" fmla="*/ 168 w 168"/>
                <a:gd name="T15" fmla="*/ 333 h 3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8" h="333">
                  <a:moveTo>
                    <a:pt x="1" y="333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168" y="4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40" name="Freeform 67"/>
            <p:cNvSpPr>
              <a:spLocks/>
            </p:cNvSpPr>
            <p:nvPr/>
          </p:nvSpPr>
          <p:spPr bwMode="auto">
            <a:xfrm>
              <a:off x="1979" y="1835"/>
              <a:ext cx="817" cy="1"/>
            </a:xfrm>
            <a:custGeom>
              <a:avLst/>
              <a:gdLst>
                <a:gd name="T0" fmla="*/ 0 w 817"/>
                <a:gd name="T1" fmla="*/ 0 h 1"/>
                <a:gd name="T2" fmla="*/ 816 w 817"/>
                <a:gd name="T3" fmla="*/ 0 h 1"/>
                <a:gd name="T4" fmla="*/ 0 60000 65536"/>
                <a:gd name="T5" fmla="*/ 0 60000 65536"/>
                <a:gd name="T6" fmla="*/ 0 w 817"/>
                <a:gd name="T7" fmla="*/ 0 h 1"/>
                <a:gd name="T8" fmla="*/ 817 w 81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17" h="1">
                  <a:moveTo>
                    <a:pt x="0" y="0"/>
                  </a:moveTo>
                  <a:lnTo>
                    <a:pt x="816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41" name="Rectangle 68"/>
            <p:cNvSpPr>
              <a:spLocks noChangeArrowheads="1"/>
            </p:cNvSpPr>
            <p:nvPr/>
          </p:nvSpPr>
          <p:spPr bwMode="auto">
            <a:xfrm>
              <a:off x="1947" y="1396"/>
              <a:ext cx="616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inst&lt;25:21&gt;</a:t>
              </a:r>
            </a:p>
          </p:txBody>
        </p:sp>
        <p:sp>
          <p:nvSpPr>
            <p:cNvPr id="60442" name="Rectangle 69"/>
            <p:cNvSpPr>
              <a:spLocks noChangeArrowheads="1"/>
            </p:cNvSpPr>
            <p:nvPr/>
          </p:nvSpPr>
          <p:spPr bwMode="auto">
            <a:xfrm>
              <a:off x="1953" y="1676"/>
              <a:ext cx="616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inst&lt;20:16&gt;</a:t>
              </a:r>
            </a:p>
          </p:txBody>
        </p:sp>
        <p:sp>
          <p:nvSpPr>
            <p:cNvPr id="60443" name="Rectangle 70"/>
            <p:cNvSpPr>
              <a:spLocks noChangeArrowheads="1"/>
            </p:cNvSpPr>
            <p:nvPr/>
          </p:nvSpPr>
          <p:spPr bwMode="auto">
            <a:xfrm>
              <a:off x="1972" y="2364"/>
              <a:ext cx="616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inst&lt;31:26&gt;</a:t>
              </a:r>
            </a:p>
          </p:txBody>
        </p:sp>
        <p:sp>
          <p:nvSpPr>
            <p:cNvPr id="60444" name="Line 71"/>
            <p:cNvSpPr>
              <a:spLocks noChangeShapeType="1"/>
            </p:cNvSpPr>
            <p:nvPr/>
          </p:nvSpPr>
          <p:spPr bwMode="auto">
            <a:xfrm>
              <a:off x="2835" y="1955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45" name="Freeform 72"/>
            <p:cNvSpPr>
              <a:spLocks/>
            </p:cNvSpPr>
            <p:nvPr/>
          </p:nvSpPr>
          <p:spPr bwMode="auto">
            <a:xfrm>
              <a:off x="1981" y="1556"/>
              <a:ext cx="817" cy="1"/>
            </a:xfrm>
            <a:custGeom>
              <a:avLst/>
              <a:gdLst>
                <a:gd name="T0" fmla="*/ 0 w 817"/>
                <a:gd name="T1" fmla="*/ 0 h 1"/>
                <a:gd name="T2" fmla="*/ 816 w 817"/>
                <a:gd name="T3" fmla="*/ 0 h 1"/>
                <a:gd name="T4" fmla="*/ 0 60000 65536"/>
                <a:gd name="T5" fmla="*/ 0 60000 65536"/>
                <a:gd name="T6" fmla="*/ 0 w 817"/>
                <a:gd name="T7" fmla="*/ 0 h 1"/>
                <a:gd name="T8" fmla="*/ 817 w 81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17" h="1">
                  <a:moveTo>
                    <a:pt x="0" y="0"/>
                  </a:moveTo>
                  <a:lnTo>
                    <a:pt x="816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46" name="Rectangle 73"/>
            <p:cNvSpPr>
              <a:spLocks noChangeArrowheads="1"/>
            </p:cNvSpPr>
            <p:nvPr/>
          </p:nvSpPr>
          <p:spPr bwMode="auto">
            <a:xfrm>
              <a:off x="3323" y="2438"/>
              <a:ext cx="368" cy="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47" name="Rectangle 74"/>
            <p:cNvSpPr>
              <a:spLocks noChangeArrowheads="1"/>
            </p:cNvSpPr>
            <p:nvPr/>
          </p:nvSpPr>
          <p:spPr bwMode="auto">
            <a:xfrm>
              <a:off x="3297" y="2429"/>
              <a:ext cx="423" cy="22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75000"/>
                </a:lnSpc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ALU</a:t>
              </a:r>
            </a:p>
            <a:p>
              <a:pPr algn="ctr">
                <a:lnSpc>
                  <a:spcPct val="75000"/>
                </a:lnSpc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Control</a:t>
              </a:r>
            </a:p>
          </p:txBody>
        </p:sp>
        <p:sp>
          <p:nvSpPr>
            <p:cNvPr id="60448" name="Freeform 75"/>
            <p:cNvSpPr>
              <a:spLocks/>
            </p:cNvSpPr>
            <p:nvPr/>
          </p:nvSpPr>
          <p:spPr bwMode="auto">
            <a:xfrm>
              <a:off x="3190" y="1689"/>
              <a:ext cx="897" cy="1"/>
            </a:xfrm>
            <a:custGeom>
              <a:avLst/>
              <a:gdLst>
                <a:gd name="T0" fmla="*/ 0 w 897"/>
                <a:gd name="T1" fmla="*/ 0 h 1"/>
                <a:gd name="T2" fmla="*/ 896 w 897"/>
                <a:gd name="T3" fmla="*/ 0 h 1"/>
                <a:gd name="T4" fmla="*/ 0 60000 65536"/>
                <a:gd name="T5" fmla="*/ 0 60000 65536"/>
                <a:gd name="T6" fmla="*/ 0 w 897"/>
                <a:gd name="T7" fmla="*/ 0 h 1"/>
                <a:gd name="T8" fmla="*/ 897 w 89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97" h="1">
                  <a:moveTo>
                    <a:pt x="0" y="0"/>
                  </a:moveTo>
                  <a:lnTo>
                    <a:pt x="89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49" name="Freeform 76"/>
            <p:cNvSpPr>
              <a:spLocks/>
            </p:cNvSpPr>
            <p:nvPr/>
          </p:nvSpPr>
          <p:spPr bwMode="auto">
            <a:xfrm>
              <a:off x="3686" y="1962"/>
              <a:ext cx="544" cy="535"/>
            </a:xfrm>
            <a:custGeom>
              <a:avLst/>
              <a:gdLst>
                <a:gd name="T0" fmla="*/ 0 w 544"/>
                <a:gd name="T1" fmla="*/ 535 h 535"/>
                <a:gd name="T2" fmla="*/ 544 w 544"/>
                <a:gd name="T3" fmla="*/ 535 h 535"/>
                <a:gd name="T4" fmla="*/ 540 w 544"/>
                <a:gd name="T5" fmla="*/ 0 h 535"/>
                <a:gd name="T6" fmla="*/ 0 60000 65536"/>
                <a:gd name="T7" fmla="*/ 0 60000 65536"/>
                <a:gd name="T8" fmla="*/ 0 60000 65536"/>
                <a:gd name="T9" fmla="*/ 0 w 544"/>
                <a:gd name="T10" fmla="*/ 0 h 535"/>
                <a:gd name="T11" fmla="*/ 544 w 544"/>
                <a:gd name="T12" fmla="*/ 535 h 5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44" h="535">
                  <a:moveTo>
                    <a:pt x="0" y="535"/>
                  </a:moveTo>
                  <a:lnTo>
                    <a:pt x="544" y="535"/>
                  </a:lnTo>
                  <a:lnTo>
                    <a:pt x="540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50" name="Freeform 77"/>
            <p:cNvSpPr>
              <a:spLocks/>
            </p:cNvSpPr>
            <p:nvPr/>
          </p:nvSpPr>
          <p:spPr bwMode="auto">
            <a:xfrm>
              <a:off x="1981" y="2515"/>
              <a:ext cx="1349" cy="47"/>
            </a:xfrm>
            <a:custGeom>
              <a:avLst/>
              <a:gdLst>
                <a:gd name="T0" fmla="*/ 0 w 817"/>
                <a:gd name="T1" fmla="*/ 0 h 1"/>
                <a:gd name="T2" fmla="*/ 816 w 817"/>
                <a:gd name="T3" fmla="*/ 0 h 1"/>
                <a:gd name="T4" fmla="*/ 0 60000 65536"/>
                <a:gd name="T5" fmla="*/ 0 60000 65536"/>
                <a:gd name="T6" fmla="*/ 0 w 817"/>
                <a:gd name="T7" fmla="*/ 0 h 1"/>
                <a:gd name="T8" fmla="*/ 817 w 81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17" h="1">
                  <a:moveTo>
                    <a:pt x="0" y="0"/>
                  </a:moveTo>
                  <a:lnTo>
                    <a:pt x="816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51" name="Freeform 78"/>
            <p:cNvSpPr>
              <a:spLocks/>
            </p:cNvSpPr>
            <p:nvPr/>
          </p:nvSpPr>
          <p:spPr bwMode="auto">
            <a:xfrm>
              <a:off x="665" y="890"/>
              <a:ext cx="1106" cy="845"/>
            </a:xfrm>
            <a:custGeom>
              <a:avLst/>
              <a:gdLst>
                <a:gd name="T0" fmla="*/ 921 w 1106"/>
                <a:gd name="T1" fmla="*/ 410 h 845"/>
                <a:gd name="T2" fmla="*/ 1104 w 1106"/>
                <a:gd name="T3" fmla="*/ 409 h 845"/>
                <a:gd name="T4" fmla="*/ 1106 w 1106"/>
                <a:gd name="T5" fmla="*/ 1 h 845"/>
                <a:gd name="T6" fmla="*/ 775 w 1106"/>
                <a:gd name="T7" fmla="*/ 0 h 845"/>
                <a:gd name="T8" fmla="*/ 2 w 1106"/>
                <a:gd name="T9" fmla="*/ 1 h 845"/>
                <a:gd name="T10" fmla="*/ 0 w 1106"/>
                <a:gd name="T11" fmla="*/ 845 h 845"/>
                <a:gd name="T12" fmla="*/ 335 w 1106"/>
                <a:gd name="T13" fmla="*/ 845 h 84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106"/>
                <a:gd name="T22" fmla="*/ 0 h 845"/>
                <a:gd name="T23" fmla="*/ 1106 w 1106"/>
                <a:gd name="T24" fmla="*/ 845 h 84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106" h="845">
                  <a:moveTo>
                    <a:pt x="921" y="410"/>
                  </a:moveTo>
                  <a:lnTo>
                    <a:pt x="1104" y="409"/>
                  </a:lnTo>
                  <a:lnTo>
                    <a:pt x="1106" y="1"/>
                  </a:lnTo>
                  <a:lnTo>
                    <a:pt x="775" y="0"/>
                  </a:lnTo>
                  <a:lnTo>
                    <a:pt x="2" y="1"/>
                  </a:lnTo>
                  <a:lnTo>
                    <a:pt x="0" y="845"/>
                  </a:lnTo>
                  <a:lnTo>
                    <a:pt x="335" y="845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E1D3E16-CA93-7A47-A02C-3746297A6C4B}" type="slidenum">
              <a:rPr lang="en-US"/>
              <a:pPr/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220610" name="Oval 2"/>
          <p:cNvSpPr>
            <a:spLocks noChangeArrowheads="1"/>
          </p:cNvSpPr>
          <p:nvPr/>
        </p:nvSpPr>
        <p:spPr bwMode="auto">
          <a:xfrm>
            <a:off x="5384800" y="2838450"/>
            <a:ext cx="1270000" cy="495300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0611" name="Oval 3"/>
          <p:cNvSpPr>
            <a:spLocks noChangeArrowheads="1"/>
          </p:cNvSpPr>
          <p:nvPr/>
        </p:nvSpPr>
        <p:spPr bwMode="auto">
          <a:xfrm>
            <a:off x="2946400" y="3714750"/>
            <a:ext cx="1270000" cy="495300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0612" name="Oval 4"/>
          <p:cNvSpPr>
            <a:spLocks noChangeArrowheads="1"/>
          </p:cNvSpPr>
          <p:nvPr/>
        </p:nvSpPr>
        <p:spPr bwMode="auto">
          <a:xfrm>
            <a:off x="2997200" y="2647950"/>
            <a:ext cx="1270000" cy="495300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72" name="Rectangle 5"/>
          <p:cNvSpPr>
            <a:spLocks noGrp="1" noChangeArrowheads="1"/>
          </p:cNvSpPr>
          <p:nvPr>
            <p:ph type="title"/>
          </p:nvPr>
        </p:nvSpPr>
        <p:spPr>
          <a:xfrm>
            <a:off x="190500" y="431800"/>
            <a:ext cx="8902700" cy="749300"/>
          </a:xfrm>
          <a:noFill/>
        </p:spPr>
        <p:txBody>
          <a:bodyPr lIns="90488" tIns="44450" rIns="90488" bIns="44450"/>
          <a:lstStyle/>
          <a:p>
            <a:r>
              <a:rPr lang="en-US"/>
              <a:t>Conflicts in Merging Datapath</a:t>
            </a:r>
            <a:endParaRPr lang="en-US" sz="2000" i="1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157538" y="3136900"/>
            <a:ext cx="3321050" cy="2339975"/>
            <a:chOff x="1989" y="1976"/>
            <a:chExt cx="2092" cy="1474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1989" y="1976"/>
              <a:ext cx="2092" cy="1322"/>
              <a:chOff x="1989" y="1976"/>
              <a:chExt cx="2092" cy="1322"/>
            </a:xfrm>
          </p:grpSpPr>
          <p:sp>
            <p:nvSpPr>
              <p:cNvPr id="62555" name="Rectangle 8"/>
              <p:cNvSpPr>
                <a:spLocks noChangeArrowheads="1"/>
              </p:cNvSpPr>
              <p:nvPr/>
            </p:nvSpPr>
            <p:spPr bwMode="auto">
              <a:xfrm>
                <a:off x="2819" y="2176"/>
                <a:ext cx="368" cy="20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4" name="Group 9"/>
              <p:cNvGrpSpPr>
                <a:grpSpLocks/>
              </p:cNvGrpSpPr>
              <p:nvPr/>
            </p:nvGrpSpPr>
            <p:grpSpPr bwMode="auto">
              <a:xfrm>
                <a:off x="1989" y="1976"/>
                <a:ext cx="2092" cy="1322"/>
                <a:chOff x="1989" y="1976"/>
                <a:chExt cx="2092" cy="1322"/>
              </a:xfrm>
            </p:grpSpPr>
            <p:sp>
              <p:nvSpPr>
                <p:cNvPr id="62557" name="Freeform 10"/>
                <p:cNvSpPr>
                  <a:spLocks/>
                </p:cNvSpPr>
                <p:nvPr/>
              </p:nvSpPr>
              <p:spPr bwMode="auto">
                <a:xfrm>
                  <a:off x="1989" y="2289"/>
                  <a:ext cx="832" cy="47"/>
                </a:xfrm>
                <a:custGeom>
                  <a:avLst/>
                  <a:gdLst>
                    <a:gd name="T0" fmla="*/ 0 w 817"/>
                    <a:gd name="T1" fmla="*/ 0 h 1"/>
                    <a:gd name="T2" fmla="*/ 816 w 817"/>
                    <a:gd name="T3" fmla="*/ 0 h 1"/>
                    <a:gd name="T4" fmla="*/ 0 60000 65536"/>
                    <a:gd name="T5" fmla="*/ 0 60000 65536"/>
                    <a:gd name="T6" fmla="*/ 0 w 817"/>
                    <a:gd name="T7" fmla="*/ 0 h 1"/>
                    <a:gd name="T8" fmla="*/ 817 w 817"/>
                    <a:gd name="T9" fmla="*/ 1 h 1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817" h="1">
                      <a:moveTo>
                        <a:pt x="0" y="0"/>
                      </a:moveTo>
                      <a:lnTo>
                        <a:pt x="816" y="0"/>
                      </a:lnTo>
                    </a:path>
                  </a:pathLst>
                </a:custGeom>
                <a:noFill/>
                <a:ln w="12700" cap="rnd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2558" name="Line 11"/>
                <p:cNvSpPr>
                  <a:spLocks noChangeShapeType="1"/>
                </p:cNvSpPr>
                <p:nvPr/>
              </p:nvSpPr>
              <p:spPr bwMode="auto">
                <a:xfrm flipV="1">
                  <a:off x="3003" y="2378"/>
                  <a:ext cx="0" cy="920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2559" name="Rectangle 12"/>
                <p:cNvSpPr>
                  <a:spLocks noChangeArrowheads="1"/>
                </p:cNvSpPr>
                <p:nvPr/>
              </p:nvSpPr>
              <p:spPr bwMode="auto">
                <a:xfrm>
                  <a:off x="2858" y="2162"/>
                  <a:ext cx="301" cy="22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lnSpc>
                      <a:spcPct val="75000"/>
                    </a:lnSpc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56127A"/>
                      </a:solidFill>
                    </a:rPr>
                    <a:t>Imm</a:t>
                  </a:r>
                </a:p>
                <a:p>
                  <a:pPr>
                    <a:lnSpc>
                      <a:spcPct val="75000"/>
                    </a:lnSpc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56127A"/>
                      </a:solidFill>
                    </a:rPr>
                    <a:t>Ext</a:t>
                  </a:r>
                </a:p>
              </p:txBody>
            </p:sp>
            <p:sp>
              <p:nvSpPr>
                <p:cNvPr id="62560" name="Freeform 13"/>
                <p:cNvSpPr>
                  <a:spLocks/>
                </p:cNvSpPr>
                <p:nvPr/>
              </p:nvSpPr>
              <p:spPr bwMode="auto">
                <a:xfrm>
                  <a:off x="3192" y="1976"/>
                  <a:ext cx="889" cy="299"/>
                </a:xfrm>
                <a:custGeom>
                  <a:avLst/>
                  <a:gdLst>
                    <a:gd name="T0" fmla="*/ 0 w 889"/>
                    <a:gd name="T1" fmla="*/ 298 h 299"/>
                    <a:gd name="T2" fmla="*/ 277 w 889"/>
                    <a:gd name="T3" fmla="*/ 298 h 299"/>
                    <a:gd name="T4" fmla="*/ 277 w 889"/>
                    <a:gd name="T5" fmla="*/ 0 h 299"/>
                    <a:gd name="T6" fmla="*/ 888 w 889"/>
                    <a:gd name="T7" fmla="*/ 0 h 29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889"/>
                    <a:gd name="T13" fmla="*/ 0 h 299"/>
                    <a:gd name="T14" fmla="*/ 889 w 889"/>
                    <a:gd name="T15" fmla="*/ 299 h 29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889" h="299">
                      <a:moveTo>
                        <a:pt x="0" y="298"/>
                      </a:moveTo>
                      <a:lnTo>
                        <a:pt x="277" y="298"/>
                      </a:lnTo>
                      <a:lnTo>
                        <a:pt x="277" y="0"/>
                      </a:lnTo>
                      <a:lnTo>
                        <a:pt x="888" y="0"/>
                      </a:lnTo>
                    </a:path>
                  </a:pathLst>
                </a:custGeom>
                <a:noFill/>
                <a:ln w="25400" cap="rnd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62554" name="Rectangle 14"/>
            <p:cNvSpPr>
              <a:spLocks noChangeArrowheads="1"/>
            </p:cNvSpPr>
            <p:nvPr/>
          </p:nvSpPr>
          <p:spPr bwMode="auto">
            <a:xfrm>
              <a:off x="2842" y="3279"/>
              <a:ext cx="39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ExtSel</a:t>
              </a:r>
            </a:p>
          </p:txBody>
        </p:sp>
      </p:grpSp>
      <p:sp>
        <p:nvSpPr>
          <p:cNvPr id="62474" name="Freeform 15"/>
          <p:cNvSpPr>
            <a:spLocks/>
          </p:cNvSpPr>
          <p:nvPr/>
        </p:nvSpPr>
        <p:spPr bwMode="auto">
          <a:xfrm>
            <a:off x="4064000" y="2851150"/>
            <a:ext cx="3459163" cy="2068513"/>
          </a:xfrm>
          <a:custGeom>
            <a:avLst/>
            <a:gdLst>
              <a:gd name="T0" fmla="*/ 1769 w 2179"/>
              <a:gd name="T1" fmla="*/ 0 h 1303"/>
              <a:gd name="T2" fmla="*/ 2178 w 2179"/>
              <a:gd name="T3" fmla="*/ 0 h 1303"/>
              <a:gd name="T4" fmla="*/ 2178 w 2179"/>
              <a:gd name="T5" fmla="*/ 1302 h 1303"/>
              <a:gd name="T6" fmla="*/ 0 w 2179"/>
              <a:gd name="T7" fmla="*/ 1302 h 1303"/>
              <a:gd name="T8" fmla="*/ 0 w 2179"/>
              <a:gd name="T9" fmla="*/ 133 h 1303"/>
              <a:gd name="T10" fmla="*/ 242 w 2179"/>
              <a:gd name="T11" fmla="*/ 133 h 130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179"/>
              <a:gd name="T19" fmla="*/ 0 h 1303"/>
              <a:gd name="T20" fmla="*/ 2179 w 2179"/>
              <a:gd name="T21" fmla="*/ 1303 h 130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79" h="1303">
                <a:moveTo>
                  <a:pt x="1769" y="0"/>
                </a:moveTo>
                <a:lnTo>
                  <a:pt x="2178" y="0"/>
                </a:lnTo>
                <a:lnTo>
                  <a:pt x="2178" y="1302"/>
                </a:lnTo>
                <a:lnTo>
                  <a:pt x="0" y="1302"/>
                </a:lnTo>
                <a:lnTo>
                  <a:pt x="0" y="133"/>
                </a:lnTo>
                <a:lnTo>
                  <a:pt x="242" y="133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75" name="Line 16"/>
          <p:cNvSpPr>
            <a:spLocks noChangeShapeType="1"/>
          </p:cNvSpPr>
          <p:nvPr/>
        </p:nvSpPr>
        <p:spPr bwMode="auto">
          <a:xfrm>
            <a:off x="2882900" y="2908300"/>
            <a:ext cx="25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76" name="Line 17"/>
          <p:cNvSpPr>
            <a:spLocks noChangeShapeType="1"/>
          </p:cNvSpPr>
          <p:nvPr/>
        </p:nvSpPr>
        <p:spPr bwMode="auto">
          <a:xfrm>
            <a:off x="3149600" y="2457450"/>
            <a:ext cx="0" cy="280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77" name="Rectangle 18"/>
          <p:cNvSpPr>
            <a:spLocks noChangeArrowheads="1"/>
          </p:cNvSpPr>
          <p:nvPr/>
        </p:nvSpPr>
        <p:spPr bwMode="auto">
          <a:xfrm>
            <a:off x="2843213" y="5246688"/>
            <a:ext cx="749300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OpCode</a:t>
            </a:r>
          </a:p>
        </p:txBody>
      </p:sp>
      <p:sp>
        <p:nvSpPr>
          <p:cNvPr id="62478" name="Rectangle 19"/>
          <p:cNvSpPr>
            <a:spLocks noChangeArrowheads="1"/>
          </p:cNvSpPr>
          <p:nvPr/>
        </p:nvSpPr>
        <p:spPr bwMode="auto">
          <a:xfrm>
            <a:off x="1700213" y="1698625"/>
            <a:ext cx="427037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0x4</a:t>
            </a:r>
          </a:p>
        </p:txBody>
      </p:sp>
      <p:sp>
        <p:nvSpPr>
          <p:cNvPr id="62479" name="Freeform 20"/>
          <p:cNvSpPr>
            <a:spLocks/>
          </p:cNvSpPr>
          <p:nvPr/>
        </p:nvSpPr>
        <p:spPr bwMode="auto">
          <a:xfrm>
            <a:off x="2120900" y="1739900"/>
            <a:ext cx="382588" cy="611188"/>
          </a:xfrm>
          <a:custGeom>
            <a:avLst/>
            <a:gdLst>
              <a:gd name="T0" fmla="*/ 0 w 241"/>
              <a:gd name="T1" fmla="*/ 0 h 385"/>
              <a:gd name="T2" fmla="*/ 0 w 241"/>
              <a:gd name="T3" fmla="*/ 160 h 385"/>
              <a:gd name="T4" fmla="*/ 48 w 241"/>
              <a:gd name="T5" fmla="*/ 192 h 385"/>
              <a:gd name="T6" fmla="*/ 0 w 241"/>
              <a:gd name="T7" fmla="*/ 224 h 385"/>
              <a:gd name="T8" fmla="*/ 0 w 241"/>
              <a:gd name="T9" fmla="*/ 384 h 385"/>
              <a:gd name="T10" fmla="*/ 240 w 241"/>
              <a:gd name="T11" fmla="*/ 288 h 385"/>
              <a:gd name="T12" fmla="*/ 240 w 241"/>
              <a:gd name="T13" fmla="*/ 96 h 385"/>
              <a:gd name="T14" fmla="*/ 0 w 241"/>
              <a:gd name="T15" fmla="*/ 0 h 38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41"/>
              <a:gd name="T25" fmla="*/ 0 h 385"/>
              <a:gd name="T26" fmla="*/ 241 w 241"/>
              <a:gd name="T27" fmla="*/ 385 h 38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41" h="385">
                <a:moveTo>
                  <a:pt x="0" y="0"/>
                </a:moveTo>
                <a:lnTo>
                  <a:pt x="0" y="160"/>
                </a:lnTo>
                <a:lnTo>
                  <a:pt x="48" y="192"/>
                </a:lnTo>
                <a:lnTo>
                  <a:pt x="0" y="224"/>
                </a:lnTo>
                <a:lnTo>
                  <a:pt x="0" y="384"/>
                </a:lnTo>
                <a:lnTo>
                  <a:pt x="240" y="288"/>
                </a:lnTo>
                <a:lnTo>
                  <a:pt x="240" y="96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 w="25400" cap="rnd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80" name="Line 21"/>
          <p:cNvSpPr>
            <a:spLocks noChangeShapeType="1"/>
          </p:cNvSpPr>
          <p:nvPr/>
        </p:nvSpPr>
        <p:spPr bwMode="auto">
          <a:xfrm>
            <a:off x="2051050" y="1816100"/>
            <a:ext cx="63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81" name="Rectangle 22"/>
          <p:cNvSpPr>
            <a:spLocks noChangeArrowheads="1"/>
          </p:cNvSpPr>
          <p:nvPr/>
        </p:nvSpPr>
        <p:spPr bwMode="auto">
          <a:xfrm>
            <a:off x="2144713" y="1949450"/>
            <a:ext cx="406400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000">
                <a:solidFill>
                  <a:srgbClr val="56127A"/>
                </a:solidFill>
              </a:rPr>
              <a:t>Add</a:t>
            </a:r>
          </a:p>
        </p:txBody>
      </p:sp>
      <p:sp>
        <p:nvSpPr>
          <p:cNvPr id="62482" name="Rectangle 23"/>
          <p:cNvSpPr>
            <a:spLocks noChangeArrowheads="1"/>
          </p:cNvSpPr>
          <p:nvPr/>
        </p:nvSpPr>
        <p:spPr bwMode="auto">
          <a:xfrm>
            <a:off x="1484313" y="3121025"/>
            <a:ext cx="336550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000">
                <a:solidFill>
                  <a:srgbClr val="56127A"/>
                </a:solidFill>
              </a:rPr>
              <a:t>clk</a:t>
            </a:r>
          </a:p>
        </p:txBody>
      </p:sp>
      <p:sp>
        <p:nvSpPr>
          <p:cNvPr id="62483" name="Line 24"/>
          <p:cNvSpPr>
            <a:spLocks noChangeShapeType="1"/>
          </p:cNvSpPr>
          <p:nvPr/>
        </p:nvSpPr>
        <p:spPr bwMode="auto">
          <a:xfrm>
            <a:off x="1684338" y="3048000"/>
            <a:ext cx="0" cy="131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1495425" y="2466975"/>
            <a:ext cx="1416050" cy="1060450"/>
            <a:chOff x="942" y="1554"/>
            <a:chExt cx="892" cy="668"/>
          </a:xfrm>
        </p:grpSpPr>
        <p:sp>
          <p:nvSpPr>
            <p:cNvPr id="62543" name="Freeform 26"/>
            <p:cNvSpPr>
              <a:spLocks/>
            </p:cNvSpPr>
            <p:nvPr/>
          </p:nvSpPr>
          <p:spPr bwMode="auto">
            <a:xfrm>
              <a:off x="1127" y="1738"/>
              <a:ext cx="193" cy="1"/>
            </a:xfrm>
            <a:custGeom>
              <a:avLst/>
              <a:gdLst>
                <a:gd name="T0" fmla="*/ 0 w 193"/>
                <a:gd name="T1" fmla="*/ 0 h 1"/>
                <a:gd name="T2" fmla="*/ 144 w 193"/>
                <a:gd name="T3" fmla="*/ 0 h 1"/>
                <a:gd name="T4" fmla="*/ 192 w 193"/>
                <a:gd name="T5" fmla="*/ 0 h 1"/>
                <a:gd name="T6" fmla="*/ 0 60000 65536"/>
                <a:gd name="T7" fmla="*/ 0 60000 65536"/>
                <a:gd name="T8" fmla="*/ 0 60000 65536"/>
                <a:gd name="T9" fmla="*/ 0 w 193"/>
                <a:gd name="T10" fmla="*/ 0 h 1"/>
                <a:gd name="T11" fmla="*/ 193 w 193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3" h="1">
                  <a:moveTo>
                    <a:pt x="0" y="0"/>
                  </a:moveTo>
                  <a:lnTo>
                    <a:pt x="144" y="0"/>
                  </a:lnTo>
                  <a:lnTo>
                    <a:pt x="192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" name="Group 27"/>
            <p:cNvGrpSpPr>
              <a:grpSpLocks/>
            </p:cNvGrpSpPr>
            <p:nvPr/>
          </p:nvGrpSpPr>
          <p:grpSpPr bwMode="auto">
            <a:xfrm>
              <a:off x="1298" y="1621"/>
              <a:ext cx="536" cy="601"/>
              <a:chOff x="1298" y="1621"/>
              <a:chExt cx="536" cy="601"/>
            </a:xfrm>
          </p:grpSpPr>
          <p:sp>
            <p:nvSpPr>
              <p:cNvPr id="62549" name="Rectangle 28"/>
              <p:cNvSpPr>
                <a:spLocks noChangeArrowheads="1"/>
              </p:cNvSpPr>
              <p:nvPr/>
            </p:nvSpPr>
            <p:spPr bwMode="auto">
              <a:xfrm>
                <a:off x="1331" y="1623"/>
                <a:ext cx="472" cy="58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550" name="Rectangle 29"/>
              <p:cNvSpPr>
                <a:spLocks noChangeArrowheads="1"/>
              </p:cNvSpPr>
              <p:nvPr/>
            </p:nvSpPr>
            <p:spPr bwMode="auto">
              <a:xfrm>
                <a:off x="1298" y="1621"/>
                <a:ext cx="306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addr</a:t>
                </a:r>
              </a:p>
            </p:txBody>
          </p:sp>
          <p:sp>
            <p:nvSpPr>
              <p:cNvPr id="62551" name="Rectangle 30"/>
              <p:cNvSpPr>
                <a:spLocks noChangeArrowheads="1"/>
              </p:cNvSpPr>
              <p:nvPr/>
            </p:nvSpPr>
            <p:spPr bwMode="auto">
              <a:xfrm>
                <a:off x="1571" y="1725"/>
                <a:ext cx="263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inst</a:t>
                </a:r>
              </a:p>
            </p:txBody>
          </p:sp>
          <p:sp>
            <p:nvSpPr>
              <p:cNvPr id="62552" name="Rectangle 31"/>
              <p:cNvSpPr>
                <a:spLocks noChangeArrowheads="1"/>
              </p:cNvSpPr>
              <p:nvPr/>
            </p:nvSpPr>
            <p:spPr bwMode="auto">
              <a:xfrm>
                <a:off x="1305" y="1898"/>
                <a:ext cx="518" cy="324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400">
                    <a:solidFill>
                      <a:srgbClr val="56127A"/>
                    </a:solidFill>
                  </a:rPr>
                  <a:t>Inst.</a:t>
                </a:r>
              </a:p>
              <a:p>
                <a:pPr>
                  <a:spcBef>
                    <a:spcPct val="0"/>
                  </a:spcBef>
                </a:pPr>
                <a:r>
                  <a:rPr lang="en-US" sz="1400">
                    <a:solidFill>
                      <a:srgbClr val="56127A"/>
                    </a:solidFill>
                  </a:rPr>
                  <a:t>Memory</a:t>
                </a:r>
              </a:p>
            </p:txBody>
          </p:sp>
        </p:grpSp>
        <p:sp>
          <p:nvSpPr>
            <p:cNvPr id="62545" name="Rectangle 32"/>
            <p:cNvSpPr>
              <a:spLocks noChangeArrowheads="1"/>
            </p:cNvSpPr>
            <p:nvPr/>
          </p:nvSpPr>
          <p:spPr bwMode="auto">
            <a:xfrm>
              <a:off x="991" y="1554"/>
              <a:ext cx="128" cy="36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46" name="Line 33"/>
            <p:cNvSpPr>
              <a:spLocks noChangeShapeType="1"/>
            </p:cNvSpPr>
            <p:nvPr/>
          </p:nvSpPr>
          <p:spPr bwMode="auto">
            <a:xfrm>
              <a:off x="1135" y="1738"/>
              <a:ext cx="3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47" name="Rectangle 34"/>
            <p:cNvSpPr>
              <a:spLocks noChangeArrowheads="1"/>
            </p:cNvSpPr>
            <p:nvPr/>
          </p:nvSpPr>
          <p:spPr bwMode="auto">
            <a:xfrm>
              <a:off x="942" y="1664"/>
              <a:ext cx="247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PC</a:t>
              </a:r>
            </a:p>
          </p:txBody>
        </p:sp>
        <p:sp>
          <p:nvSpPr>
            <p:cNvPr id="62548" name="Freeform 35"/>
            <p:cNvSpPr>
              <a:spLocks/>
            </p:cNvSpPr>
            <p:nvPr/>
          </p:nvSpPr>
          <p:spPr bwMode="auto">
            <a:xfrm>
              <a:off x="1031" y="1874"/>
              <a:ext cx="49" cy="49"/>
            </a:xfrm>
            <a:custGeom>
              <a:avLst/>
              <a:gdLst>
                <a:gd name="T0" fmla="*/ 0 w 49"/>
                <a:gd name="T1" fmla="*/ 48 h 49"/>
                <a:gd name="T2" fmla="*/ 24 w 49"/>
                <a:gd name="T3" fmla="*/ 0 h 49"/>
                <a:gd name="T4" fmla="*/ 48 w 49"/>
                <a:gd name="T5" fmla="*/ 48 h 49"/>
                <a:gd name="T6" fmla="*/ 0 60000 65536"/>
                <a:gd name="T7" fmla="*/ 0 60000 65536"/>
                <a:gd name="T8" fmla="*/ 0 60000 65536"/>
                <a:gd name="T9" fmla="*/ 0 w 49"/>
                <a:gd name="T10" fmla="*/ 0 h 49"/>
                <a:gd name="T11" fmla="*/ 49 w 49"/>
                <a:gd name="T12" fmla="*/ 49 h 4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9" h="49">
                  <a:moveTo>
                    <a:pt x="0" y="48"/>
                  </a:moveTo>
                  <a:lnTo>
                    <a:pt x="24" y="0"/>
                  </a:lnTo>
                  <a:lnTo>
                    <a:pt x="48" y="48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" name="Group 36"/>
          <p:cNvGrpSpPr>
            <a:grpSpLocks/>
          </p:cNvGrpSpPr>
          <p:nvPr/>
        </p:nvGrpSpPr>
        <p:grpSpPr bwMode="auto">
          <a:xfrm>
            <a:off x="6450013" y="2587625"/>
            <a:ext cx="733425" cy="614363"/>
            <a:chOff x="4063" y="1630"/>
            <a:chExt cx="462" cy="387"/>
          </a:xfrm>
        </p:grpSpPr>
        <p:sp>
          <p:nvSpPr>
            <p:cNvPr id="62539" name="Rectangle 37"/>
            <p:cNvSpPr>
              <a:spLocks noChangeArrowheads="1"/>
            </p:cNvSpPr>
            <p:nvPr/>
          </p:nvSpPr>
          <p:spPr bwMode="auto">
            <a:xfrm>
              <a:off x="4363" y="1846"/>
              <a:ext cx="16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z</a:t>
              </a:r>
            </a:p>
          </p:txBody>
        </p:sp>
        <p:sp>
          <p:nvSpPr>
            <p:cNvPr id="62540" name="Line 38"/>
            <p:cNvSpPr>
              <a:spLocks noChangeShapeType="1"/>
            </p:cNvSpPr>
            <p:nvPr/>
          </p:nvSpPr>
          <p:spPr bwMode="auto">
            <a:xfrm>
              <a:off x="4335" y="1884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41" name="Freeform 39"/>
            <p:cNvSpPr>
              <a:spLocks/>
            </p:cNvSpPr>
            <p:nvPr/>
          </p:nvSpPr>
          <p:spPr bwMode="auto">
            <a:xfrm>
              <a:off x="4085" y="1630"/>
              <a:ext cx="241" cy="385"/>
            </a:xfrm>
            <a:custGeom>
              <a:avLst/>
              <a:gdLst>
                <a:gd name="T0" fmla="*/ 0 w 241"/>
                <a:gd name="T1" fmla="*/ 0 h 385"/>
                <a:gd name="T2" fmla="*/ 0 w 241"/>
                <a:gd name="T3" fmla="*/ 160 h 385"/>
                <a:gd name="T4" fmla="*/ 48 w 241"/>
                <a:gd name="T5" fmla="*/ 192 h 385"/>
                <a:gd name="T6" fmla="*/ 0 w 241"/>
                <a:gd name="T7" fmla="*/ 224 h 385"/>
                <a:gd name="T8" fmla="*/ 0 w 241"/>
                <a:gd name="T9" fmla="*/ 384 h 385"/>
                <a:gd name="T10" fmla="*/ 240 w 241"/>
                <a:gd name="T11" fmla="*/ 288 h 385"/>
                <a:gd name="T12" fmla="*/ 240 w 241"/>
                <a:gd name="T13" fmla="*/ 96 h 385"/>
                <a:gd name="T14" fmla="*/ 0 w 241"/>
                <a:gd name="T15" fmla="*/ 0 h 38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41"/>
                <a:gd name="T25" fmla="*/ 0 h 385"/>
                <a:gd name="T26" fmla="*/ 241 w 241"/>
                <a:gd name="T27" fmla="*/ 385 h 38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41" h="385">
                  <a:moveTo>
                    <a:pt x="0" y="0"/>
                  </a:moveTo>
                  <a:lnTo>
                    <a:pt x="0" y="160"/>
                  </a:lnTo>
                  <a:lnTo>
                    <a:pt x="48" y="192"/>
                  </a:lnTo>
                  <a:lnTo>
                    <a:pt x="0" y="224"/>
                  </a:lnTo>
                  <a:lnTo>
                    <a:pt x="0" y="384"/>
                  </a:lnTo>
                  <a:lnTo>
                    <a:pt x="240" y="288"/>
                  </a:lnTo>
                  <a:lnTo>
                    <a:pt x="240" y="96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42" name="Rectangle 40"/>
            <p:cNvSpPr>
              <a:spLocks noChangeArrowheads="1"/>
            </p:cNvSpPr>
            <p:nvPr/>
          </p:nvSpPr>
          <p:spPr bwMode="auto">
            <a:xfrm>
              <a:off x="4063" y="1749"/>
              <a:ext cx="30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ALU</a:t>
              </a:r>
            </a:p>
          </p:txBody>
        </p:sp>
      </p:grpSp>
      <p:sp>
        <p:nvSpPr>
          <p:cNvPr id="62486" name="Rectangle 41"/>
          <p:cNvSpPr>
            <a:spLocks noChangeArrowheads="1"/>
          </p:cNvSpPr>
          <p:nvPr/>
        </p:nvSpPr>
        <p:spPr bwMode="auto">
          <a:xfrm>
            <a:off x="4379913" y="1517650"/>
            <a:ext cx="8159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RegWrite</a:t>
            </a:r>
          </a:p>
        </p:txBody>
      </p:sp>
      <p:grpSp>
        <p:nvGrpSpPr>
          <p:cNvPr id="8" name="Group 42"/>
          <p:cNvGrpSpPr>
            <a:grpSpLocks/>
          </p:cNvGrpSpPr>
          <p:nvPr/>
        </p:nvGrpSpPr>
        <p:grpSpPr bwMode="auto">
          <a:xfrm>
            <a:off x="4356100" y="1841500"/>
            <a:ext cx="749300" cy="1531938"/>
            <a:chOff x="2744" y="1160"/>
            <a:chExt cx="472" cy="965"/>
          </a:xfrm>
        </p:grpSpPr>
        <p:sp>
          <p:nvSpPr>
            <p:cNvPr id="62525" name="Rectangle 43"/>
            <p:cNvSpPr>
              <a:spLocks noChangeArrowheads="1"/>
            </p:cNvSpPr>
            <p:nvPr/>
          </p:nvSpPr>
          <p:spPr bwMode="auto">
            <a:xfrm>
              <a:off x="2744" y="1160"/>
              <a:ext cx="212" cy="1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clk</a:t>
              </a:r>
            </a:p>
          </p:txBody>
        </p:sp>
        <p:sp>
          <p:nvSpPr>
            <p:cNvPr id="62526" name="Line 44"/>
            <p:cNvSpPr>
              <a:spLocks noChangeShapeType="1"/>
            </p:cNvSpPr>
            <p:nvPr/>
          </p:nvSpPr>
          <p:spPr bwMode="auto">
            <a:xfrm>
              <a:off x="2839" y="1323"/>
              <a:ext cx="0" cy="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27" name="Freeform 45"/>
            <p:cNvSpPr>
              <a:spLocks/>
            </p:cNvSpPr>
            <p:nvPr/>
          </p:nvSpPr>
          <p:spPr bwMode="auto">
            <a:xfrm>
              <a:off x="3009" y="1180"/>
              <a:ext cx="1" cy="233"/>
            </a:xfrm>
            <a:custGeom>
              <a:avLst/>
              <a:gdLst>
                <a:gd name="T0" fmla="*/ 0 w 1"/>
                <a:gd name="T1" fmla="*/ 0 h 233"/>
                <a:gd name="T2" fmla="*/ 0 w 1"/>
                <a:gd name="T3" fmla="*/ 232 h 233"/>
                <a:gd name="T4" fmla="*/ 0 60000 65536"/>
                <a:gd name="T5" fmla="*/ 0 60000 65536"/>
                <a:gd name="T6" fmla="*/ 0 w 1"/>
                <a:gd name="T7" fmla="*/ 0 h 233"/>
                <a:gd name="T8" fmla="*/ 1 w 1"/>
                <a:gd name="T9" fmla="*/ 233 h 23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233">
                  <a:moveTo>
                    <a:pt x="0" y="0"/>
                  </a:moveTo>
                  <a:lnTo>
                    <a:pt x="0" y="232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28" name="Rectangle 46"/>
            <p:cNvSpPr>
              <a:spLocks noChangeArrowheads="1"/>
            </p:cNvSpPr>
            <p:nvPr/>
          </p:nvSpPr>
          <p:spPr bwMode="auto">
            <a:xfrm>
              <a:off x="2799" y="1411"/>
              <a:ext cx="368" cy="68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29" name="Rectangle 47"/>
            <p:cNvSpPr>
              <a:spLocks noChangeArrowheads="1"/>
            </p:cNvSpPr>
            <p:nvPr/>
          </p:nvSpPr>
          <p:spPr bwMode="auto">
            <a:xfrm>
              <a:off x="2958" y="1661"/>
              <a:ext cx="25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rd1</a:t>
              </a:r>
            </a:p>
          </p:txBody>
        </p:sp>
        <p:sp>
          <p:nvSpPr>
            <p:cNvPr id="62530" name="Rectangle 48"/>
            <p:cNvSpPr>
              <a:spLocks noChangeArrowheads="1"/>
            </p:cNvSpPr>
            <p:nvPr/>
          </p:nvSpPr>
          <p:spPr bwMode="auto">
            <a:xfrm>
              <a:off x="2783" y="1935"/>
              <a:ext cx="413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</a:rPr>
                <a:t>GPRs</a:t>
              </a:r>
            </a:p>
          </p:txBody>
        </p:sp>
        <p:sp>
          <p:nvSpPr>
            <p:cNvPr id="62531" name="Rectangle 49"/>
            <p:cNvSpPr>
              <a:spLocks noChangeArrowheads="1"/>
            </p:cNvSpPr>
            <p:nvPr/>
          </p:nvSpPr>
          <p:spPr bwMode="auto">
            <a:xfrm>
              <a:off x="2766" y="1465"/>
              <a:ext cx="24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rs1</a:t>
              </a:r>
            </a:p>
          </p:txBody>
        </p:sp>
        <p:sp>
          <p:nvSpPr>
            <p:cNvPr id="62532" name="Rectangle 50"/>
            <p:cNvSpPr>
              <a:spLocks noChangeArrowheads="1"/>
            </p:cNvSpPr>
            <p:nvPr/>
          </p:nvSpPr>
          <p:spPr bwMode="auto">
            <a:xfrm>
              <a:off x="2766" y="1561"/>
              <a:ext cx="24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rs2</a:t>
              </a:r>
            </a:p>
          </p:txBody>
        </p:sp>
        <p:sp>
          <p:nvSpPr>
            <p:cNvPr id="62533" name="Rectangle 51"/>
            <p:cNvSpPr>
              <a:spLocks noChangeArrowheads="1"/>
            </p:cNvSpPr>
            <p:nvPr/>
          </p:nvSpPr>
          <p:spPr bwMode="auto">
            <a:xfrm>
              <a:off x="2766" y="1745"/>
              <a:ext cx="23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ws</a:t>
              </a:r>
            </a:p>
          </p:txBody>
        </p:sp>
        <p:sp>
          <p:nvSpPr>
            <p:cNvPr id="62534" name="Rectangle 52"/>
            <p:cNvSpPr>
              <a:spLocks noChangeArrowheads="1"/>
            </p:cNvSpPr>
            <p:nvPr/>
          </p:nvSpPr>
          <p:spPr bwMode="auto">
            <a:xfrm>
              <a:off x="2766" y="1839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wd</a:t>
              </a:r>
            </a:p>
          </p:txBody>
        </p:sp>
        <p:sp>
          <p:nvSpPr>
            <p:cNvPr id="62535" name="Rectangle 53"/>
            <p:cNvSpPr>
              <a:spLocks noChangeArrowheads="1"/>
            </p:cNvSpPr>
            <p:nvPr/>
          </p:nvSpPr>
          <p:spPr bwMode="auto">
            <a:xfrm>
              <a:off x="2963" y="1840"/>
              <a:ext cx="25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rd2</a:t>
              </a:r>
            </a:p>
          </p:txBody>
        </p:sp>
        <p:sp>
          <p:nvSpPr>
            <p:cNvPr id="62536" name="Rectangle 54"/>
            <p:cNvSpPr>
              <a:spLocks noChangeArrowheads="1"/>
            </p:cNvSpPr>
            <p:nvPr/>
          </p:nvSpPr>
          <p:spPr bwMode="auto">
            <a:xfrm>
              <a:off x="2894" y="1361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we</a:t>
              </a:r>
            </a:p>
          </p:txBody>
        </p:sp>
        <p:sp>
          <p:nvSpPr>
            <p:cNvPr id="62537" name="Line 55"/>
            <p:cNvSpPr>
              <a:spLocks noChangeShapeType="1"/>
            </p:cNvSpPr>
            <p:nvPr/>
          </p:nvSpPr>
          <p:spPr bwMode="auto">
            <a:xfrm>
              <a:off x="2815" y="1407"/>
              <a:ext cx="24" cy="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38" name="Line 56"/>
            <p:cNvSpPr>
              <a:spLocks noChangeShapeType="1"/>
            </p:cNvSpPr>
            <p:nvPr/>
          </p:nvSpPr>
          <p:spPr bwMode="auto">
            <a:xfrm flipH="1">
              <a:off x="2842" y="1410"/>
              <a:ext cx="24" cy="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2488" name="Freeform 57"/>
          <p:cNvSpPr>
            <a:spLocks/>
          </p:cNvSpPr>
          <p:nvPr/>
        </p:nvSpPr>
        <p:spPr bwMode="auto">
          <a:xfrm>
            <a:off x="1854200" y="2238375"/>
            <a:ext cx="266700" cy="528638"/>
          </a:xfrm>
          <a:custGeom>
            <a:avLst/>
            <a:gdLst>
              <a:gd name="T0" fmla="*/ 1 w 168"/>
              <a:gd name="T1" fmla="*/ 333 h 333"/>
              <a:gd name="T2" fmla="*/ 0 w 168"/>
              <a:gd name="T3" fmla="*/ 5 h 333"/>
              <a:gd name="T4" fmla="*/ 5 w 168"/>
              <a:gd name="T5" fmla="*/ 0 h 333"/>
              <a:gd name="T6" fmla="*/ 168 w 168"/>
              <a:gd name="T7" fmla="*/ 4 h 333"/>
              <a:gd name="T8" fmla="*/ 0 60000 65536"/>
              <a:gd name="T9" fmla="*/ 0 60000 65536"/>
              <a:gd name="T10" fmla="*/ 0 60000 65536"/>
              <a:gd name="T11" fmla="*/ 0 60000 65536"/>
              <a:gd name="T12" fmla="*/ 0 w 168"/>
              <a:gd name="T13" fmla="*/ 0 h 333"/>
              <a:gd name="T14" fmla="*/ 168 w 168"/>
              <a:gd name="T15" fmla="*/ 333 h 3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8" h="333">
                <a:moveTo>
                  <a:pt x="1" y="333"/>
                </a:moveTo>
                <a:lnTo>
                  <a:pt x="0" y="5"/>
                </a:lnTo>
                <a:lnTo>
                  <a:pt x="5" y="0"/>
                </a:lnTo>
                <a:lnTo>
                  <a:pt x="168" y="4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89" name="Freeform 58"/>
          <p:cNvSpPr>
            <a:spLocks/>
          </p:cNvSpPr>
          <p:nvPr/>
        </p:nvSpPr>
        <p:spPr bwMode="auto">
          <a:xfrm>
            <a:off x="3141663" y="2913063"/>
            <a:ext cx="1296987" cy="1587"/>
          </a:xfrm>
          <a:custGeom>
            <a:avLst/>
            <a:gdLst>
              <a:gd name="T0" fmla="*/ 0 w 817"/>
              <a:gd name="T1" fmla="*/ 0 h 1"/>
              <a:gd name="T2" fmla="*/ 816 w 817"/>
              <a:gd name="T3" fmla="*/ 0 h 1"/>
              <a:gd name="T4" fmla="*/ 0 60000 65536"/>
              <a:gd name="T5" fmla="*/ 0 60000 65536"/>
              <a:gd name="T6" fmla="*/ 0 w 817"/>
              <a:gd name="T7" fmla="*/ 0 h 1"/>
              <a:gd name="T8" fmla="*/ 817 w 817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17" h="1">
                <a:moveTo>
                  <a:pt x="0" y="0"/>
                </a:moveTo>
                <a:lnTo>
                  <a:pt x="816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90" name="Rectangle 59"/>
          <p:cNvSpPr>
            <a:spLocks noChangeArrowheads="1"/>
          </p:cNvSpPr>
          <p:nvPr/>
        </p:nvSpPr>
        <p:spPr bwMode="auto">
          <a:xfrm>
            <a:off x="3090863" y="2216150"/>
            <a:ext cx="977900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inst&lt;25:21&gt;</a:t>
            </a:r>
          </a:p>
        </p:txBody>
      </p:sp>
      <p:sp>
        <p:nvSpPr>
          <p:cNvPr id="62491" name="Rectangle 60"/>
          <p:cNvSpPr>
            <a:spLocks noChangeArrowheads="1"/>
          </p:cNvSpPr>
          <p:nvPr/>
        </p:nvSpPr>
        <p:spPr bwMode="auto">
          <a:xfrm>
            <a:off x="3100388" y="2660650"/>
            <a:ext cx="977900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inst&lt;20:16&gt;</a:t>
            </a:r>
          </a:p>
        </p:txBody>
      </p:sp>
      <p:sp>
        <p:nvSpPr>
          <p:cNvPr id="62492" name="Rectangle 61"/>
          <p:cNvSpPr>
            <a:spLocks noChangeArrowheads="1"/>
          </p:cNvSpPr>
          <p:nvPr/>
        </p:nvSpPr>
        <p:spPr bwMode="auto">
          <a:xfrm>
            <a:off x="3130550" y="3390900"/>
            <a:ext cx="8921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inst&lt;15:0&gt;</a:t>
            </a:r>
          </a:p>
        </p:txBody>
      </p:sp>
      <p:sp>
        <p:nvSpPr>
          <p:cNvPr id="62493" name="Rectangle 62"/>
          <p:cNvSpPr>
            <a:spLocks noChangeArrowheads="1"/>
          </p:cNvSpPr>
          <p:nvPr/>
        </p:nvSpPr>
        <p:spPr bwMode="auto">
          <a:xfrm>
            <a:off x="3130550" y="3752850"/>
            <a:ext cx="977900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inst&lt;31:26&gt;</a:t>
            </a:r>
          </a:p>
        </p:txBody>
      </p:sp>
      <p:sp>
        <p:nvSpPr>
          <p:cNvPr id="62494" name="Line 63"/>
          <p:cNvSpPr>
            <a:spLocks noChangeShapeType="1"/>
          </p:cNvSpPr>
          <p:nvPr/>
        </p:nvSpPr>
        <p:spPr bwMode="auto">
          <a:xfrm>
            <a:off x="4500563" y="3103563"/>
            <a:ext cx="63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95" name="Freeform 64"/>
          <p:cNvSpPr>
            <a:spLocks/>
          </p:cNvSpPr>
          <p:nvPr/>
        </p:nvSpPr>
        <p:spPr bwMode="auto">
          <a:xfrm>
            <a:off x="3144838" y="2470150"/>
            <a:ext cx="1296987" cy="1588"/>
          </a:xfrm>
          <a:custGeom>
            <a:avLst/>
            <a:gdLst>
              <a:gd name="T0" fmla="*/ 0 w 817"/>
              <a:gd name="T1" fmla="*/ 0 h 1"/>
              <a:gd name="T2" fmla="*/ 816 w 817"/>
              <a:gd name="T3" fmla="*/ 0 h 1"/>
              <a:gd name="T4" fmla="*/ 0 60000 65536"/>
              <a:gd name="T5" fmla="*/ 0 60000 65536"/>
              <a:gd name="T6" fmla="*/ 0 w 817"/>
              <a:gd name="T7" fmla="*/ 0 h 1"/>
              <a:gd name="T8" fmla="*/ 817 w 817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17" h="1">
                <a:moveTo>
                  <a:pt x="0" y="0"/>
                </a:moveTo>
                <a:lnTo>
                  <a:pt x="816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96" name="Rectangle 65"/>
          <p:cNvSpPr>
            <a:spLocks noChangeArrowheads="1"/>
          </p:cNvSpPr>
          <p:nvPr/>
        </p:nvSpPr>
        <p:spPr bwMode="auto">
          <a:xfrm>
            <a:off x="5275263" y="3870325"/>
            <a:ext cx="5842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97" name="Rectangle 66"/>
          <p:cNvSpPr>
            <a:spLocks noChangeArrowheads="1"/>
          </p:cNvSpPr>
          <p:nvPr/>
        </p:nvSpPr>
        <p:spPr bwMode="auto">
          <a:xfrm>
            <a:off x="5233988" y="3856038"/>
            <a:ext cx="671512" cy="3619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75000"/>
              </a:lnSpc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ALU</a:t>
            </a:r>
          </a:p>
          <a:p>
            <a:pPr algn="ctr">
              <a:lnSpc>
                <a:spcPct val="75000"/>
              </a:lnSpc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Control</a:t>
            </a:r>
          </a:p>
        </p:txBody>
      </p:sp>
      <p:sp>
        <p:nvSpPr>
          <p:cNvPr id="62498" name="Freeform 67"/>
          <p:cNvSpPr>
            <a:spLocks/>
          </p:cNvSpPr>
          <p:nvPr/>
        </p:nvSpPr>
        <p:spPr bwMode="auto">
          <a:xfrm>
            <a:off x="5064125" y="2681288"/>
            <a:ext cx="1423988" cy="1587"/>
          </a:xfrm>
          <a:custGeom>
            <a:avLst/>
            <a:gdLst>
              <a:gd name="T0" fmla="*/ 0 w 897"/>
              <a:gd name="T1" fmla="*/ 0 h 1"/>
              <a:gd name="T2" fmla="*/ 896 w 897"/>
              <a:gd name="T3" fmla="*/ 0 h 1"/>
              <a:gd name="T4" fmla="*/ 0 60000 65536"/>
              <a:gd name="T5" fmla="*/ 0 60000 65536"/>
              <a:gd name="T6" fmla="*/ 0 w 897"/>
              <a:gd name="T7" fmla="*/ 0 h 1"/>
              <a:gd name="T8" fmla="*/ 897 w 897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97" h="1">
                <a:moveTo>
                  <a:pt x="0" y="0"/>
                </a:moveTo>
                <a:lnTo>
                  <a:pt x="896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99" name="Freeform 68"/>
          <p:cNvSpPr>
            <a:spLocks/>
          </p:cNvSpPr>
          <p:nvPr/>
        </p:nvSpPr>
        <p:spPr bwMode="auto">
          <a:xfrm>
            <a:off x="5851525" y="3114675"/>
            <a:ext cx="863600" cy="849313"/>
          </a:xfrm>
          <a:custGeom>
            <a:avLst/>
            <a:gdLst>
              <a:gd name="T0" fmla="*/ 0 w 544"/>
              <a:gd name="T1" fmla="*/ 535 h 535"/>
              <a:gd name="T2" fmla="*/ 544 w 544"/>
              <a:gd name="T3" fmla="*/ 535 h 535"/>
              <a:gd name="T4" fmla="*/ 540 w 544"/>
              <a:gd name="T5" fmla="*/ 0 h 535"/>
              <a:gd name="T6" fmla="*/ 0 60000 65536"/>
              <a:gd name="T7" fmla="*/ 0 60000 65536"/>
              <a:gd name="T8" fmla="*/ 0 60000 65536"/>
              <a:gd name="T9" fmla="*/ 0 w 544"/>
              <a:gd name="T10" fmla="*/ 0 h 535"/>
              <a:gd name="T11" fmla="*/ 544 w 544"/>
              <a:gd name="T12" fmla="*/ 535 h 5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44" h="535">
                <a:moveTo>
                  <a:pt x="0" y="535"/>
                </a:moveTo>
                <a:lnTo>
                  <a:pt x="544" y="535"/>
                </a:lnTo>
                <a:lnTo>
                  <a:pt x="540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500" name="Freeform 69"/>
          <p:cNvSpPr>
            <a:spLocks/>
          </p:cNvSpPr>
          <p:nvPr/>
        </p:nvSpPr>
        <p:spPr bwMode="auto">
          <a:xfrm>
            <a:off x="3144838" y="3992563"/>
            <a:ext cx="2141537" cy="74612"/>
          </a:xfrm>
          <a:custGeom>
            <a:avLst/>
            <a:gdLst>
              <a:gd name="T0" fmla="*/ 0 w 817"/>
              <a:gd name="T1" fmla="*/ 0 h 1"/>
              <a:gd name="T2" fmla="*/ 816 w 817"/>
              <a:gd name="T3" fmla="*/ 0 h 1"/>
              <a:gd name="T4" fmla="*/ 0 60000 65536"/>
              <a:gd name="T5" fmla="*/ 0 60000 65536"/>
              <a:gd name="T6" fmla="*/ 0 w 817"/>
              <a:gd name="T7" fmla="*/ 0 h 1"/>
              <a:gd name="T8" fmla="*/ 817 w 817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17" h="1">
                <a:moveTo>
                  <a:pt x="0" y="0"/>
                </a:moveTo>
                <a:lnTo>
                  <a:pt x="816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501" name="Freeform 70"/>
          <p:cNvSpPr>
            <a:spLocks/>
          </p:cNvSpPr>
          <p:nvPr/>
        </p:nvSpPr>
        <p:spPr bwMode="auto">
          <a:xfrm>
            <a:off x="1055688" y="1412875"/>
            <a:ext cx="1755775" cy="1341438"/>
          </a:xfrm>
          <a:custGeom>
            <a:avLst/>
            <a:gdLst>
              <a:gd name="T0" fmla="*/ 921 w 1106"/>
              <a:gd name="T1" fmla="*/ 410 h 845"/>
              <a:gd name="T2" fmla="*/ 1104 w 1106"/>
              <a:gd name="T3" fmla="*/ 409 h 845"/>
              <a:gd name="T4" fmla="*/ 1106 w 1106"/>
              <a:gd name="T5" fmla="*/ 1 h 845"/>
              <a:gd name="T6" fmla="*/ 775 w 1106"/>
              <a:gd name="T7" fmla="*/ 0 h 845"/>
              <a:gd name="T8" fmla="*/ 2 w 1106"/>
              <a:gd name="T9" fmla="*/ 1 h 845"/>
              <a:gd name="T10" fmla="*/ 0 w 1106"/>
              <a:gd name="T11" fmla="*/ 845 h 845"/>
              <a:gd name="T12" fmla="*/ 335 w 1106"/>
              <a:gd name="T13" fmla="*/ 845 h 84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106"/>
              <a:gd name="T22" fmla="*/ 0 h 845"/>
              <a:gd name="T23" fmla="*/ 1106 w 1106"/>
              <a:gd name="T24" fmla="*/ 845 h 84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106" h="845">
                <a:moveTo>
                  <a:pt x="921" y="410"/>
                </a:moveTo>
                <a:lnTo>
                  <a:pt x="1104" y="409"/>
                </a:lnTo>
                <a:lnTo>
                  <a:pt x="1106" y="1"/>
                </a:lnTo>
                <a:lnTo>
                  <a:pt x="775" y="0"/>
                </a:lnTo>
                <a:lnTo>
                  <a:pt x="2" y="1"/>
                </a:lnTo>
                <a:lnTo>
                  <a:pt x="0" y="845"/>
                </a:lnTo>
                <a:lnTo>
                  <a:pt x="335" y="845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502" name="Rectangle 71"/>
          <p:cNvSpPr>
            <a:spLocks noChangeArrowheads="1"/>
          </p:cNvSpPr>
          <p:nvPr/>
        </p:nvSpPr>
        <p:spPr bwMode="auto">
          <a:xfrm>
            <a:off x="3094038" y="2859088"/>
            <a:ext cx="977900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inst&lt;15:11&gt;</a:t>
            </a:r>
          </a:p>
        </p:txBody>
      </p:sp>
      <p:sp>
        <p:nvSpPr>
          <p:cNvPr id="62503" name="Rectangle 72"/>
          <p:cNvSpPr>
            <a:spLocks noChangeArrowheads="1"/>
          </p:cNvSpPr>
          <p:nvPr/>
        </p:nvSpPr>
        <p:spPr bwMode="auto">
          <a:xfrm>
            <a:off x="3122613" y="3952875"/>
            <a:ext cx="808037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inst&lt;5:0&gt;</a:t>
            </a:r>
          </a:p>
        </p:txBody>
      </p:sp>
      <p:sp>
        <p:nvSpPr>
          <p:cNvPr id="62504" name="Line 73"/>
          <p:cNvSpPr>
            <a:spLocks noChangeShapeType="1"/>
          </p:cNvSpPr>
          <p:nvPr/>
        </p:nvSpPr>
        <p:spPr bwMode="auto">
          <a:xfrm>
            <a:off x="5041900" y="3035300"/>
            <a:ext cx="1447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9" name="Group 74"/>
          <p:cNvGrpSpPr>
            <a:grpSpLocks/>
          </p:cNvGrpSpPr>
          <p:nvPr/>
        </p:nvGrpSpPr>
        <p:grpSpPr bwMode="auto">
          <a:xfrm>
            <a:off x="992188" y="5526088"/>
            <a:ext cx="7805737" cy="1179512"/>
            <a:chOff x="625" y="3481"/>
            <a:chExt cx="4917" cy="743"/>
          </a:xfrm>
        </p:grpSpPr>
        <p:grpSp>
          <p:nvGrpSpPr>
            <p:cNvPr id="10" name="Group 75"/>
            <p:cNvGrpSpPr>
              <a:grpSpLocks/>
            </p:cNvGrpSpPr>
            <p:nvPr/>
          </p:nvGrpSpPr>
          <p:grpSpPr bwMode="auto">
            <a:xfrm>
              <a:off x="637" y="3925"/>
              <a:ext cx="3032" cy="200"/>
              <a:chOff x="674" y="3989"/>
              <a:chExt cx="3032" cy="200"/>
            </a:xfrm>
          </p:grpSpPr>
          <p:sp>
            <p:nvSpPr>
              <p:cNvPr id="62521" name="Rectangle 76"/>
              <p:cNvSpPr>
                <a:spLocks noChangeArrowheads="1"/>
              </p:cNvSpPr>
              <p:nvPr/>
            </p:nvSpPr>
            <p:spPr bwMode="auto">
              <a:xfrm>
                <a:off x="674" y="3989"/>
                <a:ext cx="1520" cy="200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522" name="Rectangle 77"/>
              <p:cNvSpPr>
                <a:spLocks noChangeArrowheads="1"/>
              </p:cNvSpPr>
              <p:nvPr/>
            </p:nvSpPr>
            <p:spPr bwMode="auto">
              <a:xfrm>
                <a:off x="2186" y="3989"/>
                <a:ext cx="1520" cy="200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523" name="Line 78"/>
              <p:cNvSpPr>
                <a:spLocks noChangeShapeType="1"/>
              </p:cNvSpPr>
              <p:nvPr/>
            </p:nvSpPr>
            <p:spPr bwMode="auto">
              <a:xfrm>
                <a:off x="1746" y="3997"/>
                <a:ext cx="0" cy="19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524" name="Line 79"/>
              <p:cNvSpPr>
                <a:spLocks noChangeShapeType="1"/>
              </p:cNvSpPr>
              <p:nvPr/>
            </p:nvSpPr>
            <p:spPr bwMode="auto">
              <a:xfrm>
                <a:off x="1242" y="3997"/>
                <a:ext cx="0" cy="19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2508" name="Rectangle 80"/>
            <p:cNvSpPr>
              <a:spLocks noChangeArrowheads="1"/>
            </p:cNvSpPr>
            <p:nvPr/>
          </p:nvSpPr>
          <p:spPr bwMode="auto">
            <a:xfrm>
              <a:off x="625" y="3895"/>
              <a:ext cx="4917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opcode	   rs	rt	  immediate	     rt </a:t>
              </a:r>
              <a:r>
                <a:rPr lang="en-US" sz="1800">
                  <a:solidFill>
                    <a:srgbClr val="56127A"/>
                  </a:solidFill>
                  <a:latin typeface="Symbol" charset="2"/>
                </a:rPr>
                <a:t></a:t>
              </a: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 (rs) op immediate</a:t>
              </a:r>
            </a:p>
          </p:txBody>
        </p:sp>
        <p:sp>
          <p:nvSpPr>
            <p:cNvPr id="62509" name="Rectangle 81"/>
            <p:cNvSpPr>
              <a:spLocks noChangeArrowheads="1"/>
            </p:cNvSpPr>
            <p:nvPr/>
          </p:nvSpPr>
          <p:spPr bwMode="auto">
            <a:xfrm>
              <a:off x="3736" y="3993"/>
              <a:ext cx="1704" cy="2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1" name="Group 82"/>
            <p:cNvGrpSpPr>
              <a:grpSpLocks/>
            </p:cNvGrpSpPr>
            <p:nvPr/>
          </p:nvGrpSpPr>
          <p:grpSpPr bwMode="auto">
            <a:xfrm>
              <a:off x="637" y="3481"/>
              <a:ext cx="4835" cy="471"/>
              <a:chOff x="621" y="3721"/>
              <a:chExt cx="4835" cy="471"/>
            </a:xfrm>
          </p:grpSpPr>
          <p:sp>
            <p:nvSpPr>
              <p:cNvPr id="62511" name="Rectangle 83"/>
              <p:cNvSpPr>
                <a:spLocks noChangeArrowheads="1"/>
              </p:cNvSpPr>
              <p:nvPr/>
            </p:nvSpPr>
            <p:spPr bwMode="auto">
              <a:xfrm>
                <a:off x="3752" y="3961"/>
                <a:ext cx="1704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2" name="Group 84"/>
              <p:cNvGrpSpPr>
                <a:grpSpLocks/>
              </p:cNvGrpSpPr>
              <p:nvPr/>
            </p:nvGrpSpPr>
            <p:grpSpPr bwMode="auto">
              <a:xfrm>
                <a:off x="621" y="3721"/>
                <a:ext cx="4520" cy="407"/>
                <a:chOff x="621" y="3721"/>
                <a:chExt cx="4520" cy="407"/>
              </a:xfrm>
            </p:grpSpPr>
            <p:sp>
              <p:nvSpPr>
                <p:cNvPr id="62513" name="Rectangle 85"/>
                <p:cNvSpPr>
                  <a:spLocks noChangeArrowheads="1"/>
                </p:cNvSpPr>
                <p:nvPr/>
              </p:nvSpPr>
              <p:spPr bwMode="auto">
                <a:xfrm>
                  <a:off x="621" y="3721"/>
                  <a:ext cx="4520" cy="402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800">
                      <a:solidFill>
                        <a:srgbClr val="56127A"/>
                      </a:solidFill>
                      <a:latin typeface="Verdana" charset="0"/>
                    </a:rPr>
                    <a:t>     </a:t>
                  </a:r>
                  <a:r>
                    <a:rPr lang="en-US" sz="1800">
                      <a:solidFill>
                        <a:schemeClr val="tx1"/>
                      </a:solidFill>
                      <a:latin typeface="Verdana" charset="0"/>
                    </a:rPr>
                    <a:t>6	   5	 5       5       5          6</a:t>
                  </a:r>
                </a:p>
                <a:p>
                  <a:pPr>
                    <a:spcBef>
                      <a:spcPct val="0"/>
                    </a:spcBef>
                  </a:pPr>
                  <a:r>
                    <a:rPr lang="en-US" sz="1800">
                      <a:solidFill>
                        <a:srgbClr val="56127A"/>
                      </a:solidFill>
                      <a:latin typeface="Verdana" charset="0"/>
                    </a:rPr>
                    <a:t>     0	   rs	rt       rd       0       func    rd </a:t>
                  </a:r>
                  <a:r>
                    <a:rPr lang="en-US" sz="1800">
                      <a:solidFill>
                        <a:srgbClr val="56127A"/>
                      </a:solidFill>
                      <a:latin typeface="Symbol" charset="2"/>
                    </a:rPr>
                    <a:t></a:t>
                  </a:r>
                  <a:r>
                    <a:rPr lang="en-US" sz="1800">
                      <a:solidFill>
                        <a:srgbClr val="56127A"/>
                      </a:solidFill>
                      <a:latin typeface="Verdana" charset="0"/>
                    </a:rPr>
                    <a:t> (rs) func (rt)</a:t>
                  </a:r>
                </a:p>
              </p:txBody>
            </p:sp>
            <p:sp>
              <p:nvSpPr>
                <p:cNvPr id="62514" name="Rectangle 86"/>
                <p:cNvSpPr>
                  <a:spLocks noChangeArrowheads="1"/>
                </p:cNvSpPr>
                <p:nvPr/>
              </p:nvSpPr>
              <p:spPr bwMode="auto">
                <a:xfrm>
                  <a:off x="630" y="3911"/>
                  <a:ext cx="1520" cy="200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2515" name="Rectangle 87"/>
                <p:cNvSpPr>
                  <a:spLocks noChangeArrowheads="1"/>
                </p:cNvSpPr>
                <p:nvPr/>
              </p:nvSpPr>
              <p:spPr bwMode="auto">
                <a:xfrm>
                  <a:off x="2142" y="3911"/>
                  <a:ext cx="1520" cy="200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2516" name="Line 88"/>
                <p:cNvSpPr>
                  <a:spLocks noChangeShapeType="1"/>
                </p:cNvSpPr>
                <p:nvPr/>
              </p:nvSpPr>
              <p:spPr bwMode="auto">
                <a:xfrm>
                  <a:off x="1702" y="3919"/>
                  <a:ext cx="0" cy="1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2517" name="Line 89"/>
                <p:cNvSpPr>
                  <a:spLocks noChangeShapeType="1"/>
                </p:cNvSpPr>
                <p:nvPr/>
              </p:nvSpPr>
              <p:spPr bwMode="auto">
                <a:xfrm>
                  <a:off x="1198" y="3919"/>
                  <a:ext cx="0" cy="1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2518" name="Line 90"/>
                <p:cNvSpPr>
                  <a:spLocks noChangeShapeType="1"/>
                </p:cNvSpPr>
                <p:nvPr/>
              </p:nvSpPr>
              <p:spPr bwMode="auto">
                <a:xfrm>
                  <a:off x="2630" y="3919"/>
                  <a:ext cx="0" cy="1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2519" name="Line 91"/>
                <p:cNvSpPr>
                  <a:spLocks noChangeShapeType="1"/>
                </p:cNvSpPr>
                <p:nvPr/>
              </p:nvSpPr>
              <p:spPr bwMode="auto">
                <a:xfrm>
                  <a:off x="3070" y="3911"/>
                  <a:ext cx="0" cy="1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2520" name="Rectangle 92"/>
                <p:cNvSpPr>
                  <a:spLocks noChangeArrowheads="1"/>
                </p:cNvSpPr>
                <p:nvPr/>
              </p:nvSpPr>
              <p:spPr bwMode="auto">
                <a:xfrm>
                  <a:off x="3760" y="3897"/>
                  <a:ext cx="1336" cy="231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1220701" name="Text Box 93"/>
          <p:cNvSpPr txBox="1">
            <a:spLocks noChangeArrowheads="1"/>
          </p:cNvSpPr>
          <p:nvPr/>
        </p:nvSpPr>
        <p:spPr bwMode="auto">
          <a:xfrm>
            <a:off x="7362825" y="1568450"/>
            <a:ext cx="14176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2000">
                <a:solidFill>
                  <a:srgbClr val="FF0000"/>
                </a:solidFill>
                <a:latin typeface="Verdana" charset="0"/>
              </a:rPr>
              <a:t>Introduce</a:t>
            </a:r>
          </a:p>
          <a:p>
            <a:pPr eaLnBrk="1" hangingPunct="1">
              <a:spcBef>
                <a:spcPct val="0"/>
              </a:spcBef>
            </a:pPr>
            <a:r>
              <a:rPr lang="en-US" sz="2000">
                <a:solidFill>
                  <a:srgbClr val="FF0000"/>
                </a:solidFill>
                <a:latin typeface="Verdana" charset="0"/>
              </a:rPr>
              <a:t>muxes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0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0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0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20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0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20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0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0610" grpId="0" animBg="1"/>
      <p:bldP spid="1220611" grpId="0" animBg="1"/>
      <p:bldP spid="1220612" grpId="0" animBg="1"/>
      <p:bldP spid="1220701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FA53219-C13B-6E40-B57B-07700731C2D2}" type="slidenum">
              <a:rPr lang="en-US"/>
              <a:pPr/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4517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" y="431800"/>
            <a:ext cx="7988300" cy="749300"/>
          </a:xfrm>
          <a:noFill/>
        </p:spPr>
        <p:txBody>
          <a:bodyPr lIns="90488" tIns="44450" rIns="90488" bIns="44450"/>
          <a:lstStyle/>
          <a:p>
            <a:r>
              <a:rPr lang="en-US"/>
              <a:t>Datapath for ALU Instructions</a:t>
            </a:r>
          </a:p>
        </p:txBody>
      </p:sp>
      <p:sp>
        <p:nvSpPr>
          <p:cNvPr id="1221635" name="Rectangle 3"/>
          <p:cNvSpPr>
            <a:spLocks noChangeArrowheads="1"/>
          </p:cNvSpPr>
          <p:nvPr/>
        </p:nvSpPr>
        <p:spPr bwMode="auto">
          <a:xfrm>
            <a:off x="3092450" y="3790950"/>
            <a:ext cx="1214438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&lt;31:26&gt;, &lt;5:0&gt;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992188" y="5526088"/>
            <a:ext cx="7805737" cy="1179512"/>
            <a:chOff x="625" y="3481"/>
            <a:chExt cx="4917" cy="743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637" y="3925"/>
              <a:ext cx="3032" cy="200"/>
              <a:chOff x="674" y="3989"/>
              <a:chExt cx="3032" cy="200"/>
            </a:xfrm>
          </p:grpSpPr>
          <p:sp>
            <p:nvSpPr>
              <p:cNvPr id="64611" name="Rectangle 6"/>
              <p:cNvSpPr>
                <a:spLocks noChangeArrowheads="1"/>
              </p:cNvSpPr>
              <p:nvPr/>
            </p:nvSpPr>
            <p:spPr bwMode="auto">
              <a:xfrm>
                <a:off x="674" y="3989"/>
                <a:ext cx="1520" cy="200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612" name="Rectangle 7"/>
              <p:cNvSpPr>
                <a:spLocks noChangeArrowheads="1"/>
              </p:cNvSpPr>
              <p:nvPr/>
            </p:nvSpPr>
            <p:spPr bwMode="auto">
              <a:xfrm>
                <a:off x="2186" y="3989"/>
                <a:ext cx="1520" cy="200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613" name="Line 8"/>
              <p:cNvSpPr>
                <a:spLocks noChangeShapeType="1"/>
              </p:cNvSpPr>
              <p:nvPr/>
            </p:nvSpPr>
            <p:spPr bwMode="auto">
              <a:xfrm>
                <a:off x="1746" y="3997"/>
                <a:ext cx="0" cy="19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614" name="Line 9"/>
              <p:cNvSpPr>
                <a:spLocks noChangeShapeType="1"/>
              </p:cNvSpPr>
              <p:nvPr/>
            </p:nvSpPr>
            <p:spPr bwMode="auto">
              <a:xfrm>
                <a:off x="1242" y="3997"/>
                <a:ext cx="0" cy="19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4598" name="Rectangle 10"/>
            <p:cNvSpPr>
              <a:spLocks noChangeArrowheads="1"/>
            </p:cNvSpPr>
            <p:nvPr/>
          </p:nvSpPr>
          <p:spPr bwMode="auto">
            <a:xfrm>
              <a:off x="625" y="3895"/>
              <a:ext cx="4917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opcode	   rs	rt	  immediate	     rt </a:t>
              </a:r>
              <a:r>
                <a:rPr lang="en-US" sz="1800">
                  <a:solidFill>
                    <a:srgbClr val="56127A"/>
                  </a:solidFill>
                  <a:latin typeface="Symbol" charset="2"/>
                </a:rPr>
                <a:t></a:t>
              </a: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 (rs) op immediate</a:t>
              </a:r>
            </a:p>
          </p:txBody>
        </p:sp>
        <p:sp>
          <p:nvSpPr>
            <p:cNvPr id="64599" name="Rectangle 11"/>
            <p:cNvSpPr>
              <a:spLocks noChangeArrowheads="1"/>
            </p:cNvSpPr>
            <p:nvPr/>
          </p:nvSpPr>
          <p:spPr bwMode="auto">
            <a:xfrm>
              <a:off x="3736" y="3993"/>
              <a:ext cx="1704" cy="2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" name="Group 12"/>
            <p:cNvGrpSpPr>
              <a:grpSpLocks/>
            </p:cNvGrpSpPr>
            <p:nvPr/>
          </p:nvGrpSpPr>
          <p:grpSpPr bwMode="auto">
            <a:xfrm>
              <a:off x="637" y="3481"/>
              <a:ext cx="4835" cy="471"/>
              <a:chOff x="621" y="3721"/>
              <a:chExt cx="4835" cy="471"/>
            </a:xfrm>
          </p:grpSpPr>
          <p:sp>
            <p:nvSpPr>
              <p:cNvPr id="64601" name="Rectangle 13"/>
              <p:cNvSpPr>
                <a:spLocks noChangeArrowheads="1"/>
              </p:cNvSpPr>
              <p:nvPr/>
            </p:nvSpPr>
            <p:spPr bwMode="auto">
              <a:xfrm>
                <a:off x="3752" y="3961"/>
                <a:ext cx="1704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5" name="Group 14"/>
              <p:cNvGrpSpPr>
                <a:grpSpLocks/>
              </p:cNvGrpSpPr>
              <p:nvPr/>
            </p:nvGrpSpPr>
            <p:grpSpPr bwMode="auto">
              <a:xfrm>
                <a:off x="621" y="3721"/>
                <a:ext cx="4520" cy="407"/>
                <a:chOff x="621" y="3721"/>
                <a:chExt cx="4520" cy="407"/>
              </a:xfrm>
            </p:grpSpPr>
            <p:sp>
              <p:nvSpPr>
                <p:cNvPr id="64603" name="Rectangle 15"/>
                <p:cNvSpPr>
                  <a:spLocks noChangeArrowheads="1"/>
                </p:cNvSpPr>
                <p:nvPr/>
              </p:nvSpPr>
              <p:spPr bwMode="auto">
                <a:xfrm>
                  <a:off x="621" y="3721"/>
                  <a:ext cx="4520" cy="402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800">
                      <a:solidFill>
                        <a:srgbClr val="56127A"/>
                      </a:solidFill>
                      <a:latin typeface="Verdana" charset="0"/>
                    </a:rPr>
                    <a:t>     </a:t>
                  </a:r>
                  <a:r>
                    <a:rPr lang="en-US" sz="1800">
                      <a:solidFill>
                        <a:schemeClr val="tx1"/>
                      </a:solidFill>
                      <a:latin typeface="Verdana" charset="0"/>
                    </a:rPr>
                    <a:t>6	   5	 5       5       5          6</a:t>
                  </a:r>
                </a:p>
                <a:p>
                  <a:pPr>
                    <a:spcBef>
                      <a:spcPct val="0"/>
                    </a:spcBef>
                  </a:pPr>
                  <a:r>
                    <a:rPr lang="en-US" sz="1800">
                      <a:solidFill>
                        <a:srgbClr val="56127A"/>
                      </a:solidFill>
                      <a:latin typeface="Verdana" charset="0"/>
                    </a:rPr>
                    <a:t>     0	   rs	rt       rd       0       func    rd </a:t>
                  </a:r>
                  <a:r>
                    <a:rPr lang="en-US" sz="1800">
                      <a:solidFill>
                        <a:srgbClr val="56127A"/>
                      </a:solidFill>
                      <a:latin typeface="Symbol" charset="2"/>
                    </a:rPr>
                    <a:t></a:t>
                  </a:r>
                  <a:r>
                    <a:rPr lang="en-US" sz="1800">
                      <a:solidFill>
                        <a:srgbClr val="56127A"/>
                      </a:solidFill>
                      <a:latin typeface="Verdana" charset="0"/>
                    </a:rPr>
                    <a:t> (rs) func (rt)</a:t>
                  </a:r>
                </a:p>
              </p:txBody>
            </p:sp>
            <p:sp>
              <p:nvSpPr>
                <p:cNvPr id="64604" name="Rectangle 16"/>
                <p:cNvSpPr>
                  <a:spLocks noChangeArrowheads="1"/>
                </p:cNvSpPr>
                <p:nvPr/>
              </p:nvSpPr>
              <p:spPr bwMode="auto">
                <a:xfrm>
                  <a:off x="630" y="3911"/>
                  <a:ext cx="1520" cy="200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4605" name="Rectangle 17"/>
                <p:cNvSpPr>
                  <a:spLocks noChangeArrowheads="1"/>
                </p:cNvSpPr>
                <p:nvPr/>
              </p:nvSpPr>
              <p:spPr bwMode="auto">
                <a:xfrm>
                  <a:off x="2142" y="3911"/>
                  <a:ext cx="1520" cy="200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4606" name="Line 18"/>
                <p:cNvSpPr>
                  <a:spLocks noChangeShapeType="1"/>
                </p:cNvSpPr>
                <p:nvPr/>
              </p:nvSpPr>
              <p:spPr bwMode="auto">
                <a:xfrm>
                  <a:off x="1702" y="3919"/>
                  <a:ext cx="0" cy="1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4607" name="Line 19"/>
                <p:cNvSpPr>
                  <a:spLocks noChangeShapeType="1"/>
                </p:cNvSpPr>
                <p:nvPr/>
              </p:nvSpPr>
              <p:spPr bwMode="auto">
                <a:xfrm>
                  <a:off x="1198" y="3919"/>
                  <a:ext cx="0" cy="1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4608" name="Line 20"/>
                <p:cNvSpPr>
                  <a:spLocks noChangeShapeType="1"/>
                </p:cNvSpPr>
                <p:nvPr/>
              </p:nvSpPr>
              <p:spPr bwMode="auto">
                <a:xfrm>
                  <a:off x="2630" y="3919"/>
                  <a:ext cx="0" cy="1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4609" name="Line 21"/>
                <p:cNvSpPr>
                  <a:spLocks noChangeShapeType="1"/>
                </p:cNvSpPr>
                <p:nvPr/>
              </p:nvSpPr>
              <p:spPr bwMode="auto">
                <a:xfrm>
                  <a:off x="3070" y="3911"/>
                  <a:ext cx="0" cy="1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4610" name="Rectangle 22"/>
                <p:cNvSpPr>
                  <a:spLocks noChangeArrowheads="1"/>
                </p:cNvSpPr>
                <p:nvPr/>
              </p:nvSpPr>
              <p:spPr bwMode="auto">
                <a:xfrm>
                  <a:off x="3760" y="3897"/>
                  <a:ext cx="1336" cy="231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1221655" name="Rectangle 23"/>
          <p:cNvSpPr>
            <a:spLocks noChangeArrowheads="1"/>
          </p:cNvSpPr>
          <p:nvPr/>
        </p:nvSpPr>
        <p:spPr bwMode="auto">
          <a:xfrm>
            <a:off x="5938838" y="5195888"/>
            <a:ext cx="9096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BSrc</a:t>
            </a:r>
          </a:p>
          <a:p>
            <a:pPr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Reg / Imm</a:t>
            </a:r>
          </a:p>
        </p:txBody>
      </p:sp>
      <p:grpSp>
        <p:nvGrpSpPr>
          <p:cNvPr id="6" name="Group 24"/>
          <p:cNvGrpSpPr>
            <a:grpSpLocks/>
          </p:cNvGrpSpPr>
          <p:nvPr/>
        </p:nvGrpSpPr>
        <p:grpSpPr bwMode="auto">
          <a:xfrm>
            <a:off x="6124575" y="2928938"/>
            <a:ext cx="355600" cy="2266950"/>
            <a:chOff x="3858" y="1845"/>
            <a:chExt cx="224" cy="1428"/>
          </a:xfrm>
        </p:grpSpPr>
        <p:sp>
          <p:nvSpPr>
            <p:cNvPr id="64594" name="Freeform 25"/>
            <p:cNvSpPr>
              <a:spLocks/>
            </p:cNvSpPr>
            <p:nvPr/>
          </p:nvSpPr>
          <p:spPr bwMode="auto">
            <a:xfrm>
              <a:off x="3858" y="1845"/>
              <a:ext cx="145" cy="289"/>
            </a:xfrm>
            <a:custGeom>
              <a:avLst/>
              <a:gdLst>
                <a:gd name="T0" fmla="*/ 144 w 145"/>
                <a:gd name="T1" fmla="*/ 48 h 289"/>
                <a:gd name="T2" fmla="*/ 144 w 145"/>
                <a:gd name="T3" fmla="*/ 240 h 289"/>
                <a:gd name="T4" fmla="*/ 0 w 145"/>
                <a:gd name="T5" fmla="*/ 288 h 289"/>
                <a:gd name="T6" fmla="*/ 0 w 145"/>
                <a:gd name="T7" fmla="*/ 0 h 289"/>
                <a:gd name="T8" fmla="*/ 144 w 145"/>
                <a:gd name="T9" fmla="*/ 48 h 2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289"/>
                <a:gd name="T17" fmla="*/ 145 w 145"/>
                <a:gd name="T18" fmla="*/ 289 h 28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solidFill>
              <a:schemeClr val="accent1"/>
            </a:solidFill>
            <a:ln w="9525" cap="rnd">
              <a:solidFill>
                <a:srgbClr val="FF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95" name="Line 26"/>
            <p:cNvSpPr>
              <a:spLocks noChangeShapeType="1"/>
            </p:cNvSpPr>
            <p:nvPr/>
          </p:nvSpPr>
          <p:spPr bwMode="auto">
            <a:xfrm flipH="1">
              <a:off x="3994" y="1965"/>
              <a:ext cx="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96" name="Line 27"/>
            <p:cNvSpPr>
              <a:spLocks noChangeShapeType="1"/>
            </p:cNvSpPr>
            <p:nvPr/>
          </p:nvSpPr>
          <p:spPr bwMode="auto">
            <a:xfrm>
              <a:off x="3950" y="2121"/>
              <a:ext cx="0" cy="115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triangle" w="med" len="med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" name="Group 28"/>
          <p:cNvGrpSpPr>
            <a:grpSpLocks/>
          </p:cNvGrpSpPr>
          <p:nvPr/>
        </p:nvGrpSpPr>
        <p:grpSpPr bwMode="auto">
          <a:xfrm>
            <a:off x="3790950" y="2670175"/>
            <a:ext cx="642938" cy="2565400"/>
            <a:chOff x="2388" y="1682"/>
            <a:chExt cx="405" cy="1616"/>
          </a:xfrm>
        </p:grpSpPr>
        <p:sp>
          <p:nvSpPr>
            <p:cNvPr id="64591" name="Freeform 29"/>
            <p:cNvSpPr>
              <a:spLocks/>
            </p:cNvSpPr>
            <p:nvPr/>
          </p:nvSpPr>
          <p:spPr bwMode="auto">
            <a:xfrm>
              <a:off x="2388" y="1682"/>
              <a:ext cx="127" cy="289"/>
            </a:xfrm>
            <a:custGeom>
              <a:avLst/>
              <a:gdLst>
                <a:gd name="T0" fmla="*/ 144 w 145"/>
                <a:gd name="T1" fmla="*/ 48 h 289"/>
                <a:gd name="T2" fmla="*/ 144 w 145"/>
                <a:gd name="T3" fmla="*/ 240 h 289"/>
                <a:gd name="T4" fmla="*/ 0 w 145"/>
                <a:gd name="T5" fmla="*/ 288 h 289"/>
                <a:gd name="T6" fmla="*/ 0 w 145"/>
                <a:gd name="T7" fmla="*/ 0 h 289"/>
                <a:gd name="T8" fmla="*/ 144 w 145"/>
                <a:gd name="T9" fmla="*/ 48 h 2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289"/>
                <a:gd name="T17" fmla="*/ 145 w 145"/>
                <a:gd name="T18" fmla="*/ 289 h 28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solidFill>
              <a:schemeClr val="accent1"/>
            </a:solidFill>
            <a:ln w="9525" cap="rnd">
              <a:solidFill>
                <a:srgbClr val="FF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92" name="Line 30"/>
            <p:cNvSpPr>
              <a:spLocks noChangeShapeType="1"/>
            </p:cNvSpPr>
            <p:nvPr/>
          </p:nvSpPr>
          <p:spPr bwMode="auto">
            <a:xfrm>
              <a:off x="2508" y="1817"/>
              <a:ext cx="28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93" name="Line 31"/>
            <p:cNvSpPr>
              <a:spLocks noChangeShapeType="1"/>
            </p:cNvSpPr>
            <p:nvPr/>
          </p:nvSpPr>
          <p:spPr bwMode="auto">
            <a:xfrm>
              <a:off x="2455" y="1961"/>
              <a:ext cx="3" cy="1337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triangle" w="med" len="med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221664" name="Rectangle 32"/>
          <p:cNvSpPr>
            <a:spLocks noChangeArrowheads="1"/>
          </p:cNvSpPr>
          <p:nvPr/>
        </p:nvSpPr>
        <p:spPr bwMode="auto">
          <a:xfrm>
            <a:off x="3643313" y="5208588"/>
            <a:ext cx="7143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RegDst</a:t>
            </a:r>
          </a:p>
          <a:p>
            <a:pPr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rt / rd</a:t>
            </a:r>
          </a:p>
        </p:txBody>
      </p:sp>
      <p:sp>
        <p:nvSpPr>
          <p:cNvPr id="64524" name="Rectangle 33"/>
          <p:cNvSpPr>
            <a:spLocks noChangeArrowheads="1"/>
          </p:cNvSpPr>
          <p:nvPr/>
        </p:nvSpPr>
        <p:spPr bwMode="auto">
          <a:xfrm>
            <a:off x="4475163" y="3454400"/>
            <a:ext cx="5842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25" name="Freeform 34"/>
          <p:cNvSpPr>
            <a:spLocks/>
          </p:cNvSpPr>
          <p:nvPr/>
        </p:nvSpPr>
        <p:spPr bwMode="auto">
          <a:xfrm>
            <a:off x="3157538" y="3633788"/>
            <a:ext cx="1320800" cy="74612"/>
          </a:xfrm>
          <a:custGeom>
            <a:avLst/>
            <a:gdLst>
              <a:gd name="T0" fmla="*/ 0 w 817"/>
              <a:gd name="T1" fmla="*/ 0 h 1"/>
              <a:gd name="T2" fmla="*/ 816 w 817"/>
              <a:gd name="T3" fmla="*/ 0 h 1"/>
              <a:gd name="T4" fmla="*/ 0 60000 65536"/>
              <a:gd name="T5" fmla="*/ 0 60000 65536"/>
              <a:gd name="T6" fmla="*/ 0 w 817"/>
              <a:gd name="T7" fmla="*/ 0 h 1"/>
              <a:gd name="T8" fmla="*/ 817 w 817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17" h="1">
                <a:moveTo>
                  <a:pt x="0" y="0"/>
                </a:moveTo>
                <a:lnTo>
                  <a:pt x="816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26" name="Line 35"/>
          <p:cNvSpPr>
            <a:spLocks noChangeShapeType="1"/>
          </p:cNvSpPr>
          <p:nvPr/>
        </p:nvSpPr>
        <p:spPr bwMode="auto">
          <a:xfrm flipV="1">
            <a:off x="4767263" y="3775075"/>
            <a:ext cx="0" cy="14605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27" name="Rectangle 36"/>
          <p:cNvSpPr>
            <a:spLocks noChangeArrowheads="1"/>
          </p:cNvSpPr>
          <p:nvPr/>
        </p:nvSpPr>
        <p:spPr bwMode="auto">
          <a:xfrm>
            <a:off x="4537075" y="3432175"/>
            <a:ext cx="477838" cy="361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lnSpc>
                <a:spcPct val="75000"/>
              </a:lnSpc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Imm</a:t>
            </a:r>
          </a:p>
          <a:p>
            <a:pPr>
              <a:lnSpc>
                <a:spcPct val="75000"/>
              </a:lnSpc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Ext</a:t>
            </a:r>
          </a:p>
        </p:txBody>
      </p:sp>
      <p:sp>
        <p:nvSpPr>
          <p:cNvPr id="64528" name="Rectangle 37"/>
          <p:cNvSpPr>
            <a:spLocks noChangeArrowheads="1"/>
          </p:cNvSpPr>
          <p:nvPr/>
        </p:nvSpPr>
        <p:spPr bwMode="auto">
          <a:xfrm>
            <a:off x="4511675" y="5205413"/>
            <a:ext cx="620713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ExtSel</a:t>
            </a:r>
          </a:p>
        </p:txBody>
      </p:sp>
      <p:sp>
        <p:nvSpPr>
          <p:cNvPr id="64529" name="Freeform 38"/>
          <p:cNvSpPr>
            <a:spLocks/>
          </p:cNvSpPr>
          <p:nvPr/>
        </p:nvSpPr>
        <p:spPr bwMode="auto">
          <a:xfrm>
            <a:off x="4064000" y="2851150"/>
            <a:ext cx="3459163" cy="2068513"/>
          </a:xfrm>
          <a:custGeom>
            <a:avLst/>
            <a:gdLst>
              <a:gd name="T0" fmla="*/ 1769 w 2179"/>
              <a:gd name="T1" fmla="*/ 0 h 1303"/>
              <a:gd name="T2" fmla="*/ 2178 w 2179"/>
              <a:gd name="T3" fmla="*/ 0 h 1303"/>
              <a:gd name="T4" fmla="*/ 2178 w 2179"/>
              <a:gd name="T5" fmla="*/ 1302 h 1303"/>
              <a:gd name="T6" fmla="*/ 0 w 2179"/>
              <a:gd name="T7" fmla="*/ 1302 h 1303"/>
              <a:gd name="T8" fmla="*/ 0 w 2179"/>
              <a:gd name="T9" fmla="*/ 133 h 1303"/>
              <a:gd name="T10" fmla="*/ 242 w 2179"/>
              <a:gd name="T11" fmla="*/ 133 h 130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179"/>
              <a:gd name="T19" fmla="*/ 0 h 1303"/>
              <a:gd name="T20" fmla="*/ 2179 w 2179"/>
              <a:gd name="T21" fmla="*/ 1303 h 130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79" h="1303">
                <a:moveTo>
                  <a:pt x="1769" y="0"/>
                </a:moveTo>
                <a:lnTo>
                  <a:pt x="2178" y="0"/>
                </a:lnTo>
                <a:lnTo>
                  <a:pt x="2178" y="1302"/>
                </a:lnTo>
                <a:lnTo>
                  <a:pt x="0" y="1302"/>
                </a:lnTo>
                <a:lnTo>
                  <a:pt x="0" y="133"/>
                </a:lnTo>
                <a:lnTo>
                  <a:pt x="242" y="133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30" name="Line 39"/>
          <p:cNvSpPr>
            <a:spLocks noChangeShapeType="1"/>
          </p:cNvSpPr>
          <p:nvPr/>
        </p:nvSpPr>
        <p:spPr bwMode="auto">
          <a:xfrm>
            <a:off x="2882900" y="2908300"/>
            <a:ext cx="25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31" name="Line 40"/>
          <p:cNvSpPr>
            <a:spLocks noChangeShapeType="1"/>
          </p:cNvSpPr>
          <p:nvPr/>
        </p:nvSpPr>
        <p:spPr bwMode="auto">
          <a:xfrm>
            <a:off x="3149600" y="2457450"/>
            <a:ext cx="0" cy="280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32" name="Rectangle 41"/>
          <p:cNvSpPr>
            <a:spLocks noChangeArrowheads="1"/>
          </p:cNvSpPr>
          <p:nvPr/>
        </p:nvSpPr>
        <p:spPr bwMode="auto">
          <a:xfrm>
            <a:off x="2843213" y="5246688"/>
            <a:ext cx="749300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OpCode</a:t>
            </a:r>
          </a:p>
        </p:txBody>
      </p:sp>
      <p:sp>
        <p:nvSpPr>
          <p:cNvPr id="64533" name="Rectangle 42"/>
          <p:cNvSpPr>
            <a:spLocks noChangeArrowheads="1"/>
          </p:cNvSpPr>
          <p:nvPr/>
        </p:nvSpPr>
        <p:spPr bwMode="auto">
          <a:xfrm>
            <a:off x="1700213" y="1698625"/>
            <a:ext cx="427037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0x4</a:t>
            </a:r>
          </a:p>
        </p:txBody>
      </p:sp>
      <p:sp>
        <p:nvSpPr>
          <p:cNvPr id="64534" name="Freeform 43"/>
          <p:cNvSpPr>
            <a:spLocks/>
          </p:cNvSpPr>
          <p:nvPr/>
        </p:nvSpPr>
        <p:spPr bwMode="auto">
          <a:xfrm>
            <a:off x="2120900" y="1739900"/>
            <a:ext cx="382588" cy="611188"/>
          </a:xfrm>
          <a:custGeom>
            <a:avLst/>
            <a:gdLst>
              <a:gd name="T0" fmla="*/ 0 w 241"/>
              <a:gd name="T1" fmla="*/ 0 h 385"/>
              <a:gd name="T2" fmla="*/ 0 w 241"/>
              <a:gd name="T3" fmla="*/ 160 h 385"/>
              <a:gd name="T4" fmla="*/ 48 w 241"/>
              <a:gd name="T5" fmla="*/ 192 h 385"/>
              <a:gd name="T6" fmla="*/ 0 w 241"/>
              <a:gd name="T7" fmla="*/ 224 h 385"/>
              <a:gd name="T8" fmla="*/ 0 w 241"/>
              <a:gd name="T9" fmla="*/ 384 h 385"/>
              <a:gd name="T10" fmla="*/ 240 w 241"/>
              <a:gd name="T11" fmla="*/ 288 h 385"/>
              <a:gd name="T12" fmla="*/ 240 w 241"/>
              <a:gd name="T13" fmla="*/ 96 h 385"/>
              <a:gd name="T14" fmla="*/ 0 w 241"/>
              <a:gd name="T15" fmla="*/ 0 h 38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41"/>
              <a:gd name="T25" fmla="*/ 0 h 385"/>
              <a:gd name="T26" fmla="*/ 241 w 241"/>
              <a:gd name="T27" fmla="*/ 385 h 38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41" h="385">
                <a:moveTo>
                  <a:pt x="0" y="0"/>
                </a:moveTo>
                <a:lnTo>
                  <a:pt x="0" y="160"/>
                </a:lnTo>
                <a:lnTo>
                  <a:pt x="48" y="192"/>
                </a:lnTo>
                <a:lnTo>
                  <a:pt x="0" y="224"/>
                </a:lnTo>
                <a:lnTo>
                  <a:pt x="0" y="384"/>
                </a:lnTo>
                <a:lnTo>
                  <a:pt x="240" y="288"/>
                </a:lnTo>
                <a:lnTo>
                  <a:pt x="240" y="96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 w="25400" cap="rnd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35" name="Line 44"/>
          <p:cNvSpPr>
            <a:spLocks noChangeShapeType="1"/>
          </p:cNvSpPr>
          <p:nvPr/>
        </p:nvSpPr>
        <p:spPr bwMode="auto">
          <a:xfrm>
            <a:off x="2051050" y="1816100"/>
            <a:ext cx="63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36" name="Rectangle 45"/>
          <p:cNvSpPr>
            <a:spLocks noChangeArrowheads="1"/>
          </p:cNvSpPr>
          <p:nvPr/>
        </p:nvSpPr>
        <p:spPr bwMode="auto">
          <a:xfrm>
            <a:off x="2144713" y="1949450"/>
            <a:ext cx="406400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000">
                <a:solidFill>
                  <a:srgbClr val="56127A"/>
                </a:solidFill>
              </a:rPr>
              <a:t>Add</a:t>
            </a:r>
          </a:p>
        </p:txBody>
      </p:sp>
      <p:sp>
        <p:nvSpPr>
          <p:cNvPr id="64537" name="Rectangle 46"/>
          <p:cNvSpPr>
            <a:spLocks noChangeArrowheads="1"/>
          </p:cNvSpPr>
          <p:nvPr/>
        </p:nvSpPr>
        <p:spPr bwMode="auto">
          <a:xfrm>
            <a:off x="1484313" y="3121025"/>
            <a:ext cx="336550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000">
                <a:solidFill>
                  <a:srgbClr val="56127A"/>
                </a:solidFill>
              </a:rPr>
              <a:t>clk</a:t>
            </a:r>
          </a:p>
        </p:txBody>
      </p:sp>
      <p:sp>
        <p:nvSpPr>
          <p:cNvPr id="64538" name="Line 47"/>
          <p:cNvSpPr>
            <a:spLocks noChangeShapeType="1"/>
          </p:cNvSpPr>
          <p:nvPr/>
        </p:nvSpPr>
        <p:spPr bwMode="auto">
          <a:xfrm>
            <a:off x="1684338" y="3048000"/>
            <a:ext cx="0" cy="131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" name="Group 48"/>
          <p:cNvGrpSpPr>
            <a:grpSpLocks/>
          </p:cNvGrpSpPr>
          <p:nvPr/>
        </p:nvGrpSpPr>
        <p:grpSpPr bwMode="auto">
          <a:xfrm>
            <a:off x="1495425" y="2466975"/>
            <a:ext cx="1416050" cy="1060450"/>
            <a:chOff x="942" y="1554"/>
            <a:chExt cx="892" cy="668"/>
          </a:xfrm>
        </p:grpSpPr>
        <p:sp>
          <p:nvSpPr>
            <p:cNvPr id="64581" name="Freeform 49"/>
            <p:cNvSpPr>
              <a:spLocks/>
            </p:cNvSpPr>
            <p:nvPr/>
          </p:nvSpPr>
          <p:spPr bwMode="auto">
            <a:xfrm>
              <a:off x="1127" y="1738"/>
              <a:ext cx="193" cy="1"/>
            </a:xfrm>
            <a:custGeom>
              <a:avLst/>
              <a:gdLst>
                <a:gd name="T0" fmla="*/ 0 w 193"/>
                <a:gd name="T1" fmla="*/ 0 h 1"/>
                <a:gd name="T2" fmla="*/ 144 w 193"/>
                <a:gd name="T3" fmla="*/ 0 h 1"/>
                <a:gd name="T4" fmla="*/ 192 w 193"/>
                <a:gd name="T5" fmla="*/ 0 h 1"/>
                <a:gd name="T6" fmla="*/ 0 60000 65536"/>
                <a:gd name="T7" fmla="*/ 0 60000 65536"/>
                <a:gd name="T8" fmla="*/ 0 60000 65536"/>
                <a:gd name="T9" fmla="*/ 0 w 193"/>
                <a:gd name="T10" fmla="*/ 0 h 1"/>
                <a:gd name="T11" fmla="*/ 193 w 193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3" h="1">
                  <a:moveTo>
                    <a:pt x="0" y="0"/>
                  </a:moveTo>
                  <a:lnTo>
                    <a:pt x="144" y="0"/>
                  </a:lnTo>
                  <a:lnTo>
                    <a:pt x="192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9" name="Group 50"/>
            <p:cNvGrpSpPr>
              <a:grpSpLocks/>
            </p:cNvGrpSpPr>
            <p:nvPr/>
          </p:nvGrpSpPr>
          <p:grpSpPr bwMode="auto">
            <a:xfrm>
              <a:off x="1298" y="1621"/>
              <a:ext cx="536" cy="601"/>
              <a:chOff x="1298" y="1621"/>
              <a:chExt cx="536" cy="601"/>
            </a:xfrm>
          </p:grpSpPr>
          <p:sp>
            <p:nvSpPr>
              <p:cNvPr id="64587" name="Rectangle 51"/>
              <p:cNvSpPr>
                <a:spLocks noChangeArrowheads="1"/>
              </p:cNvSpPr>
              <p:nvPr/>
            </p:nvSpPr>
            <p:spPr bwMode="auto">
              <a:xfrm>
                <a:off x="1331" y="1623"/>
                <a:ext cx="472" cy="58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588" name="Rectangle 52"/>
              <p:cNvSpPr>
                <a:spLocks noChangeArrowheads="1"/>
              </p:cNvSpPr>
              <p:nvPr/>
            </p:nvSpPr>
            <p:spPr bwMode="auto">
              <a:xfrm>
                <a:off x="1298" y="1621"/>
                <a:ext cx="306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addr</a:t>
                </a:r>
              </a:p>
            </p:txBody>
          </p:sp>
          <p:sp>
            <p:nvSpPr>
              <p:cNvPr id="64589" name="Rectangle 53"/>
              <p:cNvSpPr>
                <a:spLocks noChangeArrowheads="1"/>
              </p:cNvSpPr>
              <p:nvPr/>
            </p:nvSpPr>
            <p:spPr bwMode="auto">
              <a:xfrm>
                <a:off x="1571" y="1725"/>
                <a:ext cx="263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inst</a:t>
                </a:r>
              </a:p>
            </p:txBody>
          </p:sp>
          <p:sp>
            <p:nvSpPr>
              <p:cNvPr id="64590" name="Rectangle 54"/>
              <p:cNvSpPr>
                <a:spLocks noChangeArrowheads="1"/>
              </p:cNvSpPr>
              <p:nvPr/>
            </p:nvSpPr>
            <p:spPr bwMode="auto">
              <a:xfrm>
                <a:off x="1305" y="1898"/>
                <a:ext cx="518" cy="324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400">
                    <a:solidFill>
                      <a:srgbClr val="56127A"/>
                    </a:solidFill>
                  </a:rPr>
                  <a:t>Inst.</a:t>
                </a:r>
              </a:p>
              <a:p>
                <a:pPr>
                  <a:spcBef>
                    <a:spcPct val="0"/>
                  </a:spcBef>
                </a:pPr>
                <a:r>
                  <a:rPr lang="en-US" sz="1400">
                    <a:solidFill>
                      <a:srgbClr val="56127A"/>
                    </a:solidFill>
                  </a:rPr>
                  <a:t>Memory</a:t>
                </a:r>
              </a:p>
            </p:txBody>
          </p:sp>
        </p:grpSp>
        <p:sp>
          <p:nvSpPr>
            <p:cNvPr id="64583" name="Rectangle 55"/>
            <p:cNvSpPr>
              <a:spLocks noChangeArrowheads="1"/>
            </p:cNvSpPr>
            <p:nvPr/>
          </p:nvSpPr>
          <p:spPr bwMode="auto">
            <a:xfrm>
              <a:off x="991" y="1554"/>
              <a:ext cx="128" cy="36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84" name="Line 56"/>
            <p:cNvSpPr>
              <a:spLocks noChangeShapeType="1"/>
            </p:cNvSpPr>
            <p:nvPr/>
          </p:nvSpPr>
          <p:spPr bwMode="auto">
            <a:xfrm>
              <a:off x="1135" y="1738"/>
              <a:ext cx="3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85" name="Rectangle 57"/>
            <p:cNvSpPr>
              <a:spLocks noChangeArrowheads="1"/>
            </p:cNvSpPr>
            <p:nvPr/>
          </p:nvSpPr>
          <p:spPr bwMode="auto">
            <a:xfrm>
              <a:off x="942" y="1664"/>
              <a:ext cx="247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PC</a:t>
              </a:r>
            </a:p>
          </p:txBody>
        </p:sp>
        <p:sp>
          <p:nvSpPr>
            <p:cNvPr id="64586" name="Freeform 58"/>
            <p:cNvSpPr>
              <a:spLocks/>
            </p:cNvSpPr>
            <p:nvPr/>
          </p:nvSpPr>
          <p:spPr bwMode="auto">
            <a:xfrm>
              <a:off x="1031" y="1874"/>
              <a:ext cx="49" cy="49"/>
            </a:xfrm>
            <a:custGeom>
              <a:avLst/>
              <a:gdLst>
                <a:gd name="T0" fmla="*/ 0 w 49"/>
                <a:gd name="T1" fmla="*/ 48 h 49"/>
                <a:gd name="T2" fmla="*/ 24 w 49"/>
                <a:gd name="T3" fmla="*/ 0 h 49"/>
                <a:gd name="T4" fmla="*/ 48 w 49"/>
                <a:gd name="T5" fmla="*/ 48 h 49"/>
                <a:gd name="T6" fmla="*/ 0 60000 65536"/>
                <a:gd name="T7" fmla="*/ 0 60000 65536"/>
                <a:gd name="T8" fmla="*/ 0 60000 65536"/>
                <a:gd name="T9" fmla="*/ 0 w 49"/>
                <a:gd name="T10" fmla="*/ 0 h 49"/>
                <a:gd name="T11" fmla="*/ 49 w 49"/>
                <a:gd name="T12" fmla="*/ 49 h 4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9" h="49">
                  <a:moveTo>
                    <a:pt x="0" y="48"/>
                  </a:moveTo>
                  <a:lnTo>
                    <a:pt x="24" y="0"/>
                  </a:lnTo>
                  <a:lnTo>
                    <a:pt x="48" y="48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0" name="Group 59"/>
          <p:cNvGrpSpPr>
            <a:grpSpLocks/>
          </p:cNvGrpSpPr>
          <p:nvPr/>
        </p:nvGrpSpPr>
        <p:grpSpPr bwMode="auto">
          <a:xfrm>
            <a:off x="6450013" y="2587625"/>
            <a:ext cx="733425" cy="614363"/>
            <a:chOff x="4063" y="1630"/>
            <a:chExt cx="462" cy="387"/>
          </a:xfrm>
        </p:grpSpPr>
        <p:sp>
          <p:nvSpPr>
            <p:cNvPr id="64577" name="Rectangle 60"/>
            <p:cNvSpPr>
              <a:spLocks noChangeArrowheads="1"/>
            </p:cNvSpPr>
            <p:nvPr/>
          </p:nvSpPr>
          <p:spPr bwMode="auto">
            <a:xfrm>
              <a:off x="4363" y="1846"/>
              <a:ext cx="16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z</a:t>
              </a:r>
            </a:p>
          </p:txBody>
        </p:sp>
        <p:sp>
          <p:nvSpPr>
            <p:cNvPr id="64578" name="Line 61"/>
            <p:cNvSpPr>
              <a:spLocks noChangeShapeType="1"/>
            </p:cNvSpPr>
            <p:nvPr/>
          </p:nvSpPr>
          <p:spPr bwMode="auto">
            <a:xfrm>
              <a:off x="4335" y="1884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79" name="Freeform 62"/>
            <p:cNvSpPr>
              <a:spLocks/>
            </p:cNvSpPr>
            <p:nvPr/>
          </p:nvSpPr>
          <p:spPr bwMode="auto">
            <a:xfrm>
              <a:off x="4085" y="1630"/>
              <a:ext cx="241" cy="385"/>
            </a:xfrm>
            <a:custGeom>
              <a:avLst/>
              <a:gdLst>
                <a:gd name="T0" fmla="*/ 0 w 241"/>
                <a:gd name="T1" fmla="*/ 0 h 385"/>
                <a:gd name="T2" fmla="*/ 0 w 241"/>
                <a:gd name="T3" fmla="*/ 160 h 385"/>
                <a:gd name="T4" fmla="*/ 48 w 241"/>
                <a:gd name="T5" fmla="*/ 192 h 385"/>
                <a:gd name="T6" fmla="*/ 0 w 241"/>
                <a:gd name="T7" fmla="*/ 224 h 385"/>
                <a:gd name="T8" fmla="*/ 0 w 241"/>
                <a:gd name="T9" fmla="*/ 384 h 385"/>
                <a:gd name="T10" fmla="*/ 240 w 241"/>
                <a:gd name="T11" fmla="*/ 288 h 385"/>
                <a:gd name="T12" fmla="*/ 240 w 241"/>
                <a:gd name="T13" fmla="*/ 96 h 385"/>
                <a:gd name="T14" fmla="*/ 0 w 241"/>
                <a:gd name="T15" fmla="*/ 0 h 38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41"/>
                <a:gd name="T25" fmla="*/ 0 h 385"/>
                <a:gd name="T26" fmla="*/ 241 w 241"/>
                <a:gd name="T27" fmla="*/ 385 h 38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41" h="385">
                  <a:moveTo>
                    <a:pt x="0" y="0"/>
                  </a:moveTo>
                  <a:lnTo>
                    <a:pt x="0" y="160"/>
                  </a:lnTo>
                  <a:lnTo>
                    <a:pt x="48" y="192"/>
                  </a:lnTo>
                  <a:lnTo>
                    <a:pt x="0" y="224"/>
                  </a:lnTo>
                  <a:lnTo>
                    <a:pt x="0" y="384"/>
                  </a:lnTo>
                  <a:lnTo>
                    <a:pt x="240" y="288"/>
                  </a:lnTo>
                  <a:lnTo>
                    <a:pt x="240" y="96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80" name="Rectangle 63"/>
            <p:cNvSpPr>
              <a:spLocks noChangeArrowheads="1"/>
            </p:cNvSpPr>
            <p:nvPr/>
          </p:nvSpPr>
          <p:spPr bwMode="auto">
            <a:xfrm>
              <a:off x="4063" y="1749"/>
              <a:ext cx="30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ALU</a:t>
              </a:r>
            </a:p>
          </p:txBody>
        </p:sp>
      </p:grpSp>
      <p:sp>
        <p:nvSpPr>
          <p:cNvPr id="64541" name="Rectangle 64"/>
          <p:cNvSpPr>
            <a:spLocks noChangeArrowheads="1"/>
          </p:cNvSpPr>
          <p:nvPr/>
        </p:nvSpPr>
        <p:spPr bwMode="auto">
          <a:xfrm>
            <a:off x="4379913" y="1517650"/>
            <a:ext cx="8159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RegWrite</a:t>
            </a:r>
          </a:p>
        </p:txBody>
      </p:sp>
      <p:grpSp>
        <p:nvGrpSpPr>
          <p:cNvPr id="11" name="Group 65"/>
          <p:cNvGrpSpPr>
            <a:grpSpLocks/>
          </p:cNvGrpSpPr>
          <p:nvPr/>
        </p:nvGrpSpPr>
        <p:grpSpPr bwMode="auto">
          <a:xfrm>
            <a:off x="4356100" y="1841500"/>
            <a:ext cx="749300" cy="1531938"/>
            <a:chOff x="2744" y="1160"/>
            <a:chExt cx="472" cy="965"/>
          </a:xfrm>
        </p:grpSpPr>
        <p:sp>
          <p:nvSpPr>
            <p:cNvPr id="64563" name="Rectangle 66"/>
            <p:cNvSpPr>
              <a:spLocks noChangeArrowheads="1"/>
            </p:cNvSpPr>
            <p:nvPr/>
          </p:nvSpPr>
          <p:spPr bwMode="auto">
            <a:xfrm>
              <a:off x="2744" y="1160"/>
              <a:ext cx="212" cy="1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clk</a:t>
              </a:r>
            </a:p>
          </p:txBody>
        </p:sp>
        <p:sp>
          <p:nvSpPr>
            <p:cNvPr id="64564" name="Line 67"/>
            <p:cNvSpPr>
              <a:spLocks noChangeShapeType="1"/>
            </p:cNvSpPr>
            <p:nvPr/>
          </p:nvSpPr>
          <p:spPr bwMode="auto">
            <a:xfrm>
              <a:off x="2839" y="1323"/>
              <a:ext cx="0" cy="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65" name="Freeform 68"/>
            <p:cNvSpPr>
              <a:spLocks/>
            </p:cNvSpPr>
            <p:nvPr/>
          </p:nvSpPr>
          <p:spPr bwMode="auto">
            <a:xfrm>
              <a:off x="3009" y="1180"/>
              <a:ext cx="1" cy="233"/>
            </a:xfrm>
            <a:custGeom>
              <a:avLst/>
              <a:gdLst>
                <a:gd name="T0" fmla="*/ 0 w 1"/>
                <a:gd name="T1" fmla="*/ 0 h 233"/>
                <a:gd name="T2" fmla="*/ 0 w 1"/>
                <a:gd name="T3" fmla="*/ 232 h 233"/>
                <a:gd name="T4" fmla="*/ 0 60000 65536"/>
                <a:gd name="T5" fmla="*/ 0 60000 65536"/>
                <a:gd name="T6" fmla="*/ 0 w 1"/>
                <a:gd name="T7" fmla="*/ 0 h 233"/>
                <a:gd name="T8" fmla="*/ 1 w 1"/>
                <a:gd name="T9" fmla="*/ 233 h 23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233">
                  <a:moveTo>
                    <a:pt x="0" y="0"/>
                  </a:moveTo>
                  <a:lnTo>
                    <a:pt x="0" y="232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66" name="Rectangle 69"/>
            <p:cNvSpPr>
              <a:spLocks noChangeArrowheads="1"/>
            </p:cNvSpPr>
            <p:nvPr/>
          </p:nvSpPr>
          <p:spPr bwMode="auto">
            <a:xfrm>
              <a:off x="2799" y="1411"/>
              <a:ext cx="368" cy="68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67" name="Rectangle 70"/>
            <p:cNvSpPr>
              <a:spLocks noChangeArrowheads="1"/>
            </p:cNvSpPr>
            <p:nvPr/>
          </p:nvSpPr>
          <p:spPr bwMode="auto">
            <a:xfrm>
              <a:off x="2958" y="1661"/>
              <a:ext cx="25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rd1</a:t>
              </a:r>
            </a:p>
          </p:txBody>
        </p:sp>
        <p:sp>
          <p:nvSpPr>
            <p:cNvPr id="64568" name="Rectangle 71"/>
            <p:cNvSpPr>
              <a:spLocks noChangeArrowheads="1"/>
            </p:cNvSpPr>
            <p:nvPr/>
          </p:nvSpPr>
          <p:spPr bwMode="auto">
            <a:xfrm>
              <a:off x="2783" y="1935"/>
              <a:ext cx="413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</a:rPr>
                <a:t>GPRs</a:t>
              </a:r>
            </a:p>
          </p:txBody>
        </p:sp>
        <p:sp>
          <p:nvSpPr>
            <p:cNvPr id="64569" name="Rectangle 72"/>
            <p:cNvSpPr>
              <a:spLocks noChangeArrowheads="1"/>
            </p:cNvSpPr>
            <p:nvPr/>
          </p:nvSpPr>
          <p:spPr bwMode="auto">
            <a:xfrm>
              <a:off x="2766" y="1465"/>
              <a:ext cx="24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rs1</a:t>
              </a:r>
            </a:p>
          </p:txBody>
        </p:sp>
        <p:sp>
          <p:nvSpPr>
            <p:cNvPr id="64570" name="Rectangle 73"/>
            <p:cNvSpPr>
              <a:spLocks noChangeArrowheads="1"/>
            </p:cNvSpPr>
            <p:nvPr/>
          </p:nvSpPr>
          <p:spPr bwMode="auto">
            <a:xfrm>
              <a:off x="2766" y="1561"/>
              <a:ext cx="24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rs2</a:t>
              </a:r>
            </a:p>
          </p:txBody>
        </p:sp>
        <p:sp>
          <p:nvSpPr>
            <p:cNvPr id="64571" name="Rectangle 74"/>
            <p:cNvSpPr>
              <a:spLocks noChangeArrowheads="1"/>
            </p:cNvSpPr>
            <p:nvPr/>
          </p:nvSpPr>
          <p:spPr bwMode="auto">
            <a:xfrm>
              <a:off x="2766" y="1745"/>
              <a:ext cx="23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ws</a:t>
              </a:r>
            </a:p>
          </p:txBody>
        </p:sp>
        <p:sp>
          <p:nvSpPr>
            <p:cNvPr id="64572" name="Rectangle 75"/>
            <p:cNvSpPr>
              <a:spLocks noChangeArrowheads="1"/>
            </p:cNvSpPr>
            <p:nvPr/>
          </p:nvSpPr>
          <p:spPr bwMode="auto">
            <a:xfrm>
              <a:off x="2766" y="1839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wd</a:t>
              </a:r>
            </a:p>
          </p:txBody>
        </p:sp>
        <p:sp>
          <p:nvSpPr>
            <p:cNvPr id="64573" name="Rectangle 76"/>
            <p:cNvSpPr>
              <a:spLocks noChangeArrowheads="1"/>
            </p:cNvSpPr>
            <p:nvPr/>
          </p:nvSpPr>
          <p:spPr bwMode="auto">
            <a:xfrm>
              <a:off x="2963" y="1840"/>
              <a:ext cx="25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rd2</a:t>
              </a:r>
            </a:p>
          </p:txBody>
        </p:sp>
        <p:sp>
          <p:nvSpPr>
            <p:cNvPr id="64574" name="Rectangle 77"/>
            <p:cNvSpPr>
              <a:spLocks noChangeArrowheads="1"/>
            </p:cNvSpPr>
            <p:nvPr/>
          </p:nvSpPr>
          <p:spPr bwMode="auto">
            <a:xfrm>
              <a:off x="2894" y="1361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we</a:t>
              </a:r>
            </a:p>
          </p:txBody>
        </p:sp>
        <p:sp>
          <p:nvSpPr>
            <p:cNvPr id="64575" name="Line 78"/>
            <p:cNvSpPr>
              <a:spLocks noChangeShapeType="1"/>
            </p:cNvSpPr>
            <p:nvPr/>
          </p:nvSpPr>
          <p:spPr bwMode="auto">
            <a:xfrm>
              <a:off x="2815" y="1407"/>
              <a:ext cx="24" cy="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76" name="Line 79"/>
            <p:cNvSpPr>
              <a:spLocks noChangeShapeType="1"/>
            </p:cNvSpPr>
            <p:nvPr/>
          </p:nvSpPr>
          <p:spPr bwMode="auto">
            <a:xfrm flipH="1">
              <a:off x="2842" y="1410"/>
              <a:ext cx="24" cy="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4543" name="Freeform 80"/>
          <p:cNvSpPr>
            <a:spLocks/>
          </p:cNvSpPr>
          <p:nvPr/>
        </p:nvSpPr>
        <p:spPr bwMode="auto">
          <a:xfrm>
            <a:off x="1854200" y="2238375"/>
            <a:ext cx="266700" cy="528638"/>
          </a:xfrm>
          <a:custGeom>
            <a:avLst/>
            <a:gdLst>
              <a:gd name="T0" fmla="*/ 1 w 168"/>
              <a:gd name="T1" fmla="*/ 333 h 333"/>
              <a:gd name="T2" fmla="*/ 0 w 168"/>
              <a:gd name="T3" fmla="*/ 5 h 333"/>
              <a:gd name="T4" fmla="*/ 5 w 168"/>
              <a:gd name="T5" fmla="*/ 0 h 333"/>
              <a:gd name="T6" fmla="*/ 168 w 168"/>
              <a:gd name="T7" fmla="*/ 4 h 333"/>
              <a:gd name="T8" fmla="*/ 0 60000 65536"/>
              <a:gd name="T9" fmla="*/ 0 60000 65536"/>
              <a:gd name="T10" fmla="*/ 0 60000 65536"/>
              <a:gd name="T11" fmla="*/ 0 60000 65536"/>
              <a:gd name="T12" fmla="*/ 0 w 168"/>
              <a:gd name="T13" fmla="*/ 0 h 333"/>
              <a:gd name="T14" fmla="*/ 168 w 168"/>
              <a:gd name="T15" fmla="*/ 333 h 3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8" h="333">
                <a:moveTo>
                  <a:pt x="1" y="333"/>
                </a:moveTo>
                <a:lnTo>
                  <a:pt x="0" y="5"/>
                </a:lnTo>
                <a:lnTo>
                  <a:pt x="5" y="0"/>
                </a:lnTo>
                <a:lnTo>
                  <a:pt x="168" y="4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44" name="Freeform 81"/>
          <p:cNvSpPr>
            <a:spLocks/>
          </p:cNvSpPr>
          <p:nvPr/>
        </p:nvSpPr>
        <p:spPr bwMode="auto">
          <a:xfrm>
            <a:off x="3141663" y="2633663"/>
            <a:ext cx="1296987" cy="1587"/>
          </a:xfrm>
          <a:custGeom>
            <a:avLst/>
            <a:gdLst>
              <a:gd name="T0" fmla="*/ 0 w 817"/>
              <a:gd name="T1" fmla="*/ 0 h 1"/>
              <a:gd name="T2" fmla="*/ 816 w 817"/>
              <a:gd name="T3" fmla="*/ 0 h 1"/>
              <a:gd name="T4" fmla="*/ 0 60000 65536"/>
              <a:gd name="T5" fmla="*/ 0 60000 65536"/>
              <a:gd name="T6" fmla="*/ 0 w 817"/>
              <a:gd name="T7" fmla="*/ 0 h 1"/>
              <a:gd name="T8" fmla="*/ 817 w 817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17" h="1">
                <a:moveTo>
                  <a:pt x="0" y="0"/>
                </a:moveTo>
                <a:lnTo>
                  <a:pt x="816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45" name="Rectangle 82"/>
          <p:cNvSpPr>
            <a:spLocks noChangeArrowheads="1"/>
          </p:cNvSpPr>
          <p:nvPr/>
        </p:nvSpPr>
        <p:spPr bwMode="auto">
          <a:xfrm>
            <a:off x="3090863" y="2216150"/>
            <a:ext cx="7397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&lt;25:21&gt;</a:t>
            </a:r>
          </a:p>
        </p:txBody>
      </p:sp>
      <p:sp>
        <p:nvSpPr>
          <p:cNvPr id="64546" name="Rectangle 83"/>
          <p:cNvSpPr>
            <a:spLocks noChangeArrowheads="1"/>
          </p:cNvSpPr>
          <p:nvPr/>
        </p:nvSpPr>
        <p:spPr bwMode="auto">
          <a:xfrm>
            <a:off x="3100388" y="2419350"/>
            <a:ext cx="7397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&lt;20:16&gt;</a:t>
            </a:r>
          </a:p>
        </p:txBody>
      </p:sp>
      <p:sp>
        <p:nvSpPr>
          <p:cNvPr id="64547" name="Rectangle 84"/>
          <p:cNvSpPr>
            <a:spLocks noChangeArrowheads="1"/>
          </p:cNvSpPr>
          <p:nvPr/>
        </p:nvSpPr>
        <p:spPr bwMode="auto">
          <a:xfrm>
            <a:off x="3092450" y="3390900"/>
            <a:ext cx="655638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&lt;15:0&gt;</a:t>
            </a:r>
          </a:p>
        </p:txBody>
      </p:sp>
      <p:sp>
        <p:nvSpPr>
          <p:cNvPr id="64548" name="Line 85"/>
          <p:cNvSpPr>
            <a:spLocks noChangeShapeType="1"/>
          </p:cNvSpPr>
          <p:nvPr/>
        </p:nvSpPr>
        <p:spPr bwMode="auto">
          <a:xfrm>
            <a:off x="4500563" y="3103563"/>
            <a:ext cx="63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49" name="Freeform 86"/>
          <p:cNvSpPr>
            <a:spLocks/>
          </p:cNvSpPr>
          <p:nvPr/>
        </p:nvSpPr>
        <p:spPr bwMode="auto">
          <a:xfrm>
            <a:off x="3144838" y="2444750"/>
            <a:ext cx="1296987" cy="1588"/>
          </a:xfrm>
          <a:custGeom>
            <a:avLst/>
            <a:gdLst>
              <a:gd name="T0" fmla="*/ 0 w 817"/>
              <a:gd name="T1" fmla="*/ 0 h 1"/>
              <a:gd name="T2" fmla="*/ 816 w 817"/>
              <a:gd name="T3" fmla="*/ 0 h 1"/>
              <a:gd name="T4" fmla="*/ 0 60000 65536"/>
              <a:gd name="T5" fmla="*/ 0 60000 65536"/>
              <a:gd name="T6" fmla="*/ 0 w 817"/>
              <a:gd name="T7" fmla="*/ 0 h 1"/>
              <a:gd name="T8" fmla="*/ 817 w 817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17" h="1">
                <a:moveTo>
                  <a:pt x="0" y="0"/>
                </a:moveTo>
                <a:lnTo>
                  <a:pt x="816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1719" name="Rectangle 87"/>
          <p:cNvSpPr>
            <a:spLocks noChangeArrowheads="1"/>
          </p:cNvSpPr>
          <p:nvPr/>
        </p:nvSpPr>
        <p:spPr bwMode="auto">
          <a:xfrm>
            <a:off x="5273675" y="5205413"/>
            <a:ext cx="604838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OpSel</a:t>
            </a:r>
          </a:p>
        </p:txBody>
      </p:sp>
      <p:sp>
        <p:nvSpPr>
          <p:cNvPr id="1221720" name="Line 88"/>
          <p:cNvSpPr>
            <a:spLocks noChangeShapeType="1"/>
          </p:cNvSpPr>
          <p:nvPr/>
        </p:nvSpPr>
        <p:spPr bwMode="auto">
          <a:xfrm flipV="1">
            <a:off x="5567363" y="4189413"/>
            <a:ext cx="0" cy="10795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52" name="Rectangle 89"/>
          <p:cNvSpPr>
            <a:spLocks noChangeArrowheads="1"/>
          </p:cNvSpPr>
          <p:nvPr/>
        </p:nvSpPr>
        <p:spPr bwMode="auto">
          <a:xfrm>
            <a:off x="5275263" y="3870325"/>
            <a:ext cx="5842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53" name="Rectangle 90"/>
          <p:cNvSpPr>
            <a:spLocks noChangeArrowheads="1"/>
          </p:cNvSpPr>
          <p:nvPr/>
        </p:nvSpPr>
        <p:spPr bwMode="auto">
          <a:xfrm>
            <a:off x="5233988" y="3856038"/>
            <a:ext cx="671512" cy="3619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75000"/>
              </a:lnSpc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ALU</a:t>
            </a:r>
          </a:p>
          <a:p>
            <a:pPr algn="ctr">
              <a:lnSpc>
                <a:spcPct val="75000"/>
              </a:lnSpc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Control</a:t>
            </a:r>
          </a:p>
        </p:txBody>
      </p:sp>
      <p:sp>
        <p:nvSpPr>
          <p:cNvPr id="64554" name="Freeform 91"/>
          <p:cNvSpPr>
            <a:spLocks/>
          </p:cNvSpPr>
          <p:nvPr/>
        </p:nvSpPr>
        <p:spPr bwMode="auto">
          <a:xfrm>
            <a:off x="5064125" y="2681288"/>
            <a:ext cx="1423988" cy="1587"/>
          </a:xfrm>
          <a:custGeom>
            <a:avLst/>
            <a:gdLst>
              <a:gd name="T0" fmla="*/ 0 w 897"/>
              <a:gd name="T1" fmla="*/ 0 h 1"/>
              <a:gd name="T2" fmla="*/ 896 w 897"/>
              <a:gd name="T3" fmla="*/ 0 h 1"/>
              <a:gd name="T4" fmla="*/ 0 60000 65536"/>
              <a:gd name="T5" fmla="*/ 0 60000 65536"/>
              <a:gd name="T6" fmla="*/ 0 w 897"/>
              <a:gd name="T7" fmla="*/ 0 h 1"/>
              <a:gd name="T8" fmla="*/ 897 w 897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97" h="1">
                <a:moveTo>
                  <a:pt x="0" y="0"/>
                </a:moveTo>
                <a:lnTo>
                  <a:pt x="896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55" name="Freeform 92"/>
          <p:cNvSpPr>
            <a:spLocks/>
          </p:cNvSpPr>
          <p:nvPr/>
        </p:nvSpPr>
        <p:spPr bwMode="auto">
          <a:xfrm>
            <a:off x="5851525" y="3114675"/>
            <a:ext cx="863600" cy="849313"/>
          </a:xfrm>
          <a:custGeom>
            <a:avLst/>
            <a:gdLst>
              <a:gd name="T0" fmla="*/ 0 w 544"/>
              <a:gd name="T1" fmla="*/ 535 h 535"/>
              <a:gd name="T2" fmla="*/ 544 w 544"/>
              <a:gd name="T3" fmla="*/ 535 h 535"/>
              <a:gd name="T4" fmla="*/ 540 w 544"/>
              <a:gd name="T5" fmla="*/ 0 h 535"/>
              <a:gd name="T6" fmla="*/ 0 60000 65536"/>
              <a:gd name="T7" fmla="*/ 0 60000 65536"/>
              <a:gd name="T8" fmla="*/ 0 60000 65536"/>
              <a:gd name="T9" fmla="*/ 0 w 544"/>
              <a:gd name="T10" fmla="*/ 0 h 535"/>
              <a:gd name="T11" fmla="*/ 544 w 544"/>
              <a:gd name="T12" fmla="*/ 535 h 5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44" h="535">
                <a:moveTo>
                  <a:pt x="0" y="535"/>
                </a:moveTo>
                <a:lnTo>
                  <a:pt x="544" y="535"/>
                </a:lnTo>
                <a:lnTo>
                  <a:pt x="540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56" name="Freeform 93"/>
          <p:cNvSpPr>
            <a:spLocks/>
          </p:cNvSpPr>
          <p:nvPr/>
        </p:nvSpPr>
        <p:spPr bwMode="auto">
          <a:xfrm>
            <a:off x="3144838" y="3992563"/>
            <a:ext cx="2141537" cy="74612"/>
          </a:xfrm>
          <a:custGeom>
            <a:avLst/>
            <a:gdLst>
              <a:gd name="T0" fmla="*/ 0 w 817"/>
              <a:gd name="T1" fmla="*/ 0 h 1"/>
              <a:gd name="T2" fmla="*/ 816 w 817"/>
              <a:gd name="T3" fmla="*/ 0 h 1"/>
              <a:gd name="T4" fmla="*/ 0 60000 65536"/>
              <a:gd name="T5" fmla="*/ 0 60000 65536"/>
              <a:gd name="T6" fmla="*/ 0 w 817"/>
              <a:gd name="T7" fmla="*/ 0 h 1"/>
              <a:gd name="T8" fmla="*/ 817 w 817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17" h="1">
                <a:moveTo>
                  <a:pt x="0" y="0"/>
                </a:moveTo>
                <a:lnTo>
                  <a:pt x="816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57" name="Freeform 94"/>
          <p:cNvSpPr>
            <a:spLocks/>
          </p:cNvSpPr>
          <p:nvPr/>
        </p:nvSpPr>
        <p:spPr bwMode="auto">
          <a:xfrm>
            <a:off x="1055688" y="1412875"/>
            <a:ext cx="1755775" cy="1341438"/>
          </a:xfrm>
          <a:custGeom>
            <a:avLst/>
            <a:gdLst>
              <a:gd name="T0" fmla="*/ 921 w 1106"/>
              <a:gd name="T1" fmla="*/ 410 h 845"/>
              <a:gd name="T2" fmla="*/ 1104 w 1106"/>
              <a:gd name="T3" fmla="*/ 409 h 845"/>
              <a:gd name="T4" fmla="*/ 1106 w 1106"/>
              <a:gd name="T5" fmla="*/ 1 h 845"/>
              <a:gd name="T6" fmla="*/ 775 w 1106"/>
              <a:gd name="T7" fmla="*/ 0 h 845"/>
              <a:gd name="T8" fmla="*/ 2 w 1106"/>
              <a:gd name="T9" fmla="*/ 1 h 845"/>
              <a:gd name="T10" fmla="*/ 0 w 1106"/>
              <a:gd name="T11" fmla="*/ 845 h 845"/>
              <a:gd name="T12" fmla="*/ 335 w 1106"/>
              <a:gd name="T13" fmla="*/ 845 h 84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106"/>
              <a:gd name="T22" fmla="*/ 0 h 845"/>
              <a:gd name="T23" fmla="*/ 1106 w 1106"/>
              <a:gd name="T24" fmla="*/ 845 h 84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106" h="845">
                <a:moveTo>
                  <a:pt x="921" y="410"/>
                </a:moveTo>
                <a:lnTo>
                  <a:pt x="1104" y="409"/>
                </a:lnTo>
                <a:lnTo>
                  <a:pt x="1106" y="1"/>
                </a:lnTo>
                <a:lnTo>
                  <a:pt x="775" y="0"/>
                </a:lnTo>
                <a:lnTo>
                  <a:pt x="2" y="1"/>
                </a:lnTo>
                <a:lnTo>
                  <a:pt x="0" y="845"/>
                </a:lnTo>
                <a:lnTo>
                  <a:pt x="335" y="845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58" name="Freeform 95"/>
          <p:cNvSpPr>
            <a:spLocks/>
          </p:cNvSpPr>
          <p:nvPr/>
        </p:nvSpPr>
        <p:spPr bwMode="auto">
          <a:xfrm>
            <a:off x="5060950" y="3302000"/>
            <a:ext cx="1077913" cy="309563"/>
          </a:xfrm>
          <a:custGeom>
            <a:avLst/>
            <a:gdLst>
              <a:gd name="T0" fmla="*/ 0 w 889"/>
              <a:gd name="T1" fmla="*/ 298 h 299"/>
              <a:gd name="T2" fmla="*/ 277 w 889"/>
              <a:gd name="T3" fmla="*/ 298 h 299"/>
              <a:gd name="T4" fmla="*/ 277 w 889"/>
              <a:gd name="T5" fmla="*/ 0 h 299"/>
              <a:gd name="T6" fmla="*/ 888 w 889"/>
              <a:gd name="T7" fmla="*/ 0 h 299"/>
              <a:gd name="T8" fmla="*/ 0 60000 65536"/>
              <a:gd name="T9" fmla="*/ 0 60000 65536"/>
              <a:gd name="T10" fmla="*/ 0 60000 65536"/>
              <a:gd name="T11" fmla="*/ 0 60000 65536"/>
              <a:gd name="T12" fmla="*/ 0 w 889"/>
              <a:gd name="T13" fmla="*/ 0 h 299"/>
              <a:gd name="T14" fmla="*/ 889 w 889"/>
              <a:gd name="T15" fmla="*/ 299 h 29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89" h="299">
                <a:moveTo>
                  <a:pt x="0" y="298"/>
                </a:moveTo>
                <a:lnTo>
                  <a:pt x="277" y="298"/>
                </a:lnTo>
                <a:lnTo>
                  <a:pt x="277" y="0"/>
                </a:lnTo>
                <a:lnTo>
                  <a:pt x="888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59" name="Line 96"/>
          <p:cNvSpPr>
            <a:spLocks noChangeShapeType="1"/>
          </p:cNvSpPr>
          <p:nvPr/>
        </p:nvSpPr>
        <p:spPr bwMode="auto">
          <a:xfrm>
            <a:off x="5041900" y="3035300"/>
            <a:ext cx="11049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60" name="Freeform 97"/>
          <p:cNvSpPr>
            <a:spLocks/>
          </p:cNvSpPr>
          <p:nvPr/>
        </p:nvSpPr>
        <p:spPr bwMode="auto">
          <a:xfrm>
            <a:off x="3167063" y="2978150"/>
            <a:ext cx="611187" cy="1588"/>
          </a:xfrm>
          <a:custGeom>
            <a:avLst/>
            <a:gdLst>
              <a:gd name="T0" fmla="*/ 0 w 436"/>
              <a:gd name="T1" fmla="*/ 0 h 1"/>
              <a:gd name="T2" fmla="*/ 435 w 436"/>
              <a:gd name="T3" fmla="*/ 0 h 1"/>
              <a:gd name="T4" fmla="*/ 0 60000 65536"/>
              <a:gd name="T5" fmla="*/ 0 60000 65536"/>
              <a:gd name="T6" fmla="*/ 0 w 436"/>
              <a:gd name="T7" fmla="*/ 0 h 1"/>
              <a:gd name="T8" fmla="*/ 436 w 436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36" h="1">
                <a:moveTo>
                  <a:pt x="0" y="0"/>
                </a:moveTo>
                <a:lnTo>
                  <a:pt x="435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61" name="Freeform 98"/>
          <p:cNvSpPr>
            <a:spLocks/>
          </p:cNvSpPr>
          <p:nvPr/>
        </p:nvSpPr>
        <p:spPr bwMode="auto">
          <a:xfrm>
            <a:off x="3503613" y="2630488"/>
            <a:ext cx="274637" cy="198437"/>
          </a:xfrm>
          <a:custGeom>
            <a:avLst/>
            <a:gdLst>
              <a:gd name="T0" fmla="*/ 0 w 196"/>
              <a:gd name="T1" fmla="*/ 0 h 125"/>
              <a:gd name="T2" fmla="*/ 0 w 196"/>
              <a:gd name="T3" fmla="*/ 124 h 125"/>
              <a:gd name="T4" fmla="*/ 195 w 196"/>
              <a:gd name="T5" fmla="*/ 124 h 125"/>
              <a:gd name="T6" fmla="*/ 0 60000 65536"/>
              <a:gd name="T7" fmla="*/ 0 60000 65536"/>
              <a:gd name="T8" fmla="*/ 0 60000 65536"/>
              <a:gd name="T9" fmla="*/ 0 w 196"/>
              <a:gd name="T10" fmla="*/ 0 h 125"/>
              <a:gd name="T11" fmla="*/ 196 w 196"/>
              <a:gd name="T12" fmla="*/ 125 h 12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6" h="125">
                <a:moveTo>
                  <a:pt x="0" y="0"/>
                </a:moveTo>
                <a:lnTo>
                  <a:pt x="0" y="124"/>
                </a:lnTo>
                <a:lnTo>
                  <a:pt x="195" y="124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62" name="Rectangle 99"/>
          <p:cNvSpPr>
            <a:spLocks noChangeArrowheads="1"/>
          </p:cNvSpPr>
          <p:nvPr/>
        </p:nvSpPr>
        <p:spPr bwMode="auto">
          <a:xfrm>
            <a:off x="3074988" y="2965450"/>
            <a:ext cx="7397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&lt;15:11&gt;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1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1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1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1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221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1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221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1635" grpId="0" autoUpdateAnimBg="0"/>
      <p:bldP spid="1221655" grpId="0" autoUpdateAnimBg="0"/>
      <p:bldP spid="1221664" grpId="0" autoUpdateAnimBg="0"/>
      <p:bldP spid="1221719" grpId="0"/>
      <p:bldP spid="122172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9538101-DFDF-8D4F-A386-9E8B763E1579}" type="slidenum">
              <a:rPr lang="en-US"/>
              <a:pPr/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656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069263" cy="749300"/>
          </a:xfrm>
          <a:noFill/>
        </p:spPr>
        <p:txBody>
          <a:bodyPr lIns="90488" tIns="44450" rIns="90488" bIns="44450"/>
          <a:lstStyle/>
          <a:p>
            <a:r>
              <a:rPr lang="en-US"/>
              <a:t>Datapath for Memory Instructions</a:t>
            </a:r>
          </a:p>
        </p:txBody>
      </p:sp>
      <p:sp>
        <p:nvSpPr>
          <p:cNvPr id="1222659" name="Rectangle 3"/>
          <p:cNvSpPr>
            <a:spLocks noChangeArrowheads="1"/>
          </p:cNvSpPr>
          <p:nvPr/>
        </p:nvSpPr>
        <p:spPr bwMode="auto">
          <a:xfrm>
            <a:off x="762000" y="1143000"/>
            <a:ext cx="7891463" cy="5270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  <a:latin typeface="Verdana" charset="0"/>
              </a:rPr>
              <a:t>Should program and data memory be separate?</a:t>
            </a:r>
          </a:p>
          <a:p>
            <a:pPr>
              <a:spcBef>
                <a:spcPct val="0"/>
              </a:spcBef>
            </a:pPr>
            <a:endParaRPr lang="en-US" sz="2000">
              <a:solidFill>
                <a:schemeClr val="tx1"/>
              </a:solidFill>
              <a:latin typeface="Verdana" charset="0"/>
            </a:endParaRPr>
          </a:p>
          <a:p>
            <a:pPr lvl="1">
              <a:spcBef>
                <a:spcPct val="0"/>
              </a:spcBef>
            </a:pPr>
            <a:r>
              <a:rPr lang="en-US" sz="2000" i="1">
                <a:solidFill>
                  <a:schemeClr val="tx1"/>
                </a:solidFill>
                <a:latin typeface="Verdana" charset="0"/>
              </a:rPr>
              <a:t>Harvard style: separate</a:t>
            </a:r>
            <a:r>
              <a:rPr lang="en-US" sz="2000">
                <a:solidFill>
                  <a:schemeClr val="tx1"/>
                </a:solidFill>
                <a:latin typeface="Verdana" charset="0"/>
              </a:rPr>
              <a:t> (Aiken and Mark 1 influence)</a:t>
            </a:r>
          </a:p>
          <a:p>
            <a:pPr lvl="3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- read-only program memory</a:t>
            </a:r>
          </a:p>
          <a:p>
            <a:pPr lvl="3">
              <a:spcBef>
                <a:spcPct val="0"/>
              </a:spcBef>
              <a:buFontTx/>
              <a:buChar char="-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read/write data memory</a:t>
            </a:r>
          </a:p>
          <a:p>
            <a:pPr lvl="3">
              <a:spcBef>
                <a:spcPct val="0"/>
              </a:spcBef>
              <a:buFontTx/>
              <a:buChar char="-"/>
            </a:pPr>
            <a:endParaRPr lang="en-US" sz="2000">
              <a:solidFill>
                <a:srgbClr val="56127A"/>
              </a:solidFill>
              <a:latin typeface="Verdana" charset="0"/>
            </a:endParaRPr>
          </a:p>
          <a:p>
            <a:pPr lvl="2">
              <a:spcBef>
                <a:spcPct val="0"/>
              </a:spcBef>
              <a:buFontTx/>
              <a:buChar char="-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Note:</a:t>
            </a:r>
          </a:p>
          <a:p>
            <a:pPr lvl="3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Somehow there must be a way to load the</a:t>
            </a:r>
            <a:br>
              <a:rPr lang="en-US" sz="2000">
                <a:solidFill>
                  <a:srgbClr val="56127A"/>
                </a:solidFill>
                <a:latin typeface="Verdana" charset="0"/>
              </a:rPr>
            </a:br>
            <a:r>
              <a:rPr lang="en-US" sz="2000">
                <a:solidFill>
                  <a:srgbClr val="56127A"/>
                </a:solidFill>
                <a:latin typeface="Verdana" charset="0"/>
              </a:rPr>
              <a:t>program memory </a:t>
            </a:r>
          </a:p>
          <a:p>
            <a:pPr lvl="4">
              <a:spcBef>
                <a:spcPct val="0"/>
              </a:spcBef>
            </a:pPr>
            <a:endParaRPr lang="en-US" sz="2000">
              <a:solidFill>
                <a:srgbClr val="56127A"/>
              </a:solidFill>
              <a:latin typeface="Verdana" charset="0"/>
            </a:endParaRPr>
          </a:p>
          <a:p>
            <a:pPr lvl="1">
              <a:spcBef>
                <a:spcPct val="0"/>
              </a:spcBef>
            </a:pPr>
            <a:r>
              <a:rPr lang="en-US" sz="2000" i="1">
                <a:solidFill>
                  <a:schemeClr val="tx1"/>
                </a:solidFill>
                <a:latin typeface="Verdana" charset="0"/>
              </a:rPr>
              <a:t>Princeton style: the same </a:t>
            </a:r>
            <a:r>
              <a:rPr lang="en-US" sz="2000">
                <a:solidFill>
                  <a:schemeClr val="tx1"/>
                </a:solidFill>
                <a:latin typeface="Verdana" charset="0"/>
              </a:rPr>
              <a:t>(von Neumann’s influence)</a:t>
            </a:r>
          </a:p>
          <a:p>
            <a:pPr lvl="3">
              <a:spcBef>
                <a:spcPct val="0"/>
              </a:spcBef>
              <a:buFontTx/>
              <a:buChar char="-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single read/write memory for program and data</a:t>
            </a:r>
            <a:br>
              <a:rPr lang="en-US" sz="2000">
                <a:solidFill>
                  <a:srgbClr val="56127A"/>
                </a:solidFill>
                <a:latin typeface="Verdana" charset="0"/>
              </a:rPr>
            </a:br>
            <a:endParaRPr lang="en-US" sz="2000">
              <a:solidFill>
                <a:srgbClr val="56127A"/>
              </a:solidFill>
              <a:latin typeface="Verdana" charset="0"/>
            </a:endParaRPr>
          </a:p>
          <a:p>
            <a:pPr lvl="2">
              <a:spcBef>
                <a:spcPct val="0"/>
              </a:spcBef>
              <a:buFontTx/>
              <a:buChar char="-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Note: </a:t>
            </a:r>
          </a:p>
          <a:p>
            <a:pPr lvl="3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A Load or Store instruction requires </a:t>
            </a:r>
          </a:p>
          <a:p>
            <a:pPr lvl="3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  accessing the memory more than once </a:t>
            </a:r>
          </a:p>
          <a:p>
            <a:pPr lvl="3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  during its execution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2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2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26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26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26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265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9533C9F-518F-7B4C-B1A3-BD706F0AA0C6}" type="slidenum">
              <a:rPr lang="en-US"/>
              <a:pPr/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223682" name="Freeform 2"/>
          <p:cNvSpPr>
            <a:spLocks/>
          </p:cNvSpPr>
          <p:nvPr/>
        </p:nvSpPr>
        <p:spPr bwMode="auto">
          <a:xfrm>
            <a:off x="7532688" y="3006725"/>
            <a:ext cx="1004887" cy="136525"/>
          </a:xfrm>
          <a:custGeom>
            <a:avLst/>
            <a:gdLst>
              <a:gd name="T0" fmla="*/ 0 w 633"/>
              <a:gd name="T1" fmla="*/ 0 h 86"/>
              <a:gd name="T2" fmla="*/ 432 w 633"/>
              <a:gd name="T3" fmla="*/ 0 h 86"/>
              <a:gd name="T4" fmla="*/ 468 w 633"/>
              <a:gd name="T5" fmla="*/ 86 h 86"/>
              <a:gd name="T6" fmla="*/ 633 w 633"/>
              <a:gd name="T7" fmla="*/ 86 h 86"/>
              <a:gd name="T8" fmla="*/ 0 60000 65536"/>
              <a:gd name="T9" fmla="*/ 0 60000 65536"/>
              <a:gd name="T10" fmla="*/ 0 60000 65536"/>
              <a:gd name="T11" fmla="*/ 0 60000 65536"/>
              <a:gd name="T12" fmla="*/ 0 w 633"/>
              <a:gd name="T13" fmla="*/ 0 h 86"/>
              <a:gd name="T14" fmla="*/ 633 w 633"/>
              <a:gd name="T15" fmla="*/ 86 h 8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33" h="86">
                <a:moveTo>
                  <a:pt x="0" y="0"/>
                </a:moveTo>
                <a:lnTo>
                  <a:pt x="432" y="0"/>
                </a:lnTo>
                <a:lnTo>
                  <a:pt x="468" y="86"/>
                </a:lnTo>
                <a:lnTo>
                  <a:pt x="633" y="86"/>
                </a:lnTo>
              </a:path>
            </a:pathLst>
          </a:custGeom>
          <a:noFill/>
          <a:ln w="76200">
            <a:solidFill>
              <a:srgbClr val="CFBDC8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3683" name="Freeform 3"/>
          <p:cNvSpPr>
            <a:spLocks/>
          </p:cNvSpPr>
          <p:nvPr/>
        </p:nvSpPr>
        <p:spPr bwMode="auto">
          <a:xfrm>
            <a:off x="2071688" y="2917825"/>
            <a:ext cx="3384550" cy="481013"/>
          </a:xfrm>
          <a:custGeom>
            <a:avLst/>
            <a:gdLst>
              <a:gd name="T0" fmla="*/ 0 w 2132"/>
              <a:gd name="T1" fmla="*/ 284 h 303"/>
              <a:gd name="T2" fmla="*/ 344 w 2132"/>
              <a:gd name="T3" fmla="*/ 284 h 303"/>
              <a:gd name="T4" fmla="*/ 973 w 2132"/>
              <a:gd name="T5" fmla="*/ 289 h 303"/>
              <a:gd name="T6" fmla="*/ 1109 w 2132"/>
              <a:gd name="T7" fmla="*/ 303 h 303"/>
              <a:gd name="T8" fmla="*/ 1393 w 2132"/>
              <a:gd name="T9" fmla="*/ 303 h 303"/>
              <a:gd name="T10" fmla="*/ 1393 w 2132"/>
              <a:gd name="T11" fmla="*/ 48 h 303"/>
              <a:gd name="T12" fmla="*/ 1858 w 2132"/>
              <a:gd name="T13" fmla="*/ 48 h 303"/>
              <a:gd name="T14" fmla="*/ 1973 w 2132"/>
              <a:gd name="T15" fmla="*/ 0 h 303"/>
              <a:gd name="T16" fmla="*/ 2132 w 2132"/>
              <a:gd name="T17" fmla="*/ 0 h 30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132"/>
              <a:gd name="T28" fmla="*/ 0 h 303"/>
              <a:gd name="T29" fmla="*/ 2132 w 2132"/>
              <a:gd name="T30" fmla="*/ 303 h 303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132" h="303">
                <a:moveTo>
                  <a:pt x="0" y="284"/>
                </a:moveTo>
                <a:lnTo>
                  <a:pt x="344" y="284"/>
                </a:lnTo>
                <a:lnTo>
                  <a:pt x="973" y="289"/>
                </a:lnTo>
                <a:lnTo>
                  <a:pt x="1109" y="303"/>
                </a:lnTo>
                <a:lnTo>
                  <a:pt x="1393" y="303"/>
                </a:lnTo>
                <a:lnTo>
                  <a:pt x="1393" y="48"/>
                </a:lnTo>
                <a:lnTo>
                  <a:pt x="1858" y="48"/>
                </a:lnTo>
                <a:lnTo>
                  <a:pt x="1973" y="0"/>
                </a:lnTo>
                <a:lnTo>
                  <a:pt x="2132" y="0"/>
                </a:lnTo>
              </a:path>
            </a:pathLst>
          </a:custGeom>
          <a:noFill/>
          <a:ln w="76200">
            <a:solidFill>
              <a:srgbClr val="CFBDC8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3684" name="Freeform 4"/>
          <p:cNvSpPr>
            <a:spLocks/>
          </p:cNvSpPr>
          <p:nvPr/>
        </p:nvSpPr>
        <p:spPr bwMode="auto">
          <a:xfrm>
            <a:off x="2963863" y="2773363"/>
            <a:ext cx="5570537" cy="1844675"/>
          </a:xfrm>
          <a:custGeom>
            <a:avLst/>
            <a:gdLst>
              <a:gd name="T0" fmla="*/ 3509 w 3509"/>
              <a:gd name="T1" fmla="*/ 235 h 1162"/>
              <a:gd name="T2" fmla="*/ 3504 w 3509"/>
              <a:gd name="T3" fmla="*/ 1162 h 1162"/>
              <a:gd name="T4" fmla="*/ 5 w 3509"/>
              <a:gd name="T5" fmla="*/ 1152 h 1162"/>
              <a:gd name="T6" fmla="*/ 0 w 3509"/>
              <a:gd name="T7" fmla="*/ 0 h 1162"/>
              <a:gd name="T8" fmla="*/ 250 w 3509"/>
              <a:gd name="T9" fmla="*/ 0 h 116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09"/>
              <a:gd name="T16" fmla="*/ 0 h 1162"/>
              <a:gd name="T17" fmla="*/ 3509 w 3509"/>
              <a:gd name="T18" fmla="*/ 1162 h 116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09" h="1162">
                <a:moveTo>
                  <a:pt x="3509" y="235"/>
                </a:moveTo>
                <a:lnTo>
                  <a:pt x="3504" y="1162"/>
                </a:lnTo>
                <a:lnTo>
                  <a:pt x="5" y="1152"/>
                </a:lnTo>
                <a:lnTo>
                  <a:pt x="0" y="0"/>
                </a:lnTo>
                <a:lnTo>
                  <a:pt x="250" y="0"/>
                </a:lnTo>
              </a:path>
            </a:pathLst>
          </a:custGeom>
          <a:noFill/>
          <a:ln w="76200">
            <a:solidFill>
              <a:srgbClr val="CFBDC8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3685" name="Freeform 5"/>
          <p:cNvSpPr>
            <a:spLocks/>
          </p:cNvSpPr>
          <p:nvPr/>
        </p:nvSpPr>
        <p:spPr bwMode="auto">
          <a:xfrm>
            <a:off x="2046288" y="2160588"/>
            <a:ext cx="4735512" cy="468312"/>
          </a:xfrm>
          <a:custGeom>
            <a:avLst/>
            <a:gdLst>
              <a:gd name="T0" fmla="*/ 0 w 2983"/>
              <a:gd name="T1" fmla="*/ 0 h 295"/>
              <a:gd name="T2" fmla="*/ 849 w 2983"/>
              <a:gd name="T3" fmla="*/ 0 h 295"/>
              <a:gd name="T4" fmla="*/ 1058 w 2983"/>
              <a:gd name="T5" fmla="*/ 187 h 295"/>
              <a:gd name="T6" fmla="*/ 2172 w 2983"/>
              <a:gd name="T7" fmla="*/ 194 h 295"/>
              <a:gd name="T8" fmla="*/ 2277 w 2983"/>
              <a:gd name="T9" fmla="*/ 295 h 295"/>
              <a:gd name="T10" fmla="*/ 2983 w 2983"/>
              <a:gd name="T11" fmla="*/ 295 h 29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983"/>
              <a:gd name="T19" fmla="*/ 0 h 295"/>
              <a:gd name="T20" fmla="*/ 2983 w 2983"/>
              <a:gd name="T21" fmla="*/ 295 h 29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983" h="295">
                <a:moveTo>
                  <a:pt x="0" y="0"/>
                </a:moveTo>
                <a:lnTo>
                  <a:pt x="849" y="0"/>
                </a:lnTo>
                <a:lnTo>
                  <a:pt x="1058" y="187"/>
                </a:lnTo>
                <a:lnTo>
                  <a:pt x="2172" y="194"/>
                </a:lnTo>
                <a:lnTo>
                  <a:pt x="2277" y="295"/>
                </a:lnTo>
                <a:lnTo>
                  <a:pt x="2983" y="295"/>
                </a:lnTo>
              </a:path>
            </a:pathLst>
          </a:custGeom>
          <a:noFill/>
          <a:ln w="76200">
            <a:solidFill>
              <a:srgbClr val="CFBDC8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3686" name="Freeform 6"/>
          <p:cNvSpPr>
            <a:spLocks/>
          </p:cNvSpPr>
          <p:nvPr/>
        </p:nvSpPr>
        <p:spPr bwMode="auto">
          <a:xfrm>
            <a:off x="2057400" y="2308225"/>
            <a:ext cx="4765675" cy="1171575"/>
          </a:xfrm>
          <a:custGeom>
            <a:avLst/>
            <a:gdLst>
              <a:gd name="T0" fmla="*/ 0 w 3002"/>
              <a:gd name="T1" fmla="*/ 0 h 738"/>
              <a:gd name="T2" fmla="*/ 878 w 3002"/>
              <a:gd name="T3" fmla="*/ 0 h 738"/>
              <a:gd name="T4" fmla="*/ 1080 w 3002"/>
              <a:gd name="T5" fmla="*/ 310 h 738"/>
              <a:gd name="T6" fmla="*/ 1534 w 3002"/>
              <a:gd name="T7" fmla="*/ 310 h 738"/>
              <a:gd name="T8" fmla="*/ 1536 w 3002"/>
              <a:gd name="T9" fmla="*/ 738 h 738"/>
              <a:gd name="T10" fmla="*/ 3002 w 3002"/>
              <a:gd name="T11" fmla="*/ 735 h 73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002"/>
              <a:gd name="T19" fmla="*/ 0 h 738"/>
              <a:gd name="T20" fmla="*/ 3002 w 3002"/>
              <a:gd name="T21" fmla="*/ 738 h 73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002" h="738">
                <a:moveTo>
                  <a:pt x="0" y="0"/>
                </a:moveTo>
                <a:lnTo>
                  <a:pt x="878" y="0"/>
                </a:lnTo>
                <a:lnTo>
                  <a:pt x="1080" y="310"/>
                </a:lnTo>
                <a:lnTo>
                  <a:pt x="1534" y="310"/>
                </a:lnTo>
                <a:lnTo>
                  <a:pt x="1536" y="738"/>
                </a:lnTo>
                <a:lnTo>
                  <a:pt x="3002" y="735"/>
                </a:lnTo>
              </a:path>
            </a:pathLst>
          </a:custGeom>
          <a:noFill/>
          <a:ln w="76200">
            <a:solidFill>
              <a:srgbClr val="CFBDC8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618" name="Rectangle 7"/>
          <p:cNvSpPr>
            <a:spLocks noGrp="1" noChangeArrowheads="1"/>
          </p:cNvSpPr>
          <p:nvPr>
            <p:ph type="title"/>
          </p:nvPr>
        </p:nvSpPr>
        <p:spPr>
          <a:xfrm>
            <a:off x="206375" y="498475"/>
            <a:ext cx="8724900" cy="774700"/>
          </a:xfrm>
          <a:noFill/>
        </p:spPr>
        <p:txBody>
          <a:bodyPr lIns="90488" tIns="44450" rIns="90488" bIns="44450"/>
          <a:lstStyle/>
          <a:p>
            <a:pPr>
              <a:lnSpc>
                <a:spcPct val="70000"/>
              </a:lnSpc>
            </a:pPr>
            <a:r>
              <a:rPr lang="en-US"/>
              <a:t>Load/Store Instructions:</a:t>
            </a:r>
            <a:r>
              <a:rPr lang="en-US" sz="2000" i="1"/>
              <a:t>Harvard Datapath</a:t>
            </a:r>
            <a:r>
              <a:rPr lang="en-US"/>
              <a:t> 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7770813" y="1485900"/>
            <a:ext cx="968375" cy="1981200"/>
            <a:chOff x="4895" y="936"/>
            <a:chExt cx="610" cy="1248"/>
          </a:xfrm>
        </p:grpSpPr>
        <p:sp>
          <p:nvSpPr>
            <p:cNvPr id="68726" name="Freeform 9"/>
            <p:cNvSpPr>
              <a:spLocks/>
            </p:cNvSpPr>
            <p:nvPr/>
          </p:nvSpPr>
          <p:spPr bwMode="auto">
            <a:xfrm>
              <a:off x="5184" y="1220"/>
              <a:ext cx="1" cy="577"/>
            </a:xfrm>
            <a:custGeom>
              <a:avLst/>
              <a:gdLst>
                <a:gd name="T0" fmla="*/ 0 w 1"/>
                <a:gd name="T1" fmla="*/ 0 h 577"/>
                <a:gd name="T2" fmla="*/ 0 w 1"/>
                <a:gd name="T3" fmla="*/ 576 h 577"/>
                <a:gd name="T4" fmla="*/ 0 60000 65536"/>
                <a:gd name="T5" fmla="*/ 0 60000 65536"/>
                <a:gd name="T6" fmla="*/ 0 w 1"/>
                <a:gd name="T7" fmla="*/ 0 h 577"/>
                <a:gd name="T8" fmla="*/ 1 w 1"/>
                <a:gd name="T9" fmla="*/ 577 h 57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77">
                  <a:moveTo>
                    <a:pt x="0" y="0"/>
                  </a:moveTo>
                  <a:lnTo>
                    <a:pt x="0" y="576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727" name="Rectangle 10"/>
            <p:cNvSpPr>
              <a:spLocks noChangeArrowheads="1"/>
            </p:cNvSpPr>
            <p:nvPr/>
          </p:nvSpPr>
          <p:spPr bwMode="auto">
            <a:xfrm>
              <a:off x="4895" y="936"/>
              <a:ext cx="610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WBSrc</a:t>
              </a:r>
            </a:p>
            <a:p>
              <a:pPr algn="ctr"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ALU / Mem</a:t>
              </a:r>
            </a:p>
          </p:txBody>
        </p:sp>
        <p:sp>
          <p:nvSpPr>
            <p:cNvPr id="68728" name="Freeform 11"/>
            <p:cNvSpPr>
              <a:spLocks/>
            </p:cNvSpPr>
            <p:nvPr/>
          </p:nvSpPr>
          <p:spPr bwMode="auto">
            <a:xfrm>
              <a:off x="5127" y="1799"/>
              <a:ext cx="145" cy="385"/>
            </a:xfrm>
            <a:custGeom>
              <a:avLst/>
              <a:gdLst>
                <a:gd name="T0" fmla="*/ 144 w 145"/>
                <a:gd name="T1" fmla="*/ 48 h 385"/>
                <a:gd name="T2" fmla="*/ 144 w 145"/>
                <a:gd name="T3" fmla="*/ 336 h 385"/>
                <a:gd name="T4" fmla="*/ 0 w 145"/>
                <a:gd name="T5" fmla="*/ 384 h 385"/>
                <a:gd name="T6" fmla="*/ 0 w 145"/>
                <a:gd name="T7" fmla="*/ 0 h 385"/>
                <a:gd name="T8" fmla="*/ 144 w 145"/>
                <a:gd name="T9" fmla="*/ 48 h 38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385"/>
                <a:gd name="T17" fmla="*/ 145 w 145"/>
                <a:gd name="T18" fmla="*/ 385 h 38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385">
                  <a:moveTo>
                    <a:pt x="144" y="48"/>
                  </a:moveTo>
                  <a:lnTo>
                    <a:pt x="144" y="336"/>
                  </a:lnTo>
                  <a:lnTo>
                    <a:pt x="0" y="384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solidFill>
              <a:schemeClr val="accent1"/>
            </a:solidFill>
            <a:ln w="9525" cap="rnd">
              <a:solidFill>
                <a:srgbClr val="FF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8620" name="Rectangle 12"/>
          <p:cNvSpPr>
            <a:spLocks noChangeArrowheads="1"/>
          </p:cNvSpPr>
          <p:nvPr/>
        </p:nvSpPr>
        <p:spPr bwMode="auto">
          <a:xfrm>
            <a:off x="798513" y="6022975"/>
            <a:ext cx="6491287" cy="638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rs is the base register</a:t>
            </a:r>
          </a:p>
          <a:p>
            <a:pPr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rt is the destination of a Load or the source for a Store</a:t>
            </a:r>
          </a:p>
        </p:txBody>
      </p: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811213" y="5278438"/>
            <a:ext cx="7502525" cy="892175"/>
            <a:chOff x="511" y="3325"/>
            <a:chExt cx="4726" cy="562"/>
          </a:xfrm>
        </p:grpSpPr>
        <p:grpSp>
          <p:nvGrpSpPr>
            <p:cNvPr id="4" name="Group 14"/>
            <p:cNvGrpSpPr>
              <a:grpSpLocks/>
            </p:cNvGrpSpPr>
            <p:nvPr/>
          </p:nvGrpSpPr>
          <p:grpSpPr bwMode="auto">
            <a:xfrm>
              <a:off x="546" y="3325"/>
              <a:ext cx="4691" cy="402"/>
              <a:chOff x="546" y="3325"/>
              <a:chExt cx="4691" cy="402"/>
            </a:xfrm>
          </p:grpSpPr>
          <p:grpSp>
            <p:nvGrpSpPr>
              <p:cNvPr id="5" name="Group 15"/>
              <p:cNvGrpSpPr>
                <a:grpSpLocks/>
              </p:cNvGrpSpPr>
              <p:nvPr/>
            </p:nvGrpSpPr>
            <p:grpSpPr bwMode="auto">
              <a:xfrm>
                <a:off x="555" y="3515"/>
                <a:ext cx="3032" cy="200"/>
                <a:chOff x="555" y="3515"/>
                <a:chExt cx="3032" cy="200"/>
              </a:xfrm>
            </p:grpSpPr>
            <p:sp>
              <p:nvSpPr>
                <p:cNvPr id="68722" name="Rectangle 16"/>
                <p:cNvSpPr>
                  <a:spLocks noChangeArrowheads="1"/>
                </p:cNvSpPr>
                <p:nvPr/>
              </p:nvSpPr>
              <p:spPr bwMode="auto">
                <a:xfrm>
                  <a:off x="555" y="3515"/>
                  <a:ext cx="1520" cy="200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8723" name="Rectangle 17"/>
                <p:cNvSpPr>
                  <a:spLocks noChangeArrowheads="1"/>
                </p:cNvSpPr>
                <p:nvPr/>
              </p:nvSpPr>
              <p:spPr bwMode="auto">
                <a:xfrm>
                  <a:off x="2067" y="3515"/>
                  <a:ext cx="1520" cy="200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8724" name="Line 18"/>
                <p:cNvSpPr>
                  <a:spLocks noChangeShapeType="1"/>
                </p:cNvSpPr>
                <p:nvPr/>
              </p:nvSpPr>
              <p:spPr bwMode="auto">
                <a:xfrm>
                  <a:off x="1627" y="3523"/>
                  <a:ext cx="0" cy="1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8725" name="Line 19"/>
                <p:cNvSpPr>
                  <a:spLocks noChangeShapeType="1"/>
                </p:cNvSpPr>
                <p:nvPr/>
              </p:nvSpPr>
              <p:spPr bwMode="auto">
                <a:xfrm>
                  <a:off x="1123" y="3523"/>
                  <a:ext cx="0" cy="1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68721" name="Rectangle 20"/>
              <p:cNvSpPr>
                <a:spLocks noChangeArrowheads="1"/>
              </p:cNvSpPr>
              <p:nvPr/>
            </p:nvSpPr>
            <p:spPr bwMode="auto">
              <a:xfrm>
                <a:off x="546" y="3325"/>
                <a:ext cx="4691" cy="40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800">
                    <a:solidFill>
                      <a:schemeClr val="tx1"/>
                    </a:solidFill>
                    <a:latin typeface="Verdana" charset="0"/>
                  </a:rPr>
                  <a:t>      6	    5	5               16                   addressing mode</a:t>
                </a:r>
              </a:p>
              <a:p>
                <a:pPr>
                  <a:spcBef>
                    <a:spcPct val="0"/>
                  </a:spcBef>
                </a:pPr>
                <a:r>
                  <a:rPr lang="en-US" sz="1800">
                    <a:solidFill>
                      <a:srgbClr val="56127A"/>
                    </a:solidFill>
                    <a:latin typeface="Verdana" charset="0"/>
                  </a:rPr>
                  <a:t>opcode	  rs	rt         displacement         (rs) + displacement</a:t>
                </a:r>
              </a:p>
            </p:txBody>
          </p:sp>
        </p:grpSp>
        <p:sp>
          <p:nvSpPr>
            <p:cNvPr id="68719" name="Rectangle 21"/>
            <p:cNvSpPr>
              <a:spLocks noChangeArrowheads="1"/>
            </p:cNvSpPr>
            <p:nvPr/>
          </p:nvSpPr>
          <p:spPr bwMode="auto">
            <a:xfrm>
              <a:off x="511" y="3716"/>
              <a:ext cx="3088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31        26  25      21 20     16 15                                      0</a:t>
              </a:r>
            </a:p>
          </p:txBody>
        </p:sp>
      </p:grp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330200" y="1239838"/>
            <a:ext cx="8208963" cy="3997325"/>
            <a:chOff x="208" y="781"/>
            <a:chExt cx="5171" cy="2518"/>
          </a:xfrm>
        </p:grpSpPr>
        <p:sp>
          <p:nvSpPr>
            <p:cNvPr id="68637" name="Freeform 23"/>
            <p:cNvSpPr>
              <a:spLocks/>
            </p:cNvSpPr>
            <p:nvPr/>
          </p:nvSpPr>
          <p:spPr bwMode="auto">
            <a:xfrm>
              <a:off x="2827" y="1774"/>
              <a:ext cx="1450" cy="414"/>
            </a:xfrm>
            <a:custGeom>
              <a:avLst/>
              <a:gdLst>
                <a:gd name="T0" fmla="*/ 0 w 1450"/>
                <a:gd name="T1" fmla="*/ 0 h 419"/>
                <a:gd name="T2" fmla="*/ 0 w 1450"/>
                <a:gd name="T3" fmla="*/ 418 h 419"/>
                <a:gd name="T4" fmla="*/ 1449 w 1450"/>
                <a:gd name="T5" fmla="*/ 418 h 419"/>
                <a:gd name="T6" fmla="*/ 0 60000 65536"/>
                <a:gd name="T7" fmla="*/ 0 60000 65536"/>
                <a:gd name="T8" fmla="*/ 0 60000 65536"/>
                <a:gd name="T9" fmla="*/ 0 w 1450"/>
                <a:gd name="T10" fmla="*/ 0 h 419"/>
                <a:gd name="T11" fmla="*/ 1450 w 1450"/>
                <a:gd name="T12" fmla="*/ 419 h 41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50" h="419">
                  <a:moveTo>
                    <a:pt x="0" y="0"/>
                  </a:moveTo>
                  <a:lnTo>
                    <a:pt x="0" y="418"/>
                  </a:lnTo>
                  <a:lnTo>
                    <a:pt x="1449" y="418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38" name="Freeform 24"/>
            <p:cNvSpPr>
              <a:spLocks/>
            </p:cNvSpPr>
            <p:nvPr/>
          </p:nvSpPr>
          <p:spPr bwMode="auto">
            <a:xfrm>
              <a:off x="1686" y="1508"/>
              <a:ext cx="145" cy="289"/>
            </a:xfrm>
            <a:custGeom>
              <a:avLst/>
              <a:gdLst>
                <a:gd name="T0" fmla="*/ 144 w 145"/>
                <a:gd name="T1" fmla="*/ 240 h 289"/>
                <a:gd name="T2" fmla="*/ 144 w 145"/>
                <a:gd name="T3" fmla="*/ 48 h 289"/>
                <a:gd name="T4" fmla="*/ 0 w 145"/>
                <a:gd name="T5" fmla="*/ 0 h 289"/>
                <a:gd name="T6" fmla="*/ 0 w 145"/>
                <a:gd name="T7" fmla="*/ 288 h 289"/>
                <a:gd name="T8" fmla="*/ 144 w 145"/>
                <a:gd name="T9" fmla="*/ 240 h 2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289"/>
                <a:gd name="T17" fmla="*/ 145 w 145"/>
                <a:gd name="T18" fmla="*/ 289 h 28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289">
                  <a:moveTo>
                    <a:pt x="144" y="240"/>
                  </a:moveTo>
                  <a:lnTo>
                    <a:pt x="144" y="48"/>
                  </a:lnTo>
                  <a:lnTo>
                    <a:pt x="0" y="0"/>
                  </a:lnTo>
                  <a:lnTo>
                    <a:pt x="0" y="288"/>
                  </a:lnTo>
                  <a:lnTo>
                    <a:pt x="144" y="240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39" name="Line 25"/>
            <p:cNvSpPr>
              <a:spLocks noChangeShapeType="1"/>
            </p:cNvSpPr>
            <p:nvPr/>
          </p:nvSpPr>
          <p:spPr bwMode="auto">
            <a:xfrm>
              <a:off x="3664" y="1668"/>
              <a:ext cx="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40" name="Freeform 26"/>
            <p:cNvSpPr>
              <a:spLocks/>
            </p:cNvSpPr>
            <p:nvPr/>
          </p:nvSpPr>
          <p:spPr bwMode="auto">
            <a:xfrm>
              <a:off x="2479" y="1892"/>
              <a:ext cx="682" cy="255"/>
            </a:xfrm>
            <a:custGeom>
              <a:avLst/>
              <a:gdLst>
                <a:gd name="T0" fmla="*/ 0 w 657"/>
                <a:gd name="T1" fmla="*/ 256 h 257"/>
                <a:gd name="T2" fmla="*/ 208 w 657"/>
                <a:gd name="T3" fmla="*/ 256 h 257"/>
                <a:gd name="T4" fmla="*/ 208 w 657"/>
                <a:gd name="T5" fmla="*/ 0 h 257"/>
                <a:gd name="T6" fmla="*/ 656 w 657"/>
                <a:gd name="T7" fmla="*/ 0 h 25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57"/>
                <a:gd name="T13" fmla="*/ 0 h 257"/>
                <a:gd name="T14" fmla="*/ 657 w 657"/>
                <a:gd name="T15" fmla="*/ 257 h 25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57" h="257">
                  <a:moveTo>
                    <a:pt x="0" y="256"/>
                  </a:moveTo>
                  <a:lnTo>
                    <a:pt x="208" y="256"/>
                  </a:lnTo>
                  <a:lnTo>
                    <a:pt x="208" y="0"/>
                  </a:lnTo>
                  <a:lnTo>
                    <a:pt x="65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41" name="Rectangle 27"/>
            <p:cNvSpPr>
              <a:spLocks noChangeArrowheads="1"/>
            </p:cNvSpPr>
            <p:nvPr/>
          </p:nvSpPr>
          <p:spPr bwMode="auto">
            <a:xfrm>
              <a:off x="1535" y="3125"/>
              <a:ext cx="434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RegDst</a:t>
              </a:r>
            </a:p>
          </p:txBody>
        </p:sp>
        <p:sp>
          <p:nvSpPr>
            <p:cNvPr id="68642" name="Freeform 28"/>
            <p:cNvSpPr>
              <a:spLocks/>
            </p:cNvSpPr>
            <p:nvPr/>
          </p:nvSpPr>
          <p:spPr bwMode="auto">
            <a:xfrm>
              <a:off x="1296" y="1364"/>
              <a:ext cx="817" cy="193"/>
            </a:xfrm>
            <a:custGeom>
              <a:avLst/>
              <a:gdLst>
                <a:gd name="T0" fmla="*/ 0 w 817"/>
                <a:gd name="T1" fmla="*/ 192 h 193"/>
                <a:gd name="T2" fmla="*/ 0 w 817"/>
                <a:gd name="T3" fmla="*/ 0 h 193"/>
                <a:gd name="T4" fmla="*/ 816 w 817"/>
                <a:gd name="T5" fmla="*/ 0 h 193"/>
                <a:gd name="T6" fmla="*/ 0 60000 65536"/>
                <a:gd name="T7" fmla="*/ 0 60000 65536"/>
                <a:gd name="T8" fmla="*/ 0 60000 65536"/>
                <a:gd name="T9" fmla="*/ 0 w 817"/>
                <a:gd name="T10" fmla="*/ 0 h 193"/>
                <a:gd name="T11" fmla="*/ 817 w 817"/>
                <a:gd name="T12" fmla="*/ 193 h 19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17" h="193">
                  <a:moveTo>
                    <a:pt x="0" y="192"/>
                  </a:moveTo>
                  <a:lnTo>
                    <a:pt x="0" y="0"/>
                  </a:lnTo>
                  <a:lnTo>
                    <a:pt x="816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43" name="Freeform 29"/>
            <p:cNvSpPr>
              <a:spLocks/>
            </p:cNvSpPr>
            <p:nvPr/>
          </p:nvSpPr>
          <p:spPr bwMode="auto">
            <a:xfrm>
              <a:off x="1296" y="1460"/>
              <a:ext cx="817" cy="1"/>
            </a:xfrm>
            <a:custGeom>
              <a:avLst/>
              <a:gdLst>
                <a:gd name="T0" fmla="*/ 0 w 817"/>
                <a:gd name="T1" fmla="*/ 0 h 1"/>
                <a:gd name="T2" fmla="*/ 816 w 817"/>
                <a:gd name="T3" fmla="*/ 0 h 1"/>
                <a:gd name="T4" fmla="*/ 0 60000 65536"/>
                <a:gd name="T5" fmla="*/ 0 60000 65536"/>
                <a:gd name="T6" fmla="*/ 0 w 817"/>
                <a:gd name="T7" fmla="*/ 0 h 1"/>
                <a:gd name="T8" fmla="*/ 817 w 81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17" h="1">
                  <a:moveTo>
                    <a:pt x="0" y="0"/>
                  </a:moveTo>
                  <a:lnTo>
                    <a:pt x="816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44" name="Freeform 30"/>
            <p:cNvSpPr>
              <a:spLocks/>
            </p:cNvSpPr>
            <p:nvPr/>
          </p:nvSpPr>
          <p:spPr bwMode="auto">
            <a:xfrm>
              <a:off x="1296" y="1556"/>
              <a:ext cx="385" cy="178"/>
            </a:xfrm>
            <a:custGeom>
              <a:avLst/>
              <a:gdLst>
                <a:gd name="T0" fmla="*/ 0 w 385"/>
                <a:gd name="T1" fmla="*/ 0 h 178"/>
                <a:gd name="T2" fmla="*/ 0 w 385"/>
                <a:gd name="T3" fmla="*/ 177 h 178"/>
                <a:gd name="T4" fmla="*/ 384 w 385"/>
                <a:gd name="T5" fmla="*/ 177 h 178"/>
                <a:gd name="T6" fmla="*/ 0 60000 65536"/>
                <a:gd name="T7" fmla="*/ 0 60000 65536"/>
                <a:gd name="T8" fmla="*/ 0 60000 65536"/>
                <a:gd name="T9" fmla="*/ 0 w 385"/>
                <a:gd name="T10" fmla="*/ 0 h 178"/>
                <a:gd name="T11" fmla="*/ 385 w 385"/>
                <a:gd name="T12" fmla="*/ 178 h 17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5" h="178">
                  <a:moveTo>
                    <a:pt x="0" y="0"/>
                  </a:moveTo>
                  <a:lnTo>
                    <a:pt x="0" y="177"/>
                  </a:lnTo>
                  <a:lnTo>
                    <a:pt x="384" y="177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45" name="Freeform 31"/>
            <p:cNvSpPr>
              <a:spLocks/>
            </p:cNvSpPr>
            <p:nvPr/>
          </p:nvSpPr>
          <p:spPr bwMode="auto">
            <a:xfrm>
              <a:off x="1294" y="1733"/>
              <a:ext cx="817" cy="385"/>
            </a:xfrm>
            <a:custGeom>
              <a:avLst/>
              <a:gdLst>
                <a:gd name="T0" fmla="*/ 0 w 817"/>
                <a:gd name="T1" fmla="*/ 0 h 385"/>
                <a:gd name="T2" fmla="*/ 0 w 817"/>
                <a:gd name="T3" fmla="*/ 384 h 385"/>
                <a:gd name="T4" fmla="*/ 816 w 817"/>
                <a:gd name="T5" fmla="*/ 384 h 385"/>
                <a:gd name="T6" fmla="*/ 0 60000 65536"/>
                <a:gd name="T7" fmla="*/ 0 60000 65536"/>
                <a:gd name="T8" fmla="*/ 0 60000 65536"/>
                <a:gd name="T9" fmla="*/ 0 w 817"/>
                <a:gd name="T10" fmla="*/ 0 h 385"/>
                <a:gd name="T11" fmla="*/ 817 w 817"/>
                <a:gd name="T12" fmla="*/ 385 h 38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17" h="385">
                  <a:moveTo>
                    <a:pt x="0" y="0"/>
                  </a:moveTo>
                  <a:lnTo>
                    <a:pt x="0" y="384"/>
                  </a:lnTo>
                  <a:lnTo>
                    <a:pt x="816" y="384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46" name="Freeform 32"/>
            <p:cNvSpPr>
              <a:spLocks/>
            </p:cNvSpPr>
            <p:nvPr/>
          </p:nvSpPr>
          <p:spPr bwMode="auto">
            <a:xfrm>
              <a:off x="1440" y="1460"/>
              <a:ext cx="241" cy="141"/>
            </a:xfrm>
            <a:custGeom>
              <a:avLst/>
              <a:gdLst>
                <a:gd name="T0" fmla="*/ 0 w 241"/>
                <a:gd name="T1" fmla="*/ 0 h 141"/>
                <a:gd name="T2" fmla="*/ 0 w 241"/>
                <a:gd name="T3" fmla="*/ 140 h 141"/>
                <a:gd name="T4" fmla="*/ 240 w 241"/>
                <a:gd name="T5" fmla="*/ 140 h 141"/>
                <a:gd name="T6" fmla="*/ 0 60000 65536"/>
                <a:gd name="T7" fmla="*/ 0 60000 65536"/>
                <a:gd name="T8" fmla="*/ 0 60000 65536"/>
                <a:gd name="T9" fmla="*/ 0 w 241"/>
                <a:gd name="T10" fmla="*/ 0 h 141"/>
                <a:gd name="T11" fmla="*/ 241 w 241"/>
                <a:gd name="T12" fmla="*/ 141 h 14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1" h="141">
                  <a:moveTo>
                    <a:pt x="0" y="0"/>
                  </a:moveTo>
                  <a:lnTo>
                    <a:pt x="0" y="140"/>
                  </a:lnTo>
                  <a:lnTo>
                    <a:pt x="240" y="14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47" name="Freeform 33"/>
            <p:cNvSpPr>
              <a:spLocks/>
            </p:cNvSpPr>
            <p:nvPr/>
          </p:nvSpPr>
          <p:spPr bwMode="auto">
            <a:xfrm>
              <a:off x="1831" y="1652"/>
              <a:ext cx="282" cy="1"/>
            </a:xfrm>
            <a:custGeom>
              <a:avLst/>
              <a:gdLst>
                <a:gd name="T0" fmla="*/ 0 w 282"/>
                <a:gd name="T1" fmla="*/ 0 h 1"/>
                <a:gd name="T2" fmla="*/ 281 w 282"/>
                <a:gd name="T3" fmla="*/ 0 h 1"/>
                <a:gd name="T4" fmla="*/ 0 60000 65536"/>
                <a:gd name="T5" fmla="*/ 0 60000 65536"/>
                <a:gd name="T6" fmla="*/ 0 w 282"/>
                <a:gd name="T7" fmla="*/ 0 h 1"/>
                <a:gd name="T8" fmla="*/ 282 w 282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82" h="1">
                  <a:moveTo>
                    <a:pt x="0" y="0"/>
                  </a:moveTo>
                  <a:lnTo>
                    <a:pt x="281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48" name="Freeform 34"/>
            <p:cNvSpPr>
              <a:spLocks/>
            </p:cNvSpPr>
            <p:nvPr/>
          </p:nvSpPr>
          <p:spPr bwMode="auto">
            <a:xfrm>
              <a:off x="1728" y="1796"/>
              <a:ext cx="1" cy="1345"/>
            </a:xfrm>
            <a:custGeom>
              <a:avLst/>
              <a:gdLst>
                <a:gd name="T0" fmla="*/ 0 w 1"/>
                <a:gd name="T1" fmla="*/ 1344 h 1345"/>
                <a:gd name="T2" fmla="*/ 0 w 1"/>
                <a:gd name="T3" fmla="*/ 0 h 1345"/>
                <a:gd name="T4" fmla="*/ 0 60000 65536"/>
                <a:gd name="T5" fmla="*/ 0 60000 65536"/>
                <a:gd name="T6" fmla="*/ 0 w 1"/>
                <a:gd name="T7" fmla="*/ 0 h 1345"/>
                <a:gd name="T8" fmla="*/ 1 w 1"/>
                <a:gd name="T9" fmla="*/ 1345 h 134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345">
                  <a:moveTo>
                    <a:pt x="0" y="1344"/>
                  </a:move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49" name="Freeform 35"/>
            <p:cNvSpPr>
              <a:spLocks/>
            </p:cNvSpPr>
            <p:nvPr/>
          </p:nvSpPr>
          <p:spPr bwMode="auto">
            <a:xfrm>
              <a:off x="2512" y="1556"/>
              <a:ext cx="897" cy="1"/>
            </a:xfrm>
            <a:custGeom>
              <a:avLst/>
              <a:gdLst>
                <a:gd name="T0" fmla="*/ 0 w 897"/>
                <a:gd name="T1" fmla="*/ 0 h 1"/>
                <a:gd name="T2" fmla="*/ 896 w 897"/>
                <a:gd name="T3" fmla="*/ 0 h 1"/>
                <a:gd name="T4" fmla="*/ 0 60000 65536"/>
                <a:gd name="T5" fmla="*/ 0 60000 65536"/>
                <a:gd name="T6" fmla="*/ 0 w 897"/>
                <a:gd name="T7" fmla="*/ 0 h 1"/>
                <a:gd name="T8" fmla="*/ 897 w 89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97" h="1">
                  <a:moveTo>
                    <a:pt x="0" y="0"/>
                  </a:moveTo>
                  <a:lnTo>
                    <a:pt x="89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50" name="Freeform 36"/>
            <p:cNvSpPr>
              <a:spLocks/>
            </p:cNvSpPr>
            <p:nvPr/>
          </p:nvSpPr>
          <p:spPr bwMode="auto">
            <a:xfrm>
              <a:off x="1296" y="2118"/>
              <a:ext cx="1345" cy="241"/>
            </a:xfrm>
            <a:custGeom>
              <a:avLst/>
              <a:gdLst>
                <a:gd name="T0" fmla="*/ 0 w 1345"/>
                <a:gd name="T1" fmla="*/ 0 h 241"/>
                <a:gd name="T2" fmla="*/ 0 w 1345"/>
                <a:gd name="T3" fmla="*/ 240 h 241"/>
                <a:gd name="T4" fmla="*/ 1344 w 1345"/>
                <a:gd name="T5" fmla="*/ 240 h 241"/>
                <a:gd name="T6" fmla="*/ 0 60000 65536"/>
                <a:gd name="T7" fmla="*/ 0 60000 65536"/>
                <a:gd name="T8" fmla="*/ 0 60000 65536"/>
                <a:gd name="T9" fmla="*/ 0 w 1345"/>
                <a:gd name="T10" fmla="*/ 0 h 241"/>
                <a:gd name="T11" fmla="*/ 1345 w 1345"/>
                <a:gd name="T12" fmla="*/ 241 h 24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45" h="241">
                  <a:moveTo>
                    <a:pt x="0" y="0"/>
                  </a:moveTo>
                  <a:lnTo>
                    <a:pt x="0" y="240"/>
                  </a:lnTo>
                  <a:lnTo>
                    <a:pt x="1344" y="24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51" name="Freeform 37"/>
            <p:cNvSpPr>
              <a:spLocks/>
            </p:cNvSpPr>
            <p:nvPr/>
          </p:nvSpPr>
          <p:spPr bwMode="auto">
            <a:xfrm>
              <a:off x="3008" y="1844"/>
              <a:ext cx="545" cy="521"/>
            </a:xfrm>
            <a:custGeom>
              <a:avLst/>
              <a:gdLst>
                <a:gd name="T0" fmla="*/ 0 w 545"/>
                <a:gd name="T1" fmla="*/ 520 h 521"/>
                <a:gd name="T2" fmla="*/ 544 w 545"/>
                <a:gd name="T3" fmla="*/ 520 h 521"/>
                <a:gd name="T4" fmla="*/ 544 w 545"/>
                <a:gd name="T5" fmla="*/ 0 h 521"/>
                <a:gd name="T6" fmla="*/ 0 60000 65536"/>
                <a:gd name="T7" fmla="*/ 0 60000 65536"/>
                <a:gd name="T8" fmla="*/ 0 60000 65536"/>
                <a:gd name="T9" fmla="*/ 0 w 545"/>
                <a:gd name="T10" fmla="*/ 0 h 521"/>
                <a:gd name="T11" fmla="*/ 545 w 545"/>
                <a:gd name="T12" fmla="*/ 521 h 52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45" h="521">
                  <a:moveTo>
                    <a:pt x="0" y="520"/>
                  </a:moveTo>
                  <a:lnTo>
                    <a:pt x="544" y="520"/>
                  </a:lnTo>
                  <a:lnTo>
                    <a:pt x="544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52" name="Freeform 38"/>
            <p:cNvSpPr>
              <a:spLocks/>
            </p:cNvSpPr>
            <p:nvPr/>
          </p:nvSpPr>
          <p:spPr bwMode="auto">
            <a:xfrm>
              <a:off x="4800" y="1892"/>
              <a:ext cx="337" cy="1"/>
            </a:xfrm>
            <a:custGeom>
              <a:avLst/>
              <a:gdLst>
                <a:gd name="T0" fmla="*/ 0 w 337"/>
                <a:gd name="T1" fmla="*/ 0 h 1"/>
                <a:gd name="T2" fmla="*/ 336 w 337"/>
                <a:gd name="T3" fmla="*/ 0 h 1"/>
                <a:gd name="T4" fmla="*/ 0 60000 65536"/>
                <a:gd name="T5" fmla="*/ 0 60000 65536"/>
                <a:gd name="T6" fmla="*/ 0 w 337"/>
                <a:gd name="T7" fmla="*/ 0 h 1"/>
                <a:gd name="T8" fmla="*/ 337 w 33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37" h="1">
                  <a:moveTo>
                    <a:pt x="0" y="0"/>
                  </a:moveTo>
                  <a:lnTo>
                    <a:pt x="33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53" name="Freeform 39"/>
            <p:cNvSpPr>
              <a:spLocks/>
            </p:cNvSpPr>
            <p:nvPr/>
          </p:nvSpPr>
          <p:spPr bwMode="auto">
            <a:xfrm>
              <a:off x="2488" y="1772"/>
              <a:ext cx="689" cy="1"/>
            </a:xfrm>
            <a:custGeom>
              <a:avLst/>
              <a:gdLst>
                <a:gd name="T0" fmla="*/ 0 w 689"/>
                <a:gd name="T1" fmla="*/ 0 h 1"/>
                <a:gd name="T2" fmla="*/ 688 w 689"/>
                <a:gd name="T3" fmla="*/ 0 h 1"/>
                <a:gd name="T4" fmla="*/ 0 60000 65536"/>
                <a:gd name="T5" fmla="*/ 0 60000 65536"/>
                <a:gd name="T6" fmla="*/ 0 w 689"/>
                <a:gd name="T7" fmla="*/ 0 h 1"/>
                <a:gd name="T8" fmla="*/ 689 w 689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89" h="1">
                  <a:moveTo>
                    <a:pt x="0" y="0"/>
                  </a:moveTo>
                  <a:lnTo>
                    <a:pt x="688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54" name="Freeform 40"/>
            <p:cNvSpPr>
              <a:spLocks/>
            </p:cNvSpPr>
            <p:nvPr/>
          </p:nvSpPr>
          <p:spPr bwMode="auto">
            <a:xfrm>
              <a:off x="4028" y="1664"/>
              <a:ext cx="1092" cy="809"/>
            </a:xfrm>
            <a:custGeom>
              <a:avLst/>
              <a:gdLst>
                <a:gd name="T0" fmla="*/ 0 w 1092"/>
                <a:gd name="T1" fmla="*/ 0 h 809"/>
                <a:gd name="T2" fmla="*/ 0 w 1092"/>
                <a:gd name="T3" fmla="*/ 809 h 809"/>
                <a:gd name="T4" fmla="*/ 855 w 1092"/>
                <a:gd name="T5" fmla="*/ 809 h 809"/>
                <a:gd name="T6" fmla="*/ 855 w 1092"/>
                <a:gd name="T7" fmla="*/ 444 h 809"/>
                <a:gd name="T8" fmla="*/ 1092 w 1092"/>
                <a:gd name="T9" fmla="*/ 444 h 80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92"/>
                <a:gd name="T16" fmla="*/ 0 h 809"/>
                <a:gd name="T17" fmla="*/ 1092 w 1092"/>
                <a:gd name="T18" fmla="*/ 809 h 80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92" h="809">
                  <a:moveTo>
                    <a:pt x="0" y="0"/>
                  </a:moveTo>
                  <a:lnTo>
                    <a:pt x="0" y="809"/>
                  </a:lnTo>
                  <a:lnTo>
                    <a:pt x="855" y="809"/>
                  </a:lnTo>
                  <a:lnTo>
                    <a:pt x="855" y="444"/>
                  </a:lnTo>
                  <a:lnTo>
                    <a:pt x="1092" y="444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55" name="Freeform 41"/>
            <p:cNvSpPr>
              <a:spLocks/>
            </p:cNvSpPr>
            <p:nvPr/>
          </p:nvSpPr>
          <p:spPr bwMode="auto">
            <a:xfrm>
              <a:off x="1872" y="1748"/>
              <a:ext cx="3507" cy="1153"/>
            </a:xfrm>
            <a:custGeom>
              <a:avLst/>
              <a:gdLst>
                <a:gd name="T0" fmla="*/ 3399 w 3507"/>
                <a:gd name="T1" fmla="*/ 234 h 1153"/>
                <a:gd name="T2" fmla="*/ 3506 w 3507"/>
                <a:gd name="T3" fmla="*/ 234 h 1153"/>
                <a:gd name="T4" fmla="*/ 3504 w 3507"/>
                <a:gd name="T5" fmla="*/ 1152 h 1153"/>
                <a:gd name="T6" fmla="*/ 0 w 3507"/>
                <a:gd name="T7" fmla="*/ 1152 h 1153"/>
                <a:gd name="T8" fmla="*/ 0 w 3507"/>
                <a:gd name="T9" fmla="*/ 0 h 1153"/>
                <a:gd name="T10" fmla="*/ 240 w 3507"/>
                <a:gd name="T11" fmla="*/ 0 h 115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507"/>
                <a:gd name="T19" fmla="*/ 0 h 1153"/>
                <a:gd name="T20" fmla="*/ 3507 w 3507"/>
                <a:gd name="T21" fmla="*/ 1153 h 115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507" h="1153">
                  <a:moveTo>
                    <a:pt x="3399" y="234"/>
                  </a:moveTo>
                  <a:lnTo>
                    <a:pt x="3506" y="234"/>
                  </a:lnTo>
                  <a:lnTo>
                    <a:pt x="3504" y="1152"/>
                  </a:lnTo>
                  <a:lnTo>
                    <a:pt x="0" y="1152"/>
                  </a:lnTo>
                  <a:lnTo>
                    <a:pt x="0" y="0"/>
                  </a:lnTo>
                  <a:lnTo>
                    <a:pt x="240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56" name="Rectangle 42"/>
            <p:cNvSpPr>
              <a:spLocks noChangeArrowheads="1"/>
            </p:cNvSpPr>
            <p:nvPr/>
          </p:nvSpPr>
          <p:spPr bwMode="auto">
            <a:xfrm>
              <a:off x="3031" y="3128"/>
              <a:ext cx="32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BSrc</a:t>
              </a:r>
            </a:p>
          </p:txBody>
        </p:sp>
        <p:sp>
          <p:nvSpPr>
            <p:cNvPr id="68657" name="Rectangle 43"/>
            <p:cNvSpPr>
              <a:spLocks noChangeArrowheads="1"/>
            </p:cNvSpPr>
            <p:nvPr/>
          </p:nvSpPr>
          <p:spPr bwMode="auto">
            <a:xfrm>
              <a:off x="1273" y="1222"/>
              <a:ext cx="429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 i="1">
                  <a:solidFill>
                    <a:srgbClr val="56127A"/>
                  </a:solidFill>
                </a:rPr>
                <a:t>“base”</a:t>
              </a:r>
            </a:p>
          </p:txBody>
        </p:sp>
        <p:sp>
          <p:nvSpPr>
            <p:cNvPr id="68658" name="Rectangle 44"/>
            <p:cNvSpPr>
              <a:spLocks noChangeArrowheads="1"/>
            </p:cNvSpPr>
            <p:nvPr/>
          </p:nvSpPr>
          <p:spPr bwMode="auto">
            <a:xfrm>
              <a:off x="1322" y="1976"/>
              <a:ext cx="31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sz="1200" b="1" i="1">
                  <a:solidFill>
                    <a:srgbClr val="56127A"/>
                  </a:solidFill>
                </a:rPr>
                <a:t>disp</a:t>
              </a:r>
            </a:p>
          </p:txBody>
        </p:sp>
        <p:sp>
          <p:nvSpPr>
            <p:cNvPr id="68659" name="Oval 45"/>
            <p:cNvSpPr>
              <a:spLocks noChangeArrowheads="1"/>
            </p:cNvSpPr>
            <p:nvPr/>
          </p:nvSpPr>
          <p:spPr bwMode="auto">
            <a:xfrm>
              <a:off x="2812" y="1752"/>
              <a:ext cx="32" cy="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60" name="Oval 46"/>
            <p:cNvSpPr>
              <a:spLocks noChangeArrowheads="1"/>
            </p:cNvSpPr>
            <p:nvPr/>
          </p:nvSpPr>
          <p:spPr bwMode="auto">
            <a:xfrm>
              <a:off x="4012" y="1648"/>
              <a:ext cx="32" cy="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61" name="Line 47"/>
            <p:cNvSpPr>
              <a:spLocks noChangeShapeType="1"/>
            </p:cNvSpPr>
            <p:nvPr/>
          </p:nvSpPr>
          <p:spPr bwMode="auto">
            <a:xfrm flipV="1">
              <a:off x="2304" y="2224"/>
              <a:ext cx="0" cy="92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62" name="Rectangle 48"/>
            <p:cNvSpPr>
              <a:spLocks noChangeArrowheads="1"/>
            </p:cNvSpPr>
            <p:nvPr/>
          </p:nvSpPr>
          <p:spPr bwMode="auto">
            <a:xfrm>
              <a:off x="2111" y="3125"/>
              <a:ext cx="39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ExtSel</a:t>
              </a:r>
            </a:p>
          </p:txBody>
        </p:sp>
        <p:sp>
          <p:nvSpPr>
            <p:cNvPr id="68663" name="Rectangle 49"/>
            <p:cNvSpPr>
              <a:spLocks noChangeArrowheads="1"/>
            </p:cNvSpPr>
            <p:nvPr/>
          </p:nvSpPr>
          <p:spPr bwMode="auto">
            <a:xfrm>
              <a:off x="1103" y="3125"/>
              <a:ext cx="47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OpCode</a:t>
              </a:r>
            </a:p>
          </p:txBody>
        </p:sp>
        <p:sp>
          <p:nvSpPr>
            <p:cNvPr id="68664" name="Line 50"/>
            <p:cNvSpPr>
              <a:spLocks noChangeShapeType="1"/>
            </p:cNvSpPr>
            <p:nvPr/>
          </p:nvSpPr>
          <p:spPr bwMode="auto">
            <a:xfrm flipH="1">
              <a:off x="1634" y="1748"/>
              <a:ext cx="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65" name="Freeform 51"/>
            <p:cNvSpPr>
              <a:spLocks/>
            </p:cNvSpPr>
            <p:nvPr/>
          </p:nvSpPr>
          <p:spPr bwMode="auto">
            <a:xfrm>
              <a:off x="3174" y="1700"/>
              <a:ext cx="145" cy="289"/>
            </a:xfrm>
            <a:custGeom>
              <a:avLst/>
              <a:gdLst>
                <a:gd name="T0" fmla="*/ 144 w 145"/>
                <a:gd name="T1" fmla="*/ 48 h 289"/>
                <a:gd name="T2" fmla="*/ 144 w 145"/>
                <a:gd name="T3" fmla="*/ 240 h 289"/>
                <a:gd name="T4" fmla="*/ 0 w 145"/>
                <a:gd name="T5" fmla="*/ 288 h 289"/>
                <a:gd name="T6" fmla="*/ 0 w 145"/>
                <a:gd name="T7" fmla="*/ 0 h 289"/>
                <a:gd name="T8" fmla="*/ 144 w 145"/>
                <a:gd name="T9" fmla="*/ 48 h 2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289"/>
                <a:gd name="T17" fmla="*/ 145 w 145"/>
                <a:gd name="T18" fmla="*/ 289 h 28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66" name="Line 52"/>
            <p:cNvSpPr>
              <a:spLocks noChangeShapeType="1"/>
            </p:cNvSpPr>
            <p:nvPr/>
          </p:nvSpPr>
          <p:spPr bwMode="auto">
            <a:xfrm flipH="1">
              <a:off x="3310" y="1844"/>
              <a:ext cx="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67" name="Rectangle 53"/>
            <p:cNvSpPr>
              <a:spLocks noChangeArrowheads="1"/>
            </p:cNvSpPr>
            <p:nvPr/>
          </p:nvSpPr>
          <p:spPr bwMode="auto">
            <a:xfrm>
              <a:off x="2623" y="3125"/>
              <a:ext cx="38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OpSel</a:t>
              </a:r>
            </a:p>
          </p:txBody>
        </p:sp>
        <p:sp>
          <p:nvSpPr>
            <p:cNvPr id="68668" name="Line 54"/>
            <p:cNvSpPr>
              <a:spLocks noChangeShapeType="1"/>
            </p:cNvSpPr>
            <p:nvPr/>
          </p:nvSpPr>
          <p:spPr bwMode="auto">
            <a:xfrm flipV="1">
              <a:off x="2808" y="2464"/>
              <a:ext cx="0" cy="68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69" name="Line 55"/>
            <p:cNvSpPr>
              <a:spLocks noChangeShapeType="1"/>
            </p:cNvSpPr>
            <p:nvPr/>
          </p:nvSpPr>
          <p:spPr bwMode="auto">
            <a:xfrm>
              <a:off x="3240" y="1976"/>
              <a:ext cx="0" cy="115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triangle" w="med" len="med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70" name="Line 56"/>
            <p:cNvSpPr>
              <a:spLocks noChangeShapeType="1"/>
            </p:cNvSpPr>
            <p:nvPr/>
          </p:nvSpPr>
          <p:spPr bwMode="auto">
            <a:xfrm>
              <a:off x="1297" y="2359"/>
              <a:ext cx="0" cy="7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" name="Group 57"/>
            <p:cNvGrpSpPr>
              <a:grpSpLocks/>
            </p:cNvGrpSpPr>
            <p:nvPr/>
          </p:nvGrpSpPr>
          <p:grpSpPr bwMode="auto">
            <a:xfrm>
              <a:off x="2609" y="2256"/>
              <a:ext cx="423" cy="228"/>
              <a:chOff x="2576" y="2405"/>
              <a:chExt cx="423" cy="228"/>
            </a:xfrm>
          </p:grpSpPr>
          <p:sp>
            <p:nvSpPr>
              <p:cNvPr id="68716" name="Rectangle 58"/>
              <p:cNvSpPr>
                <a:spLocks noChangeArrowheads="1"/>
              </p:cNvSpPr>
              <p:nvPr/>
            </p:nvSpPr>
            <p:spPr bwMode="auto">
              <a:xfrm>
                <a:off x="2609" y="2405"/>
                <a:ext cx="361" cy="1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717" name="Rectangle 59"/>
              <p:cNvSpPr>
                <a:spLocks noChangeArrowheads="1"/>
              </p:cNvSpPr>
              <p:nvPr/>
            </p:nvSpPr>
            <p:spPr bwMode="auto">
              <a:xfrm>
                <a:off x="2576" y="2405"/>
                <a:ext cx="423" cy="22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>
                  <a:lnSpc>
                    <a:spcPct val="75000"/>
                  </a:lnSpc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ALU</a:t>
                </a:r>
              </a:p>
              <a:p>
                <a:pPr algn="ctr">
                  <a:lnSpc>
                    <a:spcPct val="75000"/>
                  </a:lnSpc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Control</a:t>
                </a:r>
              </a:p>
            </p:txBody>
          </p:sp>
        </p:grpSp>
        <p:grpSp>
          <p:nvGrpSpPr>
            <p:cNvPr id="8" name="Group 60"/>
            <p:cNvGrpSpPr>
              <a:grpSpLocks/>
            </p:cNvGrpSpPr>
            <p:nvPr/>
          </p:nvGrpSpPr>
          <p:grpSpPr bwMode="auto">
            <a:xfrm>
              <a:off x="3384" y="1500"/>
              <a:ext cx="456" cy="383"/>
              <a:chOff x="3384" y="1500"/>
              <a:chExt cx="456" cy="383"/>
            </a:xfrm>
          </p:grpSpPr>
          <p:sp>
            <p:nvSpPr>
              <p:cNvPr id="68712" name="Rectangle 61"/>
              <p:cNvSpPr>
                <a:spLocks noChangeArrowheads="1"/>
              </p:cNvSpPr>
              <p:nvPr/>
            </p:nvSpPr>
            <p:spPr bwMode="auto">
              <a:xfrm>
                <a:off x="3678" y="1712"/>
                <a:ext cx="162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z</a:t>
                </a:r>
              </a:p>
            </p:txBody>
          </p:sp>
          <p:sp>
            <p:nvSpPr>
              <p:cNvPr id="68713" name="Line 62"/>
              <p:cNvSpPr>
                <a:spLocks noChangeShapeType="1"/>
              </p:cNvSpPr>
              <p:nvPr/>
            </p:nvSpPr>
            <p:spPr bwMode="auto">
              <a:xfrm>
                <a:off x="3652" y="1750"/>
                <a:ext cx="3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714" name="Freeform 63"/>
              <p:cNvSpPr>
                <a:spLocks/>
              </p:cNvSpPr>
              <p:nvPr/>
            </p:nvSpPr>
            <p:spPr bwMode="auto">
              <a:xfrm>
                <a:off x="3407" y="1500"/>
                <a:ext cx="236" cy="380"/>
              </a:xfrm>
              <a:custGeom>
                <a:avLst/>
                <a:gdLst>
                  <a:gd name="T0" fmla="*/ 0 w 236"/>
                  <a:gd name="T1" fmla="*/ 0 h 380"/>
                  <a:gd name="T2" fmla="*/ 0 w 236"/>
                  <a:gd name="T3" fmla="*/ 158 h 380"/>
                  <a:gd name="T4" fmla="*/ 47 w 236"/>
                  <a:gd name="T5" fmla="*/ 190 h 380"/>
                  <a:gd name="T6" fmla="*/ 0 w 236"/>
                  <a:gd name="T7" fmla="*/ 221 h 380"/>
                  <a:gd name="T8" fmla="*/ 0 w 236"/>
                  <a:gd name="T9" fmla="*/ 379 h 380"/>
                  <a:gd name="T10" fmla="*/ 235 w 236"/>
                  <a:gd name="T11" fmla="*/ 284 h 380"/>
                  <a:gd name="T12" fmla="*/ 235 w 236"/>
                  <a:gd name="T13" fmla="*/ 95 h 380"/>
                  <a:gd name="T14" fmla="*/ 0 w 236"/>
                  <a:gd name="T15" fmla="*/ 0 h 38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36"/>
                  <a:gd name="T25" fmla="*/ 0 h 380"/>
                  <a:gd name="T26" fmla="*/ 236 w 236"/>
                  <a:gd name="T27" fmla="*/ 380 h 38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36" h="380">
                    <a:moveTo>
                      <a:pt x="0" y="0"/>
                    </a:moveTo>
                    <a:lnTo>
                      <a:pt x="0" y="158"/>
                    </a:lnTo>
                    <a:lnTo>
                      <a:pt x="47" y="190"/>
                    </a:lnTo>
                    <a:lnTo>
                      <a:pt x="0" y="221"/>
                    </a:lnTo>
                    <a:lnTo>
                      <a:pt x="0" y="379"/>
                    </a:lnTo>
                    <a:lnTo>
                      <a:pt x="235" y="284"/>
                    </a:lnTo>
                    <a:lnTo>
                      <a:pt x="235" y="95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254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715" name="Rectangle 64"/>
              <p:cNvSpPr>
                <a:spLocks noChangeArrowheads="1"/>
              </p:cNvSpPr>
              <p:nvPr/>
            </p:nvSpPr>
            <p:spPr bwMode="auto">
              <a:xfrm>
                <a:off x="3384" y="1618"/>
                <a:ext cx="301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ALU</a:t>
                </a:r>
              </a:p>
            </p:txBody>
          </p:sp>
        </p:grpSp>
        <p:sp>
          <p:nvSpPr>
            <p:cNvPr id="68673" name="Line 65"/>
            <p:cNvSpPr>
              <a:spLocks noChangeShapeType="1"/>
            </p:cNvSpPr>
            <p:nvPr/>
          </p:nvSpPr>
          <p:spPr bwMode="auto">
            <a:xfrm>
              <a:off x="1199" y="1697"/>
              <a:ext cx="9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74" name="Rectangle 66"/>
            <p:cNvSpPr>
              <a:spLocks noChangeArrowheads="1"/>
            </p:cNvSpPr>
            <p:nvPr/>
          </p:nvSpPr>
          <p:spPr bwMode="auto">
            <a:xfrm>
              <a:off x="467" y="956"/>
              <a:ext cx="269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0x4</a:t>
              </a:r>
            </a:p>
          </p:txBody>
        </p:sp>
        <p:sp>
          <p:nvSpPr>
            <p:cNvPr id="68675" name="Freeform 67"/>
            <p:cNvSpPr>
              <a:spLocks/>
            </p:cNvSpPr>
            <p:nvPr/>
          </p:nvSpPr>
          <p:spPr bwMode="auto">
            <a:xfrm>
              <a:off x="732" y="982"/>
              <a:ext cx="241" cy="385"/>
            </a:xfrm>
            <a:custGeom>
              <a:avLst/>
              <a:gdLst>
                <a:gd name="T0" fmla="*/ 0 w 241"/>
                <a:gd name="T1" fmla="*/ 0 h 385"/>
                <a:gd name="T2" fmla="*/ 0 w 241"/>
                <a:gd name="T3" fmla="*/ 160 h 385"/>
                <a:gd name="T4" fmla="*/ 48 w 241"/>
                <a:gd name="T5" fmla="*/ 192 h 385"/>
                <a:gd name="T6" fmla="*/ 0 w 241"/>
                <a:gd name="T7" fmla="*/ 224 h 385"/>
                <a:gd name="T8" fmla="*/ 0 w 241"/>
                <a:gd name="T9" fmla="*/ 384 h 385"/>
                <a:gd name="T10" fmla="*/ 240 w 241"/>
                <a:gd name="T11" fmla="*/ 288 h 385"/>
                <a:gd name="T12" fmla="*/ 240 w 241"/>
                <a:gd name="T13" fmla="*/ 96 h 385"/>
                <a:gd name="T14" fmla="*/ 0 w 241"/>
                <a:gd name="T15" fmla="*/ 0 h 38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41"/>
                <a:gd name="T25" fmla="*/ 0 h 385"/>
                <a:gd name="T26" fmla="*/ 241 w 241"/>
                <a:gd name="T27" fmla="*/ 385 h 38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41" h="385">
                  <a:moveTo>
                    <a:pt x="0" y="0"/>
                  </a:moveTo>
                  <a:lnTo>
                    <a:pt x="0" y="160"/>
                  </a:lnTo>
                  <a:lnTo>
                    <a:pt x="48" y="192"/>
                  </a:lnTo>
                  <a:lnTo>
                    <a:pt x="0" y="224"/>
                  </a:lnTo>
                  <a:lnTo>
                    <a:pt x="0" y="384"/>
                  </a:lnTo>
                  <a:lnTo>
                    <a:pt x="240" y="288"/>
                  </a:lnTo>
                  <a:lnTo>
                    <a:pt x="240" y="96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76" name="Line 68"/>
            <p:cNvSpPr>
              <a:spLocks noChangeShapeType="1"/>
            </p:cNvSpPr>
            <p:nvPr/>
          </p:nvSpPr>
          <p:spPr bwMode="auto">
            <a:xfrm>
              <a:off x="688" y="1030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77" name="Rectangle 69"/>
            <p:cNvSpPr>
              <a:spLocks noChangeArrowheads="1"/>
            </p:cNvSpPr>
            <p:nvPr/>
          </p:nvSpPr>
          <p:spPr bwMode="auto">
            <a:xfrm>
              <a:off x="732" y="1114"/>
              <a:ext cx="256" cy="1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Add</a:t>
              </a:r>
            </a:p>
          </p:txBody>
        </p:sp>
        <p:sp>
          <p:nvSpPr>
            <p:cNvPr id="68678" name="Rectangle 70"/>
            <p:cNvSpPr>
              <a:spLocks noChangeArrowheads="1"/>
            </p:cNvSpPr>
            <p:nvPr/>
          </p:nvSpPr>
          <p:spPr bwMode="auto">
            <a:xfrm>
              <a:off x="331" y="1852"/>
              <a:ext cx="212" cy="1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clk</a:t>
              </a:r>
            </a:p>
          </p:txBody>
        </p:sp>
        <p:sp>
          <p:nvSpPr>
            <p:cNvPr id="68679" name="Line 71"/>
            <p:cNvSpPr>
              <a:spLocks noChangeShapeType="1"/>
            </p:cNvSpPr>
            <p:nvPr/>
          </p:nvSpPr>
          <p:spPr bwMode="auto">
            <a:xfrm>
              <a:off x="457" y="1806"/>
              <a:ext cx="0" cy="8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9" name="Group 72"/>
            <p:cNvGrpSpPr>
              <a:grpSpLocks/>
            </p:cNvGrpSpPr>
            <p:nvPr/>
          </p:nvGrpSpPr>
          <p:grpSpPr bwMode="auto">
            <a:xfrm>
              <a:off x="338" y="1440"/>
              <a:ext cx="892" cy="668"/>
              <a:chOff x="942" y="1554"/>
              <a:chExt cx="892" cy="668"/>
            </a:xfrm>
          </p:grpSpPr>
          <p:sp>
            <p:nvSpPr>
              <p:cNvPr id="68702" name="Freeform 73"/>
              <p:cNvSpPr>
                <a:spLocks/>
              </p:cNvSpPr>
              <p:nvPr/>
            </p:nvSpPr>
            <p:spPr bwMode="auto">
              <a:xfrm>
                <a:off x="1127" y="1738"/>
                <a:ext cx="193" cy="1"/>
              </a:xfrm>
              <a:custGeom>
                <a:avLst/>
                <a:gdLst>
                  <a:gd name="T0" fmla="*/ 0 w 193"/>
                  <a:gd name="T1" fmla="*/ 0 h 1"/>
                  <a:gd name="T2" fmla="*/ 144 w 193"/>
                  <a:gd name="T3" fmla="*/ 0 h 1"/>
                  <a:gd name="T4" fmla="*/ 192 w 193"/>
                  <a:gd name="T5" fmla="*/ 0 h 1"/>
                  <a:gd name="T6" fmla="*/ 0 60000 65536"/>
                  <a:gd name="T7" fmla="*/ 0 60000 65536"/>
                  <a:gd name="T8" fmla="*/ 0 60000 65536"/>
                  <a:gd name="T9" fmla="*/ 0 w 193"/>
                  <a:gd name="T10" fmla="*/ 0 h 1"/>
                  <a:gd name="T11" fmla="*/ 193 w 193"/>
                  <a:gd name="T12" fmla="*/ 1 h 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3" h="1">
                    <a:moveTo>
                      <a:pt x="0" y="0"/>
                    </a:moveTo>
                    <a:lnTo>
                      <a:pt x="144" y="0"/>
                    </a:lnTo>
                    <a:lnTo>
                      <a:pt x="192" y="0"/>
                    </a:lnTo>
                  </a:path>
                </a:pathLst>
              </a:custGeom>
              <a:noFill/>
              <a:ln w="25400" cap="rnd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0" name="Group 74"/>
              <p:cNvGrpSpPr>
                <a:grpSpLocks/>
              </p:cNvGrpSpPr>
              <p:nvPr/>
            </p:nvGrpSpPr>
            <p:grpSpPr bwMode="auto">
              <a:xfrm>
                <a:off x="1298" y="1621"/>
                <a:ext cx="536" cy="601"/>
                <a:chOff x="1298" y="1621"/>
                <a:chExt cx="536" cy="601"/>
              </a:xfrm>
            </p:grpSpPr>
            <p:sp>
              <p:nvSpPr>
                <p:cNvPr id="68708" name="Rectangle 75"/>
                <p:cNvSpPr>
                  <a:spLocks noChangeArrowheads="1"/>
                </p:cNvSpPr>
                <p:nvPr/>
              </p:nvSpPr>
              <p:spPr bwMode="auto">
                <a:xfrm>
                  <a:off x="1331" y="1623"/>
                  <a:ext cx="472" cy="584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8709" name="Rectangle 76"/>
                <p:cNvSpPr>
                  <a:spLocks noChangeArrowheads="1"/>
                </p:cNvSpPr>
                <p:nvPr/>
              </p:nvSpPr>
              <p:spPr bwMode="auto">
                <a:xfrm>
                  <a:off x="1298" y="1621"/>
                  <a:ext cx="306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56127A"/>
                      </a:solidFill>
                    </a:rPr>
                    <a:t>addr</a:t>
                  </a:r>
                </a:p>
              </p:txBody>
            </p:sp>
            <p:sp>
              <p:nvSpPr>
                <p:cNvPr id="68710" name="Rectangle 77"/>
                <p:cNvSpPr>
                  <a:spLocks noChangeArrowheads="1"/>
                </p:cNvSpPr>
                <p:nvPr/>
              </p:nvSpPr>
              <p:spPr bwMode="auto">
                <a:xfrm>
                  <a:off x="1571" y="1725"/>
                  <a:ext cx="263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56127A"/>
                      </a:solidFill>
                    </a:rPr>
                    <a:t>inst</a:t>
                  </a:r>
                </a:p>
              </p:txBody>
            </p:sp>
            <p:sp>
              <p:nvSpPr>
                <p:cNvPr id="68711" name="Rectangle 78"/>
                <p:cNvSpPr>
                  <a:spLocks noChangeArrowheads="1"/>
                </p:cNvSpPr>
                <p:nvPr/>
              </p:nvSpPr>
              <p:spPr bwMode="auto">
                <a:xfrm>
                  <a:off x="1305" y="1898"/>
                  <a:ext cx="518" cy="324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400">
                      <a:solidFill>
                        <a:srgbClr val="56127A"/>
                      </a:solidFill>
                    </a:rPr>
                    <a:t>Inst.</a:t>
                  </a:r>
                </a:p>
                <a:p>
                  <a:pPr>
                    <a:spcBef>
                      <a:spcPct val="0"/>
                    </a:spcBef>
                  </a:pPr>
                  <a:r>
                    <a:rPr lang="en-US" sz="1400">
                      <a:solidFill>
                        <a:srgbClr val="56127A"/>
                      </a:solidFill>
                    </a:rPr>
                    <a:t>Memory</a:t>
                  </a:r>
                </a:p>
              </p:txBody>
            </p:sp>
          </p:grpSp>
          <p:sp>
            <p:nvSpPr>
              <p:cNvPr id="68704" name="Rectangle 79"/>
              <p:cNvSpPr>
                <a:spLocks noChangeArrowheads="1"/>
              </p:cNvSpPr>
              <p:nvPr/>
            </p:nvSpPr>
            <p:spPr bwMode="auto">
              <a:xfrm>
                <a:off x="991" y="1554"/>
                <a:ext cx="128" cy="368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705" name="Line 80"/>
              <p:cNvSpPr>
                <a:spLocks noChangeShapeType="1"/>
              </p:cNvSpPr>
              <p:nvPr/>
            </p:nvSpPr>
            <p:spPr bwMode="auto">
              <a:xfrm>
                <a:off x="1135" y="1738"/>
                <a:ext cx="3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706" name="Rectangle 81"/>
              <p:cNvSpPr>
                <a:spLocks noChangeArrowheads="1"/>
              </p:cNvSpPr>
              <p:nvPr/>
            </p:nvSpPr>
            <p:spPr bwMode="auto">
              <a:xfrm>
                <a:off x="942" y="1664"/>
                <a:ext cx="247" cy="17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PC</a:t>
                </a:r>
              </a:p>
            </p:txBody>
          </p:sp>
          <p:sp>
            <p:nvSpPr>
              <p:cNvPr id="68707" name="Freeform 82"/>
              <p:cNvSpPr>
                <a:spLocks/>
              </p:cNvSpPr>
              <p:nvPr/>
            </p:nvSpPr>
            <p:spPr bwMode="auto">
              <a:xfrm>
                <a:off x="1031" y="1874"/>
                <a:ext cx="49" cy="49"/>
              </a:xfrm>
              <a:custGeom>
                <a:avLst/>
                <a:gdLst>
                  <a:gd name="T0" fmla="*/ 0 w 49"/>
                  <a:gd name="T1" fmla="*/ 48 h 49"/>
                  <a:gd name="T2" fmla="*/ 24 w 49"/>
                  <a:gd name="T3" fmla="*/ 0 h 49"/>
                  <a:gd name="T4" fmla="*/ 48 w 49"/>
                  <a:gd name="T5" fmla="*/ 48 h 49"/>
                  <a:gd name="T6" fmla="*/ 0 60000 65536"/>
                  <a:gd name="T7" fmla="*/ 0 60000 65536"/>
                  <a:gd name="T8" fmla="*/ 0 60000 65536"/>
                  <a:gd name="T9" fmla="*/ 0 w 49"/>
                  <a:gd name="T10" fmla="*/ 0 h 49"/>
                  <a:gd name="T11" fmla="*/ 49 w 49"/>
                  <a:gd name="T12" fmla="*/ 49 h 4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9" h="49">
                    <a:moveTo>
                      <a:pt x="0" y="48"/>
                    </a:moveTo>
                    <a:lnTo>
                      <a:pt x="24" y="0"/>
                    </a:lnTo>
                    <a:lnTo>
                      <a:pt x="48" y="48"/>
                    </a:lnTo>
                  </a:path>
                </a:pathLst>
              </a:custGeom>
              <a:noFill/>
              <a:ln w="254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8681" name="Freeform 83"/>
            <p:cNvSpPr>
              <a:spLocks/>
            </p:cNvSpPr>
            <p:nvPr/>
          </p:nvSpPr>
          <p:spPr bwMode="auto">
            <a:xfrm>
              <a:off x="564" y="1296"/>
              <a:ext cx="168" cy="333"/>
            </a:xfrm>
            <a:custGeom>
              <a:avLst/>
              <a:gdLst>
                <a:gd name="T0" fmla="*/ 1 w 168"/>
                <a:gd name="T1" fmla="*/ 333 h 333"/>
                <a:gd name="T2" fmla="*/ 0 w 168"/>
                <a:gd name="T3" fmla="*/ 5 h 333"/>
                <a:gd name="T4" fmla="*/ 5 w 168"/>
                <a:gd name="T5" fmla="*/ 0 h 333"/>
                <a:gd name="T6" fmla="*/ 168 w 168"/>
                <a:gd name="T7" fmla="*/ 4 h 3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8"/>
                <a:gd name="T13" fmla="*/ 0 h 333"/>
                <a:gd name="T14" fmla="*/ 168 w 168"/>
                <a:gd name="T15" fmla="*/ 333 h 3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8" h="333">
                  <a:moveTo>
                    <a:pt x="1" y="333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168" y="4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82" name="Freeform 84"/>
            <p:cNvSpPr>
              <a:spLocks/>
            </p:cNvSpPr>
            <p:nvPr/>
          </p:nvSpPr>
          <p:spPr bwMode="auto">
            <a:xfrm>
              <a:off x="208" y="800"/>
              <a:ext cx="917" cy="845"/>
            </a:xfrm>
            <a:custGeom>
              <a:avLst/>
              <a:gdLst>
                <a:gd name="T0" fmla="*/ 762 w 917"/>
                <a:gd name="T1" fmla="*/ 410 h 845"/>
                <a:gd name="T2" fmla="*/ 917 w 917"/>
                <a:gd name="T3" fmla="*/ 410 h 845"/>
                <a:gd name="T4" fmla="*/ 915 w 917"/>
                <a:gd name="T5" fmla="*/ 1 h 845"/>
                <a:gd name="T6" fmla="*/ 641 w 917"/>
                <a:gd name="T7" fmla="*/ 0 h 845"/>
                <a:gd name="T8" fmla="*/ 2 w 917"/>
                <a:gd name="T9" fmla="*/ 1 h 845"/>
                <a:gd name="T10" fmla="*/ 0 w 917"/>
                <a:gd name="T11" fmla="*/ 845 h 845"/>
                <a:gd name="T12" fmla="*/ 177 w 917"/>
                <a:gd name="T13" fmla="*/ 845 h 84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17"/>
                <a:gd name="T22" fmla="*/ 0 h 845"/>
                <a:gd name="T23" fmla="*/ 917 w 917"/>
                <a:gd name="T24" fmla="*/ 845 h 84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17" h="845">
                  <a:moveTo>
                    <a:pt x="762" y="410"/>
                  </a:moveTo>
                  <a:lnTo>
                    <a:pt x="917" y="410"/>
                  </a:lnTo>
                  <a:lnTo>
                    <a:pt x="915" y="1"/>
                  </a:lnTo>
                  <a:lnTo>
                    <a:pt x="641" y="0"/>
                  </a:lnTo>
                  <a:lnTo>
                    <a:pt x="2" y="1"/>
                  </a:lnTo>
                  <a:lnTo>
                    <a:pt x="0" y="845"/>
                  </a:lnTo>
                  <a:lnTo>
                    <a:pt x="177" y="845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83" name="Rectangle 85"/>
            <p:cNvSpPr>
              <a:spLocks noChangeArrowheads="1"/>
            </p:cNvSpPr>
            <p:nvPr/>
          </p:nvSpPr>
          <p:spPr bwMode="auto">
            <a:xfrm>
              <a:off x="2078" y="781"/>
              <a:ext cx="514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RegWrite</a:t>
              </a:r>
            </a:p>
          </p:txBody>
        </p:sp>
        <p:sp>
          <p:nvSpPr>
            <p:cNvPr id="68684" name="Rectangle 86"/>
            <p:cNvSpPr>
              <a:spLocks noChangeArrowheads="1"/>
            </p:cNvSpPr>
            <p:nvPr/>
          </p:nvSpPr>
          <p:spPr bwMode="auto">
            <a:xfrm>
              <a:off x="2063" y="985"/>
              <a:ext cx="212" cy="1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clk</a:t>
              </a:r>
            </a:p>
          </p:txBody>
        </p:sp>
        <p:sp>
          <p:nvSpPr>
            <p:cNvPr id="68685" name="Line 87"/>
            <p:cNvSpPr>
              <a:spLocks noChangeShapeType="1"/>
            </p:cNvSpPr>
            <p:nvPr/>
          </p:nvSpPr>
          <p:spPr bwMode="auto">
            <a:xfrm>
              <a:off x="2158" y="1148"/>
              <a:ext cx="0" cy="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86" name="Freeform 88"/>
            <p:cNvSpPr>
              <a:spLocks/>
            </p:cNvSpPr>
            <p:nvPr/>
          </p:nvSpPr>
          <p:spPr bwMode="auto">
            <a:xfrm>
              <a:off x="2328" y="1005"/>
              <a:ext cx="1" cy="233"/>
            </a:xfrm>
            <a:custGeom>
              <a:avLst/>
              <a:gdLst>
                <a:gd name="T0" fmla="*/ 0 w 1"/>
                <a:gd name="T1" fmla="*/ 0 h 233"/>
                <a:gd name="T2" fmla="*/ 0 w 1"/>
                <a:gd name="T3" fmla="*/ 232 h 233"/>
                <a:gd name="T4" fmla="*/ 0 60000 65536"/>
                <a:gd name="T5" fmla="*/ 0 60000 65536"/>
                <a:gd name="T6" fmla="*/ 0 w 1"/>
                <a:gd name="T7" fmla="*/ 0 h 233"/>
                <a:gd name="T8" fmla="*/ 1 w 1"/>
                <a:gd name="T9" fmla="*/ 233 h 23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233">
                  <a:moveTo>
                    <a:pt x="0" y="0"/>
                  </a:moveTo>
                  <a:lnTo>
                    <a:pt x="0" y="232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87" name="Rectangle 89"/>
            <p:cNvSpPr>
              <a:spLocks noChangeArrowheads="1"/>
            </p:cNvSpPr>
            <p:nvPr/>
          </p:nvSpPr>
          <p:spPr bwMode="auto">
            <a:xfrm>
              <a:off x="2118" y="1236"/>
              <a:ext cx="368" cy="68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88" name="Rectangle 90"/>
            <p:cNvSpPr>
              <a:spLocks noChangeArrowheads="1"/>
            </p:cNvSpPr>
            <p:nvPr/>
          </p:nvSpPr>
          <p:spPr bwMode="auto">
            <a:xfrm>
              <a:off x="2277" y="1486"/>
              <a:ext cx="25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rd1</a:t>
              </a:r>
            </a:p>
          </p:txBody>
        </p:sp>
        <p:sp>
          <p:nvSpPr>
            <p:cNvPr id="68689" name="Rectangle 91"/>
            <p:cNvSpPr>
              <a:spLocks noChangeArrowheads="1"/>
            </p:cNvSpPr>
            <p:nvPr/>
          </p:nvSpPr>
          <p:spPr bwMode="auto">
            <a:xfrm>
              <a:off x="2102" y="1760"/>
              <a:ext cx="413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</a:rPr>
                <a:t>GPRs</a:t>
              </a:r>
            </a:p>
          </p:txBody>
        </p:sp>
        <p:sp>
          <p:nvSpPr>
            <p:cNvPr id="68690" name="Rectangle 92"/>
            <p:cNvSpPr>
              <a:spLocks noChangeArrowheads="1"/>
            </p:cNvSpPr>
            <p:nvPr/>
          </p:nvSpPr>
          <p:spPr bwMode="auto">
            <a:xfrm>
              <a:off x="2085" y="1290"/>
              <a:ext cx="24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rs1</a:t>
              </a:r>
            </a:p>
          </p:txBody>
        </p:sp>
        <p:sp>
          <p:nvSpPr>
            <p:cNvPr id="68691" name="Rectangle 93"/>
            <p:cNvSpPr>
              <a:spLocks noChangeArrowheads="1"/>
            </p:cNvSpPr>
            <p:nvPr/>
          </p:nvSpPr>
          <p:spPr bwMode="auto">
            <a:xfrm>
              <a:off x="2085" y="1386"/>
              <a:ext cx="24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rs2</a:t>
              </a:r>
            </a:p>
          </p:txBody>
        </p:sp>
        <p:sp>
          <p:nvSpPr>
            <p:cNvPr id="68692" name="Rectangle 94"/>
            <p:cNvSpPr>
              <a:spLocks noChangeArrowheads="1"/>
            </p:cNvSpPr>
            <p:nvPr/>
          </p:nvSpPr>
          <p:spPr bwMode="auto">
            <a:xfrm>
              <a:off x="2085" y="1570"/>
              <a:ext cx="23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ws</a:t>
              </a:r>
            </a:p>
          </p:txBody>
        </p:sp>
        <p:sp>
          <p:nvSpPr>
            <p:cNvPr id="68693" name="Rectangle 95"/>
            <p:cNvSpPr>
              <a:spLocks noChangeArrowheads="1"/>
            </p:cNvSpPr>
            <p:nvPr/>
          </p:nvSpPr>
          <p:spPr bwMode="auto">
            <a:xfrm>
              <a:off x="2085" y="1664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wd</a:t>
              </a:r>
            </a:p>
          </p:txBody>
        </p:sp>
        <p:sp>
          <p:nvSpPr>
            <p:cNvPr id="68694" name="Rectangle 96"/>
            <p:cNvSpPr>
              <a:spLocks noChangeArrowheads="1"/>
            </p:cNvSpPr>
            <p:nvPr/>
          </p:nvSpPr>
          <p:spPr bwMode="auto">
            <a:xfrm>
              <a:off x="2282" y="1665"/>
              <a:ext cx="25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rd2</a:t>
              </a:r>
            </a:p>
          </p:txBody>
        </p:sp>
        <p:sp>
          <p:nvSpPr>
            <p:cNvPr id="68695" name="Rectangle 97"/>
            <p:cNvSpPr>
              <a:spLocks noChangeArrowheads="1"/>
            </p:cNvSpPr>
            <p:nvPr/>
          </p:nvSpPr>
          <p:spPr bwMode="auto">
            <a:xfrm>
              <a:off x="2213" y="1186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we</a:t>
              </a:r>
            </a:p>
          </p:txBody>
        </p:sp>
        <p:sp>
          <p:nvSpPr>
            <p:cNvPr id="68696" name="Line 98"/>
            <p:cNvSpPr>
              <a:spLocks noChangeShapeType="1"/>
            </p:cNvSpPr>
            <p:nvPr/>
          </p:nvSpPr>
          <p:spPr bwMode="auto">
            <a:xfrm>
              <a:off x="2154" y="1780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97" name="Rectangle 99"/>
            <p:cNvSpPr>
              <a:spLocks noChangeArrowheads="1"/>
            </p:cNvSpPr>
            <p:nvPr/>
          </p:nvSpPr>
          <p:spPr bwMode="auto">
            <a:xfrm>
              <a:off x="2111" y="2015"/>
              <a:ext cx="368" cy="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98" name="Rectangle 100"/>
            <p:cNvSpPr>
              <a:spLocks noChangeArrowheads="1"/>
            </p:cNvSpPr>
            <p:nvPr/>
          </p:nvSpPr>
          <p:spPr bwMode="auto">
            <a:xfrm>
              <a:off x="2127" y="2007"/>
              <a:ext cx="301" cy="22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75000"/>
                </a:lnSpc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Imm</a:t>
              </a:r>
            </a:p>
            <a:p>
              <a:pPr>
                <a:lnSpc>
                  <a:spcPct val="75000"/>
                </a:lnSpc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Ext</a:t>
              </a:r>
            </a:p>
          </p:txBody>
        </p:sp>
        <p:grpSp>
          <p:nvGrpSpPr>
            <p:cNvPr id="11" name="Group 101"/>
            <p:cNvGrpSpPr>
              <a:grpSpLocks/>
            </p:cNvGrpSpPr>
            <p:nvPr/>
          </p:nvGrpSpPr>
          <p:grpSpPr bwMode="auto">
            <a:xfrm>
              <a:off x="2132" y="1236"/>
              <a:ext cx="51" cy="55"/>
              <a:chOff x="2815" y="1407"/>
              <a:chExt cx="51" cy="55"/>
            </a:xfrm>
          </p:grpSpPr>
          <p:sp>
            <p:nvSpPr>
              <p:cNvPr id="68700" name="Line 102"/>
              <p:cNvSpPr>
                <a:spLocks noChangeShapeType="1"/>
              </p:cNvSpPr>
              <p:nvPr/>
            </p:nvSpPr>
            <p:spPr bwMode="auto">
              <a:xfrm>
                <a:off x="2815" y="1407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701" name="Line 103"/>
              <p:cNvSpPr>
                <a:spLocks noChangeShapeType="1"/>
              </p:cNvSpPr>
              <p:nvPr/>
            </p:nvSpPr>
            <p:spPr bwMode="auto">
              <a:xfrm flipH="1">
                <a:off x="2842" y="1410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2" name="Group 104"/>
          <p:cNvGrpSpPr>
            <a:grpSpLocks/>
          </p:cNvGrpSpPr>
          <p:nvPr/>
        </p:nvGrpSpPr>
        <p:grpSpPr bwMode="auto">
          <a:xfrm>
            <a:off x="6678613" y="1270000"/>
            <a:ext cx="973137" cy="2349500"/>
            <a:chOff x="4207" y="800"/>
            <a:chExt cx="613" cy="1480"/>
          </a:xfrm>
        </p:grpSpPr>
        <p:sp>
          <p:nvSpPr>
            <p:cNvPr id="68624" name="Rectangle 105"/>
            <p:cNvSpPr>
              <a:spLocks noChangeArrowheads="1"/>
            </p:cNvSpPr>
            <p:nvPr/>
          </p:nvSpPr>
          <p:spPr bwMode="auto">
            <a:xfrm>
              <a:off x="4207" y="1256"/>
              <a:ext cx="212" cy="1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clk</a:t>
              </a:r>
            </a:p>
          </p:txBody>
        </p:sp>
        <p:sp>
          <p:nvSpPr>
            <p:cNvPr id="68625" name="Line 106"/>
            <p:cNvSpPr>
              <a:spLocks noChangeShapeType="1"/>
            </p:cNvSpPr>
            <p:nvPr/>
          </p:nvSpPr>
          <p:spPr bwMode="auto">
            <a:xfrm>
              <a:off x="4340" y="1448"/>
              <a:ext cx="0" cy="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26" name="Rectangle 107"/>
            <p:cNvSpPr>
              <a:spLocks noChangeArrowheads="1"/>
            </p:cNvSpPr>
            <p:nvPr/>
          </p:nvSpPr>
          <p:spPr bwMode="auto">
            <a:xfrm>
              <a:off x="4247" y="800"/>
              <a:ext cx="573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MemWrite</a:t>
              </a:r>
            </a:p>
          </p:txBody>
        </p:sp>
        <p:sp>
          <p:nvSpPr>
            <p:cNvPr id="68627" name="Freeform 108"/>
            <p:cNvSpPr>
              <a:spLocks/>
            </p:cNvSpPr>
            <p:nvPr/>
          </p:nvSpPr>
          <p:spPr bwMode="auto">
            <a:xfrm>
              <a:off x="4496" y="972"/>
              <a:ext cx="1" cy="553"/>
            </a:xfrm>
            <a:custGeom>
              <a:avLst/>
              <a:gdLst>
                <a:gd name="T0" fmla="*/ 0 w 1"/>
                <a:gd name="T1" fmla="*/ 0 h 553"/>
                <a:gd name="T2" fmla="*/ 0 w 1"/>
                <a:gd name="T3" fmla="*/ 552 h 553"/>
                <a:gd name="T4" fmla="*/ 0 60000 65536"/>
                <a:gd name="T5" fmla="*/ 0 60000 65536"/>
                <a:gd name="T6" fmla="*/ 0 w 1"/>
                <a:gd name="T7" fmla="*/ 0 h 553"/>
                <a:gd name="T8" fmla="*/ 1 w 1"/>
                <a:gd name="T9" fmla="*/ 553 h 55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53">
                  <a:moveTo>
                    <a:pt x="0" y="0"/>
                  </a:moveTo>
                  <a:lnTo>
                    <a:pt x="0" y="552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28" name="Rectangle 109"/>
            <p:cNvSpPr>
              <a:spLocks noChangeArrowheads="1"/>
            </p:cNvSpPr>
            <p:nvPr/>
          </p:nvSpPr>
          <p:spPr bwMode="auto">
            <a:xfrm>
              <a:off x="4280" y="1528"/>
              <a:ext cx="488" cy="75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29" name="Rectangle 110"/>
            <p:cNvSpPr>
              <a:spLocks noChangeArrowheads="1"/>
            </p:cNvSpPr>
            <p:nvPr/>
          </p:nvSpPr>
          <p:spPr bwMode="auto">
            <a:xfrm>
              <a:off x="4255" y="1574"/>
              <a:ext cx="306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addr</a:t>
              </a:r>
            </a:p>
          </p:txBody>
        </p:sp>
        <p:sp>
          <p:nvSpPr>
            <p:cNvPr id="68630" name="Rectangle 111"/>
            <p:cNvSpPr>
              <a:spLocks noChangeArrowheads="1"/>
            </p:cNvSpPr>
            <p:nvPr/>
          </p:nvSpPr>
          <p:spPr bwMode="auto">
            <a:xfrm>
              <a:off x="4255" y="2103"/>
              <a:ext cx="370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wdata</a:t>
              </a:r>
            </a:p>
          </p:txBody>
        </p:sp>
        <p:sp>
          <p:nvSpPr>
            <p:cNvPr id="68631" name="Rectangle 112"/>
            <p:cNvSpPr>
              <a:spLocks noChangeArrowheads="1"/>
            </p:cNvSpPr>
            <p:nvPr/>
          </p:nvSpPr>
          <p:spPr bwMode="auto">
            <a:xfrm>
              <a:off x="4474" y="1772"/>
              <a:ext cx="33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rdata</a:t>
              </a:r>
            </a:p>
          </p:txBody>
        </p:sp>
        <p:sp>
          <p:nvSpPr>
            <p:cNvPr id="68632" name="Rectangle 113"/>
            <p:cNvSpPr>
              <a:spLocks noChangeArrowheads="1"/>
            </p:cNvSpPr>
            <p:nvPr/>
          </p:nvSpPr>
          <p:spPr bwMode="auto">
            <a:xfrm>
              <a:off x="4271" y="1836"/>
              <a:ext cx="518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</a:rPr>
                <a:t>Data </a:t>
              </a:r>
            </a:p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</a:rPr>
                <a:t>Memory</a:t>
              </a:r>
            </a:p>
          </p:txBody>
        </p:sp>
        <p:sp>
          <p:nvSpPr>
            <p:cNvPr id="68633" name="Rectangle 114"/>
            <p:cNvSpPr>
              <a:spLocks noChangeArrowheads="1"/>
            </p:cNvSpPr>
            <p:nvPr/>
          </p:nvSpPr>
          <p:spPr bwMode="auto">
            <a:xfrm>
              <a:off x="4375" y="1478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we</a:t>
              </a:r>
            </a:p>
          </p:txBody>
        </p:sp>
        <p:grpSp>
          <p:nvGrpSpPr>
            <p:cNvPr id="13" name="Group 115"/>
            <p:cNvGrpSpPr>
              <a:grpSpLocks/>
            </p:cNvGrpSpPr>
            <p:nvPr/>
          </p:nvGrpSpPr>
          <p:grpSpPr bwMode="auto">
            <a:xfrm>
              <a:off x="4315" y="1526"/>
              <a:ext cx="51" cy="55"/>
              <a:chOff x="2815" y="1407"/>
              <a:chExt cx="51" cy="55"/>
            </a:xfrm>
          </p:grpSpPr>
          <p:sp>
            <p:nvSpPr>
              <p:cNvPr id="68635" name="Line 116"/>
              <p:cNvSpPr>
                <a:spLocks noChangeShapeType="1"/>
              </p:cNvSpPr>
              <p:nvPr/>
            </p:nvSpPr>
            <p:spPr bwMode="auto">
              <a:xfrm>
                <a:off x="2815" y="1407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636" name="Line 117"/>
              <p:cNvSpPr>
                <a:spLocks noChangeShapeType="1"/>
              </p:cNvSpPr>
              <p:nvPr/>
            </p:nvSpPr>
            <p:spPr bwMode="auto">
              <a:xfrm flipH="1">
                <a:off x="2842" y="1410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3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223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3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223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3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223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3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223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3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1000"/>
                                        <p:tgtEl>
                                          <p:spTgt spid="1223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3682" grpId="0" animBg="1"/>
      <p:bldP spid="1223683" grpId="0" animBg="1"/>
      <p:bldP spid="1223684" grpId="0" animBg="1"/>
      <p:bldP spid="1223685" grpId="0" animBg="1"/>
      <p:bldP spid="122368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E0FD071-345F-074F-ACB4-FB27A4E13900}" type="slidenum">
              <a:rPr lang="en-US"/>
              <a:pPr/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70661" name="Rectangle 2"/>
          <p:cNvSpPr>
            <a:spLocks noGrp="1" noChangeArrowheads="1"/>
          </p:cNvSpPr>
          <p:nvPr>
            <p:ph type="title"/>
          </p:nvPr>
        </p:nvSpPr>
        <p:spPr>
          <a:xfrm>
            <a:off x="317500" y="406400"/>
            <a:ext cx="7162800" cy="838200"/>
          </a:xfrm>
          <a:noFill/>
        </p:spPr>
        <p:txBody>
          <a:bodyPr lIns="90488" tIns="44450" rIns="90488" bIns="44450"/>
          <a:lstStyle/>
          <a:p>
            <a:r>
              <a:rPr lang="en-US"/>
              <a:t>MIPS Control Instructions</a:t>
            </a:r>
          </a:p>
        </p:txBody>
      </p:sp>
      <p:sp>
        <p:nvSpPr>
          <p:cNvPr id="70662" name="Rectangle 3"/>
          <p:cNvSpPr>
            <a:spLocks noChangeArrowheads="1"/>
          </p:cNvSpPr>
          <p:nvPr/>
        </p:nvSpPr>
        <p:spPr bwMode="auto">
          <a:xfrm>
            <a:off x="76200" y="6402388"/>
            <a:ext cx="5932488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663" name="Rectangle 4"/>
          <p:cNvSpPr>
            <a:spLocks noChangeArrowheads="1"/>
          </p:cNvSpPr>
          <p:nvPr/>
        </p:nvSpPr>
        <p:spPr bwMode="auto">
          <a:xfrm>
            <a:off x="569913" y="1196975"/>
            <a:ext cx="8272462" cy="544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marL="234950" indent="-234950"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Conditional (on GPR) PC-relative branch</a:t>
            </a:r>
          </a:p>
          <a:p>
            <a:pPr marL="234950" indent="-234950">
              <a:spcBef>
                <a:spcPct val="0"/>
              </a:spcBef>
            </a:pPr>
            <a:endParaRPr lang="en-US" sz="2400">
              <a:solidFill>
                <a:schemeClr val="tx1"/>
              </a:solidFill>
              <a:latin typeface="Verdana" charset="0"/>
            </a:endParaRPr>
          </a:p>
          <a:p>
            <a:pPr marL="234950" indent="-234950">
              <a:spcBef>
                <a:spcPct val="0"/>
              </a:spcBef>
            </a:pPr>
            <a:endParaRPr lang="en-US" sz="2400">
              <a:solidFill>
                <a:schemeClr val="tx1"/>
              </a:solidFill>
              <a:latin typeface="Verdana" charset="0"/>
            </a:endParaRPr>
          </a:p>
          <a:p>
            <a:pPr marL="234950" indent="-234950"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Unconditional register-indirect jumps</a:t>
            </a:r>
          </a:p>
          <a:p>
            <a:pPr marL="234950" indent="-234950"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 </a:t>
            </a:r>
          </a:p>
          <a:p>
            <a:pPr marL="234950" indent="-234950">
              <a:spcBef>
                <a:spcPct val="0"/>
              </a:spcBef>
            </a:pPr>
            <a:endParaRPr lang="en-US" sz="2400">
              <a:solidFill>
                <a:schemeClr val="tx1"/>
              </a:solidFill>
              <a:latin typeface="Verdana" charset="0"/>
            </a:endParaRPr>
          </a:p>
          <a:p>
            <a:pPr marL="234950" indent="-234950"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Unconditional absolute jumps</a:t>
            </a:r>
          </a:p>
          <a:p>
            <a:pPr marL="234950" indent="-234950">
              <a:spcBef>
                <a:spcPct val="0"/>
              </a:spcBef>
            </a:pPr>
            <a:endParaRPr lang="en-US" sz="2400" i="1">
              <a:solidFill>
                <a:schemeClr val="tx1"/>
              </a:solidFill>
              <a:latin typeface="Verdana" charset="0"/>
            </a:endParaRPr>
          </a:p>
          <a:p>
            <a:pPr marL="234950" indent="-234950">
              <a:spcBef>
                <a:spcPct val="0"/>
              </a:spcBef>
            </a:pPr>
            <a:endParaRPr lang="en-US" sz="2400" i="1">
              <a:solidFill>
                <a:schemeClr val="tx1"/>
              </a:solidFill>
              <a:latin typeface="Verdana" charset="0"/>
            </a:endParaRPr>
          </a:p>
          <a:p>
            <a:pPr marL="234950" indent="-234950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PC-relative branches add offset</a:t>
            </a:r>
            <a:r>
              <a:rPr lang="en-US" sz="2000">
                <a:solidFill>
                  <a:srgbClr val="56127A"/>
                </a:solidFill>
                <a:latin typeface="Verdana" charset="0"/>
                <a:sym typeface="Symbol" charset="2"/>
              </a:rPr>
              <a:t>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4 to PC+4 to calculate the target address (offset is in words): </a:t>
            </a:r>
            <a:r>
              <a:rPr lang="en-US" sz="2000">
                <a:solidFill>
                  <a:srgbClr val="56127A"/>
                </a:solidFill>
                <a:latin typeface="Verdana" charset="0"/>
                <a:sym typeface="Symbol" charset="2"/>
              </a:rPr>
              <a:t>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128 KB range</a:t>
            </a:r>
          </a:p>
          <a:p>
            <a:pPr marL="234950" indent="-234950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Absolute jumps append target</a:t>
            </a:r>
            <a:r>
              <a:rPr lang="en-US" sz="2000">
                <a:solidFill>
                  <a:srgbClr val="56127A"/>
                </a:solidFill>
                <a:latin typeface="Verdana" charset="0"/>
                <a:sym typeface="Symbol" charset="2"/>
              </a:rPr>
              <a:t>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4 to PC&lt;31:28&gt; to calculate the target address: 256 MB range</a:t>
            </a:r>
          </a:p>
          <a:p>
            <a:pPr marL="234950" indent="-234950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jump-&amp;-link stores PC+4 into the link register (R31)</a:t>
            </a:r>
          </a:p>
          <a:p>
            <a:pPr marL="234950" indent="-234950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All Control Transfers are delayed by 1 instruction</a:t>
            </a:r>
          </a:p>
          <a:p>
            <a:pPr lvl="1" indent="-58738">
              <a:spcBef>
                <a:spcPct val="0"/>
              </a:spcBef>
            </a:pPr>
            <a:r>
              <a:rPr lang="en-US" i="1">
                <a:solidFill>
                  <a:srgbClr val="56127A"/>
                </a:solidFill>
                <a:latin typeface="Verdana" charset="0"/>
              </a:rPr>
              <a:t>we will worry about the branch delay slot later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096963" y="1571625"/>
            <a:ext cx="7097712" cy="638175"/>
            <a:chOff x="827" y="953"/>
            <a:chExt cx="4471" cy="402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836" y="1143"/>
              <a:ext cx="3032" cy="200"/>
              <a:chOff x="836" y="1143"/>
              <a:chExt cx="3032" cy="200"/>
            </a:xfrm>
          </p:grpSpPr>
          <p:sp>
            <p:nvSpPr>
              <p:cNvPr id="70679" name="Rectangle 7"/>
              <p:cNvSpPr>
                <a:spLocks noChangeArrowheads="1"/>
              </p:cNvSpPr>
              <p:nvPr/>
            </p:nvSpPr>
            <p:spPr bwMode="auto">
              <a:xfrm>
                <a:off x="836" y="1143"/>
                <a:ext cx="1520" cy="200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680" name="Rectangle 8"/>
              <p:cNvSpPr>
                <a:spLocks noChangeArrowheads="1"/>
              </p:cNvSpPr>
              <p:nvPr/>
            </p:nvSpPr>
            <p:spPr bwMode="auto">
              <a:xfrm>
                <a:off x="2348" y="1143"/>
                <a:ext cx="1520" cy="200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681" name="Line 9"/>
              <p:cNvSpPr>
                <a:spLocks noChangeShapeType="1"/>
              </p:cNvSpPr>
              <p:nvPr/>
            </p:nvSpPr>
            <p:spPr bwMode="auto">
              <a:xfrm>
                <a:off x="1908" y="1151"/>
                <a:ext cx="0" cy="19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682" name="Line 10"/>
              <p:cNvSpPr>
                <a:spLocks noChangeShapeType="1"/>
              </p:cNvSpPr>
              <p:nvPr/>
            </p:nvSpPr>
            <p:spPr bwMode="auto">
              <a:xfrm>
                <a:off x="1404" y="1151"/>
                <a:ext cx="0" cy="19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70678" name="Rectangle 11"/>
            <p:cNvSpPr>
              <a:spLocks noChangeArrowheads="1"/>
            </p:cNvSpPr>
            <p:nvPr/>
          </p:nvSpPr>
          <p:spPr bwMode="auto">
            <a:xfrm>
              <a:off x="827" y="953"/>
              <a:ext cx="4471" cy="40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    6	   5	5 	      16</a:t>
              </a:r>
            </a:p>
            <a:p>
              <a:pPr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opcode    rs                    offset 		BEQZ, BNEZ</a:t>
              </a: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1101725" y="3705225"/>
            <a:ext cx="6323013" cy="638175"/>
            <a:chOff x="846" y="2753"/>
            <a:chExt cx="3983" cy="402"/>
          </a:xfrm>
        </p:grpSpPr>
        <p:sp>
          <p:nvSpPr>
            <p:cNvPr id="70673" name="Rectangle 13"/>
            <p:cNvSpPr>
              <a:spLocks noChangeArrowheads="1"/>
            </p:cNvSpPr>
            <p:nvPr/>
          </p:nvSpPr>
          <p:spPr bwMode="auto">
            <a:xfrm>
              <a:off x="847" y="2753"/>
              <a:ext cx="3982" cy="40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    6                        26</a:t>
              </a:r>
            </a:p>
            <a:p>
              <a:pPr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opcode                 target			J, JAL</a:t>
              </a:r>
            </a:p>
          </p:txBody>
        </p:sp>
        <p:sp>
          <p:nvSpPr>
            <p:cNvPr id="70674" name="Rectangle 14"/>
            <p:cNvSpPr>
              <a:spLocks noChangeArrowheads="1"/>
            </p:cNvSpPr>
            <p:nvPr/>
          </p:nvSpPr>
          <p:spPr bwMode="auto">
            <a:xfrm>
              <a:off x="856" y="2943"/>
              <a:ext cx="3040" cy="2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675" name="Line 15"/>
            <p:cNvSpPr>
              <a:spLocks noChangeShapeType="1"/>
            </p:cNvSpPr>
            <p:nvPr/>
          </p:nvSpPr>
          <p:spPr bwMode="auto">
            <a:xfrm>
              <a:off x="1424" y="2951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676" name="Rectangle 16"/>
            <p:cNvSpPr>
              <a:spLocks noChangeArrowheads="1"/>
            </p:cNvSpPr>
            <p:nvPr/>
          </p:nvSpPr>
          <p:spPr bwMode="auto">
            <a:xfrm>
              <a:off x="846" y="2827"/>
              <a:ext cx="2543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1119188" y="2590800"/>
            <a:ext cx="6640512" cy="638175"/>
            <a:chOff x="841" y="1847"/>
            <a:chExt cx="4183" cy="402"/>
          </a:xfrm>
        </p:grpSpPr>
        <p:grpSp>
          <p:nvGrpSpPr>
            <p:cNvPr id="6" name="Group 18"/>
            <p:cNvGrpSpPr>
              <a:grpSpLocks/>
            </p:cNvGrpSpPr>
            <p:nvPr/>
          </p:nvGrpSpPr>
          <p:grpSpPr bwMode="auto">
            <a:xfrm>
              <a:off x="850" y="2037"/>
              <a:ext cx="3032" cy="200"/>
              <a:chOff x="850" y="2037"/>
              <a:chExt cx="3032" cy="200"/>
            </a:xfrm>
          </p:grpSpPr>
          <p:sp>
            <p:nvSpPr>
              <p:cNvPr id="70669" name="Rectangle 19"/>
              <p:cNvSpPr>
                <a:spLocks noChangeArrowheads="1"/>
              </p:cNvSpPr>
              <p:nvPr/>
            </p:nvSpPr>
            <p:spPr bwMode="auto">
              <a:xfrm>
                <a:off x="850" y="2037"/>
                <a:ext cx="1520" cy="200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670" name="Rectangle 20"/>
              <p:cNvSpPr>
                <a:spLocks noChangeArrowheads="1"/>
              </p:cNvSpPr>
              <p:nvPr/>
            </p:nvSpPr>
            <p:spPr bwMode="auto">
              <a:xfrm>
                <a:off x="2362" y="2037"/>
                <a:ext cx="1520" cy="200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671" name="Line 21"/>
              <p:cNvSpPr>
                <a:spLocks noChangeShapeType="1"/>
              </p:cNvSpPr>
              <p:nvPr/>
            </p:nvSpPr>
            <p:spPr bwMode="auto">
              <a:xfrm>
                <a:off x="1922" y="2045"/>
                <a:ext cx="0" cy="19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672" name="Line 22"/>
              <p:cNvSpPr>
                <a:spLocks noChangeShapeType="1"/>
              </p:cNvSpPr>
              <p:nvPr/>
            </p:nvSpPr>
            <p:spPr bwMode="auto">
              <a:xfrm>
                <a:off x="1418" y="2045"/>
                <a:ext cx="0" cy="19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70668" name="Rectangle 23"/>
            <p:cNvSpPr>
              <a:spLocks noChangeArrowheads="1"/>
            </p:cNvSpPr>
            <p:nvPr/>
          </p:nvSpPr>
          <p:spPr bwMode="auto">
            <a:xfrm>
              <a:off x="841" y="1847"/>
              <a:ext cx="4183" cy="40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    6	  5	5              16</a:t>
              </a:r>
            </a:p>
            <a:p>
              <a:pPr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opcode    rs					JR, JALR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965C58-ACED-3547-BADE-39BA76D7CBC0}" type="slidenum">
              <a:rPr lang="en-US"/>
              <a:pPr/>
              <a:t>26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225730" name="Freeform 2"/>
          <p:cNvSpPr>
            <a:spLocks/>
          </p:cNvSpPr>
          <p:nvPr/>
        </p:nvSpPr>
        <p:spPr bwMode="auto">
          <a:xfrm>
            <a:off x="2187575" y="3665538"/>
            <a:ext cx="3359150" cy="312737"/>
          </a:xfrm>
          <a:custGeom>
            <a:avLst/>
            <a:gdLst>
              <a:gd name="T0" fmla="*/ 0 w 2116"/>
              <a:gd name="T1" fmla="*/ 0 h 197"/>
              <a:gd name="T2" fmla="*/ 945 w 2116"/>
              <a:gd name="T3" fmla="*/ 5 h 197"/>
              <a:gd name="T4" fmla="*/ 1132 w 2116"/>
              <a:gd name="T5" fmla="*/ 192 h 197"/>
              <a:gd name="T6" fmla="*/ 2116 w 2116"/>
              <a:gd name="T7" fmla="*/ 197 h 197"/>
              <a:gd name="T8" fmla="*/ 0 60000 65536"/>
              <a:gd name="T9" fmla="*/ 0 60000 65536"/>
              <a:gd name="T10" fmla="*/ 0 60000 65536"/>
              <a:gd name="T11" fmla="*/ 0 60000 65536"/>
              <a:gd name="T12" fmla="*/ 0 w 2116"/>
              <a:gd name="T13" fmla="*/ 0 h 197"/>
              <a:gd name="T14" fmla="*/ 2116 w 2116"/>
              <a:gd name="T15" fmla="*/ 197 h 19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16" h="197">
                <a:moveTo>
                  <a:pt x="0" y="0"/>
                </a:moveTo>
                <a:lnTo>
                  <a:pt x="945" y="5"/>
                </a:lnTo>
                <a:lnTo>
                  <a:pt x="1132" y="192"/>
                </a:lnTo>
                <a:lnTo>
                  <a:pt x="2116" y="197"/>
                </a:lnTo>
              </a:path>
            </a:pathLst>
          </a:custGeom>
          <a:noFill/>
          <a:ln w="76200">
            <a:solidFill>
              <a:srgbClr val="CFBDC8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5731" name="Freeform 3"/>
          <p:cNvSpPr>
            <a:spLocks/>
          </p:cNvSpPr>
          <p:nvPr/>
        </p:nvSpPr>
        <p:spPr bwMode="auto">
          <a:xfrm>
            <a:off x="274638" y="1363663"/>
            <a:ext cx="1012825" cy="2620962"/>
          </a:xfrm>
          <a:custGeom>
            <a:avLst/>
            <a:gdLst>
              <a:gd name="T0" fmla="*/ 638 w 638"/>
              <a:gd name="T1" fmla="*/ 0 h 1651"/>
              <a:gd name="T2" fmla="*/ 638 w 638"/>
              <a:gd name="T3" fmla="*/ 360 h 1651"/>
              <a:gd name="T4" fmla="*/ 5 w 638"/>
              <a:gd name="T5" fmla="*/ 365 h 1651"/>
              <a:gd name="T6" fmla="*/ 0 w 638"/>
              <a:gd name="T7" fmla="*/ 1651 h 1651"/>
              <a:gd name="T8" fmla="*/ 197 w 638"/>
              <a:gd name="T9" fmla="*/ 1651 h 165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38"/>
              <a:gd name="T16" fmla="*/ 0 h 1651"/>
              <a:gd name="T17" fmla="*/ 638 w 638"/>
              <a:gd name="T18" fmla="*/ 1651 h 165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38" h="1651">
                <a:moveTo>
                  <a:pt x="638" y="0"/>
                </a:moveTo>
                <a:lnTo>
                  <a:pt x="638" y="360"/>
                </a:lnTo>
                <a:lnTo>
                  <a:pt x="5" y="365"/>
                </a:lnTo>
                <a:lnTo>
                  <a:pt x="0" y="1651"/>
                </a:lnTo>
                <a:lnTo>
                  <a:pt x="197" y="1651"/>
                </a:lnTo>
              </a:path>
            </a:pathLst>
          </a:custGeom>
          <a:noFill/>
          <a:ln w="76200" cap="rnd">
            <a:solidFill>
              <a:srgbClr val="CFBDC8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11" name="Line 4"/>
          <p:cNvSpPr>
            <a:spLocks noChangeShapeType="1"/>
          </p:cNvSpPr>
          <p:nvPr/>
        </p:nvSpPr>
        <p:spPr bwMode="auto">
          <a:xfrm>
            <a:off x="1169988" y="1943100"/>
            <a:ext cx="201612" cy="266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5733" name="Freeform 5"/>
          <p:cNvSpPr>
            <a:spLocks/>
          </p:cNvSpPr>
          <p:nvPr/>
        </p:nvSpPr>
        <p:spPr bwMode="auto">
          <a:xfrm>
            <a:off x="1360488" y="2217738"/>
            <a:ext cx="319087" cy="547687"/>
          </a:xfrm>
          <a:custGeom>
            <a:avLst/>
            <a:gdLst>
              <a:gd name="T0" fmla="*/ 201 w 201"/>
              <a:gd name="T1" fmla="*/ 345 h 345"/>
              <a:gd name="T2" fmla="*/ 201 w 201"/>
              <a:gd name="T3" fmla="*/ 0 h 345"/>
              <a:gd name="T4" fmla="*/ 0 w 201"/>
              <a:gd name="T5" fmla="*/ 0 h 345"/>
              <a:gd name="T6" fmla="*/ 0 60000 65536"/>
              <a:gd name="T7" fmla="*/ 0 60000 65536"/>
              <a:gd name="T8" fmla="*/ 0 60000 65536"/>
              <a:gd name="T9" fmla="*/ 0 w 201"/>
              <a:gd name="T10" fmla="*/ 0 h 345"/>
              <a:gd name="T11" fmla="*/ 201 w 201"/>
              <a:gd name="T12" fmla="*/ 345 h 34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1" h="345">
                <a:moveTo>
                  <a:pt x="201" y="345"/>
                </a:moveTo>
                <a:lnTo>
                  <a:pt x="201" y="0"/>
                </a:lnTo>
                <a:lnTo>
                  <a:pt x="0" y="0"/>
                </a:lnTo>
              </a:path>
            </a:pathLst>
          </a:custGeom>
          <a:noFill/>
          <a:ln w="76200" cap="rnd">
            <a:solidFill>
              <a:srgbClr val="CFBDC8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5734" name="Line 6"/>
          <p:cNvSpPr>
            <a:spLocks noChangeShapeType="1"/>
          </p:cNvSpPr>
          <p:nvPr/>
        </p:nvSpPr>
        <p:spPr bwMode="auto">
          <a:xfrm flipV="1">
            <a:off x="1600200" y="2768600"/>
            <a:ext cx="3949700" cy="12700"/>
          </a:xfrm>
          <a:prstGeom prst="line">
            <a:avLst/>
          </a:prstGeom>
          <a:noFill/>
          <a:ln w="76200">
            <a:solidFill>
              <a:srgbClr val="CFBDC8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5735" name="Freeform 7"/>
          <p:cNvSpPr>
            <a:spLocks/>
          </p:cNvSpPr>
          <p:nvPr/>
        </p:nvSpPr>
        <p:spPr bwMode="auto">
          <a:xfrm>
            <a:off x="2182813" y="3136900"/>
            <a:ext cx="3328987" cy="1755775"/>
          </a:xfrm>
          <a:custGeom>
            <a:avLst/>
            <a:gdLst>
              <a:gd name="T0" fmla="*/ 0 w 2097"/>
              <a:gd name="T1" fmla="*/ 1106 h 1106"/>
              <a:gd name="T2" fmla="*/ 1419 w 2097"/>
              <a:gd name="T3" fmla="*/ 1098 h 1106"/>
              <a:gd name="T4" fmla="*/ 1401 w 2097"/>
              <a:gd name="T5" fmla="*/ 0 h 1106"/>
              <a:gd name="T6" fmla="*/ 2097 w 2097"/>
              <a:gd name="T7" fmla="*/ 0 h 1106"/>
              <a:gd name="T8" fmla="*/ 0 60000 65536"/>
              <a:gd name="T9" fmla="*/ 0 60000 65536"/>
              <a:gd name="T10" fmla="*/ 0 60000 65536"/>
              <a:gd name="T11" fmla="*/ 0 60000 65536"/>
              <a:gd name="T12" fmla="*/ 0 w 2097"/>
              <a:gd name="T13" fmla="*/ 0 h 1106"/>
              <a:gd name="T14" fmla="*/ 2097 w 2097"/>
              <a:gd name="T15" fmla="*/ 1106 h 110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97" h="1106">
                <a:moveTo>
                  <a:pt x="0" y="1106"/>
                </a:moveTo>
                <a:lnTo>
                  <a:pt x="1419" y="1098"/>
                </a:lnTo>
                <a:lnTo>
                  <a:pt x="1401" y="0"/>
                </a:lnTo>
                <a:lnTo>
                  <a:pt x="2097" y="0"/>
                </a:lnTo>
              </a:path>
            </a:pathLst>
          </a:custGeom>
          <a:noFill/>
          <a:ln w="76200">
            <a:solidFill>
              <a:srgbClr val="CFBDC8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5736" name="Freeform 8"/>
          <p:cNvSpPr>
            <a:spLocks/>
          </p:cNvSpPr>
          <p:nvPr/>
        </p:nvSpPr>
        <p:spPr bwMode="auto">
          <a:xfrm>
            <a:off x="1371600" y="1662113"/>
            <a:ext cx="5329238" cy="1309687"/>
          </a:xfrm>
          <a:custGeom>
            <a:avLst/>
            <a:gdLst>
              <a:gd name="T0" fmla="*/ 2872 w 3361"/>
              <a:gd name="T1" fmla="*/ 737 h 738"/>
              <a:gd name="T2" fmla="*/ 3360 w 3361"/>
              <a:gd name="T3" fmla="*/ 737 h 738"/>
              <a:gd name="T4" fmla="*/ 3360 w 3361"/>
              <a:gd name="T5" fmla="*/ 383 h 738"/>
              <a:gd name="T6" fmla="*/ 3360 w 3361"/>
              <a:gd name="T7" fmla="*/ 0 h 738"/>
              <a:gd name="T8" fmla="*/ 0 w 3361"/>
              <a:gd name="T9" fmla="*/ 0 h 7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61"/>
              <a:gd name="T16" fmla="*/ 0 h 738"/>
              <a:gd name="T17" fmla="*/ 3361 w 3361"/>
              <a:gd name="T18" fmla="*/ 738 h 7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61" h="738">
                <a:moveTo>
                  <a:pt x="2872" y="737"/>
                </a:moveTo>
                <a:lnTo>
                  <a:pt x="3360" y="737"/>
                </a:lnTo>
                <a:lnTo>
                  <a:pt x="3360" y="383"/>
                </a:lnTo>
                <a:lnTo>
                  <a:pt x="3360" y="0"/>
                </a:lnTo>
                <a:lnTo>
                  <a:pt x="0" y="0"/>
                </a:lnTo>
              </a:path>
            </a:pathLst>
          </a:custGeom>
          <a:noFill/>
          <a:ln w="76200" cap="rnd">
            <a:solidFill>
              <a:srgbClr val="CFBDC8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16" name="Rectangle 9"/>
          <p:cNvSpPr>
            <a:spLocks noGrp="1" noChangeArrowheads="1"/>
          </p:cNvSpPr>
          <p:nvPr>
            <p:ph type="title"/>
          </p:nvPr>
        </p:nvSpPr>
        <p:spPr>
          <a:xfrm>
            <a:off x="255588" y="492125"/>
            <a:ext cx="8189912" cy="685800"/>
          </a:xfrm>
          <a:noFill/>
        </p:spPr>
        <p:txBody>
          <a:bodyPr lIns="90488" tIns="44450" rIns="90488" bIns="44450"/>
          <a:lstStyle/>
          <a:p>
            <a:r>
              <a:rPr lang="en-US" sz="2800"/>
              <a:t>Conditional Branches (BEQZ, BNEZ)</a:t>
            </a:r>
            <a:endParaRPr lang="en-US" sz="1800" i="1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795338" y="2444750"/>
            <a:ext cx="777875" cy="630238"/>
            <a:chOff x="501" y="1596"/>
            <a:chExt cx="490" cy="397"/>
          </a:xfrm>
        </p:grpSpPr>
        <p:sp>
          <p:nvSpPr>
            <p:cNvPr id="72842" name="Rectangle 11"/>
            <p:cNvSpPr>
              <a:spLocks noChangeArrowheads="1"/>
            </p:cNvSpPr>
            <p:nvPr/>
          </p:nvSpPr>
          <p:spPr bwMode="auto">
            <a:xfrm>
              <a:off x="501" y="1596"/>
              <a:ext cx="243" cy="1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0x4</a:t>
              </a:r>
            </a:p>
          </p:txBody>
        </p:sp>
        <p:sp>
          <p:nvSpPr>
            <p:cNvPr id="72843" name="Freeform 12"/>
            <p:cNvSpPr>
              <a:spLocks/>
            </p:cNvSpPr>
            <p:nvPr/>
          </p:nvSpPr>
          <p:spPr bwMode="auto">
            <a:xfrm>
              <a:off x="750" y="1608"/>
              <a:ext cx="241" cy="385"/>
            </a:xfrm>
            <a:custGeom>
              <a:avLst/>
              <a:gdLst>
                <a:gd name="T0" fmla="*/ 0 w 241"/>
                <a:gd name="T1" fmla="*/ 0 h 385"/>
                <a:gd name="T2" fmla="*/ 0 w 241"/>
                <a:gd name="T3" fmla="*/ 160 h 385"/>
                <a:gd name="T4" fmla="*/ 48 w 241"/>
                <a:gd name="T5" fmla="*/ 192 h 385"/>
                <a:gd name="T6" fmla="*/ 0 w 241"/>
                <a:gd name="T7" fmla="*/ 224 h 385"/>
                <a:gd name="T8" fmla="*/ 0 w 241"/>
                <a:gd name="T9" fmla="*/ 384 h 385"/>
                <a:gd name="T10" fmla="*/ 240 w 241"/>
                <a:gd name="T11" fmla="*/ 288 h 385"/>
                <a:gd name="T12" fmla="*/ 240 w 241"/>
                <a:gd name="T13" fmla="*/ 96 h 385"/>
                <a:gd name="T14" fmla="*/ 0 w 241"/>
                <a:gd name="T15" fmla="*/ 0 h 38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41"/>
                <a:gd name="T25" fmla="*/ 0 h 385"/>
                <a:gd name="T26" fmla="*/ 241 w 241"/>
                <a:gd name="T27" fmla="*/ 385 h 38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41" h="385">
                  <a:moveTo>
                    <a:pt x="0" y="0"/>
                  </a:moveTo>
                  <a:lnTo>
                    <a:pt x="0" y="160"/>
                  </a:lnTo>
                  <a:lnTo>
                    <a:pt x="48" y="192"/>
                  </a:lnTo>
                  <a:lnTo>
                    <a:pt x="0" y="224"/>
                  </a:lnTo>
                  <a:lnTo>
                    <a:pt x="0" y="384"/>
                  </a:lnTo>
                  <a:lnTo>
                    <a:pt x="240" y="288"/>
                  </a:lnTo>
                  <a:lnTo>
                    <a:pt x="240" y="96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844" name="Line 13"/>
            <p:cNvSpPr>
              <a:spLocks noChangeShapeType="1"/>
            </p:cNvSpPr>
            <p:nvPr/>
          </p:nvSpPr>
          <p:spPr bwMode="auto">
            <a:xfrm>
              <a:off x="706" y="1656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845" name="Line 14"/>
            <p:cNvSpPr>
              <a:spLocks noChangeShapeType="1"/>
            </p:cNvSpPr>
            <p:nvPr/>
          </p:nvSpPr>
          <p:spPr bwMode="auto">
            <a:xfrm>
              <a:off x="706" y="1944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2718" name="Freeform 15"/>
          <p:cNvSpPr>
            <a:spLocks/>
          </p:cNvSpPr>
          <p:nvPr/>
        </p:nvSpPr>
        <p:spPr bwMode="auto">
          <a:xfrm>
            <a:off x="276225" y="1943100"/>
            <a:ext cx="893763" cy="2046288"/>
          </a:xfrm>
          <a:custGeom>
            <a:avLst/>
            <a:gdLst>
              <a:gd name="T0" fmla="*/ 562 w 563"/>
              <a:gd name="T1" fmla="*/ 0 h 1289"/>
              <a:gd name="T2" fmla="*/ 2 w 563"/>
              <a:gd name="T3" fmla="*/ 0 h 1289"/>
              <a:gd name="T4" fmla="*/ 0 w 563"/>
              <a:gd name="T5" fmla="*/ 1288 h 1289"/>
              <a:gd name="T6" fmla="*/ 192 w 563"/>
              <a:gd name="T7" fmla="*/ 1288 h 1289"/>
              <a:gd name="T8" fmla="*/ 0 60000 65536"/>
              <a:gd name="T9" fmla="*/ 0 60000 65536"/>
              <a:gd name="T10" fmla="*/ 0 60000 65536"/>
              <a:gd name="T11" fmla="*/ 0 60000 65536"/>
              <a:gd name="T12" fmla="*/ 0 w 563"/>
              <a:gd name="T13" fmla="*/ 0 h 1289"/>
              <a:gd name="T14" fmla="*/ 563 w 563"/>
              <a:gd name="T15" fmla="*/ 1289 h 128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63" h="1289">
                <a:moveTo>
                  <a:pt x="562" y="0"/>
                </a:moveTo>
                <a:lnTo>
                  <a:pt x="2" y="0"/>
                </a:lnTo>
                <a:lnTo>
                  <a:pt x="0" y="1288"/>
                </a:lnTo>
                <a:lnTo>
                  <a:pt x="192" y="1288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19" name="Freeform 16"/>
          <p:cNvSpPr>
            <a:spLocks/>
          </p:cNvSpPr>
          <p:nvPr/>
        </p:nvSpPr>
        <p:spPr bwMode="auto">
          <a:xfrm>
            <a:off x="1371600" y="2209800"/>
            <a:ext cx="304800" cy="547688"/>
          </a:xfrm>
          <a:custGeom>
            <a:avLst/>
            <a:gdLst>
              <a:gd name="T0" fmla="*/ 222 w 223"/>
              <a:gd name="T1" fmla="*/ 392 h 393"/>
              <a:gd name="T2" fmla="*/ 222 w 223"/>
              <a:gd name="T3" fmla="*/ 0 h 393"/>
              <a:gd name="T4" fmla="*/ 0 w 223"/>
              <a:gd name="T5" fmla="*/ 0 h 393"/>
              <a:gd name="T6" fmla="*/ 0 60000 65536"/>
              <a:gd name="T7" fmla="*/ 0 60000 65536"/>
              <a:gd name="T8" fmla="*/ 0 60000 65536"/>
              <a:gd name="T9" fmla="*/ 0 w 223"/>
              <a:gd name="T10" fmla="*/ 0 h 393"/>
              <a:gd name="T11" fmla="*/ 223 w 223"/>
              <a:gd name="T12" fmla="*/ 393 h 3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3" h="393">
                <a:moveTo>
                  <a:pt x="222" y="392"/>
                </a:moveTo>
                <a:lnTo>
                  <a:pt x="222" y="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20" name="Freeform 17"/>
          <p:cNvSpPr>
            <a:spLocks/>
          </p:cNvSpPr>
          <p:nvPr/>
        </p:nvSpPr>
        <p:spPr bwMode="auto">
          <a:xfrm>
            <a:off x="6524625" y="4156075"/>
            <a:ext cx="1752600" cy="1279525"/>
          </a:xfrm>
          <a:custGeom>
            <a:avLst/>
            <a:gdLst>
              <a:gd name="T0" fmla="*/ 2 w 1104"/>
              <a:gd name="T1" fmla="*/ 0 h 806"/>
              <a:gd name="T2" fmla="*/ 0 w 1104"/>
              <a:gd name="T3" fmla="*/ 806 h 806"/>
              <a:gd name="T4" fmla="*/ 784 w 1104"/>
              <a:gd name="T5" fmla="*/ 806 h 806"/>
              <a:gd name="T6" fmla="*/ 784 w 1104"/>
              <a:gd name="T7" fmla="*/ 326 h 806"/>
              <a:gd name="T8" fmla="*/ 1104 w 1104"/>
              <a:gd name="T9" fmla="*/ 326 h 8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04"/>
              <a:gd name="T16" fmla="*/ 0 h 806"/>
              <a:gd name="T17" fmla="*/ 1104 w 1104"/>
              <a:gd name="T18" fmla="*/ 806 h 8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04" h="806">
                <a:moveTo>
                  <a:pt x="2" y="0"/>
                </a:moveTo>
                <a:lnTo>
                  <a:pt x="0" y="806"/>
                </a:lnTo>
                <a:lnTo>
                  <a:pt x="784" y="806"/>
                </a:lnTo>
                <a:lnTo>
                  <a:pt x="784" y="326"/>
                </a:lnTo>
                <a:lnTo>
                  <a:pt x="1104" y="326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21" name="Freeform 18"/>
          <p:cNvSpPr>
            <a:spLocks/>
          </p:cNvSpPr>
          <p:nvPr/>
        </p:nvSpPr>
        <p:spPr bwMode="auto">
          <a:xfrm>
            <a:off x="3095625" y="4292600"/>
            <a:ext cx="5570538" cy="1830388"/>
          </a:xfrm>
          <a:custGeom>
            <a:avLst/>
            <a:gdLst>
              <a:gd name="T0" fmla="*/ 3392 w 3509"/>
              <a:gd name="T1" fmla="*/ 200 h 1153"/>
              <a:gd name="T2" fmla="*/ 3508 w 3509"/>
              <a:gd name="T3" fmla="*/ 200 h 1153"/>
              <a:gd name="T4" fmla="*/ 3504 w 3509"/>
              <a:gd name="T5" fmla="*/ 1152 h 1153"/>
              <a:gd name="T6" fmla="*/ 0 w 3509"/>
              <a:gd name="T7" fmla="*/ 1152 h 1153"/>
              <a:gd name="T8" fmla="*/ 0 w 3509"/>
              <a:gd name="T9" fmla="*/ 0 h 1153"/>
              <a:gd name="T10" fmla="*/ 240 w 3509"/>
              <a:gd name="T11" fmla="*/ 0 h 115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509"/>
              <a:gd name="T19" fmla="*/ 0 h 1153"/>
              <a:gd name="T20" fmla="*/ 3509 w 3509"/>
              <a:gd name="T21" fmla="*/ 1153 h 115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509" h="1153">
                <a:moveTo>
                  <a:pt x="3392" y="200"/>
                </a:moveTo>
                <a:lnTo>
                  <a:pt x="3508" y="200"/>
                </a:lnTo>
                <a:lnTo>
                  <a:pt x="3504" y="1152"/>
                </a:lnTo>
                <a:lnTo>
                  <a:pt x="0" y="1152"/>
                </a:lnTo>
                <a:lnTo>
                  <a:pt x="0" y="0"/>
                </a:lnTo>
                <a:lnTo>
                  <a:pt x="24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22" name="Rectangle 19"/>
          <p:cNvSpPr>
            <a:spLocks noChangeArrowheads="1"/>
          </p:cNvSpPr>
          <p:nvPr/>
        </p:nvSpPr>
        <p:spPr bwMode="auto">
          <a:xfrm>
            <a:off x="1214438" y="2673350"/>
            <a:ext cx="406400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000">
                <a:solidFill>
                  <a:srgbClr val="56127A"/>
                </a:solidFill>
              </a:rPr>
              <a:t>Add</a:t>
            </a:r>
          </a:p>
        </p:txBody>
      </p:sp>
      <p:sp>
        <p:nvSpPr>
          <p:cNvPr id="72723" name="Freeform 20"/>
          <p:cNvSpPr>
            <a:spLocks/>
          </p:cNvSpPr>
          <p:nvPr/>
        </p:nvSpPr>
        <p:spPr bwMode="auto">
          <a:xfrm flipH="1">
            <a:off x="3763963" y="1498600"/>
            <a:ext cx="42862" cy="1944688"/>
          </a:xfrm>
          <a:custGeom>
            <a:avLst/>
            <a:gdLst>
              <a:gd name="T0" fmla="*/ 0 w 1"/>
              <a:gd name="T1" fmla="*/ 0 h 1537"/>
              <a:gd name="T2" fmla="*/ 0 w 1"/>
              <a:gd name="T3" fmla="*/ 1536 h 1537"/>
              <a:gd name="T4" fmla="*/ 0 60000 65536"/>
              <a:gd name="T5" fmla="*/ 0 60000 65536"/>
              <a:gd name="T6" fmla="*/ 0 w 1"/>
              <a:gd name="T7" fmla="*/ 0 h 1537"/>
              <a:gd name="T8" fmla="*/ 1 w 1"/>
              <a:gd name="T9" fmla="*/ 1537 h 153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537">
                <a:moveTo>
                  <a:pt x="0" y="0"/>
                </a:moveTo>
                <a:lnTo>
                  <a:pt x="0" y="1536"/>
                </a:lnTo>
              </a:path>
            </a:pathLst>
          </a:custGeom>
          <a:noFill/>
          <a:ln w="12700" cap="rnd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1182688" y="1254125"/>
            <a:ext cx="674687" cy="1082675"/>
            <a:chOff x="745" y="790"/>
            <a:chExt cx="425" cy="682"/>
          </a:xfrm>
        </p:grpSpPr>
        <p:sp>
          <p:nvSpPr>
            <p:cNvPr id="72839" name="Rectangle 22"/>
            <p:cNvSpPr>
              <a:spLocks noChangeArrowheads="1"/>
            </p:cNvSpPr>
            <p:nvPr/>
          </p:nvSpPr>
          <p:spPr bwMode="auto">
            <a:xfrm>
              <a:off x="768" y="790"/>
              <a:ext cx="40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PCSrc</a:t>
              </a:r>
            </a:p>
          </p:txBody>
        </p:sp>
        <p:sp>
          <p:nvSpPr>
            <p:cNvPr id="72840" name="Freeform 23"/>
            <p:cNvSpPr>
              <a:spLocks/>
            </p:cNvSpPr>
            <p:nvPr/>
          </p:nvSpPr>
          <p:spPr bwMode="auto">
            <a:xfrm>
              <a:off x="745" y="1008"/>
              <a:ext cx="119" cy="464"/>
            </a:xfrm>
            <a:custGeom>
              <a:avLst/>
              <a:gdLst>
                <a:gd name="T0" fmla="*/ 0 w 145"/>
                <a:gd name="T1" fmla="*/ 48 h 377"/>
                <a:gd name="T2" fmla="*/ 0 w 145"/>
                <a:gd name="T3" fmla="*/ 328 h 377"/>
                <a:gd name="T4" fmla="*/ 144 w 145"/>
                <a:gd name="T5" fmla="*/ 376 h 377"/>
                <a:gd name="T6" fmla="*/ 144 w 145"/>
                <a:gd name="T7" fmla="*/ 0 h 377"/>
                <a:gd name="T8" fmla="*/ 0 w 145"/>
                <a:gd name="T9" fmla="*/ 48 h 37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377"/>
                <a:gd name="T17" fmla="*/ 145 w 145"/>
                <a:gd name="T18" fmla="*/ 377 h 37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377">
                  <a:moveTo>
                    <a:pt x="0" y="48"/>
                  </a:moveTo>
                  <a:lnTo>
                    <a:pt x="0" y="328"/>
                  </a:lnTo>
                  <a:lnTo>
                    <a:pt x="144" y="376"/>
                  </a:lnTo>
                  <a:lnTo>
                    <a:pt x="144" y="0"/>
                  </a:lnTo>
                  <a:lnTo>
                    <a:pt x="0" y="48"/>
                  </a:lnTo>
                </a:path>
              </a:pathLst>
            </a:custGeom>
            <a:solidFill>
              <a:schemeClr val="accent1"/>
            </a:solidFill>
            <a:ln w="9525" cap="rnd">
              <a:solidFill>
                <a:srgbClr val="FF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841" name="Freeform 24"/>
            <p:cNvSpPr>
              <a:spLocks/>
            </p:cNvSpPr>
            <p:nvPr/>
          </p:nvSpPr>
          <p:spPr bwMode="auto">
            <a:xfrm flipH="1">
              <a:off x="781" y="864"/>
              <a:ext cx="27" cy="167"/>
            </a:xfrm>
            <a:custGeom>
              <a:avLst/>
              <a:gdLst>
                <a:gd name="T0" fmla="*/ 0 w 1"/>
                <a:gd name="T1" fmla="*/ 0 h 380"/>
                <a:gd name="T2" fmla="*/ 0 w 1"/>
                <a:gd name="T3" fmla="*/ 379 h 380"/>
                <a:gd name="T4" fmla="*/ 0 60000 65536"/>
                <a:gd name="T5" fmla="*/ 0 60000 65536"/>
                <a:gd name="T6" fmla="*/ 0 w 1"/>
                <a:gd name="T7" fmla="*/ 0 h 380"/>
                <a:gd name="T8" fmla="*/ 1 w 1"/>
                <a:gd name="T9" fmla="*/ 380 h 3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80">
                  <a:moveTo>
                    <a:pt x="0" y="0"/>
                  </a:moveTo>
                  <a:lnTo>
                    <a:pt x="0" y="379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6835775" y="1390650"/>
            <a:ext cx="2146300" cy="3740150"/>
            <a:chOff x="4306" y="932"/>
            <a:chExt cx="1352" cy="2356"/>
          </a:xfrm>
        </p:grpSpPr>
        <p:sp>
          <p:nvSpPr>
            <p:cNvPr id="72822" name="Rectangle 26"/>
            <p:cNvSpPr>
              <a:spLocks noChangeArrowheads="1"/>
            </p:cNvSpPr>
            <p:nvPr/>
          </p:nvSpPr>
          <p:spPr bwMode="auto">
            <a:xfrm>
              <a:off x="4306" y="2268"/>
              <a:ext cx="212" cy="1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clk</a:t>
              </a:r>
            </a:p>
          </p:txBody>
        </p:sp>
        <p:sp>
          <p:nvSpPr>
            <p:cNvPr id="72823" name="Line 27"/>
            <p:cNvSpPr>
              <a:spLocks noChangeShapeType="1"/>
            </p:cNvSpPr>
            <p:nvPr/>
          </p:nvSpPr>
          <p:spPr bwMode="auto">
            <a:xfrm>
              <a:off x="4414" y="2448"/>
              <a:ext cx="0" cy="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824" name="Freeform 28"/>
            <p:cNvSpPr>
              <a:spLocks/>
            </p:cNvSpPr>
            <p:nvPr/>
          </p:nvSpPr>
          <p:spPr bwMode="auto">
            <a:xfrm>
              <a:off x="4848" y="2904"/>
              <a:ext cx="367" cy="1"/>
            </a:xfrm>
            <a:custGeom>
              <a:avLst/>
              <a:gdLst>
                <a:gd name="T0" fmla="*/ 0 w 367"/>
                <a:gd name="T1" fmla="*/ 0 h 1"/>
                <a:gd name="T2" fmla="*/ 366 w 367"/>
                <a:gd name="T3" fmla="*/ 0 h 1"/>
                <a:gd name="T4" fmla="*/ 0 60000 65536"/>
                <a:gd name="T5" fmla="*/ 0 60000 65536"/>
                <a:gd name="T6" fmla="*/ 0 w 367"/>
                <a:gd name="T7" fmla="*/ 0 h 1"/>
                <a:gd name="T8" fmla="*/ 367 w 36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7" h="1">
                  <a:moveTo>
                    <a:pt x="0" y="0"/>
                  </a:moveTo>
                  <a:lnTo>
                    <a:pt x="36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825" name="Rectangle 29"/>
            <p:cNvSpPr>
              <a:spLocks noChangeArrowheads="1"/>
            </p:cNvSpPr>
            <p:nvPr/>
          </p:nvSpPr>
          <p:spPr bwMode="auto">
            <a:xfrm>
              <a:off x="5245" y="932"/>
              <a:ext cx="41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WBSrc</a:t>
              </a:r>
            </a:p>
          </p:txBody>
        </p:sp>
        <p:sp>
          <p:nvSpPr>
            <p:cNvPr id="72826" name="Rectangle 30"/>
            <p:cNvSpPr>
              <a:spLocks noChangeArrowheads="1"/>
            </p:cNvSpPr>
            <p:nvPr/>
          </p:nvSpPr>
          <p:spPr bwMode="auto">
            <a:xfrm>
              <a:off x="4565" y="932"/>
              <a:ext cx="551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MemWrite</a:t>
              </a:r>
            </a:p>
          </p:txBody>
        </p:sp>
        <p:sp>
          <p:nvSpPr>
            <p:cNvPr id="72827" name="Freeform 31"/>
            <p:cNvSpPr>
              <a:spLocks/>
            </p:cNvSpPr>
            <p:nvPr/>
          </p:nvSpPr>
          <p:spPr bwMode="auto">
            <a:xfrm>
              <a:off x="5197" y="2805"/>
              <a:ext cx="145" cy="289"/>
            </a:xfrm>
            <a:custGeom>
              <a:avLst/>
              <a:gdLst>
                <a:gd name="T0" fmla="*/ 144 w 145"/>
                <a:gd name="T1" fmla="*/ 48 h 289"/>
                <a:gd name="T2" fmla="*/ 144 w 145"/>
                <a:gd name="T3" fmla="*/ 240 h 289"/>
                <a:gd name="T4" fmla="*/ 0 w 145"/>
                <a:gd name="T5" fmla="*/ 288 h 289"/>
                <a:gd name="T6" fmla="*/ 0 w 145"/>
                <a:gd name="T7" fmla="*/ 0 h 289"/>
                <a:gd name="T8" fmla="*/ 144 w 145"/>
                <a:gd name="T9" fmla="*/ 48 h 2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289"/>
                <a:gd name="T17" fmla="*/ 145 w 145"/>
                <a:gd name="T18" fmla="*/ 289 h 28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828" name="Freeform 32"/>
            <p:cNvSpPr>
              <a:spLocks/>
            </p:cNvSpPr>
            <p:nvPr/>
          </p:nvSpPr>
          <p:spPr bwMode="auto">
            <a:xfrm>
              <a:off x="5263" y="992"/>
              <a:ext cx="48" cy="1815"/>
            </a:xfrm>
            <a:custGeom>
              <a:avLst/>
              <a:gdLst>
                <a:gd name="T0" fmla="*/ 0 w 1"/>
                <a:gd name="T1" fmla="*/ 0 h 2169"/>
                <a:gd name="T2" fmla="*/ 0 w 1"/>
                <a:gd name="T3" fmla="*/ 2168 h 2169"/>
                <a:gd name="T4" fmla="*/ 0 60000 65536"/>
                <a:gd name="T5" fmla="*/ 0 60000 65536"/>
                <a:gd name="T6" fmla="*/ 0 w 1"/>
                <a:gd name="T7" fmla="*/ 0 h 2169"/>
                <a:gd name="T8" fmla="*/ 1 w 1"/>
                <a:gd name="T9" fmla="*/ 2169 h 216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2169">
                  <a:moveTo>
                    <a:pt x="0" y="0"/>
                  </a:moveTo>
                  <a:lnTo>
                    <a:pt x="0" y="2168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829" name="Freeform 33"/>
            <p:cNvSpPr>
              <a:spLocks/>
            </p:cNvSpPr>
            <p:nvPr/>
          </p:nvSpPr>
          <p:spPr bwMode="auto">
            <a:xfrm>
              <a:off x="4574" y="992"/>
              <a:ext cx="1" cy="1542"/>
            </a:xfrm>
            <a:custGeom>
              <a:avLst/>
              <a:gdLst>
                <a:gd name="T0" fmla="*/ 0 w 1"/>
                <a:gd name="T1" fmla="*/ 0 h 1793"/>
                <a:gd name="T2" fmla="*/ 0 w 1"/>
                <a:gd name="T3" fmla="*/ 1792 h 1793"/>
                <a:gd name="T4" fmla="*/ 0 60000 65536"/>
                <a:gd name="T5" fmla="*/ 0 60000 65536"/>
                <a:gd name="T6" fmla="*/ 0 w 1"/>
                <a:gd name="T7" fmla="*/ 0 h 1793"/>
                <a:gd name="T8" fmla="*/ 1 w 1"/>
                <a:gd name="T9" fmla="*/ 1793 h 179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793">
                  <a:moveTo>
                    <a:pt x="0" y="0"/>
                  </a:moveTo>
                  <a:lnTo>
                    <a:pt x="0" y="1792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830" name="Rectangle 34"/>
            <p:cNvSpPr>
              <a:spLocks noChangeArrowheads="1"/>
            </p:cNvSpPr>
            <p:nvPr/>
          </p:nvSpPr>
          <p:spPr bwMode="auto">
            <a:xfrm>
              <a:off x="4352" y="2536"/>
              <a:ext cx="488" cy="75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831" name="Rectangle 35"/>
            <p:cNvSpPr>
              <a:spLocks noChangeArrowheads="1"/>
            </p:cNvSpPr>
            <p:nvPr/>
          </p:nvSpPr>
          <p:spPr bwMode="auto">
            <a:xfrm>
              <a:off x="4327" y="2582"/>
              <a:ext cx="306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addr</a:t>
              </a:r>
            </a:p>
          </p:txBody>
        </p:sp>
        <p:sp>
          <p:nvSpPr>
            <p:cNvPr id="72832" name="Rectangle 36"/>
            <p:cNvSpPr>
              <a:spLocks noChangeArrowheads="1"/>
            </p:cNvSpPr>
            <p:nvPr/>
          </p:nvSpPr>
          <p:spPr bwMode="auto">
            <a:xfrm>
              <a:off x="4327" y="3111"/>
              <a:ext cx="370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wdata</a:t>
              </a:r>
            </a:p>
          </p:txBody>
        </p:sp>
        <p:sp>
          <p:nvSpPr>
            <p:cNvPr id="72833" name="Rectangle 37"/>
            <p:cNvSpPr>
              <a:spLocks noChangeArrowheads="1"/>
            </p:cNvSpPr>
            <p:nvPr/>
          </p:nvSpPr>
          <p:spPr bwMode="auto">
            <a:xfrm>
              <a:off x="4546" y="2780"/>
              <a:ext cx="33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rdata</a:t>
              </a:r>
            </a:p>
          </p:txBody>
        </p:sp>
        <p:sp>
          <p:nvSpPr>
            <p:cNvPr id="72834" name="Rectangle 38"/>
            <p:cNvSpPr>
              <a:spLocks noChangeArrowheads="1"/>
            </p:cNvSpPr>
            <p:nvPr/>
          </p:nvSpPr>
          <p:spPr bwMode="auto">
            <a:xfrm>
              <a:off x="4343" y="2844"/>
              <a:ext cx="518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</a:rPr>
                <a:t>Data </a:t>
              </a:r>
            </a:p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</a:rPr>
                <a:t>Memory</a:t>
              </a:r>
            </a:p>
          </p:txBody>
        </p:sp>
        <p:sp>
          <p:nvSpPr>
            <p:cNvPr id="72835" name="Rectangle 39"/>
            <p:cNvSpPr>
              <a:spLocks noChangeArrowheads="1"/>
            </p:cNvSpPr>
            <p:nvPr/>
          </p:nvSpPr>
          <p:spPr bwMode="auto">
            <a:xfrm>
              <a:off x="4447" y="2486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we</a:t>
              </a:r>
            </a:p>
          </p:txBody>
        </p:sp>
        <p:grpSp>
          <p:nvGrpSpPr>
            <p:cNvPr id="5" name="Group 40"/>
            <p:cNvGrpSpPr>
              <a:grpSpLocks/>
            </p:cNvGrpSpPr>
            <p:nvPr/>
          </p:nvGrpSpPr>
          <p:grpSpPr bwMode="auto">
            <a:xfrm>
              <a:off x="4380" y="2537"/>
              <a:ext cx="51" cy="55"/>
              <a:chOff x="2815" y="1407"/>
              <a:chExt cx="51" cy="55"/>
            </a:xfrm>
          </p:grpSpPr>
          <p:sp>
            <p:nvSpPr>
              <p:cNvPr id="72837" name="Line 41"/>
              <p:cNvSpPr>
                <a:spLocks noChangeShapeType="1"/>
              </p:cNvSpPr>
              <p:nvPr/>
            </p:nvSpPr>
            <p:spPr bwMode="auto">
              <a:xfrm>
                <a:off x="2815" y="1407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838" name="Line 42"/>
              <p:cNvSpPr>
                <a:spLocks noChangeShapeType="1"/>
              </p:cNvSpPr>
              <p:nvPr/>
            </p:nvSpPr>
            <p:spPr bwMode="auto">
              <a:xfrm flipH="1">
                <a:off x="2842" y="1410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1225771" name="Line 43"/>
          <p:cNvSpPr>
            <a:spLocks noChangeShapeType="1"/>
          </p:cNvSpPr>
          <p:nvPr/>
        </p:nvSpPr>
        <p:spPr bwMode="auto">
          <a:xfrm>
            <a:off x="6007100" y="4279900"/>
            <a:ext cx="12700" cy="1985963"/>
          </a:xfrm>
          <a:prstGeom prst="line">
            <a:avLst/>
          </a:prstGeom>
          <a:noFill/>
          <a:ln w="76200">
            <a:solidFill>
              <a:srgbClr val="CFBDC8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27" name="Line 44"/>
          <p:cNvSpPr>
            <a:spLocks noChangeShapeType="1"/>
          </p:cNvSpPr>
          <p:nvPr/>
        </p:nvSpPr>
        <p:spPr bwMode="auto">
          <a:xfrm>
            <a:off x="5940425" y="4165600"/>
            <a:ext cx="9525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28" name="Freeform 45"/>
          <p:cNvSpPr>
            <a:spLocks/>
          </p:cNvSpPr>
          <p:nvPr/>
        </p:nvSpPr>
        <p:spPr bwMode="auto">
          <a:xfrm flipV="1">
            <a:off x="4098925" y="4572000"/>
            <a:ext cx="1081088" cy="306388"/>
          </a:xfrm>
          <a:custGeom>
            <a:avLst/>
            <a:gdLst>
              <a:gd name="T0" fmla="*/ 0 w 681"/>
              <a:gd name="T1" fmla="*/ 0 h 193"/>
              <a:gd name="T2" fmla="*/ 208 w 681"/>
              <a:gd name="T3" fmla="*/ 0 h 193"/>
              <a:gd name="T4" fmla="*/ 208 w 681"/>
              <a:gd name="T5" fmla="*/ 192 h 193"/>
              <a:gd name="T6" fmla="*/ 680 w 681"/>
              <a:gd name="T7" fmla="*/ 192 h 193"/>
              <a:gd name="T8" fmla="*/ 0 60000 65536"/>
              <a:gd name="T9" fmla="*/ 0 60000 65536"/>
              <a:gd name="T10" fmla="*/ 0 60000 65536"/>
              <a:gd name="T11" fmla="*/ 0 60000 65536"/>
              <a:gd name="T12" fmla="*/ 0 w 681"/>
              <a:gd name="T13" fmla="*/ 0 h 193"/>
              <a:gd name="T14" fmla="*/ 681 w 681"/>
              <a:gd name="T15" fmla="*/ 193 h 19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81" h="193">
                <a:moveTo>
                  <a:pt x="0" y="0"/>
                </a:moveTo>
                <a:lnTo>
                  <a:pt x="208" y="0"/>
                </a:lnTo>
                <a:lnTo>
                  <a:pt x="208" y="192"/>
                </a:lnTo>
                <a:lnTo>
                  <a:pt x="680" y="192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29" name="Rectangle 46"/>
          <p:cNvSpPr>
            <a:spLocks noChangeArrowheads="1"/>
          </p:cNvSpPr>
          <p:nvPr/>
        </p:nvSpPr>
        <p:spPr bwMode="auto">
          <a:xfrm>
            <a:off x="2560638" y="6211888"/>
            <a:ext cx="688975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RegDst</a:t>
            </a:r>
          </a:p>
        </p:txBody>
      </p:sp>
      <p:sp>
        <p:nvSpPr>
          <p:cNvPr id="72730" name="Freeform 47"/>
          <p:cNvSpPr>
            <a:spLocks/>
          </p:cNvSpPr>
          <p:nvPr/>
        </p:nvSpPr>
        <p:spPr bwMode="auto">
          <a:xfrm>
            <a:off x="863600" y="2984500"/>
            <a:ext cx="328613" cy="1004888"/>
          </a:xfrm>
          <a:custGeom>
            <a:avLst/>
            <a:gdLst>
              <a:gd name="T0" fmla="*/ 0 w 207"/>
              <a:gd name="T1" fmla="*/ 632 h 633"/>
              <a:gd name="T2" fmla="*/ 0 w 207"/>
              <a:gd name="T3" fmla="*/ 56 h 633"/>
              <a:gd name="T4" fmla="*/ 0 w 207"/>
              <a:gd name="T5" fmla="*/ 0 h 633"/>
              <a:gd name="T6" fmla="*/ 206 w 207"/>
              <a:gd name="T7" fmla="*/ 0 h 633"/>
              <a:gd name="T8" fmla="*/ 0 60000 65536"/>
              <a:gd name="T9" fmla="*/ 0 60000 65536"/>
              <a:gd name="T10" fmla="*/ 0 60000 65536"/>
              <a:gd name="T11" fmla="*/ 0 60000 65536"/>
              <a:gd name="T12" fmla="*/ 0 w 207"/>
              <a:gd name="T13" fmla="*/ 0 h 633"/>
              <a:gd name="T14" fmla="*/ 207 w 207"/>
              <a:gd name="T15" fmla="*/ 633 h 6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7" h="633">
                <a:moveTo>
                  <a:pt x="0" y="632"/>
                </a:moveTo>
                <a:lnTo>
                  <a:pt x="0" y="56"/>
                </a:lnTo>
                <a:lnTo>
                  <a:pt x="0" y="0"/>
                </a:lnTo>
                <a:lnTo>
                  <a:pt x="206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31" name="Freeform 48"/>
          <p:cNvSpPr>
            <a:spLocks/>
          </p:cNvSpPr>
          <p:nvPr/>
        </p:nvSpPr>
        <p:spPr bwMode="auto">
          <a:xfrm>
            <a:off x="2181225" y="3683000"/>
            <a:ext cx="1296988" cy="306388"/>
          </a:xfrm>
          <a:custGeom>
            <a:avLst/>
            <a:gdLst>
              <a:gd name="T0" fmla="*/ 0 w 817"/>
              <a:gd name="T1" fmla="*/ 192 h 193"/>
              <a:gd name="T2" fmla="*/ 0 w 817"/>
              <a:gd name="T3" fmla="*/ 0 h 193"/>
              <a:gd name="T4" fmla="*/ 816 w 817"/>
              <a:gd name="T5" fmla="*/ 0 h 193"/>
              <a:gd name="T6" fmla="*/ 0 60000 65536"/>
              <a:gd name="T7" fmla="*/ 0 60000 65536"/>
              <a:gd name="T8" fmla="*/ 0 60000 65536"/>
              <a:gd name="T9" fmla="*/ 0 w 817"/>
              <a:gd name="T10" fmla="*/ 0 h 193"/>
              <a:gd name="T11" fmla="*/ 817 w 817"/>
              <a:gd name="T12" fmla="*/ 193 h 1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17" h="193">
                <a:moveTo>
                  <a:pt x="0" y="192"/>
                </a:moveTo>
                <a:lnTo>
                  <a:pt x="0" y="0"/>
                </a:lnTo>
                <a:lnTo>
                  <a:pt x="816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32" name="Freeform 49"/>
          <p:cNvSpPr>
            <a:spLocks/>
          </p:cNvSpPr>
          <p:nvPr/>
        </p:nvSpPr>
        <p:spPr bwMode="auto">
          <a:xfrm>
            <a:off x="2181225" y="3835400"/>
            <a:ext cx="1296988" cy="1588"/>
          </a:xfrm>
          <a:custGeom>
            <a:avLst/>
            <a:gdLst>
              <a:gd name="T0" fmla="*/ 0 w 817"/>
              <a:gd name="T1" fmla="*/ 0 h 1"/>
              <a:gd name="T2" fmla="*/ 816 w 817"/>
              <a:gd name="T3" fmla="*/ 0 h 1"/>
              <a:gd name="T4" fmla="*/ 0 60000 65536"/>
              <a:gd name="T5" fmla="*/ 0 60000 65536"/>
              <a:gd name="T6" fmla="*/ 0 w 817"/>
              <a:gd name="T7" fmla="*/ 0 h 1"/>
              <a:gd name="T8" fmla="*/ 817 w 817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17" h="1">
                <a:moveTo>
                  <a:pt x="0" y="0"/>
                </a:moveTo>
                <a:lnTo>
                  <a:pt x="816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33" name="Freeform 50"/>
          <p:cNvSpPr>
            <a:spLocks/>
          </p:cNvSpPr>
          <p:nvPr/>
        </p:nvSpPr>
        <p:spPr bwMode="auto">
          <a:xfrm>
            <a:off x="2181225" y="3987800"/>
            <a:ext cx="611188" cy="306388"/>
          </a:xfrm>
          <a:custGeom>
            <a:avLst/>
            <a:gdLst>
              <a:gd name="T0" fmla="*/ 0 w 385"/>
              <a:gd name="T1" fmla="*/ 0 h 193"/>
              <a:gd name="T2" fmla="*/ 0 w 385"/>
              <a:gd name="T3" fmla="*/ 192 h 193"/>
              <a:gd name="T4" fmla="*/ 384 w 385"/>
              <a:gd name="T5" fmla="*/ 192 h 193"/>
              <a:gd name="T6" fmla="*/ 0 60000 65536"/>
              <a:gd name="T7" fmla="*/ 0 60000 65536"/>
              <a:gd name="T8" fmla="*/ 0 60000 65536"/>
              <a:gd name="T9" fmla="*/ 0 w 385"/>
              <a:gd name="T10" fmla="*/ 0 h 193"/>
              <a:gd name="T11" fmla="*/ 385 w 385"/>
              <a:gd name="T12" fmla="*/ 193 h 1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85" h="193">
                <a:moveTo>
                  <a:pt x="0" y="0"/>
                </a:moveTo>
                <a:lnTo>
                  <a:pt x="0" y="192"/>
                </a:lnTo>
                <a:lnTo>
                  <a:pt x="384" y="192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34" name="Freeform 51"/>
          <p:cNvSpPr>
            <a:spLocks/>
          </p:cNvSpPr>
          <p:nvPr/>
        </p:nvSpPr>
        <p:spPr bwMode="auto">
          <a:xfrm>
            <a:off x="2181225" y="4292600"/>
            <a:ext cx="1296988" cy="611188"/>
          </a:xfrm>
          <a:custGeom>
            <a:avLst/>
            <a:gdLst>
              <a:gd name="T0" fmla="*/ 0 w 817"/>
              <a:gd name="T1" fmla="*/ 0 h 385"/>
              <a:gd name="T2" fmla="*/ 0 w 817"/>
              <a:gd name="T3" fmla="*/ 384 h 385"/>
              <a:gd name="T4" fmla="*/ 816 w 817"/>
              <a:gd name="T5" fmla="*/ 384 h 385"/>
              <a:gd name="T6" fmla="*/ 0 60000 65536"/>
              <a:gd name="T7" fmla="*/ 0 60000 65536"/>
              <a:gd name="T8" fmla="*/ 0 60000 65536"/>
              <a:gd name="T9" fmla="*/ 0 w 817"/>
              <a:gd name="T10" fmla="*/ 0 h 385"/>
              <a:gd name="T11" fmla="*/ 817 w 817"/>
              <a:gd name="T12" fmla="*/ 385 h 38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17" h="385">
                <a:moveTo>
                  <a:pt x="0" y="0"/>
                </a:moveTo>
                <a:lnTo>
                  <a:pt x="0" y="384"/>
                </a:lnTo>
                <a:lnTo>
                  <a:pt x="816" y="384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35" name="Freeform 52"/>
          <p:cNvSpPr>
            <a:spLocks/>
          </p:cNvSpPr>
          <p:nvPr/>
        </p:nvSpPr>
        <p:spPr bwMode="auto">
          <a:xfrm>
            <a:off x="3095625" y="4140200"/>
            <a:ext cx="382588" cy="1588"/>
          </a:xfrm>
          <a:custGeom>
            <a:avLst/>
            <a:gdLst>
              <a:gd name="T0" fmla="*/ 0 w 241"/>
              <a:gd name="T1" fmla="*/ 0 h 1"/>
              <a:gd name="T2" fmla="*/ 240 w 241"/>
              <a:gd name="T3" fmla="*/ 0 h 1"/>
              <a:gd name="T4" fmla="*/ 0 60000 65536"/>
              <a:gd name="T5" fmla="*/ 0 60000 65536"/>
              <a:gd name="T6" fmla="*/ 0 w 241"/>
              <a:gd name="T7" fmla="*/ 0 h 1"/>
              <a:gd name="T8" fmla="*/ 241 w 241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41" h="1">
                <a:moveTo>
                  <a:pt x="0" y="0"/>
                </a:moveTo>
                <a:lnTo>
                  <a:pt x="240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36" name="Freeform 53"/>
          <p:cNvSpPr>
            <a:spLocks/>
          </p:cNvSpPr>
          <p:nvPr/>
        </p:nvSpPr>
        <p:spPr bwMode="auto">
          <a:xfrm>
            <a:off x="4073525" y="3987800"/>
            <a:ext cx="1423988" cy="1588"/>
          </a:xfrm>
          <a:custGeom>
            <a:avLst/>
            <a:gdLst>
              <a:gd name="T0" fmla="*/ 0 w 897"/>
              <a:gd name="T1" fmla="*/ 0 h 1"/>
              <a:gd name="T2" fmla="*/ 896 w 897"/>
              <a:gd name="T3" fmla="*/ 0 h 1"/>
              <a:gd name="T4" fmla="*/ 0 60000 65536"/>
              <a:gd name="T5" fmla="*/ 0 60000 65536"/>
              <a:gd name="T6" fmla="*/ 0 w 897"/>
              <a:gd name="T7" fmla="*/ 0 h 1"/>
              <a:gd name="T8" fmla="*/ 897 w 897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97" h="1">
                <a:moveTo>
                  <a:pt x="0" y="0"/>
                </a:moveTo>
                <a:lnTo>
                  <a:pt x="896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37" name="Freeform 54"/>
          <p:cNvSpPr>
            <a:spLocks/>
          </p:cNvSpPr>
          <p:nvPr/>
        </p:nvSpPr>
        <p:spPr bwMode="auto">
          <a:xfrm>
            <a:off x="2181225" y="4902200"/>
            <a:ext cx="2135188" cy="382588"/>
          </a:xfrm>
          <a:custGeom>
            <a:avLst/>
            <a:gdLst>
              <a:gd name="T0" fmla="*/ 0 w 1345"/>
              <a:gd name="T1" fmla="*/ 0 h 241"/>
              <a:gd name="T2" fmla="*/ 0 w 1345"/>
              <a:gd name="T3" fmla="*/ 240 h 241"/>
              <a:gd name="T4" fmla="*/ 1344 w 1345"/>
              <a:gd name="T5" fmla="*/ 240 h 241"/>
              <a:gd name="T6" fmla="*/ 0 60000 65536"/>
              <a:gd name="T7" fmla="*/ 0 60000 65536"/>
              <a:gd name="T8" fmla="*/ 0 60000 65536"/>
              <a:gd name="T9" fmla="*/ 0 w 1345"/>
              <a:gd name="T10" fmla="*/ 0 h 241"/>
              <a:gd name="T11" fmla="*/ 1345 w 1345"/>
              <a:gd name="T12" fmla="*/ 241 h 24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45" h="241">
                <a:moveTo>
                  <a:pt x="0" y="0"/>
                </a:moveTo>
                <a:lnTo>
                  <a:pt x="0" y="240"/>
                </a:lnTo>
                <a:lnTo>
                  <a:pt x="1344" y="24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38" name="Freeform 55"/>
          <p:cNvSpPr>
            <a:spLocks/>
          </p:cNvSpPr>
          <p:nvPr/>
        </p:nvSpPr>
        <p:spPr bwMode="auto">
          <a:xfrm>
            <a:off x="4899025" y="4445000"/>
            <a:ext cx="865188" cy="827088"/>
          </a:xfrm>
          <a:custGeom>
            <a:avLst/>
            <a:gdLst>
              <a:gd name="T0" fmla="*/ 0 w 545"/>
              <a:gd name="T1" fmla="*/ 520 h 521"/>
              <a:gd name="T2" fmla="*/ 544 w 545"/>
              <a:gd name="T3" fmla="*/ 520 h 521"/>
              <a:gd name="T4" fmla="*/ 544 w 545"/>
              <a:gd name="T5" fmla="*/ 0 h 521"/>
              <a:gd name="T6" fmla="*/ 0 60000 65536"/>
              <a:gd name="T7" fmla="*/ 0 60000 65536"/>
              <a:gd name="T8" fmla="*/ 0 60000 65536"/>
              <a:gd name="T9" fmla="*/ 0 w 545"/>
              <a:gd name="T10" fmla="*/ 0 h 521"/>
              <a:gd name="T11" fmla="*/ 545 w 545"/>
              <a:gd name="T12" fmla="*/ 521 h 52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45" h="521">
                <a:moveTo>
                  <a:pt x="0" y="520"/>
                </a:moveTo>
                <a:lnTo>
                  <a:pt x="544" y="520"/>
                </a:lnTo>
                <a:lnTo>
                  <a:pt x="544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39" name="Freeform 56"/>
          <p:cNvSpPr>
            <a:spLocks/>
          </p:cNvSpPr>
          <p:nvPr/>
        </p:nvSpPr>
        <p:spPr bwMode="auto">
          <a:xfrm>
            <a:off x="4022725" y="4292600"/>
            <a:ext cx="1131888" cy="42863"/>
          </a:xfrm>
          <a:custGeom>
            <a:avLst/>
            <a:gdLst>
              <a:gd name="T0" fmla="*/ 0 w 337"/>
              <a:gd name="T1" fmla="*/ 0 h 1"/>
              <a:gd name="T2" fmla="*/ 336 w 337"/>
              <a:gd name="T3" fmla="*/ 0 h 1"/>
              <a:gd name="T4" fmla="*/ 0 60000 65536"/>
              <a:gd name="T5" fmla="*/ 0 60000 65536"/>
              <a:gd name="T6" fmla="*/ 0 w 337"/>
              <a:gd name="T7" fmla="*/ 0 h 1"/>
              <a:gd name="T8" fmla="*/ 337 w 337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37" h="1">
                <a:moveTo>
                  <a:pt x="0" y="0"/>
                </a:moveTo>
                <a:lnTo>
                  <a:pt x="336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40" name="Line 57"/>
          <p:cNvSpPr>
            <a:spLocks noChangeShapeType="1"/>
          </p:cNvSpPr>
          <p:nvPr/>
        </p:nvSpPr>
        <p:spPr bwMode="auto">
          <a:xfrm>
            <a:off x="1914525" y="4140200"/>
            <a:ext cx="25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41" name="Rectangle 58"/>
          <p:cNvSpPr>
            <a:spLocks noChangeArrowheads="1"/>
          </p:cNvSpPr>
          <p:nvPr/>
        </p:nvSpPr>
        <p:spPr bwMode="auto">
          <a:xfrm>
            <a:off x="4935538" y="6216650"/>
            <a:ext cx="5111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BSrc</a:t>
            </a:r>
          </a:p>
        </p:txBody>
      </p:sp>
      <p:sp>
        <p:nvSpPr>
          <p:cNvPr id="72742" name="Oval 59"/>
          <p:cNvSpPr>
            <a:spLocks noChangeArrowheads="1"/>
          </p:cNvSpPr>
          <p:nvPr/>
        </p:nvSpPr>
        <p:spPr bwMode="auto">
          <a:xfrm>
            <a:off x="4410075" y="4540250"/>
            <a:ext cx="50800" cy="508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43" name="Oval 60"/>
          <p:cNvSpPr>
            <a:spLocks noChangeArrowheads="1"/>
          </p:cNvSpPr>
          <p:nvPr/>
        </p:nvSpPr>
        <p:spPr bwMode="auto">
          <a:xfrm>
            <a:off x="2162175" y="4121150"/>
            <a:ext cx="50800" cy="508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44" name="Oval 61"/>
          <p:cNvSpPr>
            <a:spLocks noChangeArrowheads="1"/>
          </p:cNvSpPr>
          <p:nvPr/>
        </p:nvSpPr>
        <p:spPr bwMode="auto">
          <a:xfrm>
            <a:off x="6492875" y="4133850"/>
            <a:ext cx="50800" cy="508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45" name="Line 62"/>
          <p:cNvSpPr>
            <a:spLocks noChangeShapeType="1"/>
          </p:cNvSpPr>
          <p:nvPr/>
        </p:nvSpPr>
        <p:spPr bwMode="auto">
          <a:xfrm>
            <a:off x="2181225" y="5289550"/>
            <a:ext cx="0" cy="927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46" name="Rectangle 63"/>
          <p:cNvSpPr>
            <a:spLocks noChangeArrowheads="1"/>
          </p:cNvSpPr>
          <p:nvPr/>
        </p:nvSpPr>
        <p:spPr bwMode="auto">
          <a:xfrm>
            <a:off x="3475038" y="6211888"/>
            <a:ext cx="620712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ExtSel</a:t>
            </a:r>
          </a:p>
        </p:txBody>
      </p:sp>
      <p:sp>
        <p:nvSpPr>
          <p:cNvPr id="72747" name="Rectangle 64"/>
          <p:cNvSpPr>
            <a:spLocks noChangeArrowheads="1"/>
          </p:cNvSpPr>
          <p:nvPr/>
        </p:nvSpPr>
        <p:spPr bwMode="auto">
          <a:xfrm>
            <a:off x="1874838" y="6211888"/>
            <a:ext cx="749300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OpCode</a:t>
            </a:r>
          </a:p>
        </p:txBody>
      </p:sp>
      <p:sp>
        <p:nvSpPr>
          <p:cNvPr id="72748" name="Line 65"/>
          <p:cNvSpPr>
            <a:spLocks noChangeShapeType="1"/>
          </p:cNvSpPr>
          <p:nvPr/>
        </p:nvSpPr>
        <p:spPr bwMode="auto">
          <a:xfrm flipH="1">
            <a:off x="2717800" y="4292600"/>
            <a:ext cx="88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49" name="Line 66"/>
          <p:cNvSpPr>
            <a:spLocks noChangeShapeType="1"/>
          </p:cNvSpPr>
          <p:nvPr/>
        </p:nvSpPr>
        <p:spPr bwMode="auto">
          <a:xfrm flipH="1">
            <a:off x="3022600" y="4140200"/>
            <a:ext cx="88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50" name="Line 67"/>
          <p:cNvSpPr>
            <a:spLocks noChangeShapeType="1"/>
          </p:cNvSpPr>
          <p:nvPr/>
        </p:nvSpPr>
        <p:spPr bwMode="auto">
          <a:xfrm>
            <a:off x="3406775" y="4292600"/>
            <a:ext cx="63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51" name="Line 68"/>
          <p:cNvSpPr>
            <a:spLocks noChangeShapeType="1"/>
          </p:cNvSpPr>
          <p:nvPr/>
        </p:nvSpPr>
        <p:spPr bwMode="auto">
          <a:xfrm>
            <a:off x="3406775" y="4140200"/>
            <a:ext cx="63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52" name="Line 69"/>
          <p:cNvSpPr>
            <a:spLocks noChangeShapeType="1"/>
          </p:cNvSpPr>
          <p:nvPr/>
        </p:nvSpPr>
        <p:spPr bwMode="auto">
          <a:xfrm>
            <a:off x="3406775" y="3683000"/>
            <a:ext cx="63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53" name="Line 70"/>
          <p:cNvSpPr>
            <a:spLocks noChangeShapeType="1"/>
          </p:cNvSpPr>
          <p:nvPr/>
        </p:nvSpPr>
        <p:spPr bwMode="auto">
          <a:xfrm>
            <a:off x="3406775" y="3835400"/>
            <a:ext cx="63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54" name="Rectangle 71"/>
          <p:cNvSpPr>
            <a:spLocks noChangeArrowheads="1"/>
          </p:cNvSpPr>
          <p:nvPr/>
        </p:nvSpPr>
        <p:spPr bwMode="auto">
          <a:xfrm>
            <a:off x="5951538" y="4289425"/>
            <a:ext cx="2571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z</a:t>
            </a:r>
          </a:p>
        </p:txBody>
      </p:sp>
      <p:sp>
        <p:nvSpPr>
          <p:cNvPr id="72755" name="Line 72"/>
          <p:cNvSpPr>
            <a:spLocks noChangeShapeType="1"/>
          </p:cNvSpPr>
          <p:nvPr/>
        </p:nvSpPr>
        <p:spPr bwMode="auto">
          <a:xfrm>
            <a:off x="5921375" y="4292600"/>
            <a:ext cx="63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56" name="Line 73"/>
          <p:cNvSpPr>
            <a:spLocks noChangeShapeType="1"/>
          </p:cNvSpPr>
          <p:nvPr/>
        </p:nvSpPr>
        <p:spPr bwMode="auto">
          <a:xfrm>
            <a:off x="5464175" y="3987800"/>
            <a:ext cx="63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57" name="Line 74"/>
          <p:cNvSpPr>
            <a:spLocks noChangeShapeType="1"/>
          </p:cNvSpPr>
          <p:nvPr/>
        </p:nvSpPr>
        <p:spPr bwMode="auto">
          <a:xfrm>
            <a:off x="5762625" y="4451350"/>
            <a:ext cx="0" cy="63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58" name="Freeform 75"/>
          <p:cNvSpPr>
            <a:spLocks/>
          </p:cNvSpPr>
          <p:nvPr/>
        </p:nvSpPr>
        <p:spPr bwMode="auto">
          <a:xfrm>
            <a:off x="5162550" y="4216400"/>
            <a:ext cx="230188" cy="458788"/>
          </a:xfrm>
          <a:custGeom>
            <a:avLst/>
            <a:gdLst>
              <a:gd name="T0" fmla="*/ 144 w 145"/>
              <a:gd name="T1" fmla="*/ 48 h 289"/>
              <a:gd name="T2" fmla="*/ 144 w 145"/>
              <a:gd name="T3" fmla="*/ 240 h 289"/>
              <a:gd name="T4" fmla="*/ 0 w 145"/>
              <a:gd name="T5" fmla="*/ 288 h 289"/>
              <a:gd name="T6" fmla="*/ 0 w 145"/>
              <a:gd name="T7" fmla="*/ 0 h 289"/>
              <a:gd name="T8" fmla="*/ 144 w 145"/>
              <a:gd name="T9" fmla="*/ 48 h 28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5"/>
              <a:gd name="T16" fmla="*/ 0 h 289"/>
              <a:gd name="T17" fmla="*/ 145 w 145"/>
              <a:gd name="T18" fmla="*/ 289 h 28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5" h="289">
                <a:moveTo>
                  <a:pt x="144" y="48"/>
                </a:moveTo>
                <a:lnTo>
                  <a:pt x="144" y="240"/>
                </a:lnTo>
                <a:lnTo>
                  <a:pt x="0" y="288"/>
                </a:lnTo>
                <a:lnTo>
                  <a:pt x="0" y="0"/>
                </a:lnTo>
                <a:lnTo>
                  <a:pt x="144" y="48"/>
                </a:lnTo>
              </a:path>
            </a:pathLst>
          </a:custGeom>
          <a:solidFill>
            <a:schemeClr val="bg1"/>
          </a:solidFill>
          <a:ln w="25400" cap="rnd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59" name="Line 76"/>
          <p:cNvSpPr>
            <a:spLocks noChangeShapeType="1"/>
          </p:cNvSpPr>
          <p:nvPr/>
        </p:nvSpPr>
        <p:spPr bwMode="auto">
          <a:xfrm flipH="1">
            <a:off x="5073650" y="4597400"/>
            <a:ext cx="101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60" name="Line 77"/>
          <p:cNvSpPr>
            <a:spLocks noChangeShapeType="1"/>
          </p:cNvSpPr>
          <p:nvPr/>
        </p:nvSpPr>
        <p:spPr bwMode="auto">
          <a:xfrm flipH="1">
            <a:off x="5073650" y="4292600"/>
            <a:ext cx="101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61" name="Line 78"/>
          <p:cNvSpPr>
            <a:spLocks noChangeShapeType="1"/>
          </p:cNvSpPr>
          <p:nvPr/>
        </p:nvSpPr>
        <p:spPr bwMode="auto">
          <a:xfrm flipH="1">
            <a:off x="5378450" y="4445000"/>
            <a:ext cx="1397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62" name="Rectangle 79"/>
          <p:cNvSpPr>
            <a:spLocks noChangeArrowheads="1"/>
          </p:cNvSpPr>
          <p:nvPr/>
        </p:nvSpPr>
        <p:spPr bwMode="auto">
          <a:xfrm>
            <a:off x="4287838" y="6211888"/>
            <a:ext cx="604837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OpSel</a:t>
            </a:r>
          </a:p>
        </p:txBody>
      </p:sp>
      <p:sp>
        <p:nvSpPr>
          <p:cNvPr id="72763" name="Line 80"/>
          <p:cNvSpPr>
            <a:spLocks noChangeShapeType="1"/>
          </p:cNvSpPr>
          <p:nvPr/>
        </p:nvSpPr>
        <p:spPr bwMode="auto">
          <a:xfrm>
            <a:off x="4213225" y="5283200"/>
            <a:ext cx="50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64" name="Rectangle 81"/>
          <p:cNvSpPr>
            <a:spLocks noChangeArrowheads="1"/>
          </p:cNvSpPr>
          <p:nvPr/>
        </p:nvSpPr>
        <p:spPr bwMode="auto">
          <a:xfrm>
            <a:off x="3386138" y="3111500"/>
            <a:ext cx="336550" cy="241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000">
                <a:solidFill>
                  <a:srgbClr val="56127A"/>
                </a:solidFill>
              </a:rPr>
              <a:t>clk</a:t>
            </a:r>
          </a:p>
        </p:txBody>
      </p:sp>
      <p:sp>
        <p:nvSpPr>
          <p:cNvPr id="72765" name="Line 82"/>
          <p:cNvSpPr>
            <a:spLocks noChangeShapeType="1"/>
          </p:cNvSpPr>
          <p:nvPr/>
        </p:nvSpPr>
        <p:spPr bwMode="auto">
          <a:xfrm>
            <a:off x="3565525" y="3352800"/>
            <a:ext cx="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66" name="Oval 83"/>
          <p:cNvSpPr>
            <a:spLocks noChangeArrowheads="1"/>
          </p:cNvSpPr>
          <p:nvPr/>
        </p:nvSpPr>
        <p:spPr bwMode="auto">
          <a:xfrm>
            <a:off x="4740275" y="4260850"/>
            <a:ext cx="50800" cy="508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67" name="Freeform 84"/>
          <p:cNvSpPr>
            <a:spLocks/>
          </p:cNvSpPr>
          <p:nvPr/>
        </p:nvSpPr>
        <p:spPr bwMode="auto">
          <a:xfrm>
            <a:off x="2892425" y="4327525"/>
            <a:ext cx="1588" cy="1903413"/>
          </a:xfrm>
          <a:custGeom>
            <a:avLst/>
            <a:gdLst>
              <a:gd name="T0" fmla="*/ 0 w 1"/>
              <a:gd name="T1" fmla="*/ 1344 h 1345"/>
              <a:gd name="T2" fmla="*/ 0 w 1"/>
              <a:gd name="T3" fmla="*/ 0 h 1345"/>
              <a:gd name="T4" fmla="*/ 0 60000 65536"/>
              <a:gd name="T5" fmla="*/ 0 60000 65536"/>
              <a:gd name="T6" fmla="*/ 0 w 1"/>
              <a:gd name="T7" fmla="*/ 0 h 1345"/>
              <a:gd name="T8" fmla="*/ 1 w 1"/>
              <a:gd name="T9" fmla="*/ 1345 h 134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345">
                <a:moveTo>
                  <a:pt x="0" y="1344"/>
                </a:moveTo>
                <a:lnTo>
                  <a:pt x="0" y="0"/>
                </a:lnTo>
              </a:path>
            </a:pathLst>
          </a:custGeom>
          <a:noFill/>
          <a:ln w="12700" cap="rnd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68" name="Line 85"/>
          <p:cNvSpPr>
            <a:spLocks noChangeShapeType="1"/>
          </p:cNvSpPr>
          <p:nvPr/>
        </p:nvSpPr>
        <p:spPr bwMode="auto">
          <a:xfrm flipV="1">
            <a:off x="3768725" y="5056188"/>
            <a:ext cx="0" cy="121285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69" name="Line 86"/>
          <p:cNvSpPr>
            <a:spLocks noChangeShapeType="1"/>
          </p:cNvSpPr>
          <p:nvPr/>
        </p:nvSpPr>
        <p:spPr bwMode="auto">
          <a:xfrm flipV="1">
            <a:off x="4568825" y="5459413"/>
            <a:ext cx="0" cy="809625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70" name="Line 87"/>
          <p:cNvSpPr>
            <a:spLocks noChangeShapeType="1"/>
          </p:cNvSpPr>
          <p:nvPr/>
        </p:nvSpPr>
        <p:spPr bwMode="auto">
          <a:xfrm>
            <a:off x="5267325" y="4616450"/>
            <a:ext cx="0" cy="1630363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71" name="Line 88"/>
          <p:cNvSpPr>
            <a:spLocks noChangeShapeType="1"/>
          </p:cNvSpPr>
          <p:nvPr/>
        </p:nvSpPr>
        <p:spPr bwMode="auto">
          <a:xfrm>
            <a:off x="6003925" y="4300538"/>
            <a:ext cx="3175" cy="19796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72" name="Rectangle 89"/>
          <p:cNvSpPr>
            <a:spLocks noChangeArrowheads="1"/>
          </p:cNvSpPr>
          <p:nvPr/>
        </p:nvSpPr>
        <p:spPr bwMode="auto">
          <a:xfrm>
            <a:off x="5753100" y="6208713"/>
            <a:ext cx="561975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zero?</a:t>
            </a:r>
          </a:p>
        </p:txBody>
      </p:sp>
      <p:sp>
        <p:nvSpPr>
          <p:cNvPr id="72773" name="Freeform 90"/>
          <p:cNvSpPr>
            <a:spLocks/>
          </p:cNvSpPr>
          <p:nvPr/>
        </p:nvSpPr>
        <p:spPr bwMode="auto">
          <a:xfrm>
            <a:off x="2801938" y="3908425"/>
            <a:ext cx="230187" cy="458788"/>
          </a:xfrm>
          <a:custGeom>
            <a:avLst/>
            <a:gdLst>
              <a:gd name="T0" fmla="*/ 144 w 145"/>
              <a:gd name="T1" fmla="*/ 48 h 289"/>
              <a:gd name="T2" fmla="*/ 144 w 145"/>
              <a:gd name="T3" fmla="*/ 240 h 289"/>
              <a:gd name="T4" fmla="*/ 0 w 145"/>
              <a:gd name="T5" fmla="*/ 288 h 289"/>
              <a:gd name="T6" fmla="*/ 0 w 145"/>
              <a:gd name="T7" fmla="*/ 0 h 289"/>
              <a:gd name="T8" fmla="*/ 144 w 145"/>
              <a:gd name="T9" fmla="*/ 48 h 28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5"/>
              <a:gd name="T16" fmla="*/ 0 h 289"/>
              <a:gd name="T17" fmla="*/ 145 w 145"/>
              <a:gd name="T18" fmla="*/ 289 h 28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5" h="289">
                <a:moveTo>
                  <a:pt x="144" y="48"/>
                </a:moveTo>
                <a:lnTo>
                  <a:pt x="144" y="240"/>
                </a:lnTo>
                <a:lnTo>
                  <a:pt x="0" y="288"/>
                </a:lnTo>
                <a:lnTo>
                  <a:pt x="0" y="0"/>
                </a:lnTo>
                <a:lnTo>
                  <a:pt x="144" y="48"/>
                </a:lnTo>
              </a:path>
            </a:pathLst>
          </a:custGeom>
          <a:solidFill>
            <a:schemeClr val="bg1"/>
          </a:solidFill>
          <a:ln w="25400" cap="rnd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74" name="Freeform 91"/>
          <p:cNvSpPr>
            <a:spLocks/>
          </p:cNvSpPr>
          <p:nvPr/>
        </p:nvSpPr>
        <p:spPr bwMode="auto">
          <a:xfrm>
            <a:off x="2427288" y="3833813"/>
            <a:ext cx="382587" cy="185737"/>
          </a:xfrm>
          <a:custGeom>
            <a:avLst/>
            <a:gdLst>
              <a:gd name="T0" fmla="*/ 0 w 241"/>
              <a:gd name="T1" fmla="*/ 0 h 117"/>
              <a:gd name="T2" fmla="*/ 0 w 241"/>
              <a:gd name="T3" fmla="*/ 116 h 117"/>
              <a:gd name="T4" fmla="*/ 240 w 241"/>
              <a:gd name="T5" fmla="*/ 116 h 117"/>
              <a:gd name="T6" fmla="*/ 0 60000 65536"/>
              <a:gd name="T7" fmla="*/ 0 60000 65536"/>
              <a:gd name="T8" fmla="*/ 0 60000 65536"/>
              <a:gd name="T9" fmla="*/ 0 w 241"/>
              <a:gd name="T10" fmla="*/ 0 h 117"/>
              <a:gd name="T11" fmla="*/ 241 w 241"/>
              <a:gd name="T12" fmla="*/ 117 h 11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1" h="117">
                <a:moveTo>
                  <a:pt x="0" y="0"/>
                </a:moveTo>
                <a:lnTo>
                  <a:pt x="0" y="116"/>
                </a:lnTo>
                <a:lnTo>
                  <a:pt x="240" y="116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6" name="Group 92"/>
          <p:cNvGrpSpPr>
            <a:grpSpLocks/>
          </p:cNvGrpSpPr>
          <p:nvPr/>
        </p:nvGrpSpPr>
        <p:grpSpPr bwMode="auto">
          <a:xfrm>
            <a:off x="517525" y="3698875"/>
            <a:ext cx="1412875" cy="1050925"/>
            <a:chOff x="326" y="2386"/>
            <a:chExt cx="890" cy="662"/>
          </a:xfrm>
        </p:grpSpPr>
        <p:sp>
          <p:nvSpPr>
            <p:cNvPr id="72809" name="Rectangle 93"/>
            <p:cNvSpPr>
              <a:spLocks noChangeArrowheads="1"/>
            </p:cNvSpPr>
            <p:nvPr/>
          </p:nvSpPr>
          <p:spPr bwMode="auto">
            <a:xfrm>
              <a:off x="326" y="2766"/>
              <a:ext cx="212" cy="1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clk</a:t>
              </a:r>
            </a:p>
          </p:txBody>
        </p:sp>
        <p:sp>
          <p:nvSpPr>
            <p:cNvPr id="72810" name="Line 94"/>
            <p:cNvSpPr>
              <a:spLocks noChangeShapeType="1"/>
            </p:cNvSpPr>
            <p:nvPr/>
          </p:nvSpPr>
          <p:spPr bwMode="auto">
            <a:xfrm>
              <a:off x="431" y="2742"/>
              <a:ext cx="0" cy="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" name="Group 95"/>
            <p:cNvGrpSpPr>
              <a:grpSpLocks/>
            </p:cNvGrpSpPr>
            <p:nvPr/>
          </p:nvGrpSpPr>
          <p:grpSpPr bwMode="auto">
            <a:xfrm>
              <a:off x="333" y="2386"/>
              <a:ext cx="883" cy="662"/>
              <a:chOff x="333" y="2386"/>
              <a:chExt cx="883" cy="662"/>
            </a:xfrm>
          </p:grpSpPr>
          <p:sp>
            <p:nvSpPr>
              <p:cNvPr id="72812" name="Freeform 96"/>
              <p:cNvSpPr>
                <a:spLocks/>
              </p:cNvSpPr>
              <p:nvPr/>
            </p:nvSpPr>
            <p:spPr bwMode="auto">
              <a:xfrm>
                <a:off x="517" y="2567"/>
                <a:ext cx="189" cy="1"/>
              </a:xfrm>
              <a:custGeom>
                <a:avLst/>
                <a:gdLst>
                  <a:gd name="T0" fmla="*/ 0 w 189"/>
                  <a:gd name="T1" fmla="*/ 0 h 1"/>
                  <a:gd name="T2" fmla="*/ 141 w 189"/>
                  <a:gd name="T3" fmla="*/ 0 h 1"/>
                  <a:gd name="T4" fmla="*/ 188 w 189"/>
                  <a:gd name="T5" fmla="*/ 0 h 1"/>
                  <a:gd name="T6" fmla="*/ 0 60000 65536"/>
                  <a:gd name="T7" fmla="*/ 0 60000 65536"/>
                  <a:gd name="T8" fmla="*/ 0 60000 65536"/>
                  <a:gd name="T9" fmla="*/ 0 w 189"/>
                  <a:gd name="T10" fmla="*/ 0 h 1"/>
                  <a:gd name="T11" fmla="*/ 189 w 189"/>
                  <a:gd name="T12" fmla="*/ 1 h 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89" h="1">
                    <a:moveTo>
                      <a:pt x="0" y="0"/>
                    </a:moveTo>
                    <a:lnTo>
                      <a:pt x="141" y="0"/>
                    </a:lnTo>
                    <a:lnTo>
                      <a:pt x="188" y="0"/>
                    </a:lnTo>
                  </a:path>
                </a:pathLst>
              </a:custGeom>
              <a:noFill/>
              <a:ln w="25400" cap="rnd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8" name="Group 97"/>
              <p:cNvGrpSpPr>
                <a:grpSpLocks/>
              </p:cNvGrpSpPr>
              <p:nvPr/>
            </p:nvGrpSpPr>
            <p:grpSpPr bwMode="auto">
              <a:xfrm>
                <a:off x="684" y="2452"/>
                <a:ext cx="532" cy="596"/>
                <a:chOff x="684" y="2452"/>
                <a:chExt cx="532" cy="596"/>
              </a:xfrm>
            </p:grpSpPr>
            <p:sp>
              <p:nvSpPr>
                <p:cNvPr id="72818" name="Rectangle 98"/>
                <p:cNvSpPr>
                  <a:spLocks noChangeArrowheads="1"/>
                </p:cNvSpPr>
                <p:nvPr/>
              </p:nvSpPr>
              <p:spPr bwMode="auto">
                <a:xfrm>
                  <a:off x="717" y="2454"/>
                  <a:ext cx="466" cy="57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2819" name="Rectangle 99"/>
                <p:cNvSpPr>
                  <a:spLocks noChangeArrowheads="1"/>
                </p:cNvSpPr>
                <p:nvPr/>
              </p:nvSpPr>
              <p:spPr bwMode="auto">
                <a:xfrm>
                  <a:off x="684" y="2452"/>
                  <a:ext cx="306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56127A"/>
                      </a:solidFill>
                    </a:rPr>
                    <a:t>addr</a:t>
                  </a:r>
                </a:p>
              </p:txBody>
            </p:sp>
            <p:sp>
              <p:nvSpPr>
                <p:cNvPr id="72820" name="Rectangle 100"/>
                <p:cNvSpPr>
                  <a:spLocks noChangeArrowheads="1"/>
                </p:cNvSpPr>
                <p:nvPr/>
              </p:nvSpPr>
              <p:spPr bwMode="auto">
                <a:xfrm>
                  <a:off x="953" y="2554"/>
                  <a:ext cx="263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56127A"/>
                      </a:solidFill>
                    </a:rPr>
                    <a:t>inst</a:t>
                  </a:r>
                </a:p>
              </p:txBody>
            </p:sp>
            <p:sp>
              <p:nvSpPr>
                <p:cNvPr id="72821" name="Rectangle 101"/>
                <p:cNvSpPr>
                  <a:spLocks noChangeArrowheads="1"/>
                </p:cNvSpPr>
                <p:nvPr/>
              </p:nvSpPr>
              <p:spPr bwMode="auto">
                <a:xfrm>
                  <a:off x="691" y="2724"/>
                  <a:ext cx="518" cy="324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400">
                      <a:solidFill>
                        <a:srgbClr val="56127A"/>
                      </a:solidFill>
                    </a:rPr>
                    <a:t>Inst.</a:t>
                  </a:r>
                </a:p>
                <a:p>
                  <a:pPr>
                    <a:spcBef>
                      <a:spcPct val="0"/>
                    </a:spcBef>
                  </a:pPr>
                  <a:r>
                    <a:rPr lang="en-US" sz="1400">
                      <a:solidFill>
                        <a:srgbClr val="56127A"/>
                      </a:solidFill>
                    </a:rPr>
                    <a:t>Memory</a:t>
                  </a:r>
                </a:p>
              </p:txBody>
            </p:sp>
          </p:grpSp>
          <p:sp>
            <p:nvSpPr>
              <p:cNvPr id="72814" name="Rectangle 102"/>
              <p:cNvSpPr>
                <a:spLocks noChangeArrowheads="1"/>
              </p:cNvSpPr>
              <p:nvPr/>
            </p:nvSpPr>
            <p:spPr bwMode="auto">
              <a:xfrm>
                <a:off x="382" y="2386"/>
                <a:ext cx="127" cy="362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815" name="Line 103"/>
              <p:cNvSpPr>
                <a:spLocks noChangeShapeType="1"/>
              </p:cNvSpPr>
              <p:nvPr/>
            </p:nvSpPr>
            <p:spPr bwMode="auto">
              <a:xfrm>
                <a:off x="525" y="2567"/>
                <a:ext cx="3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816" name="Rectangle 104"/>
              <p:cNvSpPr>
                <a:spLocks noChangeArrowheads="1"/>
              </p:cNvSpPr>
              <p:nvPr/>
            </p:nvSpPr>
            <p:spPr bwMode="auto">
              <a:xfrm>
                <a:off x="333" y="2494"/>
                <a:ext cx="247" cy="17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PC</a:t>
                </a:r>
              </a:p>
            </p:txBody>
          </p:sp>
          <p:sp>
            <p:nvSpPr>
              <p:cNvPr id="72817" name="Freeform 105"/>
              <p:cNvSpPr>
                <a:spLocks/>
              </p:cNvSpPr>
              <p:nvPr/>
            </p:nvSpPr>
            <p:spPr bwMode="auto">
              <a:xfrm>
                <a:off x="422" y="2701"/>
                <a:ext cx="48" cy="48"/>
              </a:xfrm>
              <a:custGeom>
                <a:avLst/>
                <a:gdLst>
                  <a:gd name="T0" fmla="*/ 0 w 48"/>
                  <a:gd name="T1" fmla="*/ 47 h 48"/>
                  <a:gd name="T2" fmla="*/ 24 w 48"/>
                  <a:gd name="T3" fmla="*/ 0 h 48"/>
                  <a:gd name="T4" fmla="*/ 47 w 48"/>
                  <a:gd name="T5" fmla="*/ 47 h 48"/>
                  <a:gd name="T6" fmla="*/ 0 60000 65536"/>
                  <a:gd name="T7" fmla="*/ 0 60000 65536"/>
                  <a:gd name="T8" fmla="*/ 0 60000 65536"/>
                  <a:gd name="T9" fmla="*/ 0 w 48"/>
                  <a:gd name="T10" fmla="*/ 0 h 48"/>
                  <a:gd name="T11" fmla="*/ 48 w 48"/>
                  <a:gd name="T12" fmla="*/ 48 h 4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8" h="48">
                    <a:moveTo>
                      <a:pt x="0" y="47"/>
                    </a:moveTo>
                    <a:lnTo>
                      <a:pt x="24" y="0"/>
                    </a:lnTo>
                    <a:lnTo>
                      <a:pt x="47" y="47"/>
                    </a:lnTo>
                  </a:path>
                </a:pathLst>
              </a:custGeom>
              <a:noFill/>
              <a:ln w="254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72776" name="Rectangle 106"/>
          <p:cNvSpPr>
            <a:spLocks noChangeArrowheads="1"/>
          </p:cNvSpPr>
          <p:nvPr/>
        </p:nvSpPr>
        <p:spPr bwMode="auto">
          <a:xfrm>
            <a:off x="3481388" y="3468688"/>
            <a:ext cx="571500" cy="106362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77" name="Rectangle 107"/>
          <p:cNvSpPr>
            <a:spLocks noChangeArrowheads="1"/>
          </p:cNvSpPr>
          <p:nvPr/>
        </p:nvSpPr>
        <p:spPr bwMode="auto">
          <a:xfrm>
            <a:off x="3725863" y="3871913"/>
            <a:ext cx="401637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rd1</a:t>
            </a:r>
          </a:p>
        </p:txBody>
      </p:sp>
      <p:sp>
        <p:nvSpPr>
          <p:cNvPr id="72778" name="Rectangle 108"/>
          <p:cNvSpPr>
            <a:spLocks noChangeArrowheads="1"/>
          </p:cNvSpPr>
          <p:nvPr/>
        </p:nvSpPr>
        <p:spPr bwMode="auto">
          <a:xfrm>
            <a:off x="3454400" y="4275138"/>
            <a:ext cx="65563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400">
                <a:solidFill>
                  <a:srgbClr val="56127A"/>
                </a:solidFill>
              </a:rPr>
              <a:t>GPRs</a:t>
            </a:r>
          </a:p>
        </p:txBody>
      </p:sp>
      <p:sp>
        <p:nvSpPr>
          <p:cNvPr id="72779" name="Rectangle 109"/>
          <p:cNvSpPr>
            <a:spLocks noChangeArrowheads="1"/>
          </p:cNvSpPr>
          <p:nvPr/>
        </p:nvSpPr>
        <p:spPr bwMode="auto">
          <a:xfrm>
            <a:off x="3429000" y="3565525"/>
            <a:ext cx="392113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rs1</a:t>
            </a:r>
          </a:p>
        </p:txBody>
      </p:sp>
      <p:sp>
        <p:nvSpPr>
          <p:cNvPr id="72780" name="Rectangle 110"/>
          <p:cNvSpPr>
            <a:spLocks noChangeArrowheads="1"/>
          </p:cNvSpPr>
          <p:nvPr/>
        </p:nvSpPr>
        <p:spPr bwMode="auto">
          <a:xfrm>
            <a:off x="3429000" y="3716338"/>
            <a:ext cx="392113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rs2</a:t>
            </a:r>
          </a:p>
        </p:txBody>
      </p:sp>
      <p:sp>
        <p:nvSpPr>
          <p:cNvPr id="72781" name="Rectangle 111"/>
          <p:cNvSpPr>
            <a:spLocks noChangeArrowheads="1"/>
          </p:cNvSpPr>
          <p:nvPr/>
        </p:nvSpPr>
        <p:spPr bwMode="auto">
          <a:xfrm>
            <a:off x="3429000" y="4003675"/>
            <a:ext cx="366713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ws</a:t>
            </a:r>
          </a:p>
        </p:txBody>
      </p:sp>
      <p:sp>
        <p:nvSpPr>
          <p:cNvPr id="72782" name="Rectangle 112"/>
          <p:cNvSpPr>
            <a:spLocks noChangeArrowheads="1"/>
          </p:cNvSpPr>
          <p:nvPr/>
        </p:nvSpPr>
        <p:spPr bwMode="auto">
          <a:xfrm>
            <a:off x="3429000" y="4149725"/>
            <a:ext cx="376238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wd</a:t>
            </a:r>
          </a:p>
        </p:txBody>
      </p:sp>
      <p:sp>
        <p:nvSpPr>
          <p:cNvPr id="72783" name="Rectangle 113"/>
          <p:cNvSpPr>
            <a:spLocks noChangeArrowheads="1"/>
          </p:cNvSpPr>
          <p:nvPr/>
        </p:nvSpPr>
        <p:spPr bwMode="auto">
          <a:xfrm>
            <a:off x="3733800" y="4151313"/>
            <a:ext cx="401638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rd2</a:t>
            </a:r>
          </a:p>
        </p:txBody>
      </p:sp>
      <p:sp>
        <p:nvSpPr>
          <p:cNvPr id="72784" name="Rectangle 114"/>
          <p:cNvSpPr>
            <a:spLocks noChangeArrowheads="1"/>
          </p:cNvSpPr>
          <p:nvPr/>
        </p:nvSpPr>
        <p:spPr bwMode="auto">
          <a:xfrm>
            <a:off x="3627438" y="3402013"/>
            <a:ext cx="376237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we</a:t>
            </a:r>
          </a:p>
        </p:txBody>
      </p:sp>
      <p:grpSp>
        <p:nvGrpSpPr>
          <p:cNvPr id="9" name="Group 115"/>
          <p:cNvGrpSpPr>
            <a:grpSpLocks/>
          </p:cNvGrpSpPr>
          <p:nvPr/>
        </p:nvGrpSpPr>
        <p:grpSpPr bwMode="auto">
          <a:xfrm>
            <a:off x="3479800" y="4667250"/>
            <a:ext cx="571500" cy="454025"/>
            <a:chOff x="2192" y="2996"/>
            <a:chExt cx="360" cy="286"/>
          </a:xfrm>
        </p:grpSpPr>
        <p:sp>
          <p:nvSpPr>
            <p:cNvPr id="72807" name="Rectangle 116"/>
            <p:cNvSpPr>
              <a:spLocks noChangeArrowheads="1"/>
            </p:cNvSpPr>
            <p:nvPr/>
          </p:nvSpPr>
          <p:spPr bwMode="auto">
            <a:xfrm>
              <a:off x="2192" y="3030"/>
              <a:ext cx="360" cy="19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808" name="Rectangle 117"/>
            <p:cNvSpPr>
              <a:spLocks noChangeArrowheads="1"/>
            </p:cNvSpPr>
            <p:nvPr/>
          </p:nvSpPr>
          <p:spPr bwMode="auto">
            <a:xfrm>
              <a:off x="2208" y="2996"/>
              <a:ext cx="301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Imm</a:t>
              </a:r>
            </a:p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Ext</a:t>
              </a:r>
            </a:p>
          </p:txBody>
        </p:sp>
      </p:grpSp>
      <p:grpSp>
        <p:nvGrpSpPr>
          <p:cNvPr id="10" name="Group 118"/>
          <p:cNvGrpSpPr>
            <a:grpSpLocks/>
          </p:cNvGrpSpPr>
          <p:nvPr/>
        </p:nvGrpSpPr>
        <p:grpSpPr bwMode="auto">
          <a:xfrm>
            <a:off x="5499100" y="3905250"/>
            <a:ext cx="477838" cy="603250"/>
            <a:chOff x="3464" y="2516"/>
            <a:chExt cx="301" cy="380"/>
          </a:xfrm>
        </p:grpSpPr>
        <p:sp>
          <p:nvSpPr>
            <p:cNvPr id="72805" name="Freeform 119"/>
            <p:cNvSpPr>
              <a:spLocks/>
            </p:cNvSpPr>
            <p:nvPr/>
          </p:nvSpPr>
          <p:spPr bwMode="auto">
            <a:xfrm>
              <a:off x="3487" y="2516"/>
              <a:ext cx="236" cy="380"/>
            </a:xfrm>
            <a:custGeom>
              <a:avLst/>
              <a:gdLst>
                <a:gd name="T0" fmla="*/ 0 w 236"/>
                <a:gd name="T1" fmla="*/ 0 h 380"/>
                <a:gd name="T2" fmla="*/ 0 w 236"/>
                <a:gd name="T3" fmla="*/ 158 h 380"/>
                <a:gd name="T4" fmla="*/ 47 w 236"/>
                <a:gd name="T5" fmla="*/ 190 h 380"/>
                <a:gd name="T6" fmla="*/ 0 w 236"/>
                <a:gd name="T7" fmla="*/ 221 h 380"/>
                <a:gd name="T8" fmla="*/ 0 w 236"/>
                <a:gd name="T9" fmla="*/ 379 h 380"/>
                <a:gd name="T10" fmla="*/ 235 w 236"/>
                <a:gd name="T11" fmla="*/ 284 h 380"/>
                <a:gd name="T12" fmla="*/ 235 w 236"/>
                <a:gd name="T13" fmla="*/ 95 h 380"/>
                <a:gd name="T14" fmla="*/ 0 w 236"/>
                <a:gd name="T15" fmla="*/ 0 h 38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36"/>
                <a:gd name="T25" fmla="*/ 0 h 380"/>
                <a:gd name="T26" fmla="*/ 236 w 236"/>
                <a:gd name="T27" fmla="*/ 380 h 38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36" h="380">
                  <a:moveTo>
                    <a:pt x="0" y="0"/>
                  </a:moveTo>
                  <a:lnTo>
                    <a:pt x="0" y="158"/>
                  </a:lnTo>
                  <a:lnTo>
                    <a:pt x="47" y="190"/>
                  </a:lnTo>
                  <a:lnTo>
                    <a:pt x="0" y="221"/>
                  </a:lnTo>
                  <a:lnTo>
                    <a:pt x="0" y="379"/>
                  </a:lnTo>
                  <a:lnTo>
                    <a:pt x="235" y="284"/>
                  </a:lnTo>
                  <a:lnTo>
                    <a:pt x="235" y="95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806" name="Rectangle 120"/>
            <p:cNvSpPr>
              <a:spLocks noChangeArrowheads="1"/>
            </p:cNvSpPr>
            <p:nvPr/>
          </p:nvSpPr>
          <p:spPr bwMode="auto">
            <a:xfrm>
              <a:off x="3464" y="2634"/>
              <a:ext cx="30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ALU</a:t>
              </a:r>
            </a:p>
          </p:txBody>
        </p:sp>
      </p:grpSp>
      <p:grpSp>
        <p:nvGrpSpPr>
          <p:cNvPr id="11" name="Group 121"/>
          <p:cNvGrpSpPr>
            <a:grpSpLocks/>
          </p:cNvGrpSpPr>
          <p:nvPr/>
        </p:nvGrpSpPr>
        <p:grpSpPr bwMode="auto">
          <a:xfrm>
            <a:off x="3524250" y="3467100"/>
            <a:ext cx="80963" cy="87313"/>
            <a:chOff x="2815" y="1407"/>
            <a:chExt cx="51" cy="55"/>
          </a:xfrm>
        </p:grpSpPr>
        <p:sp>
          <p:nvSpPr>
            <p:cNvPr id="72803" name="Line 122"/>
            <p:cNvSpPr>
              <a:spLocks noChangeShapeType="1"/>
            </p:cNvSpPr>
            <p:nvPr/>
          </p:nvSpPr>
          <p:spPr bwMode="auto">
            <a:xfrm>
              <a:off x="2815" y="1407"/>
              <a:ext cx="24" cy="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804" name="Line 123"/>
            <p:cNvSpPr>
              <a:spLocks noChangeShapeType="1"/>
            </p:cNvSpPr>
            <p:nvPr/>
          </p:nvSpPr>
          <p:spPr bwMode="auto">
            <a:xfrm flipH="1">
              <a:off x="2842" y="1410"/>
              <a:ext cx="24" cy="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2" name="Group 124"/>
          <p:cNvGrpSpPr>
            <a:grpSpLocks/>
          </p:cNvGrpSpPr>
          <p:nvPr/>
        </p:nvGrpSpPr>
        <p:grpSpPr bwMode="auto">
          <a:xfrm>
            <a:off x="4291013" y="5121275"/>
            <a:ext cx="671512" cy="361950"/>
            <a:chOff x="2576" y="2405"/>
            <a:chExt cx="423" cy="228"/>
          </a:xfrm>
        </p:grpSpPr>
        <p:sp>
          <p:nvSpPr>
            <p:cNvPr id="72801" name="Rectangle 125"/>
            <p:cNvSpPr>
              <a:spLocks noChangeArrowheads="1"/>
            </p:cNvSpPr>
            <p:nvPr/>
          </p:nvSpPr>
          <p:spPr bwMode="auto">
            <a:xfrm>
              <a:off x="2609" y="2405"/>
              <a:ext cx="361" cy="197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802" name="Rectangle 126"/>
            <p:cNvSpPr>
              <a:spLocks noChangeArrowheads="1"/>
            </p:cNvSpPr>
            <p:nvPr/>
          </p:nvSpPr>
          <p:spPr bwMode="auto">
            <a:xfrm>
              <a:off x="2576" y="2405"/>
              <a:ext cx="423" cy="22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75000"/>
                </a:lnSpc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ALU</a:t>
              </a:r>
            </a:p>
            <a:p>
              <a:pPr algn="ctr">
                <a:lnSpc>
                  <a:spcPct val="75000"/>
                </a:lnSpc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Control</a:t>
              </a:r>
            </a:p>
          </p:txBody>
        </p:sp>
      </p:grpSp>
      <p:sp>
        <p:nvSpPr>
          <p:cNvPr id="72789" name="Freeform 127"/>
          <p:cNvSpPr>
            <a:spLocks/>
          </p:cNvSpPr>
          <p:nvPr/>
        </p:nvSpPr>
        <p:spPr bwMode="auto">
          <a:xfrm flipV="1">
            <a:off x="4759325" y="4292600"/>
            <a:ext cx="2149475" cy="687388"/>
          </a:xfrm>
          <a:custGeom>
            <a:avLst/>
            <a:gdLst>
              <a:gd name="T0" fmla="*/ 0 w 1505"/>
              <a:gd name="T1" fmla="*/ 200 h 201"/>
              <a:gd name="T2" fmla="*/ 0 w 1505"/>
              <a:gd name="T3" fmla="*/ 0 h 201"/>
              <a:gd name="T4" fmla="*/ 1504 w 1505"/>
              <a:gd name="T5" fmla="*/ 0 h 201"/>
              <a:gd name="T6" fmla="*/ 0 60000 65536"/>
              <a:gd name="T7" fmla="*/ 0 60000 65536"/>
              <a:gd name="T8" fmla="*/ 0 60000 65536"/>
              <a:gd name="T9" fmla="*/ 0 w 1505"/>
              <a:gd name="T10" fmla="*/ 0 h 201"/>
              <a:gd name="T11" fmla="*/ 1505 w 1505"/>
              <a:gd name="T12" fmla="*/ 201 h 20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05" h="201">
                <a:moveTo>
                  <a:pt x="0" y="200"/>
                </a:moveTo>
                <a:lnTo>
                  <a:pt x="0" y="0"/>
                </a:lnTo>
                <a:lnTo>
                  <a:pt x="1504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3" name="Group 128"/>
          <p:cNvGrpSpPr>
            <a:grpSpLocks/>
          </p:cNvGrpSpPr>
          <p:nvPr/>
        </p:nvGrpSpPr>
        <p:grpSpPr bwMode="auto">
          <a:xfrm>
            <a:off x="1371600" y="1447800"/>
            <a:ext cx="5330825" cy="3111500"/>
            <a:chOff x="864" y="912"/>
            <a:chExt cx="3358" cy="1960"/>
          </a:xfrm>
        </p:grpSpPr>
        <p:grpSp>
          <p:nvGrpSpPr>
            <p:cNvPr id="14" name="Group 129"/>
            <p:cNvGrpSpPr>
              <a:grpSpLocks/>
            </p:cNvGrpSpPr>
            <p:nvPr/>
          </p:nvGrpSpPr>
          <p:grpSpPr bwMode="auto">
            <a:xfrm>
              <a:off x="3478" y="1672"/>
              <a:ext cx="263" cy="385"/>
              <a:chOff x="3478" y="1672"/>
              <a:chExt cx="263" cy="385"/>
            </a:xfrm>
          </p:grpSpPr>
          <p:sp>
            <p:nvSpPr>
              <p:cNvPr id="72799" name="Freeform 130"/>
              <p:cNvSpPr>
                <a:spLocks/>
              </p:cNvSpPr>
              <p:nvPr/>
            </p:nvSpPr>
            <p:spPr bwMode="auto">
              <a:xfrm>
                <a:off x="3478" y="1672"/>
                <a:ext cx="241" cy="385"/>
              </a:xfrm>
              <a:custGeom>
                <a:avLst/>
                <a:gdLst>
                  <a:gd name="T0" fmla="*/ 0 w 241"/>
                  <a:gd name="T1" fmla="*/ 0 h 385"/>
                  <a:gd name="T2" fmla="*/ 0 w 241"/>
                  <a:gd name="T3" fmla="*/ 160 h 385"/>
                  <a:gd name="T4" fmla="*/ 48 w 241"/>
                  <a:gd name="T5" fmla="*/ 192 h 385"/>
                  <a:gd name="T6" fmla="*/ 0 w 241"/>
                  <a:gd name="T7" fmla="*/ 224 h 385"/>
                  <a:gd name="T8" fmla="*/ 0 w 241"/>
                  <a:gd name="T9" fmla="*/ 384 h 385"/>
                  <a:gd name="T10" fmla="*/ 240 w 241"/>
                  <a:gd name="T11" fmla="*/ 288 h 385"/>
                  <a:gd name="T12" fmla="*/ 240 w 241"/>
                  <a:gd name="T13" fmla="*/ 96 h 385"/>
                  <a:gd name="T14" fmla="*/ 0 w 241"/>
                  <a:gd name="T15" fmla="*/ 0 h 385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41"/>
                  <a:gd name="T25" fmla="*/ 0 h 385"/>
                  <a:gd name="T26" fmla="*/ 241 w 241"/>
                  <a:gd name="T27" fmla="*/ 385 h 385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41" h="385">
                    <a:moveTo>
                      <a:pt x="0" y="0"/>
                    </a:moveTo>
                    <a:lnTo>
                      <a:pt x="0" y="160"/>
                    </a:lnTo>
                    <a:lnTo>
                      <a:pt x="48" y="192"/>
                    </a:lnTo>
                    <a:lnTo>
                      <a:pt x="0" y="224"/>
                    </a:lnTo>
                    <a:lnTo>
                      <a:pt x="0" y="384"/>
                    </a:lnTo>
                    <a:lnTo>
                      <a:pt x="240" y="288"/>
                    </a:lnTo>
                    <a:lnTo>
                      <a:pt x="240" y="96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accent1"/>
              </a:solidFill>
              <a:ln w="9525" cap="rnd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800" name="Rectangle 131"/>
              <p:cNvSpPr>
                <a:spLocks noChangeArrowheads="1"/>
              </p:cNvSpPr>
              <p:nvPr/>
            </p:nvSpPr>
            <p:spPr bwMode="auto">
              <a:xfrm>
                <a:off x="3485" y="1796"/>
                <a:ext cx="256" cy="15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000">
                    <a:solidFill>
                      <a:srgbClr val="56127A"/>
                    </a:solidFill>
                  </a:rPr>
                  <a:t>Add</a:t>
                </a:r>
              </a:p>
            </p:txBody>
          </p:sp>
        </p:grpSp>
        <p:sp>
          <p:nvSpPr>
            <p:cNvPr id="72795" name="Freeform 132"/>
            <p:cNvSpPr>
              <a:spLocks/>
            </p:cNvSpPr>
            <p:nvPr/>
          </p:nvSpPr>
          <p:spPr bwMode="auto">
            <a:xfrm>
              <a:off x="1006" y="1744"/>
              <a:ext cx="2465" cy="1"/>
            </a:xfrm>
            <a:custGeom>
              <a:avLst/>
              <a:gdLst>
                <a:gd name="T0" fmla="*/ 0 w 2465"/>
                <a:gd name="T1" fmla="*/ 0 h 1"/>
                <a:gd name="T2" fmla="*/ 370 w 2465"/>
                <a:gd name="T3" fmla="*/ 0 h 1"/>
                <a:gd name="T4" fmla="*/ 358 w 2465"/>
                <a:gd name="T5" fmla="*/ 0 h 1"/>
                <a:gd name="T6" fmla="*/ 2464 w 2465"/>
                <a:gd name="T7" fmla="*/ 0 h 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65"/>
                <a:gd name="T13" fmla="*/ 0 h 1"/>
                <a:gd name="T14" fmla="*/ 2465 w 2465"/>
                <a:gd name="T15" fmla="*/ 1 h 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65" h="1">
                  <a:moveTo>
                    <a:pt x="0" y="0"/>
                  </a:moveTo>
                  <a:lnTo>
                    <a:pt x="370" y="0"/>
                  </a:lnTo>
                  <a:lnTo>
                    <a:pt x="358" y="0"/>
                  </a:lnTo>
                  <a:lnTo>
                    <a:pt x="2464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796" name="Freeform 133"/>
            <p:cNvSpPr>
              <a:spLocks/>
            </p:cNvSpPr>
            <p:nvPr/>
          </p:nvSpPr>
          <p:spPr bwMode="auto">
            <a:xfrm>
              <a:off x="864" y="1047"/>
              <a:ext cx="3358" cy="825"/>
            </a:xfrm>
            <a:custGeom>
              <a:avLst/>
              <a:gdLst>
                <a:gd name="T0" fmla="*/ 2857 w 3358"/>
                <a:gd name="T1" fmla="*/ 825 h 825"/>
                <a:gd name="T2" fmla="*/ 3358 w 3358"/>
                <a:gd name="T3" fmla="*/ 825 h 825"/>
                <a:gd name="T4" fmla="*/ 3358 w 3358"/>
                <a:gd name="T5" fmla="*/ 429 h 825"/>
                <a:gd name="T6" fmla="*/ 3358 w 3358"/>
                <a:gd name="T7" fmla="*/ 0 h 825"/>
                <a:gd name="T8" fmla="*/ 0 w 3358"/>
                <a:gd name="T9" fmla="*/ 0 h 8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58"/>
                <a:gd name="T16" fmla="*/ 0 h 825"/>
                <a:gd name="T17" fmla="*/ 3358 w 3358"/>
                <a:gd name="T18" fmla="*/ 825 h 82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58" h="825">
                  <a:moveTo>
                    <a:pt x="2857" y="825"/>
                  </a:moveTo>
                  <a:lnTo>
                    <a:pt x="3358" y="825"/>
                  </a:lnTo>
                  <a:lnTo>
                    <a:pt x="3358" y="429"/>
                  </a:lnTo>
                  <a:lnTo>
                    <a:pt x="3358" y="0"/>
                  </a:lnTo>
                  <a:lnTo>
                    <a:pt x="0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797" name="Freeform 134"/>
            <p:cNvSpPr>
              <a:spLocks/>
            </p:cNvSpPr>
            <p:nvPr/>
          </p:nvSpPr>
          <p:spPr bwMode="auto">
            <a:xfrm>
              <a:off x="2792" y="1984"/>
              <a:ext cx="696" cy="888"/>
            </a:xfrm>
            <a:custGeom>
              <a:avLst/>
              <a:gdLst>
                <a:gd name="T0" fmla="*/ 0 w 696"/>
                <a:gd name="T1" fmla="*/ 888 h 888"/>
                <a:gd name="T2" fmla="*/ 0 w 696"/>
                <a:gd name="T3" fmla="*/ 0 h 888"/>
                <a:gd name="T4" fmla="*/ 696 w 696"/>
                <a:gd name="T5" fmla="*/ 0 h 888"/>
                <a:gd name="T6" fmla="*/ 0 60000 65536"/>
                <a:gd name="T7" fmla="*/ 0 60000 65536"/>
                <a:gd name="T8" fmla="*/ 0 60000 65536"/>
                <a:gd name="T9" fmla="*/ 0 w 696"/>
                <a:gd name="T10" fmla="*/ 0 h 888"/>
                <a:gd name="T11" fmla="*/ 696 w 696"/>
                <a:gd name="T12" fmla="*/ 888 h 8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96" h="888">
                  <a:moveTo>
                    <a:pt x="0" y="888"/>
                  </a:moveTo>
                  <a:lnTo>
                    <a:pt x="0" y="0"/>
                  </a:lnTo>
                  <a:lnTo>
                    <a:pt x="696" y="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798" name="Rectangle 135"/>
            <p:cNvSpPr>
              <a:spLocks noChangeArrowheads="1"/>
            </p:cNvSpPr>
            <p:nvPr/>
          </p:nvSpPr>
          <p:spPr bwMode="auto">
            <a:xfrm>
              <a:off x="864" y="912"/>
              <a:ext cx="21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br</a:t>
              </a:r>
            </a:p>
          </p:txBody>
        </p:sp>
      </p:grpSp>
      <p:sp>
        <p:nvSpPr>
          <p:cNvPr id="72791" name="Rectangle 136"/>
          <p:cNvSpPr>
            <a:spLocks noChangeArrowheads="1"/>
          </p:cNvSpPr>
          <p:nvPr/>
        </p:nvSpPr>
        <p:spPr bwMode="auto">
          <a:xfrm>
            <a:off x="1370013" y="1981200"/>
            <a:ext cx="5349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pc+4</a:t>
            </a:r>
          </a:p>
        </p:txBody>
      </p:sp>
      <p:sp>
        <p:nvSpPr>
          <p:cNvPr id="72792" name="Rectangle 137"/>
          <p:cNvSpPr>
            <a:spLocks noChangeArrowheads="1"/>
          </p:cNvSpPr>
          <p:nvPr/>
        </p:nvSpPr>
        <p:spPr bwMode="auto">
          <a:xfrm>
            <a:off x="3779838" y="1390650"/>
            <a:ext cx="8159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RegWrite</a:t>
            </a:r>
          </a:p>
        </p:txBody>
      </p:sp>
      <p:sp>
        <p:nvSpPr>
          <p:cNvPr id="72793" name="Line 138"/>
          <p:cNvSpPr>
            <a:spLocks noChangeShapeType="1"/>
          </p:cNvSpPr>
          <p:nvPr/>
        </p:nvSpPr>
        <p:spPr bwMode="auto">
          <a:xfrm>
            <a:off x="1570038" y="2757488"/>
            <a:ext cx="1063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5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25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5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225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5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225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5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1225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5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225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5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225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5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225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5730" grpId="0" animBg="1"/>
      <p:bldP spid="1225731" grpId="0" animBg="1"/>
      <p:bldP spid="1225733" grpId="0" animBg="1"/>
      <p:bldP spid="1225734" grpId="0" animBg="1"/>
      <p:bldP spid="1225735" grpId="0" animBg="1"/>
      <p:bldP spid="1225736" grpId="0" animBg="1"/>
      <p:bldP spid="122577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48AC219-49BC-7541-B88D-1CE7F9C69144}" type="slidenum">
              <a:rPr lang="en-US"/>
              <a:pPr/>
              <a:t>27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226754" name="Freeform 2"/>
          <p:cNvSpPr>
            <a:spLocks/>
          </p:cNvSpPr>
          <p:nvPr/>
        </p:nvSpPr>
        <p:spPr bwMode="auto">
          <a:xfrm>
            <a:off x="2181225" y="3676650"/>
            <a:ext cx="2809875" cy="315913"/>
          </a:xfrm>
          <a:custGeom>
            <a:avLst/>
            <a:gdLst>
              <a:gd name="T0" fmla="*/ 0 w 1770"/>
              <a:gd name="T1" fmla="*/ 0 h 199"/>
              <a:gd name="T2" fmla="*/ 876 w 1770"/>
              <a:gd name="T3" fmla="*/ 0 h 199"/>
              <a:gd name="T4" fmla="*/ 1074 w 1770"/>
              <a:gd name="T5" fmla="*/ 199 h 199"/>
              <a:gd name="T6" fmla="*/ 1770 w 1770"/>
              <a:gd name="T7" fmla="*/ 194 h 199"/>
              <a:gd name="T8" fmla="*/ 0 60000 65536"/>
              <a:gd name="T9" fmla="*/ 0 60000 65536"/>
              <a:gd name="T10" fmla="*/ 0 60000 65536"/>
              <a:gd name="T11" fmla="*/ 0 60000 65536"/>
              <a:gd name="T12" fmla="*/ 0 w 1770"/>
              <a:gd name="T13" fmla="*/ 0 h 199"/>
              <a:gd name="T14" fmla="*/ 1770 w 1770"/>
              <a:gd name="T15" fmla="*/ 199 h 19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70" h="199">
                <a:moveTo>
                  <a:pt x="0" y="0"/>
                </a:moveTo>
                <a:lnTo>
                  <a:pt x="876" y="0"/>
                </a:lnTo>
                <a:lnTo>
                  <a:pt x="1074" y="199"/>
                </a:lnTo>
                <a:lnTo>
                  <a:pt x="1770" y="194"/>
                </a:lnTo>
              </a:path>
            </a:pathLst>
          </a:custGeom>
          <a:noFill/>
          <a:ln w="76200" cap="rnd">
            <a:solidFill>
              <a:srgbClr val="CFBDC8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6755" name="Freeform 3"/>
          <p:cNvSpPr>
            <a:spLocks/>
          </p:cNvSpPr>
          <p:nvPr/>
        </p:nvSpPr>
        <p:spPr bwMode="auto">
          <a:xfrm>
            <a:off x="1368425" y="1836738"/>
            <a:ext cx="3624263" cy="2149475"/>
          </a:xfrm>
          <a:custGeom>
            <a:avLst/>
            <a:gdLst>
              <a:gd name="T0" fmla="*/ 2283 w 2283"/>
              <a:gd name="T1" fmla="*/ 1354 h 1354"/>
              <a:gd name="T2" fmla="*/ 2276 w 2283"/>
              <a:gd name="T3" fmla="*/ 0 h 1354"/>
              <a:gd name="T4" fmla="*/ 0 w 2283"/>
              <a:gd name="T5" fmla="*/ 0 h 1354"/>
              <a:gd name="T6" fmla="*/ 0 60000 65536"/>
              <a:gd name="T7" fmla="*/ 0 60000 65536"/>
              <a:gd name="T8" fmla="*/ 0 60000 65536"/>
              <a:gd name="T9" fmla="*/ 0 w 2283"/>
              <a:gd name="T10" fmla="*/ 0 h 1354"/>
              <a:gd name="T11" fmla="*/ 2283 w 2283"/>
              <a:gd name="T12" fmla="*/ 1354 h 135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83" h="1354">
                <a:moveTo>
                  <a:pt x="2283" y="1354"/>
                </a:moveTo>
                <a:lnTo>
                  <a:pt x="2276" y="0"/>
                </a:lnTo>
                <a:lnTo>
                  <a:pt x="0" y="0"/>
                </a:lnTo>
              </a:path>
            </a:pathLst>
          </a:custGeom>
          <a:noFill/>
          <a:ln w="76200" cap="rnd">
            <a:solidFill>
              <a:srgbClr val="CFBDC8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759" name="Rectangle 4"/>
          <p:cNvSpPr>
            <a:spLocks noGrp="1" noChangeArrowheads="1"/>
          </p:cNvSpPr>
          <p:nvPr>
            <p:ph type="title"/>
          </p:nvPr>
        </p:nvSpPr>
        <p:spPr>
          <a:xfrm>
            <a:off x="255588" y="492125"/>
            <a:ext cx="8189912" cy="685800"/>
          </a:xfrm>
          <a:noFill/>
        </p:spPr>
        <p:txBody>
          <a:bodyPr lIns="90488" tIns="44450" rIns="90488" bIns="44450"/>
          <a:lstStyle/>
          <a:p>
            <a:r>
              <a:rPr lang="en-US"/>
              <a:t>Register-Indirect Jumps (JR)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795338" y="2444750"/>
            <a:ext cx="777875" cy="630238"/>
            <a:chOff x="501" y="1540"/>
            <a:chExt cx="490" cy="397"/>
          </a:xfrm>
        </p:grpSpPr>
        <p:sp>
          <p:nvSpPr>
            <p:cNvPr id="74884" name="Rectangle 6"/>
            <p:cNvSpPr>
              <a:spLocks noChangeArrowheads="1"/>
            </p:cNvSpPr>
            <p:nvPr/>
          </p:nvSpPr>
          <p:spPr bwMode="auto">
            <a:xfrm>
              <a:off x="501" y="1540"/>
              <a:ext cx="243" cy="1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0x4</a:t>
              </a:r>
            </a:p>
          </p:txBody>
        </p:sp>
        <p:sp>
          <p:nvSpPr>
            <p:cNvPr id="74885" name="Freeform 7"/>
            <p:cNvSpPr>
              <a:spLocks/>
            </p:cNvSpPr>
            <p:nvPr/>
          </p:nvSpPr>
          <p:spPr bwMode="auto">
            <a:xfrm>
              <a:off x="750" y="1552"/>
              <a:ext cx="241" cy="385"/>
            </a:xfrm>
            <a:custGeom>
              <a:avLst/>
              <a:gdLst>
                <a:gd name="T0" fmla="*/ 0 w 241"/>
                <a:gd name="T1" fmla="*/ 0 h 385"/>
                <a:gd name="T2" fmla="*/ 0 w 241"/>
                <a:gd name="T3" fmla="*/ 160 h 385"/>
                <a:gd name="T4" fmla="*/ 48 w 241"/>
                <a:gd name="T5" fmla="*/ 192 h 385"/>
                <a:gd name="T6" fmla="*/ 0 w 241"/>
                <a:gd name="T7" fmla="*/ 224 h 385"/>
                <a:gd name="T8" fmla="*/ 0 w 241"/>
                <a:gd name="T9" fmla="*/ 384 h 385"/>
                <a:gd name="T10" fmla="*/ 240 w 241"/>
                <a:gd name="T11" fmla="*/ 288 h 385"/>
                <a:gd name="T12" fmla="*/ 240 w 241"/>
                <a:gd name="T13" fmla="*/ 96 h 385"/>
                <a:gd name="T14" fmla="*/ 0 w 241"/>
                <a:gd name="T15" fmla="*/ 0 h 38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41"/>
                <a:gd name="T25" fmla="*/ 0 h 385"/>
                <a:gd name="T26" fmla="*/ 241 w 241"/>
                <a:gd name="T27" fmla="*/ 385 h 38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41" h="385">
                  <a:moveTo>
                    <a:pt x="0" y="0"/>
                  </a:moveTo>
                  <a:lnTo>
                    <a:pt x="0" y="160"/>
                  </a:lnTo>
                  <a:lnTo>
                    <a:pt x="48" y="192"/>
                  </a:lnTo>
                  <a:lnTo>
                    <a:pt x="0" y="224"/>
                  </a:lnTo>
                  <a:lnTo>
                    <a:pt x="0" y="384"/>
                  </a:lnTo>
                  <a:lnTo>
                    <a:pt x="240" y="288"/>
                  </a:lnTo>
                  <a:lnTo>
                    <a:pt x="240" y="96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86" name="Line 8"/>
            <p:cNvSpPr>
              <a:spLocks noChangeShapeType="1"/>
            </p:cNvSpPr>
            <p:nvPr/>
          </p:nvSpPr>
          <p:spPr bwMode="auto">
            <a:xfrm>
              <a:off x="706" y="1600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87" name="Line 9"/>
            <p:cNvSpPr>
              <a:spLocks noChangeShapeType="1"/>
            </p:cNvSpPr>
            <p:nvPr/>
          </p:nvSpPr>
          <p:spPr bwMode="auto">
            <a:xfrm>
              <a:off x="706" y="1888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4761" name="Freeform 10"/>
          <p:cNvSpPr>
            <a:spLocks/>
          </p:cNvSpPr>
          <p:nvPr/>
        </p:nvSpPr>
        <p:spPr bwMode="auto">
          <a:xfrm>
            <a:off x="276225" y="1943100"/>
            <a:ext cx="893763" cy="2046288"/>
          </a:xfrm>
          <a:custGeom>
            <a:avLst/>
            <a:gdLst>
              <a:gd name="T0" fmla="*/ 562 w 563"/>
              <a:gd name="T1" fmla="*/ 0 h 1289"/>
              <a:gd name="T2" fmla="*/ 2 w 563"/>
              <a:gd name="T3" fmla="*/ 0 h 1289"/>
              <a:gd name="T4" fmla="*/ 0 w 563"/>
              <a:gd name="T5" fmla="*/ 1288 h 1289"/>
              <a:gd name="T6" fmla="*/ 192 w 563"/>
              <a:gd name="T7" fmla="*/ 1288 h 1289"/>
              <a:gd name="T8" fmla="*/ 0 60000 65536"/>
              <a:gd name="T9" fmla="*/ 0 60000 65536"/>
              <a:gd name="T10" fmla="*/ 0 60000 65536"/>
              <a:gd name="T11" fmla="*/ 0 60000 65536"/>
              <a:gd name="T12" fmla="*/ 0 w 563"/>
              <a:gd name="T13" fmla="*/ 0 h 1289"/>
              <a:gd name="T14" fmla="*/ 563 w 563"/>
              <a:gd name="T15" fmla="*/ 1289 h 128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63" h="1289">
                <a:moveTo>
                  <a:pt x="562" y="0"/>
                </a:moveTo>
                <a:lnTo>
                  <a:pt x="2" y="0"/>
                </a:lnTo>
                <a:lnTo>
                  <a:pt x="0" y="1288"/>
                </a:lnTo>
                <a:lnTo>
                  <a:pt x="192" y="1288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762" name="Freeform 11"/>
          <p:cNvSpPr>
            <a:spLocks/>
          </p:cNvSpPr>
          <p:nvPr/>
        </p:nvSpPr>
        <p:spPr bwMode="auto">
          <a:xfrm>
            <a:off x="6524625" y="4156075"/>
            <a:ext cx="1752600" cy="1279525"/>
          </a:xfrm>
          <a:custGeom>
            <a:avLst/>
            <a:gdLst>
              <a:gd name="T0" fmla="*/ 2 w 1104"/>
              <a:gd name="T1" fmla="*/ 0 h 806"/>
              <a:gd name="T2" fmla="*/ 0 w 1104"/>
              <a:gd name="T3" fmla="*/ 806 h 806"/>
              <a:gd name="T4" fmla="*/ 784 w 1104"/>
              <a:gd name="T5" fmla="*/ 806 h 806"/>
              <a:gd name="T6" fmla="*/ 784 w 1104"/>
              <a:gd name="T7" fmla="*/ 326 h 806"/>
              <a:gd name="T8" fmla="*/ 1104 w 1104"/>
              <a:gd name="T9" fmla="*/ 326 h 8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04"/>
              <a:gd name="T16" fmla="*/ 0 h 806"/>
              <a:gd name="T17" fmla="*/ 1104 w 1104"/>
              <a:gd name="T18" fmla="*/ 806 h 8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04" h="806">
                <a:moveTo>
                  <a:pt x="2" y="0"/>
                </a:moveTo>
                <a:lnTo>
                  <a:pt x="0" y="806"/>
                </a:lnTo>
                <a:lnTo>
                  <a:pt x="784" y="806"/>
                </a:lnTo>
                <a:lnTo>
                  <a:pt x="784" y="326"/>
                </a:lnTo>
                <a:lnTo>
                  <a:pt x="1104" y="326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763" name="Freeform 12"/>
          <p:cNvSpPr>
            <a:spLocks/>
          </p:cNvSpPr>
          <p:nvPr/>
        </p:nvSpPr>
        <p:spPr bwMode="auto">
          <a:xfrm>
            <a:off x="3095625" y="4292600"/>
            <a:ext cx="5570538" cy="1830388"/>
          </a:xfrm>
          <a:custGeom>
            <a:avLst/>
            <a:gdLst>
              <a:gd name="T0" fmla="*/ 3392 w 3509"/>
              <a:gd name="T1" fmla="*/ 200 h 1153"/>
              <a:gd name="T2" fmla="*/ 3508 w 3509"/>
              <a:gd name="T3" fmla="*/ 200 h 1153"/>
              <a:gd name="T4" fmla="*/ 3504 w 3509"/>
              <a:gd name="T5" fmla="*/ 1152 h 1153"/>
              <a:gd name="T6" fmla="*/ 0 w 3509"/>
              <a:gd name="T7" fmla="*/ 1152 h 1153"/>
              <a:gd name="T8" fmla="*/ 0 w 3509"/>
              <a:gd name="T9" fmla="*/ 0 h 1153"/>
              <a:gd name="T10" fmla="*/ 240 w 3509"/>
              <a:gd name="T11" fmla="*/ 0 h 115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509"/>
              <a:gd name="T19" fmla="*/ 0 h 1153"/>
              <a:gd name="T20" fmla="*/ 3509 w 3509"/>
              <a:gd name="T21" fmla="*/ 1153 h 115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509" h="1153">
                <a:moveTo>
                  <a:pt x="3392" y="200"/>
                </a:moveTo>
                <a:lnTo>
                  <a:pt x="3508" y="200"/>
                </a:lnTo>
                <a:lnTo>
                  <a:pt x="3504" y="1152"/>
                </a:lnTo>
                <a:lnTo>
                  <a:pt x="0" y="1152"/>
                </a:lnTo>
                <a:lnTo>
                  <a:pt x="0" y="0"/>
                </a:lnTo>
                <a:lnTo>
                  <a:pt x="24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764" name="Rectangle 13"/>
          <p:cNvSpPr>
            <a:spLocks noChangeArrowheads="1"/>
          </p:cNvSpPr>
          <p:nvPr/>
        </p:nvSpPr>
        <p:spPr bwMode="auto">
          <a:xfrm>
            <a:off x="3779838" y="1390650"/>
            <a:ext cx="8159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RegWrite</a:t>
            </a:r>
          </a:p>
        </p:txBody>
      </p:sp>
      <p:sp>
        <p:nvSpPr>
          <p:cNvPr id="74765" name="Rectangle 14"/>
          <p:cNvSpPr>
            <a:spLocks noChangeArrowheads="1"/>
          </p:cNvSpPr>
          <p:nvPr/>
        </p:nvSpPr>
        <p:spPr bwMode="auto">
          <a:xfrm>
            <a:off x="1214438" y="2673350"/>
            <a:ext cx="406400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000">
                <a:solidFill>
                  <a:srgbClr val="56127A"/>
                </a:solidFill>
              </a:rPr>
              <a:t>Add</a:t>
            </a:r>
          </a:p>
        </p:txBody>
      </p:sp>
      <p:sp>
        <p:nvSpPr>
          <p:cNvPr id="74766" name="Freeform 15"/>
          <p:cNvSpPr>
            <a:spLocks/>
          </p:cNvSpPr>
          <p:nvPr/>
        </p:nvSpPr>
        <p:spPr bwMode="auto">
          <a:xfrm>
            <a:off x="5521325" y="2654300"/>
            <a:ext cx="382588" cy="611188"/>
          </a:xfrm>
          <a:custGeom>
            <a:avLst/>
            <a:gdLst>
              <a:gd name="T0" fmla="*/ 0 w 241"/>
              <a:gd name="T1" fmla="*/ 0 h 385"/>
              <a:gd name="T2" fmla="*/ 0 w 241"/>
              <a:gd name="T3" fmla="*/ 160 h 385"/>
              <a:gd name="T4" fmla="*/ 48 w 241"/>
              <a:gd name="T5" fmla="*/ 192 h 385"/>
              <a:gd name="T6" fmla="*/ 0 w 241"/>
              <a:gd name="T7" fmla="*/ 224 h 385"/>
              <a:gd name="T8" fmla="*/ 0 w 241"/>
              <a:gd name="T9" fmla="*/ 384 h 385"/>
              <a:gd name="T10" fmla="*/ 240 w 241"/>
              <a:gd name="T11" fmla="*/ 288 h 385"/>
              <a:gd name="T12" fmla="*/ 240 w 241"/>
              <a:gd name="T13" fmla="*/ 96 h 385"/>
              <a:gd name="T14" fmla="*/ 0 w 241"/>
              <a:gd name="T15" fmla="*/ 0 h 38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41"/>
              <a:gd name="T25" fmla="*/ 0 h 385"/>
              <a:gd name="T26" fmla="*/ 241 w 241"/>
              <a:gd name="T27" fmla="*/ 385 h 38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41" h="385">
                <a:moveTo>
                  <a:pt x="0" y="0"/>
                </a:moveTo>
                <a:lnTo>
                  <a:pt x="0" y="160"/>
                </a:lnTo>
                <a:lnTo>
                  <a:pt x="48" y="192"/>
                </a:lnTo>
                <a:lnTo>
                  <a:pt x="0" y="224"/>
                </a:lnTo>
                <a:lnTo>
                  <a:pt x="0" y="384"/>
                </a:lnTo>
                <a:lnTo>
                  <a:pt x="240" y="288"/>
                </a:lnTo>
                <a:lnTo>
                  <a:pt x="240" y="96"/>
                </a:lnTo>
                <a:lnTo>
                  <a:pt x="0" y="0"/>
                </a:lnTo>
              </a:path>
            </a:pathLst>
          </a:cu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767" name="Rectangle 16"/>
          <p:cNvSpPr>
            <a:spLocks noChangeArrowheads="1"/>
          </p:cNvSpPr>
          <p:nvPr/>
        </p:nvSpPr>
        <p:spPr bwMode="auto">
          <a:xfrm>
            <a:off x="5532438" y="2851150"/>
            <a:ext cx="406400" cy="241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000">
                <a:solidFill>
                  <a:srgbClr val="56127A"/>
                </a:solidFill>
              </a:rPr>
              <a:t>Add</a:t>
            </a:r>
          </a:p>
        </p:txBody>
      </p:sp>
      <p:sp>
        <p:nvSpPr>
          <p:cNvPr id="74768" name="Freeform 17"/>
          <p:cNvSpPr>
            <a:spLocks/>
          </p:cNvSpPr>
          <p:nvPr/>
        </p:nvSpPr>
        <p:spPr bwMode="auto">
          <a:xfrm>
            <a:off x="1597025" y="2768600"/>
            <a:ext cx="3913188" cy="1588"/>
          </a:xfrm>
          <a:custGeom>
            <a:avLst/>
            <a:gdLst>
              <a:gd name="T0" fmla="*/ 0 w 2465"/>
              <a:gd name="T1" fmla="*/ 0 h 1"/>
              <a:gd name="T2" fmla="*/ 370 w 2465"/>
              <a:gd name="T3" fmla="*/ 0 h 1"/>
              <a:gd name="T4" fmla="*/ 358 w 2465"/>
              <a:gd name="T5" fmla="*/ 0 h 1"/>
              <a:gd name="T6" fmla="*/ 2464 w 2465"/>
              <a:gd name="T7" fmla="*/ 0 h 1"/>
              <a:gd name="T8" fmla="*/ 0 60000 65536"/>
              <a:gd name="T9" fmla="*/ 0 60000 65536"/>
              <a:gd name="T10" fmla="*/ 0 60000 65536"/>
              <a:gd name="T11" fmla="*/ 0 60000 65536"/>
              <a:gd name="T12" fmla="*/ 0 w 2465"/>
              <a:gd name="T13" fmla="*/ 0 h 1"/>
              <a:gd name="T14" fmla="*/ 2465 w 2465"/>
              <a:gd name="T15" fmla="*/ 1 h 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465" h="1">
                <a:moveTo>
                  <a:pt x="0" y="0"/>
                </a:moveTo>
                <a:lnTo>
                  <a:pt x="370" y="0"/>
                </a:lnTo>
                <a:lnTo>
                  <a:pt x="358" y="0"/>
                </a:lnTo>
                <a:lnTo>
                  <a:pt x="2464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769" name="Freeform 18"/>
          <p:cNvSpPr>
            <a:spLocks/>
          </p:cNvSpPr>
          <p:nvPr/>
        </p:nvSpPr>
        <p:spPr bwMode="auto">
          <a:xfrm flipH="1">
            <a:off x="3763963" y="1498600"/>
            <a:ext cx="42862" cy="1944688"/>
          </a:xfrm>
          <a:custGeom>
            <a:avLst/>
            <a:gdLst>
              <a:gd name="T0" fmla="*/ 0 w 1"/>
              <a:gd name="T1" fmla="*/ 0 h 1537"/>
              <a:gd name="T2" fmla="*/ 0 w 1"/>
              <a:gd name="T3" fmla="*/ 1536 h 1537"/>
              <a:gd name="T4" fmla="*/ 0 60000 65536"/>
              <a:gd name="T5" fmla="*/ 0 60000 65536"/>
              <a:gd name="T6" fmla="*/ 0 w 1"/>
              <a:gd name="T7" fmla="*/ 0 h 1537"/>
              <a:gd name="T8" fmla="*/ 1 w 1"/>
              <a:gd name="T9" fmla="*/ 1537 h 153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537">
                <a:moveTo>
                  <a:pt x="0" y="0"/>
                </a:moveTo>
                <a:lnTo>
                  <a:pt x="0" y="1536"/>
                </a:lnTo>
              </a:path>
            </a:pathLst>
          </a:custGeom>
          <a:noFill/>
          <a:ln w="12700" cap="rnd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6835775" y="1390650"/>
            <a:ext cx="2146300" cy="3740150"/>
            <a:chOff x="4306" y="876"/>
            <a:chExt cx="1352" cy="2356"/>
          </a:xfrm>
        </p:grpSpPr>
        <p:sp>
          <p:nvSpPr>
            <p:cNvPr id="74867" name="Rectangle 20"/>
            <p:cNvSpPr>
              <a:spLocks noChangeArrowheads="1"/>
            </p:cNvSpPr>
            <p:nvPr/>
          </p:nvSpPr>
          <p:spPr bwMode="auto">
            <a:xfrm>
              <a:off x="4306" y="2212"/>
              <a:ext cx="212" cy="1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clk</a:t>
              </a:r>
            </a:p>
          </p:txBody>
        </p:sp>
        <p:sp>
          <p:nvSpPr>
            <p:cNvPr id="74868" name="Line 21"/>
            <p:cNvSpPr>
              <a:spLocks noChangeShapeType="1"/>
            </p:cNvSpPr>
            <p:nvPr/>
          </p:nvSpPr>
          <p:spPr bwMode="auto">
            <a:xfrm>
              <a:off x="4414" y="2392"/>
              <a:ext cx="0" cy="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69" name="Freeform 22"/>
            <p:cNvSpPr>
              <a:spLocks/>
            </p:cNvSpPr>
            <p:nvPr/>
          </p:nvSpPr>
          <p:spPr bwMode="auto">
            <a:xfrm>
              <a:off x="4848" y="2848"/>
              <a:ext cx="367" cy="1"/>
            </a:xfrm>
            <a:custGeom>
              <a:avLst/>
              <a:gdLst>
                <a:gd name="T0" fmla="*/ 0 w 367"/>
                <a:gd name="T1" fmla="*/ 0 h 1"/>
                <a:gd name="T2" fmla="*/ 366 w 367"/>
                <a:gd name="T3" fmla="*/ 0 h 1"/>
                <a:gd name="T4" fmla="*/ 0 60000 65536"/>
                <a:gd name="T5" fmla="*/ 0 60000 65536"/>
                <a:gd name="T6" fmla="*/ 0 w 367"/>
                <a:gd name="T7" fmla="*/ 0 h 1"/>
                <a:gd name="T8" fmla="*/ 367 w 36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7" h="1">
                  <a:moveTo>
                    <a:pt x="0" y="0"/>
                  </a:moveTo>
                  <a:lnTo>
                    <a:pt x="36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70" name="Rectangle 23"/>
            <p:cNvSpPr>
              <a:spLocks noChangeArrowheads="1"/>
            </p:cNvSpPr>
            <p:nvPr/>
          </p:nvSpPr>
          <p:spPr bwMode="auto">
            <a:xfrm>
              <a:off x="5245" y="876"/>
              <a:ext cx="41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WBSrc</a:t>
              </a:r>
            </a:p>
          </p:txBody>
        </p:sp>
        <p:sp>
          <p:nvSpPr>
            <p:cNvPr id="74871" name="Rectangle 24"/>
            <p:cNvSpPr>
              <a:spLocks noChangeArrowheads="1"/>
            </p:cNvSpPr>
            <p:nvPr/>
          </p:nvSpPr>
          <p:spPr bwMode="auto">
            <a:xfrm>
              <a:off x="4565" y="876"/>
              <a:ext cx="551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MemWrite</a:t>
              </a:r>
            </a:p>
          </p:txBody>
        </p:sp>
        <p:sp>
          <p:nvSpPr>
            <p:cNvPr id="74872" name="Freeform 25"/>
            <p:cNvSpPr>
              <a:spLocks/>
            </p:cNvSpPr>
            <p:nvPr/>
          </p:nvSpPr>
          <p:spPr bwMode="auto">
            <a:xfrm>
              <a:off x="5197" y="2749"/>
              <a:ext cx="145" cy="289"/>
            </a:xfrm>
            <a:custGeom>
              <a:avLst/>
              <a:gdLst>
                <a:gd name="T0" fmla="*/ 144 w 145"/>
                <a:gd name="T1" fmla="*/ 48 h 289"/>
                <a:gd name="T2" fmla="*/ 144 w 145"/>
                <a:gd name="T3" fmla="*/ 240 h 289"/>
                <a:gd name="T4" fmla="*/ 0 w 145"/>
                <a:gd name="T5" fmla="*/ 288 h 289"/>
                <a:gd name="T6" fmla="*/ 0 w 145"/>
                <a:gd name="T7" fmla="*/ 0 h 289"/>
                <a:gd name="T8" fmla="*/ 144 w 145"/>
                <a:gd name="T9" fmla="*/ 48 h 2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289"/>
                <a:gd name="T17" fmla="*/ 145 w 145"/>
                <a:gd name="T18" fmla="*/ 289 h 28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73" name="Freeform 26"/>
            <p:cNvSpPr>
              <a:spLocks/>
            </p:cNvSpPr>
            <p:nvPr/>
          </p:nvSpPr>
          <p:spPr bwMode="auto">
            <a:xfrm>
              <a:off x="5263" y="936"/>
              <a:ext cx="48" cy="1815"/>
            </a:xfrm>
            <a:custGeom>
              <a:avLst/>
              <a:gdLst>
                <a:gd name="T0" fmla="*/ 0 w 1"/>
                <a:gd name="T1" fmla="*/ 0 h 2169"/>
                <a:gd name="T2" fmla="*/ 0 w 1"/>
                <a:gd name="T3" fmla="*/ 2168 h 2169"/>
                <a:gd name="T4" fmla="*/ 0 60000 65536"/>
                <a:gd name="T5" fmla="*/ 0 60000 65536"/>
                <a:gd name="T6" fmla="*/ 0 w 1"/>
                <a:gd name="T7" fmla="*/ 0 h 2169"/>
                <a:gd name="T8" fmla="*/ 1 w 1"/>
                <a:gd name="T9" fmla="*/ 2169 h 216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2169">
                  <a:moveTo>
                    <a:pt x="0" y="0"/>
                  </a:moveTo>
                  <a:lnTo>
                    <a:pt x="0" y="2168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74" name="Freeform 27"/>
            <p:cNvSpPr>
              <a:spLocks/>
            </p:cNvSpPr>
            <p:nvPr/>
          </p:nvSpPr>
          <p:spPr bwMode="auto">
            <a:xfrm>
              <a:off x="4574" y="936"/>
              <a:ext cx="1" cy="1542"/>
            </a:xfrm>
            <a:custGeom>
              <a:avLst/>
              <a:gdLst>
                <a:gd name="T0" fmla="*/ 0 w 1"/>
                <a:gd name="T1" fmla="*/ 0 h 1793"/>
                <a:gd name="T2" fmla="*/ 0 w 1"/>
                <a:gd name="T3" fmla="*/ 1792 h 1793"/>
                <a:gd name="T4" fmla="*/ 0 60000 65536"/>
                <a:gd name="T5" fmla="*/ 0 60000 65536"/>
                <a:gd name="T6" fmla="*/ 0 w 1"/>
                <a:gd name="T7" fmla="*/ 0 h 1793"/>
                <a:gd name="T8" fmla="*/ 1 w 1"/>
                <a:gd name="T9" fmla="*/ 1793 h 179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793">
                  <a:moveTo>
                    <a:pt x="0" y="0"/>
                  </a:moveTo>
                  <a:lnTo>
                    <a:pt x="0" y="1792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75" name="Rectangle 28"/>
            <p:cNvSpPr>
              <a:spLocks noChangeArrowheads="1"/>
            </p:cNvSpPr>
            <p:nvPr/>
          </p:nvSpPr>
          <p:spPr bwMode="auto">
            <a:xfrm>
              <a:off x="4352" y="2480"/>
              <a:ext cx="488" cy="75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76" name="Rectangle 29"/>
            <p:cNvSpPr>
              <a:spLocks noChangeArrowheads="1"/>
            </p:cNvSpPr>
            <p:nvPr/>
          </p:nvSpPr>
          <p:spPr bwMode="auto">
            <a:xfrm>
              <a:off x="4327" y="2526"/>
              <a:ext cx="306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addr</a:t>
              </a:r>
            </a:p>
          </p:txBody>
        </p:sp>
        <p:sp>
          <p:nvSpPr>
            <p:cNvPr id="74877" name="Rectangle 30"/>
            <p:cNvSpPr>
              <a:spLocks noChangeArrowheads="1"/>
            </p:cNvSpPr>
            <p:nvPr/>
          </p:nvSpPr>
          <p:spPr bwMode="auto">
            <a:xfrm>
              <a:off x="4327" y="3055"/>
              <a:ext cx="370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wdata</a:t>
              </a:r>
            </a:p>
          </p:txBody>
        </p:sp>
        <p:sp>
          <p:nvSpPr>
            <p:cNvPr id="74878" name="Rectangle 31"/>
            <p:cNvSpPr>
              <a:spLocks noChangeArrowheads="1"/>
            </p:cNvSpPr>
            <p:nvPr/>
          </p:nvSpPr>
          <p:spPr bwMode="auto">
            <a:xfrm>
              <a:off x="4546" y="2724"/>
              <a:ext cx="33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rdata</a:t>
              </a:r>
            </a:p>
          </p:txBody>
        </p:sp>
        <p:sp>
          <p:nvSpPr>
            <p:cNvPr id="74879" name="Rectangle 32"/>
            <p:cNvSpPr>
              <a:spLocks noChangeArrowheads="1"/>
            </p:cNvSpPr>
            <p:nvPr/>
          </p:nvSpPr>
          <p:spPr bwMode="auto">
            <a:xfrm>
              <a:off x="4343" y="2788"/>
              <a:ext cx="518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</a:rPr>
                <a:t>Data </a:t>
              </a:r>
            </a:p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</a:rPr>
                <a:t>Memory</a:t>
              </a:r>
            </a:p>
          </p:txBody>
        </p:sp>
        <p:sp>
          <p:nvSpPr>
            <p:cNvPr id="74880" name="Rectangle 33"/>
            <p:cNvSpPr>
              <a:spLocks noChangeArrowheads="1"/>
            </p:cNvSpPr>
            <p:nvPr/>
          </p:nvSpPr>
          <p:spPr bwMode="auto">
            <a:xfrm>
              <a:off x="4447" y="2430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we</a:t>
              </a:r>
            </a:p>
          </p:txBody>
        </p:sp>
        <p:grpSp>
          <p:nvGrpSpPr>
            <p:cNvPr id="4" name="Group 34"/>
            <p:cNvGrpSpPr>
              <a:grpSpLocks/>
            </p:cNvGrpSpPr>
            <p:nvPr/>
          </p:nvGrpSpPr>
          <p:grpSpPr bwMode="auto">
            <a:xfrm>
              <a:off x="4380" y="2481"/>
              <a:ext cx="51" cy="55"/>
              <a:chOff x="2815" y="1407"/>
              <a:chExt cx="51" cy="55"/>
            </a:xfrm>
          </p:grpSpPr>
          <p:sp>
            <p:nvSpPr>
              <p:cNvPr id="74882" name="Line 35"/>
              <p:cNvSpPr>
                <a:spLocks noChangeShapeType="1"/>
              </p:cNvSpPr>
              <p:nvPr/>
            </p:nvSpPr>
            <p:spPr bwMode="auto">
              <a:xfrm>
                <a:off x="2815" y="1407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883" name="Line 36"/>
              <p:cNvSpPr>
                <a:spLocks noChangeShapeType="1"/>
              </p:cNvSpPr>
              <p:nvPr/>
            </p:nvSpPr>
            <p:spPr bwMode="auto">
              <a:xfrm flipH="1">
                <a:off x="2842" y="1410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5" name="Group 37"/>
          <p:cNvGrpSpPr>
            <a:grpSpLocks/>
          </p:cNvGrpSpPr>
          <p:nvPr/>
        </p:nvGrpSpPr>
        <p:grpSpPr bwMode="auto">
          <a:xfrm>
            <a:off x="517525" y="2984500"/>
            <a:ext cx="6391275" cy="3503613"/>
            <a:chOff x="326" y="1880"/>
            <a:chExt cx="4026" cy="2207"/>
          </a:xfrm>
        </p:grpSpPr>
        <p:sp>
          <p:nvSpPr>
            <p:cNvPr id="74783" name="Line 38"/>
            <p:cNvSpPr>
              <a:spLocks noChangeShapeType="1"/>
            </p:cNvSpPr>
            <p:nvPr/>
          </p:nvSpPr>
          <p:spPr bwMode="auto">
            <a:xfrm>
              <a:off x="3742" y="2624"/>
              <a:ext cx="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84" name="Freeform 39"/>
            <p:cNvSpPr>
              <a:spLocks/>
            </p:cNvSpPr>
            <p:nvPr/>
          </p:nvSpPr>
          <p:spPr bwMode="auto">
            <a:xfrm flipV="1">
              <a:off x="2582" y="2880"/>
              <a:ext cx="681" cy="193"/>
            </a:xfrm>
            <a:custGeom>
              <a:avLst/>
              <a:gdLst>
                <a:gd name="T0" fmla="*/ 0 w 681"/>
                <a:gd name="T1" fmla="*/ 0 h 193"/>
                <a:gd name="T2" fmla="*/ 208 w 681"/>
                <a:gd name="T3" fmla="*/ 0 h 193"/>
                <a:gd name="T4" fmla="*/ 208 w 681"/>
                <a:gd name="T5" fmla="*/ 192 h 193"/>
                <a:gd name="T6" fmla="*/ 680 w 681"/>
                <a:gd name="T7" fmla="*/ 192 h 19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81"/>
                <a:gd name="T13" fmla="*/ 0 h 193"/>
                <a:gd name="T14" fmla="*/ 681 w 681"/>
                <a:gd name="T15" fmla="*/ 193 h 19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81" h="193">
                  <a:moveTo>
                    <a:pt x="0" y="0"/>
                  </a:moveTo>
                  <a:lnTo>
                    <a:pt x="208" y="0"/>
                  </a:lnTo>
                  <a:lnTo>
                    <a:pt x="208" y="192"/>
                  </a:lnTo>
                  <a:lnTo>
                    <a:pt x="680" y="192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85" name="Rectangle 40"/>
            <p:cNvSpPr>
              <a:spLocks noChangeArrowheads="1"/>
            </p:cNvSpPr>
            <p:nvPr/>
          </p:nvSpPr>
          <p:spPr bwMode="auto">
            <a:xfrm>
              <a:off x="1613" y="3913"/>
              <a:ext cx="434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RegDst</a:t>
              </a:r>
            </a:p>
          </p:txBody>
        </p:sp>
        <p:sp>
          <p:nvSpPr>
            <p:cNvPr id="74786" name="Freeform 41"/>
            <p:cNvSpPr>
              <a:spLocks/>
            </p:cNvSpPr>
            <p:nvPr/>
          </p:nvSpPr>
          <p:spPr bwMode="auto">
            <a:xfrm>
              <a:off x="544" y="1880"/>
              <a:ext cx="207" cy="633"/>
            </a:xfrm>
            <a:custGeom>
              <a:avLst/>
              <a:gdLst>
                <a:gd name="T0" fmla="*/ 0 w 207"/>
                <a:gd name="T1" fmla="*/ 632 h 633"/>
                <a:gd name="T2" fmla="*/ 0 w 207"/>
                <a:gd name="T3" fmla="*/ 56 h 633"/>
                <a:gd name="T4" fmla="*/ 0 w 207"/>
                <a:gd name="T5" fmla="*/ 0 h 633"/>
                <a:gd name="T6" fmla="*/ 206 w 207"/>
                <a:gd name="T7" fmla="*/ 0 h 6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7"/>
                <a:gd name="T13" fmla="*/ 0 h 633"/>
                <a:gd name="T14" fmla="*/ 207 w 207"/>
                <a:gd name="T15" fmla="*/ 633 h 6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7" h="633">
                  <a:moveTo>
                    <a:pt x="0" y="632"/>
                  </a:moveTo>
                  <a:lnTo>
                    <a:pt x="0" y="56"/>
                  </a:lnTo>
                  <a:lnTo>
                    <a:pt x="0" y="0"/>
                  </a:lnTo>
                  <a:lnTo>
                    <a:pt x="20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87" name="Freeform 42"/>
            <p:cNvSpPr>
              <a:spLocks/>
            </p:cNvSpPr>
            <p:nvPr/>
          </p:nvSpPr>
          <p:spPr bwMode="auto">
            <a:xfrm>
              <a:off x="1374" y="2320"/>
              <a:ext cx="817" cy="193"/>
            </a:xfrm>
            <a:custGeom>
              <a:avLst/>
              <a:gdLst>
                <a:gd name="T0" fmla="*/ 0 w 817"/>
                <a:gd name="T1" fmla="*/ 192 h 193"/>
                <a:gd name="T2" fmla="*/ 0 w 817"/>
                <a:gd name="T3" fmla="*/ 0 h 193"/>
                <a:gd name="T4" fmla="*/ 816 w 817"/>
                <a:gd name="T5" fmla="*/ 0 h 193"/>
                <a:gd name="T6" fmla="*/ 0 60000 65536"/>
                <a:gd name="T7" fmla="*/ 0 60000 65536"/>
                <a:gd name="T8" fmla="*/ 0 60000 65536"/>
                <a:gd name="T9" fmla="*/ 0 w 817"/>
                <a:gd name="T10" fmla="*/ 0 h 193"/>
                <a:gd name="T11" fmla="*/ 817 w 817"/>
                <a:gd name="T12" fmla="*/ 193 h 19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17" h="193">
                  <a:moveTo>
                    <a:pt x="0" y="192"/>
                  </a:moveTo>
                  <a:lnTo>
                    <a:pt x="0" y="0"/>
                  </a:lnTo>
                  <a:lnTo>
                    <a:pt x="816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88" name="Freeform 43"/>
            <p:cNvSpPr>
              <a:spLocks/>
            </p:cNvSpPr>
            <p:nvPr/>
          </p:nvSpPr>
          <p:spPr bwMode="auto">
            <a:xfrm>
              <a:off x="1374" y="2416"/>
              <a:ext cx="817" cy="1"/>
            </a:xfrm>
            <a:custGeom>
              <a:avLst/>
              <a:gdLst>
                <a:gd name="T0" fmla="*/ 0 w 817"/>
                <a:gd name="T1" fmla="*/ 0 h 1"/>
                <a:gd name="T2" fmla="*/ 816 w 817"/>
                <a:gd name="T3" fmla="*/ 0 h 1"/>
                <a:gd name="T4" fmla="*/ 0 60000 65536"/>
                <a:gd name="T5" fmla="*/ 0 60000 65536"/>
                <a:gd name="T6" fmla="*/ 0 w 817"/>
                <a:gd name="T7" fmla="*/ 0 h 1"/>
                <a:gd name="T8" fmla="*/ 817 w 81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17" h="1">
                  <a:moveTo>
                    <a:pt x="0" y="0"/>
                  </a:moveTo>
                  <a:lnTo>
                    <a:pt x="816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89" name="Freeform 44"/>
            <p:cNvSpPr>
              <a:spLocks/>
            </p:cNvSpPr>
            <p:nvPr/>
          </p:nvSpPr>
          <p:spPr bwMode="auto">
            <a:xfrm>
              <a:off x="1374" y="2512"/>
              <a:ext cx="385" cy="193"/>
            </a:xfrm>
            <a:custGeom>
              <a:avLst/>
              <a:gdLst>
                <a:gd name="T0" fmla="*/ 0 w 385"/>
                <a:gd name="T1" fmla="*/ 0 h 193"/>
                <a:gd name="T2" fmla="*/ 0 w 385"/>
                <a:gd name="T3" fmla="*/ 192 h 193"/>
                <a:gd name="T4" fmla="*/ 384 w 385"/>
                <a:gd name="T5" fmla="*/ 192 h 193"/>
                <a:gd name="T6" fmla="*/ 0 60000 65536"/>
                <a:gd name="T7" fmla="*/ 0 60000 65536"/>
                <a:gd name="T8" fmla="*/ 0 60000 65536"/>
                <a:gd name="T9" fmla="*/ 0 w 385"/>
                <a:gd name="T10" fmla="*/ 0 h 193"/>
                <a:gd name="T11" fmla="*/ 385 w 385"/>
                <a:gd name="T12" fmla="*/ 193 h 19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5" h="193">
                  <a:moveTo>
                    <a:pt x="0" y="0"/>
                  </a:moveTo>
                  <a:lnTo>
                    <a:pt x="0" y="192"/>
                  </a:lnTo>
                  <a:lnTo>
                    <a:pt x="384" y="192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90" name="Freeform 45"/>
            <p:cNvSpPr>
              <a:spLocks/>
            </p:cNvSpPr>
            <p:nvPr/>
          </p:nvSpPr>
          <p:spPr bwMode="auto">
            <a:xfrm>
              <a:off x="1374" y="2704"/>
              <a:ext cx="817" cy="385"/>
            </a:xfrm>
            <a:custGeom>
              <a:avLst/>
              <a:gdLst>
                <a:gd name="T0" fmla="*/ 0 w 817"/>
                <a:gd name="T1" fmla="*/ 0 h 385"/>
                <a:gd name="T2" fmla="*/ 0 w 817"/>
                <a:gd name="T3" fmla="*/ 384 h 385"/>
                <a:gd name="T4" fmla="*/ 816 w 817"/>
                <a:gd name="T5" fmla="*/ 384 h 385"/>
                <a:gd name="T6" fmla="*/ 0 60000 65536"/>
                <a:gd name="T7" fmla="*/ 0 60000 65536"/>
                <a:gd name="T8" fmla="*/ 0 60000 65536"/>
                <a:gd name="T9" fmla="*/ 0 w 817"/>
                <a:gd name="T10" fmla="*/ 0 h 385"/>
                <a:gd name="T11" fmla="*/ 817 w 817"/>
                <a:gd name="T12" fmla="*/ 385 h 38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17" h="385">
                  <a:moveTo>
                    <a:pt x="0" y="0"/>
                  </a:moveTo>
                  <a:lnTo>
                    <a:pt x="0" y="384"/>
                  </a:lnTo>
                  <a:lnTo>
                    <a:pt x="816" y="384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91" name="Freeform 46"/>
            <p:cNvSpPr>
              <a:spLocks/>
            </p:cNvSpPr>
            <p:nvPr/>
          </p:nvSpPr>
          <p:spPr bwMode="auto">
            <a:xfrm>
              <a:off x="1950" y="2608"/>
              <a:ext cx="241" cy="1"/>
            </a:xfrm>
            <a:custGeom>
              <a:avLst/>
              <a:gdLst>
                <a:gd name="T0" fmla="*/ 0 w 241"/>
                <a:gd name="T1" fmla="*/ 0 h 1"/>
                <a:gd name="T2" fmla="*/ 240 w 241"/>
                <a:gd name="T3" fmla="*/ 0 h 1"/>
                <a:gd name="T4" fmla="*/ 0 60000 65536"/>
                <a:gd name="T5" fmla="*/ 0 60000 65536"/>
                <a:gd name="T6" fmla="*/ 0 w 241"/>
                <a:gd name="T7" fmla="*/ 0 h 1"/>
                <a:gd name="T8" fmla="*/ 241 w 241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41" h="1">
                  <a:moveTo>
                    <a:pt x="0" y="0"/>
                  </a:moveTo>
                  <a:lnTo>
                    <a:pt x="240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92" name="Freeform 47"/>
            <p:cNvSpPr>
              <a:spLocks/>
            </p:cNvSpPr>
            <p:nvPr/>
          </p:nvSpPr>
          <p:spPr bwMode="auto">
            <a:xfrm>
              <a:off x="2566" y="2512"/>
              <a:ext cx="897" cy="1"/>
            </a:xfrm>
            <a:custGeom>
              <a:avLst/>
              <a:gdLst>
                <a:gd name="T0" fmla="*/ 0 w 897"/>
                <a:gd name="T1" fmla="*/ 0 h 1"/>
                <a:gd name="T2" fmla="*/ 896 w 897"/>
                <a:gd name="T3" fmla="*/ 0 h 1"/>
                <a:gd name="T4" fmla="*/ 0 60000 65536"/>
                <a:gd name="T5" fmla="*/ 0 60000 65536"/>
                <a:gd name="T6" fmla="*/ 0 w 897"/>
                <a:gd name="T7" fmla="*/ 0 h 1"/>
                <a:gd name="T8" fmla="*/ 897 w 89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97" h="1">
                  <a:moveTo>
                    <a:pt x="0" y="0"/>
                  </a:moveTo>
                  <a:lnTo>
                    <a:pt x="89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93" name="Freeform 48"/>
            <p:cNvSpPr>
              <a:spLocks/>
            </p:cNvSpPr>
            <p:nvPr/>
          </p:nvSpPr>
          <p:spPr bwMode="auto">
            <a:xfrm>
              <a:off x="1374" y="3088"/>
              <a:ext cx="1345" cy="241"/>
            </a:xfrm>
            <a:custGeom>
              <a:avLst/>
              <a:gdLst>
                <a:gd name="T0" fmla="*/ 0 w 1345"/>
                <a:gd name="T1" fmla="*/ 0 h 241"/>
                <a:gd name="T2" fmla="*/ 0 w 1345"/>
                <a:gd name="T3" fmla="*/ 240 h 241"/>
                <a:gd name="T4" fmla="*/ 1344 w 1345"/>
                <a:gd name="T5" fmla="*/ 240 h 241"/>
                <a:gd name="T6" fmla="*/ 0 60000 65536"/>
                <a:gd name="T7" fmla="*/ 0 60000 65536"/>
                <a:gd name="T8" fmla="*/ 0 60000 65536"/>
                <a:gd name="T9" fmla="*/ 0 w 1345"/>
                <a:gd name="T10" fmla="*/ 0 h 241"/>
                <a:gd name="T11" fmla="*/ 1345 w 1345"/>
                <a:gd name="T12" fmla="*/ 241 h 24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45" h="241">
                  <a:moveTo>
                    <a:pt x="0" y="0"/>
                  </a:moveTo>
                  <a:lnTo>
                    <a:pt x="0" y="240"/>
                  </a:lnTo>
                  <a:lnTo>
                    <a:pt x="1344" y="24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94" name="Freeform 49"/>
            <p:cNvSpPr>
              <a:spLocks/>
            </p:cNvSpPr>
            <p:nvPr/>
          </p:nvSpPr>
          <p:spPr bwMode="auto">
            <a:xfrm>
              <a:off x="3086" y="2800"/>
              <a:ext cx="545" cy="521"/>
            </a:xfrm>
            <a:custGeom>
              <a:avLst/>
              <a:gdLst>
                <a:gd name="T0" fmla="*/ 0 w 545"/>
                <a:gd name="T1" fmla="*/ 520 h 521"/>
                <a:gd name="T2" fmla="*/ 544 w 545"/>
                <a:gd name="T3" fmla="*/ 520 h 521"/>
                <a:gd name="T4" fmla="*/ 544 w 545"/>
                <a:gd name="T5" fmla="*/ 0 h 521"/>
                <a:gd name="T6" fmla="*/ 0 60000 65536"/>
                <a:gd name="T7" fmla="*/ 0 60000 65536"/>
                <a:gd name="T8" fmla="*/ 0 60000 65536"/>
                <a:gd name="T9" fmla="*/ 0 w 545"/>
                <a:gd name="T10" fmla="*/ 0 h 521"/>
                <a:gd name="T11" fmla="*/ 545 w 545"/>
                <a:gd name="T12" fmla="*/ 521 h 52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45" h="521">
                  <a:moveTo>
                    <a:pt x="0" y="520"/>
                  </a:moveTo>
                  <a:lnTo>
                    <a:pt x="544" y="520"/>
                  </a:lnTo>
                  <a:lnTo>
                    <a:pt x="544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95" name="Freeform 50"/>
            <p:cNvSpPr>
              <a:spLocks/>
            </p:cNvSpPr>
            <p:nvPr/>
          </p:nvSpPr>
          <p:spPr bwMode="auto">
            <a:xfrm>
              <a:off x="2534" y="2704"/>
              <a:ext cx="713" cy="27"/>
            </a:xfrm>
            <a:custGeom>
              <a:avLst/>
              <a:gdLst>
                <a:gd name="T0" fmla="*/ 0 w 337"/>
                <a:gd name="T1" fmla="*/ 0 h 1"/>
                <a:gd name="T2" fmla="*/ 336 w 337"/>
                <a:gd name="T3" fmla="*/ 0 h 1"/>
                <a:gd name="T4" fmla="*/ 0 60000 65536"/>
                <a:gd name="T5" fmla="*/ 0 60000 65536"/>
                <a:gd name="T6" fmla="*/ 0 w 337"/>
                <a:gd name="T7" fmla="*/ 0 h 1"/>
                <a:gd name="T8" fmla="*/ 337 w 33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37" h="1">
                  <a:moveTo>
                    <a:pt x="0" y="0"/>
                  </a:moveTo>
                  <a:lnTo>
                    <a:pt x="33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96" name="Line 51"/>
            <p:cNvSpPr>
              <a:spLocks noChangeShapeType="1"/>
            </p:cNvSpPr>
            <p:nvPr/>
          </p:nvSpPr>
          <p:spPr bwMode="auto">
            <a:xfrm>
              <a:off x="1206" y="2608"/>
              <a:ext cx="16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97" name="Rectangle 52"/>
            <p:cNvSpPr>
              <a:spLocks noChangeArrowheads="1"/>
            </p:cNvSpPr>
            <p:nvPr/>
          </p:nvSpPr>
          <p:spPr bwMode="auto">
            <a:xfrm>
              <a:off x="3109" y="3916"/>
              <a:ext cx="32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BSrc</a:t>
              </a:r>
            </a:p>
          </p:txBody>
        </p:sp>
        <p:sp>
          <p:nvSpPr>
            <p:cNvPr id="74798" name="Oval 53"/>
            <p:cNvSpPr>
              <a:spLocks noChangeArrowheads="1"/>
            </p:cNvSpPr>
            <p:nvPr/>
          </p:nvSpPr>
          <p:spPr bwMode="auto">
            <a:xfrm>
              <a:off x="2778" y="2860"/>
              <a:ext cx="32" cy="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99" name="Oval 54"/>
            <p:cNvSpPr>
              <a:spLocks noChangeArrowheads="1"/>
            </p:cNvSpPr>
            <p:nvPr/>
          </p:nvSpPr>
          <p:spPr bwMode="auto">
            <a:xfrm>
              <a:off x="1362" y="2596"/>
              <a:ext cx="32" cy="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00" name="Oval 55"/>
            <p:cNvSpPr>
              <a:spLocks noChangeArrowheads="1"/>
            </p:cNvSpPr>
            <p:nvPr/>
          </p:nvSpPr>
          <p:spPr bwMode="auto">
            <a:xfrm>
              <a:off x="4090" y="2604"/>
              <a:ext cx="32" cy="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01" name="Line 56"/>
            <p:cNvSpPr>
              <a:spLocks noChangeShapeType="1"/>
            </p:cNvSpPr>
            <p:nvPr/>
          </p:nvSpPr>
          <p:spPr bwMode="auto">
            <a:xfrm>
              <a:off x="1374" y="3332"/>
              <a:ext cx="0" cy="5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02" name="Rectangle 57"/>
            <p:cNvSpPr>
              <a:spLocks noChangeArrowheads="1"/>
            </p:cNvSpPr>
            <p:nvPr/>
          </p:nvSpPr>
          <p:spPr bwMode="auto">
            <a:xfrm>
              <a:off x="2189" y="3913"/>
              <a:ext cx="39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ExtSel</a:t>
              </a:r>
            </a:p>
          </p:txBody>
        </p:sp>
        <p:sp>
          <p:nvSpPr>
            <p:cNvPr id="74803" name="Rectangle 58"/>
            <p:cNvSpPr>
              <a:spLocks noChangeArrowheads="1"/>
            </p:cNvSpPr>
            <p:nvPr/>
          </p:nvSpPr>
          <p:spPr bwMode="auto">
            <a:xfrm>
              <a:off x="1181" y="3913"/>
              <a:ext cx="47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OpCode</a:t>
              </a:r>
            </a:p>
          </p:txBody>
        </p:sp>
        <p:sp>
          <p:nvSpPr>
            <p:cNvPr id="74804" name="Line 59"/>
            <p:cNvSpPr>
              <a:spLocks noChangeShapeType="1"/>
            </p:cNvSpPr>
            <p:nvPr/>
          </p:nvSpPr>
          <p:spPr bwMode="auto">
            <a:xfrm flipH="1">
              <a:off x="1712" y="2704"/>
              <a:ext cx="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05" name="Line 60"/>
            <p:cNvSpPr>
              <a:spLocks noChangeShapeType="1"/>
            </p:cNvSpPr>
            <p:nvPr/>
          </p:nvSpPr>
          <p:spPr bwMode="auto">
            <a:xfrm flipH="1">
              <a:off x="1904" y="2608"/>
              <a:ext cx="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06" name="Line 61"/>
            <p:cNvSpPr>
              <a:spLocks noChangeShapeType="1"/>
            </p:cNvSpPr>
            <p:nvPr/>
          </p:nvSpPr>
          <p:spPr bwMode="auto">
            <a:xfrm>
              <a:off x="2146" y="2704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07" name="Line 62"/>
            <p:cNvSpPr>
              <a:spLocks noChangeShapeType="1"/>
            </p:cNvSpPr>
            <p:nvPr/>
          </p:nvSpPr>
          <p:spPr bwMode="auto">
            <a:xfrm>
              <a:off x="2146" y="2608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08" name="Line 63"/>
            <p:cNvSpPr>
              <a:spLocks noChangeShapeType="1"/>
            </p:cNvSpPr>
            <p:nvPr/>
          </p:nvSpPr>
          <p:spPr bwMode="auto">
            <a:xfrm>
              <a:off x="2146" y="2320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09" name="Line 64"/>
            <p:cNvSpPr>
              <a:spLocks noChangeShapeType="1"/>
            </p:cNvSpPr>
            <p:nvPr/>
          </p:nvSpPr>
          <p:spPr bwMode="auto">
            <a:xfrm>
              <a:off x="2146" y="2416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10" name="Rectangle 65"/>
            <p:cNvSpPr>
              <a:spLocks noChangeArrowheads="1"/>
            </p:cNvSpPr>
            <p:nvPr/>
          </p:nvSpPr>
          <p:spPr bwMode="auto">
            <a:xfrm>
              <a:off x="3749" y="2702"/>
              <a:ext cx="16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z</a:t>
              </a:r>
            </a:p>
          </p:txBody>
        </p:sp>
        <p:sp>
          <p:nvSpPr>
            <p:cNvPr id="74811" name="Line 66"/>
            <p:cNvSpPr>
              <a:spLocks noChangeShapeType="1"/>
            </p:cNvSpPr>
            <p:nvPr/>
          </p:nvSpPr>
          <p:spPr bwMode="auto">
            <a:xfrm>
              <a:off x="3730" y="2704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12" name="Line 67"/>
            <p:cNvSpPr>
              <a:spLocks noChangeShapeType="1"/>
            </p:cNvSpPr>
            <p:nvPr/>
          </p:nvSpPr>
          <p:spPr bwMode="auto">
            <a:xfrm>
              <a:off x="3442" y="2512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13" name="Line 68"/>
            <p:cNvSpPr>
              <a:spLocks noChangeShapeType="1"/>
            </p:cNvSpPr>
            <p:nvPr/>
          </p:nvSpPr>
          <p:spPr bwMode="auto">
            <a:xfrm>
              <a:off x="3630" y="2804"/>
              <a:ext cx="0" cy="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14" name="Freeform 69"/>
            <p:cNvSpPr>
              <a:spLocks/>
            </p:cNvSpPr>
            <p:nvPr/>
          </p:nvSpPr>
          <p:spPr bwMode="auto">
            <a:xfrm>
              <a:off x="3252" y="2656"/>
              <a:ext cx="145" cy="289"/>
            </a:xfrm>
            <a:custGeom>
              <a:avLst/>
              <a:gdLst>
                <a:gd name="T0" fmla="*/ 144 w 145"/>
                <a:gd name="T1" fmla="*/ 48 h 289"/>
                <a:gd name="T2" fmla="*/ 144 w 145"/>
                <a:gd name="T3" fmla="*/ 240 h 289"/>
                <a:gd name="T4" fmla="*/ 0 w 145"/>
                <a:gd name="T5" fmla="*/ 288 h 289"/>
                <a:gd name="T6" fmla="*/ 0 w 145"/>
                <a:gd name="T7" fmla="*/ 0 h 289"/>
                <a:gd name="T8" fmla="*/ 144 w 145"/>
                <a:gd name="T9" fmla="*/ 48 h 2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289"/>
                <a:gd name="T17" fmla="*/ 145 w 145"/>
                <a:gd name="T18" fmla="*/ 289 h 28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15" name="Line 70"/>
            <p:cNvSpPr>
              <a:spLocks noChangeShapeType="1"/>
            </p:cNvSpPr>
            <p:nvPr/>
          </p:nvSpPr>
          <p:spPr bwMode="auto">
            <a:xfrm flipH="1">
              <a:off x="3196" y="2896"/>
              <a:ext cx="6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16" name="Line 71"/>
            <p:cNvSpPr>
              <a:spLocks noChangeShapeType="1"/>
            </p:cNvSpPr>
            <p:nvPr/>
          </p:nvSpPr>
          <p:spPr bwMode="auto">
            <a:xfrm flipH="1">
              <a:off x="3196" y="2704"/>
              <a:ext cx="6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17" name="Line 72"/>
            <p:cNvSpPr>
              <a:spLocks noChangeShapeType="1"/>
            </p:cNvSpPr>
            <p:nvPr/>
          </p:nvSpPr>
          <p:spPr bwMode="auto">
            <a:xfrm flipH="1">
              <a:off x="3388" y="2800"/>
              <a:ext cx="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18" name="Rectangle 73"/>
            <p:cNvSpPr>
              <a:spLocks noChangeArrowheads="1"/>
            </p:cNvSpPr>
            <p:nvPr/>
          </p:nvSpPr>
          <p:spPr bwMode="auto">
            <a:xfrm>
              <a:off x="2701" y="3913"/>
              <a:ext cx="38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OpSel</a:t>
              </a:r>
            </a:p>
          </p:txBody>
        </p:sp>
        <p:sp>
          <p:nvSpPr>
            <p:cNvPr id="74819" name="Line 74"/>
            <p:cNvSpPr>
              <a:spLocks noChangeShapeType="1"/>
            </p:cNvSpPr>
            <p:nvPr/>
          </p:nvSpPr>
          <p:spPr bwMode="auto">
            <a:xfrm>
              <a:off x="2654" y="3328"/>
              <a:ext cx="3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20" name="Rectangle 75"/>
            <p:cNvSpPr>
              <a:spLocks noChangeArrowheads="1"/>
            </p:cNvSpPr>
            <p:nvPr/>
          </p:nvSpPr>
          <p:spPr bwMode="auto">
            <a:xfrm>
              <a:off x="2133" y="1960"/>
              <a:ext cx="212" cy="1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clk</a:t>
              </a:r>
            </a:p>
          </p:txBody>
        </p:sp>
        <p:sp>
          <p:nvSpPr>
            <p:cNvPr id="74821" name="Line 76"/>
            <p:cNvSpPr>
              <a:spLocks noChangeShapeType="1"/>
            </p:cNvSpPr>
            <p:nvPr/>
          </p:nvSpPr>
          <p:spPr bwMode="auto">
            <a:xfrm>
              <a:off x="2246" y="2112"/>
              <a:ext cx="0" cy="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22" name="Oval 77"/>
            <p:cNvSpPr>
              <a:spLocks noChangeArrowheads="1"/>
            </p:cNvSpPr>
            <p:nvPr/>
          </p:nvSpPr>
          <p:spPr bwMode="auto">
            <a:xfrm>
              <a:off x="2986" y="2684"/>
              <a:ext cx="32" cy="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23" name="Freeform 78"/>
            <p:cNvSpPr>
              <a:spLocks/>
            </p:cNvSpPr>
            <p:nvPr/>
          </p:nvSpPr>
          <p:spPr bwMode="auto">
            <a:xfrm>
              <a:off x="1822" y="2726"/>
              <a:ext cx="1" cy="1199"/>
            </a:xfrm>
            <a:custGeom>
              <a:avLst/>
              <a:gdLst>
                <a:gd name="T0" fmla="*/ 0 w 1"/>
                <a:gd name="T1" fmla="*/ 1344 h 1345"/>
                <a:gd name="T2" fmla="*/ 0 w 1"/>
                <a:gd name="T3" fmla="*/ 0 h 1345"/>
                <a:gd name="T4" fmla="*/ 0 60000 65536"/>
                <a:gd name="T5" fmla="*/ 0 60000 65536"/>
                <a:gd name="T6" fmla="*/ 0 w 1"/>
                <a:gd name="T7" fmla="*/ 0 h 1345"/>
                <a:gd name="T8" fmla="*/ 1 w 1"/>
                <a:gd name="T9" fmla="*/ 1345 h 134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345">
                  <a:moveTo>
                    <a:pt x="0" y="1344"/>
                  </a:move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24" name="Line 79"/>
            <p:cNvSpPr>
              <a:spLocks noChangeShapeType="1"/>
            </p:cNvSpPr>
            <p:nvPr/>
          </p:nvSpPr>
          <p:spPr bwMode="auto">
            <a:xfrm flipV="1">
              <a:off x="2374" y="3185"/>
              <a:ext cx="0" cy="76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25" name="Line 80"/>
            <p:cNvSpPr>
              <a:spLocks noChangeShapeType="1"/>
            </p:cNvSpPr>
            <p:nvPr/>
          </p:nvSpPr>
          <p:spPr bwMode="auto">
            <a:xfrm flipV="1">
              <a:off x="2878" y="3439"/>
              <a:ext cx="0" cy="51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26" name="Line 81"/>
            <p:cNvSpPr>
              <a:spLocks noChangeShapeType="1"/>
            </p:cNvSpPr>
            <p:nvPr/>
          </p:nvSpPr>
          <p:spPr bwMode="auto">
            <a:xfrm>
              <a:off x="3318" y="2908"/>
              <a:ext cx="0" cy="1027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triangle" w="med" len="med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27" name="Line 82"/>
            <p:cNvSpPr>
              <a:spLocks noChangeShapeType="1"/>
            </p:cNvSpPr>
            <p:nvPr/>
          </p:nvSpPr>
          <p:spPr bwMode="auto">
            <a:xfrm>
              <a:off x="3774" y="2709"/>
              <a:ext cx="2" cy="124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28" name="Rectangle 83"/>
            <p:cNvSpPr>
              <a:spLocks noChangeArrowheads="1"/>
            </p:cNvSpPr>
            <p:nvPr/>
          </p:nvSpPr>
          <p:spPr bwMode="auto">
            <a:xfrm>
              <a:off x="3624" y="3911"/>
              <a:ext cx="354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zero?</a:t>
              </a:r>
            </a:p>
          </p:txBody>
        </p:sp>
        <p:sp>
          <p:nvSpPr>
            <p:cNvPr id="74829" name="Freeform 84"/>
            <p:cNvSpPr>
              <a:spLocks/>
            </p:cNvSpPr>
            <p:nvPr/>
          </p:nvSpPr>
          <p:spPr bwMode="auto">
            <a:xfrm>
              <a:off x="1765" y="2462"/>
              <a:ext cx="145" cy="289"/>
            </a:xfrm>
            <a:custGeom>
              <a:avLst/>
              <a:gdLst>
                <a:gd name="T0" fmla="*/ 144 w 145"/>
                <a:gd name="T1" fmla="*/ 48 h 289"/>
                <a:gd name="T2" fmla="*/ 144 w 145"/>
                <a:gd name="T3" fmla="*/ 240 h 289"/>
                <a:gd name="T4" fmla="*/ 0 w 145"/>
                <a:gd name="T5" fmla="*/ 288 h 289"/>
                <a:gd name="T6" fmla="*/ 0 w 145"/>
                <a:gd name="T7" fmla="*/ 0 h 289"/>
                <a:gd name="T8" fmla="*/ 144 w 145"/>
                <a:gd name="T9" fmla="*/ 48 h 2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289"/>
                <a:gd name="T17" fmla="*/ 145 w 145"/>
                <a:gd name="T18" fmla="*/ 289 h 28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30" name="Freeform 85"/>
            <p:cNvSpPr>
              <a:spLocks/>
            </p:cNvSpPr>
            <p:nvPr/>
          </p:nvSpPr>
          <p:spPr bwMode="auto">
            <a:xfrm>
              <a:off x="1529" y="2415"/>
              <a:ext cx="241" cy="117"/>
            </a:xfrm>
            <a:custGeom>
              <a:avLst/>
              <a:gdLst>
                <a:gd name="T0" fmla="*/ 0 w 241"/>
                <a:gd name="T1" fmla="*/ 0 h 117"/>
                <a:gd name="T2" fmla="*/ 0 w 241"/>
                <a:gd name="T3" fmla="*/ 116 h 117"/>
                <a:gd name="T4" fmla="*/ 240 w 241"/>
                <a:gd name="T5" fmla="*/ 116 h 117"/>
                <a:gd name="T6" fmla="*/ 0 60000 65536"/>
                <a:gd name="T7" fmla="*/ 0 60000 65536"/>
                <a:gd name="T8" fmla="*/ 0 60000 65536"/>
                <a:gd name="T9" fmla="*/ 0 w 241"/>
                <a:gd name="T10" fmla="*/ 0 h 117"/>
                <a:gd name="T11" fmla="*/ 241 w 241"/>
                <a:gd name="T12" fmla="*/ 117 h 1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1" h="117">
                  <a:moveTo>
                    <a:pt x="0" y="0"/>
                  </a:moveTo>
                  <a:lnTo>
                    <a:pt x="0" y="116"/>
                  </a:lnTo>
                  <a:lnTo>
                    <a:pt x="240" y="116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" name="Group 86"/>
            <p:cNvGrpSpPr>
              <a:grpSpLocks/>
            </p:cNvGrpSpPr>
            <p:nvPr/>
          </p:nvGrpSpPr>
          <p:grpSpPr bwMode="auto">
            <a:xfrm>
              <a:off x="326" y="2330"/>
              <a:ext cx="890" cy="662"/>
              <a:chOff x="326" y="2386"/>
              <a:chExt cx="890" cy="662"/>
            </a:xfrm>
          </p:grpSpPr>
          <p:sp>
            <p:nvSpPr>
              <p:cNvPr id="74854" name="Rectangle 87"/>
              <p:cNvSpPr>
                <a:spLocks noChangeArrowheads="1"/>
              </p:cNvSpPr>
              <p:nvPr/>
            </p:nvSpPr>
            <p:spPr bwMode="auto">
              <a:xfrm>
                <a:off x="326" y="2766"/>
                <a:ext cx="212" cy="15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000">
                    <a:solidFill>
                      <a:srgbClr val="56127A"/>
                    </a:solidFill>
                  </a:rPr>
                  <a:t>clk</a:t>
                </a:r>
              </a:p>
            </p:txBody>
          </p:sp>
          <p:sp>
            <p:nvSpPr>
              <p:cNvPr id="74855" name="Line 88"/>
              <p:cNvSpPr>
                <a:spLocks noChangeShapeType="1"/>
              </p:cNvSpPr>
              <p:nvPr/>
            </p:nvSpPr>
            <p:spPr bwMode="auto">
              <a:xfrm>
                <a:off x="431" y="2742"/>
                <a:ext cx="0" cy="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7" name="Group 89"/>
              <p:cNvGrpSpPr>
                <a:grpSpLocks/>
              </p:cNvGrpSpPr>
              <p:nvPr/>
            </p:nvGrpSpPr>
            <p:grpSpPr bwMode="auto">
              <a:xfrm>
                <a:off x="333" y="2386"/>
                <a:ext cx="883" cy="662"/>
                <a:chOff x="333" y="2386"/>
                <a:chExt cx="883" cy="662"/>
              </a:xfrm>
            </p:grpSpPr>
            <p:sp>
              <p:nvSpPr>
                <p:cNvPr id="74857" name="Freeform 90"/>
                <p:cNvSpPr>
                  <a:spLocks/>
                </p:cNvSpPr>
                <p:nvPr/>
              </p:nvSpPr>
              <p:spPr bwMode="auto">
                <a:xfrm>
                  <a:off x="517" y="2567"/>
                  <a:ext cx="189" cy="1"/>
                </a:xfrm>
                <a:custGeom>
                  <a:avLst/>
                  <a:gdLst>
                    <a:gd name="T0" fmla="*/ 0 w 189"/>
                    <a:gd name="T1" fmla="*/ 0 h 1"/>
                    <a:gd name="T2" fmla="*/ 141 w 189"/>
                    <a:gd name="T3" fmla="*/ 0 h 1"/>
                    <a:gd name="T4" fmla="*/ 188 w 189"/>
                    <a:gd name="T5" fmla="*/ 0 h 1"/>
                    <a:gd name="T6" fmla="*/ 0 60000 65536"/>
                    <a:gd name="T7" fmla="*/ 0 60000 65536"/>
                    <a:gd name="T8" fmla="*/ 0 60000 65536"/>
                    <a:gd name="T9" fmla="*/ 0 w 189"/>
                    <a:gd name="T10" fmla="*/ 0 h 1"/>
                    <a:gd name="T11" fmla="*/ 189 w 189"/>
                    <a:gd name="T12" fmla="*/ 1 h 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89" h="1">
                      <a:moveTo>
                        <a:pt x="0" y="0"/>
                      </a:moveTo>
                      <a:lnTo>
                        <a:pt x="141" y="0"/>
                      </a:lnTo>
                      <a:lnTo>
                        <a:pt x="188" y="0"/>
                      </a:lnTo>
                    </a:path>
                  </a:pathLst>
                </a:custGeom>
                <a:noFill/>
                <a:ln w="25400" cap="rnd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8" name="Group 91"/>
                <p:cNvGrpSpPr>
                  <a:grpSpLocks/>
                </p:cNvGrpSpPr>
                <p:nvPr/>
              </p:nvGrpSpPr>
              <p:grpSpPr bwMode="auto">
                <a:xfrm>
                  <a:off x="684" y="2452"/>
                  <a:ext cx="532" cy="596"/>
                  <a:chOff x="684" y="2452"/>
                  <a:chExt cx="532" cy="596"/>
                </a:xfrm>
              </p:grpSpPr>
              <p:sp>
                <p:nvSpPr>
                  <p:cNvPr id="74863" name="Rectangle 92"/>
                  <p:cNvSpPr>
                    <a:spLocks noChangeArrowheads="1"/>
                  </p:cNvSpPr>
                  <p:nvPr/>
                </p:nvSpPr>
                <p:spPr bwMode="auto">
                  <a:xfrm>
                    <a:off x="717" y="2454"/>
                    <a:ext cx="466" cy="576"/>
                  </a:xfrm>
                  <a:prstGeom prst="rect">
                    <a:avLst/>
                  </a:prstGeom>
                  <a:noFill/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74864" name="Rectangle 93"/>
                  <p:cNvSpPr>
                    <a:spLocks noChangeArrowheads="1"/>
                  </p:cNvSpPr>
                  <p:nvPr/>
                </p:nvSpPr>
                <p:spPr bwMode="auto">
                  <a:xfrm>
                    <a:off x="684" y="2452"/>
                    <a:ext cx="306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rgbClr val="56127A"/>
                        </a:solidFill>
                      </a:rPr>
                      <a:t>addr</a:t>
                    </a:r>
                  </a:p>
                </p:txBody>
              </p:sp>
              <p:sp>
                <p:nvSpPr>
                  <p:cNvPr id="74865" name="Rectangle 94"/>
                  <p:cNvSpPr>
                    <a:spLocks noChangeArrowheads="1"/>
                  </p:cNvSpPr>
                  <p:nvPr/>
                </p:nvSpPr>
                <p:spPr bwMode="auto">
                  <a:xfrm>
                    <a:off x="953" y="2554"/>
                    <a:ext cx="263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rgbClr val="56127A"/>
                        </a:solidFill>
                      </a:rPr>
                      <a:t>inst</a:t>
                    </a:r>
                  </a:p>
                </p:txBody>
              </p:sp>
              <p:sp>
                <p:nvSpPr>
                  <p:cNvPr id="74866" name="Rectangle 95"/>
                  <p:cNvSpPr>
                    <a:spLocks noChangeArrowheads="1"/>
                  </p:cNvSpPr>
                  <p:nvPr/>
                </p:nvSpPr>
                <p:spPr bwMode="auto">
                  <a:xfrm>
                    <a:off x="691" y="2724"/>
                    <a:ext cx="518" cy="324"/>
                  </a:xfrm>
                  <a:prstGeom prst="rect">
                    <a:avLst/>
                  </a:prstGeom>
                  <a:noFill/>
                  <a:ln w="25400">
                    <a:noFill/>
                    <a:miter lim="800000"/>
                    <a:headEnd/>
                    <a:tailEnd/>
                  </a:ln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400">
                        <a:solidFill>
                          <a:srgbClr val="56127A"/>
                        </a:solidFill>
                      </a:rPr>
                      <a:t>Inst.</a:t>
                    </a:r>
                  </a:p>
                  <a:p>
                    <a:pPr>
                      <a:spcBef>
                        <a:spcPct val="0"/>
                      </a:spcBef>
                    </a:pPr>
                    <a:r>
                      <a:rPr lang="en-US" sz="1400">
                        <a:solidFill>
                          <a:srgbClr val="56127A"/>
                        </a:solidFill>
                      </a:rPr>
                      <a:t>Memory</a:t>
                    </a:r>
                  </a:p>
                </p:txBody>
              </p:sp>
            </p:grpSp>
            <p:sp>
              <p:nvSpPr>
                <p:cNvPr id="74859" name="Rectangle 96"/>
                <p:cNvSpPr>
                  <a:spLocks noChangeArrowheads="1"/>
                </p:cNvSpPr>
                <p:nvPr/>
              </p:nvSpPr>
              <p:spPr bwMode="auto">
                <a:xfrm>
                  <a:off x="382" y="2386"/>
                  <a:ext cx="127" cy="362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4860" name="Line 97"/>
                <p:cNvSpPr>
                  <a:spLocks noChangeShapeType="1"/>
                </p:cNvSpPr>
                <p:nvPr/>
              </p:nvSpPr>
              <p:spPr bwMode="auto">
                <a:xfrm>
                  <a:off x="525" y="2567"/>
                  <a:ext cx="3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4861" name="Rectangle 98"/>
                <p:cNvSpPr>
                  <a:spLocks noChangeArrowheads="1"/>
                </p:cNvSpPr>
                <p:nvPr/>
              </p:nvSpPr>
              <p:spPr bwMode="auto">
                <a:xfrm>
                  <a:off x="333" y="2494"/>
                  <a:ext cx="247" cy="171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56127A"/>
                      </a:solidFill>
                    </a:rPr>
                    <a:t>PC</a:t>
                  </a:r>
                </a:p>
              </p:txBody>
            </p:sp>
            <p:sp>
              <p:nvSpPr>
                <p:cNvPr id="74862" name="Freeform 99"/>
                <p:cNvSpPr>
                  <a:spLocks/>
                </p:cNvSpPr>
                <p:nvPr/>
              </p:nvSpPr>
              <p:spPr bwMode="auto">
                <a:xfrm>
                  <a:off x="422" y="2701"/>
                  <a:ext cx="48" cy="48"/>
                </a:xfrm>
                <a:custGeom>
                  <a:avLst/>
                  <a:gdLst>
                    <a:gd name="T0" fmla="*/ 0 w 48"/>
                    <a:gd name="T1" fmla="*/ 47 h 48"/>
                    <a:gd name="T2" fmla="*/ 24 w 48"/>
                    <a:gd name="T3" fmla="*/ 0 h 48"/>
                    <a:gd name="T4" fmla="*/ 47 w 48"/>
                    <a:gd name="T5" fmla="*/ 47 h 48"/>
                    <a:gd name="T6" fmla="*/ 0 60000 65536"/>
                    <a:gd name="T7" fmla="*/ 0 60000 65536"/>
                    <a:gd name="T8" fmla="*/ 0 60000 65536"/>
                    <a:gd name="T9" fmla="*/ 0 w 48"/>
                    <a:gd name="T10" fmla="*/ 0 h 48"/>
                    <a:gd name="T11" fmla="*/ 48 w 48"/>
                    <a:gd name="T12" fmla="*/ 48 h 4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8" h="48">
                      <a:moveTo>
                        <a:pt x="0" y="47"/>
                      </a:moveTo>
                      <a:lnTo>
                        <a:pt x="24" y="0"/>
                      </a:lnTo>
                      <a:lnTo>
                        <a:pt x="47" y="47"/>
                      </a:lnTo>
                    </a:path>
                  </a:pathLst>
                </a:custGeom>
                <a:noFill/>
                <a:ln w="25400" cap="rnd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74832" name="Rectangle 100"/>
            <p:cNvSpPr>
              <a:spLocks noChangeArrowheads="1"/>
            </p:cNvSpPr>
            <p:nvPr/>
          </p:nvSpPr>
          <p:spPr bwMode="auto">
            <a:xfrm>
              <a:off x="2193" y="2185"/>
              <a:ext cx="360" cy="67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33" name="Rectangle 101"/>
            <p:cNvSpPr>
              <a:spLocks noChangeArrowheads="1"/>
            </p:cNvSpPr>
            <p:nvPr/>
          </p:nvSpPr>
          <p:spPr bwMode="auto">
            <a:xfrm>
              <a:off x="2347" y="2439"/>
              <a:ext cx="25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rd1</a:t>
              </a:r>
            </a:p>
          </p:txBody>
        </p:sp>
        <p:sp>
          <p:nvSpPr>
            <p:cNvPr id="74834" name="Rectangle 102"/>
            <p:cNvSpPr>
              <a:spLocks noChangeArrowheads="1"/>
            </p:cNvSpPr>
            <p:nvPr/>
          </p:nvSpPr>
          <p:spPr bwMode="auto">
            <a:xfrm>
              <a:off x="2176" y="2693"/>
              <a:ext cx="413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</a:rPr>
                <a:t>GPRs</a:t>
              </a:r>
            </a:p>
          </p:txBody>
        </p:sp>
        <p:sp>
          <p:nvSpPr>
            <p:cNvPr id="74835" name="Rectangle 103"/>
            <p:cNvSpPr>
              <a:spLocks noChangeArrowheads="1"/>
            </p:cNvSpPr>
            <p:nvPr/>
          </p:nvSpPr>
          <p:spPr bwMode="auto">
            <a:xfrm>
              <a:off x="2160" y="2246"/>
              <a:ext cx="24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rs1</a:t>
              </a:r>
            </a:p>
          </p:txBody>
        </p:sp>
        <p:sp>
          <p:nvSpPr>
            <p:cNvPr id="74836" name="Rectangle 104"/>
            <p:cNvSpPr>
              <a:spLocks noChangeArrowheads="1"/>
            </p:cNvSpPr>
            <p:nvPr/>
          </p:nvSpPr>
          <p:spPr bwMode="auto">
            <a:xfrm>
              <a:off x="2160" y="2341"/>
              <a:ext cx="24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rs2</a:t>
              </a:r>
            </a:p>
          </p:txBody>
        </p:sp>
        <p:sp>
          <p:nvSpPr>
            <p:cNvPr id="74837" name="Rectangle 105"/>
            <p:cNvSpPr>
              <a:spLocks noChangeArrowheads="1"/>
            </p:cNvSpPr>
            <p:nvPr/>
          </p:nvSpPr>
          <p:spPr bwMode="auto">
            <a:xfrm>
              <a:off x="2160" y="2522"/>
              <a:ext cx="23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ws</a:t>
              </a:r>
            </a:p>
          </p:txBody>
        </p:sp>
        <p:sp>
          <p:nvSpPr>
            <p:cNvPr id="74838" name="Rectangle 106"/>
            <p:cNvSpPr>
              <a:spLocks noChangeArrowheads="1"/>
            </p:cNvSpPr>
            <p:nvPr/>
          </p:nvSpPr>
          <p:spPr bwMode="auto">
            <a:xfrm>
              <a:off x="2160" y="2614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wd</a:t>
              </a:r>
            </a:p>
          </p:txBody>
        </p:sp>
        <p:sp>
          <p:nvSpPr>
            <p:cNvPr id="74839" name="Rectangle 107"/>
            <p:cNvSpPr>
              <a:spLocks noChangeArrowheads="1"/>
            </p:cNvSpPr>
            <p:nvPr/>
          </p:nvSpPr>
          <p:spPr bwMode="auto">
            <a:xfrm>
              <a:off x="2352" y="2615"/>
              <a:ext cx="25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rd2</a:t>
              </a:r>
            </a:p>
          </p:txBody>
        </p:sp>
        <p:sp>
          <p:nvSpPr>
            <p:cNvPr id="74840" name="Rectangle 108"/>
            <p:cNvSpPr>
              <a:spLocks noChangeArrowheads="1"/>
            </p:cNvSpPr>
            <p:nvPr/>
          </p:nvSpPr>
          <p:spPr bwMode="auto">
            <a:xfrm>
              <a:off x="2285" y="2143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we</a:t>
              </a:r>
            </a:p>
          </p:txBody>
        </p:sp>
        <p:grpSp>
          <p:nvGrpSpPr>
            <p:cNvPr id="9" name="Group 109"/>
            <p:cNvGrpSpPr>
              <a:grpSpLocks/>
            </p:cNvGrpSpPr>
            <p:nvPr/>
          </p:nvGrpSpPr>
          <p:grpSpPr bwMode="auto">
            <a:xfrm>
              <a:off x="2192" y="2940"/>
              <a:ext cx="360" cy="286"/>
              <a:chOff x="2192" y="2996"/>
              <a:chExt cx="360" cy="286"/>
            </a:xfrm>
          </p:grpSpPr>
          <p:sp>
            <p:nvSpPr>
              <p:cNvPr id="74852" name="Rectangle 110"/>
              <p:cNvSpPr>
                <a:spLocks noChangeArrowheads="1"/>
              </p:cNvSpPr>
              <p:nvPr/>
            </p:nvSpPr>
            <p:spPr bwMode="auto">
              <a:xfrm>
                <a:off x="2192" y="3030"/>
                <a:ext cx="360" cy="198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853" name="Rectangle 111"/>
              <p:cNvSpPr>
                <a:spLocks noChangeArrowheads="1"/>
              </p:cNvSpPr>
              <p:nvPr/>
            </p:nvSpPr>
            <p:spPr bwMode="auto">
              <a:xfrm>
                <a:off x="2208" y="2996"/>
                <a:ext cx="301" cy="28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Imm</a:t>
                </a:r>
              </a:p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Ext</a:t>
                </a:r>
              </a:p>
            </p:txBody>
          </p:sp>
        </p:grpSp>
        <p:grpSp>
          <p:nvGrpSpPr>
            <p:cNvPr id="10" name="Group 112"/>
            <p:cNvGrpSpPr>
              <a:grpSpLocks/>
            </p:cNvGrpSpPr>
            <p:nvPr/>
          </p:nvGrpSpPr>
          <p:grpSpPr bwMode="auto">
            <a:xfrm>
              <a:off x="3464" y="2460"/>
              <a:ext cx="301" cy="380"/>
              <a:chOff x="3464" y="2516"/>
              <a:chExt cx="301" cy="380"/>
            </a:xfrm>
          </p:grpSpPr>
          <p:sp>
            <p:nvSpPr>
              <p:cNvPr id="74850" name="Freeform 113"/>
              <p:cNvSpPr>
                <a:spLocks/>
              </p:cNvSpPr>
              <p:nvPr/>
            </p:nvSpPr>
            <p:spPr bwMode="auto">
              <a:xfrm>
                <a:off x="3487" y="2516"/>
                <a:ext cx="236" cy="380"/>
              </a:xfrm>
              <a:custGeom>
                <a:avLst/>
                <a:gdLst>
                  <a:gd name="T0" fmla="*/ 0 w 236"/>
                  <a:gd name="T1" fmla="*/ 0 h 380"/>
                  <a:gd name="T2" fmla="*/ 0 w 236"/>
                  <a:gd name="T3" fmla="*/ 158 h 380"/>
                  <a:gd name="T4" fmla="*/ 47 w 236"/>
                  <a:gd name="T5" fmla="*/ 190 h 380"/>
                  <a:gd name="T6" fmla="*/ 0 w 236"/>
                  <a:gd name="T7" fmla="*/ 221 h 380"/>
                  <a:gd name="T8" fmla="*/ 0 w 236"/>
                  <a:gd name="T9" fmla="*/ 379 h 380"/>
                  <a:gd name="T10" fmla="*/ 235 w 236"/>
                  <a:gd name="T11" fmla="*/ 284 h 380"/>
                  <a:gd name="T12" fmla="*/ 235 w 236"/>
                  <a:gd name="T13" fmla="*/ 95 h 380"/>
                  <a:gd name="T14" fmla="*/ 0 w 236"/>
                  <a:gd name="T15" fmla="*/ 0 h 38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36"/>
                  <a:gd name="T25" fmla="*/ 0 h 380"/>
                  <a:gd name="T26" fmla="*/ 236 w 236"/>
                  <a:gd name="T27" fmla="*/ 380 h 38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36" h="380">
                    <a:moveTo>
                      <a:pt x="0" y="0"/>
                    </a:moveTo>
                    <a:lnTo>
                      <a:pt x="0" y="158"/>
                    </a:lnTo>
                    <a:lnTo>
                      <a:pt x="47" y="190"/>
                    </a:lnTo>
                    <a:lnTo>
                      <a:pt x="0" y="221"/>
                    </a:lnTo>
                    <a:lnTo>
                      <a:pt x="0" y="379"/>
                    </a:lnTo>
                    <a:lnTo>
                      <a:pt x="235" y="284"/>
                    </a:lnTo>
                    <a:lnTo>
                      <a:pt x="235" y="95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254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851" name="Rectangle 114"/>
              <p:cNvSpPr>
                <a:spLocks noChangeArrowheads="1"/>
              </p:cNvSpPr>
              <p:nvPr/>
            </p:nvSpPr>
            <p:spPr bwMode="auto">
              <a:xfrm>
                <a:off x="3464" y="2634"/>
                <a:ext cx="301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ALU</a:t>
                </a:r>
              </a:p>
            </p:txBody>
          </p:sp>
        </p:grpSp>
        <p:grpSp>
          <p:nvGrpSpPr>
            <p:cNvPr id="11" name="Group 115"/>
            <p:cNvGrpSpPr>
              <a:grpSpLocks/>
            </p:cNvGrpSpPr>
            <p:nvPr/>
          </p:nvGrpSpPr>
          <p:grpSpPr bwMode="auto">
            <a:xfrm>
              <a:off x="2220" y="2184"/>
              <a:ext cx="51" cy="55"/>
              <a:chOff x="2815" y="1407"/>
              <a:chExt cx="51" cy="55"/>
            </a:xfrm>
          </p:grpSpPr>
          <p:sp>
            <p:nvSpPr>
              <p:cNvPr id="74848" name="Line 116"/>
              <p:cNvSpPr>
                <a:spLocks noChangeShapeType="1"/>
              </p:cNvSpPr>
              <p:nvPr/>
            </p:nvSpPr>
            <p:spPr bwMode="auto">
              <a:xfrm>
                <a:off x="2815" y="1407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849" name="Line 117"/>
              <p:cNvSpPr>
                <a:spLocks noChangeShapeType="1"/>
              </p:cNvSpPr>
              <p:nvPr/>
            </p:nvSpPr>
            <p:spPr bwMode="auto">
              <a:xfrm flipH="1">
                <a:off x="2842" y="1410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2" name="Group 118"/>
            <p:cNvGrpSpPr>
              <a:grpSpLocks/>
            </p:cNvGrpSpPr>
            <p:nvPr/>
          </p:nvGrpSpPr>
          <p:grpSpPr bwMode="auto">
            <a:xfrm>
              <a:off x="2703" y="3226"/>
              <a:ext cx="423" cy="228"/>
              <a:chOff x="2576" y="2405"/>
              <a:chExt cx="423" cy="228"/>
            </a:xfrm>
          </p:grpSpPr>
          <p:sp>
            <p:nvSpPr>
              <p:cNvPr id="74846" name="Rectangle 119"/>
              <p:cNvSpPr>
                <a:spLocks noChangeArrowheads="1"/>
              </p:cNvSpPr>
              <p:nvPr/>
            </p:nvSpPr>
            <p:spPr bwMode="auto">
              <a:xfrm>
                <a:off x="2609" y="2405"/>
                <a:ext cx="361" cy="1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847" name="Rectangle 120"/>
              <p:cNvSpPr>
                <a:spLocks noChangeArrowheads="1"/>
              </p:cNvSpPr>
              <p:nvPr/>
            </p:nvSpPr>
            <p:spPr bwMode="auto">
              <a:xfrm>
                <a:off x="2576" y="2405"/>
                <a:ext cx="423" cy="22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>
                  <a:lnSpc>
                    <a:spcPct val="75000"/>
                  </a:lnSpc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ALU</a:t>
                </a:r>
              </a:p>
              <a:p>
                <a:pPr algn="ctr">
                  <a:lnSpc>
                    <a:spcPct val="75000"/>
                  </a:lnSpc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Control</a:t>
                </a:r>
              </a:p>
            </p:txBody>
          </p:sp>
        </p:grpSp>
        <p:sp>
          <p:nvSpPr>
            <p:cNvPr id="74845" name="Freeform 121"/>
            <p:cNvSpPr>
              <a:spLocks/>
            </p:cNvSpPr>
            <p:nvPr/>
          </p:nvSpPr>
          <p:spPr bwMode="auto">
            <a:xfrm flipV="1">
              <a:off x="2998" y="2704"/>
              <a:ext cx="1354" cy="433"/>
            </a:xfrm>
            <a:custGeom>
              <a:avLst/>
              <a:gdLst>
                <a:gd name="T0" fmla="*/ 0 w 1505"/>
                <a:gd name="T1" fmla="*/ 200 h 201"/>
                <a:gd name="T2" fmla="*/ 0 w 1505"/>
                <a:gd name="T3" fmla="*/ 0 h 201"/>
                <a:gd name="T4" fmla="*/ 1504 w 1505"/>
                <a:gd name="T5" fmla="*/ 0 h 201"/>
                <a:gd name="T6" fmla="*/ 0 60000 65536"/>
                <a:gd name="T7" fmla="*/ 0 60000 65536"/>
                <a:gd name="T8" fmla="*/ 0 60000 65536"/>
                <a:gd name="T9" fmla="*/ 0 w 1505"/>
                <a:gd name="T10" fmla="*/ 0 h 201"/>
                <a:gd name="T11" fmla="*/ 1505 w 1505"/>
                <a:gd name="T12" fmla="*/ 201 h 20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05" h="201">
                  <a:moveTo>
                    <a:pt x="0" y="200"/>
                  </a:moveTo>
                  <a:lnTo>
                    <a:pt x="0" y="0"/>
                  </a:lnTo>
                  <a:lnTo>
                    <a:pt x="1504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4772" name="Freeform 122"/>
          <p:cNvSpPr>
            <a:spLocks/>
          </p:cNvSpPr>
          <p:nvPr/>
        </p:nvSpPr>
        <p:spPr bwMode="auto">
          <a:xfrm>
            <a:off x="4432300" y="3149600"/>
            <a:ext cx="1104900" cy="1409700"/>
          </a:xfrm>
          <a:custGeom>
            <a:avLst/>
            <a:gdLst>
              <a:gd name="T0" fmla="*/ 0 w 696"/>
              <a:gd name="T1" fmla="*/ 888 h 888"/>
              <a:gd name="T2" fmla="*/ 0 w 696"/>
              <a:gd name="T3" fmla="*/ 0 h 888"/>
              <a:gd name="T4" fmla="*/ 696 w 696"/>
              <a:gd name="T5" fmla="*/ 0 h 888"/>
              <a:gd name="T6" fmla="*/ 0 60000 65536"/>
              <a:gd name="T7" fmla="*/ 0 60000 65536"/>
              <a:gd name="T8" fmla="*/ 0 60000 65536"/>
              <a:gd name="T9" fmla="*/ 0 w 696"/>
              <a:gd name="T10" fmla="*/ 0 h 888"/>
              <a:gd name="T11" fmla="*/ 696 w 696"/>
              <a:gd name="T12" fmla="*/ 888 h 8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96" h="888">
                <a:moveTo>
                  <a:pt x="0" y="888"/>
                </a:moveTo>
                <a:lnTo>
                  <a:pt x="0" y="0"/>
                </a:lnTo>
                <a:lnTo>
                  <a:pt x="696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773" name="Rectangle 123"/>
          <p:cNvSpPr>
            <a:spLocks noChangeArrowheads="1"/>
          </p:cNvSpPr>
          <p:nvPr/>
        </p:nvSpPr>
        <p:spPr bwMode="auto">
          <a:xfrm>
            <a:off x="1219200" y="1254125"/>
            <a:ext cx="6381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PCSrc</a:t>
            </a:r>
          </a:p>
        </p:txBody>
      </p:sp>
      <p:sp>
        <p:nvSpPr>
          <p:cNvPr id="74774" name="Rectangle 124"/>
          <p:cNvSpPr>
            <a:spLocks noChangeArrowheads="1"/>
          </p:cNvSpPr>
          <p:nvPr/>
        </p:nvSpPr>
        <p:spPr bwMode="auto">
          <a:xfrm>
            <a:off x="1371600" y="1447800"/>
            <a:ext cx="3365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br</a:t>
            </a:r>
          </a:p>
        </p:txBody>
      </p:sp>
      <p:sp>
        <p:nvSpPr>
          <p:cNvPr id="74775" name="Rectangle 125"/>
          <p:cNvSpPr>
            <a:spLocks noChangeArrowheads="1"/>
          </p:cNvSpPr>
          <p:nvPr/>
        </p:nvSpPr>
        <p:spPr bwMode="auto">
          <a:xfrm>
            <a:off x="1370013" y="1981200"/>
            <a:ext cx="5349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pc+4</a:t>
            </a:r>
          </a:p>
        </p:txBody>
      </p:sp>
      <p:sp>
        <p:nvSpPr>
          <p:cNvPr id="74776" name="Freeform 126"/>
          <p:cNvSpPr>
            <a:spLocks/>
          </p:cNvSpPr>
          <p:nvPr/>
        </p:nvSpPr>
        <p:spPr bwMode="auto">
          <a:xfrm>
            <a:off x="1182688" y="1600200"/>
            <a:ext cx="188912" cy="736600"/>
          </a:xfrm>
          <a:custGeom>
            <a:avLst/>
            <a:gdLst>
              <a:gd name="T0" fmla="*/ 0 w 145"/>
              <a:gd name="T1" fmla="*/ 48 h 377"/>
              <a:gd name="T2" fmla="*/ 0 w 145"/>
              <a:gd name="T3" fmla="*/ 328 h 377"/>
              <a:gd name="T4" fmla="*/ 144 w 145"/>
              <a:gd name="T5" fmla="*/ 376 h 377"/>
              <a:gd name="T6" fmla="*/ 144 w 145"/>
              <a:gd name="T7" fmla="*/ 0 h 377"/>
              <a:gd name="T8" fmla="*/ 0 w 145"/>
              <a:gd name="T9" fmla="*/ 48 h 37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5"/>
              <a:gd name="T16" fmla="*/ 0 h 377"/>
              <a:gd name="T17" fmla="*/ 145 w 145"/>
              <a:gd name="T18" fmla="*/ 377 h 37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5" h="377">
                <a:moveTo>
                  <a:pt x="0" y="48"/>
                </a:moveTo>
                <a:lnTo>
                  <a:pt x="0" y="328"/>
                </a:lnTo>
                <a:lnTo>
                  <a:pt x="144" y="376"/>
                </a:lnTo>
                <a:lnTo>
                  <a:pt x="144" y="0"/>
                </a:lnTo>
                <a:lnTo>
                  <a:pt x="0" y="48"/>
                </a:lnTo>
              </a:path>
            </a:pathLst>
          </a:custGeom>
          <a:solidFill>
            <a:schemeClr val="accent1"/>
          </a:solidFill>
          <a:ln w="9525" cap="rnd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777" name="Freeform 127"/>
          <p:cNvSpPr>
            <a:spLocks/>
          </p:cNvSpPr>
          <p:nvPr/>
        </p:nvSpPr>
        <p:spPr bwMode="auto">
          <a:xfrm flipH="1">
            <a:off x="1239838" y="1371600"/>
            <a:ext cx="42862" cy="265113"/>
          </a:xfrm>
          <a:custGeom>
            <a:avLst/>
            <a:gdLst>
              <a:gd name="T0" fmla="*/ 0 w 1"/>
              <a:gd name="T1" fmla="*/ 0 h 380"/>
              <a:gd name="T2" fmla="*/ 0 w 1"/>
              <a:gd name="T3" fmla="*/ 379 h 380"/>
              <a:gd name="T4" fmla="*/ 0 60000 65536"/>
              <a:gd name="T5" fmla="*/ 0 60000 65536"/>
              <a:gd name="T6" fmla="*/ 0 w 1"/>
              <a:gd name="T7" fmla="*/ 0 h 380"/>
              <a:gd name="T8" fmla="*/ 1 w 1"/>
              <a:gd name="T9" fmla="*/ 380 h 3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80">
                <a:moveTo>
                  <a:pt x="0" y="0"/>
                </a:moveTo>
                <a:lnTo>
                  <a:pt x="0" y="379"/>
                </a:lnTo>
              </a:path>
            </a:pathLst>
          </a:custGeom>
          <a:noFill/>
          <a:ln w="12700" cap="rnd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778" name="Freeform 128"/>
          <p:cNvSpPr>
            <a:spLocks/>
          </p:cNvSpPr>
          <p:nvPr/>
        </p:nvSpPr>
        <p:spPr bwMode="auto">
          <a:xfrm>
            <a:off x="1371600" y="2209800"/>
            <a:ext cx="304800" cy="547688"/>
          </a:xfrm>
          <a:custGeom>
            <a:avLst/>
            <a:gdLst>
              <a:gd name="T0" fmla="*/ 222 w 223"/>
              <a:gd name="T1" fmla="*/ 392 h 393"/>
              <a:gd name="T2" fmla="*/ 222 w 223"/>
              <a:gd name="T3" fmla="*/ 0 h 393"/>
              <a:gd name="T4" fmla="*/ 0 w 223"/>
              <a:gd name="T5" fmla="*/ 0 h 393"/>
              <a:gd name="T6" fmla="*/ 0 60000 65536"/>
              <a:gd name="T7" fmla="*/ 0 60000 65536"/>
              <a:gd name="T8" fmla="*/ 0 60000 65536"/>
              <a:gd name="T9" fmla="*/ 0 w 223"/>
              <a:gd name="T10" fmla="*/ 0 h 393"/>
              <a:gd name="T11" fmla="*/ 223 w 223"/>
              <a:gd name="T12" fmla="*/ 393 h 3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3" h="393">
                <a:moveTo>
                  <a:pt x="222" y="392"/>
                </a:moveTo>
                <a:lnTo>
                  <a:pt x="222" y="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779" name="Freeform 129"/>
          <p:cNvSpPr>
            <a:spLocks/>
          </p:cNvSpPr>
          <p:nvPr/>
        </p:nvSpPr>
        <p:spPr bwMode="auto">
          <a:xfrm>
            <a:off x="1371600" y="1662113"/>
            <a:ext cx="5330825" cy="1309687"/>
          </a:xfrm>
          <a:custGeom>
            <a:avLst/>
            <a:gdLst>
              <a:gd name="T0" fmla="*/ 2857 w 3358"/>
              <a:gd name="T1" fmla="*/ 825 h 825"/>
              <a:gd name="T2" fmla="*/ 3358 w 3358"/>
              <a:gd name="T3" fmla="*/ 825 h 825"/>
              <a:gd name="T4" fmla="*/ 3358 w 3358"/>
              <a:gd name="T5" fmla="*/ 429 h 825"/>
              <a:gd name="T6" fmla="*/ 3358 w 3358"/>
              <a:gd name="T7" fmla="*/ 0 h 825"/>
              <a:gd name="T8" fmla="*/ 0 w 3358"/>
              <a:gd name="T9" fmla="*/ 0 h 8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58"/>
              <a:gd name="T16" fmla="*/ 0 h 825"/>
              <a:gd name="T17" fmla="*/ 3358 w 3358"/>
              <a:gd name="T18" fmla="*/ 825 h 82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58" h="825">
                <a:moveTo>
                  <a:pt x="2857" y="825"/>
                </a:moveTo>
                <a:lnTo>
                  <a:pt x="3358" y="825"/>
                </a:lnTo>
                <a:lnTo>
                  <a:pt x="3358" y="429"/>
                </a:lnTo>
                <a:lnTo>
                  <a:pt x="3358" y="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3" name="Group 130"/>
          <p:cNvGrpSpPr>
            <a:grpSpLocks/>
          </p:cNvGrpSpPr>
          <p:nvPr/>
        </p:nvGrpSpPr>
        <p:grpSpPr bwMode="auto">
          <a:xfrm>
            <a:off x="1371600" y="1630363"/>
            <a:ext cx="3625850" cy="2359025"/>
            <a:chOff x="864" y="1027"/>
            <a:chExt cx="2284" cy="1486"/>
          </a:xfrm>
        </p:grpSpPr>
        <p:sp>
          <p:nvSpPr>
            <p:cNvPr id="74781" name="Freeform 131"/>
            <p:cNvSpPr>
              <a:spLocks/>
            </p:cNvSpPr>
            <p:nvPr/>
          </p:nvSpPr>
          <p:spPr bwMode="auto">
            <a:xfrm>
              <a:off x="864" y="1157"/>
              <a:ext cx="2284" cy="1356"/>
            </a:xfrm>
            <a:custGeom>
              <a:avLst/>
              <a:gdLst>
                <a:gd name="T0" fmla="*/ 2284 w 2284"/>
                <a:gd name="T1" fmla="*/ 1356 h 1356"/>
                <a:gd name="T2" fmla="*/ 2280 w 2284"/>
                <a:gd name="T3" fmla="*/ 0 h 1356"/>
                <a:gd name="T4" fmla="*/ 0 w 2284"/>
                <a:gd name="T5" fmla="*/ 1 h 1356"/>
                <a:gd name="T6" fmla="*/ 0 60000 65536"/>
                <a:gd name="T7" fmla="*/ 0 60000 65536"/>
                <a:gd name="T8" fmla="*/ 0 60000 65536"/>
                <a:gd name="T9" fmla="*/ 0 w 2284"/>
                <a:gd name="T10" fmla="*/ 0 h 1356"/>
                <a:gd name="T11" fmla="*/ 2284 w 2284"/>
                <a:gd name="T12" fmla="*/ 1356 h 13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84" h="1356">
                  <a:moveTo>
                    <a:pt x="2284" y="1356"/>
                  </a:moveTo>
                  <a:lnTo>
                    <a:pt x="2280" y="0"/>
                  </a:lnTo>
                  <a:lnTo>
                    <a:pt x="0" y="1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oval" w="med" len="med"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82" name="Rectangle 132"/>
            <p:cNvSpPr>
              <a:spLocks noChangeArrowheads="1"/>
            </p:cNvSpPr>
            <p:nvPr/>
          </p:nvSpPr>
          <p:spPr bwMode="auto">
            <a:xfrm>
              <a:off x="864" y="1027"/>
              <a:ext cx="297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rind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26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226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6754" grpId="0" animBg="1"/>
      <p:bldP spid="122675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41A839F-3CC1-5A43-AE48-647AD167E507}" type="slidenum">
              <a:rPr lang="en-US"/>
              <a:pPr/>
              <a:t>28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227778" name="Freeform 2"/>
          <p:cNvSpPr>
            <a:spLocks/>
          </p:cNvSpPr>
          <p:nvPr/>
        </p:nvSpPr>
        <p:spPr bwMode="auto">
          <a:xfrm>
            <a:off x="3116263" y="4294188"/>
            <a:ext cx="5562600" cy="1816100"/>
          </a:xfrm>
          <a:custGeom>
            <a:avLst/>
            <a:gdLst>
              <a:gd name="T0" fmla="*/ 3504 w 3504"/>
              <a:gd name="T1" fmla="*/ 200 h 1144"/>
              <a:gd name="T2" fmla="*/ 3504 w 3504"/>
              <a:gd name="T3" fmla="*/ 1144 h 1144"/>
              <a:gd name="T4" fmla="*/ 0 w 3504"/>
              <a:gd name="T5" fmla="*/ 1144 h 1144"/>
              <a:gd name="T6" fmla="*/ 0 w 3504"/>
              <a:gd name="T7" fmla="*/ 0 h 1144"/>
              <a:gd name="T8" fmla="*/ 224 w 3504"/>
              <a:gd name="T9" fmla="*/ 0 h 11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04"/>
              <a:gd name="T16" fmla="*/ 0 h 1144"/>
              <a:gd name="T17" fmla="*/ 3504 w 3504"/>
              <a:gd name="T18" fmla="*/ 1144 h 11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04" h="1144">
                <a:moveTo>
                  <a:pt x="3504" y="200"/>
                </a:moveTo>
                <a:lnTo>
                  <a:pt x="3504" y="1144"/>
                </a:lnTo>
                <a:lnTo>
                  <a:pt x="0" y="1144"/>
                </a:lnTo>
                <a:lnTo>
                  <a:pt x="0" y="0"/>
                </a:lnTo>
                <a:lnTo>
                  <a:pt x="224" y="0"/>
                </a:lnTo>
              </a:path>
            </a:pathLst>
          </a:custGeom>
          <a:noFill/>
          <a:ln w="57150">
            <a:solidFill>
              <a:srgbClr val="CFBDC8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7779" name="Freeform 3"/>
          <p:cNvSpPr>
            <a:spLocks/>
          </p:cNvSpPr>
          <p:nvPr/>
        </p:nvSpPr>
        <p:spPr bwMode="auto">
          <a:xfrm>
            <a:off x="2568575" y="4016375"/>
            <a:ext cx="936625" cy="120650"/>
          </a:xfrm>
          <a:custGeom>
            <a:avLst/>
            <a:gdLst>
              <a:gd name="T0" fmla="*/ 0 w 590"/>
              <a:gd name="T1" fmla="*/ 4 h 76"/>
              <a:gd name="T2" fmla="*/ 182 w 590"/>
              <a:gd name="T3" fmla="*/ 0 h 76"/>
              <a:gd name="T4" fmla="*/ 288 w 590"/>
              <a:gd name="T5" fmla="*/ 76 h 76"/>
              <a:gd name="T6" fmla="*/ 590 w 590"/>
              <a:gd name="T7" fmla="*/ 76 h 76"/>
              <a:gd name="T8" fmla="*/ 0 60000 65536"/>
              <a:gd name="T9" fmla="*/ 0 60000 65536"/>
              <a:gd name="T10" fmla="*/ 0 60000 65536"/>
              <a:gd name="T11" fmla="*/ 0 60000 65536"/>
              <a:gd name="T12" fmla="*/ 0 w 590"/>
              <a:gd name="T13" fmla="*/ 0 h 76"/>
              <a:gd name="T14" fmla="*/ 590 w 590"/>
              <a:gd name="T15" fmla="*/ 76 h 7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90" h="76">
                <a:moveTo>
                  <a:pt x="0" y="4"/>
                </a:moveTo>
                <a:lnTo>
                  <a:pt x="182" y="0"/>
                </a:lnTo>
                <a:lnTo>
                  <a:pt x="288" y="76"/>
                </a:lnTo>
                <a:lnTo>
                  <a:pt x="590" y="76"/>
                </a:lnTo>
              </a:path>
            </a:pathLst>
          </a:custGeom>
          <a:noFill/>
          <a:ln w="76200" cap="rnd">
            <a:solidFill>
              <a:srgbClr val="CFBDC8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7780" name="Freeform 4"/>
          <p:cNvSpPr>
            <a:spLocks/>
          </p:cNvSpPr>
          <p:nvPr/>
        </p:nvSpPr>
        <p:spPr bwMode="auto">
          <a:xfrm>
            <a:off x="1368425" y="1836738"/>
            <a:ext cx="3624263" cy="2149475"/>
          </a:xfrm>
          <a:custGeom>
            <a:avLst/>
            <a:gdLst>
              <a:gd name="T0" fmla="*/ 1690 w 2283"/>
              <a:gd name="T1" fmla="*/ 1354 h 1354"/>
              <a:gd name="T2" fmla="*/ 2283 w 2283"/>
              <a:gd name="T3" fmla="*/ 1354 h 1354"/>
              <a:gd name="T4" fmla="*/ 2276 w 2283"/>
              <a:gd name="T5" fmla="*/ 0 h 1354"/>
              <a:gd name="T6" fmla="*/ 0 w 2283"/>
              <a:gd name="T7" fmla="*/ 0 h 1354"/>
              <a:gd name="T8" fmla="*/ 0 60000 65536"/>
              <a:gd name="T9" fmla="*/ 0 60000 65536"/>
              <a:gd name="T10" fmla="*/ 0 60000 65536"/>
              <a:gd name="T11" fmla="*/ 0 60000 65536"/>
              <a:gd name="T12" fmla="*/ 0 w 2283"/>
              <a:gd name="T13" fmla="*/ 0 h 1354"/>
              <a:gd name="T14" fmla="*/ 2283 w 2283"/>
              <a:gd name="T15" fmla="*/ 1354 h 135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283" h="1354">
                <a:moveTo>
                  <a:pt x="1690" y="1354"/>
                </a:moveTo>
                <a:lnTo>
                  <a:pt x="2283" y="1354"/>
                </a:lnTo>
                <a:lnTo>
                  <a:pt x="2276" y="0"/>
                </a:lnTo>
                <a:lnTo>
                  <a:pt x="0" y="0"/>
                </a:lnTo>
              </a:path>
            </a:pathLst>
          </a:custGeom>
          <a:noFill/>
          <a:ln w="76200" cap="rnd">
            <a:solidFill>
              <a:srgbClr val="CFBDC8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7781" name="Freeform 5"/>
          <p:cNvSpPr>
            <a:spLocks/>
          </p:cNvSpPr>
          <p:nvPr/>
        </p:nvSpPr>
        <p:spPr bwMode="auto">
          <a:xfrm>
            <a:off x="1600200" y="2336800"/>
            <a:ext cx="7086600" cy="2514600"/>
          </a:xfrm>
          <a:custGeom>
            <a:avLst/>
            <a:gdLst>
              <a:gd name="T0" fmla="*/ 0 w 4464"/>
              <a:gd name="T1" fmla="*/ 272 h 1584"/>
              <a:gd name="T2" fmla="*/ 1776 w 4464"/>
              <a:gd name="T3" fmla="*/ 272 h 1584"/>
              <a:gd name="T4" fmla="*/ 1776 w 4464"/>
              <a:gd name="T5" fmla="*/ 0 h 1584"/>
              <a:gd name="T6" fmla="*/ 4000 w 4464"/>
              <a:gd name="T7" fmla="*/ 8 h 1584"/>
              <a:gd name="T8" fmla="*/ 4008 w 4464"/>
              <a:gd name="T9" fmla="*/ 1584 h 1584"/>
              <a:gd name="T10" fmla="*/ 4248 w 4464"/>
              <a:gd name="T11" fmla="*/ 1584 h 1584"/>
              <a:gd name="T12" fmla="*/ 4301 w 4464"/>
              <a:gd name="T13" fmla="*/ 1432 h 1584"/>
              <a:gd name="T14" fmla="*/ 4464 w 4464"/>
              <a:gd name="T15" fmla="*/ 1432 h 158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464"/>
              <a:gd name="T25" fmla="*/ 0 h 1584"/>
              <a:gd name="T26" fmla="*/ 4464 w 4464"/>
              <a:gd name="T27" fmla="*/ 1584 h 158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464" h="1584">
                <a:moveTo>
                  <a:pt x="0" y="272"/>
                </a:moveTo>
                <a:lnTo>
                  <a:pt x="1776" y="272"/>
                </a:lnTo>
                <a:lnTo>
                  <a:pt x="1776" y="0"/>
                </a:lnTo>
                <a:lnTo>
                  <a:pt x="4000" y="8"/>
                </a:lnTo>
                <a:lnTo>
                  <a:pt x="4008" y="1584"/>
                </a:lnTo>
                <a:lnTo>
                  <a:pt x="4248" y="1584"/>
                </a:lnTo>
                <a:lnTo>
                  <a:pt x="4301" y="1432"/>
                </a:lnTo>
                <a:lnTo>
                  <a:pt x="4464" y="1432"/>
                </a:lnTo>
              </a:path>
            </a:pathLst>
          </a:custGeom>
          <a:noFill/>
          <a:ln w="57150">
            <a:solidFill>
              <a:srgbClr val="CFBDC8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09" name="Rectangle 6"/>
          <p:cNvSpPr>
            <a:spLocks noGrp="1" noChangeArrowheads="1"/>
          </p:cNvSpPr>
          <p:nvPr>
            <p:ph type="title"/>
          </p:nvPr>
        </p:nvSpPr>
        <p:spPr>
          <a:xfrm>
            <a:off x="255588" y="492125"/>
            <a:ext cx="8189912" cy="685800"/>
          </a:xfrm>
          <a:noFill/>
        </p:spPr>
        <p:txBody>
          <a:bodyPr lIns="90488" tIns="44450" rIns="90488" bIns="44450"/>
          <a:lstStyle/>
          <a:p>
            <a:r>
              <a:rPr lang="en-US" sz="2800"/>
              <a:t>Register-Indirect Jump-&amp;-Link (JALR)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808038" y="2444750"/>
            <a:ext cx="777875" cy="630238"/>
            <a:chOff x="509" y="1540"/>
            <a:chExt cx="490" cy="397"/>
          </a:xfrm>
        </p:grpSpPr>
        <p:sp>
          <p:nvSpPr>
            <p:cNvPr id="76935" name="Rectangle 8"/>
            <p:cNvSpPr>
              <a:spLocks noChangeArrowheads="1"/>
            </p:cNvSpPr>
            <p:nvPr/>
          </p:nvSpPr>
          <p:spPr bwMode="auto">
            <a:xfrm>
              <a:off x="509" y="1540"/>
              <a:ext cx="243" cy="1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0x4</a:t>
              </a:r>
            </a:p>
          </p:txBody>
        </p:sp>
        <p:sp>
          <p:nvSpPr>
            <p:cNvPr id="76936" name="Freeform 9"/>
            <p:cNvSpPr>
              <a:spLocks/>
            </p:cNvSpPr>
            <p:nvPr/>
          </p:nvSpPr>
          <p:spPr bwMode="auto">
            <a:xfrm>
              <a:off x="758" y="1552"/>
              <a:ext cx="241" cy="385"/>
            </a:xfrm>
            <a:custGeom>
              <a:avLst/>
              <a:gdLst>
                <a:gd name="T0" fmla="*/ 0 w 241"/>
                <a:gd name="T1" fmla="*/ 0 h 385"/>
                <a:gd name="T2" fmla="*/ 0 w 241"/>
                <a:gd name="T3" fmla="*/ 160 h 385"/>
                <a:gd name="T4" fmla="*/ 48 w 241"/>
                <a:gd name="T5" fmla="*/ 192 h 385"/>
                <a:gd name="T6" fmla="*/ 0 w 241"/>
                <a:gd name="T7" fmla="*/ 224 h 385"/>
                <a:gd name="T8" fmla="*/ 0 w 241"/>
                <a:gd name="T9" fmla="*/ 384 h 385"/>
                <a:gd name="T10" fmla="*/ 240 w 241"/>
                <a:gd name="T11" fmla="*/ 288 h 385"/>
                <a:gd name="T12" fmla="*/ 240 w 241"/>
                <a:gd name="T13" fmla="*/ 96 h 385"/>
                <a:gd name="T14" fmla="*/ 0 w 241"/>
                <a:gd name="T15" fmla="*/ 0 h 38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41"/>
                <a:gd name="T25" fmla="*/ 0 h 385"/>
                <a:gd name="T26" fmla="*/ 241 w 241"/>
                <a:gd name="T27" fmla="*/ 385 h 38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41" h="385">
                  <a:moveTo>
                    <a:pt x="0" y="0"/>
                  </a:moveTo>
                  <a:lnTo>
                    <a:pt x="0" y="160"/>
                  </a:lnTo>
                  <a:lnTo>
                    <a:pt x="48" y="192"/>
                  </a:lnTo>
                  <a:lnTo>
                    <a:pt x="0" y="224"/>
                  </a:lnTo>
                  <a:lnTo>
                    <a:pt x="0" y="384"/>
                  </a:lnTo>
                  <a:lnTo>
                    <a:pt x="240" y="288"/>
                  </a:lnTo>
                  <a:lnTo>
                    <a:pt x="240" y="96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937" name="Line 10"/>
            <p:cNvSpPr>
              <a:spLocks noChangeShapeType="1"/>
            </p:cNvSpPr>
            <p:nvPr/>
          </p:nvSpPr>
          <p:spPr bwMode="auto">
            <a:xfrm>
              <a:off x="714" y="1600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938" name="Line 11"/>
            <p:cNvSpPr>
              <a:spLocks noChangeShapeType="1"/>
            </p:cNvSpPr>
            <p:nvPr/>
          </p:nvSpPr>
          <p:spPr bwMode="auto">
            <a:xfrm>
              <a:off x="714" y="1888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6811" name="Freeform 12"/>
          <p:cNvSpPr>
            <a:spLocks/>
          </p:cNvSpPr>
          <p:nvPr/>
        </p:nvSpPr>
        <p:spPr bwMode="auto">
          <a:xfrm>
            <a:off x="288925" y="1943100"/>
            <a:ext cx="893763" cy="2046288"/>
          </a:xfrm>
          <a:custGeom>
            <a:avLst/>
            <a:gdLst>
              <a:gd name="T0" fmla="*/ 562 w 563"/>
              <a:gd name="T1" fmla="*/ 0 h 1289"/>
              <a:gd name="T2" fmla="*/ 2 w 563"/>
              <a:gd name="T3" fmla="*/ 0 h 1289"/>
              <a:gd name="T4" fmla="*/ 0 w 563"/>
              <a:gd name="T5" fmla="*/ 1288 h 1289"/>
              <a:gd name="T6" fmla="*/ 192 w 563"/>
              <a:gd name="T7" fmla="*/ 1288 h 1289"/>
              <a:gd name="T8" fmla="*/ 0 60000 65536"/>
              <a:gd name="T9" fmla="*/ 0 60000 65536"/>
              <a:gd name="T10" fmla="*/ 0 60000 65536"/>
              <a:gd name="T11" fmla="*/ 0 60000 65536"/>
              <a:gd name="T12" fmla="*/ 0 w 563"/>
              <a:gd name="T13" fmla="*/ 0 h 1289"/>
              <a:gd name="T14" fmla="*/ 563 w 563"/>
              <a:gd name="T15" fmla="*/ 1289 h 128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63" h="1289">
                <a:moveTo>
                  <a:pt x="562" y="0"/>
                </a:moveTo>
                <a:lnTo>
                  <a:pt x="2" y="0"/>
                </a:lnTo>
                <a:lnTo>
                  <a:pt x="0" y="1288"/>
                </a:lnTo>
                <a:lnTo>
                  <a:pt x="192" y="1288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12" name="Freeform 13"/>
          <p:cNvSpPr>
            <a:spLocks/>
          </p:cNvSpPr>
          <p:nvPr/>
        </p:nvSpPr>
        <p:spPr bwMode="auto">
          <a:xfrm>
            <a:off x="6537325" y="4156075"/>
            <a:ext cx="1752600" cy="1279525"/>
          </a:xfrm>
          <a:custGeom>
            <a:avLst/>
            <a:gdLst>
              <a:gd name="T0" fmla="*/ 2 w 1104"/>
              <a:gd name="T1" fmla="*/ 0 h 806"/>
              <a:gd name="T2" fmla="*/ 0 w 1104"/>
              <a:gd name="T3" fmla="*/ 806 h 806"/>
              <a:gd name="T4" fmla="*/ 784 w 1104"/>
              <a:gd name="T5" fmla="*/ 806 h 806"/>
              <a:gd name="T6" fmla="*/ 784 w 1104"/>
              <a:gd name="T7" fmla="*/ 326 h 806"/>
              <a:gd name="T8" fmla="*/ 1104 w 1104"/>
              <a:gd name="T9" fmla="*/ 326 h 8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04"/>
              <a:gd name="T16" fmla="*/ 0 h 806"/>
              <a:gd name="T17" fmla="*/ 1104 w 1104"/>
              <a:gd name="T18" fmla="*/ 806 h 8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04" h="806">
                <a:moveTo>
                  <a:pt x="2" y="0"/>
                </a:moveTo>
                <a:lnTo>
                  <a:pt x="0" y="806"/>
                </a:lnTo>
                <a:lnTo>
                  <a:pt x="784" y="806"/>
                </a:lnTo>
                <a:lnTo>
                  <a:pt x="784" y="326"/>
                </a:lnTo>
                <a:lnTo>
                  <a:pt x="1104" y="326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13" name="Freeform 14"/>
          <p:cNvSpPr>
            <a:spLocks/>
          </p:cNvSpPr>
          <p:nvPr/>
        </p:nvSpPr>
        <p:spPr bwMode="auto">
          <a:xfrm>
            <a:off x="3108325" y="4292600"/>
            <a:ext cx="5570538" cy="1830388"/>
          </a:xfrm>
          <a:custGeom>
            <a:avLst/>
            <a:gdLst>
              <a:gd name="T0" fmla="*/ 3392 w 3509"/>
              <a:gd name="T1" fmla="*/ 200 h 1153"/>
              <a:gd name="T2" fmla="*/ 3508 w 3509"/>
              <a:gd name="T3" fmla="*/ 200 h 1153"/>
              <a:gd name="T4" fmla="*/ 3504 w 3509"/>
              <a:gd name="T5" fmla="*/ 1152 h 1153"/>
              <a:gd name="T6" fmla="*/ 0 w 3509"/>
              <a:gd name="T7" fmla="*/ 1152 h 1153"/>
              <a:gd name="T8" fmla="*/ 0 w 3509"/>
              <a:gd name="T9" fmla="*/ 0 h 1153"/>
              <a:gd name="T10" fmla="*/ 240 w 3509"/>
              <a:gd name="T11" fmla="*/ 0 h 115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509"/>
              <a:gd name="T19" fmla="*/ 0 h 1153"/>
              <a:gd name="T20" fmla="*/ 3509 w 3509"/>
              <a:gd name="T21" fmla="*/ 1153 h 115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509" h="1153">
                <a:moveTo>
                  <a:pt x="3392" y="200"/>
                </a:moveTo>
                <a:lnTo>
                  <a:pt x="3508" y="200"/>
                </a:lnTo>
                <a:lnTo>
                  <a:pt x="3504" y="1152"/>
                </a:lnTo>
                <a:lnTo>
                  <a:pt x="0" y="1152"/>
                </a:lnTo>
                <a:lnTo>
                  <a:pt x="0" y="0"/>
                </a:lnTo>
                <a:lnTo>
                  <a:pt x="24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14" name="Rectangle 15"/>
          <p:cNvSpPr>
            <a:spLocks noChangeArrowheads="1"/>
          </p:cNvSpPr>
          <p:nvPr/>
        </p:nvSpPr>
        <p:spPr bwMode="auto">
          <a:xfrm>
            <a:off x="3792538" y="1390650"/>
            <a:ext cx="8159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RegWrite</a:t>
            </a:r>
          </a:p>
        </p:txBody>
      </p:sp>
      <p:sp>
        <p:nvSpPr>
          <p:cNvPr id="76815" name="Rectangle 16"/>
          <p:cNvSpPr>
            <a:spLocks noChangeArrowheads="1"/>
          </p:cNvSpPr>
          <p:nvPr/>
        </p:nvSpPr>
        <p:spPr bwMode="auto">
          <a:xfrm>
            <a:off x="1227138" y="2673350"/>
            <a:ext cx="406400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000">
                <a:solidFill>
                  <a:srgbClr val="56127A"/>
                </a:solidFill>
              </a:rPr>
              <a:t>Add</a:t>
            </a:r>
          </a:p>
        </p:txBody>
      </p:sp>
      <p:sp>
        <p:nvSpPr>
          <p:cNvPr id="76816" name="Freeform 17"/>
          <p:cNvSpPr>
            <a:spLocks/>
          </p:cNvSpPr>
          <p:nvPr/>
        </p:nvSpPr>
        <p:spPr bwMode="auto">
          <a:xfrm>
            <a:off x="5534025" y="2654300"/>
            <a:ext cx="382588" cy="611188"/>
          </a:xfrm>
          <a:custGeom>
            <a:avLst/>
            <a:gdLst>
              <a:gd name="T0" fmla="*/ 0 w 241"/>
              <a:gd name="T1" fmla="*/ 0 h 385"/>
              <a:gd name="T2" fmla="*/ 0 w 241"/>
              <a:gd name="T3" fmla="*/ 160 h 385"/>
              <a:gd name="T4" fmla="*/ 48 w 241"/>
              <a:gd name="T5" fmla="*/ 192 h 385"/>
              <a:gd name="T6" fmla="*/ 0 w 241"/>
              <a:gd name="T7" fmla="*/ 224 h 385"/>
              <a:gd name="T8" fmla="*/ 0 w 241"/>
              <a:gd name="T9" fmla="*/ 384 h 385"/>
              <a:gd name="T10" fmla="*/ 240 w 241"/>
              <a:gd name="T11" fmla="*/ 288 h 385"/>
              <a:gd name="T12" fmla="*/ 240 w 241"/>
              <a:gd name="T13" fmla="*/ 96 h 385"/>
              <a:gd name="T14" fmla="*/ 0 w 241"/>
              <a:gd name="T15" fmla="*/ 0 h 38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41"/>
              <a:gd name="T25" fmla="*/ 0 h 385"/>
              <a:gd name="T26" fmla="*/ 241 w 241"/>
              <a:gd name="T27" fmla="*/ 385 h 38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41" h="385">
                <a:moveTo>
                  <a:pt x="0" y="0"/>
                </a:moveTo>
                <a:lnTo>
                  <a:pt x="0" y="160"/>
                </a:lnTo>
                <a:lnTo>
                  <a:pt x="48" y="192"/>
                </a:lnTo>
                <a:lnTo>
                  <a:pt x="0" y="224"/>
                </a:lnTo>
                <a:lnTo>
                  <a:pt x="0" y="384"/>
                </a:lnTo>
                <a:lnTo>
                  <a:pt x="240" y="288"/>
                </a:lnTo>
                <a:lnTo>
                  <a:pt x="240" y="96"/>
                </a:lnTo>
                <a:lnTo>
                  <a:pt x="0" y="0"/>
                </a:lnTo>
              </a:path>
            </a:pathLst>
          </a:cu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17" name="Rectangle 18"/>
          <p:cNvSpPr>
            <a:spLocks noChangeArrowheads="1"/>
          </p:cNvSpPr>
          <p:nvPr/>
        </p:nvSpPr>
        <p:spPr bwMode="auto">
          <a:xfrm>
            <a:off x="5545138" y="2851150"/>
            <a:ext cx="406400" cy="241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000">
                <a:solidFill>
                  <a:srgbClr val="56127A"/>
                </a:solidFill>
              </a:rPr>
              <a:t>Add</a:t>
            </a:r>
          </a:p>
        </p:txBody>
      </p:sp>
      <p:sp>
        <p:nvSpPr>
          <p:cNvPr id="76818" name="Freeform 19"/>
          <p:cNvSpPr>
            <a:spLocks/>
          </p:cNvSpPr>
          <p:nvPr/>
        </p:nvSpPr>
        <p:spPr bwMode="auto">
          <a:xfrm>
            <a:off x="1609725" y="2768600"/>
            <a:ext cx="3913188" cy="1588"/>
          </a:xfrm>
          <a:custGeom>
            <a:avLst/>
            <a:gdLst>
              <a:gd name="T0" fmla="*/ 0 w 2465"/>
              <a:gd name="T1" fmla="*/ 0 h 1"/>
              <a:gd name="T2" fmla="*/ 370 w 2465"/>
              <a:gd name="T3" fmla="*/ 0 h 1"/>
              <a:gd name="T4" fmla="*/ 358 w 2465"/>
              <a:gd name="T5" fmla="*/ 0 h 1"/>
              <a:gd name="T6" fmla="*/ 2464 w 2465"/>
              <a:gd name="T7" fmla="*/ 0 h 1"/>
              <a:gd name="T8" fmla="*/ 0 60000 65536"/>
              <a:gd name="T9" fmla="*/ 0 60000 65536"/>
              <a:gd name="T10" fmla="*/ 0 60000 65536"/>
              <a:gd name="T11" fmla="*/ 0 60000 65536"/>
              <a:gd name="T12" fmla="*/ 0 w 2465"/>
              <a:gd name="T13" fmla="*/ 0 h 1"/>
              <a:gd name="T14" fmla="*/ 2465 w 2465"/>
              <a:gd name="T15" fmla="*/ 1 h 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465" h="1">
                <a:moveTo>
                  <a:pt x="0" y="0"/>
                </a:moveTo>
                <a:lnTo>
                  <a:pt x="370" y="0"/>
                </a:lnTo>
                <a:lnTo>
                  <a:pt x="358" y="0"/>
                </a:lnTo>
                <a:lnTo>
                  <a:pt x="2464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19" name="Freeform 20"/>
          <p:cNvSpPr>
            <a:spLocks/>
          </p:cNvSpPr>
          <p:nvPr/>
        </p:nvSpPr>
        <p:spPr bwMode="auto">
          <a:xfrm flipH="1">
            <a:off x="3776663" y="1498600"/>
            <a:ext cx="42862" cy="1944688"/>
          </a:xfrm>
          <a:custGeom>
            <a:avLst/>
            <a:gdLst>
              <a:gd name="T0" fmla="*/ 0 w 1"/>
              <a:gd name="T1" fmla="*/ 0 h 1537"/>
              <a:gd name="T2" fmla="*/ 0 w 1"/>
              <a:gd name="T3" fmla="*/ 1536 h 1537"/>
              <a:gd name="T4" fmla="*/ 0 60000 65536"/>
              <a:gd name="T5" fmla="*/ 0 60000 65536"/>
              <a:gd name="T6" fmla="*/ 0 w 1"/>
              <a:gd name="T7" fmla="*/ 0 h 1537"/>
              <a:gd name="T8" fmla="*/ 1 w 1"/>
              <a:gd name="T9" fmla="*/ 1537 h 153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537">
                <a:moveTo>
                  <a:pt x="0" y="0"/>
                </a:moveTo>
                <a:lnTo>
                  <a:pt x="0" y="1536"/>
                </a:lnTo>
              </a:path>
            </a:pathLst>
          </a:custGeom>
          <a:noFill/>
          <a:ln w="12700" cap="rnd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20" name="Rectangle 21"/>
          <p:cNvSpPr>
            <a:spLocks noChangeArrowheads="1"/>
          </p:cNvSpPr>
          <p:nvPr/>
        </p:nvSpPr>
        <p:spPr bwMode="auto">
          <a:xfrm>
            <a:off x="6848475" y="3511550"/>
            <a:ext cx="336550" cy="241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000">
                <a:solidFill>
                  <a:srgbClr val="56127A"/>
                </a:solidFill>
              </a:rPr>
              <a:t>clk</a:t>
            </a:r>
          </a:p>
        </p:txBody>
      </p:sp>
      <p:sp>
        <p:nvSpPr>
          <p:cNvPr id="76821" name="Line 22"/>
          <p:cNvSpPr>
            <a:spLocks noChangeShapeType="1"/>
          </p:cNvSpPr>
          <p:nvPr/>
        </p:nvSpPr>
        <p:spPr bwMode="auto">
          <a:xfrm>
            <a:off x="7019925" y="3797300"/>
            <a:ext cx="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22" name="Freeform 23"/>
          <p:cNvSpPr>
            <a:spLocks/>
          </p:cNvSpPr>
          <p:nvPr/>
        </p:nvSpPr>
        <p:spPr bwMode="auto">
          <a:xfrm>
            <a:off x="7708900" y="4521200"/>
            <a:ext cx="582613" cy="1588"/>
          </a:xfrm>
          <a:custGeom>
            <a:avLst/>
            <a:gdLst>
              <a:gd name="T0" fmla="*/ 0 w 367"/>
              <a:gd name="T1" fmla="*/ 0 h 1"/>
              <a:gd name="T2" fmla="*/ 366 w 367"/>
              <a:gd name="T3" fmla="*/ 0 h 1"/>
              <a:gd name="T4" fmla="*/ 0 60000 65536"/>
              <a:gd name="T5" fmla="*/ 0 60000 65536"/>
              <a:gd name="T6" fmla="*/ 0 w 367"/>
              <a:gd name="T7" fmla="*/ 0 h 1"/>
              <a:gd name="T8" fmla="*/ 367 w 367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67" h="1">
                <a:moveTo>
                  <a:pt x="0" y="0"/>
                </a:moveTo>
                <a:lnTo>
                  <a:pt x="366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23" name="Rectangle 24"/>
          <p:cNvSpPr>
            <a:spLocks noChangeArrowheads="1"/>
          </p:cNvSpPr>
          <p:nvPr/>
        </p:nvSpPr>
        <p:spPr bwMode="auto">
          <a:xfrm>
            <a:off x="8339138" y="1390650"/>
            <a:ext cx="681037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WBSrc</a:t>
            </a:r>
          </a:p>
        </p:txBody>
      </p:sp>
      <p:sp>
        <p:nvSpPr>
          <p:cNvPr id="76824" name="Rectangle 25"/>
          <p:cNvSpPr>
            <a:spLocks noChangeArrowheads="1"/>
          </p:cNvSpPr>
          <p:nvPr/>
        </p:nvSpPr>
        <p:spPr bwMode="auto">
          <a:xfrm>
            <a:off x="7259638" y="1390650"/>
            <a:ext cx="874712" cy="2714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MemWrite</a:t>
            </a:r>
          </a:p>
        </p:txBody>
      </p:sp>
      <p:sp>
        <p:nvSpPr>
          <p:cNvPr id="76825" name="Freeform 26"/>
          <p:cNvSpPr>
            <a:spLocks/>
          </p:cNvSpPr>
          <p:nvPr/>
        </p:nvSpPr>
        <p:spPr bwMode="auto">
          <a:xfrm>
            <a:off x="8291513" y="4364038"/>
            <a:ext cx="188912" cy="636587"/>
          </a:xfrm>
          <a:custGeom>
            <a:avLst/>
            <a:gdLst>
              <a:gd name="T0" fmla="*/ 144 w 145"/>
              <a:gd name="T1" fmla="*/ 48 h 289"/>
              <a:gd name="T2" fmla="*/ 144 w 145"/>
              <a:gd name="T3" fmla="*/ 240 h 289"/>
              <a:gd name="T4" fmla="*/ 0 w 145"/>
              <a:gd name="T5" fmla="*/ 288 h 289"/>
              <a:gd name="T6" fmla="*/ 0 w 145"/>
              <a:gd name="T7" fmla="*/ 0 h 289"/>
              <a:gd name="T8" fmla="*/ 144 w 145"/>
              <a:gd name="T9" fmla="*/ 48 h 28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5"/>
              <a:gd name="T16" fmla="*/ 0 h 289"/>
              <a:gd name="T17" fmla="*/ 145 w 145"/>
              <a:gd name="T18" fmla="*/ 289 h 28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5" h="289">
                <a:moveTo>
                  <a:pt x="144" y="48"/>
                </a:moveTo>
                <a:lnTo>
                  <a:pt x="144" y="240"/>
                </a:lnTo>
                <a:lnTo>
                  <a:pt x="0" y="288"/>
                </a:lnTo>
                <a:lnTo>
                  <a:pt x="0" y="0"/>
                </a:lnTo>
                <a:lnTo>
                  <a:pt x="144" y="48"/>
                </a:lnTo>
              </a:path>
            </a:pathLst>
          </a:custGeom>
          <a:solidFill>
            <a:schemeClr val="accent1"/>
          </a:solidFill>
          <a:ln w="9525" cap="rnd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26" name="Freeform 27"/>
          <p:cNvSpPr>
            <a:spLocks/>
          </p:cNvSpPr>
          <p:nvPr/>
        </p:nvSpPr>
        <p:spPr bwMode="auto">
          <a:xfrm>
            <a:off x="8367713" y="1485900"/>
            <a:ext cx="76200" cy="2881313"/>
          </a:xfrm>
          <a:custGeom>
            <a:avLst/>
            <a:gdLst>
              <a:gd name="T0" fmla="*/ 0 w 1"/>
              <a:gd name="T1" fmla="*/ 0 h 2169"/>
              <a:gd name="T2" fmla="*/ 0 w 1"/>
              <a:gd name="T3" fmla="*/ 2168 h 2169"/>
              <a:gd name="T4" fmla="*/ 0 60000 65536"/>
              <a:gd name="T5" fmla="*/ 0 60000 65536"/>
              <a:gd name="T6" fmla="*/ 0 w 1"/>
              <a:gd name="T7" fmla="*/ 0 h 2169"/>
              <a:gd name="T8" fmla="*/ 1 w 1"/>
              <a:gd name="T9" fmla="*/ 2169 h 216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2169">
                <a:moveTo>
                  <a:pt x="0" y="0"/>
                </a:moveTo>
                <a:lnTo>
                  <a:pt x="0" y="2168"/>
                </a:lnTo>
              </a:path>
            </a:pathLst>
          </a:custGeom>
          <a:noFill/>
          <a:ln w="12700" cap="rnd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27" name="Freeform 28"/>
          <p:cNvSpPr>
            <a:spLocks/>
          </p:cNvSpPr>
          <p:nvPr/>
        </p:nvSpPr>
        <p:spPr bwMode="auto">
          <a:xfrm>
            <a:off x="7273925" y="1485900"/>
            <a:ext cx="1588" cy="2447925"/>
          </a:xfrm>
          <a:custGeom>
            <a:avLst/>
            <a:gdLst>
              <a:gd name="T0" fmla="*/ 0 w 1"/>
              <a:gd name="T1" fmla="*/ 0 h 1793"/>
              <a:gd name="T2" fmla="*/ 0 w 1"/>
              <a:gd name="T3" fmla="*/ 1792 h 1793"/>
              <a:gd name="T4" fmla="*/ 0 60000 65536"/>
              <a:gd name="T5" fmla="*/ 0 60000 65536"/>
              <a:gd name="T6" fmla="*/ 0 w 1"/>
              <a:gd name="T7" fmla="*/ 0 h 1793"/>
              <a:gd name="T8" fmla="*/ 1 w 1"/>
              <a:gd name="T9" fmla="*/ 1793 h 179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793">
                <a:moveTo>
                  <a:pt x="0" y="0"/>
                </a:moveTo>
                <a:lnTo>
                  <a:pt x="0" y="1792"/>
                </a:lnTo>
              </a:path>
            </a:pathLst>
          </a:custGeom>
          <a:noFill/>
          <a:ln w="12700" cap="rnd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28" name="Rectangle 29"/>
          <p:cNvSpPr>
            <a:spLocks noChangeArrowheads="1"/>
          </p:cNvSpPr>
          <p:nvPr/>
        </p:nvSpPr>
        <p:spPr bwMode="auto">
          <a:xfrm>
            <a:off x="6921500" y="3937000"/>
            <a:ext cx="774700" cy="11938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29" name="Rectangle 30"/>
          <p:cNvSpPr>
            <a:spLocks noChangeArrowheads="1"/>
          </p:cNvSpPr>
          <p:nvPr/>
        </p:nvSpPr>
        <p:spPr bwMode="auto">
          <a:xfrm>
            <a:off x="6881813" y="4010025"/>
            <a:ext cx="4857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addr</a:t>
            </a:r>
          </a:p>
        </p:txBody>
      </p:sp>
      <p:sp>
        <p:nvSpPr>
          <p:cNvPr id="76830" name="Rectangle 31"/>
          <p:cNvSpPr>
            <a:spLocks noChangeArrowheads="1"/>
          </p:cNvSpPr>
          <p:nvPr/>
        </p:nvSpPr>
        <p:spPr bwMode="auto">
          <a:xfrm>
            <a:off x="6881813" y="4849813"/>
            <a:ext cx="587375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wdata</a:t>
            </a:r>
          </a:p>
        </p:txBody>
      </p:sp>
      <p:sp>
        <p:nvSpPr>
          <p:cNvPr id="76831" name="Rectangle 32"/>
          <p:cNvSpPr>
            <a:spLocks noChangeArrowheads="1"/>
          </p:cNvSpPr>
          <p:nvPr/>
        </p:nvSpPr>
        <p:spPr bwMode="auto">
          <a:xfrm>
            <a:off x="7229475" y="4324350"/>
            <a:ext cx="528638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rdata</a:t>
            </a:r>
          </a:p>
        </p:txBody>
      </p:sp>
      <p:sp>
        <p:nvSpPr>
          <p:cNvPr id="76832" name="Rectangle 33"/>
          <p:cNvSpPr>
            <a:spLocks noChangeArrowheads="1"/>
          </p:cNvSpPr>
          <p:nvPr/>
        </p:nvSpPr>
        <p:spPr bwMode="auto">
          <a:xfrm>
            <a:off x="6907213" y="4425950"/>
            <a:ext cx="822325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400">
                <a:solidFill>
                  <a:srgbClr val="56127A"/>
                </a:solidFill>
              </a:rPr>
              <a:t>Data 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rgbClr val="56127A"/>
                </a:solidFill>
              </a:rPr>
              <a:t>Memory</a:t>
            </a:r>
          </a:p>
        </p:txBody>
      </p:sp>
      <p:sp>
        <p:nvSpPr>
          <p:cNvPr id="76833" name="Rectangle 34"/>
          <p:cNvSpPr>
            <a:spLocks noChangeArrowheads="1"/>
          </p:cNvSpPr>
          <p:nvPr/>
        </p:nvSpPr>
        <p:spPr bwMode="auto">
          <a:xfrm>
            <a:off x="7072313" y="3857625"/>
            <a:ext cx="376237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we</a:t>
            </a:r>
          </a:p>
        </p:txBody>
      </p: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6965950" y="3938588"/>
            <a:ext cx="80963" cy="87312"/>
            <a:chOff x="2815" y="1407"/>
            <a:chExt cx="51" cy="55"/>
          </a:xfrm>
        </p:grpSpPr>
        <p:sp>
          <p:nvSpPr>
            <p:cNvPr id="76933" name="Line 36"/>
            <p:cNvSpPr>
              <a:spLocks noChangeShapeType="1"/>
            </p:cNvSpPr>
            <p:nvPr/>
          </p:nvSpPr>
          <p:spPr bwMode="auto">
            <a:xfrm>
              <a:off x="2815" y="1407"/>
              <a:ext cx="24" cy="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934" name="Line 37"/>
            <p:cNvSpPr>
              <a:spLocks noChangeShapeType="1"/>
            </p:cNvSpPr>
            <p:nvPr/>
          </p:nvSpPr>
          <p:spPr bwMode="auto">
            <a:xfrm flipH="1">
              <a:off x="2842" y="1410"/>
              <a:ext cx="24" cy="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530225" y="2984500"/>
            <a:ext cx="6391275" cy="3503613"/>
            <a:chOff x="334" y="1880"/>
            <a:chExt cx="4026" cy="2207"/>
          </a:xfrm>
        </p:grpSpPr>
        <p:sp>
          <p:nvSpPr>
            <p:cNvPr id="76849" name="Line 39"/>
            <p:cNvSpPr>
              <a:spLocks noChangeShapeType="1"/>
            </p:cNvSpPr>
            <p:nvPr/>
          </p:nvSpPr>
          <p:spPr bwMode="auto">
            <a:xfrm>
              <a:off x="3750" y="2624"/>
              <a:ext cx="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50" name="Freeform 40"/>
            <p:cNvSpPr>
              <a:spLocks/>
            </p:cNvSpPr>
            <p:nvPr/>
          </p:nvSpPr>
          <p:spPr bwMode="auto">
            <a:xfrm flipV="1">
              <a:off x="2590" y="2880"/>
              <a:ext cx="681" cy="193"/>
            </a:xfrm>
            <a:custGeom>
              <a:avLst/>
              <a:gdLst>
                <a:gd name="T0" fmla="*/ 0 w 681"/>
                <a:gd name="T1" fmla="*/ 0 h 193"/>
                <a:gd name="T2" fmla="*/ 208 w 681"/>
                <a:gd name="T3" fmla="*/ 0 h 193"/>
                <a:gd name="T4" fmla="*/ 208 w 681"/>
                <a:gd name="T5" fmla="*/ 192 h 193"/>
                <a:gd name="T6" fmla="*/ 680 w 681"/>
                <a:gd name="T7" fmla="*/ 192 h 19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81"/>
                <a:gd name="T13" fmla="*/ 0 h 193"/>
                <a:gd name="T14" fmla="*/ 681 w 681"/>
                <a:gd name="T15" fmla="*/ 193 h 19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81" h="193">
                  <a:moveTo>
                    <a:pt x="0" y="0"/>
                  </a:moveTo>
                  <a:lnTo>
                    <a:pt x="208" y="0"/>
                  </a:lnTo>
                  <a:lnTo>
                    <a:pt x="208" y="192"/>
                  </a:lnTo>
                  <a:lnTo>
                    <a:pt x="680" y="192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51" name="Rectangle 41"/>
            <p:cNvSpPr>
              <a:spLocks noChangeArrowheads="1"/>
            </p:cNvSpPr>
            <p:nvPr/>
          </p:nvSpPr>
          <p:spPr bwMode="auto">
            <a:xfrm>
              <a:off x="1621" y="3913"/>
              <a:ext cx="450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RegDst</a:t>
              </a:r>
            </a:p>
          </p:txBody>
        </p:sp>
        <p:sp>
          <p:nvSpPr>
            <p:cNvPr id="76852" name="Freeform 42"/>
            <p:cNvSpPr>
              <a:spLocks/>
            </p:cNvSpPr>
            <p:nvPr/>
          </p:nvSpPr>
          <p:spPr bwMode="auto">
            <a:xfrm>
              <a:off x="552" y="1880"/>
              <a:ext cx="207" cy="633"/>
            </a:xfrm>
            <a:custGeom>
              <a:avLst/>
              <a:gdLst>
                <a:gd name="T0" fmla="*/ 0 w 207"/>
                <a:gd name="T1" fmla="*/ 632 h 633"/>
                <a:gd name="T2" fmla="*/ 0 w 207"/>
                <a:gd name="T3" fmla="*/ 56 h 633"/>
                <a:gd name="T4" fmla="*/ 0 w 207"/>
                <a:gd name="T5" fmla="*/ 0 h 633"/>
                <a:gd name="T6" fmla="*/ 206 w 207"/>
                <a:gd name="T7" fmla="*/ 0 h 6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7"/>
                <a:gd name="T13" fmla="*/ 0 h 633"/>
                <a:gd name="T14" fmla="*/ 207 w 207"/>
                <a:gd name="T15" fmla="*/ 633 h 6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7" h="633">
                  <a:moveTo>
                    <a:pt x="0" y="632"/>
                  </a:moveTo>
                  <a:lnTo>
                    <a:pt x="0" y="56"/>
                  </a:lnTo>
                  <a:lnTo>
                    <a:pt x="0" y="0"/>
                  </a:lnTo>
                  <a:lnTo>
                    <a:pt x="20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53" name="Freeform 43"/>
            <p:cNvSpPr>
              <a:spLocks/>
            </p:cNvSpPr>
            <p:nvPr/>
          </p:nvSpPr>
          <p:spPr bwMode="auto">
            <a:xfrm>
              <a:off x="1382" y="2320"/>
              <a:ext cx="817" cy="193"/>
            </a:xfrm>
            <a:custGeom>
              <a:avLst/>
              <a:gdLst>
                <a:gd name="T0" fmla="*/ 0 w 817"/>
                <a:gd name="T1" fmla="*/ 192 h 193"/>
                <a:gd name="T2" fmla="*/ 0 w 817"/>
                <a:gd name="T3" fmla="*/ 0 h 193"/>
                <a:gd name="T4" fmla="*/ 816 w 817"/>
                <a:gd name="T5" fmla="*/ 0 h 193"/>
                <a:gd name="T6" fmla="*/ 0 60000 65536"/>
                <a:gd name="T7" fmla="*/ 0 60000 65536"/>
                <a:gd name="T8" fmla="*/ 0 60000 65536"/>
                <a:gd name="T9" fmla="*/ 0 w 817"/>
                <a:gd name="T10" fmla="*/ 0 h 193"/>
                <a:gd name="T11" fmla="*/ 817 w 817"/>
                <a:gd name="T12" fmla="*/ 193 h 19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17" h="193">
                  <a:moveTo>
                    <a:pt x="0" y="192"/>
                  </a:moveTo>
                  <a:lnTo>
                    <a:pt x="0" y="0"/>
                  </a:lnTo>
                  <a:lnTo>
                    <a:pt x="816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54" name="Freeform 44"/>
            <p:cNvSpPr>
              <a:spLocks/>
            </p:cNvSpPr>
            <p:nvPr/>
          </p:nvSpPr>
          <p:spPr bwMode="auto">
            <a:xfrm>
              <a:off x="1382" y="2416"/>
              <a:ext cx="817" cy="1"/>
            </a:xfrm>
            <a:custGeom>
              <a:avLst/>
              <a:gdLst>
                <a:gd name="T0" fmla="*/ 0 w 817"/>
                <a:gd name="T1" fmla="*/ 0 h 1"/>
                <a:gd name="T2" fmla="*/ 816 w 817"/>
                <a:gd name="T3" fmla="*/ 0 h 1"/>
                <a:gd name="T4" fmla="*/ 0 60000 65536"/>
                <a:gd name="T5" fmla="*/ 0 60000 65536"/>
                <a:gd name="T6" fmla="*/ 0 w 817"/>
                <a:gd name="T7" fmla="*/ 0 h 1"/>
                <a:gd name="T8" fmla="*/ 817 w 81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17" h="1">
                  <a:moveTo>
                    <a:pt x="0" y="0"/>
                  </a:moveTo>
                  <a:lnTo>
                    <a:pt x="816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55" name="Freeform 45"/>
            <p:cNvSpPr>
              <a:spLocks/>
            </p:cNvSpPr>
            <p:nvPr/>
          </p:nvSpPr>
          <p:spPr bwMode="auto">
            <a:xfrm>
              <a:off x="1382" y="2512"/>
              <a:ext cx="385" cy="193"/>
            </a:xfrm>
            <a:custGeom>
              <a:avLst/>
              <a:gdLst>
                <a:gd name="T0" fmla="*/ 0 w 385"/>
                <a:gd name="T1" fmla="*/ 0 h 193"/>
                <a:gd name="T2" fmla="*/ 0 w 385"/>
                <a:gd name="T3" fmla="*/ 192 h 193"/>
                <a:gd name="T4" fmla="*/ 384 w 385"/>
                <a:gd name="T5" fmla="*/ 192 h 193"/>
                <a:gd name="T6" fmla="*/ 0 60000 65536"/>
                <a:gd name="T7" fmla="*/ 0 60000 65536"/>
                <a:gd name="T8" fmla="*/ 0 60000 65536"/>
                <a:gd name="T9" fmla="*/ 0 w 385"/>
                <a:gd name="T10" fmla="*/ 0 h 193"/>
                <a:gd name="T11" fmla="*/ 385 w 385"/>
                <a:gd name="T12" fmla="*/ 193 h 19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5" h="193">
                  <a:moveTo>
                    <a:pt x="0" y="0"/>
                  </a:moveTo>
                  <a:lnTo>
                    <a:pt x="0" y="192"/>
                  </a:lnTo>
                  <a:lnTo>
                    <a:pt x="384" y="192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56" name="Freeform 46"/>
            <p:cNvSpPr>
              <a:spLocks/>
            </p:cNvSpPr>
            <p:nvPr/>
          </p:nvSpPr>
          <p:spPr bwMode="auto">
            <a:xfrm>
              <a:off x="1382" y="2704"/>
              <a:ext cx="817" cy="385"/>
            </a:xfrm>
            <a:custGeom>
              <a:avLst/>
              <a:gdLst>
                <a:gd name="T0" fmla="*/ 0 w 817"/>
                <a:gd name="T1" fmla="*/ 0 h 385"/>
                <a:gd name="T2" fmla="*/ 0 w 817"/>
                <a:gd name="T3" fmla="*/ 384 h 385"/>
                <a:gd name="T4" fmla="*/ 816 w 817"/>
                <a:gd name="T5" fmla="*/ 384 h 385"/>
                <a:gd name="T6" fmla="*/ 0 60000 65536"/>
                <a:gd name="T7" fmla="*/ 0 60000 65536"/>
                <a:gd name="T8" fmla="*/ 0 60000 65536"/>
                <a:gd name="T9" fmla="*/ 0 w 817"/>
                <a:gd name="T10" fmla="*/ 0 h 385"/>
                <a:gd name="T11" fmla="*/ 817 w 817"/>
                <a:gd name="T12" fmla="*/ 385 h 38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17" h="385">
                  <a:moveTo>
                    <a:pt x="0" y="0"/>
                  </a:moveTo>
                  <a:lnTo>
                    <a:pt x="0" y="384"/>
                  </a:lnTo>
                  <a:lnTo>
                    <a:pt x="816" y="384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57" name="Freeform 47"/>
            <p:cNvSpPr>
              <a:spLocks/>
            </p:cNvSpPr>
            <p:nvPr/>
          </p:nvSpPr>
          <p:spPr bwMode="auto">
            <a:xfrm>
              <a:off x="1958" y="2608"/>
              <a:ext cx="241" cy="1"/>
            </a:xfrm>
            <a:custGeom>
              <a:avLst/>
              <a:gdLst>
                <a:gd name="T0" fmla="*/ 0 w 241"/>
                <a:gd name="T1" fmla="*/ 0 h 1"/>
                <a:gd name="T2" fmla="*/ 240 w 241"/>
                <a:gd name="T3" fmla="*/ 0 h 1"/>
                <a:gd name="T4" fmla="*/ 0 60000 65536"/>
                <a:gd name="T5" fmla="*/ 0 60000 65536"/>
                <a:gd name="T6" fmla="*/ 0 w 241"/>
                <a:gd name="T7" fmla="*/ 0 h 1"/>
                <a:gd name="T8" fmla="*/ 241 w 241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41" h="1">
                  <a:moveTo>
                    <a:pt x="0" y="0"/>
                  </a:moveTo>
                  <a:lnTo>
                    <a:pt x="240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58" name="Freeform 48"/>
            <p:cNvSpPr>
              <a:spLocks/>
            </p:cNvSpPr>
            <p:nvPr/>
          </p:nvSpPr>
          <p:spPr bwMode="auto">
            <a:xfrm>
              <a:off x="2574" y="2512"/>
              <a:ext cx="897" cy="1"/>
            </a:xfrm>
            <a:custGeom>
              <a:avLst/>
              <a:gdLst>
                <a:gd name="T0" fmla="*/ 0 w 897"/>
                <a:gd name="T1" fmla="*/ 0 h 1"/>
                <a:gd name="T2" fmla="*/ 896 w 897"/>
                <a:gd name="T3" fmla="*/ 0 h 1"/>
                <a:gd name="T4" fmla="*/ 0 60000 65536"/>
                <a:gd name="T5" fmla="*/ 0 60000 65536"/>
                <a:gd name="T6" fmla="*/ 0 w 897"/>
                <a:gd name="T7" fmla="*/ 0 h 1"/>
                <a:gd name="T8" fmla="*/ 897 w 89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97" h="1">
                  <a:moveTo>
                    <a:pt x="0" y="0"/>
                  </a:moveTo>
                  <a:lnTo>
                    <a:pt x="89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59" name="Freeform 49"/>
            <p:cNvSpPr>
              <a:spLocks/>
            </p:cNvSpPr>
            <p:nvPr/>
          </p:nvSpPr>
          <p:spPr bwMode="auto">
            <a:xfrm>
              <a:off x="1382" y="3088"/>
              <a:ext cx="1345" cy="241"/>
            </a:xfrm>
            <a:custGeom>
              <a:avLst/>
              <a:gdLst>
                <a:gd name="T0" fmla="*/ 0 w 1345"/>
                <a:gd name="T1" fmla="*/ 0 h 241"/>
                <a:gd name="T2" fmla="*/ 0 w 1345"/>
                <a:gd name="T3" fmla="*/ 240 h 241"/>
                <a:gd name="T4" fmla="*/ 1344 w 1345"/>
                <a:gd name="T5" fmla="*/ 240 h 241"/>
                <a:gd name="T6" fmla="*/ 0 60000 65536"/>
                <a:gd name="T7" fmla="*/ 0 60000 65536"/>
                <a:gd name="T8" fmla="*/ 0 60000 65536"/>
                <a:gd name="T9" fmla="*/ 0 w 1345"/>
                <a:gd name="T10" fmla="*/ 0 h 241"/>
                <a:gd name="T11" fmla="*/ 1345 w 1345"/>
                <a:gd name="T12" fmla="*/ 241 h 24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45" h="241">
                  <a:moveTo>
                    <a:pt x="0" y="0"/>
                  </a:moveTo>
                  <a:lnTo>
                    <a:pt x="0" y="240"/>
                  </a:lnTo>
                  <a:lnTo>
                    <a:pt x="1344" y="24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60" name="Freeform 50"/>
            <p:cNvSpPr>
              <a:spLocks/>
            </p:cNvSpPr>
            <p:nvPr/>
          </p:nvSpPr>
          <p:spPr bwMode="auto">
            <a:xfrm>
              <a:off x="3094" y="2800"/>
              <a:ext cx="545" cy="521"/>
            </a:xfrm>
            <a:custGeom>
              <a:avLst/>
              <a:gdLst>
                <a:gd name="T0" fmla="*/ 0 w 545"/>
                <a:gd name="T1" fmla="*/ 520 h 521"/>
                <a:gd name="T2" fmla="*/ 544 w 545"/>
                <a:gd name="T3" fmla="*/ 520 h 521"/>
                <a:gd name="T4" fmla="*/ 544 w 545"/>
                <a:gd name="T5" fmla="*/ 0 h 521"/>
                <a:gd name="T6" fmla="*/ 0 60000 65536"/>
                <a:gd name="T7" fmla="*/ 0 60000 65536"/>
                <a:gd name="T8" fmla="*/ 0 60000 65536"/>
                <a:gd name="T9" fmla="*/ 0 w 545"/>
                <a:gd name="T10" fmla="*/ 0 h 521"/>
                <a:gd name="T11" fmla="*/ 545 w 545"/>
                <a:gd name="T12" fmla="*/ 521 h 52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45" h="521">
                  <a:moveTo>
                    <a:pt x="0" y="520"/>
                  </a:moveTo>
                  <a:lnTo>
                    <a:pt x="544" y="520"/>
                  </a:lnTo>
                  <a:lnTo>
                    <a:pt x="544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61" name="Freeform 51"/>
            <p:cNvSpPr>
              <a:spLocks/>
            </p:cNvSpPr>
            <p:nvPr/>
          </p:nvSpPr>
          <p:spPr bwMode="auto">
            <a:xfrm>
              <a:off x="2542" y="2704"/>
              <a:ext cx="713" cy="27"/>
            </a:xfrm>
            <a:custGeom>
              <a:avLst/>
              <a:gdLst>
                <a:gd name="T0" fmla="*/ 0 w 337"/>
                <a:gd name="T1" fmla="*/ 0 h 1"/>
                <a:gd name="T2" fmla="*/ 336 w 337"/>
                <a:gd name="T3" fmla="*/ 0 h 1"/>
                <a:gd name="T4" fmla="*/ 0 60000 65536"/>
                <a:gd name="T5" fmla="*/ 0 60000 65536"/>
                <a:gd name="T6" fmla="*/ 0 w 337"/>
                <a:gd name="T7" fmla="*/ 0 h 1"/>
                <a:gd name="T8" fmla="*/ 337 w 33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37" h="1">
                  <a:moveTo>
                    <a:pt x="0" y="0"/>
                  </a:moveTo>
                  <a:lnTo>
                    <a:pt x="33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62" name="Line 52"/>
            <p:cNvSpPr>
              <a:spLocks noChangeShapeType="1"/>
            </p:cNvSpPr>
            <p:nvPr/>
          </p:nvSpPr>
          <p:spPr bwMode="auto">
            <a:xfrm>
              <a:off x="1214" y="2608"/>
              <a:ext cx="16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63" name="Rectangle 53"/>
            <p:cNvSpPr>
              <a:spLocks noChangeArrowheads="1"/>
            </p:cNvSpPr>
            <p:nvPr/>
          </p:nvSpPr>
          <p:spPr bwMode="auto">
            <a:xfrm>
              <a:off x="3117" y="3916"/>
              <a:ext cx="32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BSrc</a:t>
              </a:r>
            </a:p>
          </p:txBody>
        </p:sp>
        <p:sp>
          <p:nvSpPr>
            <p:cNvPr id="76864" name="Oval 54"/>
            <p:cNvSpPr>
              <a:spLocks noChangeArrowheads="1"/>
            </p:cNvSpPr>
            <p:nvPr/>
          </p:nvSpPr>
          <p:spPr bwMode="auto">
            <a:xfrm>
              <a:off x="2786" y="2860"/>
              <a:ext cx="32" cy="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65" name="Oval 55"/>
            <p:cNvSpPr>
              <a:spLocks noChangeArrowheads="1"/>
            </p:cNvSpPr>
            <p:nvPr/>
          </p:nvSpPr>
          <p:spPr bwMode="auto">
            <a:xfrm>
              <a:off x="1370" y="2596"/>
              <a:ext cx="32" cy="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66" name="Oval 56"/>
            <p:cNvSpPr>
              <a:spLocks noChangeArrowheads="1"/>
            </p:cNvSpPr>
            <p:nvPr/>
          </p:nvSpPr>
          <p:spPr bwMode="auto">
            <a:xfrm>
              <a:off x="4098" y="2604"/>
              <a:ext cx="32" cy="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67" name="Line 57"/>
            <p:cNvSpPr>
              <a:spLocks noChangeShapeType="1"/>
            </p:cNvSpPr>
            <p:nvPr/>
          </p:nvSpPr>
          <p:spPr bwMode="auto">
            <a:xfrm>
              <a:off x="1382" y="3332"/>
              <a:ext cx="0" cy="5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68" name="Rectangle 58"/>
            <p:cNvSpPr>
              <a:spLocks noChangeArrowheads="1"/>
            </p:cNvSpPr>
            <p:nvPr/>
          </p:nvSpPr>
          <p:spPr bwMode="auto">
            <a:xfrm>
              <a:off x="2197" y="3913"/>
              <a:ext cx="39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ExtSel</a:t>
              </a:r>
            </a:p>
          </p:txBody>
        </p:sp>
        <p:sp>
          <p:nvSpPr>
            <p:cNvPr id="76869" name="Rectangle 59"/>
            <p:cNvSpPr>
              <a:spLocks noChangeArrowheads="1"/>
            </p:cNvSpPr>
            <p:nvPr/>
          </p:nvSpPr>
          <p:spPr bwMode="auto">
            <a:xfrm>
              <a:off x="1189" y="3913"/>
              <a:ext cx="47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OpCode</a:t>
              </a:r>
            </a:p>
          </p:txBody>
        </p:sp>
        <p:sp>
          <p:nvSpPr>
            <p:cNvPr id="76870" name="Line 60"/>
            <p:cNvSpPr>
              <a:spLocks noChangeShapeType="1"/>
            </p:cNvSpPr>
            <p:nvPr/>
          </p:nvSpPr>
          <p:spPr bwMode="auto">
            <a:xfrm flipH="1">
              <a:off x="1720" y="2704"/>
              <a:ext cx="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71" name="Line 61"/>
            <p:cNvSpPr>
              <a:spLocks noChangeShapeType="1"/>
            </p:cNvSpPr>
            <p:nvPr/>
          </p:nvSpPr>
          <p:spPr bwMode="auto">
            <a:xfrm flipH="1">
              <a:off x="1912" y="2608"/>
              <a:ext cx="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72" name="Line 62"/>
            <p:cNvSpPr>
              <a:spLocks noChangeShapeType="1"/>
            </p:cNvSpPr>
            <p:nvPr/>
          </p:nvSpPr>
          <p:spPr bwMode="auto">
            <a:xfrm>
              <a:off x="2154" y="2704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73" name="Line 63"/>
            <p:cNvSpPr>
              <a:spLocks noChangeShapeType="1"/>
            </p:cNvSpPr>
            <p:nvPr/>
          </p:nvSpPr>
          <p:spPr bwMode="auto">
            <a:xfrm>
              <a:off x="2154" y="2608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74" name="Line 64"/>
            <p:cNvSpPr>
              <a:spLocks noChangeShapeType="1"/>
            </p:cNvSpPr>
            <p:nvPr/>
          </p:nvSpPr>
          <p:spPr bwMode="auto">
            <a:xfrm>
              <a:off x="2154" y="2320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75" name="Line 65"/>
            <p:cNvSpPr>
              <a:spLocks noChangeShapeType="1"/>
            </p:cNvSpPr>
            <p:nvPr/>
          </p:nvSpPr>
          <p:spPr bwMode="auto">
            <a:xfrm>
              <a:off x="2154" y="2416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76" name="Rectangle 66"/>
            <p:cNvSpPr>
              <a:spLocks noChangeArrowheads="1"/>
            </p:cNvSpPr>
            <p:nvPr/>
          </p:nvSpPr>
          <p:spPr bwMode="auto">
            <a:xfrm>
              <a:off x="3757" y="2702"/>
              <a:ext cx="16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z</a:t>
              </a:r>
            </a:p>
          </p:txBody>
        </p:sp>
        <p:sp>
          <p:nvSpPr>
            <p:cNvPr id="76877" name="Line 67"/>
            <p:cNvSpPr>
              <a:spLocks noChangeShapeType="1"/>
            </p:cNvSpPr>
            <p:nvPr/>
          </p:nvSpPr>
          <p:spPr bwMode="auto">
            <a:xfrm>
              <a:off x="3738" y="2704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78" name="Line 68"/>
            <p:cNvSpPr>
              <a:spLocks noChangeShapeType="1"/>
            </p:cNvSpPr>
            <p:nvPr/>
          </p:nvSpPr>
          <p:spPr bwMode="auto">
            <a:xfrm>
              <a:off x="3450" y="2512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79" name="Line 69"/>
            <p:cNvSpPr>
              <a:spLocks noChangeShapeType="1"/>
            </p:cNvSpPr>
            <p:nvPr/>
          </p:nvSpPr>
          <p:spPr bwMode="auto">
            <a:xfrm>
              <a:off x="3638" y="2804"/>
              <a:ext cx="0" cy="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80" name="Freeform 70"/>
            <p:cNvSpPr>
              <a:spLocks/>
            </p:cNvSpPr>
            <p:nvPr/>
          </p:nvSpPr>
          <p:spPr bwMode="auto">
            <a:xfrm>
              <a:off x="3260" y="2656"/>
              <a:ext cx="145" cy="289"/>
            </a:xfrm>
            <a:custGeom>
              <a:avLst/>
              <a:gdLst>
                <a:gd name="T0" fmla="*/ 144 w 145"/>
                <a:gd name="T1" fmla="*/ 48 h 289"/>
                <a:gd name="T2" fmla="*/ 144 w 145"/>
                <a:gd name="T3" fmla="*/ 240 h 289"/>
                <a:gd name="T4" fmla="*/ 0 w 145"/>
                <a:gd name="T5" fmla="*/ 288 h 289"/>
                <a:gd name="T6" fmla="*/ 0 w 145"/>
                <a:gd name="T7" fmla="*/ 0 h 289"/>
                <a:gd name="T8" fmla="*/ 144 w 145"/>
                <a:gd name="T9" fmla="*/ 48 h 2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289"/>
                <a:gd name="T17" fmla="*/ 145 w 145"/>
                <a:gd name="T18" fmla="*/ 289 h 28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81" name="Line 71"/>
            <p:cNvSpPr>
              <a:spLocks noChangeShapeType="1"/>
            </p:cNvSpPr>
            <p:nvPr/>
          </p:nvSpPr>
          <p:spPr bwMode="auto">
            <a:xfrm flipH="1">
              <a:off x="3204" y="2896"/>
              <a:ext cx="6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82" name="Line 72"/>
            <p:cNvSpPr>
              <a:spLocks noChangeShapeType="1"/>
            </p:cNvSpPr>
            <p:nvPr/>
          </p:nvSpPr>
          <p:spPr bwMode="auto">
            <a:xfrm flipH="1">
              <a:off x="3204" y="2704"/>
              <a:ext cx="6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83" name="Line 73"/>
            <p:cNvSpPr>
              <a:spLocks noChangeShapeType="1"/>
            </p:cNvSpPr>
            <p:nvPr/>
          </p:nvSpPr>
          <p:spPr bwMode="auto">
            <a:xfrm flipH="1">
              <a:off x="3396" y="2800"/>
              <a:ext cx="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84" name="Rectangle 74"/>
            <p:cNvSpPr>
              <a:spLocks noChangeArrowheads="1"/>
            </p:cNvSpPr>
            <p:nvPr/>
          </p:nvSpPr>
          <p:spPr bwMode="auto">
            <a:xfrm>
              <a:off x="2709" y="3913"/>
              <a:ext cx="38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OpSel</a:t>
              </a:r>
            </a:p>
          </p:txBody>
        </p:sp>
        <p:sp>
          <p:nvSpPr>
            <p:cNvPr id="76885" name="Line 75"/>
            <p:cNvSpPr>
              <a:spLocks noChangeShapeType="1"/>
            </p:cNvSpPr>
            <p:nvPr/>
          </p:nvSpPr>
          <p:spPr bwMode="auto">
            <a:xfrm>
              <a:off x="2662" y="3328"/>
              <a:ext cx="3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86" name="Rectangle 76"/>
            <p:cNvSpPr>
              <a:spLocks noChangeArrowheads="1"/>
            </p:cNvSpPr>
            <p:nvPr/>
          </p:nvSpPr>
          <p:spPr bwMode="auto">
            <a:xfrm>
              <a:off x="2141" y="1960"/>
              <a:ext cx="212" cy="1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clk</a:t>
              </a:r>
            </a:p>
          </p:txBody>
        </p:sp>
        <p:sp>
          <p:nvSpPr>
            <p:cNvPr id="76887" name="Line 77"/>
            <p:cNvSpPr>
              <a:spLocks noChangeShapeType="1"/>
            </p:cNvSpPr>
            <p:nvPr/>
          </p:nvSpPr>
          <p:spPr bwMode="auto">
            <a:xfrm>
              <a:off x="2254" y="2112"/>
              <a:ext cx="0" cy="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88" name="Oval 78"/>
            <p:cNvSpPr>
              <a:spLocks noChangeArrowheads="1"/>
            </p:cNvSpPr>
            <p:nvPr/>
          </p:nvSpPr>
          <p:spPr bwMode="auto">
            <a:xfrm>
              <a:off x="2994" y="2684"/>
              <a:ext cx="32" cy="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89" name="Freeform 79"/>
            <p:cNvSpPr>
              <a:spLocks/>
            </p:cNvSpPr>
            <p:nvPr/>
          </p:nvSpPr>
          <p:spPr bwMode="auto">
            <a:xfrm>
              <a:off x="1830" y="2726"/>
              <a:ext cx="1" cy="1199"/>
            </a:xfrm>
            <a:custGeom>
              <a:avLst/>
              <a:gdLst>
                <a:gd name="T0" fmla="*/ 0 w 1"/>
                <a:gd name="T1" fmla="*/ 1344 h 1345"/>
                <a:gd name="T2" fmla="*/ 0 w 1"/>
                <a:gd name="T3" fmla="*/ 0 h 1345"/>
                <a:gd name="T4" fmla="*/ 0 60000 65536"/>
                <a:gd name="T5" fmla="*/ 0 60000 65536"/>
                <a:gd name="T6" fmla="*/ 0 w 1"/>
                <a:gd name="T7" fmla="*/ 0 h 1345"/>
                <a:gd name="T8" fmla="*/ 1 w 1"/>
                <a:gd name="T9" fmla="*/ 1345 h 134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345">
                  <a:moveTo>
                    <a:pt x="0" y="1344"/>
                  </a:move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90" name="Line 80"/>
            <p:cNvSpPr>
              <a:spLocks noChangeShapeType="1"/>
            </p:cNvSpPr>
            <p:nvPr/>
          </p:nvSpPr>
          <p:spPr bwMode="auto">
            <a:xfrm flipV="1">
              <a:off x="2382" y="3185"/>
              <a:ext cx="0" cy="76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91" name="Line 81"/>
            <p:cNvSpPr>
              <a:spLocks noChangeShapeType="1"/>
            </p:cNvSpPr>
            <p:nvPr/>
          </p:nvSpPr>
          <p:spPr bwMode="auto">
            <a:xfrm flipV="1">
              <a:off x="2886" y="3439"/>
              <a:ext cx="0" cy="51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92" name="Line 82"/>
            <p:cNvSpPr>
              <a:spLocks noChangeShapeType="1"/>
            </p:cNvSpPr>
            <p:nvPr/>
          </p:nvSpPr>
          <p:spPr bwMode="auto">
            <a:xfrm>
              <a:off x="3326" y="2908"/>
              <a:ext cx="0" cy="1027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triangle" w="med" len="med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93" name="Line 83"/>
            <p:cNvSpPr>
              <a:spLocks noChangeShapeType="1"/>
            </p:cNvSpPr>
            <p:nvPr/>
          </p:nvSpPr>
          <p:spPr bwMode="auto">
            <a:xfrm>
              <a:off x="3766" y="2709"/>
              <a:ext cx="2" cy="124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94" name="Rectangle 84"/>
            <p:cNvSpPr>
              <a:spLocks noChangeArrowheads="1"/>
            </p:cNvSpPr>
            <p:nvPr/>
          </p:nvSpPr>
          <p:spPr bwMode="auto">
            <a:xfrm>
              <a:off x="3632" y="3911"/>
              <a:ext cx="354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zero?</a:t>
              </a:r>
            </a:p>
          </p:txBody>
        </p:sp>
        <p:sp>
          <p:nvSpPr>
            <p:cNvPr id="76895" name="Freeform 85"/>
            <p:cNvSpPr>
              <a:spLocks/>
            </p:cNvSpPr>
            <p:nvPr/>
          </p:nvSpPr>
          <p:spPr bwMode="auto">
            <a:xfrm>
              <a:off x="1773" y="2462"/>
              <a:ext cx="145" cy="289"/>
            </a:xfrm>
            <a:custGeom>
              <a:avLst/>
              <a:gdLst>
                <a:gd name="T0" fmla="*/ 144 w 145"/>
                <a:gd name="T1" fmla="*/ 48 h 289"/>
                <a:gd name="T2" fmla="*/ 144 w 145"/>
                <a:gd name="T3" fmla="*/ 240 h 289"/>
                <a:gd name="T4" fmla="*/ 0 w 145"/>
                <a:gd name="T5" fmla="*/ 288 h 289"/>
                <a:gd name="T6" fmla="*/ 0 w 145"/>
                <a:gd name="T7" fmla="*/ 0 h 289"/>
                <a:gd name="T8" fmla="*/ 144 w 145"/>
                <a:gd name="T9" fmla="*/ 48 h 2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289"/>
                <a:gd name="T17" fmla="*/ 145 w 145"/>
                <a:gd name="T18" fmla="*/ 289 h 28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solidFill>
              <a:schemeClr val="accent1"/>
            </a:solidFill>
            <a:ln w="9525" cap="rnd">
              <a:solidFill>
                <a:srgbClr val="FF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96" name="Freeform 86"/>
            <p:cNvSpPr>
              <a:spLocks/>
            </p:cNvSpPr>
            <p:nvPr/>
          </p:nvSpPr>
          <p:spPr bwMode="auto">
            <a:xfrm>
              <a:off x="1537" y="2415"/>
              <a:ext cx="241" cy="213"/>
            </a:xfrm>
            <a:custGeom>
              <a:avLst/>
              <a:gdLst>
                <a:gd name="T0" fmla="*/ 0 w 241"/>
                <a:gd name="T1" fmla="*/ 0 h 117"/>
                <a:gd name="T2" fmla="*/ 0 w 241"/>
                <a:gd name="T3" fmla="*/ 116 h 117"/>
                <a:gd name="T4" fmla="*/ 240 w 241"/>
                <a:gd name="T5" fmla="*/ 116 h 117"/>
                <a:gd name="T6" fmla="*/ 0 60000 65536"/>
                <a:gd name="T7" fmla="*/ 0 60000 65536"/>
                <a:gd name="T8" fmla="*/ 0 60000 65536"/>
                <a:gd name="T9" fmla="*/ 0 w 241"/>
                <a:gd name="T10" fmla="*/ 0 h 117"/>
                <a:gd name="T11" fmla="*/ 241 w 241"/>
                <a:gd name="T12" fmla="*/ 117 h 1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1" h="117">
                  <a:moveTo>
                    <a:pt x="0" y="0"/>
                  </a:moveTo>
                  <a:lnTo>
                    <a:pt x="0" y="116"/>
                  </a:lnTo>
                  <a:lnTo>
                    <a:pt x="240" y="116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" name="Group 87"/>
            <p:cNvGrpSpPr>
              <a:grpSpLocks/>
            </p:cNvGrpSpPr>
            <p:nvPr/>
          </p:nvGrpSpPr>
          <p:grpSpPr bwMode="auto">
            <a:xfrm>
              <a:off x="334" y="2330"/>
              <a:ext cx="890" cy="662"/>
              <a:chOff x="326" y="2386"/>
              <a:chExt cx="890" cy="662"/>
            </a:xfrm>
          </p:grpSpPr>
          <p:sp>
            <p:nvSpPr>
              <p:cNvPr id="76920" name="Rectangle 88"/>
              <p:cNvSpPr>
                <a:spLocks noChangeArrowheads="1"/>
              </p:cNvSpPr>
              <p:nvPr/>
            </p:nvSpPr>
            <p:spPr bwMode="auto">
              <a:xfrm>
                <a:off x="326" y="2766"/>
                <a:ext cx="212" cy="15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000">
                    <a:solidFill>
                      <a:srgbClr val="56127A"/>
                    </a:solidFill>
                  </a:rPr>
                  <a:t>clk</a:t>
                </a:r>
              </a:p>
            </p:txBody>
          </p:sp>
          <p:sp>
            <p:nvSpPr>
              <p:cNvPr id="76921" name="Line 89"/>
              <p:cNvSpPr>
                <a:spLocks noChangeShapeType="1"/>
              </p:cNvSpPr>
              <p:nvPr/>
            </p:nvSpPr>
            <p:spPr bwMode="auto">
              <a:xfrm>
                <a:off x="431" y="2742"/>
                <a:ext cx="0" cy="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6" name="Group 90"/>
              <p:cNvGrpSpPr>
                <a:grpSpLocks/>
              </p:cNvGrpSpPr>
              <p:nvPr/>
            </p:nvGrpSpPr>
            <p:grpSpPr bwMode="auto">
              <a:xfrm>
                <a:off x="333" y="2386"/>
                <a:ext cx="883" cy="662"/>
                <a:chOff x="333" y="2386"/>
                <a:chExt cx="883" cy="662"/>
              </a:xfrm>
            </p:grpSpPr>
            <p:sp>
              <p:nvSpPr>
                <p:cNvPr id="76923" name="Freeform 91"/>
                <p:cNvSpPr>
                  <a:spLocks/>
                </p:cNvSpPr>
                <p:nvPr/>
              </p:nvSpPr>
              <p:spPr bwMode="auto">
                <a:xfrm>
                  <a:off x="517" y="2567"/>
                  <a:ext cx="189" cy="1"/>
                </a:xfrm>
                <a:custGeom>
                  <a:avLst/>
                  <a:gdLst>
                    <a:gd name="T0" fmla="*/ 0 w 189"/>
                    <a:gd name="T1" fmla="*/ 0 h 1"/>
                    <a:gd name="T2" fmla="*/ 141 w 189"/>
                    <a:gd name="T3" fmla="*/ 0 h 1"/>
                    <a:gd name="T4" fmla="*/ 188 w 189"/>
                    <a:gd name="T5" fmla="*/ 0 h 1"/>
                    <a:gd name="T6" fmla="*/ 0 60000 65536"/>
                    <a:gd name="T7" fmla="*/ 0 60000 65536"/>
                    <a:gd name="T8" fmla="*/ 0 60000 65536"/>
                    <a:gd name="T9" fmla="*/ 0 w 189"/>
                    <a:gd name="T10" fmla="*/ 0 h 1"/>
                    <a:gd name="T11" fmla="*/ 189 w 189"/>
                    <a:gd name="T12" fmla="*/ 1 h 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89" h="1">
                      <a:moveTo>
                        <a:pt x="0" y="0"/>
                      </a:moveTo>
                      <a:lnTo>
                        <a:pt x="141" y="0"/>
                      </a:lnTo>
                      <a:lnTo>
                        <a:pt x="188" y="0"/>
                      </a:lnTo>
                    </a:path>
                  </a:pathLst>
                </a:custGeom>
                <a:noFill/>
                <a:ln w="25400" cap="rnd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7" name="Group 92"/>
                <p:cNvGrpSpPr>
                  <a:grpSpLocks/>
                </p:cNvGrpSpPr>
                <p:nvPr/>
              </p:nvGrpSpPr>
              <p:grpSpPr bwMode="auto">
                <a:xfrm>
                  <a:off x="684" y="2452"/>
                  <a:ext cx="532" cy="596"/>
                  <a:chOff x="684" y="2452"/>
                  <a:chExt cx="532" cy="596"/>
                </a:xfrm>
              </p:grpSpPr>
              <p:sp>
                <p:nvSpPr>
                  <p:cNvPr id="76929" name="Rectangle 93"/>
                  <p:cNvSpPr>
                    <a:spLocks noChangeArrowheads="1"/>
                  </p:cNvSpPr>
                  <p:nvPr/>
                </p:nvSpPr>
                <p:spPr bwMode="auto">
                  <a:xfrm>
                    <a:off x="717" y="2454"/>
                    <a:ext cx="466" cy="576"/>
                  </a:xfrm>
                  <a:prstGeom prst="rect">
                    <a:avLst/>
                  </a:prstGeom>
                  <a:noFill/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76930" name="Rectangle 94"/>
                  <p:cNvSpPr>
                    <a:spLocks noChangeArrowheads="1"/>
                  </p:cNvSpPr>
                  <p:nvPr/>
                </p:nvSpPr>
                <p:spPr bwMode="auto">
                  <a:xfrm>
                    <a:off x="684" y="2452"/>
                    <a:ext cx="306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rgbClr val="56127A"/>
                        </a:solidFill>
                      </a:rPr>
                      <a:t>addr</a:t>
                    </a:r>
                  </a:p>
                </p:txBody>
              </p:sp>
              <p:sp>
                <p:nvSpPr>
                  <p:cNvPr id="76931" name="Rectangle 95"/>
                  <p:cNvSpPr>
                    <a:spLocks noChangeArrowheads="1"/>
                  </p:cNvSpPr>
                  <p:nvPr/>
                </p:nvSpPr>
                <p:spPr bwMode="auto">
                  <a:xfrm>
                    <a:off x="953" y="2554"/>
                    <a:ext cx="263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rgbClr val="56127A"/>
                        </a:solidFill>
                      </a:rPr>
                      <a:t>inst</a:t>
                    </a:r>
                  </a:p>
                </p:txBody>
              </p:sp>
              <p:sp>
                <p:nvSpPr>
                  <p:cNvPr id="76932" name="Rectangle 96"/>
                  <p:cNvSpPr>
                    <a:spLocks noChangeArrowheads="1"/>
                  </p:cNvSpPr>
                  <p:nvPr/>
                </p:nvSpPr>
                <p:spPr bwMode="auto">
                  <a:xfrm>
                    <a:off x="691" y="2724"/>
                    <a:ext cx="518" cy="324"/>
                  </a:xfrm>
                  <a:prstGeom prst="rect">
                    <a:avLst/>
                  </a:prstGeom>
                  <a:noFill/>
                  <a:ln w="25400">
                    <a:noFill/>
                    <a:miter lim="800000"/>
                    <a:headEnd/>
                    <a:tailEnd/>
                  </a:ln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400">
                        <a:solidFill>
                          <a:srgbClr val="56127A"/>
                        </a:solidFill>
                      </a:rPr>
                      <a:t>Inst.</a:t>
                    </a:r>
                  </a:p>
                  <a:p>
                    <a:pPr>
                      <a:spcBef>
                        <a:spcPct val="0"/>
                      </a:spcBef>
                    </a:pPr>
                    <a:r>
                      <a:rPr lang="en-US" sz="1400">
                        <a:solidFill>
                          <a:srgbClr val="56127A"/>
                        </a:solidFill>
                      </a:rPr>
                      <a:t>Memory</a:t>
                    </a:r>
                  </a:p>
                </p:txBody>
              </p:sp>
            </p:grpSp>
            <p:sp>
              <p:nvSpPr>
                <p:cNvPr id="76925" name="Rectangle 97"/>
                <p:cNvSpPr>
                  <a:spLocks noChangeArrowheads="1"/>
                </p:cNvSpPr>
                <p:nvPr/>
              </p:nvSpPr>
              <p:spPr bwMode="auto">
                <a:xfrm>
                  <a:off x="382" y="2386"/>
                  <a:ext cx="127" cy="362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6926" name="Line 98"/>
                <p:cNvSpPr>
                  <a:spLocks noChangeShapeType="1"/>
                </p:cNvSpPr>
                <p:nvPr/>
              </p:nvSpPr>
              <p:spPr bwMode="auto">
                <a:xfrm>
                  <a:off x="525" y="2567"/>
                  <a:ext cx="3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6927" name="Rectangle 99"/>
                <p:cNvSpPr>
                  <a:spLocks noChangeArrowheads="1"/>
                </p:cNvSpPr>
                <p:nvPr/>
              </p:nvSpPr>
              <p:spPr bwMode="auto">
                <a:xfrm>
                  <a:off x="333" y="2494"/>
                  <a:ext cx="247" cy="171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56127A"/>
                      </a:solidFill>
                    </a:rPr>
                    <a:t>PC</a:t>
                  </a:r>
                </a:p>
              </p:txBody>
            </p:sp>
            <p:sp>
              <p:nvSpPr>
                <p:cNvPr id="76928" name="Freeform 100"/>
                <p:cNvSpPr>
                  <a:spLocks/>
                </p:cNvSpPr>
                <p:nvPr/>
              </p:nvSpPr>
              <p:spPr bwMode="auto">
                <a:xfrm>
                  <a:off x="422" y="2701"/>
                  <a:ext cx="48" cy="48"/>
                </a:xfrm>
                <a:custGeom>
                  <a:avLst/>
                  <a:gdLst>
                    <a:gd name="T0" fmla="*/ 0 w 48"/>
                    <a:gd name="T1" fmla="*/ 47 h 48"/>
                    <a:gd name="T2" fmla="*/ 24 w 48"/>
                    <a:gd name="T3" fmla="*/ 0 h 48"/>
                    <a:gd name="T4" fmla="*/ 47 w 48"/>
                    <a:gd name="T5" fmla="*/ 47 h 48"/>
                    <a:gd name="T6" fmla="*/ 0 60000 65536"/>
                    <a:gd name="T7" fmla="*/ 0 60000 65536"/>
                    <a:gd name="T8" fmla="*/ 0 60000 65536"/>
                    <a:gd name="T9" fmla="*/ 0 w 48"/>
                    <a:gd name="T10" fmla="*/ 0 h 48"/>
                    <a:gd name="T11" fmla="*/ 48 w 48"/>
                    <a:gd name="T12" fmla="*/ 48 h 4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8" h="48">
                      <a:moveTo>
                        <a:pt x="0" y="47"/>
                      </a:moveTo>
                      <a:lnTo>
                        <a:pt x="24" y="0"/>
                      </a:lnTo>
                      <a:lnTo>
                        <a:pt x="47" y="47"/>
                      </a:lnTo>
                    </a:path>
                  </a:pathLst>
                </a:custGeom>
                <a:noFill/>
                <a:ln w="25400" cap="rnd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76898" name="Rectangle 101"/>
            <p:cNvSpPr>
              <a:spLocks noChangeArrowheads="1"/>
            </p:cNvSpPr>
            <p:nvPr/>
          </p:nvSpPr>
          <p:spPr bwMode="auto">
            <a:xfrm>
              <a:off x="2201" y="2185"/>
              <a:ext cx="360" cy="67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99" name="Rectangle 102"/>
            <p:cNvSpPr>
              <a:spLocks noChangeArrowheads="1"/>
            </p:cNvSpPr>
            <p:nvPr/>
          </p:nvSpPr>
          <p:spPr bwMode="auto">
            <a:xfrm>
              <a:off x="2355" y="2439"/>
              <a:ext cx="25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rd1</a:t>
              </a:r>
            </a:p>
          </p:txBody>
        </p:sp>
        <p:sp>
          <p:nvSpPr>
            <p:cNvPr id="76900" name="Rectangle 103"/>
            <p:cNvSpPr>
              <a:spLocks noChangeArrowheads="1"/>
            </p:cNvSpPr>
            <p:nvPr/>
          </p:nvSpPr>
          <p:spPr bwMode="auto">
            <a:xfrm>
              <a:off x="2184" y="2693"/>
              <a:ext cx="413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</a:rPr>
                <a:t>GPRs</a:t>
              </a:r>
            </a:p>
          </p:txBody>
        </p:sp>
        <p:sp>
          <p:nvSpPr>
            <p:cNvPr id="76901" name="Rectangle 104"/>
            <p:cNvSpPr>
              <a:spLocks noChangeArrowheads="1"/>
            </p:cNvSpPr>
            <p:nvPr/>
          </p:nvSpPr>
          <p:spPr bwMode="auto">
            <a:xfrm>
              <a:off x="2168" y="2246"/>
              <a:ext cx="24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rs1</a:t>
              </a:r>
            </a:p>
          </p:txBody>
        </p:sp>
        <p:sp>
          <p:nvSpPr>
            <p:cNvPr id="76902" name="Rectangle 105"/>
            <p:cNvSpPr>
              <a:spLocks noChangeArrowheads="1"/>
            </p:cNvSpPr>
            <p:nvPr/>
          </p:nvSpPr>
          <p:spPr bwMode="auto">
            <a:xfrm>
              <a:off x="2168" y="2341"/>
              <a:ext cx="24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rs2</a:t>
              </a:r>
            </a:p>
          </p:txBody>
        </p:sp>
        <p:sp>
          <p:nvSpPr>
            <p:cNvPr id="76903" name="Rectangle 106"/>
            <p:cNvSpPr>
              <a:spLocks noChangeArrowheads="1"/>
            </p:cNvSpPr>
            <p:nvPr/>
          </p:nvSpPr>
          <p:spPr bwMode="auto">
            <a:xfrm>
              <a:off x="2168" y="2522"/>
              <a:ext cx="23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ws</a:t>
              </a:r>
            </a:p>
          </p:txBody>
        </p:sp>
        <p:sp>
          <p:nvSpPr>
            <p:cNvPr id="76904" name="Rectangle 107"/>
            <p:cNvSpPr>
              <a:spLocks noChangeArrowheads="1"/>
            </p:cNvSpPr>
            <p:nvPr/>
          </p:nvSpPr>
          <p:spPr bwMode="auto">
            <a:xfrm>
              <a:off x="2168" y="2614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wd</a:t>
              </a:r>
            </a:p>
          </p:txBody>
        </p:sp>
        <p:sp>
          <p:nvSpPr>
            <p:cNvPr id="76905" name="Rectangle 108"/>
            <p:cNvSpPr>
              <a:spLocks noChangeArrowheads="1"/>
            </p:cNvSpPr>
            <p:nvPr/>
          </p:nvSpPr>
          <p:spPr bwMode="auto">
            <a:xfrm>
              <a:off x="2360" y="2615"/>
              <a:ext cx="25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rd2</a:t>
              </a:r>
            </a:p>
          </p:txBody>
        </p:sp>
        <p:sp>
          <p:nvSpPr>
            <p:cNvPr id="76906" name="Rectangle 109"/>
            <p:cNvSpPr>
              <a:spLocks noChangeArrowheads="1"/>
            </p:cNvSpPr>
            <p:nvPr/>
          </p:nvSpPr>
          <p:spPr bwMode="auto">
            <a:xfrm>
              <a:off x="2293" y="2143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we</a:t>
              </a:r>
            </a:p>
          </p:txBody>
        </p:sp>
        <p:grpSp>
          <p:nvGrpSpPr>
            <p:cNvPr id="8" name="Group 110"/>
            <p:cNvGrpSpPr>
              <a:grpSpLocks/>
            </p:cNvGrpSpPr>
            <p:nvPr/>
          </p:nvGrpSpPr>
          <p:grpSpPr bwMode="auto">
            <a:xfrm>
              <a:off x="2200" y="2940"/>
              <a:ext cx="360" cy="286"/>
              <a:chOff x="2192" y="2996"/>
              <a:chExt cx="360" cy="286"/>
            </a:xfrm>
          </p:grpSpPr>
          <p:sp>
            <p:nvSpPr>
              <p:cNvPr id="76918" name="Rectangle 111"/>
              <p:cNvSpPr>
                <a:spLocks noChangeArrowheads="1"/>
              </p:cNvSpPr>
              <p:nvPr/>
            </p:nvSpPr>
            <p:spPr bwMode="auto">
              <a:xfrm>
                <a:off x="2192" y="3030"/>
                <a:ext cx="360" cy="198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919" name="Rectangle 112"/>
              <p:cNvSpPr>
                <a:spLocks noChangeArrowheads="1"/>
              </p:cNvSpPr>
              <p:nvPr/>
            </p:nvSpPr>
            <p:spPr bwMode="auto">
              <a:xfrm>
                <a:off x="2208" y="2996"/>
                <a:ext cx="301" cy="28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Imm</a:t>
                </a:r>
              </a:p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Ext</a:t>
                </a:r>
              </a:p>
            </p:txBody>
          </p:sp>
        </p:grpSp>
        <p:grpSp>
          <p:nvGrpSpPr>
            <p:cNvPr id="9" name="Group 113"/>
            <p:cNvGrpSpPr>
              <a:grpSpLocks/>
            </p:cNvGrpSpPr>
            <p:nvPr/>
          </p:nvGrpSpPr>
          <p:grpSpPr bwMode="auto">
            <a:xfrm>
              <a:off x="3472" y="2460"/>
              <a:ext cx="301" cy="380"/>
              <a:chOff x="3464" y="2516"/>
              <a:chExt cx="301" cy="380"/>
            </a:xfrm>
          </p:grpSpPr>
          <p:sp>
            <p:nvSpPr>
              <p:cNvPr id="76916" name="Freeform 114"/>
              <p:cNvSpPr>
                <a:spLocks/>
              </p:cNvSpPr>
              <p:nvPr/>
            </p:nvSpPr>
            <p:spPr bwMode="auto">
              <a:xfrm>
                <a:off x="3487" y="2516"/>
                <a:ext cx="236" cy="380"/>
              </a:xfrm>
              <a:custGeom>
                <a:avLst/>
                <a:gdLst>
                  <a:gd name="T0" fmla="*/ 0 w 236"/>
                  <a:gd name="T1" fmla="*/ 0 h 380"/>
                  <a:gd name="T2" fmla="*/ 0 w 236"/>
                  <a:gd name="T3" fmla="*/ 158 h 380"/>
                  <a:gd name="T4" fmla="*/ 47 w 236"/>
                  <a:gd name="T5" fmla="*/ 190 h 380"/>
                  <a:gd name="T6" fmla="*/ 0 w 236"/>
                  <a:gd name="T7" fmla="*/ 221 h 380"/>
                  <a:gd name="T8" fmla="*/ 0 w 236"/>
                  <a:gd name="T9" fmla="*/ 379 h 380"/>
                  <a:gd name="T10" fmla="*/ 235 w 236"/>
                  <a:gd name="T11" fmla="*/ 284 h 380"/>
                  <a:gd name="T12" fmla="*/ 235 w 236"/>
                  <a:gd name="T13" fmla="*/ 95 h 380"/>
                  <a:gd name="T14" fmla="*/ 0 w 236"/>
                  <a:gd name="T15" fmla="*/ 0 h 38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36"/>
                  <a:gd name="T25" fmla="*/ 0 h 380"/>
                  <a:gd name="T26" fmla="*/ 236 w 236"/>
                  <a:gd name="T27" fmla="*/ 380 h 38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36" h="380">
                    <a:moveTo>
                      <a:pt x="0" y="0"/>
                    </a:moveTo>
                    <a:lnTo>
                      <a:pt x="0" y="158"/>
                    </a:lnTo>
                    <a:lnTo>
                      <a:pt x="47" y="190"/>
                    </a:lnTo>
                    <a:lnTo>
                      <a:pt x="0" y="221"/>
                    </a:lnTo>
                    <a:lnTo>
                      <a:pt x="0" y="379"/>
                    </a:lnTo>
                    <a:lnTo>
                      <a:pt x="235" y="284"/>
                    </a:lnTo>
                    <a:lnTo>
                      <a:pt x="235" y="95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254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917" name="Rectangle 115"/>
              <p:cNvSpPr>
                <a:spLocks noChangeArrowheads="1"/>
              </p:cNvSpPr>
              <p:nvPr/>
            </p:nvSpPr>
            <p:spPr bwMode="auto">
              <a:xfrm>
                <a:off x="3464" y="2634"/>
                <a:ext cx="301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ALU</a:t>
                </a:r>
              </a:p>
            </p:txBody>
          </p:sp>
        </p:grpSp>
        <p:grpSp>
          <p:nvGrpSpPr>
            <p:cNvPr id="10" name="Group 116"/>
            <p:cNvGrpSpPr>
              <a:grpSpLocks/>
            </p:cNvGrpSpPr>
            <p:nvPr/>
          </p:nvGrpSpPr>
          <p:grpSpPr bwMode="auto">
            <a:xfrm>
              <a:off x="2228" y="2184"/>
              <a:ext cx="51" cy="55"/>
              <a:chOff x="2815" y="1407"/>
              <a:chExt cx="51" cy="55"/>
            </a:xfrm>
          </p:grpSpPr>
          <p:sp>
            <p:nvSpPr>
              <p:cNvPr id="76914" name="Line 117"/>
              <p:cNvSpPr>
                <a:spLocks noChangeShapeType="1"/>
              </p:cNvSpPr>
              <p:nvPr/>
            </p:nvSpPr>
            <p:spPr bwMode="auto">
              <a:xfrm>
                <a:off x="2815" y="1407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915" name="Line 118"/>
              <p:cNvSpPr>
                <a:spLocks noChangeShapeType="1"/>
              </p:cNvSpPr>
              <p:nvPr/>
            </p:nvSpPr>
            <p:spPr bwMode="auto">
              <a:xfrm flipH="1">
                <a:off x="2842" y="1410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1" name="Group 119"/>
            <p:cNvGrpSpPr>
              <a:grpSpLocks/>
            </p:cNvGrpSpPr>
            <p:nvPr/>
          </p:nvGrpSpPr>
          <p:grpSpPr bwMode="auto">
            <a:xfrm>
              <a:off x="2711" y="3226"/>
              <a:ext cx="423" cy="228"/>
              <a:chOff x="2576" y="2405"/>
              <a:chExt cx="423" cy="228"/>
            </a:xfrm>
          </p:grpSpPr>
          <p:sp>
            <p:nvSpPr>
              <p:cNvPr id="76912" name="Rectangle 120"/>
              <p:cNvSpPr>
                <a:spLocks noChangeArrowheads="1"/>
              </p:cNvSpPr>
              <p:nvPr/>
            </p:nvSpPr>
            <p:spPr bwMode="auto">
              <a:xfrm>
                <a:off x="2609" y="2405"/>
                <a:ext cx="361" cy="1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913" name="Rectangle 121"/>
              <p:cNvSpPr>
                <a:spLocks noChangeArrowheads="1"/>
              </p:cNvSpPr>
              <p:nvPr/>
            </p:nvSpPr>
            <p:spPr bwMode="auto">
              <a:xfrm>
                <a:off x="2576" y="2405"/>
                <a:ext cx="423" cy="22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>
                  <a:lnSpc>
                    <a:spcPct val="75000"/>
                  </a:lnSpc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ALU</a:t>
                </a:r>
              </a:p>
              <a:p>
                <a:pPr algn="ctr">
                  <a:lnSpc>
                    <a:spcPct val="75000"/>
                  </a:lnSpc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Control</a:t>
                </a:r>
              </a:p>
            </p:txBody>
          </p:sp>
        </p:grpSp>
        <p:sp>
          <p:nvSpPr>
            <p:cNvPr id="76911" name="Freeform 122"/>
            <p:cNvSpPr>
              <a:spLocks/>
            </p:cNvSpPr>
            <p:nvPr/>
          </p:nvSpPr>
          <p:spPr bwMode="auto">
            <a:xfrm flipV="1">
              <a:off x="3006" y="2704"/>
              <a:ext cx="1354" cy="433"/>
            </a:xfrm>
            <a:custGeom>
              <a:avLst/>
              <a:gdLst>
                <a:gd name="T0" fmla="*/ 0 w 1505"/>
                <a:gd name="T1" fmla="*/ 200 h 201"/>
                <a:gd name="T2" fmla="*/ 0 w 1505"/>
                <a:gd name="T3" fmla="*/ 0 h 201"/>
                <a:gd name="T4" fmla="*/ 1504 w 1505"/>
                <a:gd name="T5" fmla="*/ 0 h 201"/>
                <a:gd name="T6" fmla="*/ 0 60000 65536"/>
                <a:gd name="T7" fmla="*/ 0 60000 65536"/>
                <a:gd name="T8" fmla="*/ 0 60000 65536"/>
                <a:gd name="T9" fmla="*/ 0 w 1505"/>
                <a:gd name="T10" fmla="*/ 0 h 201"/>
                <a:gd name="T11" fmla="*/ 1505 w 1505"/>
                <a:gd name="T12" fmla="*/ 201 h 20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05" h="201">
                  <a:moveTo>
                    <a:pt x="0" y="200"/>
                  </a:moveTo>
                  <a:lnTo>
                    <a:pt x="0" y="0"/>
                  </a:lnTo>
                  <a:lnTo>
                    <a:pt x="1504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6836" name="Freeform 123"/>
          <p:cNvSpPr>
            <a:spLocks/>
          </p:cNvSpPr>
          <p:nvPr/>
        </p:nvSpPr>
        <p:spPr bwMode="auto">
          <a:xfrm>
            <a:off x="4445000" y="3149600"/>
            <a:ext cx="1104900" cy="1409700"/>
          </a:xfrm>
          <a:custGeom>
            <a:avLst/>
            <a:gdLst>
              <a:gd name="T0" fmla="*/ 0 w 696"/>
              <a:gd name="T1" fmla="*/ 888 h 888"/>
              <a:gd name="T2" fmla="*/ 0 w 696"/>
              <a:gd name="T3" fmla="*/ 0 h 888"/>
              <a:gd name="T4" fmla="*/ 696 w 696"/>
              <a:gd name="T5" fmla="*/ 0 h 888"/>
              <a:gd name="T6" fmla="*/ 0 60000 65536"/>
              <a:gd name="T7" fmla="*/ 0 60000 65536"/>
              <a:gd name="T8" fmla="*/ 0 60000 65536"/>
              <a:gd name="T9" fmla="*/ 0 w 696"/>
              <a:gd name="T10" fmla="*/ 0 h 888"/>
              <a:gd name="T11" fmla="*/ 696 w 696"/>
              <a:gd name="T12" fmla="*/ 888 h 8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96" h="888">
                <a:moveTo>
                  <a:pt x="0" y="888"/>
                </a:moveTo>
                <a:lnTo>
                  <a:pt x="0" y="0"/>
                </a:lnTo>
                <a:lnTo>
                  <a:pt x="696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37" name="Freeform 124"/>
          <p:cNvSpPr>
            <a:spLocks/>
          </p:cNvSpPr>
          <p:nvPr/>
        </p:nvSpPr>
        <p:spPr bwMode="auto">
          <a:xfrm>
            <a:off x="4432300" y="2324100"/>
            <a:ext cx="3873500" cy="2514600"/>
          </a:xfrm>
          <a:custGeom>
            <a:avLst/>
            <a:gdLst>
              <a:gd name="T0" fmla="*/ 0 w 2408"/>
              <a:gd name="T1" fmla="*/ 280 h 1632"/>
              <a:gd name="T2" fmla="*/ 0 w 2408"/>
              <a:gd name="T3" fmla="*/ 0 h 1632"/>
              <a:gd name="T4" fmla="*/ 2192 w 2408"/>
              <a:gd name="T5" fmla="*/ 0 h 1632"/>
              <a:gd name="T6" fmla="*/ 2200 w 2408"/>
              <a:gd name="T7" fmla="*/ 1632 h 1632"/>
              <a:gd name="T8" fmla="*/ 2408 w 2408"/>
              <a:gd name="T9" fmla="*/ 1632 h 16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08"/>
              <a:gd name="T16" fmla="*/ 0 h 1632"/>
              <a:gd name="T17" fmla="*/ 2408 w 2408"/>
              <a:gd name="T18" fmla="*/ 1632 h 163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08" h="1632">
                <a:moveTo>
                  <a:pt x="0" y="280"/>
                </a:moveTo>
                <a:lnTo>
                  <a:pt x="0" y="0"/>
                </a:lnTo>
                <a:lnTo>
                  <a:pt x="2192" y="0"/>
                </a:lnTo>
                <a:lnTo>
                  <a:pt x="2200" y="1632"/>
                </a:lnTo>
                <a:lnTo>
                  <a:pt x="2408" y="1632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38" name="Line 125"/>
          <p:cNvSpPr>
            <a:spLocks noChangeShapeType="1"/>
          </p:cNvSpPr>
          <p:nvPr/>
        </p:nvSpPr>
        <p:spPr bwMode="auto">
          <a:xfrm>
            <a:off x="2565400" y="4025900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39" name="Text Box 126"/>
          <p:cNvSpPr txBox="1">
            <a:spLocks noChangeArrowheads="1"/>
          </p:cNvSpPr>
          <p:nvPr/>
        </p:nvSpPr>
        <p:spPr bwMode="auto">
          <a:xfrm>
            <a:off x="2473325" y="3821113"/>
            <a:ext cx="3667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  <a:latin typeface="Courier New" charset="0"/>
              </a:rPr>
              <a:t>31</a:t>
            </a:r>
          </a:p>
        </p:txBody>
      </p:sp>
      <p:sp>
        <p:nvSpPr>
          <p:cNvPr id="76840" name="Freeform 127"/>
          <p:cNvSpPr>
            <a:spLocks/>
          </p:cNvSpPr>
          <p:nvPr/>
        </p:nvSpPr>
        <p:spPr bwMode="auto">
          <a:xfrm>
            <a:off x="1371600" y="1836738"/>
            <a:ext cx="3625850" cy="2152650"/>
          </a:xfrm>
          <a:custGeom>
            <a:avLst/>
            <a:gdLst>
              <a:gd name="T0" fmla="*/ 2284 w 2284"/>
              <a:gd name="T1" fmla="*/ 1356 h 1356"/>
              <a:gd name="T2" fmla="*/ 2280 w 2284"/>
              <a:gd name="T3" fmla="*/ 0 h 1356"/>
              <a:gd name="T4" fmla="*/ 0 w 2284"/>
              <a:gd name="T5" fmla="*/ 1 h 1356"/>
              <a:gd name="T6" fmla="*/ 0 60000 65536"/>
              <a:gd name="T7" fmla="*/ 0 60000 65536"/>
              <a:gd name="T8" fmla="*/ 0 60000 65536"/>
              <a:gd name="T9" fmla="*/ 0 w 2284"/>
              <a:gd name="T10" fmla="*/ 0 h 1356"/>
              <a:gd name="T11" fmla="*/ 2284 w 2284"/>
              <a:gd name="T12" fmla="*/ 1356 h 13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84" h="1356">
                <a:moveTo>
                  <a:pt x="2284" y="1356"/>
                </a:moveTo>
                <a:lnTo>
                  <a:pt x="2280" y="0"/>
                </a:lnTo>
                <a:lnTo>
                  <a:pt x="0" y="1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41" name="Rectangle 128"/>
          <p:cNvSpPr>
            <a:spLocks noChangeArrowheads="1"/>
          </p:cNvSpPr>
          <p:nvPr/>
        </p:nvSpPr>
        <p:spPr bwMode="auto">
          <a:xfrm>
            <a:off x="1219200" y="1254125"/>
            <a:ext cx="6381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PCSrc</a:t>
            </a:r>
          </a:p>
        </p:txBody>
      </p:sp>
      <p:sp>
        <p:nvSpPr>
          <p:cNvPr id="76842" name="Rectangle 129"/>
          <p:cNvSpPr>
            <a:spLocks noChangeArrowheads="1"/>
          </p:cNvSpPr>
          <p:nvPr/>
        </p:nvSpPr>
        <p:spPr bwMode="auto">
          <a:xfrm>
            <a:off x="1371600" y="1447800"/>
            <a:ext cx="3365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br</a:t>
            </a:r>
          </a:p>
        </p:txBody>
      </p:sp>
      <p:sp>
        <p:nvSpPr>
          <p:cNvPr id="76843" name="Rectangle 130"/>
          <p:cNvSpPr>
            <a:spLocks noChangeArrowheads="1"/>
          </p:cNvSpPr>
          <p:nvPr/>
        </p:nvSpPr>
        <p:spPr bwMode="auto">
          <a:xfrm>
            <a:off x="1370013" y="1981200"/>
            <a:ext cx="5349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pc+4</a:t>
            </a:r>
          </a:p>
        </p:txBody>
      </p:sp>
      <p:sp>
        <p:nvSpPr>
          <p:cNvPr id="76844" name="Freeform 131"/>
          <p:cNvSpPr>
            <a:spLocks/>
          </p:cNvSpPr>
          <p:nvPr/>
        </p:nvSpPr>
        <p:spPr bwMode="auto">
          <a:xfrm>
            <a:off x="1182688" y="1600200"/>
            <a:ext cx="188912" cy="736600"/>
          </a:xfrm>
          <a:custGeom>
            <a:avLst/>
            <a:gdLst>
              <a:gd name="T0" fmla="*/ 0 w 145"/>
              <a:gd name="T1" fmla="*/ 48 h 377"/>
              <a:gd name="T2" fmla="*/ 0 w 145"/>
              <a:gd name="T3" fmla="*/ 328 h 377"/>
              <a:gd name="T4" fmla="*/ 144 w 145"/>
              <a:gd name="T5" fmla="*/ 376 h 377"/>
              <a:gd name="T6" fmla="*/ 144 w 145"/>
              <a:gd name="T7" fmla="*/ 0 h 377"/>
              <a:gd name="T8" fmla="*/ 0 w 145"/>
              <a:gd name="T9" fmla="*/ 48 h 37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5"/>
              <a:gd name="T16" fmla="*/ 0 h 377"/>
              <a:gd name="T17" fmla="*/ 145 w 145"/>
              <a:gd name="T18" fmla="*/ 377 h 37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5" h="377">
                <a:moveTo>
                  <a:pt x="0" y="48"/>
                </a:moveTo>
                <a:lnTo>
                  <a:pt x="0" y="328"/>
                </a:lnTo>
                <a:lnTo>
                  <a:pt x="144" y="376"/>
                </a:lnTo>
                <a:lnTo>
                  <a:pt x="144" y="0"/>
                </a:lnTo>
                <a:lnTo>
                  <a:pt x="0" y="48"/>
                </a:lnTo>
              </a:path>
            </a:pathLst>
          </a:custGeom>
          <a:solidFill>
            <a:schemeClr val="accent1"/>
          </a:solidFill>
          <a:ln w="9525" cap="rnd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45" name="Freeform 132"/>
          <p:cNvSpPr>
            <a:spLocks/>
          </p:cNvSpPr>
          <p:nvPr/>
        </p:nvSpPr>
        <p:spPr bwMode="auto">
          <a:xfrm flipH="1">
            <a:off x="1239838" y="1371600"/>
            <a:ext cx="42862" cy="265113"/>
          </a:xfrm>
          <a:custGeom>
            <a:avLst/>
            <a:gdLst>
              <a:gd name="T0" fmla="*/ 0 w 1"/>
              <a:gd name="T1" fmla="*/ 0 h 380"/>
              <a:gd name="T2" fmla="*/ 0 w 1"/>
              <a:gd name="T3" fmla="*/ 379 h 380"/>
              <a:gd name="T4" fmla="*/ 0 60000 65536"/>
              <a:gd name="T5" fmla="*/ 0 60000 65536"/>
              <a:gd name="T6" fmla="*/ 0 w 1"/>
              <a:gd name="T7" fmla="*/ 0 h 380"/>
              <a:gd name="T8" fmla="*/ 1 w 1"/>
              <a:gd name="T9" fmla="*/ 380 h 3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80">
                <a:moveTo>
                  <a:pt x="0" y="0"/>
                </a:moveTo>
                <a:lnTo>
                  <a:pt x="0" y="379"/>
                </a:lnTo>
              </a:path>
            </a:pathLst>
          </a:custGeom>
          <a:noFill/>
          <a:ln w="12700" cap="rnd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46" name="Freeform 133"/>
          <p:cNvSpPr>
            <a:spLocks/>
          </p:cNvSpPr>
          <p:nvPr/>
        </p:nvSpPr>
        <p:spPr bwMode="auto">
          <a:xfrm>
            <a:off x="1371600" y="2209800"/>
            <a:ext cx="304800" cy="547688"/>
          </a:xfrm>
          <a:custGeom>
            <a:avLst/>
            <a:gdLst>
              <a:gd name="T0" fmla="*/ 222 w 223"/>
              <a:gd name="T1" fmla="*/ 392 h 393"/>
              <a:gd name="T2" fmla="*/ 222 w 223"/>
              <a:gd name="T3" fmla="*/ 0 h 393"/>
              <a:gd name="T4" fmla="*/ 0 w 223"/>
              <a:gd name="T5" fmla="*/ 0 h 393"/>
              <a:gd name="T6" fmla="*/ 0 60000 65536"/>
              <a:gd name="T7" fmla="*/ 0 60000 65536"/>
              <a:gd name="T8" fmla="*/ 0 60000 65536"/>
              <a:gd name="T9" fmla="*/ 0 w 223"/>
              <a:gd name="T10" fmla="*/ 0 h 393"/>
              <a:gd name="T11" fmla="*/ 223 w 223"/>
              <a:gd name="T12" fmla="*/ 393 h 3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3" h="393">
                <a:moveTo>
                  <a:pt x="222" y="392"/>
                </a:moveTo>
                <a:lnTo>
                  <a:pt x="222" y="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47" name="Freeform 134"/>
          <p:cNvSpPr>
            <a:spLocks/>
          </p:cNvSpPr>
          <p:nvPr/>
        </p:nvSpPr>
        <p:spPr bwMode="auto">
          <a:xfrm>
            <a:off x="1371600" y="1662113"/>
            <a:ext cx="5330825" cy="1309687"/>
          </a:xfrm>
          <a:custGeom>
            <a:avLst/>
            <a:gdLst>
              <a:gd name="T0" fmla="*/ 2857 w 3358"/>
              <a:gd name="T1" fmla="*/ 825 h 825"/>
              <a:gd name="T2" fmla="*/ 3358 w 3358"/>
              <a:gd name="T3" fmla="*/ 825 h 825"/>
              <a:gd name="T4" fmla="*/ 3358 w 3358"/>
              <a:gd name="T5" fmla="*/ 429 h 825"/>
              <a:gd name="T6" fmla="*/ 3358 w 3358"/>
              <a:gd name="T7" fmla="*/ 0 h 825"/>
              <a:gd name="T8" fmla="*/ 0 w 3358"/>
              <a:gd name="T9" fmla="*/ 0 h 8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58"/>
              <a:gd name="T16" fmla="*/ 0 h 825"/>
              <a:gd name="T17" fmla="*/ 3358 w 3358"/>
              <a:gd name="T18" fmla="*/ 825 h 82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58" h="825">
                <a:moveTo>
                  <a:pt x="2857" y="825"/>
                </a:moveTo>
                <a:lnTo>
                  <a:pt x="3358" y="825"/>
                </a:lnTo>
                <a:lnTo>
                  <a:pt x="3358" y="429"/>
                </a:lnTo>
                <a:lnTo>
                  <a:pt x="3358" y="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48" name="Rectangle 135"/>
          <p:cNvSpPr>
            <a:spLocks noChangeArrowheads="1"/>
          </p:cNvSpPr>
          <p:nvPr/>
        </p:nvSpPr>
        <p:spPr bwMode="auto">
          <a:xfrm>
            <a:off x="1371600" y="1630363"/>
            <a:ext cx="4714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rind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7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227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7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27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7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1227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7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27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7778" grpId="0" animBg="1"/>
      <p:bldP spid="1227779" grpId="0" animBg="1"/>
      <p:bldP spid="1227780" grpId="0" animBg="1"/>
      <p:bldP spid="1227781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30D0453-13C1-AF43-B6A1-0721B3768984}" type="slidenum">
              <a:rPr lang="en-US"/>
              <a:pPr/>
              <a:t>29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228802" name="Freeform 2"/>
          <p:cNvSpPr>
            <a:spLocks/>
          </p:cNvSpPr>
          <p:nvPr/>
        </p:nvSpPr>
        <p:spPr bwMode="auto">
          <a:xfrm>
            <a:off x="3116263" y="4294188"/>
            <a:ext cx="5562600" cy="1816100"/>
          </a:xfrm>
          <a:custGeom>
            <a:avLst/>
            <a:gdLst>
              <a:gd name="T0" fmla="*/ 3504 w 3504"/>
              <a:gd name="T1" fmla="*/ 200 h 1144"/>
              <a:gd name="T2" fmla="*/ 3504 w 3504"/>
              <a:gd name="T3" fmla="*/ 1144 h 1144"/>
              <a:gd name="T4" fmla="*/ 0 w 3504"/>
              <a:gd name="T5" fmla="*/ 1144 h 1144"/>
              <a:gd name="T6" fmla="*/ 0 w 3504"/>
              <a:gd name="T7" fmla="*/ 0 h 1144"/>
              <a:gd name="T8" fmla="*/ 224 w 3504"/>
              <a:gd name="T9" fmla="*/ 0 h 11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04"/>
              <a:gd name="T16" fmla="*/ 0 h 1144"/>
              <a:gd name="T17" fmla="*/ 3504 w 3504"/>
              <a:gd name="T18" fmla="*/ 1144 h 11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04" h="1144">
                <a:moveTo>
                  <a:pt x="3504" y="200"/>
                </a:moveTo>
                <a:lnTo>
                  <a:pt x="3504" y="1144"/>
                </a:lnTo>
                <a:lnTo>
                  <a:pt x="0" y="1144"/>
                </a:lnTo>
                <a:lnTo>
                  <a:pt x="0" y="0"/>
                </a:lnTo>
                <a:lnTo>
                  <a:pt x="224" y="0"/>
                </a:lnTo>
              </a:path>
            </a:pathLst>
          </a:custGeom>
          <a:noFill/>
          <a:ln w="57150">
            <a:solidFill>
              <a:srgbClr val="CFBDC8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8803" name="Freeform 3"/>
          <p:cNvSpPr>
            <a:spLocks/>
          </p:cNvSpPr>
          <p:nvPr/>
        </p:nvSpPr>
        <p:spPr bwMode="auto">
          <a:xfrm>
            <a:off x="1600200" y="2336800"/>
            <a:ext cx="7086600" cy="2514600"/>
          </a:xfrm>
          <a:custGeom>
            <a:avLst/>
            <a:gdLst>
              <a:gd name="T0" fmla="*/ 0 w 4464"/>
              <a:gd name="T1" fmla="*/ 272 h 1584"/>
              <a:gd name="T2" fmla="*/ 1776 w 4464"/>
              <a:gd name="T3" fmla="*/ 272 h 1584"/>
              <a:gd name="T4" fmla="*/ 1776 w 4464"/>
              <a:gd name="T5" fmla="*/ 0 h 1584"/>
              <a:gd name="T6" fmla="*/ 4000 w 4464"/>
              <a:gd name="T7" fmla="*/ 8 h 1584"/>
              <a:gd name="T8" fmla="*/ 4008 w 4464"/>
              <a:gd name="T9" fmla="*/ 1584 h 1584"/>
              <a:gd name="T10" fmla="*/ 4248 w 4464"/>
              <a:gd name="T11" fmla="*/ 1584 h 1584"/>
              <a:gd name="T12" fmla="*/ 4301 w 4464"/>
              <a:gd name="T13" fmla="*/ 1432 h 1584"/>
              <a:gd name="T14" fmla="*/ 4464 w 4464"/>
              <a:gd name="T15" fmla="*/ 1432 h 158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464"/>
              <a:gd name="T25" fmla="*/ 0 h 1584"/>
              <a:gd name="T26" fmla="*/ 4464 w 4464"/>
              <a:gd name="T27" fmla="*/ 1584 h 158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464" h="1584">
                <a:moveTo>
                  <a:pt x="0" y="272"/>
                </a:moveTo>
                <a:lnTo>
                  <a:pt x="1776" y="272"/>
                </a:lnTo>
                <a:lnTo>
                  <a:pt x="1776" y="0"/>
                </a:lnTo>
                <a:lnTo>
                  <a:pt x="4000" y="8"/>
                </a:lnTo>
                <a:lnTo>
                  <a:pt x="4008" y="1584"/>
                </a:lnTo>
                <a:lnTo>
                  <a:pt x="4248" y="1584"/>
                </a:lnTo>
                <a:lnTo>
                  <a:pt x="4301" y="1432"/>
                </a:lnTo>
                <a:lnTo>
                  <a:pt x="4464" y="1432"/>
                </a:lnTo>
              </a:path>
            </a:pathLst>
          </a:custGeom>
          <a:noFill/>
          <a:ln w="57150">
            <a:solidFill>
              <a:srgbClr val="CFBDC8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8804" name="Freeform 4"/>
          <p:cNvSpPr>
            <a:spLocks/>
          </p:cNvSpPr>
          <p:nvPr/>
        </p:nvSpPr>
        <p:spPr bwMode="auto">
          <a:xfrm>
            <a:off x="1349375" y="2043113"/>
            <a:ext cx="708025" cy="166687"/>
          </a:xfrm>
          <a:custGeom>
            <a:avLst/>
            <a:gdLst>
              <a:gd name="T0" fmla="*/ 2283 w 2283"/>
              <a:gd name="T1" fmla="*/ 1354 h 1354"/>
              <a:gd name="T2" fmla="*/ 2276 w 2283"/>
              <a:gd name="T3" fmla="*/ 0 h 1354"/>
              <a:gd name="T4" fmla="*/ 0 w 2283"/>
              <a:gd name="T5" fmla="*/ 0 h 1354"/>
              <a:gd name="T6" fmla="*/ 0 60000 65536"/>
              <a:gd name="T7" fmla="*/ 0 60000 65536"/>
              <a:gd name="T8" fmla="*/ 0 60000 65536"/>
              <a:gd name="T9" fmla="*/ 0 w 2283"/>
              <a:gd name="T10" fmla="*/ 0 h 1354"/>
              <a:gd name="T11" fmla="*/ 2283 w 2283"/>
              <a:gd name="T12" fmla="*/ 1354 h 135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83" h="1354">
                <a:moveTo>
                  <a:pt x="2283" y="1354"/>
                </a:moveTo>
                <a:lnTo>
                  <a:pt x="2276" y="0"/>
                </a:lnTo>
                <a:lnTo>
                  <a:pt x="0" y="0"/>
                </a:lnTo>
              </a:path>
            </a:pathLst>
          </a:custGeom>
          <a:noFill/>
          <a:ln w="76200" cap="rnd">
            <a:solidFill>
              <a:srgbClr val="CFBDC8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8805" name="Freeform 5"/>
          <p:cNvSpPr>
            <a:spLocks/>
          </p:cNvSpPr>
          <p:nvPr/>
        </p:nvSpPr>
        <p:spPr bwMode="auto">
          <a:xfrm>
            <a:off x="2181225" y="2438400"/>
            <a:ext cx="104775" cy="1235075"/>
          </a:xfrm>
          <a:custGeom>
            <a:avLst/>
            <a:gdLst>
              <a:gd name="T0" fmla="*/ 0 w 1"/>
              <a:gd name="T1" fmla="*/ 0 h 221"/>
              <a:gd name="T2" fmla="*/ 0 w 1"/>
              <a:gd name="T3" fmla="*/ 221 h 221"/>
              <a:gd name="T4" fmla="*/ 0 60000 65536"/>
              <a:gd name="T5" fmla="*/ 0 60000 65536"/>
              <a:gd name="T6" fmla="*/ 0 w 1"/>
              <a:gd name="T7" fmla="*/ 0 h 221"/>
              <a:gd name="T8" fmla="*/ 1 w 1"/>
              <a:gd name="T9" fmla="*/ 221 h 22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221">
                <a:moveTo>
                  <a:pt x="0" y="0"/>
                </a:moveTo>
                <a:lnTo>
                  <a:pt x="0" y="221"/>
                </a:lnTo>
              </a:path>
            </a:pathLst>
          </a:custGeom>
          <a:noFill/>
          <a:ln w="76200" cap="rnd">
            <a:solidFill>
              <a:srgbClr val="CFBDC8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8806" name="Freeform 6"/>
          <p:cNvSpPr>
            <a:spLocks/>
          </p:cNvSpPr>
          <p:nvPr/>
        </p:nvSpPr>
        <p:spPr bwMode="auto">
          <a:xfrm>
            <a:off x="1951038" y="2408238"/>
            <a:ext cx="1587" cy="350837"/>
          </a:xfrm>
          <a:custGeom>
            <a:avLst/>
            <a:gdLst>
              <a:gd name="T0" fmla="*/ 0 w 1"/>
              <a:gd name="T1" fmla="*/ 0 h 221"/>
              <a:gd name="T2" fmla="*/ 0 w 1"/>
              <a:gd name="T3" fmla="*/ 221 h 221"/>
              <a:gd name="T4" fmla="*/ 0 60000 65536"/>
              <a:gd name="T5" fmla="*/ 0 60000 65536"/>
              <a:gd name="T6" fmla="*/ 0 w 1"/>
              <a:gd name="T7" fmla="*/ 0 h 221"/>
              <a:gd name="T8" fmla="*/ 1 w 1"/>
              <a:gd name="T9" fmla="*/ 221 h 22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221">
                <a:moveTo>
                  <a:pt x="0" y="0"/>
                </a:moveTo>
                <a:lnTo>
                  <a:pt x="0" y="221"/>
                </a:lnTo>
              </a:path>
            </a:pathLst>
          </a:custGeom>
          <a:noFill/>
          <a:ln w="76200" cap="rnd">
            <a:solidFill>
              <a:srgbClr val="CFBDC8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8807" name="Freeform 7"/>
          <p:cNvSpPr>
            <a:spLocks/>
          </p:cNvSpPr>
          <p:nvPr/>
        </p:nvSpPr>
        <p:spPr bwMode="auto">
          <a:xfrm>
            <a:off x="2568575" y="4022725"/>
            <a:ext cx="928688" cy="107950"/>
          </a:xfrm>
          <a:custGeom>
            <a:avLst/>
            <a:gdLst>
              <a:gd name="T0" fmla="*/ 0 w 585"/>
              <a:gd name="T1" fmla="*/ 0 h 68"/>
              <a:gd name="T2" fmla="*/ 187 w 585"/>
              <a:gd name="T3" fmla="*/ 5 h 68"/>
              <a:gd name="T4" fmla="*/ 273 w 585"/>
              <a:gd name="T5" fmla="*/ 68 h 68"/>
              <a:gd name="T6" fmla="*/ 585 w 585"/>
              <a:gd name="T7" fmla="*/ 68 h 68"/>
              <a:gd name="T8" fmla="*/ 0 60000 65536"/>
              <a:gd name="T9" fmla="*/ 0 60000 65536"/>
              <a:gd name="T10" fmla="*/ 0 60000 65536"/>
              <a:gd name="T11" fmla="*/ 0 60000 65536"/>
              <a:gd name="T12" fmla="*/ 0 w 585"/>
              <a:gd name="T13" fmla="*/ 0 h 68"/>
              <a:gd name="T14" fmla="*/ 585 w 585"/>
              <a:gd name="T15" fmla="*/ 68 h 6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85" h="68">
                <a:moveTo>
                  <a:pt x="0" y="0"/>
                </a:moveTo>
                <a:lnTo>
                  <a:pt x="187" y="5"/>
                </a:lnTo>
                <a:lnTo>
                  <a:pt x="273" y="68"/>
                </a:lnTo>
                <a:lnTo>
                  <a:pt x="585" y="68"/>
                </a:lnTo>
              </a:path>
            </a:pathLst>
          </a:custGeom>
          <a:noFill/>
          <a:ln w="76200" cap="rnd">
            <a:solidFill>
              <a:srgbClr val="CFBDC8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59" name="Rectangle 8"/>
          <p:cNvSpPr>
            <a:spLocks noGrp="1" noChangeArrowheads="1"/>
          </p:cNvSpPr>
          <p:nvPr>
            <p:ph type="title"/>
          </p:nvPr>
        </p:nvSpPr>
        <p:spPr>
          <a:xfrm>
            <a:off x="255588" y="492125"/>
            <a:ext cx="8189912" cy="685800"/>
          </a:xfrm>
          <a:noFill/>
        </p:spPr>
        <p:txBody>
          <a:bodyPr lIns="90488" tIns="44450" rIns="90488" bIns="44450"/>
          <a:lstStyle/>
          <a:p>
            <a:r>
              <a:rPr lang="en-US"/>
              <a:t>Absolute Jumps (J, JAL)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808038" y="2444750"/>
            <a:ext cx="777875" cy="630238"/>
            <a:chOff x="509" y="1540"/>
            <a:chExt cx="490" cy="397"/>
          </a:xfrm>
        </p:grpSpPr>
        <p:sp>
          <p:nvSpPr>
            <p:cNvPr id="78990" name="Rectangle 10"/>
            <p:cNvSpPr>
              <a:spLocks noChangeArrowheads="1"/>
            </p:cNvSpPr>
            <p:nvPr/>
          </p:nvSpPr>
          <p:spPr bwMode="auto">
            <a:xfrm>
              <a:off x="509" y="1540"/>
              <a:ext cx="243" cy="1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0x4</a:t>
              </a:r>
            </a:p>
          </p:txBody>
        </p:sp>
        <p:sp>
          <p:nvSpPr>
            <p:cNvPr id="78991" name="Freeform 11"/>
            <p:cNvSpPr>
              <a:spLocks/>
            </p:cNvSpPr>
            <p:nvPr/>
          </p:nvSpPr>
          <p:spPr bwMode="auto">
            <a:xfrm>
              <a:off x="758" y="1552"/>
              <a:ext cx="241" cy="385"/>
            </a:xfrm>
            <a:custGeom>
              <a:avLst/>
              <a:gdLst>
                <a:gd name="T0" fmla="*/ 0 w 241"/>
                <a:gd name="T1" fmla="*/ 0 h 385"/>
                <a:gd name="T2" fmla="*/ 0 w 241"/>
                <a:gd name="T3" fmla="*/ 160 h 385"/>
                <a:gd name="T4" fmla="*/ 48 w 241"/>
                <a:gd name="T5" fmla="*/ 192 h 385"/>
                <a:gd name="T6" fmla="*/ 0 w 241"/>
                <a:gd name="T7" fmla="*/ 224 h 385"/>
                <a:gd name="T8" fmla="*/ 0 w 241"/>
                <a:gd name="T9" fmla="*/ 384 h 385"/>
                <a:gd name="T10" fmla="*/ 240 w 241"/>
                <a:gd name="T11" fmla="*/ 288 h 385"/>
                <a:gd name="T12" fmla="*/ 240 w 241"/>
                <a:gd name="T13" fmla="*/ 96 h 385"/>
                <a:gd name="T14" fmla="*/ 0 w 241"/>
                <a:gd name="T15" fmla="*/ 0 h 38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41"/>
                <a:gd name="T25" fmla="*/ 0 h 385"/>
                <a:gd name="T26" fmla="*/ 241 w 241"/>
                <a:gd name="T27" fmla="*/ 385 h 38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41" h="385">
                  <a:moveTo>
                    <a:pt x="0" y="0"/>
                  </a:moveTo>
                  <a:lnTo>
                    <a:pt x="0" y="160"/>
                  </a:lnTo>
                  <a:lnTo>
                    <a:pt x="48" y="192"/>
                  </a:lnTo>
                  <a:lnTo>
                    <a:pt x="0" y="224"/>
                  </a:lnTo>
                  <a:lnTo>
                    <a:pt x="0" y="384"/>
                  </a:lnTo>
                  <a:lnTo>
                    <a:pt x="240" y="288"/>
                  </a:lnTo>
                  <a:lnTo>
                    <a:pt x="240" y="96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992" name="Line 12"/>
            <p:cNvSpPr>
              <a:spLocks noChangeShapeType="1"/>
            </p:cNvSpPr>
            <p:nvPr/>
          </p:nvSpPr>
          <p:spPr bwMode="auto">
            <a:xfrm>
              <a:off x="714" y="1600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993" name="Line 13"/>
            <p:cNvSpPr>
              <a:spLocks noChangeShapeType="1"/>
            </p:cNvSpPr>
            <p:nvPr/>
          </p:nvSpPr>
          <p:spPr bwMode="auto">
            <a:xfrm>
              <a:off x="714" y="1888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8861" name="Freeform 14"/>
          <p:cNvSpPr>
            <a:spLocks/>
          </p:cNvSpPr>
          <p:nvPr/>
        </p:nvSpPr>
        <p:spPr bwMode="auto">
          <a:xfrm>
            <a:off x="288925" y="1943100"/>
            <a:ext cx="893763" cy="2046288"/>
          </a:xfrm>
          <a:custGeom>
            <a:avLst/>
            <a:gdLst>
              <a:gd name="T0" fmla="*/ 562 w 563"/>
              <a:gd name="T1" fmla="*/ 0 h 1289"/>
              <a:gd name="T2" fmla="*/ 2 w 563"/>
              <a:gd name="T3" fmla="*/ 0 h 1289"/>
              <a:gd name="T4" fmla="*/ 0 w 563"/>
              <a:gd name="T5" fmla="*/ 1288 h 1289"/>
              <a:gd name="T6" fmla="*/ 192 w 563"/>
              <a:gd name="T7" fmla="*/ 1288 h 1289"/>
              <a:gd name="T8" fmla="*/ 0 60000 65536"/>
              <a:gd name="T9" fmla="*/ 0 60000 65536"/>
              <a:gd name="T10" fmla="*/ 0 60000 65536"/>
              <a:gd name="T11" fmla="*/ 0 60000 65536"/>
              <a:gd name="T12" fmla="*/ 0 w 563"/>
              <a:gd name="T13" fmla="*/ 0 h 1289"/>
              <a:gd name="T14" fmla="*/ 563 w 563"/>
              <a:gd name="T15" fmla="*/ 1289 h 128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63" h="1289">
                <a:moveTo>
                  <a:pt x="562" y="0"/>
                </a:moveTo>
                <a:lnTo>
                  <a:pt x="2" y="0"/>
                </a:lnTo>
                <a:lnTo>
                  <a:pt x="0" y="1288"/>
                </a:lnTo>
                <a:lnTo>
                  <a:pt x="192" y="1288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62" name="Freeform 15"/>
          <p:cNvSpPr>
            <a:spLocks/>
          </p:cNvSpPr>
          <p:nvPr/>
        </p:nvSpPr>
        <p:spPr bwMode="auto">
          <a:xfrm>
            <a:off x="6537325" y="4156075"/>
            <a:ext cx="1752600" cy="1279525"/>
          </a:xfrm>
          <a:custGeom>
            <a:avLst/>
            <a:gdLst>
              <a:gd name="T0" fmla="*/ 2 w 1104"/>
              <a:gd name="T1" fmla="*/ 0 h 806"/>
              <a:gd name="T2" fmla="*/ 0 w 1104"/>
              <a:gd name="T3" fmla="*/ 806 h 806"/>
              <a:gd name="T4" fmla="*/ 784 w 1104"/>
              <a:gd name="T5" fmla="*/ 806 h 806"/>
              <a:gd name="T6" fmla="*/ 784 w 1104"/>
              <a:gd name="T7" fmla="*/ 326 h 806"/>
              <a:gd name="T8" fmla="*/ 1104 w 1104"/>
              <a:gd name="T9" fmla="*/ 326 h 8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04"/>
              <a:gd name="T16" fmla="*/ 0 h 806"/>
              <a:gd name="T17" fmla="*/ 1104 w 1104"/>
              <a:gd name="T18" fmla="*/ 806 h 8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04" h="806">
                <a:moveTo>
                  <a:pt x="2" y="0"/>
                </a:moveTo>
                <a:lnTo>
                  <a:pt x="0" y="806"/>
                </a:lnTo>
                <a:lnTo>
                  <a:pt x="784" y="806"/>
                </a:lnTo>
                <a:lnTo>
                  <a:pt x="784" y="326"/>
                </a:lnTo>
                <a:lnTo>
                  <a:pt x="1104" y="326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63" name="Freeform 16"/>
          <p:cNvSpPr>
            <a:spLocks/>
          </p:cNvSpPr>
          <p:nvPr/>
        </p:nvSpPr>
        <p:spPr bwMode="auto">
          <a:xfrm>
            <a:off x="3108325" y="4292600"/>
            <a:ext cx="5570538" cy="1830388"/>
          </a:xfrm>
          <a:custGeom>
            <a:avLst/>
            <a:gdLst>
              <a:gd name="T0" fmla="*/ 3392 w 3509"/>
              <a:gd name="T1" fmla="*/ 200 h 1153"/>
              <a:gd name="T2" fmla="*/ 3508 w 3509"/>
              <a:gd name="T3" fmla="*/ 200 h 1153"/>
              <a:gd name="T4" fmla="*/ 3504 w 3509"/>
              <a:gd name="T5" fmla="*/ 1152 h 1153"/>
              <a:gd name="T6" fmla="*/ 0 w 3509"/>
              <a:gd name="T7" fmla="*/ 1152 h 1153"/>
              <a:gd name="T8" fmla="*/ 0 w 3509"/>
              <a:gd name="T9" fmla="*/ 0 h 1153"/>
              <a:gd name="T10" fmla="*/ 240 w 3509"/>
              <a:gd name="T11" fmla="*/ 0 h 115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509"/>
              <a:gd name="T19" fmla="*/ 0 h 1153"/>
              <a:gd name="T20" fmla="*/ 3509 w 3509"/>
              <a:gd name="T21" fmla="*/ 1153 h 115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509" h="1153">
                <a:moveTo>
                  <a:pt x="3392" y="200"/>
                </a:moveTo>
                <a:lnTo>
                  <a:pt x="3508" y="200"/>
                </a:lnTo>
                <a:lnTo>
                  <a:pt x="3504" y="1152"/>
                </a:lnTo>
                <a:lnTo>
                  <a:pt x="0" y="1152"/>
                </a:lnTo>
                <a:lnTo>
                  <a:pt x="0" y="0"/>
                </a:lnTo>
                <a:lnTo>
                  <a:pt x="24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64" name="Rectangle 17"/>
          <p:cNvSpPr>
            <a:spLocks noChangeArrowheads="1"/>
          </p:cNvSpPr>
          <p:nvPr/>
        </p:nvSpPr>
        <p:spPr bwMode="auto">
          <a:xfrm>
            <a:off x="3792538" y="1390650"/>
            <a:ext cx="8159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RegWrite</a:t>
            </a:r>
          </a:p>
        </p:txBody>
      </p:sp>
      <p:sp>
        <p:nvSpPr>
          <p:cNvPr id="78865" name="Rectangle 18"/>
          <p:cNvSpPr>
            <a:spLocks noChangeArrowheads="1"/>
          </p:cNvSpPr>
          <p:nvPr/>
        </p:nvSpPr>
        <p:spPr bwMode="auto">
          <a:xfrm>
            <a:off x="1227138" y="2673350"/>
            <a:ext cx="406400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000">
                <a:solidFill>
                  <a:srgbClr val="56127A"/>
                </a:solidFill>
              </a:rPr>
              <a:t>Add</a:t>
            </a:r>
          </a:p>
        </p:txBody>
      </p:sp>
      <p:sp>
        <p:nvSpPr>
          <p:cNvPr id="78866" name="Freeform 19"/>
          <p:cNvSpPr>
            <a:spLocks/>
          </p:cNvSpPr>
          <p:nvPr/>
        </p:nvSpPr>
        <p:spPr bwMode="auto">
          <a:xfrm>
            <a:off x="5534025" y="2654300"/>
            <a:ext cx="382588" cy="611188"/>
          </a:xfrm>
          <a:custGeom>
            <a:avLst/>
            <a:gdLst>
              <a:gd name="T0" fmla="*/ 0 w 241"/>
              <a:gd name="T1" fmla="*/ 0 h 385"/>
              <a:gd name="T2" fmla="*/ 0 w 241"/>
              <a:gd name="T3" fmla="*/ 160 h 385"/>
              <a:gd name="T4" fmla="*/ 48 w 241"/>
              <a:gd name="T5" fmla="*/ 192 h 385"/>
              <a:gd name="T6" fmla="*/ 0 w 241"/>
              <a:gd name="T7" fmla="*/ 224 h 385"/>
              <a:gd name="T8" fmla="*/ 0 w 241"/>
              <a:gd name="T9" fmla="*/ 384 h 385"/>
              <a:gd name="T10" fmla="*/ 240 w 241"/>
              <a:gd name="T11" fmla="*/ 288 h 385"/>
              <a:gd name="T12" fmla="*/ 240 w 241"/>
              <a:gd name="T13" fmla="*/ 96 h 385"/>
              <a:gd name="T14" fmla="*/ 0 w 241"/>
              <a:gd name="T15" fmla="*/ 0 h 38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41"/>
              <a:gd name="T25" fmla="*/ 0 h 385"/>
              <a:gd name="T26" fmla="*/ 241 w 241"/>
              <a:gd name="T27" fmla="*/ 385 h 38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41" h="385">
                <a:moveTo>
                  <a:pt x="0" y="0"/>
                </a:moveTo>
                <a:lnTo>
                  <a:pt x="0" y="160"/>
                </a:lnTo>
                <a:lnTo>
                  <a:pt x="48" y="192"/>
                </a:lnTo>
                <a:lnTo>
                  <a:pt x="0" y="224"/>
                </a:lnTo>
                <a:lnTo>
                  <a:pt x="0" y="384"/>
                </a:lnTo>
                <a:lnTo>
                  <a:pt x="240" y="288"/>
                </a:lnTo>
                <a:lnTo>
                  <a:pt x="240" y="96"/>
                </a:lnTo>
                <a:lnTo>
                  <a:pt x="0" y="0"/>
                </a:lnTo>
              </a:path>
            </a:pathLst>
          </a:cu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67" name="Rectangle 20"/>
          <p:cNvSpPr>
            <a:spLocks noChangeArrowheads="1"/>
          </p:cNvSpPr>
          <p:nvPr/>
        </p:nvSpPr>
        <p:spPr bwMode="auto">
          <a:xfrm>
            <a:off x="5545138" y="2851150"/>
            <a:ext cx="406400" cy="241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000">
                <a:solidFill>
                  <a:srgbClr val="56127A"/>
                </a:solidFill>
              </a:rPr>
              <a:t>Add</a:t>
            </a:r>
          </a:p>
        </p:txBody>
      </p:sp>
      <p:sp>
        <p:nvSpPr>
          <p:cNvPr id="78868" name="Freeform 21"/>
          <p:cNvSpPr>
            <a:spLocks/>
          </p:cNvSpPr>
          <p:nvPr/>
        </p:nvSpPr>
        <p:spPr bwMode="auto">
          <a:xfrm>
            <a:off x="1609725" y="2768600"/>
            <a:ext cx="3913188" cy="1588"/>
          </a:xfrm>
          <a:custGeom>
            <a:avLst/>
            <a:gdLst>
              <a:gd name="T0" fmla="*/ 0 w 2465"/>
              <a:gd name="T1" fmla="*/ 0 h 1"/>
              <a:gd name="T2" fmla="*/ 370 w 2465"/>
              <a:gd name="T3" fmla="*/ 0 h 1"/>
              <a:gd name="T4" fmla="*/ 358 w 2465"/>
              <a:gd name="T5" fmla="*/ 0 h 1"/>
              <a:gd name="T6" fmla="*/ 2464 w 2465"/>
              <a:gd name="T7" fmla="*/ 0 h 1"/>
              <a:gd name="T8" fmla="*/ 0 60000 65536"/>
              <a:gd name="T9" fmla="*/ 0 60000 65536"/>
              <a:gd name="T10" fmla="*/ 0 60000 65536"/>
              <a:gd name="T11" fmla="*/ 0 60000 65536"/>
              <a:gd name="T12" fmla="*/ 0 w 2465"/>
              <a:gd name="T13" fmla="*/ 0 h 1"/>
              <a:gd name="T14" fmla="*/ 2465 w 2465"/>
              <a:gd name="T15" fmla="*/ 1 h 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465" h="1">
                <a:moveTo>
                  <a:pt x="0" y="0"/>
                </a:moveTo>
                <a:lnTo>
                  <a:pt x="370" y="0"/>
                </a:lnTo>
                <a:lnTo>
                  <a:pt x="358" y="0"/>
                </a:lnTo>
                <a:lnTo>
                  <a:pt x="2464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69" name="Freeform 22"/>
          <p:cNvSpPr>
            <a:spLocks/>
          </p:cNvSpPr>
          <p:nvPr/>
        </p:nvSpPr>
        <p:spPr bwMode="auto">
          <a:xfrm flipH="1">
            <a:off x="3776663" y="1498600"/>
            <a:ext cx="42862" cy="1944688"/>
          </a:xfrm>
          <a:custGeom>
            <a:avLst/>
            <a:gdLst>
              <a:gd name="T0" fmla="*/ 0 w 1"/>
              <a:gd name="T1" fmla="*/ 0 h 1537"/>
              <a:gd name="T2" fmla="*/ 0 w 1"/>
              <a:gd name="T3" fmla="*/ 1536 h 1537"/>
              <a:gd name="T4" fmla="*/ 0 60000 65536"/>
              <a:gd name="T5" fmla="*/ 0 60000 65536"/>
              <a:gd name="T6" fmla="*/ 0 w 1"/>
              <a:gd name="T7" fmla="*/ 0 h 1537"/>
              <a:gd name="T8" fmla="*/ 1 w 1"/>
              <a:gd name="T9" fmla="*/ 1537 h 153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537">
                <a:moveTo>
                  <a:pt x="0" y="0"/>
                </a:moveTo>
                <a:lnTo>
                  <a:pt x="0" y="1536"/>
                </a:lnTo>
              </a:path>
            </a:pathLst>
          </a:custGeom>
          <a:noFill/>
          <a:ln w="12700" cap="rnd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6848475" y="1390650"/>
            <a:ext cx="2171700" cy="3740150"/>
            <a:chOff x="4314" y="876"/>
            <a:chExt cx="1368" cy="2356"/>
          </a:xfrm>
        </p:grpSpPr>
        <p:sp>
          <p:nvSpPr>
            <p:cNvPr id="78973" name="Rectangle 24"/>
            <p:cNvSpPr>
              <a:spLocks noChangeArrowheads="1"/>
            </p:cNvSpPr>
            <p:nvPr/>
          </p:nvSpPr>
          <p:spPr bwMode="auto">
            <a:xfrm>
              <a:off x="4314" y="2212"/>
              <a:ext cx="212" cy="1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clk</a:t>
              </a:r>
            </a:p>
          </p:txBody>
        </p:sp>
        <p:sp>
          <p:nvSpPr>
            <p:cNvPr id="78974" name="Line 25"/>
            <p:cNvSpPr>
              <a:spLocks noChangeShapeType="1"/>
            </p:cNvSpPr>
            <p:nvPr/>
          </p:nvSpPr>
          <p:spPr bwMode="auto">
            <a:xfrm>
              <a:off x="4422" y="2392"/>
              <a:ext cx="0" cy="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975" name="Freeform 26"/>
            <p:cNvSpPr>
              <a:spLocks/>
            </p:cNvSpPr>
            <p:nvPr/>
          </p:nvSpPr>
          <p:spPr bwMode="auto">
            <a:xfrm>
              <a:off x="4856" y="2848"/>
              <a:ext cx="367" cy="1"/>
            </a:xfrm>
            <a:custGeom>
              <a:avLst/>
              <a:gdLst>
                <a:gd name="T0" fmla="*/ 0 w 367"/>
                <a:gd name="T1" fmla="*/ 0 h 1"/>
                <a:gd name="T2" fmla="*/ 366 w 367"/>
                <a:gd name="T3" fmla="*/ 0 h 1"/>
                <a:gd name="T4" fmla="*/ 0 60000 65536"/>
                <a:gd name="T5" fmla="*/ 0 60000 65536"/>
                <a:gd name="T6" fmla="*/ 0 w 367"/>
                <a:gd name="T7" fmla="*/ 0 h 1"/>
                <a:gd name="T8" fmla="*/ 367 w 36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7" h="1">
                  <a:moveTo>
                    <a:pt x="0" y="0"/>
                  </a:moveTo>
                  <a:lnTo>
                    <a:pt x="36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976" name="Rectangle 27"/>
            <p:cNvSpPr>
              <a:spLocks noChangeArrowheads="1"/>
            </p:cNvSpPr>
            <p:nvPr/>
          </p:nvSpPr>
          <p:spPr bwMode="auto">
            <a:xfrm>
              <a:off x="5253" y="876"/>
              <a:ext cx="429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WBSrc</a:t>
              </a:r>
            </a:p>
          </p:txBody>
        </p:sp>
        <p:sp>
          <p:nvSpPr>
            <p:cNvPr id="78977" name="Rectangle 28"/>
            <p:cNvSpPr>
              <a:spLocks noChangeArrowheads="1"/>
            </p:cNvSpPr>
            <p:nvPr/>
          </p:nvSpPr>
          <p:spPr bwMode="auto">
            <a:xfrm>
              <a:off x="4573" y="876"/>
              <a:ext cx="551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MemWrite</a:t>
              </a:r>
            </a:p>
          </p:txBody>
        </p:sp>
        <p:sp>
          <p:nvSpPr>
            <p:cNvPr id="78978" name="Freeform 29"/>
            <p:cNvSpPr>
              <a:spLocks/>
            </p:cNvSpPr>
            <p:nvPr/>
          </p:nvSpPr>
          <p:spPr bwMode="auto">
            <a:xfrm>
              <a:off x="5197" y="2749"/>
              <a:ext cx="145" cy="401"/>
            </a:xfrm>
            <a:custGeom>
              <a:avLst/>
              <a:gdLst>
                <a:gd name="T0" fmla="*/ 144 w 145"/>
                <a:gd name="T1" fmla="*/ 48 h 289"/>
                <a:gd name="T2" fmla="*/ 144 w 145"/>
                <a:gd name="T3" fmla="*/ 240 h 289"/>
                <a:gd name="T4" fmla="*/ 0 w 145"/>
                <a:gd name="T5" fmla="*/ 288 h 289"/>
                <a:gd name="T6" fmla="*/ 0 w 145"/>
                <a:gd name="T7" fmla="*/ 0 h 289"/>
                <a:gd name="T8" fmla="*/ 144 w 145"/>
                <a:gd name="T9" fmla="*/ 48 h 2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289"/>
                <a:gd name="T17" fmla="*/ 145 w 145"/>
                <a:gd name="T18" fmla="*/ 289 h 28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solidFill>
              <a:schemeClr val="accent1"/>
            </a:solidFill>
            <a:ln w="9525" cap="rnd">
              <a:solidFill>
                <a:srgbClr val="FF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979" name="Freeform 30"/>
            <p:cNvSpPr>
              <a:spLocks/>
            </p:cNvSpPr>
            <p:nvPr/>
          </p:nvSpPr>
          <p:spPr bwMode="auto">
            <a:xfrm>
              <a:off x="5271" y="936"/>
              <a:ext cx="48" cy="1815"/>
            </a:xfrm>
            <a:custGeom>
              <a:avLst/>
              <a:gdLst>
                <a:gd name="T0" fmla="*/ 0 w 1"/>
                <a:gd name="T1" fmla="*/ 0 h 2169"/>
                <a:gd name="T2" fmla="*/ 0 w 1"/>
                <a:gd name="T3" fmla="*/ 2168 h 2169"/>
                <a:gd name="T4" fmla="*/ 0 60000 65536"/>
                <a:gd name="T5" fmla="*/ 0 60000 65536"/>
                <a:gd name="T6" fmla="*/ 0 w 1"/>
                <a:gd name="T7" fmla="*/ 0 h 2169"/>
                <a:gd name="T8" fmla="*/ 1 w 1"/>
                <a:gd name="T9" fmla="*/ 2169 h 216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2169">
                  <a:moveTo>
                    <a:pt x="0" y="0"/>
                  </a:moveTo>
                  <a:lnTo>
                    <a:pt x="0" y="2168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980" name="Freeform 31"/>
            <p:cNvSpPr>
              <a:spLocks/>
            </p:cNvSpPr>
            <p:nvPr/>
          </p:nvSpPr>
          <p:spPr bwMode="auto">
            <a:xfrm>
              <a:off x="4582" y="936"/>
              <a:ext cx="1" cy="1542"/>
            </a:xfrm>
            <a:custGeom>
              <a:avLst/>
              <a:gdLst>
                <a:gd name="T0" fmla="*/ 0 w 1"/>
                <a:gd name="T1" fmla="*/ 0 h 1793"/>
                <a:gd name="T2" fmla="*/ 0 w 1"/>
                <a:gd name="T3" fmla="*/ 1792 h 1793"/>
                <a:gd name="T4" fmla="*/ 0 60000 65536"/>
                <a:gd name="T5" fmla="*/ 0 60000 65536"/>
                <a:gd name="T6" fmla="*/ 0 w 1"/>
                <a:gd name="T7" fmla="*/ 0 h 1793"/>
                <a:gd name="T8" fmla="*/ 1 w 1"/>
                <a:gd name="T9" fmla="*/ 1793 h 179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793">
                  <a:moveTo>
                    <a:pt x="0" y="0"/>
                  </a:moveTo>
                  <a:lnTo>
                    <a:pt x="0" y="1792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981" name="Rectangle 32"/>
            <p:cNvSpPr>
              <a:spLocks noChangeArrowheads="1"/>
            </p:cNvSpPr>
            <p:nvPr/>
          </p:nvSpPr>
          <p:spPr bwMode="auto">
            <a:xfrm>
              <a:off x="4360" y="2480"/>
              <a:ext cx="488" cy="75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982" name="Rectangle 33"/>
            <p:cNvSpPr>
              <a:spLocks noChangeArrowheads="1"/>
            </p:cNvSpPr>
            <p:nvPr/>
          </p:nvSpPr>
          <p:spPr bwMode="auto">
            <a:xfrm>
              <a:off x="4335" y="2526"/>
              <a:ext cx="306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addr</a:t>
              </a:r>
            </a:p>
          </p:txBody>
        </p:sp>
        <p:sp>
          <p:nvSpPr>
            <p:cNvPr id="78983" name="Rectangle 34"/>
            <p:cNvSpPr>
              <a:spLocks noChangeArrowheads="1"/>
            </p:cNvSpPr>
            <p:nvPr/>
          </p:nvSpPr>
          <p:spPr bwMode="auto">
            <a:xfrm>
              <a:off x="4335" y="3055"/>
              <a:ext cx="370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wdata</a:t>
              </a:r>
            </a:p>
          </p:txBody>
        </p:sp>
        <p:sp>
          <p:nvSpPr>
            <p:cNvPr id="78984" name="Rectangle 35"/>
            <p:cNvSpPr>
              <a:spLocks noChangeArrowheads="1"/>
            </p:cNvSpPr>
            <p:nvPr/>
          </p:nvSpPr>
          <p:spPr bwMode="auto">
            <a:xfrm>
              <a:off x="4554" y="2724"/>
              <a:ext cx="33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rdata</a:t>
              </a:r>
            </a:p>
          </p:txBody>
        </p:sp>
        <p:sp>
          <p:nvSpPr>
            <p:cNvPr id="78985" name="Rectangle 36"/>
            <p:cNvSpPr>
              <a:spLocks noChangeArrowheads="1"/>
            </p:cNvSpPr>
            <p:nvPr/>
          </p:nvSpPr>
          <p:spPr bwMode="auto">
            <a:xfrm>
              <a:off x="4351" y="2788"/>
              <a:ext cx="518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</a:rPr>
                <a:t>Data </a:t>
              </a:r>
            </a:p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</a:rPr>
                <a:t>Memory</a:t>
              </a:r>
            </a:p>
          </p:txBody>
        </p:sp>
        <p:sp>
          <p:nvSpPr>
            <p:cNvPr id="78986" name="Rectangle 37"/>
            <p:cNvSpPr>
              <a:spLocks noChangeArrowheads="1"/>
            </p:cNvSpPr>
            <p:nvPr/>
          </p:nvSpPr>
          <p:spPr bwMode="auto">
            <a:xfrm>
              <a:off x="4455" y="2430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we</a:t>
              </a:r>
            </a:p>
          </p:txBody>
        </p:sp>
        <p:grpSp>
          <p:nvGrpSpPr>
            <p:cNvPr id="4" name="Group 38"/>
            <p:cNvGrpSpPr>
              <a:grpSpLocks/>
            </p:cNvGrpSpPr>
            <p:nvPr/>
          </p:nvGrpSpPr>
          <p:grpSpPr bwMode="auto">
            <a:xfrm>
              <a:off x="4388" y="2481"/>
              <a:ext cx="51" cy="55"/>
              <a:chOff x="2815" y="1407"/>
              <a:chExt cx="51" cy="55"/>
            </a:xfrm>
          </p:grpSpPr>
          <p:sp>
            <p:nvSpPr>
              <p:cNvPr id="78988" name="Line 39"/>
              <p:cNvSpPr>
                <a:spLocks noChangeShapeType="1"/>
              </p:cNvSpPr>
              <p:nvPr/>
            </p:nvSpPr>
            <p:spPr bwMode="auto">
              <a:xfrm>
                <a:off x="2815" y="1407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989" name="Line 40"/>
              <p:cNvSpPr>
                <a:spLocks noChangeShapeType="1"/>
              </p:cNvSpPr>
              <p:nvPr/>
            </p:nvSpPr>
            <p:spPr bwMode="auto">
              <a:xfrm flipH="1">
                <a:off x="2842" y="1410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78871" name="Line 41"/>
          <p:cNvSpPr>
            <a:spLocks noChangeShapeType="1"/>
          </p:cNvSpPr>
          <p:nvPr/>
        </p:nvSpPr>
        <p:spPr bwMode="auto">
          <a:xfrm>
            <a:off x="5953125" y="4165600"/>
            <a:ext cx="9525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72" name="Freeform 42"/>
          <p:cNvSpPr>
            <a:spLocks/>
          </p:cNvSpPr>
          <p:nvPr/>
        </p:nvSpPr>
        <p:spPr bwMode="auto">
          <a:xfrm flipV="1">
            <a:off x="4111625" y="4572000"/>
            <a:ext cx="1081088" cy="306388"/>
          </a:xfrm>
          <a:custGeom>
            <a:avLst/>
            <a:gdLst>
              <a:gd name="T0" fmla="*/ 0 w 681"/>
              <a:gd name="T1" fmla="*/ 0 h 193"/>
              <a:gd name="T2" fmla="*/ 208 w 681"/>
              <a:gd name="T3" fmla="*/ 0 h 193"/>
              <a:gd name="T4" fmla="*/ 208 w 681"/>
              <a:gd name="T5" fmla="*/ 192 h 193"/>
              <a:gd name="T6" fmla="*/ 680 w 681"/>
              <a:gd name="T7" fmla="*/ 192 h 193"/>
              <a:gd name="T8" fmla="*/ 0 60000 65536"/>
              <a:gd name="T9" fmla="*/ 0 60000 65536"/>
              <a:gd name="T10" fmla="*/ 0 60000 65536"/>
              <a:gd name="T11" fmla="*/ 0 60000 65536"/>
              <a:gd name="T12" fmla="*/ 0 w 681"/>
              <a:gd name="T13" fmla="*/ 0 h 193"/>
              <a:gd name="T14" fmla="*/ 681 w 681"/>
              <a:gd name="T15" fmla="*/ 193 h 19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81" h="193">
                <a:moveTo>
                  <a:pt x="0" y="0"/>
                </a:moveTo>
                <a:lnTo>
                  <a:pt x="208" y="0"/>
                </a:lnTo>
                <a:lnTo>
                  <a:pt x="208" y="192"/>
                </a:lnTo>
                <a:lnTo>
                  <a:pt x="680" y="192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73" name="Rectangle 43"/>
          <p:cNvSpPr>
            <a:spLocks noChangeArrowheads="1"/>
          </p:cNvSpPr>
          <p:nvPr/>
        </p:nvSpPr>
        <p:spPr bwMode="auto">
          <a:xfrm>
            <a:off x="2573338" y="6211888"/>
            <a:ext cx="714375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RegDst</a:t>
            </a:r>
          </a:p>
        </p:txBody>
      </p:sp>
      <p:sp>
        <p:nvSpPr>
          <p:cNvPr id="78874" name="Freeform 44"/>
          <p:cNvSpPr>
            <a:spLocks/>
          </p:cNvSpPr>
          <p:nvPr/>
        </p:nvSpPr>
        <p:spPr bwMode="auto">
          <a:xfrm>
            <a:off x="876300" y="2984500"/>
            <a:ext cx="328613" cy="1004888"/>
          </a:xfrm>
          <a:custGeom>
            <a:avLst/>
            <a:gdLst>
              <a:gd name="T0" fmla="*/ 0 w 207"/>
              <a:gd name="T1" fmla="*/ 632 h 633"/>
              <a:gd name="T2" fmla="*/ 0 w 207"/>
              <a:gd name="T3" fmla="*/ 56 h 633"/>
              <a:gd name="T4" fmla="*/ 0 w 207"/>
              <a:gd name="T5" fmla="*/ 0 h 633"/>
              <a:gd name="T6" fmla="*/ 206 w 207"/>
              <a:gd name="T7" fmla="*/ 0 h 633"/>
              <a:gd name="T8" fmla="*/ 0 60000 65536"/>
              <a:gd name="T9" fmla="*/ 0 60000 65536"/>
              <a:gd name="T10" fmla="*/ 0 60000 65536"/>
              <a:gd name="T11" fmla="*/ 0 60000 65536"/>
              <a:gd name="T12" fmla="*/ 0 w 207"/>
              <a:gd name="T13" fmla="*/ 0 h 633"/>
              <a:gd name="T14" fmla="*/ 207 w 207"/>
              <a:gd name="T15" fmla="*/ 633 h 6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7" h="633">
                <a:moveTo>
                  <a:pt x="0" y="632"/>
                </a:moveTo>
                <a:lnTo>
                  <a:pt x="0" y="56"/>
                </a:lnTo>
                <a:lnTo>
                  <a:pt x="0" y="0"/>
                </a:lnTo>
                <a:lnTo>
                  <a:pt x="206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75" name="Freeform 45"/>
          <p:cNvSpPr>
            <a:spLocks/>
          </p:cNvSpPr>
          <p:nvPr/>
        </p:nvSpPr>
        <p:spPr bwMode="auto">
          <a:xfrm>
            <a:off x="2193925" y="3683000"/>
            <a:ext cx="1296988" cy="306388"/>
          </a:xfrm>
          <a:custGeom>
            <a:avLst/>
            <a:gdLst>
              <a:gd name="T0" fmla="*/ 0 w 817"/>
              <a:gd name="T1" fmla="*/ 192 h 193"/>
              <a:gd name="T2" fmla="*/ 0 w 817"/>
              <a:gd name="T3" fmla="*/ 0 h 193"/>
              <a:gd name="T4" fmla="*/ 816 w 817"/>
              <a:gd name="T5" fmla="*/ 0 h 193"/>
              <a:gd name="T6" fmla="*/ 0 60000 65536"/>
              <a:gd name="T7" fmla="*/ 0 60000 65536"/>
              <a:gd name="T8" fmla="*/ 0 60000 65536"/>
              <a:gd name="T9" fmla="*/ 0 w 817"/>
              <a:gd name="T10" fmla="*/ 0 h 193"/>
              <a:gd name="T11" fmla="*/ 817 w 817"/>
              <a:gd name="T12" fmla="*/ 193 h 1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17" h="193">
                <a:moveTo>
                  <a:pt x="0" y="192"/>
                </a:moveTo>
                <a:lnTo>
                  <a:pt x="0" y="0"/>
                </a:lnTo>
                <a:lnTo>
                  <a:pt x="816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76" name="Freeform 46"/>
          <p:cNvSpPr>
            <a:spLocks/>
          </p:cNvSpPr>
          <p:nvPr/>
        </p:nvSpPr>
        <p:spPr bwMode="auto">
          <a:xfrm>
            <a:off x="2193925" y="3835400"/>
            <a:ext cx="1296988" cy="1588"/>
          </a:xfrm>
          <a:custGeom>
            <a:avLst/>
            <a:gdLst>
              <a:gd name="T0" fmla="*/ 0 w 817"/>
              <a:gd name="T1" fmla="*/ 0 h 1"/>
              <a:gd name="T2" fmla="*/ 816 w 817"/>
              <a:gd name="T3" fmla="*/ 0 h 1"/>
              <a:gd name="T4" fmla="*/ 0 60000 65536"/>
              <a:gd name="T5" fmla="*/ 0 60000 65536"/>
              <a:gd name="T6" fmla="*/ 0 w 817"/>
              <a:gd name="T7" fmla="*/ 0 h 1"/>
              <a:gd name="T8" fmla="*/ 817 w 817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17" h="1">
                <a:moveTo>
                  <a:pt x="0" y="0"/>
                </a:moveTo>
                <a:lnTo>
                  <a:pt x="816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77" name="Freeform 47"/>
          <p:cNvSpPr>
            <a:spLocks/>
          </p:cNvSpPr>
          <p:nvPr/>
        </p:nvSpPr>
        <p:spPr bwMode="auto">
          <a:xfrm>
            <a:off x="2193925" y="3987800"/>
            <a:ext cx="611188" cy="306388"/>
          </a:xfrm>
          <a:custGeom>
            <a:avLst/>
            <a:gdLst>
              <a:gd name="T0" fmla="*/ 0 w 385"/>
              <a:gd name="T1" fmla="*/ 0 h 193"/>
              <a:gd name="T2" fmla="*/ 0 w 385"/>
              <a:gd name="T3" fmla="*/ 192 h 193"/>
              <a:gd name="T4" fmla="*/ 384 w 385"/>
              <a:gd name="T5" fmla="*/ 192 h 193"/>
              <a:gd name="T6" fmla="*/ 0 60000 65536"/>
              <a:gd name="T7" fmla="*/ 0 60000 65536"/>
              <a:gd name="T8" fmla="*/ 0 60000 65536"/>
              <a:gd name="T9" fmla="*/ 0 w 385"/>
              <a:gd name="T10" fmla="*/ 0 h 193"/>
              <a:gd name="T11" fmla="*/ 385 w 385"/>
              <a:gd name="T12" fmla="*/ 193 h 1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85" h="193">
                <a:moveTo>
                  <a:pt x="0" y="0"/>
                </a:moveTo>
                <a:lnTo>
                  <a:pt x="0" y="192"/>
                </a:lnTo>
                <a:lnTo>
                  <a:pt x="384" y="192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78" name="Freeform 48"/>
          <p:cNvSpPr>
            <a:spLocks/>
          </p:cNvSpPr>
          <p:nvPr/>
        </p:nvSpPr>
        <p:spPr bwMode="auto">
          <a:xfrm>
            <a:off x="2193925" y="4292600"/>
            <a:ext cx="1296988" cy="611188"/>
          </a:xfrm>
          <a:custGeom>
            <a:avLst/>
            <a:gdLst>
              <a:gd name="T0" fmla="*/ 0 w 817"/>
              <a:gd name="T1" fmla="*/ 0 h 385"/>
              <a:gd name="T2" fmla="*/ 0 w 817"/>
              <a:gd name="T3" fmla="*/ 384 h 385"/>
              <a:gd name="T4" fmla="*/ 816 w 817"/>
              <a:gd name="T5" fmla="*/ 384 h 385"/>
              <a:gd name="T6" fmla="*/ 0 60000 65536"/>
              <a:gd name="T7" fmla="*/ 0 60000 65536"/>
              <a:gd name="T8" fmla="*/ 0 60000 65536"/>
              <a:gd name="T9" fmla="*/ 0 w 817"/>
              <a:gd name="T10" fmla="*/ 0 h 385"/>
              <a:gd name="T11" fmla="*/ 817 w 817"/>
              <a:gd name="T12" fmla="*/ 385 h 38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17" h="385">
                <a:moveTo>
                  <a:pt x="0" y="0"/>
                </a:moveTo>
                <a:lnTo>
                  <a:pt x="0" y="384"/>
                </a:lnTo>
                <a:lnTo>
                  <a:pt x="816" y="384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79" name="Freeform 49"/>
          <p:cNvSpPr>
            <a:spLocks/>
          </p:cNvSpPr>
          <p:nvPr/>
        </p:nvSpPr>
        <p:spPr bwMode="auto">
          <a:xfrm>
            <a:off x="3108325" y="4140200"/>
            <a:ext cx="382588" cy="1588"/>
          </a:xfrm>
          <a:custGeom>
            <a:avLst/>
            <a:gdLst>
              <a:gd name="T0" fmla="*/ 0 w 241"/>
              <a:gd name="T1" fmla="*/ 0 h 1"/>
              <a:gd name="T2" fmla="*/ 240 w 241"/>
              <a:gd name="T3" fmla="*/ 0 h 1"/>
              <a:gd name="T4" fmla="*/ 0 60000 65536"/>
              <a:gd name="T5" fmla="*/ 0 60000 65536"/>
              <a:gd name="T6" fmla="*/ 0 w 241"/>
              <a:gd name="T7" fmla="*/ 0 h 1"/>
              <a:gd name="T8" fmla="*/ 241 w 241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41" h="1">
                <a:moveTo>
                  <a:pt x="0" y="0"/>
                </a:moveTo>
                <a:lnTo>
                  <a:pt x="240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80" name="Freeform 50"/>
          <p:cNvSpPr>
            <a:spLocks/>
          </p:cNvSpPr>
          <p:nvPr/>
        </p:nvSpPr>
        <p:spPr bwMode="auto">
          <a:xfrm>
            <a:off x="4086225" y="3987800"/>
            <a:ext cx="1423988" cy="1588"/>
          </a:xfrm>
          <a:custGeom>
            <a:avLst/>
            <a:gdLst>
              <a:gd name="T0" fmla="*/ 0 w 897"/>
              <a:gd name="T1" fmla="*/ 0 h 1"/>
              <a:gd name="T2" fmla="*/ 896 w 897"/>
              <a:gd name="T3" fmla="*/ 0 h 1"/>
              <a:gd name="T4" fmla="*/ 0 60000 65536"/>
              <a:gd name="T5" fmla="*/ 0 60000 65536"/>
              <a:gd name="T6" fmla="*/ 0 w 897"/>
              <a:gd name="T7" fmla="*/ 0 h 1"/>
              <a:gd name="T8" fmla="*/ 897 w 897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97" h="1">
                <a:moveTo>
                  <a:pt x="0" y="0"/>
                </a:moveTo>
                <a:lnTo>
                  <a:pt x="896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81" name="Freeform 51"/>
          <p:cNvSpPr>
            <a:spLocks/>
          </p:cNvSpPr>
          <p:nvPr/>
        </p:nvSpPr>
        <p:spPr bwMode="auto">
          <a:xfrm>
            <a:off x="2193925" y="4902200"/>
            <a:ext cx="2135188" cy="382588"/>
          </a:xfrm>
          <a:custGeom>
            <a:avLst/>
            <a:gdLst>
              <a:gd name="T0" fmla="*/ 0 w 1345"/>
              <a:gd name="T1" fmla="*/ 0 h 241"/>
              <a:gd name="T2" fmla="*/ 0 w 1345"/>
              <a:gd name="T3" fmla="*/ 240 h 241"/>
              <a:gd name="T4" fmla="*/ 1344 w 1345"/>
              <a:gd name="T5" fmla="*/ 240 h 241"/>
              <a:gd name="T6" fmla="*/ 0 60000 65536"/>
              <a:gd name="T7" fmla="*/ 0 60000 65536"/>
              <a:gd name="T8" fmla="*/ 0 60000 65536"/>
              <a:gd name="T9" fmla="*/ 0 w 1345"/>
              <a:gd name="T10" fmla="*/ 0 h 241"/>
              <a:gd name="T11" fmla="*/ 1345 w 1345"/>
              <a:gd name="T12" fmla="*/ 241 h 24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45" h="241">
                <a:moveTo>
                  <a:pt x="0" y="0"/>
                </a:moveTo>
                <a:lnTo>
                  <a:pt x="0" y="240"/>
                </a:lnTo>
                <a:lnTo>
                  <a:pt x="1344" y="24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82" name="Freeform 52"/>
          <p:cNvSpPr>
            <a:spLocks/>
          </p:cNvSpPr>
          <p:nvPr/>
        </p:nvSpPr>
        <p:spPr bwMode="auto">
          <a:xfrm>
            <a:off x="4911725" y="4445000"/>
            <a:ext cx="865188" cy="827088"/>
          </a:xfrm>
          <a:custGeom>
            <a:avLst/>
            <a:gdLst>
              <a:gd name="T0" fmla="*/ 0 w 545"/>
              <a:gd name="T1" fmla="*/ 520 h 521"/>
              <a:gd name="T2" fmla="*/ 544 w 545"/>
              <a:gd name="T3" fmla="*/ 520 h 521"/>
              <a:gd name="T4" fmla="*/ 544 w 545"/>
              <a:gd name="T5" fmla="*/ 0 h 521"/>
              <a:gd name="T6" fmla="*/ 0 60000 65536"/>
              <a:gd name="T7" fmla="*/ 0 60000 65536"/>
              <a:gd name="T8" fmla="*/ 0 60000 65536"/>
              <a:gd name="T9" fmla="*/ 0 w 545"/>
              <a:gd name="T10" fmla="*/ 0 h 521"/>
              <a:gd name="T11" fmla="*/ 545 w 545"/>
              <a:gd name="T12" fmla="*/ 521 h 52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45" h="521">
                <a:moveTo>
                  <a:pt x="0" y="520"/>
                </a:moveTo>
                <a:lnTo>
                  <a:pt x="544" y="520"/>
                </a:lnTo>
                <a:lnTo>
                  <a:pt x="544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83" name="Freeform 53"/>
          <p:cNvSpPr>
            <a:spLocks/>
          </p:cNvSpPr>
          <p:nvPr/>
        </p:nvSpPr>
        <p:spPr bwMode="auto">
          <a:xfrm>
            <a:off x="4035425" y="4292600"/>
            <a:ext cx="1131888" cy="42863"/>
          </a:xfrm>
          <a:custGeom>
            <a:avLst/>
            <a:gdLst>
              <a:gd name="T0" fmla="*/ 0 w 337"/>
              <a:gd name="T1" fmla="*/ 0 h 1"/>
              <a:gd name="T2" fmla="*/ 336 w 337"/>
              <a:gd name="T3" fmla="*/ 0 h 1"/>
              <a:gd name="T4" fmla="*/ 0 60000 65536"/>
              <a:gd name="T5" fmla="*/ 0 60000 65536"/>
              <a:gd name="T6" fmla="*/ 0 w 337"/>
              <a:gd name="T7" fmla="*/ 0 h 1"/>
              <a:gd name="T8" fmla="*/ 337 w 337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37" h="1">
                <a:moveTo>
                  <a:pt x="0" y="0"/>
                </a:moveTo>
                <a:lnTo>
                  <a:pt x="336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84" name="Line 54"/>
          <p:cNvSpPr>
            <a:spLocks noChangeShapeType="1"/>
          </p:cNvSpPr>
          <p:nvPr/>
        </p:nvSpPr>
        <p:spPr bwMode="auto">
          <a:xfrm flipV="1">
            <a:off x="1887538" y="4140200"/>
            <a:ext cx="293687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85" name="Rectangle 55"/>
          <p:cNvSpPr>
            <a:spLocks noChangeArrowheads="1"/>
          </p:cNvSpPr>
          <p:nvPr/>
        </p:nvSpPr>
        <p:spPr bwMode="auto">
          <a:xfrm>
            <a:off x="4948238" y="6216650"/>
            <a:ext cx="5111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BSrc</a:t>
            </a:r>
          </a:p>
        </p:txBody>
      </p:sp>
      <p:sp>
        <p:nvSpPr>
          <p:cNvPr id="78886" name="Oval 56"/>
          <p:cNvSpPr>
            <a:spLocks noChangeArrowheads="1"/>
          </p:cNvSpPr>
          <p:nvPr/>
        </p:nvSpPr>
        <p:spPr bwMode="auto">
          <a:xfrm>
            <a:off x="4422775" y="4540250"/>
            <a:ext cx="50800" cy="508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87" name="Oval 57"/>
          <p:cNvSpPr>
            <a:spLocks noChangeArrowheads="1"/>
          </p:cNvSpPr>
          <p:nvPr/>
        </p:nvSpPr>
        <p:spPr bwMode="auto">
          <a:xfrm>
            <a:off x="2174875" y="4121150"/>
            <a:ext cx="50800" cy="508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88" name="Oval 58"/>
          <p:cNvSpPr>
            <a:spLocks noChangeArrowheads="1"/>
          </p:cNvSpPr>
          <p:nvPr/>
        </p:nvSpPr>
        <p:spPr bwMode="auto">
          <a:xfrm>
            <a:off x="6505575" y="4133850"/>
            <a:ext cx="50800" cy="508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89" name="Line 59"/>
          <p:cNvSpPr>
            <a:spLocks noChangeShapeType="1"/>
          </p:cNvSpPr>
          <p:nvPr/>
        </p:nvSpPr>
        <p:spPr bwMode="auto">
          <a:xfrm>
            <a:off x="2193925" y="5289550"/>
            <a:ext cx="0" cy="927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90" name="Rectangle 60"/>
          <p:cNvSpPr>
            <a:spLocks noChangeArrowheads="1"/>
          </p:cNvSpPr>
          <p:nvPr/>
        </p:nvSpPr>
        <p:spPr bwMode="auto">
          <a:xfrm>
            <a:off x="3487738" y="6211888"/>
            <a:ext cx="620712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ExtSel</a:t>
            </a:r>
          </a:p>
        </p:txBody>
      </p:sp>
      <p:sp>
        <p:nvSpPr>
          <p:cNvPr id="78891" name="Rectangle 61"/>
          <p:cNvSpPr>
            <a:spLocks noChangeArrowheads="1"/>
          </p:cNvSpPr>
          <p:nvPr/>
        </p:nvSpPr>
        <p:spPr bwMode="auto">
          <a:xfrm>
            <a:off x="1887538" y="6211888"/>
            <a:ext cx="749300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OpCode</a:t>
            </a:r>
          </a:p>
        </p:txBody>
      </p:sp>
      <p:sp>
        <p:nvSpPr>
          <p:cNvPr id="78892" name="Line 62"/>
          <p:cNvSpPr>
            <a:spLocks noChangeShapeType="1"/>
          </p:cNvSpPr>
          <p:nvPr/>
        </p:nvSpPr>
        <p:spPr bwMode="auto">
          <a:xfrm flipH="1">
            <a:off x="2730500" y="4292600"/>
            <a:ext cx="88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93" name="Line 63"/>
          <p:cNvSpPr>
            <a:spLocks noChangeShapeType="1"/>
          </p:cNvSpPr>
          <p:nvPr/>
        </p:nvSpPr>
        <p:spPr bwMode="auto">
          <a:xfrm flipH="1">
            <a:off x="3035300" y="4140200"/>
            <a:ext cx="88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94" name="Line 64"/>
          <p:cNvSpPr>
            <a:spLocks noChangeShapeType="1"/>
          </p:cNvSpPr>
          <p:nvPr/>
        </p:nvSpPr>
        <p:spPr bwMode="auto">
          <a:xfrm>
            <a:off x="3419475" y="4292600"/>
            <a:ext cx="63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95" name="Line 65"/>
          <p:cNvSpPr>
            <a:spLocks noChangeShapeType="1"/>
          </p:cNvSpPr>
          <p:nvPr/>
        </p:nvSpPr>
        <p:spPr bwMode="auto">
          <a:xfrm>
            <a:off x="3419475" y="4140200"/>
            <a:ext cx="63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96" name="Line 66"/>
          <p:cNvSpPr>
            <a:spLocks noChangeShapeType="1"/>
          </p:cNvSpPr>
          <p:nvPr/>
        </p:nvSpPr>
        <p:spPr bwMode="auto">
          <a:xfrm>
            <a:off x="3419475" y="3683000"/>
            <a:ext cx="63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97" name="Line 67"/>
          <p:cNvSpPr>
            <a:spLocks noChangeShapeType="1"/>
          </p:cNvSpPr>
          <p:nvPr/>
        </p:nvSpPr>
        <p:spPr bwMode="auto">
          <a:xfrm>
            <a:off x="3419475" y="3835400"/>
            <a:ext cx="63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98" name="Rectangle 68"/>
          <p:cNvSpPr>
            <a:spLocks noChangeArrowheads="1"/>
          </p:cNvSpPr>
          <p:nvPr/>
        </p:nvSpPr>
        <p:spPr bwMode="auto">
          <a:xfrm>
            <a:off x="5964238" y="4289425"/>
            <a:ext cx="2571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z</a:t>
            </a:r>
          </a:p>
        </p:txBody>
      </p:sp>
      <p:sp>
        <p:nvSpPr>
          <p:cNvPr id="78899" name="Line 69"/>
          <p:cNvSpPr>
            <a:spLocks noChangeShapeType="1"/>
          </p:cNvSpPr>
          <p:nvPr/>
        </p:nvSpPr>
        <p:spPr bwMode="auto">
          <a:xfrm>
            <a:off x="5934075" y="4292600"/>
            <a:ext cx="63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00" name="Line 70"/>
          <p:cNvSpPr>
            <a:spLocks noChangeShapeType="1"/>
          </p:cNvSpPr>
          <p:nvPr/>
        </p:nvSpPr>
        <p:spPr bwMode="auto">
          <a:xfrm>
            <a:off x="5476875" y="3987800"/>
            <a:ext cx="63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01" name="Line 71"/>
          <p:cNvSpPr>
            <a:spLocks noChangeShapeType="1"/>
          </p:cNvSpPr>
          <p:nvPr/>
        </p:nvSpPr>
        <p:spPr bwMode="auto">
          <a:xfrm>
            <a:off x="5775325" y="4451350"/>
            <a:ext cx="0" cy="63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02" name="Freeform 72"/>
          <p:cNvSpPr>
            <a:spLocks/>
          </p:cNvSpPr>
          <p:nvPr/>
        </p:nvSpPr>
        <p:spPr bwMode="auto">
          <a:xfrm>
            <a:off x="5175250" y="4216400"/>
            <a:ext cx="230188" cy="458788"/>
          </a:xfrm>
          <a:custGeom>
            <a:avLst/>
            <a:gdLst>
              <a:gd name="T0" fmla="*/ 144 w 145"/>
              <a:gd name="T1" fmla="*/ 48 h 289"/>
              <a:gd name="T2" fmla="*/ 144 w 145"/>
              <a:gd name="T3" fmla="*/ 240 h 289"/>
              <a:gd name="T4" fmla="*/ 0 w 145"/>
              <a:gd name="T5" fmla="*/ 288 h 289"/>
              <a:gd name="T6" fmla="*/ 0 w 145"/>
              <a:gd name="T7" fmla="*/ 0 h 289"/>
              <a:gd name="T8" fmla="*/ 144 w 145"/>
              <a:gd name="T9" fmla="*/ 48 h 28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5"/>
              <a:gd name="T16" fmla="*/ 0 h 289"/>
              <a:gd name="T17" fmla="*/ 145 w 145"/>
              <a:gd name="T18" fmla="*/ 289 h 28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5" h="289">
                <a:moveTo>
                  <a:pt x="144" y="48"/>
                </a:moveTo>
                <a:lnTo>
                  <a:pt x="144" y="240"/>
                </a:lnTo>
                <a:lnTo>
                  <a:pt x="0" y="288"/>
                </a:lnTo>
                <a:lnTo>
                  <a:pt x="0" y="0"/>
                </a:lnTo>
                <a:lnTo>
                  <a:pt x="144" y="48"/>
                </a:lnTo>
              </a:path>
            </a:pathLst>
          </a:custGeom>
          <a:solidFill>
            <a:schemeClr val="bg1"/>
          </a:solidFill>
          <a:ln w="25400" cap="rnd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03" name="Line 73"/>
          <p:cNvSpPr>
            <a:spLocks noChangeShapeType="1"/>
          </p:cNvSpPr>
          <p:nvPr/>
        </p:nvSpPr>
        <p:spPr bwMode="auto">
          <a:xfrm flipH="1">
            <a:off x="5086350" y="4597400"/>
            <a:ext cx="101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04" name="Line 74"/>
          <p:cNvSpPr>
            <a:spLocks noChangeShapeType="1"/>
          </p:cNvSpPr>
          <p:nvPr/>
        </p:nvSpPr>
        <p:spPr bwMode="auto">
          <a:xfrm flipH="1">
            <a:off x="5086350" y="4292600"/>
            <a:ext cx="101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05" name="Line 75"/>
          <p:cNvSpPr>
            <a:spLocks noChangeShapeType="1"/>
          </p:cNvSpPr>
          <p:nvPr/>
        </p:nvSpPr>
        <p:spPr bwMode="auto">
          <a:xfrm flipH="1">
            <a:off x="5391150" y="4445000"/>
            <a:ext cx="1397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06" name="Rectangle 76"/>
          <p:cNvSpPr>
            <a:spLocks noChangeArrowheads="1"/>
          </p:cNvSpPr>
          <p:nvPr/>
        </p:nvSpPr>
        <p:spPr bwMode="auto">
          <a:xfrm>
            <a:off x="4300538" y="6211888"/>
            <a:ext cx="604837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OpSel</a:t>
            </a:r>
          </a:p>
        </p:txBody>
      </p:sp>
      <p:sp>
        <p:nvSpPr>
          <p:cNvPr id="78907" name="Line 77"/>
          <p:cNvSpPr>
            <a:spLocks noChangeShapeType="1"/>
          </p:cNvSpPr>
          <p:nvPr/>
        </p:nvSpPr>
        <p:spPr bwMode="auto">
          <a:xfrm>
            <a:off x="4225925" y="5283200"/>
            <a:ext cx="50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08" name="Rectangle 78"/>
          <p:cNvSpPr>
            <a:spLocks noChangeArrowheads="1"/>
          </p:cNvSpPr>
          <p:nvPr/>
        </p:nvSpPr>
        <p:spPr bwMode="auto">
          <a:xfrm>
            <a:off x="3398838" y="3111500"/>
            <a:ext cx="336550" cy="241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000">
                <a:solidFill>
                  <a:srgbClr val="56127A"/>
                </a:solidFill>
              </a:rPr>
              <a:t>clk</a:t>
            </a:r>
          </a:p>
        </p:txBody>
      </p:sp>
      <p:sp>
        <p:nvSpPr>
          <p:cNvPr id="78909" name="Line 79"/>
          <p:cNvSpPr>
            <a:spLocks noChangeShapeType="1"/>
          </p:cNvSpPr>
          <p:nvPr/>
        </p:nvSpPr>
        <p:spPr bwMode="auto">
          <a:xfrm>
            <a:off x="3578225" y="3352800"/>
            <a:ext cx="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10" name="Oval 80"/>
          <p:cNvSpPr>
            <a:spLocks noChangeArrowheads="1"/>
          </p:cNvSpPr>
          <p:nvPr/>
        </p:nvSpPr>
        <p:spPr bwMode="auto">
          <a:xfrm>
            <a:off x="4752975" y="4260850"/>
            <a:ext cx="50800" cy="508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11" name="Freeform 81"/>
          <p:cNvSpPr>
            <a:spLocks/>
          </p:cNvSpPr>
          <p:nvPr/>
        </p:nvSpPr>
        <p:spPr bwMode="auto">
          <a:xfrm>
            <a:off x="2905125" y="4327525"/>
            <a:ext cx="1588" cy="1903413"/>
          </a:xfrm>
          <a:custGeom>
            <a:avLst/>
            <a:gdLst>
              <a:gd name="T0" fmla="*/ 0 w 1"/>
              <a:gd name="T1" fmla="*/ 1344 h 1345"/>
              <a:gd name="T2" fmla="*/ 0 w 1"/>
              <a:gd name="T3" fmla="*/ 0 h 1345"/>
              <a:gd name="T4" fmla="*/ 0 60000 65536"/>
              <a:gd name="T5" fmla="*/ 0 60000 65536"/>
              <a:gd name="T6" fmla="*/ 0 w 1"/>
              <a:gd name="T7" fmla="*/ 0 h 1345"/>
              <a:gd name="T8" fmla="*/ 1 w 1"/>
              <a:gd name="T9" fmla="*/ 1345 h 134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345">
                <a:moveTo>
                  <a:pt x="0" y="1344"/>
                </a:moveTo>
                <a:lnTo>
                  <a:pt x="0" y="0"/>
                </a:lnTo>
              </a:path>
            </a:pathLst>
          </a:custGeom>
          <a:noFill/>
          <a:ln w="12700" cap="rnd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12" name="Line 82"/>
          <p:cNvSpPr>
            <a:spLocks noChangeShapeType="1"/>
          </p:cNvSpPr>
          <p:nvPr/>
        </p:nvSpPr>
        <p:spPr bwMode="auto">
          <a:xfrm flipV="1">
            <a:off x="3781425" y="5056188"/>
            <a:ext cx="0" cy="121285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13" name="Line 83"/>
          <p:cNvSpPr>
            <a:spLocks noChangeShapeType="1"/>
          </p:cNvSpPr>
          <p:nvPr/>
        </p:nvSpPr>
        <p:spPr bwMode="auto">
          <a:xfrm flipV="1">
            <a:off x="4581525" y="5459413"/>
            <a:ext cx="0" cy="809625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14" name="Line 84"/>
          <p:cNvSpPr>
            <a:spLocks noChangeShapeType="1"/>
          </p:cNvSpPr>
          <p:nvPr/>
        </p:nvSpPr>
        <p:spPr bwMode="auto">
          <a:xfrm>
            <a:off x="5280025" y="4616450"/>
            <a:ext cx="0" cy="1630363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15" name="Line 85"/>
          <p:cNvSpPr>
            <a:spLocks noChangeShapeType="1"/>
          </p:cNvSpPr>
          <p:nvPr/>
        </p:nvSpPr>
        <p:spPr bwMode="auto">
          <a:xfrm>
            <a:off x="5978525" y="4300538"/>
            <a:ext cx="3175" cy="19796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16" name="Rectangle 86"/>
          <p:cNvSpPr>
            <a:spLocks noChangeArrowheads="1"/>
          </p:cNvSpPr>
          <p:nvPr/>
        </p:nvSpPr>
        <p:spPr bwMode="auto">
          <a:xfrm>
            <a:off x="5765800" y="6208713"/>
            <a:ext cx="561975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zero?</a:t>
            </a:r>
          </a:p>
        </p:txBody>
      </p:sp>
      <p:sp>
        <p:nvSpPr>
          <p:cNvPr id="78917" name="Freeform 87"/>
          <p:cNvSpPr>
            <a:spLocks/>
          </p:cNvSpPr>
          <p:nvPr/>
        </p:nvSpPr>
        <p:spPr bwMode="auto">
          <a:xfrm>
            <a:off x="2814638" y="3908425"/>
            <a:ext cx="230187" cy="458788"/>
          </a:xfrm>
          <a:custGeom>
            <a:avLst/>
            <a:gdLst>
              <a:gd name="T0" fmla="*/ 144 w 145"/>
              <a:gd name="T1" fmla="*/ 48 h 289"/>
              <a:gd name="T2" fmla="*/ 144 w 145"/>
              <a:gd name="T3" fmla="*/ 240 h 289"/>
              <a:gd name="T4" fmla="*/ 0 w 145"/>
              <a:gd name="T5" fmla="*/ 288 h 289"/>
              <a:gd name="T6" fmla="*/ 0 w 145"/>
              <a:gd name="T7" fmla="*/ 0 h 289"/>
              <a:gd name="T8" fmla="*/ 144 w 145"/>
              <a:gd name="T9" fmla="*/ 48 h 28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5"/>
              <a:gd name="T16" fmla="*/ 0 h 289"/>
              <a:gd name="T17" fmla="*/ 145 w 145"/>
              <a:gd name="T18" fmla="*/ 289 h 28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5" h="289">
                <a:moveTo>
                  <a:pt x="144" y="48"/>
                </a:moveTo>
                <a:lnTo>
                  <a:pt x="144" y="240"/>
                </a:lnTo>
                <a:lnTo>
                  <a:pt x="0" y="288"/>
                </a:lnTo>
                <a:lnTo>
                  <a:pt x="0" y="0"/>
                </a:lnTo>
                <a:lnTo>
                  <a:pt x="144" y="48"/>
                </a:lnTo>
              </a:path>
            </a:pathLst>
          </a:custGeom>
          <a:solidFill>
            <a:schemeClr val="accent1"/>
          </a:solidFill>
          <a:ln w="9525" cap="rnd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18" name="Freeform 88"/>
          <p:cNvSpPr>
            <a:spLocks/>
          </p:cNvSpPr>
          <p:nvPr/>
        </p:nvSpPr>
        <p:spPr bwMode="auto">
          <a:xfrm>
            <a:off x="2439988" y="3833813"/>
            <a:ext cx="382587" cy="338137"/>
          </a:xfrm>
          <a:custGeom>
            <a:avLst/>
            <a:gdLst>
              <a:gd name="T0" fmla="*/ 0 w 241"/>
              <a:gd name="T1" fmla="*/ 0 h 117"/>
              <a:gd name="T2" fmla="*/ 0 w 241"/>
              <a:gd name="T3" fmla="*/ 116 h 117"/>
              <a:gd name="T4" fmla="*/ 240 w 241"/>
              <a:gd name="T5" fmla="*/ 116 h 117"/>
              <a:gd name="T6" fmla="*/ 0 60000 65536"/>
              <a:gd name="T7" fmla="*/ 0 60000 65536"/>
              <a:gd name="T8" fmla="*/ 0 60000 65536"/>
              <a:gd name="T9" fmla="*/ 0 w 241"/>
              <a:gd name="T10" fmla="*/ 0 h 117"/>
              <a:gd name="T11" fmla="*/ 241 w 241"/>
              <a:gd name="T12" fmla="*/ 117 h 11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1" h="117">
                <a:moveTo>
                  <a:pt x="0" y="0"/>
                </a:moveTo>
                <a:lnTo>
                  <a:pt x="0" y="116"/>
                </a:lnTo>
                <a:lnTo>
                  <a:pt x="240" y="116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" name="Group 89"/>
          <p:cNvGrpSpPr>
            <a:grpSpLocks/>
          </p:cNvGrpSpPr>
          <p:nvPr/>
        </p:nvGrpSpPr>
        <p:grpSpPr bwMode="auto">
          <a:xfrm>
            <a:off x="530225" y="3698875"/>
            <a:ext cx="1412875" cy="1050925"/>
            <a:chOff x="326" y="2386"/>
            <a:chExt cx="890" cy="662"/>
          </a:xfrm>
        </p:grpSpPr>
        <p:sp>
          <p:nvSpPr>
            <p:cNvPr id="78960" name="Rectangle 90"/>
            <p:cNvSpPr>
              <a:spLocks noChangeArrowheads="1"/>
            </p:cNvSpPr>
            <p:nvPr/>
          </p:nvSpPr>
          <p:spPr bwMode="auto">
            <a:xfrm>
              <a:off x="326" y="2766"/>
              <a:ext cx="212" cy="1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clk</a:t>
              </a:r>
            </a:p>
          </p:txBody>
        </p:sp>
        <p:sp>
          <p:nvSpPr>
            <p:cNvPr id="78961" name="Line 91"/>
            <p:cNvSpPr>
              <a:spLocks noChangeShapeType="1"/>
            </p:cNvSpPr>
            <p:nvPr/>
          </p:nvSpPr>
          <p:spPr bwMode="auto">
            <a:xfrm>
              <a:off x="431" y="2742"/>
              <a:ext cx="0" cy="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" name="Group 92"/>
            <p:cNvGrpSpPr>
              <a:grpSpLocks/>
            </p:cNvGrpSpPr>
            <p:nvPr/>
          </p:nvGrpSpPr>
          <p:grpSpPr bwMode="auto">
            <a:xfrm>
              <a:off x="333" y="2386"/>
              <a:ext cx="883" cy="662"/>
              <a:chOff x="333" y="2386"/>
              <a:chExt cx="883" cy="662"/>
            </a:xfrm>
          </p:grpSpPr>
          <p:sp>
            <p:nvSpPr>
              <p:cNvPr id="78963" name="Freeform 93"/>
              <p:cNvSpPr>
                <a:spLocks/>
              </p:cNvSpPr>
              <p:nvPr/>
            </p:nvSpPr>
            <p:spPr bwMode="auto">
              <a:xfrm>
                <a:off x="517" y="2567"/>
                <a:ext cx="189" cy="1"/>
              </a:xfrm>
              <a:custGeom>
                <a:avLst/>
                <a:gdLst>
                  <a:gd name="T0" fmla="*/ 0 w 189"/>
                  <a:gd name="T1" fmla="*/ 0 h 1"/>
                  <a:gd name="T2" fmla="*/ 141 w 189"/>
                  <a:gd name="T3" fmla="*/ 0 h 1"/>
                  <a:gd name="T4" fmla="*/ 188 w 189"/>
                  <a:gd name="T5" fmla="*/ 0 h 1"/>
                  <a:gd name="T6" fmla="*/ 0 60000 65536"/>
                  <a:gd name="T7" fmla="*/ 0 60000 65536"/>
                  <a:gd name="T8" fmla="*/ 0 60000 65536"/>
                  <a:gd name="T9" fmla="*/ 0 w 189"/>
                  <a:gd name="T10" fmla="*/ 0 h 1"/>
                  <a:gd name="T11" fmla="*/ 189 w 189"/>
                  <a:gd name="T12" fmla="*/ 1 h 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89" h="1">
                    <a:moveTo>
                      <a:pt x="0" y="0"/>
                    </a:moveTo>
                    <a:lnTo>
                      <a:pt x="141" y="0"/>
                    </a:lnTo>
                    <a:lnTo>
                      <a:pt x="188" y="0"/>
                    </a:lnTo>
                  </a:path>
                </a:pathLst>
              </a:custGeom>
              <a:noFill/>
              <a:ln w="25400" cap="rnd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7" name="Group 94"/>
              <p:cNvGrpSpPr>
                <a:grpSpLocks/>
              </p:cNvGrpSpPr>
              <p:nvPr/>
            </p:nvGrpSpPr>
            <p:grpSpPr bwMode="auto">
              <a:xfrm>
                <a:off x="684" y="2452"/>
                <a:ext cx="532" cy="596"/>
                <a:chOff x="684" y="2452"/>
                <a:chExt cx="532" cy="596"/>
              </a:xfrm>
            </p:grpSpPr>
            <p:sp>
              <p:nvSpPr>
                <p:cNvPr id="78969" name="Rectangle 95"/>
                <p:cNvSpPr>
                  <a:spLocks noChangeArrowheads="1"/>
                </p:cNvSpPr>
                <p:nvPr/>
              </p:nvSpPr>
              <p:spPr bwMode="auto">
                <a:xfrm>
                  <a:off x="717" y="2454"/>
                  <a:ext cx="466" cy="57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8970" name="Rectangle 96"/>
                <p:cNvSpPr>
                  <a:spLocks noChangeArrowheads="1"/>
                </p:cNvSpPr>
                <p:nvPr/>
              </p:nvSpPr>
              <p:spPr bwMode="auto">
                <a:xfrm>
                  <a:off x="684" y="2452"/>
                  <a:ext cx="306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56127A"/>
                      </a:solidFill>
                    </a:rPr>
                    <a:t>addr</a:t>
                  </a:r>
                </a:p>
              </p:txBody>
            </p:sp>
            <p:sp>
              <p:nvSpPr>
                <p:cNvPr id="78971" name="Rectangle 97"/>
                <p:cNvSpPr>
                  <a:spLocks noChangeArrowheads="1"/>
                </p:cNvSpPr>
                <p:nvPr/>
              </p:nvSpPr>
              <p:spPr bwMode="auto">
                <a:xfrm>
                  <a:off x="953" y="2554"/>
                  <a:ext cx="263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56127A"/>
                      </a:solidFill>
                    </a:rPr>
                    <a:t>inst</a:t>
                  </a:r>
                </a:p>
              </p:txBody>
            </p:sp>
            <p:sp>
              <p:nvSpPr>
                <p:cNvPr id="78972" name="Rectangle 98"/>
                <p:cNvSpPr>
                  <a:spLocks noChangeArrowheads="1"/>
                </p:cNvSpPr>
                <p:nvPr/>
              </p:nvSpPr>
              <p:spPr bwMode="auto">
                <a:xfrm>
                  <a:off x="691" y="2724"/>
                  <a:ext cx="518" cy="324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400">
                      <a:solidFill>
                        <a:srgbClr val="56127A"/>
                      </a:solidFill>
                    </a:rPr>
                    <a:t>Inst.</a:t>
                  </a:r>
                </a:p>
                <a:p>
                  <a:pPr>
                    <a:spcBef>
                      <a:spcPct val="0"/>
                    </a:spcBef>
                  </a:pPr>
                  <a:r>
                    <a:rPr lang="en-US" sz="1400">
                      <a:solidFill>
                        <a:srgbClr val="56127A"/>
                      </a:solidFill>
                    </a:rPr>
                    <a:t>Memory</a:t>
                  </a:r>
                </a:p>
              </p:txBody>
            </p:sp>
          </p:grpSp>
          <p:sp>
            <p:nvSpPr>
              <p:cNvPr id="78965" name="Rectangle 99"/>
              <p:cNvSpPr>
                <a:spLocks noChangeArrowheads="1"/>
              </p:cNvSpPr>
              <p:nvPr/>
            </p:nvSpPr>
            <p:spPr bwMode="auto">
              <a:xfrm>
                <a:off x="382" y="2386"/>
                <a:ext cx="127" cy="362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966" name="Line 100"/>
              <p:cNvSpPr>
                <a:spLocks noChangeShapeType="1"/>
              </p:cNvSpPr>
              <p:nvPr/>
            </p:nvSpPr>
            <p:spPr bwMode="auto">
              <a:xfrm>
                <a:off x="525" y="2567"/>
                <a:ext cx="3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967" name="Rectangle 101"/>
              <p:cNvSpPr>
                <a:spLocks noChangeArrowheads="1"/>
              </p:cNvSpPr>
              <p:nvPr/>
            </p:nvSpPr>
            <p:spPr bwMode="auto">
              <a:xfrm>
                <a:off x="333" y="2494"/>
                <a:ext cx="247" cy="17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PC</a:t>
                </a:r>
              </a:p>
            </p:txBody>
          </p:sp>
          <p:sp>
            <p:nvSpPr>
              <p:cNvPr id="78968" name="Freeform 102"/>
              <p:cNvSpPr>
                <a:spLocks/>
              </p:cNvSpPr>
              <p:nvPr/>
            </p:nvSpPr>
            <p:spPr bwMode="auto">
              <a:xfrm>
                <a:off x="422" y="2701"/>
                <a:ext cx="48" cy="48"/>
              </a:xfrm>
              <a:custGeom>
                <a:avLst/>
                <a:gdLst>
                  <a:gd name="T0" fmla="*/ 0 w 48"/>
                  <a:gd name="T1" fmla="*/ 47 h 48"/>
                  <a:gd name="T2" fmla="*/ 24 w 48"/>
                  <a:gd name="T3" fmla="*/ 0 h 48"/>
                  <a:gd name="T4" fmla="*/ 47 w 48"/>
                  <a:gd name="T5" fmla="*/ 47 h 48"/>
                  <a:gd name="T6" fmla="*/ 0 60000 65536"/>
                  <a:gd name="T7" fmla="*/ 0 60000 65536"/>
                  <a:gd name="T8" fmla="*/ 0 60000 65536"/>
                  <a:gd name="T9" fmla="*/ 0 w 48"/>
                  <a:gd name="T10" fmla="*/ 0 h 48"/>
                  <a:gd name="T11" fmla="*/ 48 w 48"/>
                  <a:gd name="T12" fmla="*/ 48 h 4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8" h="48">
                    <a:moveTo>
                      <a:pt x="0" y="47"/>
                    </a:moveTo>
                    <a:lnTo>
                      <a:pt x="24" y="0"/>
                    </a:lnTo>
                    <a:lnTo>
                      <a:pt x="47" y="47"/>
                    </a:lnTo>
                  </a:path>
                </a:pathLst>
              </a:custGeom>
              <a:noFill/>
              <a:ln w="254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78920" name="Rectangle 103"/>
          <p:cNvSpPr>
            <a:spLocks noChangeArrowheads="1"/>
          </p:cNvSpPr>
          <p:nvPr/>
        </p:nvSpPr>
        <p:spPr bwMode="auto">
          <a:xfrm>
            <a:off x="3494088" y="3468688"/>
            <a:ext cx="571500" cy="106362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21" name="Rectangle 104"/>
          <p:cNvSpPr>
            <a:spLocks noChangeArrowheads="1"/>
          </p:cNvSpPr>
          <p:nvPr/>
        </p:nvSpPr>
        <p:spPr bwMode="auto">
          <a:xfrm>
            <a:off x="3738563" y="3871913"/>
            <a:ext cx="401637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rd1</a:t>
            </a:r>
          </a:p>
        </p:txBody>
      </p:sp>
      <p:sp>
        <p:nvSpPr>
          <p:cNvPr id="78922" name="Rectangle 105"/>
          <p:cNvSpPr>
            <a:spLocks noChangeArrowheads="1"/>
          </p:cNvSpPr>
          <p:nvPr/>
        </p:nvSpPr>
        <p:spPr bwMode="auto">
          <a:xfrm>
            <a:off x="3467100" y="4275138"/>
            <a:ext cx="65563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400">
                <a:solidFill>
                  <a:srgbClr val="56127A"/>
                </a:solidFill>
              </a:rPr>
              <a:t>GPRs</a:t>
            </a:r>
          </a:p>
        </p:txBody>
      </p:sp>
      <p:sp>
        <p:nvSpPr>
          <p:cNvPr id="78923" name="Rectangle 106"/>
          <p:cNvSpPr>
            <a:spLocks noChangeArrowheads="1"/>
          </p:cNvSpPr>
          <p:nvPr/>
        </p:nvSpPr>
        <p:spPr bwMode="auto">
          <a:xfrm>
            <a:off x="3441700" y="3565525"/>
            <a:ext cx="392113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rs1</a:t>
            </a:r>
          </a:p>
        </p:txBody>
      </p:sp>
      <p:sp>
        <p:nvSpPr>
          <p:cNvPr id="78924" name="Rectangle 107"/>
          <p:cNvSpPr>
            <a:spLocks noChangeArrowheads="1"/>
          </p:cNvSpPr>
          <p:nvPr/>
        </p:nvSpPr>
        <p:spPr bwMode="auto">
          <a:xfrm>
            <a:off x="3441700" y="3716338"/>
            <a:ext cx="392113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rs2</a:t>
            </a:r>
          </a:p>
        </p:txBody>
      </p:sp>
      <p:sp>
        <p:nvSpPr>
          <p:cNvPr id="78925" name="Rectangle 108"/>
          <p:cNvSpPr>
            <a:spLocks noChangeArrowheads="1"/>
          </p:cNvSpPr>
          <p:nvPr/>
        </p:nvSpPr>
        <p:spPr bwMode="auto">
          <a:xfrm>
            <a:off x="3441700" y="4003675"/>
            <a:ext cx="366713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ws</a:t>
            </a:r>
          </a:p>
        </p:txBody>
      </p:sp>
      <p:sp>
        <p:nvSpPr>
          <p:cNvPr id="78926" name="Rectangle 109"/>
          <p:cNvSpPr>
            <a:spLocks noChangeArrowheads="1"/>
          </p:cNvSpPr>
          <p:nvPr/>
        </p:nvSpPr>
        <p:spPr bwMode="auto">
          <a:xfrm>
            <a:off x="3441700" y="4149725"/>
            <a:ext cx="376238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wd</a:t>
            </a:r>
          </a:p>
        </p:txBody>
      </p:sp>
      <p:sp>
        <p:nvSpPr>
          <p:cNvPr id="78927" name="Rectangle 110"/>
          <p:cNvSpPr>
            <a:spLocks noChangeArrowheads="1"/>
          </p:cNvSpPr>
          <p:nvPr/>
        </p:nvSpPr>
        <p:spPr bwMode="auto">
          <a:xfrm>
            <a:off x="3746500" y="4151313"/>
            <a:ext cx="401638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rd2</a:t>
            </a:r>
          </a:p>
        </p:txBody>
      </p:sp>
      <p:sp>
        <p:nvSpPr>
          <p:cNvPr id="78928" name="Rectangle 111"/>
          <p:cNvSpPr>
            <a:spLocks noChangeArrowheads="1"/>
          </p:cNvSpPr>
          <p:nvPr/>
        </p:nvSpPr>
        <p:spPr bwMode="auto">
          <a:xfrm>
            <a:off x="3640138" y="3402013"/>
            <a:ext cx="376237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</a:rPr>
              <a:t>we</a:t>
            </a:r>
          </a:p>
        </p:txBody>
      </p:sp>
      <p:grpSp>
        <p:nvGrpSpPr>
          <p:cNvPr id="8" name="Group 112"/>
          <p:cNvGrpSpPr>
            <a:grpSpLocks/>
          </p:cNvGrpSpPr>
          <p:nvPr/>
        </p:nvGrpSpPr>
        <p:grpSpPr bwMode="auto">
          <a:xfrm>
            <a:off x="3492500" y="4667250"/>
            <a:ext cx="571500" cy="454025"/>
            <a:chOff x="2192" y="2996"/>
            <a:chExt cx="360" cy="286"/>
          </a:xfrm>
        </p:grpSpPr>
        <p:sp>
          <p:nvSpPr>
            <p:cNvPr id="78958" name="Rectangle 113"/>
            <p:cNvSpPr>
              <a:spLocks noChangeArrowheads="1"/>
            </p:cNvSpPr>
            <p:nvPr/>
          </p:nvSpPr>
          <p:spPr bwMode="auto">
            <a:xfrm>
              <a:off x="2192" y="3030"/>
              <a:ext cx="360" cy="19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959" name="Rectangle 114"/>
            <p:cNvSpPr>
              <a:spLocks noChangeArrowheads="1"/>
            </p:cNvSpPr>
            <p:nvPr/>
          </p:nvSpPr>
          <p:spPr bwMode="auto">
            <a:xfrm>
              <a:off x="2208" y="2996"/>
              <a:ext cx="301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Imm</a:t>
              </a:r>
            </a:p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Ext</a:t>
              </a:r>
            </a:p>
          </p:txBody>
        </p:sp>
      </p:grpSp>
      <p:grpSp>
        <p:nvGrpSpPr>
          <p:cNvPr id="9" name="Group 115"/>
          <p:cNvGrpSpPr>
            <a:grpSpLocks/>
          </p:cNvGrpSpPr>
          <p:nvPr/>
        </p:nvGrpSpPr>
        <p:grpSpPr bwMode="auto">
          <a:xfrm>
            <a:off x="5511800" y="3905250"/>
            <a:ext cx="477838" cy="603250"/>
            <a:chOff x="3464" y="2516"/>
            <a:chExt cx="301" cy="380"/>
          </a:xfrm>
        </p:grpSpPr>
        <p:sp>
          <p:nvSpPr>
            <p:cNvPr id="78956" name="Freeform 116"/>
            <p:cNvSpPr>
              <a:spLocks/>
            </p:cNvSpPr>
            <p:nvPr/>
          </p:nvSpPr>
          <p:spPr bwMode="auto">
            <a:xfrm>
              <a:off x="3487" y="2516"/>
              <a:ext cx="236" cy="380"/>
            </a:xfrm>
            <a:custGeom>
              <a:avLst/>
              <a:gdLst>
                <a:gd name="T0" fmla="*/ 0 w 236"/>
                <a:gd name="T1" fmla="*/ 0 h 380"/>
                <a:gd name="T2" fmla="*/ 0 w 236"/>
                <a:gd name="T3" fmla="*/ 158 h 380"/>
                <a:gd name="T4" fmla="*/ 47 w 236"/>
                <a:gd name="T5" fmla="*/ 190 h 380"/>
                <a:gd name="T6" fmla="*/ 0 w 236"/>
                <a:gd name="T7" fmla="*/ 221 h 380"/>
                <a:gd name="T8" fmla="*/ 0 w 236"/>
                <a:gd name="T9" fmla="*/ 379 h 380"/>
                <a:gd name="T10" fmla="*/ 235 w 236"/>
                <a:gd name="T11" fmla="*/ 284 h 380"/>
                <a:gd name="T12" fmla="*/ 235 w 236"/>
                <a:gd name="T13" fmla="*/ 95 h 380"/>
                <a:gd name="T14" fmla="*/ 0 w 236"/>
                <a:gd name="T15" fmla="*/ 0 h 38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36"/>
                <a:gd name="T25" fmla="*/ 0 h 380"/>
                <a:gd name="T26" fmla="*/ 236 w 236"/>
                <a:gd name="T27" fmla="*/ 380 h 38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36" h="380">
                  <a:moveTo>
                    <a:pt x="0" y="0"/>
                  </a:moveTo>
                  <a:lnTo>
                    <a:pt x="0" y="158"/>
                  </a:lnTo>
                  <a:lnTo>
                    <a:pt x="47" y="190"/>
                  </a:lnTo>
                  <a:lnTo>
                    <a:pt x="0" y="221"/>
                  </a:lnTo>
                  <a:lnTo>
                    <a:pt x="0" y="379"/>
                  </a:lnTo>
                  <a:lnTo>
                    <a:pt x="235" y="284"/>
                  </a:lnTo>
                  <a:lnTo>
                    <a:pt x="235" y="95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957" name="Rectangle 117"/>
            <p:cNvSpPr>
              <a:spLocks noChangeArrowheads="1"/>
            </p:cNvSpPr>
            <p:nvPr/>
          </p:nvSpPr>
          <p:spPr bwMode="auto">
            <a:xfrm>
              <a:off x="3464" y="2634"/>
              <a:ext cx="30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ALU</a:t>
              </a:r>
            </a:p>
          </p:txBody>
        </p:sp>
      </p:grpSp>
      <p:grpSp>
        <p:nvGrpSpPr>
          <p:cNvPr id="10" name="Group 118"/>
          <p:cNvGrpSpPr>
            <a:grpSpLocks/>
          </p:cNvGrpSpPr>
          <p:nvPr/>
        </p:nvGrpSpPr>
        <p:grpSpPr bwMode="auto">
          <a:xfrm>
            <a:off x="3536950" y="3467100"/>
            <a:ext cx="80963" cy="87313"/>
            <a:chOff x="2815" y="1407"/>
            <a:chExt cx="51" cy="55"/>
          </a:xfrm>
        </p:grpSpPr>
        <p:sp>
          <p:nvSpPr>
            <p:cNvPr id="78954" name="Line 119"/>
            <p:cNvSpPr>
              <a:spLocks noChangeShapeType="1"/>
            </p:cNvSpPr>
            <p:nvPr/>
          </p:nvSpPr>
          <p:spPr bwMode="auto">
            <a:xfrm>
              <a:off x="2815" y="1407"/>
              <a:ext cx="24" cy="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955" name="Line 120"/>
            <p:cNvSpPr>
              <a:spLocks noChangeShapeType="1"/>
            </p:cNvSpPr>
            <p:nvPr/>
          </p:nvSpPr>
          <p:spPr bwMode="auto">
            <a:xfrm flipH="1">
              <a:off x="2842" y="1410"/>
              <a:ext cx="24" cy="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" name="Group 121"/>
          <p:cNvGrpSpPr>
            <a:grpSpLocks/>
          </p:cNvGrpSpPr>
          <p:nvPr/>
        </p:nvGrpSpPr>
        <p:grpSpPr bwMode="auto">
          <a:xfrm>
            <a:off x="4303713" y="5121275"/>
            <a:ext cx="671512" cy="361950"/>
            <a:chOff x="2576" y="2405"/>
            <a:chExt cx="423" cy="228"/>
          </a:xfrm>
        </p:grpSpPr>
        <p:sp>
          <p:nvSpPr>
            <p:cNvPr id="78952" name="Rectangle 122"/>
            <p:cNvSpPr>
              <a:spLocks noChangeArrowheads="1"/>
            </p:cNvSpPr>
            <p:nvPr/>
          </p:nvSpPr>
          <p:spPr bwMode="auto">
            <a:xfrm>
              <a:off x="2609" y="2405"/>
              <a:ext cx="361" cy="197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953" name="Rectangle 123"/>
            <p:cNvSpPr>
              <a:spLocks noChangeArrowheads="1"/>
            </p:cNvSpPr>
            <p:nvPr/>
          </p:nvSpPr>
          <p:spPr bwMode="auto">
            <a:xfrm>
              <a:off x="2576" y="2405"/>
              <a:ext cx="423" cy="22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75000"/>
                </a:lnSpc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ALU</a:t>
              </a:r>
            </a:p>
            <a:p>
              <a:pPr algn="ctr">
                <a:lnSpc>
                  <a:spcPct val="75000"/>
                </a:lnSpc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Control</a:t>
              </a:r>
            </a:p>
          </p:txBody>
        </p:sp>
      </p:grpSp>
      <p:sp>
        <p:nvSpPr>
          <p:cNvPr id="78933" name="Freeform 124"/>
          <p:cNvSpPr>
            <a:spLocks/>
          </p:cNvSpPr>
          <p:nvPr/>
        </p:nvSpPr>
        <p:spPr bwMode="auto">
          <a:xfrm flipV="1">
            <a:off x="4772025" y="4292600"/>
            <a:ext cx="2149475" cy="687388"/>
          </a:xfrm>
          <a:custGeom>
            <a:avLst/>
            <a:gdLst>
              <a:gd name="T0" fmla="*/ 0 w 1505"/>
              <a:gd name="T1" fmla="*/ 200 h 201"/>
              <a:gd name="T2" fmla="*/ 0 w 1505"/>
              <a:gd name="T3" fmla="*/ 0 h 201"/>
              <a:gd name="T4" fmla="*/ 1504 w 1505"/>
              <a:gd name="T5" fmla="*/ 0 h 201"/>
              <a:gd name="T6" fmla="*/ 0 60000 65536"/>
              <a:gd name="T7" fmla="*/ 0 60000 65536"/>
              <a:gd name="T8" fmla="*/ 0 60000 65536"/>
              <a:gd name="T9" fmla="*/ 0 w 1505"/>
              <a:gd name="T10" fmla="*/ 0 h 201"/>
              <a:gd name="T11" fmla="*/ 1505 w 1505"/>
              <a:gd name="T12" fmla="*/ 201 h 20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05" h="201">
                <a:moveTo>
                  <a:pt x="0" y="200"/>
                </a:moveTo>
                <a:lnTo>
                  <a:pt x="0" y="0"/>
                </a:lnTo>
                <a:lnTo>
                  <a:pt x="1504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34" name="Freeform 125"/>
          <p:cNvSpPr>
            <a:spLocks/>
          </p:cNvSpPr>
          <p:nvPr/>
        </p:nvSpPr>
        <p:spPr bwMode="auto">
          <a:xfrm>
            <a:off x="4445000" y="3149600"/>
            <a:ext cx="1104900" cy="1409700"/>
          </a:xfrm>
          <a:custGeom>
            <a:avLst/>
            <a:gdLst>
              <a:gd name="T0" fmla="*/ 0 w 696"/>
              <a:gd name="T1" fmla="*/ 888 h 888"/>
              <a:gd name="T2" fmla="*/ 0 w 696"/>
              <a:gd name="T3" fmla="*/ 0 h 888"/>
              <a:gd name="T4" fmla="*/ 696 w 696"/>
              <a:gd name="T5" fmla="*/ 0 h 888"/>
              <a:gd name="T6" fmla="*/ 0 60000 65536"/>
              <a:gd name="T7" fmla="*/ 0 60000 65536"/>
              <a:gd name="T8" fmla="*/ 0 60000 65536"/>
              <a:gd name="T9" fmla="*/ 0 w 696"/>
              <a:gd name="T10" fmla="*/ 0 h 888"/>
              <a:gd name="T11" fmla="*/ 696 w 696"/>
              <a:gd name="T12" fmla="*/ 888 h 8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96" h="888">
                <a:moveTo>
                  <a:pt x="0" y="888"/>
                </a:moveTo>
                <a:lnTo>
                  <a:pt x="0" y="0"/>
                </a:lnTo>
                <a:lnTo>
                  <a:pt x="696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35" name="Freeform 126"/>
          <p:cNvSpPr>
            <a:spLocks/>
          </p:cNvSpPr>
          <p:nvPr/>
        </p:nvSpPr>
        <p:spPr bwMode="auto">
          <a:xfrm>
            <a:off x="4432300" y="2324100"/>
            <a:ext cx="3873500" cy="2514600"/>
          </a:xfrm>
          <a:custGeom>
            <a:avLst/>
            <a:gdLst>
              <a:gd name="T0" fmla="*/ 0 w 2408"/>
              <a:gd name="T1" fmla="*/ 280 h 1632"/>
              <a:gd name="T2" fmla="*/ 0 w 2408"/>
              <a:gd name="T3" fmla="*/ 0 h 1632"/>
              <a:gd name="T4" fmla="*/ 2192 w 2408"/>
              <a:gd name="T5" fmla="*/ 0 h 1632"/>
              <a:gd name="T6" fmla="*/ 2200 w 2408"/>
              <a:gd name="T7" fmla="*/ 1632 h 1632"/>
              <a:gd name="T8" fmla="*/ 2408 w 2408"/>
              <a:gd name="T9" fmla="*/ 1632 h 16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08"/>
              <a:gd name="T16" fmla="*/ 0 h 1632"/>
              <a:gd name="T17" fmla="*/ 2408 w 2408"/>
              <a:gd name="T18" fmla="*/ 1632 h 163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08" h="1632">
                <a:moveTo>
                  <a:pt x="0" y="280"/>
                </a:moveTo>
                <a:lnTo>
                  <a:pt x="0" y="0"/>
                </a:lnTo>
                <a:lnTo>
                  <a:pt x="2192" y="0"/>
                </a:lnTo>
                <a:lnTo>
                  <a:pt x="2200" y="1632"/>
                </a:lnTo>
                <a:lnTo>
                  <a:pt x="2408" y="1632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36" name="Line 127"/>
          <p:cNvSpPr>
            <a:spLocks noChangeShapeType="1"/>
          </p:cNvSpPr>
          <p:nvPr/>
        </p:nvSpPr>
        <p:spPr bwMode="auto">
          <a:xfrm>
            <a:off x="2565400" y="4025900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37" name="Text Box 128"/>
          <p:cNvSpPr txBox="1">
            <a:spLocks noChangeArrowheads="1"/>
          </p:cNvSpPr>
          <p:nvPr/>
        </p:nvSpPr>
        <p:spPr bwMode="auto">
          <a:xfrm>
            <a:off x="2473325" y="3821113"/>
            <a:ext cx="3667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  <a:latin typeface="Courier New" charset="0"/>
              </a:rPr>
              <a:t>31</a:t>
            </a:r>
          </a:p>
        </p:txBody>
      </p:sp>
      <p:sp>
        <p:nvSpPr>
          <p:cNvPr id="78938" name="Freeform 129"/>
          <p:cNvSpPr>
            <a:spLocks/>
          </p:cNvSpPr>
          <p:nvPr/>
        </p:nvSpPr>
        <p:spPr bwMode="auto">
          <a:xfrm>
            <a:off x="1371600" y="1836738"/>
            <a:ext cx="3625850" cy="2152650"/>
          </a:xfrm>
          <a:custGeom>
            <a:avLst/>
            <a:gdLst>
              <a:gd name="T0" fmla="*/ 2284 w 2284"/>
              <a:gd name="T1" fmla="*/ 1356 h 1356"/>
              <a:gd name="T2" fmla="*/ 2280 w 2284"/>
              <a:gd name="T3" fmla="*/ 0 h 1356"/>
              <a:gd name="T4" fmla="*/ 0 w 2284"/>
              <a:gd name="T5" fmla="*/ 1 h 1356"/>
              <a:gd name="T6" fmla="*/ 0 60000 65536"/>
              <a:gd name="T7" fmla="*/ 0 60000 65536"/>
              <a:gd name="T8" fmla="*/ 0 60000 65536"/>
              <a:gd name="T9" fmla="*/ 0 w 2284"/>
              <a:gd name="T10" fmla="*/ 0 h 1356"/>
              <a:gd name="T11" fmla="*/ 2284 w 2284"/>
              <a:gd name="T12" fmla="*/ 1356 h 13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84" h="1356">
                <a:moveTo>
                  <a:pt x="2284" y="1356"/>
                </a:moveTo>
                <a:lnTo>
                  <a:pt x="2280" y="0"/>
                </a:lnTo>
                <a:lnTo>
                  <a:pt x="0" y="1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39" name="Rectangle 130"/>
          <p:cNvSpPr>
            <a:spLocks noChangeArrowheads="1"/>
          </p:cNvSpPr>
          <p:nvPr/>
        </p:nvSpPr>
        <p:spPr bwMode="auto">
          <a:xfrm>
            <a:off x="1219200" y="1254125"/>
            <a:ext cx="6381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PCSrc</a:t>
            </a:r>
          </a:p>
        </p:txBody>
      </p:sp>
      <p:sp>
        <p:nvSpPr>
          <p:cNvPr id="78940" name="Rectangle 131"/>
          <p:cNvSpPr>
            <a:spLocks noChangeArrowheads="1"/>
          </p:cNvSpPr>
          <p:nvPr/>
        </p:nvSpPr>
        <p:spPr bwMode="auto">
          <a:xfrm>
            <a:off x="1371600" y="1447800"/>
            <a:ext cx="3365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br</a:t>
            </a:r>
          </a:p>
        </p:txBody>
      </p:sp>
      <p:sp>
        <p:nvSpPr>
          <p:cNvPr id="78941" name="Rectangle 132"/>
          <p:cNvSpPr>
            <a:spLocks noChangeArrowheads="1"/>
          </p:cNvSpPr>
          <p:nvPr/>
        </p:nvSpPr>
        <p:spPr bwMode="auto">
          <a:xfrm>
            <a:off x="1370013" y="1981200"/>
            <a:ext cx="5349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pc+4</a:t>
            </a:r>
          </a:p>
        </p:txBody>
      </p:sp>
      <p:sp>
        <p:nvSpPr>
          <p:cNvPr id="78942" name="Freeform 133"/>
          <p:cNvSpPr>
            <a:spLocks/>
          </p:cNvSpPr>
          <p:nvPr/>
        </p:nvSpPr>
        <p:spPr bwMode="auto">
          <a:xfrm>
            <a:off x="1182688" y="1600200"/>
            <a:ext cx="188912" cy="736600"/>
          </a:xfrm>
          <a:custGeom>
            <a:avLst/>
            <a:gdLst>
              <a:gd name="T0" fmla="*/ 0 w 145"/>
              <a:gd name="T1" fmla="*/ 48 h 377"/>
              <a:gd name="T2" fmla="*/ 0 w 145"/>
              <a:gd name="T3" fmla="*/ 328 h 377"/>
              <a:gd name="T4" fmla="*/ 144 w 145"/>
              <a:gd name="T5" fmla="*/ 376 h 377"/>
              <a:gd name="T6" fmla="*/ 144 w 145"/>
              <a:gd name="T7" fmla="*/ 0 h 377"/>
              <a:gd name="T8" fmla="*/ 0 w 145"/>
              <a:gd name="T9" fmla="*/ 48 h 37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5"/>
              <a:gd name="T16" fmla="*/ 0 h 377"/>
              <a:gd name="T17" fmla="*/ 145 w 145"/>
              <a:gd name="T18" fmla="*/ 377 h 37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5" h="377">
                <a:moveTo>
                  <a:pt x="0" y="48"/>
                </a:moveTo>
                <a:lnTo>
                  <a:pt x="0" y="328"/>
                </a:lnTo>
                <a:lnTo>
                  <a:pt x="144" y="376"/>
                </a:lnTo>
                <a:lnTo>
                  <a:pt x="144" y="0"/>
                </a:lnTo>
                <a:lnTo>
                  <a:pt x="0" y="48"/>
                </a:lnTo>
              </a:path>
            </a:pathLst>
          </a:custGeom>
          <a:solidFill>
            <a:schemeClr val="accent1"/>
          </a:solidFill>
          <a:ln w="9525" cap="rnd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43" name="Freeform 134"/>
          <p:cNvSpPr>
            <a:spLocks/>
          </p:cNvSpPr>
          <p:nvPr/>
        </p:nvSpPr>
        <p:spPr bwMode="auto">
          <a:xfrm flipH="1">
            <a:off x="1239838" y="1371600"/>
            <a:ext cx="42862" cy="265113"/>
          </a:xfrm>
          <a:custGeom>
            <a:avLst/>
            <a:gdLst>
              <a:gd name="T0" fmla="*/ 0 w 1"/>
              <a:gd name="T1" fmla="*/ 0 h 380"/>
              <a:gd name="T2" fmla="*/ 0 w 1"/>
              <a:gd name="T3" fmla="*/ 379 h 380"/>
              <a:gd name="T4" fmla="*/ 0 60000 65536"/>
              <a:gd name="T5" fmla="*/ 0 60000 65536"/>
              <a:gd name="T6" fmla="*/ 0 w 1"/>
              <a:gd name="T7" fmla="*/ 0 h 380"/>
              <a:gd name="T8" fmla="*/ 1 w 1"/>
              <a:gd name="T9" fmla="*/ 380 h 3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80">
                <a:moveTo>
                  <a:pt x="0" y="0"/>
                </a:moveTo>
                <a:lnTo>
                  <a:pt x="0" y="379"/>
                </a:lnTo>
              </a:path>
            </a:pathLst>
          </a:custGeom>
          <a:noFill/>
          <a:ln w="12700" cap="rnd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44" name="Freeform 135"/>
          <p:cNvSpPr>
            <a:spLocks/>
          </p:cNvSpPr>
          <p:nvPr/>
        </p:nvSpPr>
        <p:spPr bwMode="auto">
          <a:xfrm>
            <a:off x="1371600" y="2209800"/>
            <a:ext cx="304800" cy="547688"/>
          </a:xfrm>
          <a:custGeom>
            <a:avLst/>
            <a:gdLst>
              <a:gd name="T0" fmla="*/ 222 w 223"/>
              <a:gd name="T1" fmla="*/ 392 h 393"/>
              <a:gd name="T2" fmla="*/ 222 w 223"/>
              <a:gd name="T3" fmla="*/ 0 h 393"/>
              <a:gd name="T4" fmla="*/ 0 w 223"/>
              <a:gd name="T5" fmla="*/ 0 h 393"/>
              <a:gd name="T6" fmla="*/ 0 60000 65536"/>
              <a:gd name="T7" fmla="*/ 0 60000 65536"/>
              <a:gd name="T8" fmla="*/ 0 60000 65536"/>
              <a:gd name="T9" fmla="*/ 0 w 223"/>
              <a:gd name="T10" fmla="*/ 0 h 393"/>
              <a:gd name="T11" fmla="*/ 223 w 223"/>
              <a:gd name="T12" fmla="*/ 393 h 3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3" h="393">
                <a:moveTo>
                  <a:pt x="222" y="392"/>
                </a:moveTo>
                <a:lnTo>
                  <a:pt x="222" y="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45" name="Freeform 136"/>
          <p:cNvSpPr>
            <a:spLocks/>
          </p:cNvSpPr>
          <p:nvPr/>
        </p:nvSpPr>
        <p:spPr bwMode="auto">
          <a:xfrm>
            <a:off x="1371600" y="1662113"/>
            <a:ext cx="5330825" cy="1309687"/>
          </a:xfrm>
          <a:custGeom>
            <a:avLst/>
            <a:gdLst>
              <a:gd name="T0" fmla="*/ 2857 w 3358"/>
              <a:gd name="T1" fmla="*/ 825 h 825"/>
              <a:gd name="T2" fmla="*/ 3358 w 3358"/>
              <a:gd name="T3" fmla="*/ 825 h 825"/>
              <a:gd name="T4" fmla="*/ 3358 w 3358"/>
              <a:gd name="T5" fmla="*/ 429 h 825"/>
              <a:gd name="T6" fmla="*/ 3358 w 3358"/>
              <a:gd name="T7" fmla="*/ 0 h 825"/>
              <a:gd name="T8" fmla="*/ 0 w 3358"/>
              <a:gd name="T9" fmla="*/ 0 h 8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58"/>
              <a:gd name="T16" fmla="*/ 0 h 825"/>
              <a:gd name="T17" fmla="*/ 3358 w 3358"/>
              <a:gd name="T18" fmla="*/ 825 h 82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58" h="825">
                <a:moveTo>
                  <a:pt x="2857" y="825"/>
                </a:moveTo>
                <a:lnTo>
                  <a:pt x="3358" y="825"/>
                </a:lnTo>
                <a:lnTo>
                  <a:pt x="3358" y="429"/>
                </a:lnTo>
                <a:lnTo>
                  <a:pt x="3358" y="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46" name="Rectangle 137"/>
          <p:cNvSpPr>
            <a:spLocks noChangeArrowheads="1"/>
          </p:cNvSpPr>
          <p:nvPr/>
        </p:nvSpPr>
        <p:spPr bwMode="auto">
          <a:xfrm>
            <a:off x="1371600" y="1630363"/>
            <a:ext cx="4714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rind</a:t>
            </a:r>
          </a:p>
        </p:txBody>
      </p:sp>
      <p:sp>
        <p:nvSpPr>
          <p:cNvPr id="78947" name="Freeform 138"/>
          <p:cNvSpPr>
            <a:spLocks/>
          </p:cNvSpPr>
          <p:nvPr/>
        </p:nvSpPr>
        <p:spPr bwMode="auto">
          <a:xfrm>
            <a:off x="1371600" y="2043113"/>
            <a:ext cx="685800" cy="166687"/>
          </a:xfrm>
          <a:custGeom>
            <a:avLst/>
            <a:gdLst>
              <a:gd name="T0" fmla="*/ 222 w 223"/>
              <a:gd name="T1" fmla="*/ 392 h 393"/>
              <a:gd name="T2" fmla="*/ 222 w 223"/>
              <a:gd name="T3" fmla="*/ 0 h 393"/>
              <a:gd name="T4" fmla="*/ 0 w 223"/>
              <a:gd name="T5" fmla="*/ 0 h 393"/>
              <a:gd name="T6" fmla="*/ 0 60000 65536"/>
              <a:gd name="T7" fmla="*/ 0 60000 65536"/>
              <a:gd name="T8" fmla="*/ 0 60000 65536"/>
              <a:gd name="T9" fmla="*/ 0 w 223"/>
              <a:gd name="T10" fmla="*/ 0 h 393"/>
              <a:gd name="T11" fmla="*/ 223 w 223"/>
              <a:gd name="T12" fmla="*/ 393 h 3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3" h="393">
                <a:moveTo>
                  <a:pt x="222" y="392"/>
                </a:moveTo>
                <a:lnTo>
                  <a:pt x="222" y="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48" name="Rectangle 139"/>
          <p:cNvSpPr>
            <a:spLocks noChangeArrowheads="1"/>
          </p:cNvSpPr>
          <p:nvPr/>
        </p:nvSpPr>
        <p:spPr bwMode="auto">
          <a:xfrm>
            <a:off x="1371600" y="1782763"/>
            <a:ext cx="488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jabs</a:t>
            </a:r>
          </a:p>
        </p:txBody>
      </p:sp>
      <p:sp>
        <p:nvSpPr>
          <p:cNvPr id="78949" name="Oval 140"/>
          <p:cNvSpPr>
            <a:spLocks noChangeArrowheads="1"/>
          </p:cNvSpPr>
          <p:nvPr/>
        </p:nvSpPr>
        <p:spPr bwMode="auto">
          <a:xfrm>
            <a:off x="1866900" y="2209800"/>
            <a:ext cx="419100" cy="2032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50" name="Line 141"/>
          <p:cNvSpPr>
            <a:spLocks noChangeShapeType="1"/>
          </p:cNvSpPr>
          <p:nvPr/>
        </p:nvSpPr>
        <p:spPr bwMode="auto">
          <a:xfrm flipH="1" flipV="1">
            <a:off x="2193925" y="2413000"/>
            <a:ext cx="0" cy="1270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951" name="Line 142"/>
          <p:cNvSpPr>
            <a:spLocks noChangeShapeType="1"/>
          </p:cNvSpPr>
          <p:nvPr/>
        </p:nvSpPr>
        <p:spPr bwMode="auto">
          <a:xfrm flipH="1" flipV="1">
            <a:off x="1943100" y="2403475"/>
            <a:ext cx="0" cy="3540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28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28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228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28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1228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228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02" grpId="0" animBg="1"/>
      <p:bldP spid="1228803" grpId="0" animBg="1"/>
      <p:bldP spid="1228804" grpId="0" animBg="1"/>
      <p:bldP spid="1228805" grpId="0" animBg="1"/>
      <p:bldP spid="1228806" grpId="0" animBg="1"/>
      <p:bldP spid="122880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 Set Architecture (ISA)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contract between software and hardware</a:t>
            </a:r>
          </a:p>
          <a:p>
            <a:r>
              <a:rPr lang="en-US" dirty="0" smtClean="0"/>
              <a:t>Typically described by giving all the programmer-visible state (registers + memory) plus the semantics of the instructions that operate on that state</a:t>
            </a:r>
          </a:p>
          <a:p>
            <a:r>
              <a:rPr lang="en-US" dirty="0" smtClean="0"/>
              <a:t>IBM 360 was first line of machines to separate ISA from implementation (aka. </a:t>
            </a:r>
            <a:r>
              <a:rPr lang="en-US" i="1" dirty="0" err="1" smtClean="0"/>
              <a:t>microarchitecture</a:t>
            </a:r>
            <a:r>
              <a:rPr lang="en-US" dirty="0" smtClean="0"/>
              <a:t>)</a:t>
            </a:r>
          </a:p>
          <a:p>
            <a:r>
              <a:rPr lang="en-US" dirty="0" smtClean="0"/>
              <a:t>Many implementations possible for a given ISA</a:t>
            </a:r>
          </a:p>
          <a:p>
            <a:pPr lvl="1"/>
            <a:r>
              <a:rPr lang="en-US" dirty="0" smtClean="0"/>
              <a:t>E.g., today you can buy AMD or Intel processors that run the x86-64 ISA.</a:t>
            </a:r>
          </a:p>
          <a:p>
            <a:pPr lvl="1"/>
            <a:r>
              <a:rPr lang="en-US" dirty="0" smtClean="0"/>
              <a:t>E.g.2: many </a:t>
            </a:r>
            <a:r>
              <a:rPr lang="en-US" dirty="0" err="1" smtClean="0"/>
              <a:t>cellphones</a:t>
            </a:r>
            <a:r>
              <a:rPr lang="en-US" dirty="0" smtClean="0"/>
              <a:t> use the ARM ISA with implementations from many different companies including TI, Qualcomm, Samsung, Marvell, etc.</a:t>
            </a:r>
          </a:p>
          <a:p>
            <a:pPr lvl="1"/>
            <a:r>
              <a:rPr lang="en-US" dirty="0" smtClean="0"/>
              <a:t>E.g.3., the Soviets build code-compatible clones of the IBM360, as did </a:t>
            </a:r>
            <a:r>
              <a:rPr lang="en-US" dirty="0" err="1" smtClean="0"/>
              <a:t>Amdhal</a:t>
            </a:r>
            <a:r>
              <a:rPr lang="en-US" dirty="0" smtClean="0"/>
              <a:t> after he left IBM.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5DD4B-3B4A-AA48-9B2E-AC766D551F9B}" type="slidenum">
              <a:rPr lang="en-US" smtClean="0"/>
              <a:pPr/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540B12C-8877-6543-81C7-80EC3944DB28}" type="slidenum">
              <a:rPr lang="en-US"/>
              <a:pPr/>
              <a:t>30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80901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88" y="492125"/>
            <a:ext cx="8189912" cy="685800"/>
          </a:xfrm>
          <a:noFill/>
        </p:spPr>
        <p:txBody>
          <a:bodyPr lIns="90488" tIns="44450" rIns="90488" bIns="44450"/>
          <a:lstStyle/>
          <a:p>
            <a:r>
              <a:rPr lang="en-US"/>
              <a:t>Harvard-Style Datapath for MIPS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808038" y="2444750"/>
            <a:ext cx="777875" cy="630238"/>
            <a:chOff x="509" y="1540"/>
            <a:chExt cx="490" cy="397"/>
          </a:xfrm>
        </p:grpSpPr>
        <p:sp>
          <p:nvSpPr>
            <p:cNvPr id="81033" name="Rectangle 4"/>
            <p:cNvSpPr>
              <a:spLocks noChangeArrowheads="1"/>
            </p:cNvSpPr>
            <p:nvPr/>
          </p:nvSpPr>
          <p:spPr bwMode="auto">
            <a:xfrm>
              <a:off x="509" y="1540"/>
              <a:ext cx="243" cy="1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0x4</a:t>
              </a:r>
            </a:p>
          </p:txBody>
        </p:sp>
        <p:sp>
          <p:nvSpPr>
            <p:cNvPr id="81034" name="Freeform 5"/>
            <p:cNvSpPr>
              <a:spLocks/>
            </p:cNvSpPr>
            <p:nvPr/>
          </p:nvSpPr>
          <p:spPr bwMode="auto">
            <a:xfrm>
              <a:off x="758" y="1552"/>
              <a:ext cx="241" cy="385"/>
            </a:xfrm>
            <a:custGeom>
              <a:avLst/>
              <a:gdLst>
                <a:gd name="T0" fmla="*/ 0 w 241"/>
                <a:gd name="T1" fmla="*/ 0 h 385"/>
                <a:gd name="T2" fmla="*/ 0 w 241"/>
                <a:gd name="T3" fmla="*/ 160 h 385"/>
                <a:gd name="T4" fmla="*/ 48 w 241"/>
                <a:gd name="T5" fmla="*/ 192 h 385"/>
                <a:gd name="T6" fmla="*/ 0 w 241"/>
                <a:gd name="T7" fmla="*/ 224 h 385"/>
                <a:gd name="T8" fmla="*/ 0 w 241"/>
                <a:gd name="T9" fmla="*/ 384 h 385"/>
                <a:gd name="T10" fmla="*/ 240 w 241"/>
                <a:gd name="T11" fmla="*/ 288 h 385"/>
                <a:gd name="T12" fmla="*/ 240 w 241"/>
                <a:gd name="T13" fmla="*/ 96 h 385"/>
                <a:gd name="T14" fmla="*/ 0 w 241"/>
                <a:gd name="T15" fmla="*/ 0 h 38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41"/>
                <a:gd name="T25" fmla="*/ 0 h 385"/>
                <a:gd name="T26" fmla="*/ 241 w 241"/>
                <a:gd name="T27" fmla="*/ 385 h 38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41" h="385">
                  <a:moveTo>
                    <a:pt x="0" y="0"/>
                  </a:moveTo>
                  <a:lnTo>
                    <a:pt x="0" y="160"/>
                  </a:lnTo>
                  <a:lnTo>
                    <a:pt x="48" y="192"/>
                  </a:lnTo>
                  <a:lnTo>
                    <a:pt x="0" y="224"/>
                  </a:lnTo>
                  <a:lnTo>
                    <a:pt x="0" y="384"/>
                  </a:lnTo>
                  <a:lnTo>
                    <a:pt x="240" y="288"/>
                  </a:lnTo>
                  <a:lnTo>
                    <a:pt x="240" y="96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35" name="Line 6"/>
            <p:cNvSpPr>
              <a:spLocks noChangeShapeType="1"/>
            </p:cNvSpPr>
            <p:nvPr/>
          </p:nvSpPr>
          <p:spPr bwMode="auto">
            <a:xfrm>
              <a:off x="714" y="1600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36" name="Line 7"/>
            <p:cNvSpPr>
              <a:spLocks noChangeShapeType="1"/>
            </p:cNvSpPr>
            <p:nvPr/>
          </p:nvSpPr>
          <p:spPr bwMode="auto">
            <a:xfrm>
              <a:off x="714" y="1888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0903" name="Freeform 8"/>
          <p:cNvSpPr>
            <a:spLocks/>
          </p:cNvSpPr>
          <p:nvPr/>
        </p:nvSpPr>
        <p:spPr bwMode="auto">
          <a:xfrm>
            <a:off x="288925" y="1943100"/>
            <a:ext cx="893763" cy="2046288"/>
          </a:xfrm>
          <a:custGeom>
            <a:avLst/>
            <a:gdLst>
              <a:gd name="T0" fmla="*/ 562 w 563"/>
              <a:gd name="T1" fmla="*/ 0 h 1289"/>
              <a:gd name="T2" fmla="*/ 2 w 563"/>
              <a:gd name="T3" fmla="*/ 0 h 1289"/>
              <a:gd name="T4" fmla="*/ 0 w 563"/>
              <a:gd name="T5" fmla="*/ 1288 h 1289"/>
              <a:gd name="T6" fmla="*/ 192 w 563"/>
              <a:gd name="T7" fmla="*/ 1288 h 1289"/>
              <a:gd name="T8" fmla="*/ 0 60000 65536"/>
              <a:gd name="T9" fmla="*/ 0 60000 65536"/>
              <a:gd name="T10" fmla="*/ 0 60000 65536"/>
              <a:gd name="T11" fmla="*/ 0 60000 65536"/>
              <a:gd name="T12" fmla="*/ 0 w 563"/>
              <a:gd name="T13" fmla="*/ 0 h 1289"/>
              <a:gd name="T14" fmla="*/ 563 w 563"/>
              <a:gd name="T15" fmla="*/ 1289 h 128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63" h="1289">
                <a:moveTo>
                  <a:pt x="562" y="0"/>
                </a:moveTo>
                <a:lnTo>
                  <a:pt x="2" y="0"/>
                </a:lnTo>
                <a:lnTo>
                  <a:pt x="0" y="1288"/>
                </a:lnTo>
                <a:lnTo>
                  <a:pt x="192" y="1288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04" name="Freeform 9"/>
          <p:cNvSpPr>
            <a:spLocks/>
          </p:cNvSpPr>
          <p:nvPr/>
        </p:nvSpPr>
        <p:spPr bwMode="auto">
          <a:xfrm>
            <a:off x="6537325" y="4156075"/>
            <a:ext cx="1752600" cy="1279525"/>
          </a:xfrm>
          <a:custGeom>
            <a:avLst/>
            <a:gdLst>
              <a:gd name="T0" fmla="*/ 2 w 1104"/>
              <a:gd name="T1" fmla="*/ 0 h 806"/>
              <a:gd name="T2" fmla="*/ 0 w 1104"/>
              <a:gd name="T3" fmla="*/ 806 h 806"/>
              <a:gd name="T4" fmla="*/ 784 w 1104"/>
              <a:gd name="T5" fmla="*/ 806 h 806"/>
              <a:gd name="T6" fmla="*/ 784 w 1104"/>
              <a:gd name="T7" fmla="*/ 326 h 806"/>
              <a:gd name="T8" fmla="*/ 1104 w 1104"/>
              <a:gd name="T9" fmla="*/ 326 h 8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04"/>
              <a:gd name="T16" fmla="*/ 0 h 806"/>
              <a:gd name="T17" fmla="*/ 1104 w 1104"/>
              <a:gd name="T18" fmla="*/ 806 h 8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04" h="806">
                <a:moveTo>
                  <a:pt x="2" y="0"/>
                </a:moveTo>
                <a:lnTo>
                  <a:pt x="0" y="806"/>
                </a:lnTo>
                <a:lnTo>
                  <a:pt x="784" y="806"/>
                </a:lnTo>
                <a:lnTo>
                  <a:pt x="784" y="326"/>
                </a:lnTo>
                <a:lnTo>
                  <a:pt x="1104" y="326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05" name="Freeform 10"/>
          <p:cNvSpPr>
            <a:spLocks/>
          </p:cNvSpPr>
          <p:nvPr/>
        </p:nvSpPr>
        <p:spPr bwMode="auto">
          <a:xfrm>
            <a:off x="3108325" y="4292600"/>
            <a:ext cx="5570538" cy="1830388"/>
          </a:xfrm>
          <a:custGeom>
            <a:avLst/>
            <a:gdLst>
              <a:gd name="T0" fmla="*/ 3392 w 3509"/>
              <a:gd name="T1" fmla="*/ 200 h 1153"/>
              <a:gd name="T2" fmla="*/ 3508 w 3509"/>
              <a:gd name="T3" fmla="*/ 200 h 1153"/>
              <a:gd name="T4" fmla="*/ 3504 w 3509"/>
              <a:gd name="T5" fmla="*/ 1152 h 1153"/>
              <a:gd name="T6" fmla="*/ 0 w 3509"/>
              <a:gd name="T7" fmla="*/ 1152 h 1153"/>
              <a:gd name="T8" fmla="*/ 0 w 3509"/>
              <a:gd name="T9" fmla="*/ 0 h 1153"/>
              <a:gd name="T10" fmla="*/ 240 w 3509"/>
              <a:gd name="T11" fmla="*/ 0 h 115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509"/>
              <a:gd name="T19" fmla="*/ 0 h 1153"/>
              <a:gd name="T20" fmla="*/ 3509 w 3509"/>
              <a:gd name="T21" fmla="*/ 1153 h 115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509" h="1153">
                <a:moveTo>
                  <a:pt x="3392" y="200"/>
                </a:moveTo>
                <a:lnTo>
                  <a:pt x="3508" y="200"/>
                </a:lnTo>
                <a:lnTo>
                  <a:pt x="3504" y="1152"/>
                </a:lnTo>
                <a:lnTo>
                  <a:pt x="0" y="1152"/>
                </a:lnTo>
                <a:lnTo>
                  <a:pt x="0" y="0"/>
                </a:lnTo>
                <a:lnTo>
                  <a:pt x="24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06" name="Rectangle 11"/>
          <p:cNvSpPr>
            <a:spLocks noChangeArrowheads="1"/>
          </p:cNvSpPr>
          <p:nvPr/>
        </p:nvSpPr>
        <p:spPr bwMode="auto">
          <a:xfrm>
            <a:off x="3792538" y="1390650"/>
            <a:ext cx="849312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RegWrite</a:t>
            </a:r>
          </a:p>
        </p:txBody>
      </p:sp>
      <p:sp>
        <p:nvSpPr>
          <p:cNvPr id="80907" name="Rectangle 12"/>
          <p:cNvSpPr>
            <a:spLocks noChangeArrowheads="1"/>
          </p:cNvSpPr>
          <p:nvPr/>
        </p:nvSpPr>
        <p:spPr bwMode="auto">
          <a:xfrm>
            <a:off x="1227138" y="2673350"/>
            <a:ext cx="406400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000">
                <a:solidFill>
                  <a:srgbClr val="56127A"/>
                </a:solidFill>
              </a:rPr>
              <a:t>Add</a:t>
            </a:r>
          </a:p>
        </p:txBody>
      </p:sp>
      <p:sp>
        <p:nvSpPr>
          <p:cNvPr id="80908" name="Freeform 13"/>
          <p:cNvSpPr>
            <a:spLocks/>
          </p:cNvSpPr>
          <p:nvPr/>
        </p:nvSpPr>
        <p:spPr bwMode="auto">
          <a:xfrm>
            <a:off x="5534025" y="2654300"/>
            <a:ext cx="382588" cy="611188"/>
          </a:xfrm>
          <a:custGeom>
            <a:avLst/>
            <a:gdLst>
              <a:gd name="T0" fmla="*/ 0 w 241"/>
              <a:gd name="T1" fmla="*/ 0 h 385"/>
              <a:gd name="T2" fmla="*/ 0 w 241"/>
              <a:gd name="T3" fmla="*/ 160 h 385"/>
              <a:gd name="T4" fmla="*/ 48 w 241"/>
              <a:gd name="T5" fmla="*/ 192 h 385"/>
              <a:gd name="T6" fmla="*/ 0 w 241"/>
              <a:gd name="T7" fmla="*/ 224 h 385"/>
              <a:gd name="T8" fmla="*/ 0 w 241"/>
              <a:gd name="T9" fmla="*/ 384 h 385"/>
              <a:gd name="T10" fmla="*/ 240 w 241"/>
              <a:gd name="T11" fmla="*/ 288 h 385"/>
              <a:gd name="T12" fmla="*/ 240 w 241"/>
              <a:gd name="T13" fmla="*/ 96 h 385"/>
              <a:gd name="T14" fmla="*/ 0 w 241"/>
              <a:gd name="T15" fmla="*/ 0 h 38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41"/>
              <a:gd name="T25" fmla="*/ 0 h 385"/>
              <a:gd name="T26" fmla="*/ 241 w 241"/>
              <a:gd name="T27" fmla="*/ 385 h 38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41" h="385">
                <a:moveTo>
                  <a:pt x="0" y="0"/>
                </a:moveTo>
                <a:lnTo>
                  <a:pt x="0" y="160"/>
                </a:lnTo>
                <a:lnTo>
                  <a:pt x="48" y="192"/>
                </a:lnTo>
                <a:lnTo>
                  <a:pt x="0" y="224"/>
                </a:lnTo>
                <a:lnTo>
                  <a:pt x="0" y="384"/>
                </a:lnTo>
                <a:lnTo>
                  <a:pt x="240" y="288"/>
                </a:lnTo>
                <a:lnTo>
                  <a:pt x="240" y="96"/>
                </a:lnTo>
                <a:lnTo>
                  <a:pt x="0" y="0"/>
                </a:lnTo>
              </a:path>
            </a:pathLst>
          </a:cu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09" name="Rectangle 14"/>
          <p:cNvSpPr>
            <a:spLocks noChangeArrowheads="1"/>
          </p:cNvSpPr>
          <p:nvPr/>
        </p:nvSpPr>
        <p:spPr bwMode="auto">
          <a:xfrm>
            <a:off x="5545138" y="2851150"/>
            <a:ext cx="406400" cy="241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000">
                <a:solidFill>
                  <a:srgbClr val="56127A"/>
                </a:solidFill>
              </a:rPr>
              <a:t>Add</a:t>
            </a:r>
          </a:p>
        </p:txBody>
      </p:sp>
      <p:sp>
        <p:nvSpPr>
          <p:cNvPr id="80910" name="Freeform 15"/>
          <p:cNvSpPr>
            <a:spLocks/>
          </p:cNvSpPr>
          <p:nvPr/>
        </p:nvSpPr>
        <p:spPr bwMode="auto">
          <a:xfrm>
            <a:off x="1609725" y="2768600"/>
            <a:ext cx="3913188" cy="1588"/>
          </a:xfrm>
          <a:custGeom>
            <a:avLst/>
            <a:gdLst>
              <a:gd name="T0" fmla="*/ 0 w 2465"/>
              <a:gd name="T1" fmla="*/ 0 h 1"/>
              <a:gd name="T2" fmla="*/ 370 w 2465"/>
              <a:gd name="T3" fmla="*/ 0 h 1"/>
              <a:gd name="T4" fmla="*/ 358 w 2465"/>
              <a:gd name="T5" fmla="*/ 0 h 1"/>
              <a:gd name="T6" fmla="*/ 2464 w 2465"/>
              <a:gd name="T7" fmla="*/ 0 h 1"/>
              <a:gd name="T8" fmla="*/ 0 60000 65536"/>
              <a:gd name="T9" fmla="*/ 0 60000 65536"/>
              <a:gd name="T10" fmla="*/ 0 60000 65536"/>
              <a:gd name="T11" fmla="*/ 0 60000 65536"/>
              <a:gd name="T12" fmla="*/ 0 w 2465"/>
              <a:gd name="T13" fmla="*/ 0 h 1"/>
              <a:gd name="T14" fmla="*/ 2465 w 2465"/>
              <a:gd name="T15" fmla="*/ 1 h 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465" h="1">
                <a:moveTo>
                  <a:pt x="0" y="0"/>
                </a:moveTo>
                <a:lnTo>
                  <a:pt x="370" y="0"/>
                </a:lnTo>
                <a:lnTo>
                  <a:pt x="358" y="0"/>
                </a:lnTo>
                <a:lnTo>
                  <a:pt x="2464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11" name="Freeform 16"/>
          <p:cNvSpPr>
            <a:spLocks/>
          </p:cNvSpPr>
          <p:nvPr/>
        </p:nvSpPr>
        <p:spPr bwMode="auto">
          <a:xfrm flipH="1">
            <a:off x="3776663" y="1498600"/>
            <a:ext cx="42862" cy="1944688"/>
          </a:xfrm>
          <a:custGeom>
            <a:avLst/>
            <a:gdLst>
              <a:gd name="T0" fmla="*/ 0 w 1"/>
              <a:gd name="T1" fmla="*/ 0 h 1537"/>
              <a:gd name="T2" fmla="*/ 0 w 1"/>
              <a:gd name="T3" fmla="*/ 1536 h 1537"/>
              <a:gd name="T4" fmla="*/ 0 60000 65536"/>
              <a:gd name="T5" fmla="*/ 0 60000 65536"/>
              <a:gd name="T6" fmla="*/ 0 w 1"/>
              <a:gd name="T7" fmla="*/ 0 h 1537"/>
              <a:gd name="T8" fmla="*/ 1 w 1"/>
              <a:gd name="T9" fmla="*/ 1537 h 153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537">
                <a:moveTo>
                  <a:pt x="0" y="0"/>
                </a:moveTo>
                <a:lnTo>
                  <a:pt x="0" y="1536"/>
                </a:lnTo>
              </a:path>
            </a:pathLst>
          </a:custGeom>
          <a:noFill/>
          <a:ln w="12700" cap="rnd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6848475" y="1390650"/>
            <a:ext cx="2171700" cy="3740150"/>
            <a:chOff x="4314" y="876"/>
            <a:chExt cx="1368" cy="2356"/>
          </a:xfrm>
        </p:grpSpPr>
        <p:sp>
          <p:nvSpPr>
            <p:cNvPr id="81016" name="Rectangle 18"/>
            <p:cNvSpPr>
              <a:spLocks noChangeArrowheads="1"/>
            </p:cNvSpPr>
            <p:nvPr/>
          </p:nvSpPr>
          <p:spPr bwMode="auto">
            <a:xfrm>
              <a:off x="4314" y="2212"/>
              <a:ext cx="212" cy="1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clk</a:t>
              </a:r>
            </a:p>
          </p:txBody>
        </p:sp>
        <p:sp>
          <p:nvSpPr>
            <p:cNvPr id="81017" name="Line 19"/>
            <p:cNvSpPr>
              <a:spLocks noChangeShapeType="1"/>
            </p:cNvSpPr>
            <p:nvPr/>
          </p:nvSpPr>
          <p:spPr bwMode="auto">
            <a:xfrm>
              <a:off x="4422" y="2392"/>
              <a:ext cx="0" cy="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18" name="Freeform 20"/>
            <p:cNvSpPr>
              <a:spLocks/>
            </p:cNvSpPr>
            <p:nvPr/>
          </p:nvSpPr>
          <p:spPr bwMode="auto">
            <a:xfrm>
              <a:off x="4856" y="2848"/>
              <a:ext cx="367" cy="1"/>
            </a:xfrm>
            <a:custGeom>
              <a:avLst/>
              <a:gdLst>
                <a:gd name="T0" fmla="*/ 0 w 367"/>
                <a:gd name="T1" fmla="*/ 0 h 1"/>
                <a:gd name="T2" fmla="*/ 366 w 367"/>
                <a:gd name="T3" fmla="*/ 0 h 1"/>
                <a:gd name="T4" fmla="*/ 0 60000 65536"/>
                <a:gd name="T5" fmla="*/ 0 60000 65536"/>
                <a:gd name="T6" fmla="*/ 0 w 367"/>
                <a:gd name="T7" fmla="*/ 0 h 1"/>
                <a:gd name="T8" fmla="*/ 367 w 36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7" h="1">
                  <a:moveTo>
                    <a:pt x="0" y="0"/>
                  </a:moveTo>
                  <a:lnTo>
                    <a:pt x="36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19" name="Rectangle 21"/>
            <p:cNvSpPr>
              <a:spLocks noChangeArrowheads="1"/>
            </p:cNvSpPr>
            <p:nvPr/>
          </p:nvSpPr>
          <p:spPr bwMode="auto">
            <a:xfrm>
              <a:off x="5253" y="876"/>
              <a:ext cx="429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WBSrc</a:t>
              </a:r>
            </a:p>
          </p:txBody>
        </p:sp>
        <p:sp>
          <p:nvSpPr>
            <p:cNvPr id="81020" name="Rectangle 22"/>
            <p:cNvSpPr>
              <a:spLocks noChangeArrowheads="1"/>
            </p:cNvSpPr>
            <p:nvPr/>
          </p:nvSpPr>
          <p:spPr bwMode="auto">
            <a:xfrm>
              <a:off x="4573" y="876"/>
              <a:ext cx="573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MemWrite</a:t>
              </a:r>
            </a:p>
          </p:txBody>
        </p:sp>
        <p:sp>
          <p:nvSpPr>
            <p:cNvPr id="81021" name="Freeform 23"/>
            <p:cNvSpPr>
              <a:spLocks/>
            </p:cNvSpPr>
            <p:nvPr/>
          </p:nvSpPr>
          <p:spPr bwMode="auto">
            <a:xfrm>
              <a:off x="5197" y="2749"/>
              <a:ext cx="145" cy="401"/>
            </a:xfrm>
            <a:custGeom>
              <a:avLst/>
              <a:gdLst>
                <a:gd name="T0" fmla="*/ 144 w 145"/>
                <a:gd name="T1" fmla="*/ 48 h 289"/>
                <a:gd name="T2" fmla="*/ 144 w 145"/>
                <a:gd name="T3" fmla="*/ 240 h 289"/>
                <a:gd name="T4" fmla="*/ 0 w 145"/>
                <a:gd name="T5" fmla="*/ 288 h 289"/>
                <a:gd name="T6" fmla="*/ 0 w 145"/>
                <a:gd name="T7" fmla="*/ 0 h 289"/>
                <a:gd name="T8" fmla="*/ 144 w 145"/>
                <a:gd name="T9" fmla="*/ 48 h 2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289"/>
                <a:gd name="T17" fmla="*/ 145 w 145"/>
                <a:gd name="T18" fmla="*/ 289 h 28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noFill/>
            <a:ln w="28575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22" name="Freeform 24"/>
            <p:cNvSpPr>
              <a:spLocks/>
            </p:cNvSpPr>
            <p:nvPr/>
          </p:nvSpPr>
          <p:spPr bwMode="auto">
            <a:xfrm>
              <a:off x="5271" y="936"/>
              <a:ext cx="48" cy="1815"/>
            </a:xfrm>
            <a:custGeom>
              <a:avLst/>
              <a:gdLst>
                <a:gd name="T0" fmla="*/ 0 w 1"/>
                <a:gd name="T1" fmla="*/ 0 h 2169"/>
                <a:gd name="T2" fmla="*/ 0 w 1"/>
                <a:gd name="T3" fmla="*/ 2168 h 2169"/>
                <a:gd name="T4" fmla="*/ 0 60000 65536"/>
                <a:gd name="T5" fmla="*/ 0 60000 65536"/>
                <a:gd name="T6" fmla="*/ 0 w 1"/>
                <a:gd name="T7" fmla="*/ 0 h 2169"/>
                <a:gd name="T8" fmla="*/ 1 w 1"/>
                <a:gd name="T9" fmla="*/ 2169 h 216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2169">
                  <a:moveTo>
                    <a:pt x="0" y="0"/>
                  </a:moveTo>
                  <a:lnTo>
                    <a:pt x="0" y="2168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23" name="Freeform 25"/>
            <p:cNvSpPr>
              <a:spLocks/>
            </p:cNvSpPr>
            <p:nvPr/>
          </p:nvSpPr>
          <p:spPr bwMode="auto">
            <a:xfrm>
              <a:off x="4582" y="936"/>
              <a:ext cx="1" cy="1542"/>
            </a:xfrm>
            <a:custGeom>
              <a:avLst/>
              <a:gdLst>
                <a:gd name="T0" fmla="*/ 0 w 1"/>
                <a:gd name="T1" fmla="*/ 0 h 1793"/>
                <a:gd name="T2" fmla="*/ 0 w 1"/>
                <a:gd name="T3" fmla="*/ 1792 h 1793"/>
                <a:gd name="T4" fmla="*/ 0 60000 65536"/>
                <a:gd name="T5" fmla="*/ 0 60000 65536"/>
                <a:gd name="T6" fmla="*/ 0 w 1"/>
                <a:gd name="T7" fmla="*/ 0 h 1793"/>
                <a:gd name="T8" fmla="*/ 1 w 1"/>
                <a:gd name="T9" fmla="*/ 1793 h 179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793">
                  <a:moveTo>
                    <a:pt x="0" y="0"/>
                  </a:moveTo>
                  <a:lnTo>
                    <a:pt x="0" y="1792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24" name="Rectangle 26"/>
            <p:cNvSpPr>
              <a:spLocks noChangeArrowheads="1"/>
            </p:cNvSpPr>
            <p:nvPr/>
          </p:nvSpPr>
          <p:spPr bwMode="auto">
            <a:xfrm>
              <a:off x="4360" y="2480"/>
              <a:ext cx="488" cy="75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25" name="Rectangle 27"/>
            <p:cNvSpPr>
              <a:spLocks noChangeArrowheads="1"/>
            </p:cNvSpPr>
            <p:nvPr/>
          </p:nvSpPr>
          <p:spPr bwMode="auto">
            <a:xfrm>
              <a:off x="4335" y="2526"/>
              <a:ext cx="306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addr</a:t>
              </a:r>
            </a:p>
          </p:txBody>
        </p:sp>
        <p:sp>
          <p:nvSpPr>
            <p:cNvPr id="81026" name="Rectangle 28"/>
            <p:cNvSpPr>
              <a:spLocks noChangeArrowheads="1"/>
            </p:cNvSpPr>
            <p:nvPr/>
          </p:nvSpPr>
          <p:spPr bwMode="auto">
            <a:xfrm>
              <a:off x="4335" y="3055"/>
              <a:ext cx="370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wdata</a:t>
              </a:r>
            </a:p>
          </p:txBody>
        </p:sp>
        <p:sp>
          <p:nvSpPr>
            <p:cNvPr id="81027" name="Rectangle 29"/>
            <p:cNvSpPr>
              <a:spLocks noChangeArrowheads="1"/>
            </p:cNvSpPr>
            <p:nvPr/>
          </p:nvSpPr>
          <p:spPr bwMode="auto">
            <a:xfrm>
              <a:off x="4554" y="2724"/>
              <a:ext cx="33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rdata</a:t>
              </a:r>
            </a:p>
          </p:txBody>
        </p:sp>
        <p:sp>
          <p:nvSpPr>
            <p:cNvPr id="81028" name="Rectangle 30"/>
            <p:cNvSpPr>
              <a:spLocks noChangeArrowheads="1"/>
            </p:cNvSpPr>
            <p:nvPr/>
          </p:nvSpPr>
          <p:spPr bwMode="auto">
            <a:xfrm>
              <a:off x="4351" y="2788"/>
              <a:ext cx="518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</a:rPr>
                <a:t>Data </a:t>
              </a:r>
            </a:p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</a:rPr>
                <a:t>Memory</a:t>
              </a:r>
            </a:p>
          </p:txBody>
        </p:sp>
        <p:sp>
          <p:nvSpPr>
            <p:cNvPr id="81029" name="Rectangle 31"/>
            <p:cNvSpPr>
              <a:spLocks noChangeArrowheads="1"/>
            </p:cNvSpPr>
            <p:nvPr/>
          </p:nvSpPr>
          <p:spPr bwMode="auto">
            <a:xfrm>
              <a:off x="4455" y="2430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we</a:t>
              </a:r>
            </a:p>
          </p:txBody>
        </p:sp>
        <p:grpSp>
          <p:nvGrpSpPr>
            <p:cNvPr id="4" name="Group 32"/>
            <p:cNvGrpSpPr>
              <a:grpSpLocks/>
            </p:cNvGrpSpPr>
            <p:nvPr/>
          </p:nvGrpSpPr>
          <p:grpSpPr bwMode="auto">
            <a:xfrm>
              <a:off x="4388" y="2481"/>
              <a:ext cx="51" cy="55"/>
              <a:chOff x="2815" y="1407"/>
              <a:chExt cx="51" cy="55"/>
            </a:xfrm>
          </p:grpSpPr>
          <p:sp>
            <p:nvSpPr>
              <p:cNvPr id="81031" name="Line 33"/>
              <p:cNvSpPr>
                <a:spLocks noChangeShapeType="1"/>
              </p:cNvSpPr>
              <p:nvPr/>
            </p:nvSpPr>
            <p:spPr bwMode="auto">
              <a:xfrm>
                <a:off x="2815" y="1407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032" name="Line 34"/>
              <p:cNvSpPr>
                <a:spLocks noChangeShapeType="1"/>
              </p:cNvSpPr>
              <p:nvPr/>
            </p:nvSpPr>
            <p:spPr bwMode="auto">
              <a:xfrm flipH="1">
                <a:off x="2842" y="1410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5" name="Group 35"/>
          <p:cNvGrpSpPr>
            <a:grpSpLocks/>
          </p:cNvGrpSpPr>
          <p:nvPr/>
        </p:nvGrpSpPr>
        <p:grpSpPr bwMode="auto">
          <a:xfrm>
            <a:off x="530225" y="2984500"/>
            <a:ext cx="6391275" cy="3503613"/>
            <a:chOff x="334" y="1880"/>
            <a:chExt cx="4026" cy="2207"/>
          </a:xfrm>
        </p:grpSpPr>
        <p:sp>
          <p:nvSpPr>
            <p:cNvPr id="80932" name="Line 36"/>
            <p:cNvSpPr>
              <a:spLocks noChangeShapeType="1"/>
            </p:cNvSpPr>
            <p:nvPr/>
          </p:nvSpPr>
          <p:spPr bwMode="auto">
            <a:xfrm>
              <a:off x="3750" y="2624"/>
              <a:ext cx="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3" name="Freeform 37"/>
            <p:cNvSpPr>
              <a:spLocks/>
            </p:cNvSpPr>
            <p:nvPr/>
          </p:nvSpPr>
          <p:spPr bwMode="auto">
            <a:xfrm flipV="1">
              <a:off x="2590" y="2880"/>
              <a:ext cx="681" cy="193"/>
            </a:xfrm>
            <a:custGeom>
              <a:avLst/>
              <a:gdLst>
                <a:gd name="T0" fmla="*/ 0 w 681"/>
                <a:gd name="T1" fmla="*/ 0 h 193"/>
                <a:gd name="T2" fmla="*/ 208 w 681"/>
                <a:gd name="T3" fmla="*/ 0 h 193"/>
                <a:gd name="T4" fmla="*/ 208 w 681"/>
                <a:gd name="T5" fmla="*/ 192 h 193"/>
                <a:gd name="T6" fmla="*/ 680 w 681"/>
                <a:gd name="T7" fmla="*/ 192 h 19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81"/>
                <a:gd name="T13" fmla="*/ 0 h 193"/>
                <a:gd name="T14" fmla="*/ 681 w 681"/>
                <a:gd name="T15" fmla="*/ 193 h 19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81" h="193">
                  <a:moveTo>
                    <a:pt x="0" y="0"/>
                  </a:moveTo>
                  <a:lnTo>
                    <a:pt x="208" y="0"/>
                  </a:lnTo>
                  <a:lnTo>
                    <a:pt x="208" y="192"/>
                  </a:lnTo>
                  <a:lnTo>
                    <a:pt x="680" y="192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4" name="Rectangle 38"/>
            <p:cNvSpPr>
              <a:spLocks noChangeArrowheads="1"/>
            </p:cNvSpPr>
            <p:nvPr/>
          </p:nvSpPr>
          <p:spPr bwMode="auto">
            <a:xfrm>
              <a:off x="1621" y="3913"/>
              <a:ext cx="450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RegDst</a:t>
              </a:r>
            </a:p>
          </p:txBody>
        </p:sp>
        <p:sp>
          <p:nvSpPr>
            <p:cNvPr id="80935" name="Freeform 39"/>
            <p:cNvSpPr>
              <a:spLocks/>
            </p:cNvSpPr>
            <p:nvPr/>
          </p:nvSpPr>
          <p:spPr bwMode="auto">
            <a:xfrm>
              <a:off x="552" y="1880"/>
              <a:ext cx="207" cy="633"/>
            </a:xfrm>
            <a:custGeom>
              <a:avLst/>
              <a:gdLst>
                <a:gd name="T0" fmla="*/ 0 w 207"/>
                <a:gd name="T1" fmla="*/ 632 h 633"/>
                <a:gd name="T2" fmla="*/ 0 w 207"/>
                <a:gd name="T3" fmla="*/ 56 h 633"/>
                <a:gd name="T4" fmla="*/ 0 w 207"/>
                <a:gd name="T5" fmla="*/ 0 h 633"/>
                <a:gd name="T6" fmla="*/ 206 w 207"/>
                <a:gd name="T7" fmla="*/ 0 h 6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7"/>
                <a:gd name="T13" fmla="*/ 0 h 633"/>
                <a:gd name="T14" fmla="*/ 207 w 207"/>
                <a:gd name="T15" fmla="*/ 633 h 6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7" h="633">
                  <a:moveTo>
                    <a:pt x="0" y="632"/>
                  </a:moveTo>
                  <a:lnTo>
                    <a:pt x="0" y="56"/>
                  </a:lnTo>
                  <a:lnTo>
                    <a:pt x="0" y="0"/>
                  </a:lnTo>
                  <a:lnTo>
                    <a:pt x="20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6" name="Freeform 40"/>
            <p:cNvSpPr>
              <a:spLocks/>
            </p:cNvSpPr>
            <p:nvPr/>
          </p:nvSpPr>
          <p:spPr bwMode="auto">
            <a:xfrm>
              <a:off x="1382" y="2320"/>
              <a:ext cx="817" cy="193"/>
            </a:xfrm>
            <a:custGeom>
              <a:avLst/>
              <a:gdLst>
                <a:gd name="T0" fmla="*/ 0 w 817"/>
                <a:gd name="T1" fmla="*/ 192 h 193"/>
                <a:gd name="T2" fmla="*/ 0 w 817"/>
                <a:gd name="T3" fmla="*/ 0 h 193"/>
                <a:gd name="T4" fmla="*/ 816 w 817"/>
                <a:gd name="T5" fmla="*/ 0 h 193"/>
                <a:gd name="T6" fmla="*/ 0 60000 65536"/>
                <a:gd name="T7" fmla="*/ 0 60000 65536"/>
                <a:gd name="T8" fmla="*/ 0 60000 65536"/>
                <a:gd name="T9" fmla="*/ 0 w 817"/>
                <a:gd name="T10" fmla="*/ 0 h 193"/>
                <a:gd name="T11" fmla="*/ 817 w 817"/>
                <a:gd name="T12" fmla="*/ 193 h 19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17" h="193">
                  <a:moveTo>
                    <a:pt x="0" y="192"/>
                  </a:moveTo>
                  <a:lnTo>
                    <a:pt x="0" y="0"/>
                  </a:lnTo>
                  <a:lnTo>
                    <a:pt x="816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7" name="Freeform 41"/>
            <p:cNvSpPr>
              <a:spLocks/>
            </p:cNvSpPr>
            <p:nvPr/>
          </p:nvSpPr>
          <p:spPr bwMode="auto">
            <a:xfrm>
              <a:off x="1382" y="2416"/>
              <a:ext cx="817" cy="1"/>
            </a:xfrm>
            <a:custGeom>
              <a:avLst/>
              <a:gdLst>
                <a:gd name="T0" fmla="*/ 0 w 817"/>
                <a:gd name="T1" fmla="*/ 0 h 1"/>
                <a:gd name="T2" fmla="*/ 816 w 817"/>
                <a:gd name="T3" fmla="*/ 0 h 1"/>
                <a:gd name="T4" fmla="*/ 0 60000 65536"/>
                <a:gd name="T5" fmla="*/ 0 60000 65536"/>
                <a:gd name="T6" fmla="*/ 0 w 817"/>
                <a:gd name="T7" fmla="*/ 0 h 1"/>
                <a:gd name="T8" fmla="*/ 817 w 81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17" h="1">
                  <a:moveTo>
                    <a:pt x="0" y="0"/>
                  </a:moveTo>
                  <a:lnTo>
                    <a:pt x="816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8" name="Freeform 42"/>
            <p:cNvSpPr>
              <a:spLocks/>
            </p:cNvSpPr>
            <p:nvPr/>
          </p:nvSpPr>
          <p:spPr bwMode="auto">
            <a:xfrm>
              <a:off x="1382" y="2512"/>
              <a:ext cx="385" cy="193"/>
            </a:xfrm>
            <a:custGeom>
              <a:avLst/>
              <a:gdLst>
                <a:gd name="T0" fmla="*/ 0 w 385"/>
                <a:gd name="T1" fmla="*/ 0 h 193"/>
                <a:gd name="T2" fmla="*/ 0 w 385"/>
                <a:gd name="T3" fmla="*/ 192 h 193"/>
                <a:gd name="T4" fmla="*/ 384 w 385"/>
                <a:gd name="T5" fmla="*/ 192 h 193"/>
                <a:gd name="T6" fmla="*/ 0 60000 65536"/>
                <a:gd name="T7" fmla="*/ 0 60000 65536"/>
                <a:gd name="T8" fmla="*/ 0 60000 65536"/>
                <a:gd name="T9" fmla="*/ 0 w 385"/>
                <a:gd name="T10" fmla="*/ 0 h 193"/>
                <a:gd name="T11" fmla="*/ 385 w 385"/>
                <a:gd name="T12" fmla="*/ 193 h 19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5" h="193">
                  <a:moveTo>
                    <a:pt x="0" y="0"/>
                  </a:moveTo>
                  <a:lnTo>
                    <a:pt x="0" y="192"/>
                  </a:lnTo>
                  <a:lnTo>
                    <a:pt x="384" y="192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9" name="Freeform 43"/>
            <p:cNvSpPr>
              <a:spLocks/>
            </p:cNvSpPr>
            <p:nvPr/>
          </p:nvSpPr>
          <p:spPr bwMode="auto">
            <a:xfrm>
              <a:off x="1382" y="2704"/>
              <a:ext cx="817" cy="385"/>
            </a:xfrm>
            <a:custGeom>
              <a:avLst/>
              <a:gdLst>
                <a:gd name="T0" fmla="*/ 0 w 817"/>
                <a:gd name="T1" fmla="*/ 0 h 385"/>
                <a:gd name="T2" fmla="*/ 0 w 817"/>
                <a:gd name="T3" fmla="*/ 384 h 385"/>
                <a:gd name="T4" fmla="*/ 816 w 817"/>
                <a:gd name="T5" fmla="*/ 384 h 385"/>
                <a:gd name="T6" fmla="*/ 0 60000 65536"/>
                <a:gd name="T7" fmla="*/ 0 60000 65536"/>
                <a:gd name="T8" fmla="*/ 0 60000 65536"/>
                <a:gd name="T9" fmla="*/ 0 w 817"/>
                <a:gd name="T10" fmla="*/ 0 h 385"/>
                <a:gd name="T11" fmla="*/ 817 w 817"/>
                <a:gd name="T12" fmla="*/ 385 h 38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17" h="385">
                  <a:moveTo>
                    <a:pt x="0" y="0"/>
                  </a:moveTo>
                  <a:lnTo>
                    <a:pt x="0" y="384"/>
                  </a:lnTo>
                  <a:lnTo>
                    <a:pt x="816" y="384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0" name="Freeform 44"/>
            <p:cNvSpPr>
              <a:spLocks/>
            </p:cNvSpPr>
            <p:nvPr/>
          </p:nvSpPr>
          <p:spPr bwMode="auto">
            <a:xfrm>
              <a:off x="1958" y="2608"/>
              <a:ext cx="241" cy="1"/>
            </a:xfrm>
            <a:custGeom>
              <a:avLst/>
              <a:gdLst>
                <a:gd name="T0" fmla="*/ 0 w 241"/>
                <a:gd name="T1" fmla="*/ 0 h 1"/>
                <a:gd name="T2" fmla="*/ 240 w 241"/>
                <a:gd name="T3" fmla="*/ 0 h 1"/>
                <a:gd name="T4" fmla="*/ 0 60000 65536"/>
                <a:gd name="T5" fmla="*/ 0 60000 65536"/>
                <a:gd name="T6" fmla="*/ 0 w 241"/>
                <a:gd name="T7" fmla="*/ 0 h 1"/>
                <a:gd name="T8" fmla="*/ 241 w 241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41" h="1">
                  <a:moveTo>
                    <a:pt x="0" y="0"/>
                  </a:moveTo>
                  <a:lnTo>
                    <a:pt x="240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1" name="Freeform 45"/>
            <p:cNvSpPr>
              <a:spLocks/>
            </p:cNvSpPr>
            <p:nvPr/>
          </p:nvSpPr>
          <p:spPr bwMode="auto">
            <a:xfrm>
              <a:off x="2574" y="2512"/>
              <a:ext cx="897" cy="1"/>
            </a:xfrm>
            <a:custGeom>
              <a:avLst/>
              <a:gdLst>
                <a:gd name="T0" fmla="*/ 0 w 897"/>
                <a:gd name="T1" fmla="*/ 0 h 1"/>
                <a:gd name="T2" fmla="*/ 896 w 897"/>
                <a:gd name="T3" fmla="*/ 0 h 1"/>
                <a:gd name="T4" fmla="*/ 0 60000 65536"/>
                <a:gd name="T5" fmla="*/ 0 60000 65536"/>
                <a:gd name="T6" fmla="*/ 0 w 897"/>
                <a:gd name="T7" fmla="*/ 0 h 1"/>
                <a:gd name="T8" fmla="*/ 897 w 89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97" h="1">
                  <a:moveTo>
                    <a:pt x="0" y="0"/>
                  </a:moveTo>
                  <a:lnTo>
                    <a:pt x="89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2" name="Freeform 46"/>
            <p:cNvSpPr>
              <a:spLocks/>
            </p:cNvSpPr>
            <p:nvPr/>
          </p:nvSpPr>
          <p:spPr bwMode="auto">
            <a:xfrm>
              <a:off x="1382" y="3088"/>
              <a:ext cx="1345" cy="241"/>
            </a:xfrm>
            <a:custGeom>
              <a:avLst/>
              <a:gdLst>
                <a:gd name="T0" fmla="*/ 0 w 1345"/>
                <a:gd name="T1" fmla="*/ 0 h 241"/>
                <a:gd name="T2" fmla="*/ 0 w 1345"/>
                <a:gd name="T3" fmla="*/ 240 h 241"/>
                <a:gd name="T4" fmla="*/ 1344 w 1345"/>
                <a:gd name="T5" fmla="*/ 240 h 241"/>
                <a:gd name="T6" fmla="*/ 0 60000 65536"/>
                <a:gd name="T7" fmla="*/ 0 60000 65536"/>
                <a:gd name="T8" fmla="*/ 0 60000 65536"/>
                <a:gd name="T9" fmla="*/ 0 w 1345"/>
                <a:gd name="T10" fmla="*/ 0 h 241"/>
                <a:gd name="T11" fmla="*/ 1345 w 1345"/>
                <a:gd name="T12" fmla="*/ 241 h 24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45" h="241">
                  <a:moveTo>
                    <a:pt x="0" y="0"/>
                  </a:moveTo>
                  <a:lnTo>
                    <a:pt x="0" y="240"/>
                  </a:lnTo>
                  <a:lnTo>
                    <a:pt x="1344" y="24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3" name="Freeform 47"/>
            <p:cNvSpPr>
              <a:spLocks/>
            </p:cNvSpPr>
            <p:nvPr/>
          </p:nvSpPr>
          <p:spPr bwMode="auto">
            <a:xfrm>
              <a:off x="3094" y="2800"/>
              <a:ext cx="545" cy="521"/>
            </a:xfrm>
            <a:custGeom>
              <a:avLst/>
              <a:gdLst>
                <a:gd name="T0" fmla="*/ 0 w 545"/>
                <a:gd name="T1" fmla="*/ 520 h 521"/>
                <a:gd name="T2" fmla="*/ 544 w 545"/>
                <a:gd name="T3" fmla="*/ 520 h 521"/>
                <a:gd name="T4" fmla="*/ 544 w 545"/>
                <a:gd name="T5" fmla="*/ 0 h 521"/>
                <a:gd name="T6" fmla="*/ 0 60000 65536"/>
                <a:gd name="T7" fmla="*/ 0 60000 65536"/>
                <a:gd name="T8" fmla="*/ 0 60000 65536"/>
                <a:gd name="T9" fmla="*/ 0 w 545"/>
                <a:gd name="T10" fmla="*/ 0 h 521"/>
                <a:gd name="T11" fmla="*/ 545 w 545"/>
                <a:gd name="T12" fmla="*/ 521 h 52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45" h="521">
                  <a:moveTo>
                    <a:pt x="0" y="520"/>
                  </a:moveTo>
                  <a:lnTo>
                    <a:pt x="544" y="520"/>
                  </a:lnTo>
                  <a:lnTo>
                    <a:pt x="544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4" name="Freeform 48"/>
            <p:cNvSpPr>
              <a:spLocks/>
            </p:cNvSpPr>
            <p:nvPr/>
          </p:nvSpPr>
          <p:spPr bwMode="auto">
            <a:xfrm>
              <a:off x="2542" y="2704"/>
              <a:ext cx="713" cy="27"/>
            </a:xfrm>
            <a:custGeom>
              <a:avLst/>
              <a:gdLst>
                <a:gd name="T0" fmla="*/ 0 w 337"/>
                <a:gd name="T1" fmla="*/ 0 h 1"/>
                <a:gd name="T2" fmla="*/ 336 w 337"/>
                <a:gd name="T3" fmla="*/ 0 h 1"/>
                <a:gd name="T4" fmla="*/ 0 60000 65536"/>
                <a:gd name="T5" fmla="*/ 0 60000 65536"/>
                <a:gd name="T6" fmla="*/ 0 w 337"/>
                <a:gd name="T7" fmla="*/ 0 h 1"/>
                <a:gd name="T8" fmla="*/ 337 w 33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37" h="1">
                  <a:moveTo>
                    <a:pt x="0" y="0"/>
                  </a:moveTo>
                  <a:lnTo>
                    <a:pt x="33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5" name="Line 49"/>
            <p:cNvSpPr>
              <a:spLocks noChangeShapeType="1"/>
            </p:cNvSpPr>
            <p:nvPr/>
          </p:nvSpPr>
          <p:spPr bwMode="auto">
            <a:xfrm>
              <a:off x="1214" y="2608"/>
              <a:ext cx="16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6" name="Rectangle 50"/>
            <p:cNvSpPr>
              <a:spLocks noChangeArrowheads="1"/>
            </p:cNvSpPr>
            <p:nvPr/>
          </p:nvSpPr>
          <p:spPr bwMode="auto">
            <a:xfrm>
              <a:off x="3117" y="3916"/>
              <a:ext cx="338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BSrc</a:t>
              </a:r>
            </a:p>
          </p:txBody>
        </p:sp>
        <p:sp>
          <p:nvSpPr>
            <p:cNvPr id="80947" name="Oval 51"/>
            <p:cNvSpPr>
              <a:spLocks noChangeArrowheads="1"/>
            </p:cNvSpPr>
            <p:nvPr/>
          </p:nvSpPr>
          <p:spPr bwMode="auto">
            <a:xfrm>
              <a:off x="2786" y="2860"/>
              <a:ext cx="32" cy="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8" name="Oval 52"/>
            <p:cNvSpPr>
              <a:spLocks noChangeArrowheads="1"/>
            </p:cNvSpPr>
            <p:nvPr/>
          </p:nvSpPr>
          <p:spPr bwMode="auto">
            <a:xfrm>
              <a:off x="1370" y="2596"/>
              <a:ext cx="32" cy="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9" name="Oval 53"/>
            <p:cNvSpPr>
              <a:spLocks noChangeArrowheads="1"/>
            </p:cNvSpPr>
            <p:nvPr/>
          </p:nvSpPr>
          <p:spPr bwMode="auto">
            <a:xfrm>
              <a:off x="4098" y="2604"/>
              <a:ext cx="32" cy="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50" name="Line 54"/>
            <p:cNvSpPr>
              <a:spLocks noChangeShapeType="1"/>
            </p:cNvSpPr>
            <p:nvPr/>
          </p:nvSpPr>
          <p:spPr bwMode="auto">
            <a:xfrm>
              <a:off x="1382" y="3332"/>
              <a:ext cx="0" cy="5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51" name="Rectangle 55"/>
            <p:cNvSpPr>
              <a:spLocks noChangeArrowheads="1"/>
            </p:cNvSpPr>
            <p:nvPr/>
          </p:nvSpPr>
          <p:spPr bwMode="auto">
            <a:xfrm>
              <a:off x="2197" y="3913"/>
              <a:ext cx="40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ExtSel</a:t>
              </a:r>
            </a:p>
          </p:txBody>
        </p:sp>
        <p:sp>
          <p:nvSpPr>
            <p:cNvPr id="80952" name="Rectangle 56"/>
            <p:cNvSpPr>
              <a:spLocks noChangeArrowheads="1"/>
            </p:cNvSpPr>
            <p:nvPr/>
          </p:nvSpPr>
          <p:spPr bwMode="auto">
            <a:xfrm>
              <a:off x="1189" y="3913"/>
              <a:ext cx="48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OpCode</a:t>
              </a:r>
            </a:p>
          </p:txBody>
        </p:sp>
        <p:sp>
          <p:nvSpPr>
            <p:cNvPr id="80953" name="Line 57"/>
            <p:cNvSpPr>
              <a:spLocks noChangeShapeType="1"/>
            </p:cNvSpPr>
            <p:nvPr/>
          </p:nvSpPr>
          <p:spPr bwMode="auto">
            <a:xfrm flipH="1">
              <a:off x="1720" y="2704"/>
              <a:ext cx="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54" name="Line 58"/>
            <p:cNvSpPr>
              <a:spLocks noChangeShapeType="1"/>
            </p:cNvSpPr>
            <p:nvPr/>
          </p:nvSpPr>
          <p:spPr bwMode="auto">
            <a:xfrm flipH="1">
              <a:off x="1912" y="2608"/>
              <a:ext cx="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55" name="Line 59"/>
            <p:cNvSpPr>
              <a:spLocks noChangeShapeType="1"/>
            </p:cNvSpPr>
            <p:nvPr/>
          </p:nvSpPr>
          <p:spPr bwMode="auto">
            <a:xfrm>
              <a:off x="2154" y="2704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56" name="Line 60"/>
            <p:cNvSpPr>
              <a:spLocks noChangeShapeType="1"/>
            </p:cNvSpPr>
            <p:nvPr/>
          </p:nvSpPr>
          <p:spPr bwMode="auto">
            <a:xfrm>
              <a:off x="2154" y="2608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57" name="Line 61"/>
            <p:cNvSpPr>
              <a:spLocks noChangeShapeType="1"/>
            </p:cNvSpPr>
            <p:nvPr/>
          </p:nvSpPr>
          <p:spPr bwMode="auto">
            <a:xfrm>
              <a:off x="2154" y="2320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58" name="Line 62"/>
            <p:cNvSpPr>
              <a:spLocks noChangeShapeType="1"/>
            </p:cNvSpPr>
            <p:nvPr/>
          </p:nvSpPr>
          <p:spPr bwMode="auto">
            <a:xfrm>
              <a:off x="2154" y="2416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59" name="Rectangle 63"/>
            <p:cNvSpPr>
              <a:spLocks noChangeArrowheads="1"/>
            </p:cNvSpPr>
            <p:nvPr/>
          </p:nvSpPr>
          <p:spPr bwMode="auto">
            <a:xfrm>
              <a:off x="3757" y="2702"/>
              <a:ext cx="16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z</a:t>
              </a:r>
            </a:p>
          </p:txBody>
        </p:sp>
        <p:sp>
          <p:nvSpPr>
            <p:cNvPr id="80960" name="Line 64"/>
            <p:cNvSpPr>
              <a:spLocks noChangeShapeType="1"/>
            </p:cNvSpPr>
            <p:nvPr/>
          </p:nvSpPr>
          <p:spPr bwMode="auto">
            <a:xfrm>
              <a:off x="3738" y="2704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61" name="Line 65"/>
            <p:cNvSpPr>
              <a:spLocks noChangeShapeType="1"/>
            </p:cNvSpPr>
            <p:nvPr/>
          </p:nvSpPr>
          <p:spPr bwMode="auto">
            <a:xfrm>
              <a:off x="3450" y="2512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62" name="Line 66"/>
            <p:cNvSpPr>
              <a:spLocks noChangeShapeType="1"/>
            </p:cNvSpPr>
            <p:nvPr/>
          </p:nvSpPr>
          <p:spPr bwMode="auto">
            <a:xfrm>
              <a:off x="3638" y="2804"/>
              <a:ext cx="0" cy="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63" name="Freeform 67"/>
            <p:cNvSpPr>
              <a:spLocks/>
            </p:cNvSpPr>
            <p:nvPr/>
          </p:nvSpPr>
          <p:spPr bwMode="auto">
            <a:xfrm>
              <a:off x="3260" y="2656"/>
              <a:ext cx="145" cy="289"/>
            </a:xfrm>
            <a:custGeom>
              <a:avLst/>
              <a:gdLst>
                <a:gd name="T0" fmla="*/ 144 w 145"/>
                <a:gd name="T1" fmla="*/ 48 h 289"/>
                <a:gd name="T2" fmla="*/ 144 w 145"/>
                <a:gd name="T3" fmla="*/ 240 h 289"/>
                <a:gd name="T4" fmla="*/ 0 w 145"/>
                <a:gd name="T5" fmla="*/ 288 h 289"/>
                <a:gd name="T6" fmla="*/ 0 w 145"/>
                <a:gd name="T7" fmla="*/ 0 h 289"/>
                <a:gd name="T8" fmla="*/ 144 w 145"/>
                <a:gd name="T9" fmla="*/ 48 h 2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289"/>
                <a:gd name="T17" fmla="*/ 145 w 145"/>
                <a:gd name="T18" fmla="*/ 289 h 28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64" name="Line 68"/>
            <p:cNvSpPr>
              <a:spLocks noChangeShapeType="1"/>
            </p:cNvSpPr>
            <p:nvPr/>
          </p:nvSpPr>
          <p:spPr bwMode="auto">
            <a:xfrm flipH="1">
              <a:off x="3204" y="2896"/>
              <a:ext cx="6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65" name="Line 69"/>
            <p:cNvSpPr>
              <a:spLocks noChangeShapeType="1"/>
            </p:cNvSpPr>
            <p:nvPr/>
          </p:nvSpPr>
          <p:spPr bwMode="auto">
            <a:xfrm flipH="1">
              <a:off x="3204" y="2704"/>
              <a:ext cx="6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66" name="Line 70"/>
            <p:cNvSpPr>
              <a:spLocks noChangeShapeType="1"/>
            </p:cNvSpPr>
            <p:nvPr/>
          </p:nvSpPr>
          <p:spPr bwMode="auto">
            <a:xfrm flipH="1">
              <a:off x="3396" y="2800"/>
              <a:ext cx="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67" name="Rectangle 71"/>
            <p:cNvSpPr>
              <a:spLocks noChangeArrowheads="1"/>
            </p:cNvSpPr>
            <p:nvPr/>
          </p:nvSpPr>
          <p:spPr bwMode="auto">
            <a:xfrm>
              <a:off x="2709" y="3913"/>
              <a:ext cx="39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OpSel</a:t>
              </a:r>
            </a:p>
          </p:txBody>
        </p:sp>
        <p:sp>
          <p:nvSpPr>
            <p:cNvPr id="80968" name="Line 72"/>
            <p:cNvSpPr>
              <a:spLocks noChangeShapeType="1"/>
            </p:cNvSpPr>
            <p:nvPr/>
          </p:nvSpPr>
          <p:spPr bwMode="auto">
            <a:xfrm>
              <a:off x="2662" y="3328"/>
              <a:ext cx="3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69" name="Rectangle 73"/>
            <p:cNvSpPr>
              <a:spLocks noChangeArrowheads="1"/>
            </p:cNvSpPr>
            <p:nvPr/>
          </p:nvSpPr>
          <p:spPr bwMode="auto">
            <a:xfrm>
              <a:off x="2141" y="1960"/>
              <a:ext cx="212" cy="1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clk</a:t>
              </a:r>
            </a:p>
          </p:txBody>
        </p:sp>
        <p:sp>
          <p:nvSpPr>
            <p:cNvPr id="80970" name="Line 74"/>
            <p:cNvSpPr>
              <a:spLocks noChangeShapeType="1"/>
            </p:cNvSpPr>
            <p:nvPr/>
          </p:nvSpPr>
          <p:spPr bwMode="auto">
            <a:xfrm>
              <a:off x="2254" y="2112"/>
              <a:ext cx="0" cy="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71" name="Oval 75"/>
            <p:cNvSpPr>
              <a:spLocks noChangeArrowheads="1"/>
            </p:cNvSpPr>
            <p:nvPr/>
          </p:nvSpPr>
          <p:spPr bwMode="auto">
            <a:xfrm>
              <a:off x="2994" y="2684"/>
              <a:ext cx="32" cy="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72" name="Freeform 76"/>
            <p:cNvSpPr>
              <a:spLocks/>
            </p:cNvSpPr>
            <p:nvPr/>
          </p:nvSpPr>
          <p:spPr bwMode="auto">
            <a:xfrm>
              <a:off x="1830" y="2726"/>
              <a:ext cx="1" cy="1199"/>
            </a:xfrm>
            <a:custGeom>
              <a:avLst/>
              <a:gdLst>
                <a:gd name="T0" fmla="*/ 0 w 1"/>
                <a:gd name="T1" fmla="*/ 1344 h 1345"/>
                <a:gd name="T2" fmla="*/ 0 w 1"/>
                <a:gd name="T3" fmla="*/ 0 h 1345"/>
                <a:gd name="T4" fmla="*/ 0 60000 65536"/>
                <a:gd name="T5" fmla="*/ 0 60000 65536"/>
                <a:gd name="T6" fmla="*/ 0 w 1"/>
                <a:gd name="T7" fmla="*/ 0 h 1345"/>
                <a:gd name="T8" fmla="*/ 1 w 1"/>
                <a:gd name="T9" fmla="*/ 1345 h 134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345">
                  <a:moveTo>
                    <a:pt x="0" y="1344"/>
                  </a:move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73" name="Line 77"/>
            <p:cNvSpPr>
              <a:spLocks noChangeShapeType="1"/>
            </p:cNvSpPr>
            <p:nvPr/>
          </p:nvSpPr>
          <p:spPr bwMode="auto">
            <a:xfrm flipV="1">
              <a:off x="2382" y="3185"/>
              <a:ext cx="0" cy="76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74" name="Line 78"/>
            <p:cNvSpPr>
              <a:spLocks noChangeShapeType="1"/>
            </p:cNvSpPr>
            <p:nvPr/>
          </p:nvSpPr>
          <p:spPr bwMode="auto">
            <a:xfrm flipV="1">
              <a:off x="2886" y="3439"/>
              <a:ext cx="0" cy="51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75" name="Line 79"/>
            <p:cNvSpPr>
              <a:spLocks noChangeShapeType="1"/>
            </p:cNvSpPr>
            <p:nvPr/>
          </p:nvSpPr>
          <p:spPr bwMode="auto">
            <a:xfrm>
              <a:off x="3326" y="2908"/>
              <a:ext cx="0" cy="1027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triangle" w="med" len="med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76" name="Line 80"/>
            <p:cNvSpPr>
              <a:spLocks noChangeShapeType="1"/>
            </p:cNvSpPr>
            <p:nvPr/>
          </p:nvSpPr>
          <p:spPr bwMode="auto">
            <a:xfrm>
              <a:off x="3766" y="2709"/>
              <a:ext cx="2" cy="124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77" name="Rectangle 81"/>
            <p:cNvSpPr>
              <a:spLocks noChangeArrowheads="1"/>
            </p:cNvSpPr>
            <p:nvPr/>
          </p:nvSpPr>
          <p:spPr bwMode="auto">
            <a:xfrm>
              <a:off x="3632" y="3911"/>
              <a:ext cx="370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zero?</a:t>
              </a:r>
            </a:p>
          </p:txBody>
        </p:sp>
        <p:sp>
          <p:nvSpPr>
            <p:cNvPr id="80978" name="Freeform 82"/>
            <p:cNvSpPr>
              <a:spLocks/>
            </p:cNvSpPr>
            <p:nvPr/>
          </p:nvSpPr>
          <p:spPr bwMode="auto">
            <a:xfrm>
              <a:off x="1773" y="2462"/>
              <a:ext cx="145" cy="289"/>
            </a:xfrm>
            <a:custGeom>
              <a:avLst/>
              <a:gdLst>
                <a:gd name="T0" fmla="*/ 144 w 145"/>
                <a:gd name="T1" fmla="*/ 48 h 289"/>
                <a:gd name="T2" fmla="*/ 144 w 145"/>
                <a:gd name="T3" fmla="*/ 240 h 289"/>
                <a:gd name="T4" fmla="*/ 0 w 145"/>
                <a:gd name="T5" fmla="*/ 288 h 289"/>
                <a:gd name="T6" fmla="*/ 0 w 145"/>
                <a:gd name="T7" fmla="*/ 0 h 289"/>
                <a:gd name="T8" fmla="*/ 144 w 145"/>
                <a:gd name="T9" fmla="*/ 48 h 2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289"/>
                <a:gd name="T17" fmla="*/ 145 w 145"/>
                <a:gd name="T18" fmla="*/ 289 h 28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noFill/>
            <a:ln w="28575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79" name="Freeform 83"/>
            <p:cNvSpPr>
              <a:spLocks/>
            </p:cNvSpPr>
            <p:nvPr/>
          </p:nvSpPr>
          <p:spPr bwMode="auto">
            <a:xfrm>
              <a:off x="1537" y="2415"/>
              <a:ext cx="241" cy="213"/>
            </a:xfrm>
            <a:custGeom>
              <a:avLst/>
              <a:gdLst>
                <a:gd name="T0" fmla="*/ 0 w 241"/>
                <a:gd name="T1" fmla="*/ 0 h 117"/>
                <a:gd name="T2" fmla="*/ 0 w 241"/>
                <a:gd name="T3" fmla="*/ 116 h 117"/>
                <a:gd name="T4" fmla="*/ 240 w 241"/>
                <a:gd name="T5" fmla="*/ 116 h 117"/>
                <a:gd name="T6" fmla="*/ 0 60000 65536"/>
                <a:gd name="T7" fmla="*/ 0 60000 65536"/>
                <a:gd name="T8" fmla="*/ 0 60000 65536"/>
                <a:gd name="T9" fmla="*/ 0 w 241"/>
                <a:gd name="T10" fmla="*/ 0 h 117"/>
                <a:gd name="T11" fmla="*/ 241 w 241"/>
                <a:gd name="T12" fmla="*/ 117 h 1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1" h="117">
                  <a:moveTo>
                    <a:pt x="0" y="0"/>
                  </a:moveTo>
                  <a:lnTo>
                    <a:pt x="0" y="116"/>
                  </a:lnTo>
                  <a:lnTo>
                    <a:pt x="240" y="116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" name="Group 84"/>
            <p:cNvGrpSpPr>
              <a:grpSpLocks/>
            </p:cNvGrpSpPr>
            <p:nvPr/>
          </p:nvGrpSpPr>
          <p:grpSpPr bwMode="auto">
            <a:xfrm>
              <a:off x="334" y="2330"/>
              <a:ext cx="890" cy="662"/>
              <a:chOff x="326" y="2386"/>
              <a:chExt cx="890" cy="662"/>
            </a:xfrm>
          </p:grpSpPr>
          <p:sp>
            <p:nvSpPr>
              <p:cNvPr id="81003" name="Rectangle 85"/>
              <p:cNvSpPr>
                <a:spLocks noChangeArrowheads="1"/>
              </p:cNvSpPr>
              <p:nvPr/>
            </p:nvSpPr>
            <p:spPr bwMode="auto">
              <a:xfrm>
                <a:off x="326" y="2766"/>
                <a:ext cx="212" cy="15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000">
                    <a:solidFill>
                      <a:srgbClr val="56127A"/>
                    </a:solidFill>
                  </a:rPr>
                  <a:t>clk</a:t>
                </a:r>
              </a:p>
            </p:txBody>
          </p:sp>
          <p:sp>
            <p:nvSpPr>
              <p:cNvPr id="81004" name="Line 86"/>
              <p:cNvSpPr>
                <a:spLocks noChangeShapeType="1"/>
              </p:cNvSpPr>
              <p:nvPr/>
            </p:nvSpPr>
            <p:spPr bwMode="auto">
              <a:xfrm>
                <a:off x="431" y="2742"/>
                <a:ext cx="0" cy="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7" name="Group 87"/>
              <p:cNvGrpSpPr>
                <a:grpSpLocks/>
              </p:cNvGrpSpPr>
              <p:nvPr/>
            </p:nvGrpSpPr>
            <p:grpSpPr bwMode="auto">
              <a:xfrm>
                <a:off x="333" y="2386"/>
                <a:ext cx="883" cy="662"/>
                <a:chOff x="333" y="2386"/>
                <a:chExt cx="883" cy="662"/>
              </a:xfrm>
            </p:grpSpPr>
            <p:sp>
              <p:nvSpPr>
                <p:cNvPr id="81006" name="Freeform 88"/>
                <p:cNvSpPr>
                  <a:spLocks/>
                </p:cNvSpPr>
                <p:nvPr/>
              </p:nvSpPr>
              <p:spPr bwMode="auto">
                <a:xfrm>
                  <a:off x="517" y="2567"/>
                  <a:ext cx="189" cy="1"/>
                </a:xfrm>
                <a:custGeom>
                  <a:avLst/>
                  <a:gdLst>
                    <a:gd name="T0" fmla="*/ 0 w 189"/>
                    <a:gd name="T1" fmla="*/ 0 h 1"/>
                    <a:gd name="T2" fmla="*/ 141 w 189"/>
                    <a:gd name="T3" fmla="*/ 0 h 1"/>
                    <a:gd name="T4" fmla="*/ 188 w 189"/>
                    <a:gd name="T5" fmla="*/ 0 h 1"/>
                    <a:gd name="T6" fmla="*/ 0 60000 65536"/>
                    <a:gd name="T7" fmla="*/ 0 60000 65536"/>
                    <a:gd name="T8" fmla="*/ 0 60000 65536"/>
                    <a:gd name="T9" fmla="*/ 0 w 189"/>
                    <a:gd name="T10" fmla="*/ 0 h 1"/>
                    <a:gd name="T11" fmla="*/ 189 w 189"/>
                    <a:gd name="T12" fmla="*/ 1 h 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89" h="1">
                      <a:moveTo>
                        <a:pt x="0" y="0"/>
                      </a:moveTo>
                      <a:lnTo>
                        <a:pt x="141" y="0"/>
                      </a:lnTo>
                      <a:lnTo>
                        <a:pt x="188" y="0"/>
                      </a:lnTo>
                    </a:path>
                  </a:pathLst>
                </a:custGeom>
                <a:noFill/>
                <a:ln w="25400" cap="rnd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8" name="Group 89"/>
                <p:cNvGrpSpPr>
                  <a:grpSpLocks/>
                </p:cNvGrpSpPr>
                <p:nvPr/>
              </p:nvGrpSpPr>
              <p:grpSpPr bwMode="auto">
                <a:xfrm>
                  <a:off x="684" y="2452"/>
                  <a:ext cx="532" cy="596"/>
                  <a:chOff x="684" y="2452"/>
                  <a:chExt cx="532" cy="596"/>
                </a:xfrm>
              </p:grpSpPr>
              <p:sp>
                <p:nvSpPr>
                  <p:cNvPr id="81012" name="Rectangle 90"/>
                  <p:cNvSpPr>
                    <a:spLocks noChangeArrowheads="1"/>
                  </p:cNvSpPr>
                  <p:nvPr/>
                </p:nvSpPr>
                <p:spPr bwMode="auto">
                  <a:xfrm>
                    <a:off x="717" y="2454"/>
                    <a:ext cx="466" cy="576"/>
                  </a:xfrm>
                  <a:prstGeom prst="rect">
                    <a:avLst/>
                  </a:prstGeom>
                  <a:noFill/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81013" name="Rectangle 91"/>
                  <p:cNvSpPr>
                    <a:spLocks noChangeArrowheads="1"/>
                  </p:cNvSpPr>
                  <p:nvPr/>
                </p:nvSpPr>
                <p:spPr bwMode="auto">
                  <a:xfrm>
                    <a:off x="684" y="2452"/>
                    <a:ext cx="306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rgbClr val="56127A"/>
                        </a:solidFill>
                      </a:rPr>
                      <a:t>addr</a:t>
                    </a:r>
                  </a:p>
                </p:txBody>
              </p:sp>
              <p:sp>
                <p:nvSpPr>
                  <p:cNvPr id="81014" name="Rectangle 92"/>
                  <p:cNvSpPr>
                    <a:spLocks noChangeArrowheads="1"/>
                  </p:cNvSpPr>
                  <p:nvPr/>
                </p:nvSpPr>
                <p:spPr bwMode="auto">
                  <a:xfrm>
                    <a:off x="953" y="2554"/>
                    <a:ext cx="263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rgbClr val="56127A"/>
                        </a:solidFill>
                      </a:rPr>
                      <a:t>inst</a:t>
                    </a:r>
                  </a:p>
                </p:txBody>
              </p:sp>
              <p:sp>
                <p:nvSpPr>
                  <p:cNvPr id="81015" name="Rectangle 93"/>
                  <p:cNvSpPr>
                    <a:spLocks noChangeArrowheads="1"/>
                  </p:cNvSpPr>
                  <p:nvPr/>
                </p:nvSpPr>
                <p:spPr bwMode="auto">
                  <a:xfrm>
                    <a:off x="691" y="2724"/>
                    <a:ext cx="518" cy="324"/>
                  </a:xfrm>
                  <a:prstGeom prst="rect">
                    <a:avLst/>
                  </a:prstGeom>
                  <a:noFill/>
                  <a:ln w="25400">
                    <a:noFill/>
                    <a:miter lim="800000"/>
                    <a:headEnd/>
                    <a:tailEnd/>
                  </a:ln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400">
                        <a:solidFill>
                          <a:srgbClr val="56127A"/>
                        </a:solidFill>
                      </a:rPr>
                      <a:t>Inst.</a:t>
                    </a:r>
                  </a:p>
                  <a:p>
                    <a:pPr>
                      <a:spcBef>
                        <a:spcPct val="0"/>
                      </a:spcBef>
                    </a:pPr>
                    <a:r>
                      <a:rPr lang="en-US" sz="1400">
                        <a:solidFill>
                          <a:srgbClr val="56127A"/>
                        </a:solidFill>
                      </a:rPr>
                      <a:t>Memory</a:t>
                    </a:r>
                  </a:p>
                </p:txBody>
              </p:sp>
            </p:grpSp>
            <p:sp>
              <p:nvSpPr>
                <p:cNvPr id="81008" name="Rectangle 94"/>
                <p:cNvSpPr>
                  <a:spLocks noChangeArrowheads="1"/>
                </p:cNvSpPr>
                <p:nvPr/>
              </p:nvSpPr>
              <p:spPr bwMode="auto">
                <a:xfrm>
                  <a:off x="382" y="2386"/>
                  <a:ext cx="127" cy="362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1009" name="Line 95"/>
                <p:cNvSpPr>
                  <a:spLocks noChangeShapeType="1"/>
                </p:cNvSpPr>
                <p:nvPr/>
              </p:nvSpPr>
              <p:spPr bwMode="auto">
                <a:xfrm>
                  <a:off x="525" y="2567"/>
                  <a:ext cx="3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1010" name="Rectangle 96"/>
                <p:cNvSpPr>
                  <a:spLocks noChangeArrowheads="1"/>
                </p:cNvSpPr>
                <p:nvPr/>
              </p:nvSpPr>
              <p:spPr bwMode="auto">
                <a:xfrm>
                  <a:off x="333" y="2494"/>
                  <a:ext cx="247" cy="171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56127A"/>
                      </a:solidFill>
                    </a:rPr>
                    <a:t>PC</a:t>
                  </a:r>
                </a:p>
              </p:txBody>
            </p:sp>
            <p:sp>
              <p:nvSpPr>
                <p:cNvPr id="81011" name="Freeform 97"/>
                <p:cNvSpPr>
                  <a:spLocks/>
                </p:cNvSpPr>
                <p:nvPr/>
              </p:nvSpPr>
              <p:spPr bwMode="auto">
                <a:xfrm>
                  <a:off x="422" y="2701"/>
                  <a:ext cx="48" cy="48"/>
                </a:xfrm>
                <a:custGeom>
                  <a:avLst/>
                  <a:gdLst>
                    <a:gd name="T0" fmla="*/ 0 w 48"/>
                    <a:gd name="T1" fmla="*/ 47 h 48"/>
                    <a:gd name="T2" fmla="*/ 24 w 48"/>
                    <a:gd name="T3" fmla="*/ 0 h 48"/>
                    <a:gd name="T4" fmla="*/ 47 w 48"/>
                    <a:gd name="T5" fmla="*/ 47 h 48"/>
                    <a:gd name="T6" fmla="*/ 0 60000 65536"/>
                    <a:gd name="T7" fmla="*/ 0 60000 65536"/>
                    <a:gd name="T8" fmla="*/ 0 60000 65536"/>
                    <a:gd name="T9" fmla="*/ 0 w 48"/>
                    <a:gd name="T10" fmla="*/ 0 h 48"/>
                    <a:gd name="T11" fmla="*/ 48 w 48"/>
                    <a:gd name="T12" fmla="*/ 48 h 4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8" h="48">
                      <a:moveTo>
                        <a:pt x="0" y="47"/>
                      </a:moveTo>
                      <a:lnTo>
                        <a:pt x="24" y="0"/>
                      </a:lnTo>
                      <a:lnTo>
                        <a:pt x="47" y="47"/>
                      </a:lnTo>
                    </a:path>
                  </a:pathLst>
                </a:custGeom>
                <a:noFill/>
                <a:ln w="25400" cap="rnd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80981" name="Rectangle 98"/>
            <p:cNvSpPr>
              <a:spLocks noChangeArrowheads="1"/>
            </p:cNvSpPr>
            <p:nvPr/>
          </p:nvSpPr>
          <p:spPr bwMode="auto">
            <a:xfrm>
              <a:off x="2201" y="2185"/>
              <a:ext cx="360" cy="67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82" name="Rectangle 99"/>
            <p:cNvSpPr>
              <a:spLocks noChangeArrowheads="1"/>
            </p:cNvSpPr>
            <p:nvPr/>
          </p:nvSpPr>
          <p:spPr bwMode="auto">
            <a:xfrm>
              <a:off x="2355" y="2439"/>
              <a:ext cx="25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rd1</a:t>
              </a:r>
            </a:p>
          </p:txBody>
        </p:sp>
        <p:sp>
          <p:nvSpPr>
            <p:cNvPr id="80983" name="Rectangle 100"/>
            <p:cNvSpPr>
              <a:spLocks noChangeArrowheads="1"/>
            </p:cNvSpPr>
            <p:nvPr/>
          </p:nvSpPr>
          <p:spPr bwMode="auto">
            <a:xfrm>
              <a:off x="2184" y="2693"/>
              <a:ext cx="413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</a:rPr>
                <a:t>GPRs</a:t>
              </a:r>
            </a:p>
          </p:txBody>
        </p:sp>
        <p:sp>
          <p:nvSpPr>
            <p:cNvPr id="80984" name="Rectangle 101"/>
            <p:cNvSpPr>
              <a:spLocks noChangeArrowheads="1"/>
            </p:cNvSpPr>
            <p:nvPr/>
          </p:nvSpPr>
          <p:spPr bwMode="auto">
            <a:xfrm>
              <a:off x="2168" y="2246"/>
              <a:ext cx="24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rs1</a:t>
              </a:r>
            </a:p>
          </p:txBody>
        </p:sp>
        <p:sp>
          <p:nvSpPr>
            <p:cNvPr id="80985" name="Rectangle 102"/>
            <p:cNvSpPr>
              <a:spLocks noChangeArrowheads="1"/>
            </p:cNvSpPr>
            <p:nvPr/>
          </p:nvSpPr>
          <p:spPr bwMode="auto">
            <a:xfrm>
              <a:off x="2168" y="2341"/>
              <a:ext cx="24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rs2</a:t>
              </a:r>
            </a:p>
          </p:txBody>
        </p:sp>
        <p:sp>
          <p:nvSpPr>
            <p:cNvPr id="80986" name="Rectangle 103"/>
            <p:cNvSpPr>
              <a:spLocks noChangeArrowheads="1"/>
            </p:cNvSpPr>
            <p:nvPr/>
          </p:nvSpPr>
          <p:spPr bwMode="auto">
            <a:xfrm>
              <a:off x="2168" y="2522"/>
              <a:ext cx="23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ws</a:t>
              </a:r>
            </a:p>
          </p:txBody>
        </p:sp>
        <p:sp>
          <p:nvSpPr>
            <p:cNvPr id="80987" name="Rectangle 104"/>
            <p:cNvSpPr>
              <a:spLocks noChangeArrowheads="1"/>
            </p:cNvSpPr>
            <p:nvPr/>
          </p:nvSpPr>
          <p:spPr bwMode="auto">
            <a:xfrm>
              <a:off x="2168" y="2614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wd</a:t>
              </a:r>
            </a:p>
          </p:txBody>
        </p:sp>
        <p:sp>
          <p:nvSpPr>
            <p:cNvPr id="80988" name="Rectangle 105"/>
            <p:cNvSpPr>
              <a:spLocks noChangeArrowheads="1"/>
            </p:cNvSpPr>
            <p:nvPr/>
          </p:nvSpPr>
          <p:spPr bwMode="auto">
            <a:xfrm>
              <a:off x="2360" y="2615"/>
              <a:ext cx="25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rd2</a:t>
              </a:r>
            </a:p>
          </p:txBody>
        </p:sp>
        <p:sp>
          <p:nvSpPr>
            <p:cNvPr id="80989" name="Rectangle 106"/>
            <p:cNvSpPr>
              <a:spLocks noChangeArrowheads="1"/>
            </p:cNvSpPr>
            <p:nvPr/>
          </p:nvSpPr>
          <p:spPr bwMode="auto">
            <a:xfrm>
              <a:off x="2293" y="2143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we</a:t>
              </a:r>
            </a:p>
          </p:txBody>
        </p:sp>
        <p:grpSp>
          <p:nvGrpSpPr>
            <p:cNvPr id="9" name="Group 107"/>
            <p:cNvGrpSpPr>
              <a:grpSpLocks/>
            </p:cNvGrpSpPr>
            <p:nvPr/>
          </p:nvGrpSpPr>
          <p:grpSpPr bwMode="auto">
            <a:xfrm>
              <a:off x="2200" y="2940"/>
              <a:ext cx="360" cy="286"/>
              <a:chOff x="2192" y="2996"/>
              <a:chExt cx="360" cy="286"/>
            </a:xfrm>
          </p:grpSpPr>
          <p:sp>
            <p:nvSpPr>
              <p:cNvPr id="81001" name="Rectangle 108"/>
              <p:cNvSpPr>
                <a:spLocks noChangeArrowheads="1"/>
              </p:cNvSpPr>
              <p:nvPr/>
            </p:nvSpPr>
            <p:spPr bwMode="auto">
              <a:xfrm>
                <a:off x="2192" y="3030"/>
                <a:ext cx="360" cy="198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002" name="Rectangle 109"/>
              <p:cNvSpPr>
                <a:spLocks noChangeArrowheads="1"/>
              </p:cNvSpPr>
              <p:nvPr/>
            </p:nvSpPr>
            <p:spPr bwMode="auto">
              <a:xfrm>
                <a:off x="2208" y="2996"/>
                <a:ext cx="301" cy="28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Imm</a:t>
                </a:r>
              </a:p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Ext</a:t>
                </a:r>
              </a:p>
            </p:txBody>
          </p:sp>
        </p:grpSp>
        <p:grpSp>
          <p:nvGrpSpPr>
            <p:cNvPr id="10" name="Group 110"/>
            <p:cNvGrpSpPr>
              <a:grpSpLocks/>
            </p:cNvGrpSpPr>
            <p:nvPr/>
          </p:nvGrpSpPr>
          <p:grpSpPr bwMode="auto">
            <a:xfrm>
              <a:off x="3472" y="2460"/>
              <a:ext cx="301" cy="380"/>
              <a:chOff x="3464" y="2516"/>
              <a:chExt cx="301" cy="380"/>
            </a:xfrm>
          </p:grpSpPr>
          <p:sp>
            <p:nvSpPr>
              <p:cNvPr id="80999" name="Freeform 111"/>
              <p:cNvSpPr>
                <a:spLocks/>
              </p:cNvSpPr>
              <p:nvPr/>
            </p:nvSpPr>
            <p:spPr bwMode="auto">
              <a:xfrm>
                <a:off x="3487" y="2516"/>
                <a:ext cx="236" cy="380"/>
              </a:xfrm>
              <a:custGeom>
                <a:avLst/>
                <a:gdLst>
                  <a:gd name="T0" fmla="*/ 0 w 236"/>
                  <a:gd name="T1" fmla="*/ 0 h 380"/>
                  <a:gd name="T2" fmla="*/ 0 w 236"/>
                  <a:gd name="T3" fmla="*/ 158 h 380"/>
                  <a:gd name="T4" fmla="*/ 47 w 236"/>
                  <a:gd name="T5" fmla="*/ 190 h 380"/>
                  <a:gd name="T6" fmla="*/ 0 w 236"/>
                  <a:gd name="T7" fmla="*/ 221 h 380"/>
                  <a:gd name="T8" fmla="*/ 0 w 236"/>
                  <a:gd name="T9" fmla="*/ 379 h 380"/>
                  <a:gd name="T10" fmla="*/ 235 w 236"/>
                  <a:gd name="T11" fmla="*/ 284 h 380"/>
                  <a:gd name="T12" fmla="*/ 235 w 236"/>
                  <a:gd name="T13" fmla="*/ 95 h 380"/>
                  <a:gd name="T14" fmla="*/ 0 w 236"/>
                  <a:gd name="T15" fmla="*/ 0 h 38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36"/>
                  <a:gd name="T25" fmla="*/ 0 h 380"/>
                  <a:gd name="T26" fmla="*/ 236 w 236"/>
                  <a:gd name="T27" fmla="*/ 380 h 38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36" h="380">
                    <a:moveTo>
                      <a:pt x="0" y="0"/>
                    </a:moveTo>
                    <a:lnTo>
                      <a:pt x="0" y="158"/>
                    </a:lnTo>
                    <a:lnTo>
                      <a:pt x="47" y="190"/>
                    </a:lnTo>
                    <a:lnTo>
                      <a:pt x="0" y="221"/>
                    </a:lnTo>
                    <a:lnTo>
                      <a:pt x="0" y="379"/>
                    </a:lnTo>
                    <a:lnTo>
                      <a:pt x="235" y="284"/>
                    </a:lnTo>
                    <a:lnTo>
                      <a:pt x="235" y="95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254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000" name="Rectangle 112"/>
              <p:cNvSpPr>
                <a:spLocks noChangeArrowheads="1"/>
              </p:cNvSpPr>
              <p:nvPr/>
            </p:nvSpPr>
            <p:spPr bwMode="auto">
              <a:xfrm>
                <a:off x="3464" y="2634"/>
                <a:ext cx="301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ALU</a:t>
                </a:r>
              </a:p>
            </p:txBody>
          </p:sp>
        </p:grpSp>
        <p:grpSp>
          <p:nvGrpSpPr>
            <p:cNvPr id="11" name="Group 113"/>
            <p:cNvGrpSpPr>
              <a:grpSpLocks/>
            </p:cNvGrpSpPr>
            <p:nvPr/>
          </p:nvGrpSpPr>
          <p:grpSpPr bwMode="auto">
            <a:xfrm>
              <a:off x="2228" y="2184"/>
              <a:ext cx="51" cy="55"/>
              <a:chOff x="2815" y="1407"/>
              <a:chExt cx="51" cy="55"/>
            </a:xfrm>
          </p:grpSpPr>
          <p:sp>
            <p:nvSpPr>
              <p:cNvPr id="80997" name="Line 114"/>
              <p:cNvSpPr>
                <a:spLocks noChangeShapeType="1"/>
              </p:cNvSpPr>
              <p:nvPr/>
            </p:nvSpPr>
            <p:spPr bwMode="auto">
              <a:xfrm>
                <a:off x="2815" y="1407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998" name="Line 115"/>
              <p:cNvSpPr>
                <a:spLocks noChangeShapeType="1"/>
              </p:cNvSpPr>
              <p:nvPr/>
            </p:nvSpPr>
            <p:spPr bwMode="auto">
              <a:xfrm flipH="1">
                <a:off x="2842" y="1410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2" name="Group 116"/>
            <p:cNvGrpSpPr>
              <a:grpSpLocks/>
            </p:cNvGrpSpPr>
            <p:nvPr/>
          </p:nvGrpSpPr>
          <p:grpSpPr bwMode="auto">
            <a:xfrm>
              <a:off x="2711" y="3226"/>
              <a:ext cx="423" cy="228"/>
              <a:chOff x="2576" y="2405"/>
              <a:chExt cx="423" cy="228"/>
            </a:xfrm>
          </p:grpSpPr>
          <p:sp>
            <p:nvSpPr>
              <p:cNvPr id="80995" name="Rectangle 117"/>
              <p:cNvSpPr>
                <a:spLocks noChangeArrowheads="1"/>
              </p:cNvSpPr>
              <p:nvPr/>
            </p:nvSpPr>
            <p:spPr bwMode="auto">
              <a:xfrm>
                <a:off x="2609" y="2405"/>
                <a:ext cx="361" cy="1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996" name="Rectangle 118"/>
              <p:cNvSpPr>
                <a:spLocks noChangeArrowheads="1"/>
              </p:cNvSpPr>
              <p:nvPr/>
            </p:nvSpPr>
            <p:spPr bwMode="auto">
              <a:xfrm>
                <a:off x="2576" y="2405"/>
                <a:ext cx="423" cy="22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>
                  <a:lnSpc>
                    <a:spcPct val="75000"/>
                  </a:lnSpc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ALU</a:t>
                </a:r>
              </a:p>
              <a:p>
                <a:pPr algn="ctr">
                  <a:lnSpc>
                    <a:spcPct val="75000"/>
                  </a:lnSpc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Control</a:t>
                </a:r>
              </a:p>
            </p:txBody>
          </p:sp>
        </p:grpSp>
        <p:sp>
          <p:nvSpPr>
            <p:cNvPr id="80994" name="Freeform 119"/>
            <p:cNvSpPr>
              <a:spLocks/>
            </p:cNvSpPr>
            <p:nvPr/>
          </p:nvSpPr>
          <p:spPr bwMode="auto">
            <a:xfrm flipV="1">
              <a:off x="3006" y="2704"/>
              <a:ext cx="1354" cy="433"/>
            </a:xfrm>
            <a:custGeom>
              <a:avLst/>
              <a:gdLst>
                <a:gd name="T0" fmla="*/ 0 w 1505"/>
                <a:gd name="T1" fmla="*/ 200 h 201"/>
                <a:gd name="T2" fmla="*/ 0 w 1505"/>
                <a:gd name="T3" fmla="*/ 0 h 201"/>
                <a:gd name="T4" fmla="*/ 1504 w 1505"/>
                <a:gd name="T5" fmla="*/ 0 h 201"/>
                <a:gd name="T6" fmla="*/ 0 60000 65536"/>
                <a:gd name="T7" fmla="*/ 0 60000 65536"/>
                <a:gd name="T8" fmla="*/ 0 60000 65536"/>
                <a:gd name="T9" fmla="*/ 0 w 1505"/>
                <a:gd name="T10" fmla="*/ 0 h 201"/>
                <a:gd name="T11" fmla="*/ 1505 w 1505"/>
                <a:gd name="T12" fmla="*/ 201 h 20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05" h="201">
                  <a:moveTo>
                    <a:pt x="0" y="200"/>
                  </a:moveTo>
                  <a:lnTo>
                    <a:pt x="0" y="0"/>
                  </a:lnTo>
                  <a:lnTo>
                    <a:pt x="1504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0914" name="Freeform 120"/>
          <p:cNvSpPr>
            <a:spLocks/>
          </p:cNvSpPr>
          <p:nvPr/>
        </p:nvSpPr>
        <p:spPr bwMode="auto">
          <a:xfrm>
            <a:off x="4445000" y="3149600"/>
            <a:ext cx="1104900" cy="1409700"/>
          </a:xfrm>
          <a:custGeom>
            <a:avLst/>
            <a:gdLst>
              <a:gd name="T0" fmla="*/ 0 w 696"/>
              <a:gd name="T1" fmla="*/ 888 h 888"/>
              <a:gd name="T2" fmla="*/ 0 w 696"/>
              <a:gd name="T3" fmla="*/ 0 h 888"/>
              <a:gd name="T4" fmla="*/ 696 w 696"/>
              <a:gd name="T5" fmla="*/ 0 h 888"/>
              <a:gd name="T6" fmla="*/ 0 60000 65536"/>
              <a:gd name="T7" fmla="*/ 0 60000 65536"/>
              <a:gd name="T8" fmla="*/ 0 60000 65536"/>
              <a:gd name="T9" fmla="*/ 0 w 696"/>
              <a:gd name="T10" fmla="*/ 0 h 888"/>
              <a:gd name="T11" fmla="*/ 696 w 696"/>
              <a:gd name="T12" fmla="*/ 888 h 8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96" h="888">
                <a:moveTo>
                  <a:pt x="0" y="888"/>
                </a:moveTo>
                <a:lnTo>
                  <a:pt x="0" y="0"/>
                </a:lnTo>
                <a:lnTo>
                  <a:pt x="696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15" name="Freeform 121"/>
          <p:cNvSpPr>
            <a:spLocks/>
          </p:cNvSpPr>
          <p:nvPr/>
        </p:nvSpPr>
        <p:spPr bwMode="auto">
          <a:xfrm>
            <a:off x="4432300" y="2349500"/>
            <a:ext cx="3859213" cy="2514600"/>
          </a:xfrm>
          <a:custGeom>
            <a:avLst/>
            <a:gdLst>
              <a:gd name="T0" fmla="*/ 0 w 2408"/>
              <a:gd name="T1" fmla="*/ 280 h 1632"/>
              <a:gd name="T2" fmla="*/ 0 w 2408"/>
              <a:gd name="T3" fmla="*/ 0 h 1632"/>
              <a:gd name="T4" fmla="*/ 2192 w 2408"/>
              <a:gd name="T5" fmla="*/ 0 h 1632"/>
              <a:gd name="T6" fmla="*/ 2200 w 2408"/>
              <a:gd name="T7" fmla="*/ 1632 h 1632"/>
              <a:gd name="T8" fmla="*/ 2408 w 2408"/>
              <a:gd name="T9" fmla="*/ 1632 h 16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08"/>
              <a:gd name="T16" fmla="*/ 0 h 1632"/>
              <a:gd name="T17" fmla="*/ 2408 w 2408"/>
              <a:gd name="T18" fmla="*/ 1632 h 163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08" h="1632">
                <a:moveTo>
                  <a:pt x="0" y="280"/>
                </a:moveTo>
                <a:lnTo>
                  <a:pt x="0" y="0"/>
                </a:lnTo>
                <a:lnTo>
                  <a:pt x="2192" y="0"/>
                </a:lnTo>
                <a:lnTo>
                  <a:pt x="2200" y="1632"/>
                </a:lnTo>
                <a:lnTo>
                  <a:pt x="2408" y="1632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16" name="Line 122"/>
          <p:cNvSpPr>
            <a:spLocks noChangeShapeType="1"/>
          </p:cNvSpPr>
          <p:nvPr/>
        </p:nvSpPr>
        <p:spPr bwMode="auto">
          <a:xfrm>
            <a:off x="2565400" y="4025900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17" name="Text Box 123"/>
          <p:cNvSpPr txBox="1">
            <a:spLocks noChangeArrowheads="1"/>
          </p:cNvSpPr>
          <p:nvPr/>
        </p:nvSpPr>
        <p:spPr bwMode="auto">
          <a:xfrm>
            <a:off x="2473325" y="3821113"/>
            <a:ext cx="3667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  <a:latin typeface="Courier New" charset="0"/>
              </a:rPr>
              <a:t>31</a:t>
            </a:r>
          </a:p>
        </p:txBody>
      </p:sp>
      <p:sp>
        <p:nvSpPr>
          <p:cNvPr id="80918" name="Freeform 124"/>
          <p:cNvSpPr>
            <a:spLocks/>
          </p:cNvSpPr>
          <p:nvPr/>
        </p:nvSpPr>
        <p:spPr bwMode="auto">
          <a:xfrm>
            <a:off x="1371600" y="1836738"/>
            <a:ext cx="3625850" cy="2152650"/>
          </a:xfrm>
          <a:custGeom>
            <a:avLst/>
            <a:gdLst>
              <a:gd name="T0" fmla="*/ 2284 w 2284"/>
              <a:gd name="T1" fmla="*/ 1356 h 1356"/>
              <a:gd name="T2" fmla="*/ 2280 w 2284"/>
              <a:gd name="T3" fmla="*/ 0 h 1356"/>
              <a:gd name="T4" fmla="*/ 0 w 2284"/>
              <a:gd name="T5" fmla="*/ 1 h 1356"/>
              <a:gd name="T6" fmla="*/ 0 60000 65536"/>
              <a:gd name="T7" fmla="*/ 0 60000 65536"/>
              <a:gd name="T8" fmla="*/ 0 60000 65536"/>
              <a:gd name="T9" fmla="*/ 0 w 2284"/>
              <a:gd name="T10" fmla="*/ 0 h 1356"/>
              <a:gd name="T11" fmla="*/ 2284 w 2284"/>
              <a:gd name="T12" fmla="*/ 1356 h 13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84" h="1356">
                <a:moveTo>
                  <a:pt x="2284" y="1356"/>
                </a:moveTo>
                <a:lnTo>
                  <a:pt x="2280" y="0"/>
                </a:lnTo>
                <a:lnTo>
                  <a:pt x="0" y="1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19" name="Rectangle 125"/>
          <p:cNvSpPr>
            <a:spLocks noChangeArrowheads="1"/>
          </p:cNvSpPr>
          <p:nvPr/>
        </p:nvSpPr>
        <p:spPr bwMode="auto">
          <a:xfrm>
            <a:off x="1219200" y="1254125"/>
            <a:ext cx="6381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PCSrc</a:t>
            </a:r>
          </a:p>
        </p:txBody>
      </p:sp>
      <p:sp>
        <p:nvSpPr>
          <p:cNvPr id="80920" name="Rectangle 126"/>
          <p:cNvSpPr>
            <a:spLocks noChangeArrowheads="1"/>
          </p:cNvSpPr>
          <p:nvPr/>
        </p:nvSpPr>
        <p:spPr bwMode="auto">
          <a:xfrm>
            <a:off x="1371600" y="1447800"/>
            <a:ext cx="3365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br</a:t>
            </a:r>
          </a:p>
        </p:txBody>
      </p:sp>
      <p:sp>
        <p:nvSpPr>
          <p:cNvPr id="80921" name="Freeform 127"/>
          <p:cNvSpPr>
            <a:spLocks/>
          </p:cNvSpPr>
          <p:nvPr/>
        </p:nvSpPr>
        <p:spPr bwMode="auto">
          <a:xfrm>
            <a:off x="1182688" y="1600200"/>
            <a:ext cx="188912" cy="736600"/>
          </a:xfrm>
          <a:custGeom>
            <a:avLst/>
            <a:gdLst>
              <a:gd name="T0" fmla="*/ 0 w 145"/>
              <a:gd name="T1" fmla="*/ 48 h 377"/>
              <a:gd name="T2" fmla="*/ 0 w 145"/>
              <a:gd name="T3" fmla="*/ 328 h 377"/>
              <a:gd name="T4" fmla="*/ 144 w 145"/>
              <a:gd name="T5" fmla="*/ 376 h 377"/>
              <a:gd name="T6" fmla="*/ 144 w 145"/>
              <a:gd name="T7" fmla="*/ 0 h 377"/>
              <a:gd name="T8" fmla="*/ 0 w 145"/>
              <a:gd name="T9" fmla="*/ 48 h 37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5"/>
              <a:gd name="T16" fmla="*/ 0 h 377"/>
              <a:gd name="T17" fmla="*/ 145 w 145"/>
              <a:gd name="T18" fmla="*/ 377 h 37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5" h="377">
                <a:moveTo>
                  <a:pt x="0" y="48"/>
                </a:moveTo>
                <a:lnTo>
                  <a:pt x="0" y="328"/>
                </a:lnTo>
                <a:lnTo>
                  <a:pt x="144" y="376"/>
                </a:lnTo>
                <a:lnTo>
                  <a:pt x="144" y="0"/>
                </a:lnTo>
                <a:lnTo>
                  <a:pt x="0" y="48"/>
                </a:lnTo>
              </a:path>
            </a:pathLst>
          </a:custGeom>
          <a:solidFill>
            <a:schemeClr val="accent1"/>
          </a:solidFill>
          <a:ln w="9525" cap="rnd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22" name="Freeform 128"/>
          <p:cNvSpPr>
            <a:spLocks/>
          </p:cNvSpPr>
          <p:nvPr/>
        </p:nvSpPr>
        <p:spPr bwMode="auto">
          <a:xfrm flipH="1">
            <a:off x="1239838" y="1371600"/>
            <a:ext cx="42862" cy="265113"/>
          </a:xfrm>
          <a:custGeom>
            <a:avLst/>
            <a:gdLst>
              <a:gd name="T0" fmla="*/ 0 w 1"/>
              <a:gd name="T1" fmla="*/ 0 h 380"/>
              <a:gd name="T2" fmla="*/ 0 w 1"/>
              <a:gd name="T3" fmla="*/ 379 h 380"/>
              <a:gd name="T4" fmla="*/ 0 60000 65536"/>
              <a:gd name="T5" fmla="*/ 0 60000 65536"/>
              <a:gd name="T6" fmla="*/ 0 w 1"/>
              <a:gd name="T7" fmla="*/ 0 h 380"/>
              <a:gd name="T8" fmla="*/ 1 w 1"/>
              <a:gd name="T9" fmla="*/ 380 h 3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80">
                <a:moveTo>
                  <a:pt x="0" y="0"/>
                </a:moveTo>
                <a:lnTo>
                  <a:pt x="0" y="379"/>
                </a:lnTo>
              </a:path>
            </a:pathLst>
          </a:custGeom>
          <a:noFill/>
          <a:ln w="12700" cap="rnd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23" name="Freeform 129"/>
          <p:cNvSpPr>
            <a:spLocks/>
          </p:cNvSpPr>
          <p:nvPr/>
        </p:nvSpPr>
        <p:spPr bwMode="auto">
          <a:xfrm>
            <a:off x="1371600" y="2209800"/>
            <a:ext cx="304800" cy="547688"/>
          </a:xfrm>
          <a:custGeom>
            <a:avLst/>
            <a:gdLst>
              <a:gd name="T0" fmla="*/ 222 w 223"/>
              <a:gd name="T1" fmla="*/ 392 h 393"/>
              <a:gd name="T2" fmla="*/ 222 w 223"/>
              <a:gd name="T3" fmla="*/ 0 h 393"/>
              <a:gd name="T4" fmla="*/ 0 w 223"/>
              <a:gd name="T5" fmla="*/ 0 h 393"/>
              <a:gd name="T6" fmla="*/ 0 60000 65536"/>
              <a:gd name="T7" fmla="*/ 0 60000 65536"/>
              <a:gd name="T8" fmla="*/ 0 60000 65536"/>
              <a:gd name="T9" fmla="*/ 0 w 223"/>
              <a:gd name="T10" fmla="*/ 0 h 393"/>
              <a:gd name="T11" fmla="*/ 223 w 223"/>
              <a:gd name="T12" fmla="*/ 393 h 3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3" h="393">
                <a:moveTo>
                  <a:pt x="222" y="392"/>
                </a:moveTo>
                <a:lnTo>
                  <a:pt x="222" y="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24" name="Freeform 130"/>
          <p:cNvSpPr>
            <a:spLocks/>
          </p:cNvSpPr>
          <p:nvPr/>
        </p:nvSpPr>
        <p:spPr bwMode="auto">
          <a:xfrm>
            <a:off x="1371600" y="1662113"/>
            <a:ext cx="5330825" cy="1309687"/>
          </a:xfrm>
          <a:custGeom>
            <a:avLst/>
            <a:gdLst>
              <a:gd name="T0" fmla="*/ 2857 w 3358"/>
              <a:gd name="T1" fmla="*/ 825 h 825"/>
              <a:gd name="T2" fmla="*/ 3358 w 3358"/>
              <a:gd name="T3" fmla="*/ 825 h 825"/>
              <a:gd name="T4" fmla="*/ 3358 w 3358"/>
              <a:gd name="T5" fmla="*/ 429 h 825"/>
              <a:gd name="T6" fmla="*/ 3358 w 3358"/>
              <a:gd name="T7" fmla="*/ 0 h 825"/>
              <a:gd name="T8" fmla="*/ 0 w 3358"/>
              <a:gd name="T9" fmla="*/ 0 h 8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58"/>
              <a:gd name="T16" fmla="*/ 0 h 825"/>
              <a:gd name="T17" fmla="*/ 3358 w 3358"/>
              <a:gd name="T18" fmla="*/ 825 h 82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58" h="825">
                <a:moveTo>
                  <a:pt x="2857" y="825"/>
                </a:moveTo>
                <a:lnTo>
                  <a:pt x="3358" y="825"/>
                </a:lnTo>
                <a:lnTo>
                  <a:pt x="3358" y="429"/>
                </a:lnTo>
                <a:lnTo>
                  <a:pt x="3358" y="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25" name="Rectangle 131"/>
          <p:cNvSpPr>
            <a:spLocks noChangeArrowheads="1"/>
          </p:cNvSpPr>
          <p:nvPr/>
        </p:nvSpPr>
        <p:spPr bwMode="auto">
          <a:xfrm>
            <a:off x="1371600" y="1630363"/>
            <a:ext cx="4714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rind</a:t>
            </a:r>
          </a:p>
        </p:txBody>
      </p:sp>
      <p:sp>
        <p:nvSpPr>
          <p:cNvPr id="80926" name="Rectangle 132"/>
          <p:cNvSpPr>
            <a:spLocks noChangeArrowheads="1"/>
          </p:cNvSpPr>
          <p:nvPr/>
        </p:nvSpPr>
        <p:spPr bwMode="auto">
          <a:xfrm>
            <a:off x="1371600" y="1782763"/>
            <a:ext cx="488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jabs</a:t>
            </a:r>
          </a:p>
        </p:txBody>
      </p:sp>
      <p:sp>
        <p:nvSpPr>
          <p:cNvPr id="80927" name="Oval 133"/>
          <p:cNvSpPr>
            <a:spLocks noChangeArrowheads="1"/>
          </p:cNvSpPr>
          <p:nvPr/>
        </p:nvSpPr>
        <p:spPr bwMode="auto">
          <a:xfrm>
            <a:off x="1866900" y="2209800"/>
            <a:ext cx="419100" cy="2032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28" name="Line 134"/>
          <p:cNvSpPr>
            <a:spLocks noChangeShapeType="1"/>
          </p:cNvSpPr>
          <p:nvPr/>
        </p:nvSpPr>
        <p:spPr bwMode="auto">
          <a:xfrm flipH="1" flipV="1">
            <a:off x="2193925" y="2413000"/>
            <a:ext cx="0" cy="1270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29" name="Line 135"/>
          <p:cNvSpPr>
            <a:spLocks noChangeShapeType="1"/>
          </p:cNvSpPr>
          <p:nvPr/>
        </p:nvSpPr>
        <p:spPr bwMode="auto">
          <a:xfrm flipH="1" flipV="1">
            <a:off x="1943100" y="2403475"/>
            <a:ext cx="0" cy="3540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30" name="Freeform 136"/>
          <p:cNvSpPr>
            <a:spLocks/>
          </p:cNvSpPr>
          <p:nvPr/>
        </p:nvSpPr>
        <p:spPr bwMode="auto">
          <a:xfrm>
            <a:off x="1371600" y="2043113"/>
            <a:ext cx="685800" cy="166687"/>
          </a:xfrm>
          <a:custGeom>
            <a:avLst/>
            <a:gdLst>
              <a:gd name="T0" fmla="*/ 222 w 223"/>
              <a:gd name="T1" fmla="*/ 392 h 393"/>
              <a:gd name="T2" fmla="*/ 222 w 223"/>
              <a:gd name="T3" fmla="*/ 0 h 393"/>
              <a:gd name="T4" fmla="*/ 0 w 223"/>
              <a:gd name="T5" fmla="*/ 0 h 393"/>
              <a:gd name="T6" fmla="*/ 0 60000 65536"/>
              <a:gd name="T7" fmla="*/ 0 60000 65536"/>
              <a:gd name="T8" fmla="*/ 0 60000 65536"/>
              <a:gd name="T9" fmla="*/ 0 w 223"/>
              <a:gd name="T10" fmla="*/ 0 h 393"/>
              <a:gd name="T11" fmla="*/ 223 w 223"/>
              <a:gd name="T12" fmla="*/ 393 h 3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3" h="393">
                <a:moveTo>
                  <a:pt x="222" y="392"/>
                </a:moveTo>
                <a:lnTo>
                  <a:pt x="222" y="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31" name="Rectangle 137"/>
          <p:cNvSpPr>
            <a:spLocks noChangeArrowheads="1"/>
          </p:cNvSpPr>
          <p:nvPr/>
        </p:nvSpPr>
        <p:spPr bwMode="auto">
          <a:xfrm>
            <a:off x="1370013" y="1981200"/>
            <a:ext cx="5349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pc+4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3C98430-2360-7B4E-A579-72E8C13B2E1D}" type="slidenum">
              <a:rPr lang="en-US"/>
              <a:pPr/>
              <a:t>31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89093" name="Rectangle 2"/>
          <p:cNvSpPr>
            <a:spLocks noGrp="1" noChangeArrowheads="1"/>
          </p:cNvSpPr>
          <p:nvPr>
            <p:ph type="title"/>
          </p:nvPr>
        </p:nvSpPr>
        <p:spPr>
          <a:xfrm>
            <a:off x="361950" y="314325"/>
            <a:ext cx="7975600" cy="863600"/>
          </a:xfrm>
          <a:noFill/>
        </p:spPr>
        <p:txBody>
          <a:bodyPr lIns="90488" tIns="44450" rIns="90488" bIns="44450"/>
          <a:lstStyle/>
          <a:p>
            <a:r>
              <a:rPr lang="en-US"/>
              <a:t>Single-Cycle Hardwired Control:</a:t>
            </a:r>
            <a:br>
              <a:rPr lang="en-US"/>
            </a:br>
            <a:r>
              <a:rPr lang="en-US" sz="2000" i="1"/>
              <a:t>Harvard architecture</a:t>
            </a:r>
          </a:p>
        </p:txBody>
      </p:sp>
      <p:sp>
        <p:nvSpPr>
          <p:cNvPr id="89094" name="Rectangle 3"/>
          <p:cNvSpPr>
            <a:spLocks noChangeArrowheads="1"/>
          </p:cNvSpPr>
          <p:nvPr/>
        </p:nvSpPr>
        <p:spPr bwMode="auto">
          <a:xfrm>
            <a:off x="582613" y="1344613"/>
            <a:ext cx="8307387" cy="4718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 We will assume </a:t>
            </a: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 clock period is sufficiently long for all of </a:t>
            </a:r>
          </a:p>
          <a:p>
            <a:pPr lvl="1"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  the following steps to be “completed”:</a:t>
            </a:r>
          </a:p>
          <a:p>
            <a:pPr>
              <a:spcBef>
                <a:spcPct val="0"/>
              </a:spcBef>
            </a:pPr>
            <a:endParaRPr lang="en-US" sz="2400">
              <a:solidFill>
                <a:schemeClr val="tx1"/>
              </a:solidFill>
              <a:latin typeface="Verdana" charset="0"/>
            </a:endParaRPr>
          </a:p>
          <a:p>
            <a:pPr lvl="3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1. instruction fetch</a:t>
            </a:r>
          </a:p>
          <a:p>
            <a:pPr lvl="3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2. decode and register fetch</a:t>
            </a:r>
          </a:p>
          <a:p>
            <a:pPr lvl="3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3. ALU operation</a:t>
            </a:r>
          </a:p>
          <a:p>
            <a:pPr lvl="3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4. data fetch if required</a:t>
            </a:r>
          </a:p>
          <a:p>
            <a:pPr lvl="3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5. register write-back setup time</a:t>
            </a:r>
          </a:p>
          <a:p>
            <a:pPr lvl="3">
              <a:spcBef>
                <a:spcPct val="0"/>
              </a:spcBef>
            </a:pPr>
            <a:endParaRPr lang="en-US" sz="2000">
              <a:solidFill>
                <a:srgbClr val="56127A"/>
              </a:solidFill>
              <a:latin typeface="Verdana" charset="0"/>
            </a:endParaRPr>
          </a:p>
          <a:p>
            <a:pPr lvl="4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Symbol" charset="2"/>
              </a:rPr>
              <a:t>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   t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C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&gt;  t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IFetch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+ t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RFetch 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+ t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ALU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+ t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DMem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+ t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RWB</a:t>
            </a:r>
            <a:endParaRPr lang="en-US" sz="2000">
              <a:solidFill>
                <a:srgbClr val="56127A"/>
              </a:solidFill>
              <a:latin typeface="Verdana" charset="0"/>
            </a:endParaRPr>
          </a:p>
          <a:p>
            <a:pPr lvl="2">
              <a:spcBef>
                <a:spcPct val="0"/>
              </a:spcBef>
            </a:pPr>
            <a:endParaRPr lang="en-US" sz="2000">
              <a:solidFill>
                <a:srgbClr val="56127A"/>
              </a:solidFill>
              <a:latin typeface="Verdana" charset="0"/>
            </a:endParaRP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 At the rising edge of the following clock, the PC,</a:t>
            </a:r>
          </a:p>
          <a:p>
            <a:pPr lvl="1"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   the register file and the memory are updated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2E3E7DB-CD6A-AB4D-B949-1B553B8D7E2E}" type="slidenum">
              <a:rPr lang="en-US"/>
              <a:pPr/>
              <a:t>32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91141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44500"/>
            <a:ext cx="7162800" cy="787400"/>
          </a:xfrm>
          <a:noFill/>
        </p:spPr>
        <p:txBody>
          <a:bodyPr lIns="90488" tIns="44450" rIns="90488" bIns="44450"/>
          <a:lstStyle/>
          <a:p>
            <a:r>
              <a:rPr lang="en-US"/>
              <a:t>An Ideal Pipeline </a:t>
            </a:r>
          </a:p>
        </p:txBody>
      </p:sp>
      <p:sp>
        <p:nvSpPr>
          <p:cNvPr id="91142" name="Rectangle 3"/>
          <p:cNvSpPr>
            <a:spLocks noChangeArrowheads="1"/>
          </p:cNvSpPr>
          <p:nvPr/>
        </p:nvSpPr>
        <p:spPr bwMode="auto">
          <a:xfrm>
            <a:off x="1100138" y="2770188"/>
            <a:ext cx="7243762" cy="2527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chemeClr val="tx1"/>
                </a:solidFill>
                <a:latin typeface="Verdana" charset="0"/>
              </a:rPr>
              <a:t> All objects go through the same stages</a:t>
            </a:r>
          </a:p>
          <a:p>
            <a:pPr>
              <a:spcBef>
                <a:spcPct val="0"/>
              </a:spcBef>
            </a:pPr>
            <a:endParaRPr lang="en-US" sz="2000">
              <a:solidFill>
                <a:schemeClr val="tx1"/>
              </a:solidFill>
              <a:latin typeface="Verdana" charset="0"/>
            </a:endParaRP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chemeClr val="tx1"/>
                </a:solidFill>
                <a:latin typeface="Verdana" charset="0"/>
              </a:rPr>
              <a:t> No sharing of resources between any two stages</a:t>
            </a:r>
          </a:p>
          <a:p>
            <a:pPr>
              <a:spcBef>
                <a:spcPct val="0"/>
              </a:spcBef>
            </a:pPr>
            <a:endParaRPr lang="en-US" sz="2000">
              <a:solidFill>
                <a:schemeClr val="tx1"/>
              </a:solidFill>
              <a:latin typeface="Verdana" charset="0"/>
            </a:endParaRP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chemeClr val="tx1"/>
                </a:solidFill>
                <a:latin typeface="Verdana" charset="0"/>
              </a:rPr>
              <a:t> Propagation delay through all pipeline stages is equal</a:t>
            </a:r>
          </a:p>
          <a:p>
            <a:pPr>
              <a:spcBef>
                <a:spcPct val="0"/>
              </a:spcBef>
            </a:pPr>
            <a:endParaRPr lang="en-US" sz="2000">
              <a:solidFill>
                <a:schemeClr val="tx1"/>
              </a:solidFill>
              <a:latin typeface="Verdana" charset="0"/>
            </a:endParaRP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chemeClr val="tx1"/>
                </a:solidFill>
                <a:latin typeface="Verdana" charset="0"/>
              </a:rPr>
              <a:t> The scheduling of an object entering the pipeline</a:t>
            </a:r>
          </a:p>
          <a:p>
            <a:pPr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  <a:latin typeface="Verdana" charset="0"/>
              </a:rPr>
              <a:t>   is not affected by the objects in other stages</a:t>
            </a:r>
            <a:endParaRPr lang="en-US" sz="2000" i="1">
              <a:solidFill>
                <a:schemeClr val="bg2"/>
              </a:solidFill>
              <a:latin typeface="Verdana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09588" y="1430338"/>
            <a:ext cx="8366125" cy="1130300"/>
            <a:chOff x="321" y="837"/>
            <a:chExt cx="5270" cy="712"/>
          </a:xfrm>
        </p:grpSpPr>
        <p:sp>
          <p:nvSpPr>
            <p:cNvPr id="91145" name="Rectangle 5"/>
            <p:cNvSpPr>
              <a:spLocks noChangeArrowheads="1"/>
            </p:cNvSpPr>
            <p:nvPr/>
          </p:nvSpPr>
          <p:spPr bwMode="auto">
            <a:xfrm>
              <a:off x="951" y="845"/>
              <a:ext cx="608" cy="70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46" name="Rectangle 6"/>
            <p:cNvSpPr>
              <a:spLocks noChangeArrowheads="1"/>
            </p:cNvSpPr>
            <p:nvPr/>
          </p:nvSpPr>
          <p:spPr bwMode="auto">
            <a:xfrm>
              <a:off x="1759" y="893"/>
              <a:ext cx="200" cy="6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47" name="Line 7"/>
            <p:cNvSpPr>
              <a:spLocks noChangeShapeType="1"/>
            </p:cNvSpPr>
            <p:nvPr/>
          </p:nvSpPr>
          <p:spPr bwMode="auto">
            <a:xfrm>
              <a:off x="1575" y="1197"/>
              <a:ext cx="17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48" name="Rectangle 8"/>
            <p:cNvSpPr>
              <a:spLocks noChangeArrowheads="1"/>
            </p:cNvSpPr>
            <p:nvPr/>
          </p:nvSpPr>
          <p:spPr bwMode="auto">
            <a:xfrm>
              <a:off x="2231" y="837"/>
              <a:ext cx="608" cy="70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49" name="Rectangle 9"/>
            <p:cNvSpPr>
              <a:spLocks noChangeArrowheads="1"/>
            </p:cNvSpPr>
            <p:nvPr/>
          </p:nvSpPr>
          <p:spPr bwMode="auto">
            <a:xfrm>
              <a:off x="3039" y="885"/>
              <a:ext cx="200" cy="6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50" name="Line 10"/>
            <p:cNvSpPr>
              <a:spLocks noChangeShapeType="1"/>
            </p:cNvSpPr>
            <p:nvPr/>
          </p:nvSpPr>
          <p:spPr bwMode="auto">
            <a:xfrm>
              <a:off x="2855" y="1189"/>
              <a:ext cx="17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51" name="Rectangle 11"/>
            <p:cNvSpPr>
              <a:spLocks noChangeArrowheads="1"/>
            </p:cNvSpPr>
            <p:nvPr/>
          </p:nvSpPr>
          <p:spPr bwMode="auto">
            <a:xfrm>
              <a:off x="3511" y="837"/>
              <a:ext cx="608" cy="70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52" name="Rectangle 12"/>
            <p:cNvSpPr>
              <a:spLocks noChangeArrowheads="1"/>
            </p:cNvSpPr>
            <p:nvPr/>
          </p:nvSpPr>
          <p:spPr bwMode="auto">
            <a:xfrm>
              <a:off x="4319" y="885"/>
              <a:ext cx="200" cy="6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53" name="Line 13"/>
            <p:cNvSpPr>
              <a:spLocks noChangeShapeType="1"/>
            </p:cNvSpPr>
            <p:nvPr/>
          </p:nvSpPr>
          <p:spPr bwMode="auto">
            <a:xfrm>
              <a:off x="4135" y="1189"/>
              <a:ext cx="17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54" name="Rectangle 14"/>
            <p:cNvSpPr>
              <a:spLocks noChangeArrowheads="1"/>
            </p:cNvSpPr>
            <p:nvPr/>
          </p:nvSpPr>
          <p:spPr bwMode="auto">
            <a:xfrm>
              <a:off x="4791" y="837"/>
              <a:ext cx="608" cy="70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55" name="Line 15"/>
            <p:cNvSpPr>
              <a:spLocks noChangeShapeType="1"/>
            </p:cNvSpPr>
            <p:nvPr/>
          </p:nvSpPr>
          <p:spPr bwMode="auto">
            <a:xfrm>
              <a:off x="5415" y="1189"/>
              <a:ext cx="17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56" name="Rectangle 16"/>
            <p:cNvSpPr>
              <a:spLocks noChangeArrowheads="1"/>
            </p:cNvSpPr>
            <p:nvPr/>
          </p:nvSpPr>
          <p:spPr bwMode="auto">
            <a:xfrm>
              <a:off x="495" y="889"/>
              <a:ext cx="200" cy="6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57" name="Line 17"/>
            <p:cNvSpPr>
              <a:spLocks noChangeShapeType="1"/>
            </p:cNvSpPr>
            <p:nvPr/>
          </p:nvSpPr>
          <p:spPr bwMode="auto">
            <a:xfrm flipV="1">
              <a:off x="703" y="1199"/>
              <a:ext cx="245" cy="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58" name="Rectangle 18"/>
            <p:cNvSpPr>
              <a:spLocks noChangeArrowheads="1"/>
            </p:cNvSpPr>
            <p:nvPr/>
          </p:nvSpPr>
          <p:spPr bwMode="auto">
            <a:xfrm>
              <a:off x="1000" y="985"/>
              <a:ext cx="508" cy="40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stage</a:t>
              </a:r>
            </a:p>
            <a:p>
              <a:pPr algn="ctr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1</a:t>
              </a:r>
            </a:p>
          </p:txBody>
        </p:sp>
        <p:sp>
          <p:nvSpPr>
            <p:cNvPr id="91159" name="Rectangle 19"/>
            <p:cNvSpPr>
              <a:spLocks noChangeArrowheads="1"/>
            </p:cNvSpPr>
            <p:nvPr/>
          </p:nvSpPr>
          <p:spPr bwMode="auto">
            <a:xfrm>
              <a:off x="2288" y="979"/>
              <a:ext cx="508" cy="40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stage</a:t>
              </a:r>
            </a:p>
            <a:p>
              <a:pPr algn="ctr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2</a:t>
              </a:r>
            </a:p>
          </p:txBody>
        </p:sp>
        <p:sp>
          <p:nvSpPr>
            <p:cNvPr id="91160" name="Rectangle 20"/>
            <p:cNvSpPr>
              <a:spLocks noChangeArrowheads="1"/>
            </p:cNvSpPr>
            <p:nvPr/>
          </p:nvSpPr>
          <p:spPr bwMode="auto">
            <a:xfrm>
              <a:off x="3568" y="953"/>
              <a:ext cx="508" cy="40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stage</a:t>
              </a:r>
            </a:p>
            <a:p>
              <a:pPr algn="ctr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3</a:t>
              </a:r>
            </a:p>
          </p:txBody>
        </p:sp>
        <p:sp>
          <p:nvSpPr>
            <p:cNvPr id="91161" name="Rectangle 21"/>
            <p:cNvSpPr>
              <a:spLocks noChangeArrowheads="1"/>
            </p:cNvSpPr>
            <p:nvPr/>
          </p:nvSpPr>
          <p:spPr bwMode="auto">
            <a:xfrm>
              <a:off x="4856" y="961"/>
              <a:ext cx="508" cy="40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stage</a:t>
              </a:r>
            </a:p>
            <a:p>
              <a:pPr algn="ctr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4</a:t>
              </a:r>
            </a:p>
          </p:txBody>
        </p:sp>
        <p:sp>
          <p:nvSpPr>
            <p:cNvPr id="91162" name="Line 22"/>
            <p:cNvSpPr>
              <a:spLocks noChangeShapeType="1"/>
            </p:cNvSpPr>
            <p:nvPr/>
          </p:nvSpPr>
          <p:spPr bwMode="auto">
            <a:xfrm flipV="1">
              <a:off x="4536" y="1190"/>
              <a:ext cx="245" cy="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63" name="Line 23"/>
            <p:cNvSpPr>
              <a:spLocks noChangeShapeType="1"/>
            </p:cNvSpPr>
            <p:nvPr/>
          </p:nvSpPr>
          <p:spPr bwMode="auto">
            <a:xfrm flipV="1">
              <a:off x="3254" y="1185"/>
              <a:ext cx="245" cy="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64" name="Line 24"/>
            <p:cNvSpPr>
              <a:spLocks noChangeShapeType="1"/>
            </p:cNvSpPr>
            <p:nvPr/>
          </p:nvSpPr>
          <p:spPr bwMode="auto">
            <a:xfrm flipV="1">
              <a:off x="1969" y="1183"/>
              <a:ext cx="245" cy="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65" name="Line 25"/>
            <p:cNvSpPr>
              <a:spLocks noChangeShapeType="1"/>
            </p:cNvSpPr>
            <p:nvPr/>
          </p:nvSpPr>
          <p:spPr bwMode="auto">
            <a:xfrm>
              <a:off x="321" y="1210"/>
              <a:ext cx="17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91144" name="Text Box 26"/>
          <p:cNvSpPr txBox="1">
            <a:spLocks noChangeArrowheads="1"/>
          </p:cNvSpPr>
          <p:nvPr/>
        </p:nvSpPr>
        <p:spPr bwMode="auto">
          <a:xfrm>
            <a:off x="1787525" y="5365750"/>
            <a:ext cx="7021513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These conditions generally hold for industrial assembly lines. </a:t>
            </a:r>
          </a:p>
          <a:p>
            <a:pPr>
              <a:spcBef>
                <a:spcPct val="0"/>
              </a:spcBef>
            </a:pPr>
            <a:r>
              <a:rPr lang="en-US" sz="2000" i="1">
                <a:solidFill>
                  <a:srgbClr val="FF0000"/>
                </a:solidFill>
                <a:latin typeface="Verdana" charset="0"/>
              </a:rPr>
              <a:t>But can an instruction pipeline satisfy the last condition?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33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heavily contain material developed and copyright by</a:t>
            </a:r>
          </a:p>
          <a:p>
            <a:pPr lvl="1"/>
            <a:r>
              <a:rPr lang="en-US" dirty="0" err="1" smtClean="0"/>
              <a:t>Krste</a:t>
            </a:r>
            <a:r>
              <a:rPr lang="en-US" dirty="0" smtClean="0"/>
              <a:t> </a:t>
            </a:r>
            <a:r>
              <a:rPr lang="en-US" dirty="0" err="1" smtClean="0"/>
              <a:t>Asanovic</a:t>
            </a:r>
            <a:r>
              <a:rPr lang="en-US" dirty="0" smtClean="0"/>
              <a:t> (MIT/UCB)</a:t>
            </a:r>
          </a:p>
          <a:p>
            <a:pPr lvl="1"/>
            <a:r>
              <a:rPr lang="en-US" dirty="0" smtClean="0"/>
              <a:t>David Patterson (UCB)</a:t>
            </a:r>
          </a:p>
          <a:p>
            <a:r>
              <a:rPr lang="en-US" dirty="0" smtClean="0"/>
              <a:t>And also by:</a:t>
            </a:r>
            <a:endParaRPr lang="en-US" dirty="0"/>
          </a:p>
          <a:p>
            <a:pPr lvl="1"/>
            <a:r>
              <a:rPr lang="en-US" dirty="0" err="1"/>
              <a:t>Arvind</a:t>
            </a:r>
            <a:r>
              <a:rPr lang="en-US" dirty="0"/>
              <a:t> (MIT)</a:t>
            </a:r>
            <a:endParaRPr lang="en-US" dirty="0" smtClean="0"/>
          </a:p>
          <a:p>
            <a:pPr lvl="1"/>
            <a:r>
              <a:rPr lang="en-US" dirty="0" smtClean="0"/>
              <a:t>Joel </a:t>
            </a:r>
            <a:r>
              <a:rPr lang="en-US" dirty="0" err="1"/>
              <a:t>Emer</a:t>
            </a:r>
            <a:r>
              <a:rPr lang="en-US" dirty="0"/>
              <a:t> (Intel/MIT)</a:t>
            </a:r>
          </a:p>
          <a:p>
            <a:pPr lvl="1"/>
            <a:r>
              <a:rPr lang="en-US" dirty="0"/>
              <a:t>James Hoe (CMU)</a:t>
            </a:r>
          </a:p>
          <a:p>
            <a:pPr lvl="1"/>
            <a:r>
              <a:rPr lang="en-US" dirty="0"/>
              <a:t>John </a:t>
            </a:r>
            <a:r>
              <a:rPr lang="en-US" dirty="0" err="1"/>
              <a:t>Kubiatowicz</a:t>
            </a:r>
            <a:r>
              <a:rPr lang="en-US" dirty="0"/>
              <a:t> (UCB)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/>
              <a:t>MIT material derived from course 6.823</a:t>
            </a:r>
          </a:p>
          <a:p>
            <a:r>
              <a:rPr lang="en-US" dirty="0"/>
              <a:t>UCB material derived from course </a:t>
            </a:r>
            <a:r>
              <a:rPr lang="en-US" dirty="0" smtClean="0"/>
              <a:t>CS252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20EAA-C649-DD42-B1A5-1D4950848F40}" type="slidenum">
              <a:rPr lang="en-US"/>
              <a:pPr/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118210" name="Rectangle 2"/>
          <p:cNvSpPr>
            <a:spLocks noGrp="1" noChangeArrowheads="1"/>
          </p:cNvSpPr>
          <p:nvPr>
            <p:ph type="title"/>
          </p:nvPr>
        </p:nvSpPr>
        <p:spPr>
          <a:xfrm>
            <a:off x="330200" y="355600"/>
            <a:ext cx="8077200" cy="889000"/>
          </a:xfrm>
        </p:spPr>
        <p:txBody>
          <a:bodyPr/>
          <a:lstStyle/>
          <a:p>
            <a:r>
              <a:rPr lang="en-US"/>
              <a:t>ISA to Microarchitecture Mapping</a:t>
            </a:r>
          </a:p>
        </p:txBody>
      </p:sp>
      <p:sp>
        <p:nvSpPr>
          <p:cNvPr id="1118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1143000"/>
            <a:ext cx="8191500" cy="5283200"/>
          </a:xfrm>
          <a:noFill/>
          <a:ln/>
        </p:spPr>
        <p:txBody>
          <a:bodyPr/>
          <a:lstStyle/>
          <a:p>
            <a:pPr marL="171450" indent="-17145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ISA often designed with particular </a:t>
            </a:r>
            <a:r>
              <a:rPr lang="en-US" dirty="0" err="1"/>
              <a:t>microarchitectural</a:t>
            </a:r>
            <a:r>
              <a:rPr lang="en-US" dirty="0"/>
              <a:t> style in mind, e.g.,</a:t>
            </a:r>
          </a:p>
          <a:p>
            <a:pPr marL="858838" lvl="2" indent="-342900">
              <a:lnSpc>
                <a:spcPct val="100000"/>
              </a:lnSpc>
              <a:spcBef>
                <a:spcPct val="0"/>
              </a:spcBef>
              <a:buFontTx/>
              <a:buChar char="–"/>
            </a:pPr>
            <a:r>
              <a:rPr lang="en-US" sz="2400" dirty="0"/>
              <a:t>CISC	</a:t>
            </a:r>
            <a:r>
              <a:rPr lang="en-US" sz="2400" dirty="0" err="1">
                <a:sym typeface="Symbol" charset="2"/>
              </a:rPr>
              <a:t></a:t>
            </a:r>
            <a:r>
              <a:rPr lang="en-US" sz="2400" dirty="0"/>
              <a:t> </a:t>
            </a:r>
            <a:r>
              <a:rPr lang="en-US" sz="2400" dirty="0" err="1"/>
              <a:t>microcoded</a:t>
            </a:r>
            <a:endParaRPr lang="en-US" sz="2400" dirty="0"/>
          </a:p>
          <a:p>
            <a:pPr marL="858838" lvl="2" indent="-342900">
              <a:lnSpc>
                <a:spcPct val="100000"/>
              </a:lnSpc>
              <a:spcBef>
                <a:spcPct val="0"/>
              </a:spcBef>
              <a:buFontTx/>
              <a:buChar char="–"/>
            </a:pPr>
            <a:r>
              <a:rPr lang="en-US" sz="2400" dirty="0"/>
              <a:t>RISC	</a:t>
            </a:r>
            <a:r>
              <a:rPr lang="en-US" sz="2400" dirty="0" err="1">
                <a:sym typeface="Symbol" charset="2"/>
              </a:rPr>
              <a:t></a:t>
            </a:r>
            <a:r>
              <a:rPr lang="en-US" sz="2400" dirty="0"/>
              <a:t> hardwired, pipelined</a:t>
            </a:r>
          </a:p>
          <a:p>
            <a:pPr marL="858838" lvl="2" indent="-342900">
              <a:lnSpc>
                <a:spcPct val="100000"/>
              </a:lnSpc>
              <a:spcBef>
                <a:spcPct val="0"/>
              </a:spcBef>
              <a:buFontTx/>
              <a:buChar char="–"/>
            </a:pPr>
            <a:r>
              <a:rPr lang="en-US" sz="2400" dirty="0"/>
              <a:t>VLIW 	</a:t>
            </a:r>
            <a:r>
              <a:rPr lang="en-US" sz="2400" dirty="0" err="1">
                <a:sym typeface="Symbol" charset="2"/>
              </a:rPr>
              <a:t></a:t>
            </a:r>
            <a:r>
              <a:rPr lang="en-US" sz="2400" dirty="0"/>
              <a:t> fixed-latency in-order</a:t>
            </a:r>
            <a:r>
              <a:rPr lang="en-US" sz="2400" dirty="0" smtClean="0"/>
              <a:t> parallel pipelines</a:t>
            </a:r>
            <a:endParaRPr lang="en-US" sz="2400" dirty="0"/>
          </a:p>
          <a:p>
            <a:pPr marL="858838" lvl="2" indent="-342900">
              <a:lnSpc>
                <a:spcPct val="100000"/>
              </a:lnSpc>
              <a:spcBef>
                <a:spcPct val="0"/>
              </a:spcBef>
              <a:buFontTx/>
              <a:buChar char="–"/>
            </a:pPr>
            <a:r>
              <a:rPr lang="en-US" sz="2400" dirty="0"/>
              <a:t>JVM 	</a:t>
            </a:r>
            <a:r>
              <a:rPr lang="en-US" sz="2400" dirty="0" err="1">
                <a:sym typeface="Symbol" charset="2"/>
              </a:rPr>
              <a:t></a:t>
            </a:r>
            <a:r>
              <a:rPr lang="en-US" sz="2400" dirty="0"/>
              <a:t> software interpretation</a:t>
            </a:r>
          </a:p>
          <a:p>
            <a:pPr marL="171450" indent="-17145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But can be implemented with any </a:t>
            </a:r>
            <a:r>
              <a:rPr lang="en-US" dirty="0" err="1"/>
              <a:t>microarchitectural</a:t>
            </a:r>
            <a:r>
              <a:rPr lang="en-US" dirty="0"/>
              <a:t> style</a:t>
            </a:r>
            <a:endParaRPr lang="en-US" dirty="0" smtClean="0"/>
          </a:p>
          <a:p>
            <a:pPr marL="858838" lvl="2" indent="-342900">
              <a:lnSpc>
                <a:spcPct val="100000"/>
              </a:lnSpc>
              <a:spcBef>
                <a:spcPct val="0"/>
              </a:spcBef>
              <a:buFontTx/>
              <a:buChar char="–"/>
            </a:pPr>
            <a:r>
              <a:rPr lang="en-US" sz="2400" dirty="0" smtClean="0"/>
              <a:t>Intel Nehalem: </a:t>
            </a:r>
            <a:r>
              <a:rPr lang="en-US" sz="2400" dirty="0"/>
              <a:t>hardwired pipelined CISC (x86) machine (with some microcode support)</a:t>
            </a:r>
            <a:endParaRPr lang="en-US" sz="2400" dirty="0" smtClean="0"/>
          </a:p>
          <a:p>
            <a:pPr marL="858838" lvl="2" indent="-342900">
              <a:lnSpc>
                <a:spcPct val="100000"/>
              </a:lnSpc>
              <a:spcBef>
                <a:spcPct val="0"/>
              </a:spcBef>
              <a:buFontTx/>
              <a:buChar char="–"/>
            </a:pPr>
            <a:r>
              <a:rPr lang="en-US" sz="2400" dirty="0" smtClean="0"/>
              <a:t>Intel </a:t>
            </a:r>
            <a:r>
              <a:rPr lang="en-US" sz="2400" dirty="0"/>
              <a:t>could implement a dynamically scheduled out-of-order VLIW</a:t>
            </a:r>
            <a:r>
              <a:rPr lang="en-US" sz="2400" dirty="0" smtClean="0"/>
              <a:t> Itanium (IA-64) processor</a:t>
            </a:r>
            <a:endParaRPr lang="en-US" sz="2400" dirty="0"/>
          </a:p>
          <a:p>
            <a:pPr marL="858838" lvl="2" indent="-342900">
              <a:lnSpc>
                <a:spcPct val="100000"/>
              </a:lnSpc>
              <a:spcBef>
                <a:spcPct val="0"/>
              </a:spcBef>
              <a:buFontTx/>
              <a:buChar char="–"/>
            </a:pPr>
            <a:r>
              <a:rPr lang="en-US" sz="2400" dirty="0"/>
              <a:t>ARM </a:t>
            </a:r>
            <a:r>
              <a:rPr lang="en-US" sz="2400" dirty="0" err="1"/>
              <a:t>Jazelle</a:t>
            </a:r>
            <a:r>
              <a:rPr lang="en-US" sz="2400" dirty="0"/>
              <a:t>: A hardware JVM </a:t>
            </a:r>
            <a:r>
              <a:rPr lang="en-US" sz="2400" dirty="0" smtClean="0"/>
              <a:t>processor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8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8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8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8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8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8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8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8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8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8211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B71CE-87B6-494E-9B3D-6483E500F29F}" type="slidenum">
              <a:rPr lang="en-US"/>
              <a:pPr/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948226" name="Rectangle 2"/>
          <p:cNvSpPr>
            <a:spLocks noChangeArrowheads="1"/>
          </p:cNvSpPr>
          <p:nvPr/>
        </p:nvSpPr>
        <p:spPr bwMode="auto">
          <a:xfrm>
            <a:off x="1425575" y="1516063"/>
            <a:ext cx="1952625" cy="3146425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4822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Datapath vs Control</a:t>
            </a:r>
          </a:p>
        </p:txBody>
      </p:sp>
      <p:sp>
        <p:nvSpPr>
          <p:cNvPr id="94822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1" y="5037138"/>
            <a:ext cx="7696200" cy="1439862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sz="1800" dirty="0" err="1"/>
              <a:t>Datapath</a:t>
            </a:r>
            <a:r>
              <a:rPr lang="en-US" sz="1800" dirty="0"/>
              <a:t>: Storage, FU, interconnect sufficient to perform the desired functions</a:t>
            </a:r>
          </a:p>
          <a:p>
            <a:pPr lvl="1">
              <a:lnSpc>
                <a:spcPct val="70000"/>
              </a:lnSpc>
            </a:pPr>
            <a:r>
              <a:rPr lang="en-US" sz="1400" dirty="0"/>
              <a:t>Inputs are Control Points</a:t>
            </a:r>
          </a:p>
          <a:p>
            <a:pPr lvl="1">
              <a:lnSpc>
                <a:spcPct val="70000"/>
              </a:lnSpc>
            </a:pPr>
            <a:r>
              <a:rPr lang="en-US" sz="1400" dirty="0"/>
              <a:t>Outputs are signals</a:t>
            </a:r>
          </a:p>
          <a:p>
            <a:pPr>
              <a:lnSpc>
                <a:spcPct val="70000"/>
              </a:lnSpc>
            </a:pPr>
            <a:r>
              <a:rPr lang="en-US" sz="1800" dirty="0"/>
              <a:t>Controller: State machine to orchestrate operation on the data path</a:t>
            </a:r>
          </a:p>
          <a:p>
            <a:pPr lvl="1">
              <a:lnSpc>
                <a:spcPct val="70000"/>
              </a:lnSpc>
            </a:pPr>
            <a:r>
              <a:rPr lang="en-US" sz="1400" dirty="0"/>
              <a:t>Based on desired function and signals</a:t>
            </a:r>
            <a:endParaRPr lang="en-US" sz="1400" dirty="0" smtClean="0"/>
          </a:p>
          <a:p>
            <a:pPr>
              <a:lnSpc>
                <a:spcPct val="70000"/>
              </a:lnSpc>
            </a:pPr>
            <a:endParaRPr lang="en-US" sz="1800" dirty="0"/>
          </a:p>
        </p:txBody>
      </p:sp>
      <p:sp>
        <p:nvSpPr>
          <p:cNvPr id="948229" name="Text Box 5"/>
          <p:cNvSpPr txBox="1">
            <a:spLocks noChangeArrowheads="1"/>
          </p:cNvSpPr>
          <p:nvPr/>
        </p:nvSpPr>
        <p:spPr bwMode="auto">
          <a:xfrm>
            <a:off x="1800225" y="1162050"/>
            <a:ext cx="1052513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Datapath</a:t>
            </a:r>
          </a:p>
        </p:txBody>
      </p:sp>
      <p:sp>
        <p:nvSpPr>
          <p:cNvPr id="948230" name="Rectangle 6"/>
          <p:cNvSpPr>
            <a:spLocks noChangeArrowheads="1"/>
          </p:cNvSpPr>
          <p:nvPr/>
        </p:nvSpPr>
        <p:spPr bwMode="auto">
          <a:xfrm>
            <a:off x="1766888" y="1887538"/>
            <a:ext cx="1085850" cy="10699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48231" name="Rectangle 7"/>
          <p:cNvSpPr>
            <a:spLocks noChangeArrowheads="1"/>
          </p:cNvSpPr>
          <p:nvPr/>
        </p:nvSpPr>
        <p:spPr bwMode="auto">
          <a:xfrm>
            <a:off x="1736725" y="3230563"/>
            <a:ext cx="573088" cy="26193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48232" name="Rectangle 8"/>
          <p:cNvSpPr>
            <a:spLocks noChangeArrowheads="1"/>
          </p:cNvSpPr>
          <p:nvPr/>
        </p:nvSpPr>
        <p:spPr bwMode="auto">
          <a:xfrm>
            <a:off x="2349500" y="3230563"/>
            <a:ext cx="573088" cy="26193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48233" name="AutoShape 9"/>
          <p:cNvSpPr>
            <a:spLocks noChangeArrowheads="1"/>
          </p:cNvSpPr>
          <p:nvPr/>
        </p:nvSpPr>
        <p:spPr bwMode="auto">
          <a:xfrm>
            <a:off x="1768475" y="3808413"/>
            <a:ext cx="976313" cy="496887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2024063" y="1731963"/>
            <a:ext cx="1090612" cy="2743200"/>
            <a:chOff x="1402" y="1337"/>
            <a:chExt cx="687" cy="1728"/>
          </a:xfrm>
        </p:grpSpPr>
        <p:sp>
          <p:nvSpPr>
            <p:cNvPr id="948235" name="Line 11"/>
            <p:cNvSpPr>
              <a:spLocks noChangeShapeType="1"/>
            </p:cNvSpPr>
            <p:nvPr/>
          </p:nvSpPr>
          <p:spPr bwMode="auto">
            <a:xfrm>
              <a:off x="1406" y="2089"/>
              <a:ext cx="0" cy="20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948236" name="Line 12"/>
            <p:cNvSpPr>
              <a:spLocks noChangeShapeType="1"/>
            </p:cNvSpPr>
            <p:nvPr/>
          </p:nvSpPr>
          <p:spPr bwMode="auto">
            <a:xfrm>
              <a:off x="1762" y="2095"/>
              <a:ext cx="0" cy="20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948237" name="Line 13"/>
            <p:cNvSpPr>
              <a:spLocks noChangeShapeType="1"/>
            </p:cNvSpPr>
            <p:nvPr/>
          </p:nvSpPr>
          <p:spPr bwMode="auto">
            <a:xfrm>
              <a:off x="1402" y="2425"/>
              <a:ext cx="0" cy="20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948238" name="Line 14"/>
            <p:cNvSpPr>
              <a:spLocks noChangeShapeType="1"/>
            </p:cNvSpPr>
            <p:nvPr/>
          </p:nvSpPr>
          <p:spPr bwMode="auto">
            <a:xfrm>
              <a:off x="1758" y="2431"/>
              <a:ext cx="0" cy="20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948239" name="Freeform 15"/>
            <p:cNvSpPr>
              <a:spLocks/>
            </p:cNvSpPr>
            <p:nvPr/>
          </p:nvSpPr>
          <p:spPr bwMode="auto">
            <a:xfrm>
              <a:off x="1513" y="1337"/>
              <a:ext cx="576" cy="1728"/>
            </a:xfrm>
            <a:custGeom>
              <a:avLst/>
              <a:gdLst/>
              <a:ahLst/>
              <a:cxnLst>
                <a:cxn ang="0">
                  <a:pos x="30" y="1621"/>
                </a:cxn>
                <a:cxn ang="0">
                  <a:pos x="39" y="1728"/>
                </a:cxn>
                <a:cxn ang="0">
                  <a:pos x="576" y="1728"/>
                </a:cxn>
                <a:cxn ang="0">
                  <a:pos x="576" y="0"/>
                </a:cxn>
                <a:cxn ang="0">
                  <a:pos x="0" y="0"/>
                </a:cxn>
                <a:cxn ang="0">
                  <a:pos x="20" y="73"/>
                </a:cxn>
              </a:cxnLst>
              <a:rect l="0" t="0" r="r" b="b"/>
              <a:pathLst>
                <a:path w="576" h="1728">
                  <a:moveTo>
                    <a:pt x="30" y="1621"/>
                  </a:moveTo>
                  <a:lnTo>
                    <a:pt x="39" y="1728"/>
                  </a:lnTo>
                  <a:lnTo>
                    <a:pt x="576" y="1728"/>
                  </a:lnTo>
                  <a:lnTo>
                    <a:pt x="576" y="0"/>
                  </a:lnTo>
                  <a:lnTo>
                    <a:pt x="0" y="0"/>
                  </a:lnTo>
                  <a:lnTo>
                    <a:pt x="20" y="73"/>
                  </a:lnTo>
                </a:path>
              </a:pathLst>
            </a:custGeom>
            <a:noFill/>
            <a:ln w="12700" cap="flat" cmpd="sng">
              <a:solidFill>
                <a:schemeClr val="hlink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sp>
        <p:nvSpPr>
          <p:cNvPr id="948240" name="Rectangle 16"/>
          <p:cNvSpPr>
            <a:spLocks noChangeArrowheads="1"/>
          </p:cNvSpPr>
          <p:nvPr/>
        </p:nvSpPr>
        <p:spPr bwMode="auto">
          <a:xfrm>
            <a:off x="5360988" y="1519238"/>
            <a:ext cx="1890712" cy="327025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48241" name="Text Box 17"/>
          <p:cNvSpPr txBox="1">
            <a:spLocks noChangeArrowheads="1"/>
          </p:cNvSpPr>
          <p:nvPr/>
        </p:nvSpPr>
        <p:spPr bwMode="auto">
          <a:xfrm>
            <a:off x="5595938" y="1165225"/>
            <a:ext cx="11557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Controller</a:t>
            </a:r>
          </a:p>
        </p:txBody>
      </p:sp>
      <p:sp>
        <p:nvSpPr>
          <p:cNvPr id="948242" name="Line 18"/>
          <p:cNvSpPr>
            <a:spLocks noChangeShapeType="1"/>
          </p:cNvSpPr>
          <p:nvPr/>
        </p:nvSpPr>
        <p:spPr bwMode="auto">
          <a:xfrm flipH="1" flipV="1">
            <a:off x="2836863" y="2681288"/>
            <a:ext cx="2990850" cy="279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48243" name="Line 19"/>
          <p:cNvSpPr>
            <a:spLocks noChangeShapeType="1"/>
          </p:cNvSpPr>
          <p:nvPr/>
        </p:nvSpPr>
        <p:spPr bwMode="auto">
          <a:xfrm flipH="1">
            <a:off x="2898775" y="3363913"/>
            <a:ext cx="29130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48244" name="Line 20"/>
          <p:cNvSpPr>
            <a:spLocks noChangeShapeType="1"/>
          </p:cNvSpPr>
          <p:nvPr/>
        </p:nvSpPr>
        <p:spPr bwMode="auto">
          <a:xfrm flipH="1">
            <a:off x="2511425" y="4106863"/>
            <a:ext cx="33004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5765800" y="1743075"/>
            <a:ext cx="1100138" cy="2695575"/>
            <a:chOff x="3632" y="1098"/>
            <a:chExt cx="693" cy="1698"/>
          </a:xfrm>
        </p:grpSpPr>
        <p:sp>
          <p:nvSpPr>
            <p:cNvPr id="948246" name="Rectangle 22"/>
            <p:cNvSpPr>
              <a:spLocks noChangeArrowheads="1"/>
            </p:cNvSpPr>
            <p:nvPr/>
          </p:nvSpPr>
          <p:spPr bwMode="auto">
            <a:xfrm>
              <a:off x="3632" y="1538"/>
              <a:ext cx="576" cy="11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948247" name="AutoShape 23"/>
            <p:cNvSpPr>
              <a:spLocks noChangeArrowheads="1"/>
            </p:cNvSpPr>
            <p:nvPr/>
          </p:nvSpPr>
          <p:spPr bwMode="auto">
            <a:xfrm>
              <a:off x="3651" y="1098"/>
              <a:ext cx="527" cy="31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948248" name="AutoShape 24"/>
            <p:cNvSpPr>
              <a:spLocks noChangeArrowheads="1"/>
            </p:cNvSpPr>
            <p:nvPr/>
          </p:nvSpPr>
          <p:spPr bwMode="auto">
            <a:xfrm>
              <a:off x="3659" y="1760"/>
              <a:ext cx="527" cy="1036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948249" name="Line 25"/>
            <p:cNvSpPr>
              <a:spLocks noChangeShapeType="1"/>
            </p:cNvSpPr>
            <p:nvPr/>
          </p:nvSpPr>
          <p:spPr bwMode="auto">
            <a:xfrm flipH="1">
              <a:off x="3895" y="1396"/>
              <a:ext cx="10" cy="14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948250" name="Line 26"/>
            <p:cNvSpPr>
              <a:spLocks noChangeShapeType="1"/>
            </p:cNvSpPr>
            <p:nvPr/>
          </p:nvSpPr>
          <p:spPr bwMode="auto">
            <a:xfrm>
              <a:off x="3905" y="1640"/>
              <a:ext cx="0" cy="11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948251" name="Freeform 27"/>
            <p:cNvSpPr>
              <a:spLocks/>
            </p:cNvSpPr>
            <p:nvPr/>
          </p:nvSpPr>
          <p:spPr bwMode="auto">
            <a:xfrm>
              <a:off x="3895" y="1240"/>
              <a:ext cx="430" cy="439"/>
            </a:xfrm>
            <a:custGeom>
              <a:avLst/>
              <a:gdLst/>
              <a:ahLst/>
              <a:cxnLst>
                <a:cxn ang="0">
                  <a:pos x="0" y="439"/>
                </a:cxn>
                <a:cxn ang="0">
                  <a:pos x="430" y="439"/>
                </a:cxn>
                <a:cxn ang="0">
                  <a:pos x="430" y="0"/>
                </a:cxn>
                <a:cxn ang="0">
                  <a:pos x="274" y="0"/>
                </a:cxn>
              </a:cxnLst>
              <a:rect l="0" t="0" r="r" b="b"/>
              <a:pathLst>
                <a:path w="430" h="439">
                  <a:moveTo>
                    <a:pt x="0" y="439"/>
                  </a:moveTo>
                  <a:lnTo>
                    <a:pt x="430" y="439"/>
                  </a:lnTo>
                  <a:lnTo>
                    <a:pt x="430" y="0"/>
                  </a:lnTo>
                  <a:lnTo>
                    <a:pt x="274" y="0"/>
                  </a:ln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sp>
        <p:nvSpPr>
          <p:cNvPr id="948252" name="Text Box 28"/>
          <p:cNvSpPr txBox="1">
            <a:spLocks noChangeArrowheads="1"/>
          </p:cNvSpPr>
          <p:nvPr/>
        </p:nvSpPr>
        <p:spPr bwMode="auto">
          <a:xfrm>
            <a:off x="3597275" y="4141788"/>
            <a:ext cx="158432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Control Points</a:t>
            </a:r>
          </a:p>
        </p:txBody>
      </p: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2697163" y="2076450"/>
            <a:ext cx="3130550" cy="1844675"/>
            <a:chOff x="1699" y="1308"/>
            <a:chExt cx="1972" cy="1162"/>
          </a:xfrm>
        </p:grpSpPr>
        <p:sp>
          <p:nvSpPr>
            <p:cNvPr id="948254" name="Line 30"/>
            <p:cNvSpPr>
              <a:spLocks noChangeShapeType="1"/>
            </p:cNvSpPr>
            <p:nvPr/>
          </p:nvSpPr>
          <p:spPr bwMode="auto">
            <a:xfrm flipV="1">
              <a:off x="1699" y="1308"/>
              <a:ext cx="1972" cy="1162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948255" name="Text Box 31"/>
            <p:cNvSpPr txBox="1">
              <a:spLocks noChangeArrowheads="1"/>
            </p:cNvSpPr>
            <p:nvPr/>
          </p:nvSpPr>
          <p:spPr bwMode="auto">
            <a:xfrm>
              <a:off x="2597" y="1379"/>
              <a:ext cx="557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signals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8230" grpId="0" animBg="1"/>
      <p:bldP spid="948231" grpId="0" animBg="1"/>
      <p:bldP spid="948232" grpId="0" animBg="1"/>
      <p:bldP spid="948233" grpId="0" animBg="1"/>
      <p:bldP spid="948242" grpId="0" animBg="1"/>
      <p:bldP spid="948243" grpId="0" animBg="1"/>
      <p:bldP spid="948244" grpId="0" animBg="1"/>
      <p:bldP spid="94825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63CCC-27AC-BF4C-97DE-185D6B2904A3}" type="slidenum">
              <a:rPr lang="en-US"/>
              <a:pPr/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12333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69900"/>
            <a:ext cx="7924800" cy="685800"/>
          </a:xfrm>
        </p:spPr>
        <p:txBody>
          <a:bodyPr/>
          <a:lstStyle/>
          <a:p>
            <a:r>
              <a:rPr lang="en-US" dirty="0" err="1"/>
              <a:t>Microcoded</a:t>
            </a:r>
            <a:r>
              <a:rPr lang="en-US" dirty="0"/>
              <a:t> </a:t>
            </a:r>
            <a:r>
              <a:rPr lang="en-US" dirty="0" err="1" smtClean="0"/>
              <a:t>Microarchitecture</a:t>
            </a:r>
            <a:r>
              <a:rPr lang="en-US" dirty="0" smtClean="0"/>
              <a:t> (CISC)</a:t>
            </a:r>
            <a:endParaRPr lang="en-US" sz="2400" b="0" i="1" dirty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398713" y="1481138"/>
            <a:ext cx="4421187" cy="4729162"/>
            <a:chOff x="1511" y="933"/>
            <a:chExt cx="2785" cy="2979"/>
          </a:xfrm>
        </p:grpSpPr>
        <p:sp>
          <p:nvSpPr>
            <p:cNvPr id="1123332" name="Rectangle 4"/>
            <p:cNvSpPr>
              <a:spLocks noChangeArrowheads="1"/>
            </p:cNvSpPr>
            <p:nvPr/>
          </p:nvSpPr>
          <p:spPr bwMode="auto">
            <a:xfrm>
              <a:off x="2376" y="3000"/>
              <a:ext cx="1008" cy="912"/>
            </a:xfrm>
            <a:prstGeom prst="rect">
              <a:avLst/>
            </a:prstGeom>
            <a:solidFill>
              <a:srgbClr val="CFBDC8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spcBef>
                  <a:spcPct val="0"/>
                </a:spcBef>
              </a:pPr>
              <a:r>
                <a:rPr lang="en-US" sz="2400">
                  <a:solidFill>
                    <a:srgbClr val="56127A"/>
                  </a:solidFill>
                  <a:latin typeface="Verdana" charset="0"/>
                </a:rPr>
                <a:t>Memory</a:t>
              </a:r>
            </a:p>
            <a:p>
              <a:pPr algn="ctr">
                <a:spcBef>
                  <a:spcPct val="0"/>
                </a:spcBef>
              </a:pPr>
              <a:r>
                <a:rPr lang="en-US" sz="2400">
                  <a:solidFill>
                    <a:srgbClr val="56127A"/>
                  </a:solidFill>
                  <a:latin typeface="Verdana" charset="0"/>
                </a:rPr>
                <a:t>(RAM)</a:t>
              </a:r>
            </a:p>
          </p:txBody>
        </p:sp>
        <p:sp>
          <p:nvSpPr>
            <p:cNvPr id="1123333" name="Rectangle 5"/>
            <p:cNvSpPr>
              <a:spLocks noChangeArrowheads="1"/>
            </p:cNvSpPr>
            <p:nvPr/>
          </p:nvSpPr>
          <p:spPr bwMode="auto">
            <a:xfrm>
              <a:off x="1704" y="1992"/>
              <a:ext cx="2256" cy="62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spcBef>
                  <a:spcPct val="0"/>
                </a:spcBef>
              </a:pPr>
              <a:r>
                <a:rPr lang="en-US" sz="2400">
                  <a:solidFill>
                    <a:srgbClr val="56127A"/>
                  </a:solidFill>
                  <a:latin typeface="Verdana" charset="0"/>
                </a:rPr>
                <a:t>Datapath</a:t>
              </a:r>
            </a:p>
          </p:txBody>
        </p:sp>
        <p:sp>
          <p:nvSpPr>
            <p:cNvPr id="1123334" name="Rectangle 6"/>
            <p:cNvSpPr>
              <a:spLocks noChangeArrowheads="1"/>
            </p:cNvSpPr>
            <p:nvPr/>
          </p:nvSpPr>
          <p:spPr bwMode="auto">
            <a:xfrm>
              <a:off x="2232" y="936"/>
              <a:ext cx="1296" cy="672"/>
            </a:xfrm>
            <a:prstGeom prst="rect">
              <a:avLst/>
            </a:prstGeom>
            <a:solidFill>
              <a:srgbClr val="CFBDC8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spcBef>
                  <a:spcPct val="0"/>
                </a:spcBef>
              </a:pPr>
              <a:r>
                <a:rPr lang="en-US" sz="2400">
                  <a:solidFill>
                    <a:srgbClr val="56127A"/>
                  </a:solidFill>
                  <a:latin typeface="Symbol" charset="2"/>
                </a:rPr>
                <a:t>m</a:t>
              </a:r>
              <a:r>
                <a:rPr lang="en-US" sz="2400">
                  <a:solidFill>
                    <a:srgbClr val="56127A"/>
                  </a:solidFill>
                  <a:latin typeface="Verdana" charset="0"/>
                </a:rPr>
                <a:t>controller</a:t>
              </a:r>
            </a:p>
            <a:p>
              <a:pPr algn="ctr">
                <a:spcBef>
                  <a:spcPct val="0"/>
                </a:spcBef>
              </a:pPr>
              <a:r>
                <a:rPr lang="en-US" sz="2400">
                  <a:solidFill>
                    <a:srgbClr val="56127A"/>
                  </a:solidFill>
                  <a:latin typeface="Verdana" charset="0"/>
                </a:rPr>
                <a:t>(ROM)</a:t>
              </a:r>
            </a:p>
          </p:txBody>
        </p:sp>
        <p:sp>
          <p:nvSpPr>
            <p:cNvPr id="1123335" name="Line 7"/>
            <p:cNvSpPr>
              <a:spLocks noChangeShapeType="1"/>
            </p:cNvSpPr>
            <p:nvPr/>
          </p:nvSpPr>
          <p:spPr bwMode="auto">
            <a:xfrm>
              <a:off x="2904" y="2616"/>
              <a:ext cx="0" cy="38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3336" name="Text Box 8"/>
            <p:cNvSpPr txBox="1">
              <a:spLocks noChangeArrowheads="1"/>
            </p:cNvSpPr>
            <p:nvPr/>
          </p:nvSpPr>
          <p:spPr bwMode="auto">
            <a:xfrm>
              <a:off x="3142" y="2661"/>
              <a:ext cx="493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Addr</a:t>
              </a:r>
            </a:p>
          </p:txBody>
        </p:sp>
        <p:sp>
          <p:nvSpPr>
            <p:cNvPr id="1123337" name="Text Box 9"/>
            <p:cNvSpPr txBox="1">
              <a:spLocks noChangeArrowheads="1"/>
            </p:cNvSpPr>
            <p:nvPr/>
          </p:nvSpPr>
          <p:spPr bwMode="auto">
            <a:xfrm>
              <a:off x="2457" y="2661"/>
              <a:ext cx="494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Data</a:t>
              </a:r>
            </a:p>
          </p:txBody>
        </p:sp>
        <p:sp>
          <p:nvSpPr>
            <p:cNvPr id="1123338" name="Freeform 10"/>
            <p:cNvSpPr>
              <a:spLocks/>
            </p:cNvSpPr>
            <p:nvPr/>
          </p:nvSpPr>
          <p:spPr bwMode="auto">
            <a:xfrm>
              <a:off x="3384" y="2616"/>
              <a:ext cx="240" cy="624"/>
            </a:xfrm>
            <a:custGeom>
              <a:avLst/>
              <a:gdLst/>
              <a:ahLst/>
              <a:cxnLst>
                <a:cxn ang="0">
                  <a:pos x="240" y="0"/>
                </a:cxn>
                <a:cxn ang="0">
                  <a:pos x="240" y="816"/>
                </a:cxn>
                <a:cxn ang="0">
                  <a:pos x="0" y="816"/>
                </a:cxn>
              </a:cxnLst>
              <a:rect l="0" t="0" r="r" b="b"/>
              <a:pathLst>
                <a:path w="240" h="816">
                  <a:moveTo>
                    <a:pt x="240" y="0"/>
                  </a:moveTo>
                  <a:lnTo>
                    <a:pt x="240" y="816"/>
                  </a:lnTo>
                  <a:lnTo>
                    <a:pt x="0" y="816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" name="Group 11"/>
            <p:cNvGrpSpPr>
              <a:grpSpLocks/>
            </p:cNvGrpSpPr>
            <p:nvPr/>
          </p:nvGrpSpPr>
          <p:grpSpPr bwMode="auto">
            <a:xfrm>
              <a:off x="1992" y="1608"/>
              <a:ext cx="2304" cy="2112"/>
              <a:chOff x="1776" y="1680"/>
              <a:chExt cx="2304" cy="2112"/>
            </a:xfrm>
          </p:grpSpPr>
          <p:sp>
            <p:nvSpPr>
              <p:cNvPr id="1123340" name="Freeform 12"/>
              <p:cNvSpPr>
                <a:spLocks/>
              </p:cNvSpPr>
              <p:nvPr/>
            </p:nvSpPr>
            <p:spPr bwMode="auto">
              <a:xfrm>
                <a:off x="1776" y="1680"/>
                <a:ext cx="480" cy="384"/>
              </a:xfrm>
              <a:custGeom>
                <a:avLst/>
                <a:gdLst/>
                <a:ahLst/>
                <a:cxnLst>
                  <a:cxn ang="0">
                    <a:pos x="480" y="0"/>
                  </a:cxn>
                  <a:cxn ang="0">
                    <a:pos x="480" y="144"/>
                  </a:cxn>
                  <a:cxn ang="0">
                    <a:pos x="0" y="144"/>
                  </a:cxn>
                  <a:cxn ang="0">
                    <a:pos x="0" y="384"/>
                  </a:cxn>
                </a:cxnLst>
                <a:rect l="0" t="0" r="r" b="b"/>
                <a:pathLst>
                  <a:path w="480" h="384">
                    <a:moveTo>
                      <a:pt x="480" y="0"/>
                    </a:moveTo>
                    <a:lnTo>
                      <a:pt x="480" y="144"/>
                    </a:lnTo>
                    <a:lnTo>
                      <a:pt x="0" y="144"/>
                    </a:lnTo>
                    <a:lnTo>
                      <a:pt x="0" y="384"/>
                    </a:lnTo>
                  </a:path>
                </a:pathLst>
              </a:custGeom>
              <a:noFill/>
              <a:ln w="1905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3341" name="Freeform 13"/>
              <p:cNvSpPr>
                <a:spLocks/>
              </p:cNvSpPr>
              <p:nvPr/>
            </p:nvSpPr>
            <p:spPr bwMode="auto">
              <a:xfrm>
                <a:off x="2016" y="1680"/>
                <a:ext cx="336" cy="384"/>
              </a:xfrm>
              <a:custGeom>
                <a:avLst/>
                <a:gdLst/>
                <a:ahLst/>
                <a:cxnLst>
                  <a:cxn ang="0">
                    <a:pos x="336" y="0"/>
                  </a:cxn>
                  <a:cxn ang="0">
                    <a:pos x="336" y="192"/>
                  </a:cxn>
                  <a:cxn ang="0">
                    <a:pos x="0" y="192"/>
                  </a:cxn>
                  <a:cxn ang="0">
                    <a:pos x="0" y="384"/>
                  </a:cxn>
                </a:cxnLst>
                <a:rect l="0" t="0" r="r" b="b"/>
                <a:pathLst>
                  <a:path w="336" h="384">
                    <a:moveTo>
                      <a:pt x="336" y="0"/>
                    </a:moveTo>
                    <a:lnTo>
                      <a:pt x="336" y="192"/>
                    </a:lnTo>
                    <a:lnTo>
                      <a:pt x="0" y="192"/>
                    </a:lnTo>
                    <a:lnTo>
                      <a:pt x="0" y="384"/>
                    </a:lnTo>
                  </a:path>
                </a:pathLst>
              </a:custGeom>
              <a:noFill/>
              <a:ln w="1905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3342" name="Freeform 14"/>
              <p:cNvSpPr>
                <a:spLocks/>
              </p:cNvSpPr>
              <p:nvPr/>
            </p:nvSpPr>
            <p:spPr bwMode="auto">
              <a:xfrm>
                <a:off x="2208" y="1680"/>
                <a:ext cx="240" cy="384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240" y="240"/>
                  </a:cxn>
                  <a:cxn ang="0">
                    <a:pos x="0" y="240"/>
                  </a:cxn>
                  <a:cxn ang="0">
                    <a:pos x="0" y="384"/>
                  </a:cxn>
                </a:cxnLst>
                <a:rect l="0" t="0" r="r" b="b"/>
                <a:pathLst>
                  <a:path w="240" h="384">
                    <a:moveTo>
                      <a:pt x="240" y="0"/>
                    </a:moveTo>
                    <a:lnTo>
                      <a:pt x="240" y="240"/>
                    </a:lnTo>
                    <a:lnTo>
                      <a:pt x="0" y="240"/>
                    </a:lnTo>
                    <a:lnTo>
                      <a:pt x="0" y="384"/>
                    </a:lnTo>
                  </a:path>
                </a:pathLst>
              </a:custGeom>
              <a:noFill/>
              <a:ln w="1905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3343" name="Freeform 15"/>
              <p:cNvSpPr>
                <a:spLocks/>
              </p:cNvSpPr>
              <p:nvPr/>
            </p:nvSpPr>
            <p:spPr bwMode="auto">
              <a:xfrm>
                <a:off x="2400" y="1680"/>
                <a:ext cx="144" cy="384"/>
              </a:xfrm>
              <a:custGeom>
                <a:avLst/>
                <a:gdLst/>
                <a:ahLst/>
                <a:cxnLst>
                  <a:cxn ang="0">
                    <a:pos x="144" y="0"/>
                  </a:cxn>
                  <a:cxn ang="0">
                    <a:pos x="144" y="288"/>
                  </a:cxn>
                  <a:cxn ang="0">
                    <a:pos x="0" y="288"/>
                  </a:cxn>
                  <a:cxn ang="0">
                    <a:pos x="0" y="384"/>
                  </a:cxn>
                </a:cxnLst>
                <a:rect l="0" t="0" r="r" b="b"/>
                <a:pathLst>
                  <a:path w="144" h="384">
                    <a:moveTo>
                      <a:pt x="144" y="0"/>
                    </a:moveTo>
                    <a:lnTo>
                      <a:pt x="144" y="288"/>
                    </a:lnTo>
                    <a:lnTo>
                      <a:pt x="0" y="288"/>
                    </a:lnTo>
                    <a:lnTo>
                      <a:pt x="0" y="384"/>
                    </a:lnTo>
                  </a:path>
                </a:pathLst>
              </a:custGeom>
              <a:noFill/>
              <a:ln w="1905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3344" name="Line 16"/>
              <p:cNvSpPr>
                <a:spLocks noChangeShapeType="1"/>
              </p:cNvSpPr>
              <p:nvPr/>
            </p:nvSpPr>
            <p:spPr bwMode="auto">
              <a:xfrm>
                <a:off x="2640" y="1680"/>
                <a:ext cx="1" cy="384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3345" name="Freeform 17"/>
              <p:cNvSpPr>
                <a:spLocks/>
              </p:cNvSpPr>
              <p:nvPr/>
            </p:nvSpPr>
            <p:spPr bwMode="auto">
              <a:xfrm flipH="1">
                <a:off x="3024" y="1680"/>
                <a:ext cx="480" cy="384"/>
              </a:xfrm>
              <a:custGeom>
                <a:avLst/>
                <a:gdLst/>
                <a:ahLst/>
                <a:cxnLst>
                  <a:cxn ang="0">
                    <a:pos x="480" y="0"/>
                  </a:cxn>
                  <a:cxn ang="0">
                    <a:pos x="480" y="144"/>
                  </a:cxn>
                  <a:cxn ang="0">
                    <a:pos x="0" y="144"/>
                  </a:cxn>
                  <a:cxn ang="0">
                    <a:pos x="0" y="384"/>
                  </a:cxn>
                </a:cxnLst>
                <a:rect l="0" t="0" r="r" b="b"/>
                <a:pathLst>
                  <a:path w="480" h="384">
                    <a:moveTo>
                      <a:pt x="480" y="0"/>
                    </a:moveTo>
                    <a:lnTo>
                      <a:pt x="480" y="144"/>
                    </a:lnTo>
                    <a:lnTo>
                      <a:pt x="0" y="144"/>
                    </a:lnTo>
                    <a:lnTo>
                      <a:pt x="0" y="384"/>
                    </a:lnTo>
                  </a:path>
                </a:pathLst>
              </a:custGeom>
              <a:noFill/>
              <a:ln w="1905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3346" name="Freeform 18"/>
              <p:cNvSpPr>
                <a:spLocks/>
              </p:cNvSpPr>
              <p:nvPr/>
            </p:nvSpPr>
            <p:spPr bwMode="auto">
              <a:xfrm flipH="1">
                <a:off x="2928" y="1680"/>
                <a:ext cx="336" cy="384"/>
              </a:xfrm>
              <a:custGeom>
                <a:avLst/>
                <a:gdLst/>
                <a:ahLst/>
                <a:cxnLst>
                  <a:cxn ang="0">
                    <a:pos x="336" y="0"/>
                  </a:cxn>
                  <a:cxn ang="0">
                    <a:pos x="336" y="192"/>
                  </a:cxn>
                  <a:cxn ang="0">
                    <a:pos x="0" y="192"/>
                  </a:cxn>
                  <a:cxn ang="0">
                    <a:pos x="0" y="384"/>
                  </a:cxn>
                </a:cxnLst>
                <a:rect l="0" t="0" r="r" b="b"/>
                <a:pathLst>
                  <a:path w="336" h="384">
                    <a:moveTo>
                      <a:pt x="336" y="0"/>
                    </a:moveTo>
                    <a:lnTo>
                      <a:pt x="336" y="192"/>
                    </a:lnTo>
                    <a:lnTo>
                      <a:pt x="0" y="192"/>
                    </a:lnTo>
                    <a:lnTo>
                      <a:pt x="0" y="384"/>
                    </a:lnTo>
                  </a:path>
                </a:pathLst>
              </a:custGeom>
              <a:noFill/>
              <a:ln w="1905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3347" name="Freeform 19"/>
              <p:cNvSpPr>
                <a:spLocks/>
              </p:cNvSpPr>
              <p:nvPr/>
            </p:nvSpPr>
            <p:spPr bwMode="auto">
              <a:xfrm flipH="1">
                <a:off x="2832" y="1680"/>
                <a:ext cx="240" cy="384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240" y="240"/>
                  </a:cxn>
                  <a:cxn ang="0">
                    <a:pos x="0" y="240"/>
                  </a:cxn>
                  <a:cxn ang="0">
                    <a:pos x="0" y="384"/>
                  </a:cxn>
                </a:cxnLst>
                <a:rect l="0" t="0" r="r" b="b"/>
                <a:pathLst>
                  <a:path w="240" h="384">
                    <a:moveTo>
                      <a:pt x="240" y="0"/>
                    </a:moveTo>
                    <a:lnTo>
                      <a:pt x="240" y="240"/>
                    </a:lnTo>
                    <a:lnTo>
                      <a:pt x="0" y="240"/>
                    </a:lnTo>
                    <a:lnTo>
                      <a:pt x="0" y="384"/>
                    </a:lnTo>
                  </a:path>
                </a:pathLst>
              </a:custGeom>
              <a:noFill/>
              <a:ln w="1905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3348" name="Freeform 20"/>
              <p:cNvSpPr>
                <a:spLocks/>
              </p:cNvSpPr>
              <p:nvPr/>
            </p:nvSpPr>
            <p:spPr bwMode="auto">
              <a:xfrm flipH="1">
                <a:off x="2736" y="1680"/>
                <a:ext cx="144" cy="384"/>
              </a:xfrm>
              <a:custGeom>
                <a:avLst/>
                <a:gdLst/>
                <a:ahLst/>
                <a:cxnLst>
                  <a:cxn ang="0">
                    <a:pos x="144" y="0"/>
                  </a:cxn>
                  <a:cxn ang="0">
                    <a:pos x="144" y="288"/>
                  </a:cxn>
                  <a:cxn ang="0">
                    <a:pos x="0" y="288"/>
                  </a:cxn>
                  <a:cxn ang="0">
                    <a:pos x="0" y="384"/>
                  </a:cxn>
                </a:cxnLst>
                <a:rect l="0" t="0" r="r" b="b"/>
                <a:pathLst>
                  <a:path w="144" h="384">
                    <a:moveTo>
                      <a:pt x="144" y="0"/>
                    </a:moveTo>
                    <a:lnTo>
                      <a:pt x="144" y="288"/>
                    </a:lnTo>
                    <a:lnTo>
                      <a:pt x="0" y="288"/>
                    </a:lnTo>
                    <a:lnTo>
                      <a:pt x="0" y="384"/>
                    </a:lnTo>
                  </a:path>
                </a:pathLst>
              </a:custGeom>
              <a:noFill/>
              <a:ln w="1905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3349" name="Freeform 21"/>
              <p:cNvSpPr>
                <a:spLocks/>
              </p:cNvSpPr>
              <p:nvPr/>
            </p:nvSpPr>
            <p:spPr bwMode="auto">
              <a:xfrm>
                <a:off x="3120" y="1680"/>
                <a:ext cx="864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96"/>
                  </a:cxn>
                  <a:cxn ang="0">
                    <a:pos x="864" y="96"/>
                  </a:cxn>
                  <a:cxn ang="0">
                    <a:pos x="864" y="1920"/>
                  </a:cxn>
                  <a:cxn ang="0">
                    <a:pos x="48" y="1920"/>
                  </a:cxn>
                </a:cxnLst>
                <a:rect l="0" t="0" r="r" b="b"/>
                <a:pathLst>
                  <a:path w="864" h="1920">
                    <a:moveTo>
                      <a:pt x="0" y="0"/>
                    </a:moveTo>
                    <a:lnTo>
                      <a:pt x="0" y="96"/>
                    </a:lnTo>
                    <a:lnTo>
                      <a:pt x="864" y="96"/>
                    </a:lnTo>
                    <a:lnTo>
                      <a:pt x="864" y="1920"/>
                    </a:lnTo>
                    <a:lnTo>
                      <a:pt x="48" y="1920"/>
                    </a:lnTo>
                  </a:path>
                </a:pathLst>
              </a:custGeom>
              <a:noFill/>
              <a:ln w="1905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3350" name="Freeform 22"/>
              <p:cNvSpPr>
                <a:spLocks/>
              </p:cNvSpPr>
              <p:nvPr/>
            </p:nvSpPr>
            <p:spPr bwMode="auto">
              <a:xfrm>
                <a:off x="3168" y="1680"/>
                <a:ext cx="912" cy="2112"/>
              </a:xfrm>
              <a:custGeom>
                <a:avLst/>
                <a:gdLst/>
                <a:ahLst/>
                <a:cxnLst>
                  <a:cxn ang="0">
                    <a:pos x="48" y="0"/>
                  </a:cxn>
                  <a:cxn ang="0">
                    <a:pos x="48" y="48"/>
                  </a:cxn>
                  <a:cxn ang="0">
                    <a:pos x="912" y="48"/>
                  </a:cxn>
                  <a:cxn ang="0">
                    <a:pos x="912" y="2112"/>
                  </a:cxn>
                  <a:cxn ang="0">
                    <a:pos x="0" y="2112"/>
                  </a:cxn>
                </a:cxnLst>
                <a:rect l="0" t="0" r="r" b="b"/>
                <a:pathLst>
                  <a:path w="912" h="2112">
                    <a:moveTo>
                      <a:pt x="48" y="0"/>
                    </a:moveTo>
                    <a:lnTo>
                      <a:pt x="48" y="48"/>
                    </a:lnTo>
                    <a:lnTo>
                      <a:pt x="912" y="48"/>
                    </a:lnTo>
                    <a:lnTo>
                      <a:pt x="912" y="2112"/>
                    </a:lnTo>
                    <a:lnTo>
                      <a:pt x="0" y="2112"/>
                    </a:lnTo>
                  </a:path>
                </a:pathLst>
              </a:custGeom>
              <a:noFill/>
              <a:ln w="1905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123351" name="Freeform 23"/>
            <p:cNvSpPr>
              <a:spLocks/>
            </p:cNvSpPr>
            <p:nvPr/>
          </p:nvSpPr>
          <p:spPr bwMode="auto">
            <a:xfrm>
              <a:off x="1752" y="1368"/>
              <a:ext cx="480" cy="624"/>
            </a:xfrm>
            <a:custGeom>
              <a:avLst/>
              <a:gdLst/>
              <a:ahLst/>
              <a:cxnLst>
                <a:cxn ang="0">
                  <a:pos x="0" y="624"/>
                </a:cxn>
                <a:cxn ang="0">
                  <a:pos x="0" y="0"/>
                </a:cxn>
                <a:cxn ang="0">
                  <a:pos x="384" y="0"/>
                </a:cxn>
              </a:cxnLst>
              <a:rect l="0" t="0" r="r" b="b"/>
              <a:pathLst>
                <a:path w="384" h="624">
                  <a:moveTo>
                    <a:pt x="0" y="624"/>
                  </a:moveTo>
                  <a:lnTo>
                    <a:pt x="0" y="0"/>
                  </a:lnTo>
                  <a:lnTo>
                    <a:pt x="384" y="0"/>
                  </a:lnTo>
                </a:path>
              </a:pathLst>
            </a:custGeom>
            <a:noFill/>
            <a:ln w="25400" cap="flat" cmpd="sng">
              <a:solidFill>
                <a:srgbClr val="B69CAC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3352" name="Freeform 24"/>
            <p:cNvSpPr>
              <a:spLocks/>
            </p:cNvSpPr>
            <p:nvPr/>
          </p:nvSpPr>
          <p:spPr bwMode="auto">
            <a:xfrm>
              <a:off x="1512" y="1176"/>
              <a:ext cx="864" cy="2064"/>
            </a:xfrm>
            <a:custGeom>
              <a:avLst/>
              <a:gdLst/>
              <a:ahLst/>
              <a:cxnLst>
                <a:cxn ang="0">
                  <a:pos x="864" y="2064"/>
                </a:cxn>
                <a:cxn ang="0">
                  <a:pos x="0" y="2064"/>
                </a:cxn>
                <a:cxn ang="0">
                  <a:pos x="0" y="0"/>
                </a:cxn>
                <a:cxn ang="0">
                  <a:pos x="720" y="0"/>
                </a:cxn>
              </a:cxnLst>
              <a:rect l="0" t="0" r="r" b="b"/>
              <a:pathLst>
                <a:path w="864" h="2064">
                  <a:moveTo>
                    <a:pt x="864" y="2064"/>
                  </a:moveTo>
                  <a:lnTo>
                    <a:pt x="0" y="2064"/>
                  </a:lnTo>
                  <a:lnTo>
                    <a:pt x="0" y="0"/>
                  </a:lnTo>
                  <a:lnTo>
                    <a:pt x="720" y="0"/>
                  </a:lnTo>
                </a:path>
              </a:pathLst>
            </a:custGeom>
            <a:noFill/>
            <a:ln w="25400" cap="flat" cmpd="sng">
              <a:solidFill>
                <a:srgbClr val="B69CAC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3353" name="Text Box 25"/>
            <p:cNvSpPr txBox="1">
              <a:spLocks noChangeArrowheads="1"/>
            </p:cNvSpPr>
            <p:nvPr/>
          </p:nvSpPr>
          <p:spPr bwMode="auto">
            <a:xfrm>
              <a:off x="1654" y="1125"/>
              <a:ext cx="548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zero?</a:t>
              </a:r>
            </a:p>
          </p:txBody>
        </p:sp>
        <p:sp>
          <p:nvSpPr>
            <p:cNvPr id="1123354" name="Text Box 26"/>
            <p:cNvSpPr txBox="1">
              <a:spLocks noChangeArrowheads="1"/>
            </p:cNvSpPr>
            <p:nvPr/>
          </p:nvSpPr>
          <p:spPr bwMode="auto">
            <a:xfrm>
              <a:off x="1659" y="933"/>
              <a:ext cx="582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busy?</a:t>
              </a:r>
            </a:p>
          </p:txBody>
        </p:sp>
        <p:sp>
          <p:nvSpPr>
            <p:cNvPr id="1123355" name="Freeform 27"/>
            <p:cNvSpPr>
              <a:spLocks/>
            </p:cNvSpPr>
            <p:nvPr/>
          </p:nvSpPr>
          <p:spPr bwMode="auto">
            <a:xfrm>
              <a:off x="1848" y="1560"/>
              <a:ext cx="384" cy="432"/>
            </a:xfrm>
            <a:custGeom>
              <a:avLst/>
              <a:gdLst/>
              <a:ahLst/>
              <a:cxnLst>
                <a:cxn ang="0">
                  <a:pos x="0" y="432"/>
                </a:cxn>
                <a:cxn ang="0">
                  <a:pos x="0" y="48"/>
                </a:cxn>
                <a:cxn ang="0">
                  <a:pos x="0" y="0"/>
                </a:cxn>
                <a:cxn ang="0">
                  <a:pos x="384" y="0"/>
                </a:cxn>
              </a:cxnLst>
              <a:rect l="0" t="0" r="r" b="b"/>
              <a:pathLst>
                <a:path w="384" h="432">
                  <a:moveTo>
                    <a:pt x="0" y="432"/>
                  </a:moveTo>
                  <a:lnTo>
                    <a:pt x="0" y="48"/>
                  </a:lnTo>
                  <a:lnTo>
                    <a:pt x="0" y="0"/>
                  </a:lnTo>
                  <a:lnTo>
                    <a:pt x="384" y="0"/>
                  </a:lnTo>
                </a:path>
              </a:pathLst>
            </a:custGeom>
            <a:noFill/>
            <a:ln w="25400" cap="flat" cmpd="sng">
              <a:solidFill>
                <a:srgbClr val="B69CAC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3356" name="Text Box 28"/>
            <p:cNvSpPr txBox="1">
              <a:spLocks noChangeArrowheads="1"/>
            </p:cNvSpPr>
            <p:nvPr/>
          </p:nvSpPr>
          <p:spPr bwMode="auto">
            <a:xfrm>
              <a:off x="1511" y="1317"/>
              <a:ext cx="688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opcode</a:t>
              </a:r>
            </a:p>
          </p:txBody>
        </p:sp>
        <p:sp>
          <p:nvSpPr>
            <p:cNvPr id="1123357" name="Text Box 29"/>
            <p:cNvSpPr txBox="1">
              <a:spLocks noChangeArrowheads="1"/>
            </p:cNvSpPr>
            <p:nvPr/>
          </p:nvSpPr>
          <p:spPr bwMode="auto">
            <a:xfrm>
              <a:off x="3424" y="3285"/>
              <a:ext cx="698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enMem</a:t>
              </a:r>
            </a:p>
          </p:txBody>
        </p:sp>
        <p:sp>
          <p:nvSpPr>
            <p:cNvPr id="1123358" name="Text Box 30"/>
            <p:cNvSpPr txBox="1">
              <a:spLocks noChangeArrowheads="1"/>
            </p:cNvSpPr>
            <p:nvPr/>
          </p:nvSpPr>
          <p:spPr bwMode="auto">
            <a:xfrm>
              <a:off x="3410" y="3477"/>
              <a:ext cx="792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MemWrt</a:t>
              </a:r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5321300" y="1600200"/>
            <a:ext cx="3543300" cy="701675"/>
            <a:chOff x="3352" y="1008"/>
            <a:chExt cx="2232" cy="442"/>
          </a:xfrm>
        </p:grpSpPr>
        <p:sp>
          <p:nvSpPr>
            <p:cNvPr id="1123360" name="Text Box 32"/>
            <p:cNvSpPr txBox="1">
              <a:spLocks noChangeArrowheads="1"/>
            </p:cNvSpPr>
            <p:nvPr/>
          </p:nvSpPr>
          <p:spPr bwMode="auto">
            <a:xfrm>
              <a:off x="3600" y="1008"/>
              <a:ext cx="1984" cy="4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sz="2000" dirty="0">
                  <a:solidFill>
                    <a:srgbClr val="56127A"/>
                  </a:solidFill>
                  <a:latin typeface="Verdana" charset="0"/>
                </a:rPr>
                <a:t>holds fixed</a:t>
              </a:r>
            </a:p>
            <a:p>
              <a:pPr algn="ctr">
                <a:spcBef>
                  <a:spcPct val="0"/>
                </a:spcBef>
              </a:pPr>
              <a:r>
                <a:rPr lang="en-US" sz="2000" i="1" dirty="0">
                  <a:solidFill>
                    <a:srgbClr val="56127A"/>
                  </a:solidFill>
                  <a:latin typeface="Verdana" charset="0"/>
                </a:rPr>
                <a:t>microcode</a:t>
              </a:r>
              <a:r>
                <a:rPr lang="en-US" sz="2000" dirty="0">
                  <a:solidFill>
                    <a:srgbClr val="56127A"/>
                  </a:solidFill>
                  <a:latin typeface="Verdana" charset="0"/>
                </a:rPr>
                <a:t> instructions </a:t>
              </a:r>
            </a:p>
          </p:txBody>
        </p:sp>
        <p:sp>
          <p:nvSpPr>
            <p:cNvPr id="1123361" name="Freeform 33"/>
            <p:cNvSpPr>
              <a:spLocks/>
            </p:cNvSpPr>
            <p:nvPr/>
          </p:nvSpPr>
          <p:spPr bwMode="auto">
            <a:xfrm>
              <a:off x="3352" y="1017"/>
              <a:ext cx="440" cy="135"/>
            </a:xfrm>
            <a:custGeom>
              <a:avLst/>
              <a:gdLst/>
              <a:ahLst/>
              <a:cxnLst>
                <a:cxn ang="0">
                  <a:pos x="0" y="23"/>
                </a:cxn>
                <a:cxn ang="0">
                  <a:pos x="304" y="23"/>
                </a:cxn>
                <a:cxn ang="0">
                  <a:pos x="256" y="159"/>
                </a:cxn>
                <a:cxn ang="0">
                  <a:pos x="552" y="191"/>
                </a:cxn>
              </a:cxnLst>
              <a:rect l="0" t="0" r="r" b="b"/>
              <a:pathLst>
                <a:path w="552" h="191">
                  <a:moveTo>
                    <a:pt x="0" y="23"/>
                  </a:moveTo>
                  <a:cubicBezTo>
                    <a:pt x="130" y="11"/>
                    <a:pt x="261" y="0"/>
                    <a:pt x="304" y="23"/>
                  </a:cubicBezTo>
                  <a:cubicBezTo>
                    <a:pt x="347" y="46"/>
                    <a:pt x="215" y="131"/>
                    <a:pt x="256" y="159"/>
                  </a:cubicBezTo>
                  <a:cubicBezTo>
                    <a:pt x="297" y="187"/>
                    <a:pt x="424" y="189"/>
                    <a:pt x="552" y="191"/>
                  </a:cubicBez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50800" y="5216525"/>
            <a:ext cx="3860800" cy="1311275"/>
            <a:chOff x="32" y="3286"/>
            <a:chExt cx="2432" cy="826"/>
          </a:xfrm>
        </p:grpSpPr>
        <p:sp>
          <p:nvSpPr>
            <p:cNvPr id="1123363" name="Text Box 35"/>
            <p:cNvSpPr txBox="1">
              <a:spLocks noChangeArrowheads="1"/>
            </p:cNvSpPr>
            <p:nvPr/>
          </p:nvSpPr>
          <p:spPr bwMode="auto">
            <a:xfrm>
              <a:off x="32" y="3286"/>
              <a:ext cx="1976" cy="82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holds user program written in </a:t>
              </a: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macrocode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instructions (e.g., MIPS, x86, etc.)</a:t>
              </a:r>
            </a:p>
          </p:txBody>
        </p:sp>
        <p:sp>
          <p:nvSpPr>
            <p:cNvPr id="1123364" name="Freeform 36"/>
            <p:cNvSpPr>
              <a:spLocks/>
            </p:cNvSpPr>
            <p:nvPr/>
          </p:nvSpPr>
          <p:spPr bwMode="auto">
            <a:xfrm flipH="1">
              <a:off x="1912" y="3649"/>
              <a:ext cx="552" cy="191"/>
            </a:xfrm>
            <a:custGeom>
              <a:avLst/>
              <a:gdLst/>
              <a:ahLst/>
              <a:cxnLst>
                <a:cxn ang="0">
                  <a:pos x="0" y="23"/>
                </a:cxn>
                <a:cxn ang="0">
                  <a:pos x="304" y="23"/>
                </a:cxn>
                <a:cxn ang="0">
                  <a:pos x="256" y="159"/>
                </a:cxn>
                <a:cxn ang="0">
                  <a:pos x="552" y="191"/>
                </a:cxn>
              </a:cxnLst>
              <a:rect l="0" t="0" r="r" b="b"/>
              <a:pathLst>
                <a:path w="552" h="191">
                  <a:moveTo>
                    <a:pt x="0" y="23"/>
                  </a:moveTo>
                  <a:cubicBezTo>
                    <a:pt x="130" y="11"/>
                    <a:pt x="261" y="0"/>
                    <a:pt x="304" y="23"/>
                  </a:cubicBezTo>
                  <a:cubicBezTo>
                    <a:pt x="347" y="46"/>
                    <a:pt x="215" y="131"/>
                    <a:pt x="256" y="159"/>
                  </a:cubicBezTo>
                  <a:cubicBezTo>
                    <a:pt x="297" y="187"/>
                    <a:pt x="424" y="189"/>
                    <a:pt x="552" y="191"/>
                  </a:cubicBez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Left Brace 40"/>
          <p:cNvSpPr/>
          <p:nvPr/>
        </p:nvSpPr>
        <p:spPr bwMode="auto">
          <a:xfrm rot="5400000">
            <a:off x="2190750" y="476250"/>
            <a:ext cx="342900" cy="2133600"/>
          </a:xfrm>
          <a:prstGeom prst="leftBrace">
            <a:avLst>
              <a:gd name="adj1" fmla="val 18210"/>
              <a:gd name="adj2" fmla="val 48354"/>
            </a:avLst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6" name="Left Brace 45"/>
          <p:cNvSpPr/>
          <p:nvPr/>
        </p:nvSpPr>
        <p:spPr bwMode="auto">
          <a:xfrm rot="5400000">
            <a:off x="4019550" y="781050"/>
            <a:ext cx="342900" cy="1524000"/>
          </a:xfrm>
          <a:prstGeom prst="leftBrace">
            <a:avLst>
              <a:gd name="adj1" fmla="val 18210"/>
              <a:gd name="adj2" fmla="val 48354"/>
            </a:avLst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8" name="Left Brace 47"/>
          <p:cNvSpPr/>
          <p:nvPr/>
        </p:nvSpPr>
        <p:spPr bwMode="auto">
          <a:xfrm rot="5400000">
            <a:off x="6305550" y="19050"/>
            <a:ext cx="342900" cy="3048000"/>
          </a:xfrm>
          <a:prstGeom prst="leftBrace">
            <a:avLst>
              <a:gd name="adj1" fmla="val 18210"/>
              <a:gd name="adj2" fmla="val 48354"/>
            </a:avLst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096000" y="1447800"/>
            <a:ext cx="9374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</a:rPr>
              <a:t>Inst 3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1295400" y="1905000"/>
            <a:ext cx="2133600" cy="304800"/>
          </a:xfrm>
          <a:prstGeom prst="rect">
            <a:avLst/>
          </a:prstGeom>
          <a:solidFill>
            <a:schemeClr val="bg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CISC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5E8C9-94CC-FC42-AFE8-1224D17E4F20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295400" y="1905000"/>
            <a:ext cx="304800" cy="3048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600200" y="1905000"/>
            <a:ext cx="304800" cy="3048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905000" y="1905000"/>
            <a:ext cx="304800" cy="3048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209800" y="1905000"/>
            <a:ext cx="304800" cy="3048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514600" y="1905000"/>
            <a:ext cx="304800" cy="3048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819400" y="1905000"/>
            <a:ext cx="304800" cy="3048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3124200" y="1905000"/>
            <a:ext cx="304800" cy="3048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3429000" y="1905000"/>
            <a:ext cx="1524000" cy="304800"/>
          </a:xfrm>
          <a:prstGeom prst="rect">
            <a:avLst/>
          </a:prstGeom>
          <a:solidFill>
            <a:schemeClr val="bg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3429000" y="1905000"/>
            <a:ext cx="304800" cy="3048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3733800" y="1905000"/>
            <a:ext cx="304800" cy="3048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038600" y="1905000"/>
            <a:ext cx="304800" cy="3048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343400" y="1905000"/>
            <a:ext cx="304800" cy="3048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4648200" y="1905000"/>
            <a:ext cx="304800" cy="3048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4953000" y="1905000"/>
            <a:ext cx="3048000" cy="304800"/>
          </a:xfrm>
          <a:prstGeom prst="rect">
            <a:avLst/>
          </a:prstGeom>
          <a:solidFill>
            <a:schemeClr val="bg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953000" y="1905000"/>
            <a:ext cx="304800" cy="3048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5257800" y="1905000"/>
            <a:ext cx="304800" cy="3048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5562600" y="1905000"/>
            <a:ext cx="304800" cy="3048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5867400" y="1905000"/>
            <a:ext cx="304800" cy="3048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6172200" y="1905000"/>
            <a:ext cx="304800" cy="3048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6477000" y="1905000"/>
            <a:ext cx="304800" cy="3048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6781800" y="1905000"/>
            <a:ext cx="304800" cy="3048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7086600" y="1905000"/>
            <a:ext cx="304800" cy="3048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7391400" y="1905000"/>
            <a:ext cx="304800" cy="3048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7696200" y="1905000"/>
            <a:ext cx="304800" cy="3048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752600" y="914400"/>
            <a:ext cx="12964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</a:rPr>
              <a:t>7 cycles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981200" y="1447800"/>
            <a:ext cx="9374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</a:rPr>
              <a:t>Inst 1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657600" y="1447800"/>
            <a:ext cx="9374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</a:rPr>
              <a:t>Inst 2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505200" y="914400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</a:rPr>
              <a:t>5 cycles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638800" y="914400"/>
            <a:ext cx="18520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</a:rPr>
              <a:t>10 cycles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581400" y="2362200"/>
            <a:ext cx="857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</a:rPr>
              <a:t>Time</a:t>
            </a:r>
          </a:p>
        </p:txBody>
      </p:sp>
      <p:cxnSp>
        <p:nvCxnSpPr>
          <p:cNvPr id="53" name="Straight Arrow Connector 52"/>
          <p:cNvCxnSpPr/>
          <p:nvPr/>
        </p:nvCxnSpPr>
        <p:spPr bwMode="auto">
          <a:xfrm>
            <a:off x="4419600" y="2667000"/>
            <a:ext cx="9144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52" name="Rectangle 3"/>
          <p:cNvSpPr txBox="1">
            <a:spLocks noChangeArrowheads="1"/>
          </p:cNvSpPr>
          <p:nvPr/>
        </p:nvSpPr>
        <p:spPr bwMode="auto">
          <a:xfrm>
            <a:off x="742950" y="2743200"/>
            <a:ext cx="7981950" cy="367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Variable cycles per instruction</a:t>
            </a:r>
          </a:p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Variable address modes</a:t>
            </a:r>
          </a:p>
          <a:p>
            <a:pPr marL="742950" lvl="1" indent="-285750">
              <a:lnSpc>
                <a:spcPct val="90000"/>
              </a:lnSpc>
              <a:spcBef>
                <a:spcPct val="30000"/>
              </a:spcBef>
              <a:buSzPct val="100000"/>
              <a:buFontTx/>
              <a:buChar char="•"/>
            </a:pPr>
            <a:r>
              <a:rPr lang="en-US" sz="2400" kern="0" dirty="0" err="1" smtClean="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rPr>
              <a:t>reg-reg</a:t>
            </a:r>
            <a:r>
              <a:rPr lang="en-US" sz="2400" kern="0" dirty="0" smtClean="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rPr>
              <a:t>, </a:t>
            </a:r>
            <a:r>
              <a:rPr lang="en-US" sz="2400" kern="0" dirty="0" err="1" smtClean="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rPr>
              <a:t>reg-mem</a:t>
            </a:r>
            <a:r>
              <a:rPr lang="en-US" sz="2400" kern="0" dirty="0" smtClean="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rPr>
              <a:t>, </a:t>
            </a:r>
            <a:r>
              <a:rPr lang="en-US" sz="2400" kern="0" dirty="0" err="1" smtClean="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rPr>
              <a:t>mem-mem</a:t>
            </a:r>
            <a:r>
              <a:rPr lang="en-US" sz="2400" kern="0" dirty="0" smtClean="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rPr>
              <a:t>, etc.</a:t>
            </a:r>
          </a:p>
          <a:p>
            <a:pPr marL="285750" indent="-285750">
              <a:lnSpc>
                <a:spcPct val="90000"/>
              </a:lnSpc>
              <a:spcBef>
                <a:spcPct val="30000"/>
              </a:spcBef>
              <a:buSzPct val="100000"/>
              <a:buFontTx/>
              <a:buChar char="•"/>
            </a:pPr>
            <a:r>
              <a:rPr lang="en-US" sz="2400" kern="0" dirty="0" smtClean="0">
                <a:solidFill>
                  <a:schemeClr val="tx1"/>
                </a:solidFill>
                <a:ea typeface="ＭＳ Ｐゴシック" charset="-128"/>
                <a:cs typeface="ＭＳ Ｐゴシック" charset="-128"/>
              </a:rPr>
              <a:t>Convenient for programmers</a:t>
            </a:r>
          </a:p>
          <a:p>
            <a:pPr marL="742950" lvl="1" indent="-285750">
              <a:lnSpc>
                <a:spcPct val="90000"/>
              </a:lnSpc>
              <a:spcBef>
                <a:spcPct val="30000"/>
              </a:spcBef>
              <a:buSzPct val="100000"/>
              <a:buFontTx/>
              <a:buChar char="•"/>
            </a:pPr>
            <a:r>
              <a:rPr lang="en-US" sz="2400" kern="0" dirty="0" smtClean="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rPr>
              <a:t>Support many instructions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ＭＳ Ｐゴシック" charset="-128"/>
            </a:endParaRPr>
          </a:p>
          <a:p>
            <a:pPr marL="285750" indent="-285750">
              <a:lnSpc>
                <a:spcPct val="90000"/>
              </a:lnSpc>
              <a:spcBef>
                <a:spcPct val="30000"/>
              </a:spcBef>
              <a:buSzPct val="100000"/>
              <a:buFontTx/>
              <a:buChar char="•"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Difficult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 to predict completion time</a:t>
            </a:r>
            <a:endParaRPr lang="en-US" sz="2400" kern="0" dirty="0" smtClean="0">
              <a:solidFill>
                <a:schemeClr val="tx1"/>
              </a:solidFill>
              <a:latin typeface="+mn-lt"/>
              <a:ea typeface="ＭＳ Ｐゴシック" charset="-128"/>
              <a:cs typeface="ＭＳ Ｐゴシック" charset="-128"/>
            </a:endParaRPr>
          </a:p>
          <a:p>
            <a:pPr marL="742950" lvl="1" indent="-285750">
              <a:lnSpc>
                <a:spcPct val="90000"/>
              </a:lnSpc>
              <a:spcBef>
                <a:spcPct val="30000"/>
              </a:spcBef>
              <a:buSzPct val="100000"/>
              <a:buFontTx/>
              <a:buChar char="•"/>
            </a:pP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No good for pipelining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AFEC3AD-0076-F74A-9D6C-F4B18338DB22}" type="slidenum">
              <a:rPr lang="en-US"/>
              <a:pPr/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82949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8" tIns="44450" rIns="90488" bIns="44450"/>
          <a:lstStyle/>
          <a:p>
            <a:r>
              <a:rPr lang="en-US" dirty="0"/>
              <a:t>Hardwired Control is pure Combinational </a:t>
            </a:r>
            <a:r>
              <a:rPr lang="en-US" dirty="0" smtClean="0"/>
              <a:t>Logic (RISC) </a:t>
            </a:r>
            <a:endParaRPr lang="en-US" dirty="0"/>
          </a:p>
        </p:txBody>
      </p:sp>
      <p:sp>
        <p:nvSpPr>
          <p:cNvPr id="82950" name="Rectangle 3"/>
          <p:cNvSpPr>
            <a:spLocks noChangeArrowheads="1"/>
          </p:cNvSpPr>
          <p:nvPr/>
        </p:nvSpPr>
        <p:spPr bwMode="auto">
          <a:xfrm>
            <a:off x="3124200" y="1930400"/>
            <a:ext cx="2336800" cy="29845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combinational </a:t>
            </a:r>
          </a:p>
          <a:p>
            <a:pPr algn="ctr"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logic</a:t>
            </a:r>
          </a:p>
        </p:txBody>
      </p:sp>
      <p:sp>
        <p:nvSpPr>
          <p:cNvPr id="82951" name="Line 4"/>
          <p:cNvSpPr>
            <a:spLocks noChangeShapeType="1"/>
          </p:cNvSpPr>
          <p:nvPr/>
        </p:nvSpPr>
        <p:spPr bwMode="auto">
          <a:xfrm>
            <a:off x="2171700" y="2978150"/>
            <a:ext cx="939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952" name="Line 5"/>
          <p:cNvSpPr>
            <a:spLocks noChangeShapeType="1"/>
          </p:cNvSpPr>
          <p:nvPr/>
        </p:nvSpPr>
        <p:spPr bwMode="auto">
          <a:xfrm>
            <a:off x="2159000" y="3625850"/>
            <a:ext cx="939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953" name="Rectangle 6"/>
          <p:cNvSpPr>
            <a:spLocks noChangeArrowheads="1"/>
          </p:cNvSpPr>
          <p:nvPr/>
        </p:nvSpPr>
        <p:spPr bwMode="auto">
          <a:xfrm>
            <a:off x="1109663" y="2778125"/>
            <a:ext cx="1079500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r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op code</a:t>
            </a:r>
          </a:p>
        </p:txBody>
      </p:sp>
      <p:sp>
        <p:nvSpPr>
          <p:cNvPr id="82954" name="Rectangle 7"/>
          <p:cNvSpPr>
            <a:spLocks noChangeArrowheads="1"/>
          </p:cNvSpPr>
          <p:nvPr/>
        </p:nvSpPr>
        <p:spPr bwMode="auto">
          <a:xfrm>
            <a:off x="1339850" y="3489325"/>
            <a:ext cx="798513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r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zero?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5480050" y="1895475"/>
            <a:ext cx="2187575" cy="2894013"/>
            <a:chOff x="3452" y="1194"/>
            <a:chExt cx="1378" cy="1665"/>
          </a:xfrm>
        </p:grpSpPr>
        <p:sp>
          <p:nvSpPr>
            <p:cNvPr id="82956" name="Line 9"/>
            <p:cNvSpPr>
              <a:spLocks noChangeShapeType="1"/>
            </p:cNvSpPr>
            <p:nvPr/>
          </p:nvSpPr>
          <p:spPr bwMode="auto">
            <a:xfrm>
              <a:off x="3460" y="1328"/>
              <a:ext cx="464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957" name="Line 10"/>
            <p:cNvSpPr>
              <a:spLocks noChangeShapeType="1"/>
            </p:cNvSpPr>
            <p:nvPr/>
          </p:nvSpPr>
          <p:spPr bwMode="auto">
            <a:xfrm>
              <a:off x="3460" y="1520"/>
              <a:ext cx="464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958" name="Line 11"/>
            <p:cNvSpPr>
              <a:spLocks noChangeShapeType="1"/>
            </p:cNvSpPr>
            <p:nvPr/>
          </p:nvSpPr>
          <p:spPr bwMode="auto">
            <a:xfrm>
              <a:off x="3460" y="1736"/>
              <a:ext cx="464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959" name="Line 12"/>
            <p:cNvSpPr>
              <a:spLocks noChangeShapeType="1"/>
            </p:cNvSpPr>
            <p:nvPr/>
          </p:nvSpPr>
          <p:spPr bwMode="auto">
            <a:xfrm>
              <a:off x="3452" y="1936"/>
              <a:ext cx="464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960" name="Line 13"/>
            <p:cNvSpPr>
              <a:spLocks noChangeShapeType="1"/>
            </p:cNvSpPr>
            <p:nvPr/>
          </p:nvSpPr>
          <p:spPr bwMode="auto">
            <a:xfrm>
              <a:off x="3460" y="2136"/>
              <a:ext cx="464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961" name="Line 14"/>
            <p:cNvSpPr>
              <a:spLocks noChangeShapeType="1"/>
            </p:cNvSpPr>
            <p:nvPr/>
          </p:nvSpPr>
          <p:spPr bwMode="auto">
            <a:xfrm>
              <a:off x="3460" y="2360"/>
              <a:ext cx="464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962" name="Rectangle 15"/>
            <p:cNvSpPr>
              <a:spLocks noChangeArrowheads="1"/>
            </p:cNvSpPr>
            <p:nvPr/>
          </p:nvSpPr>
          <p:spPr bwMode="auto">
            <a:xfrm>
              <a:off x="3959" y="1194"/>
              <a:ext cx="571" cy="20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ExtSel</a:t>
              </a:r>
            </a:p>
          </p:txBody>
        </p:sp>
        <p:sp>
          <p:nvSpPr>
            <p:cNvPr id="82963" name="Rectangle 16"/>
            <p:cNvSpPr>
              <a:spLocks noChangeArrowheads="1"/>
            </p:cNvSpPr>
            <p:nvPr/>
          </p:nvSpPr>
          <p:spPr bwMode="auto">
            <a:xfrm>
              <a:off x="3967" y="1402"/>
              <a:ext cx="448" cy="20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BSrc</a:t>
              </a:r>
            </a:p>
          </p:txBody>
        </p:sp>
        <p:sp>
          <p:nvSpPr>
            <p:cNvPr id="82964" name="Rectangle 17"/>
            <p:cNvSpPr>
              <a:spLocks noChangeArrowheads="1"/>
            </p:cNvSpPr>
            <p:nvPr/>
          </p:nvSpPr>
          <p:spPr bwMode="auto">
            <a:xfrm>
              <a:off x="3975" y="1610"/>
              <a:ext cx="541" cy="20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OpSel</a:t>
              </a:r>
            </a:p>
          </p:txBody>
        </p:sp>
        <p:sp>
          <p:nvSpPr>
            <p:cNvPr id="82965" name="Rectangle 18"/>
            <p:cNvSpPr>
              <a:spLocks noChangeArrowheads="1"/>
            </p:cNvSpPr>
            <p:nvPr/>
          </p:nvSpPr>
          <p:spPr bwMode="auto">
            <a:xfrm>
              <a:off x="3983" y="1818"/>
              <a:ext cx="847" cy="20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MemWrite</a:t>
              </a:r>
            </a:p>
          </p:txBody>
        </p:sp>
        <p:sp>
          <p:nvSpPr>
            <p:cNvPr id="82966" name="Rectangle 19"/>
            <p:cNvSpPr>
              <a:spLocks noChangeArrowheads="1"/>
            </p:cNvSpPr>
            <p:nvPr/>
          </p:nvSpPr>
          <p:spPr bwMode="auto">
            <a:xfrm>
              <a:off x="3991" y="2026"/>
              <a:ext cx="590" cy="20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WBSrc</a:t>
              </a:r>
            </a:p>
          </p:txBody>
        </p:sp>
        <p:sp>
          <p:nvSpPr>
            <p:cNvPr id="82967" name="Rectangle 20"/>
            <p:cNvSpPr>
              <a:spLocks noChangeArrowheads="1"/>
            </p:cNvSpPr>
            <p:nvPr/>
          </p:nvSpPr>
          <p:spPr bwMode="auto">
            <a:xfrm>
              <a:off x="3999" y="2234"/>
              <a:ext cx="632" cy="20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RegDst</a:t>
              </a:r>
            </a:p>
          </p:txBody>
        </p:sp>
        <p:sp>
          <p:nvSpPr>
            <p:cNvPr id="82968" name="Line 21"/>
            <p:cNvSpPr>
              <a:spLocks noChangeShapeType="1"/>
            </p:cNvSpPr>
            <p:nvPr/>
          </p:nvSpPr>
          <p:spPr bwMode="auto">
            <a:xfrm>
              <a:off x="3460" y="2568"/>
              <a:ext cx="464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969" name="Rectangle 22"/>
            <p:cNvSpPr>
              <a:spLocks noChangeArrowheads="1"/>
            </p:cNvSpPr>
            <p:nvPr/>
          </p:nvSpPr>
          <p:spPr bwMode="auto">
            <a:xfrm>
              <a:off x="3999" y="2442"/>
              <a:ext cx="776" cy="20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RegWrite</a:t>
              </a:r>
            </a:p>
          </p:txBody>
        </p:sp>
        <p:sp>
          <p:nvSpPr>
            <p:cNvPr id="82970" name="Line 23"/>
            <p:cNvSpPr>
              <a:spLocks noChangeShapeType="1"/>
            </p:cNvSpPr>
            <p:nvPr/>
          </p:nvSpPr>
          <p:spPr bwMode="auto">
            <a:xfrm>
              <a:off x="3460" y="2776"/>
              <a:ext cx="464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971" name="Rectangle 24"/>
            <p:cNvSpPr>
              <a:spLocks noChangeArrowheads="1"/>
            </p:cNvSpPr>
            <p:nvPr/>
          </p:nvSpPr>
          <p:spPr bwMode="auto">
            <a:xfrm>
              <a:off x="3999" y="2650"/>
              <a:ext cx="536" cy="20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PCSrc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30675-1580-3945-A4B7-376635C8DB33}" type="slidenum">
              <a:rPr lang="en-US"/>
              <a:pPr/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94617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457200"/>
            <a:ext cx="7543800" cy="3810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A "Typical" RISC ISA</a:t>
            </a:r>
          </a:p>
        </p:txBody>
      </p:sp>
      <p:sp>
        <p:nvSpPr>
          <p:cNvPr id="946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2950" y="1466850"/>
            <a:ext cx="7981950" cy="4953000"/>
          </a:xfrm>
          <a:noFill/>
          <a:ln/>
        </p:spPr>
        <p:txBody>
          <a:bodyPr lIns="90488" tIns="44450" rIns="90488" bIns="44450"/>
          <a:lstStyle/>
          <a:p>
            <a:r>
              <a:rPr lang="en-US" dirty="0"/>
              <a:t>32-bit fixed format instruction (3 formats)</a:t>
            </a:r>
          </a:p>
          <a:p>
            <a:r>
              <a:rPr lang="en-US" dirty="0"/>
              <a:t>32 32-bit GPR (R0 contains zero, DP take pair)</a:t>
            </a:r>
          </a:p>
          <a:p>
            <a:r>
              <a:rPr lang="en-US" dirty="0"/>
              <a:t>3-address, </a:t>
            </a:r>
            <a:r>
              <a:rPr lang="en-US" dirty="0" err="1"/>
              <a:t>reg-reg</a:t>
            </a:r>
            <a:r>
              <a:rPr lang="en-US" dirty="0"/>
              <a:t> arithmetic instruction</a:t>
            </a:r>
          </a:p>
          <a:p>
            <a:r>
              <a:rPr lang="en-US" dirty="0"/>
              <a:t>Single address mode for load/store: </a:t>
            </a:r>
            <a:br>
              <a:rPr lang="en-US" dirty="0"/>
            </a:br>
            <a:r>
              <a:rPr lang="en-US" dirty="0"/>
              <a:t>base + displacement</a:t>
            </a:r>
          </a:p>
          <a:p>
            <a:pPr lvl="1"/>
            <a:r>
              <a:rPr lang="en-US" dirty="0"/>
              <a:t>no indirection</a:t>
            </a:r>
          </a:p>
          <a:p>
            <a:r>
              <a:rPr lang="en-US" dirty="0"/>
              <a:t>Simple branch conditions</a:t>
            </a:r>
          </a:p>
          <a:p>
            <a:r>
              <a:rPr lang="en-US" dirty="0"/>
              <a:t>Delayed </a:t>
            </a:r>
            <a:r>
              <a:rPr lang="en-US" dirty="0" smtClean="0"/>
              <a:t>branch</a:t>
            </a:r>
          </a:p>
          <a:p>
            <a:r>
              <a:rPr lang="en-US" dirty="0" smtClean="0"/>
              <a:t>Designed for use by compilers &amp; pipelining</a:t>
            </a:r>
            <a:endParaRPr lang="en-US" dirty="0"/>
          </a:p>
        </p:txBody>
      </p:sp>
      <p:sp>
        <p:nvSpPr>
          <p:cNvPr id="946180" name="Rectangle 4"/>
          <p:cNvSpPr>
            <a:spLocks noChangeArrowheads="1"/>
          </p:cNvSpPr>
          <p:nvPr/>
        </p:nvSpPr>
        <p:spPr bwMode="auto">
          <a:xfrm>
            <a:off x="1993900" y="5207000"/>
            <a:ext cx="6813550" cy="5175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Comic Sans MS" charset="0"/>
              </a:rPr>
              <a:t>see: SPARC, MIPS, HP PA-Risc, DEC Alpha, IBM PowerPC,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Comic Sans MS" charset="0"/>
              </a:rPr>
              <a:t>        CDC 6600, CDC 7600, Cray-1, Cray-2, Cray-3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4066</TotalTime>
  <Pages>12</Pages>
  <Words>2560</Words>
  <Application>Microsoft Macintosh PowerPoint</Application>
  <PresentationFormat>Letter Paper (8.5x11 in)</PresentationFormat>
  <Paragraphs>924</Paragraphs>
  <Slides>33</Slides>
  <Notes>27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33</vt:i4>
      </vt:variant>
    </vt:vector>
  </HeadingPairs>
  <TitlesOfParts>
    <vt:vector size="35" baseType="lpstr">
      <vt:lpstr>CS252-template</vt:lpstr>
      <vt:lpstr>Office Theme</vt:lpstr>
      <vt:lpstr>CSE 490/590 Computer Architecture  ISAs and MIPS </vt:lpstr>
      <vt:lpstr>Last Time…</vt:lpstr>
      <vt:lpstr>Instruction Set Architecture (ISA)</vt:lpstr>
      <vt:lpstr>ISA to Microarchitecture Mapping</vt:lpstr>
      <vt:lpstr>Datapath vs Control</vt:lpstr>
      <vt:lpstr>Microcoded Microarchitecture (CISC)</vt:lpstr>
      <vt:lpstr>CISC</vt:lpstr>
      <vt:lpstr>Hardwired Control is pure Combinational Logic (RISC) </vt:lpstr>
      <vt:lpstr>A "Typical" RISC ISA</vt:lpstr>
      <vt:lpstr>Example: MIPS</vt:lpstr>
      <vt:lpstr>Hardware Elements</vt:lpstr>
      <vt:lpstr>Register Files</vt:lpstr>
      <vt:lpstr>A Simple Memory Model</vt:lpstr>
      <vt:lpstr>CSE 490/590 Administrivia</vt:lpstr>
      <vt:lpstr>Implementing MIPS:  Single-cycle per instruction datapath &amp; control logic</vt:lpstr>
      <vt:lpstr>The MIPS ISA</vt:lpstr>
      <vt:lpstr>Example: MIPS</vt:lpstr>
      <vt:lpstr>Instruction Execution</vt:lpstr>
      <vt:lpstr>Datapath: Reg-Reg ALU Instructions</vt:lpstr>
      <vt:lpstr>Datapath: Reg-Imm ALU Instructions</vt:lpstr>
      <vt:lpstr>Conflicts in Merging Datapath</vt:lpstr>
      <vt:lpstr>Datapath for ALU Instructions</vt:lpstr>
      <vt:lpstr>Datapath for Memory Instructions</vt:lpstr>
      <vt:lpstr>Load/Store Instructions:Harvard Datapath </vt:lpstr>
      <vt:lpstr>MIPS Control Instructions</vt:lpstr>
      <vt:lpstr>Conditional Branches (BEQZ, BNEZ)</vt:lpstr>
      <vt:lpstr>Register-Indirect Jumps (JR)</vt:lpstr>
      <vt:lpstr>Register-Indirect Jump-&amp;-Link (JALR)</vt:lpstr>
      <vt:lpstr>Absolute Jumps (J, JAL)</vt:lpstr>
      <vt:lpstr>Harvard-Style Datapath for MIPS</vt:lpstr>
      <vt:lpstr>Single-Cycle Hardwired Control: Harvard architecture</vt:lpstr>
      <vt:lpstr>An Ideal Pipeline 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286</cp:revision>
  <cp:lastPrinted>2010-01-19T21:50:09Z</cp:lastPrinted>
  <dcterms:created xsi:type="dcterms:W3CDTF">2011-01-24T15:27:43Z</dcterms:created>
  <dcterms:modified xsi:type="dcterms:W3CDTF">2011-01-24T16:09:40Z</dcterms:modified>
  <cp:category/>
</cp:coreProperties>
</file>