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Masters/slideMaster2.xml" ContentType="application/vnd.openxmlformats-officedocument.presentationml.slideMaster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Layouts/slideLayout16.xml" ContentType="application/vnd.openxmlformats-officedocument.presentationml.slideLayout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15.xml" ContentType="application/vnd.openxmlformats-officedocument.presentationml.slideLayout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Default Extension="png" ContentType="image/png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14.xml" ContentType="application/vnd.openxmlformats-officedocument.presentationml.slideLayout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4.xml" ContentType="application/vnd.openxmlformats-officedocument.theme+xml"/>
  <Override PartName="/ppt/slideLayouts/slideLayout13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20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Default Extension="jpeg" ContentType="image/jpeg"/>
  <Override PartName="/ppt/viewProps.xml" ContentType="application/vnd.openxmlformats-officedocument.presentationml.viewProps+xml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7.xml" ContentType="application/vnd.openxmlformats-officedocument.presentationml.slideLayout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0.xml" ContentType="application/vnd.openxmlformats-officedocument.presentationml.slideLayout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6"/>
  </p:notesMasterIdLst>
  <p:handoutMasterIdLst>
    <p:handoutMasterId r:id="rId27"/>
  </p:handoutMasterIdLst>
  <p:sldIdLst>
    <p:sldId id="322" r:id="rId3"/>
    <p:sldId id="712" r:id="rId4"/>
    <p:sldId id="770" r:id="rId5"/>
    <p:sldId id="771" r:id="rId6"/>
    <p:sldId id="772" r:id="rId7"/>
    <p:sldId id="773" r:id="rId8"/>
    <p:sldId id="741" r:id="rId9"/>
    <p:sldId id="742" r:id="rId10"/>
    <p:sldId id="743" r:id="rId11"/>
    <p:sldId id="744" r:id="rId12"/>
    <p:sldId id="745" r:id="rId13"/>
    <p:sldId id="746" r:id="rId14"/>
    <p:sldId id="747" r:id="rId15"/>
    <p:sldId id="774" r:id="rId16"/>
    <p:sldId id="748" r:id="rId17"/>
    <p:sldId id="749" r:id="rId18"/>
    <p:sldId id="750" r:id="rId19"/>
    <p:sldId id="751" r:id="rId20"/>
    <p:sldId id="752" r:id="rId21"/>
    <p:sldId id="753" r:id="rId22"/>
    <p:sldId id="754" r:id="rId23"/>
    <p:sldId id="755" r:id="rId24"/>
    <p:sldId id="543" r:id="rId2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45C37C-CABA-8344-BF88-88272C7D057E}" type="slidenum">
              <a:rPr lang="en-US"/>
              <a:pPr/>
              <a:t>10</a:t>
            </a:fld>
            <a:endParaRPr lang="en-US"/>
          </a:p>
        </p:txBody>
      </p:sp>
      <p:sp>
        <p:nvSpPr>
          <p:cNvPr id="139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3138" cy="3587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46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r>
              <a:rPr lang="en-US"/>
              <a:t>Was objective was to cope with long I/O latencies?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8C5741-2B48-E04B-B8AE-BD8B52DA1B17}" type="slidenum">
              <a:rPr lang="en-US"/>
              <a:pPr/>
              <a:t>11</a:t>
            </a:fld>
            <a:endParaRPr lang="en-US"/>
          </a:p>
        </p:txBody>
      </p:sp>
      <p:sp>
        <p:nvSpPr>
          <p:cNvPr id="139673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67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E4154F-093C-6D4E-A474-3687811CF732}" type="slidenum">
              <a:rPr lang="en-US"/>
              <a:pPr/>
              <a:t>12</a:t>
            </a:fld>
            <a:endParaRPr lang="en-US"/>
          </a:p>
        </p:txBody>
      </p:sp>
      <p:sp>
        <p:nvSpPr>
          <p:cNvPr id="139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1550" cy="35861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87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7713"/>
            <a:ext cx="5367337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7C77FC-1BE0-0F48-8394-27CBFAE344CE}" type="slidenum">
              <a:rPr lang="en-US"/>
              <a:pPr/>
              <a:t>13</a:t>
            </a:fld>
            <a:endParaRPr lang="en-US"/>
          </a:p>
        </p:txBody>
      </p:sp>
      <p:sp>
        <p:nvSpPr>
          <p:cNvPr id="140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1550" cy="35861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008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7713"/>
            <a:ext cx="5367337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r>
              <a:rPr lang="en-US"/>
              <a:t>Software-controlled interleave, S &gt; N.  Wheel with the threads in each slot. If thread is ready to go</a:t>
            </a:r>
          </a:p>
          <a:p>
            <a:r>
              <a:rPr lang="en-US"/>
              <a:t>It goes, else NOP, I.e., pipeline bubble.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0FA171-2013-834B-8574-C00D0FB12003}" type="slidenum">
              <a:rPr lang="en-US"/>
              <a:pPr/>
              <a:t>15</a:t>
            </a:fld>
            <a:endParaRPr lang="en-US"/>
          </a:p>
        </p:txBody>
      </p:sp>
      <p:sp>
        <p:nvSpPr>
          <p:cNvPr id="140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3138" cy="3587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028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r>
              <a:rPr lang="en-US"/>
              <a:t>Would be nice to add a slide on the implementation…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FF3E56-CAE2-2D4B-87A4-A1A1CC565F2D}" type="slidenum">
              <a:rPr lang="en-US"/>
              <a:pPr/>
              <a:t>16</a:t>
            </a:fld>
            <a:endParaRPr lang="en-US"/>
          </a:p>
        </p:txBody>
      </p:sp>
      <p:sp>
        <p:nvSpPr>
          <p:cNvPr id="140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1550" cy="35861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04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7713"/>
            <a:ext cx="5367337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633AF8-06D5-0145-8E0D-97C42B8E4F7E}" type="slidenum">
              <a:rPr lang="en-US"/>
              <a:pPr/>
              <a:t>17</a:t>
            </a:fld>
            <a:endParaRPr lang="en-US"/>
          </a:p>
        </p:txBody>
      </p:sp>
      <p:sp>
        <p:nvSpPr>
          <p:cNvPr id="140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1550" cy="35861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09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7713"/>
            <a:ext cx="5367337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r>
              <a:rPr lang="en-US"/>
              <a:t>Memory unit is busy, or sync operation failed retry.</a:t>
            </a:r>
          </a:p>
          <a:p>
            <a:r>
              <a:rPr lang="en-US"/>
              <a:t>Just goes around the memory pipeline.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47E8F2-62F9-714F-B829-17B10D4AA51A}" type="slidenum">
              <a:rPr lang="en-US"/>
              <a:pPr/>
              <a:t>18</a:t>
            </a:fld>
            <a:endParaRPr lang="en-US"/>
          </a:p>
        </p:txBody>
      </p:sp>
      <p:sp>
        <p:nvSpPr>
          <p:cNvPr id="141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1550" cy="35861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1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7713"/>
            <a:ext cx="5367337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r>
              <a:rPr lang="en-US"/>
              <a:t>Tera --- 256 mem-ops/cycle * 150 cycles/mem-op = 38K instructions-in-flight…</a:t>
            </a:r>
          </a:p>
          <a:p>
            <a:r>
              <a:rPr lang="en-US"/>
              <a:t>Tera not very successful, 2 machines sold.</a:t>
            </a:r>
          </a:p>
          <a:p>
            <a:r>
              <a:rPr lang="en-US"/>
              <a:t>Changed their name back to Cray!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15BA01-EC9B-B149-8128-AC50867EAEB7}" type="slidenum">
              <a:rPr lang="en-US"/>
              <a:pPr/>
              <a:t>19</a:t>
            </a:fld>
            <a:endParaRPr lang="en-US"/>
          </a:p>
        </p:txBody>
      </p:sp>
      <p:sp>
        <p:nvSpPr>
          <p:cNvPr id="141312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3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F3B3E6-EA40-1A49-984C-ECE83D8CFBBE}" type="slidenum">
              <a:rPr lang="en-US"/>
              <a:pPr/>
              <a:t>2</a:t>
            </a:fld>
            <a:endParaRPr lang="en-US"/>
          </a:p>
        </p:txBody>
      </p:sp>
      <p:sp>
        <p:nvSpPr>
          <p:cNvPr id="127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A1E4F3-EB87-9D4A-B05B-15B9CA8BB48F}" type="slidenum">
              <a:rPr lang="en-US"/>
              <a:pPr/>
              <a:t>20</a:t>
            </a:fld>
            <a:endParaRPr lang="en-US"/>
          </a:p>
        </p:txBody>
      </p:sp>
      <p:sp>
        <p:nvSpPr>
          <p:cNvPr id="141517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5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3A56BE-6D19-F446-9F6F-DD871EDD28C6}" type="slidenum">
              <a:rPr lang="en-US"/>
              <a:pPr/>
              <a:t>21</a:t>
            </a:fld>
            <a:endParaRPr lang="en-US"/>
          </a:p>
        </p:txBody>
      </p:sp>
      <p:sp>
        <p:nvSpPr>
          <p:cNvPr id="141926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9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E6D46A-3919-BE42-839B-CD4DD4451145}" type="slidenum">
              <a:rPr lang="en-US"/>
              <a:pPr/>
              <a:t>22</a:t>
            </a:fld>
            <a:endParaRPr lang="en-US"/>
          </a:p>
        </p:txBody>
      </p:sp>
      <p:sp>
        <p:nvSpPr>
          <p:cNvPr id="142131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21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866E86-1B84-0F42-824B-F7BFBDC1EB84}" type="slidenum">
              <a:rPr lang="en-US"/>
              <a:pPr/>
              <a:t>3</a:t>
            </a:fld>
            <a:endParaRPr lang="en-US"/>
          </a:p>
        </p:txBody>
      </p:sp>
      <p:sp>
        <p:nvSpPr>
          <p:cNvPr id="200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3138" cy="3587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0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2FAF77-3424-2249-8224-214296D70CCB}" type="slidenum">
              <a:rPr lang="en-US"/>
              <a:pPr/>
              <a:t>4</a:t>
            </a:fld>
            <a:endParaRPr lang="en-US"/>
          </a:p>
        </p:txBody>
      </p:sp>
      <p:sp>
        <p:nvSpPr>
          <p:cNvPr id="200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3138" cy="3587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029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01A56A-6E85-F745-AF86-B8B82550729F}" type="slidenum">
              <a:rPr lang="en-US"/>
              <a:pPr/>
              <a:t>5</a:t>
            </a:fld>
            <a:endParaRPr lang="en-US"/>
          </a:p>
        </p:txBody>
      </p:sp>
      <p:sp>
        <p:nvSpPr>
          <p:cNvPr id="200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3138" cy="3587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049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4C40FA-27A7-EB47-91FF-B56710ABB003}" type="slidenum">
              <a:rPr lang="en-US"/>
              <a:pPr/>
              <a:t>6</a:t>
            </a:fld>
            <a:endParaRPr lang="en-US"/>
          </a:p>
        </p:txBody>
      </p:sp>
      <p:sp>
        <p:nvSpPr>
          <p:cNvPr id="200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3138" cy="3587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070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3BD2E5-7B2A-D347-A398-1EAD629EE9F3}" type="slidenum">
              <a:rPr lang="en-US"/>
              <a:pPr/>
              <a:t>7</a:t>
            </a:fld>
            <a:endParaRPr lang="en-US"/>
          </a:p>
        </p:txBody>
      </p:sp>
      <p:sp>
        <p:nvSpPr>
          <p:cNvPr id="13885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8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667DE6-520D-AA42-BBB7-9FFAAD270187}" type="slidenum">
              <a:rPr lang="en-US"/>
              <a:pPr/>
              <a:t>8</a:t>
            </a:fld>
            <a:endParaRPr lang="en-US"/>
          </a:p>
        </p:txBody>
      </p:sp>
      <p:sp>
        <p:nvSpPr>
          <p:cNvPr id="13905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05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282608-E3F6-F648-A12F-F0352E0E32DF}" type="slidenum">
              <a:rPr lang="en-US"/>
              <a:pPr/>
              <a:t>9</a:t>
            </a:fld>
            <a:endParaRPr lang="en-US"/>
          </a:p>
        </p:txBody>
      </p:sp>
      <p:sp>
        <p:nvSpPr>
          <p:cNvPr id="139264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Multithreading </a:t>
            </a:r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13845E82-2750-1B4C-80EA-F1E0888C7B86}" type="slidenum">
              <a:rPr lang="en-US"/>
              <a:pPr/>
              <a:t>10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39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8040688" cy="939800"/>
          </a:xfrm>
        </p:spPr>
        <p:txBody>
          <a:bodyPr/>
          <a:lstStyle/>
          <a:p>
            <a:r>
              <a:rPr lang="en-US"/>
              <a:t>CDC 6600 Peripheral Processors</a:t>
            </a:r>
            <a:br>
              <a:rPr lang="en-US"/>
            </a:br>
            <a:r>
              <a:rPr lang="en-US" sz="2400"/>
              <a:t>(Cray, 1964)</a:t>
            </a:r>
          </a:p>
        </p:txBody>
      </p:sp>
      <p:sp>
        <p:nvSpPr>
          <p:cNvPr id="139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5138" y="4267200"/>
            <a:ext cx="8450262" cy="2133600"/>
          </a:xfrm>
          <a:ln/>
        </p:spPr>
        <p:txBody>
          <a:bodyPr lIns="82058" tIns="41029" rIns="82058" bIns="41029"/>
          <a:lstStyle/>
          <a:p>
            <a:pPr>
              <a:lnSpc>
                <a:spcPct val="80000"/>
              </a:lnSpc>
            </a:pPr>
            <a:r>
              <a:rPr lang="en-US" sz="2000"/>
              <a:t>First multithreaded hardware</a:t>
            </a:r>
          </a:p>
          <a:p>
            <a:pPr>
              <a:lnSpc>
                <a:spcPct val="80000"/>
              </a:lnSpc>
            </a:pPr>
            <a:r>
              <a:rPr lang="en-US" sz="2000"/>
              <a:t>10 “virtual” I/O processors</a:t>
            </a:r>
          </a:p>
          <a:p>
            <a:pPr>
              <a:lnSpc>
                <a:spcPct val="80000"/>
              </a:lnSpc>
            </a:pPr>
            <a:r>
              <a:rPr lang="en-US" sz="2000"/>
              <a:t>Fixed interleave on simple pipeline</a:t>
            </a:r>
          </a:p>
          <a:p>
            <a:pPr>
              <a:lnSpc>
                <a:spcPct val="80000"/>
              </a:lnSpc>
            </a:pPr>
            <a:r>
              <a:rPr lang="en-US" sz="2000"/>
              <a:t>Pipeline has 100ns cycle time</a:t>
            </a:r>
          </a:p>
          <a:p>
            <a:pPr>
              <a:lnSpc>
                <a:spcPct val="80000"/>
              </a:lnSpc>
            </a:pPr>
            <a:r>
              <a:rPr lang="en-US" sz="2000"/>
              <a:t>Each virtual processor executes one instruction every 1000ns</a:t>
            </a:r>
          </a:p>
          <a:p>
            <a:pPr>
              <a:lnSpc>
                <a:spcPct val="80000"/>
              </a:lnSpc>
            </a:pPr>
            <a:r>
              <a:rPr lang="en-US" sz="2000"/>
              <a:t>Accumulator-based instruction set to reduce processor state</a:t>
            </a:r>
          </a:p>
        </p:txBody>
      </p:sp>
      <p:pic>
        <p:nvPicPr>
          <p:cNvPr id="1393668" name="Picture 4" descr="cdc6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1219200"/>
            <a:ext cx="4114800" cy="2994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CEB10022-F931-3E42-BB55-AF0724E0D467}" type="slidenum">
              <a:rPr lang="en-US"/>
              <a:pPr/>
              <a:t>11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395714" name="Rectangle 2"/>
          <p:cNvSpPr>
            <a:spLocks noChangeArrowheads="1"/>
          </p:cNvSpPr>
          <p:nvPr/>
        </p:nvSpPr>
        <p:spPr bwMode="auto">
          <a:xfrm>
            <a:off x="3962400" y="1752600"/>
            <a:ext cx="1600200" cy="1295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15" name="Rectangle 3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7162800" cy="1143000"/>
          </a:xfrm>
        </p:spPr>
        <p:txBody>
          <a:bodyPr/>
          <a:lstStyle/>
          <a:p>
            <a:r>
              <a:rPr lang="en-US"/>
              <a:t>Simple Multithreaded Pipeline</a:t>
            </a:r>
          </a:p>
        </p:txBody>
      </p:sp>
      <p:sp>
        <p:nvSpPr>
          <p:cNvPr id="13957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5029200"/>
            <a:ext cx="8153400" cy="1211263"/>
          </a:xfrm>
          <a:noFill/>
          <a:ln/>
        </p:spPr>
        <p:txBody>
          <a:bodyPr/>
          <a:lstStyle/>
          <a:p>
            <a:pPr marL="171450" indent="-171450">
              <a:lnSpc>
                <a:spcPct val="100000"/>
              </a:lnSpc>
            </a:pPr>
            <a:r>
              <a:rPr lang="en-US" sz="2000"/>
              <a:t>Have to carry thread select down pipeline to ensure correct state bits read/written at each pipe stage</a:t>
            </a:r>
          </a:p>
          <a:p>
            <a:pPr marL="171450" indent="-171450">
              <a:lnSpc>
                <a:spcPct val="100000"/>
              </a:lnSpc>
            </a:pPr>
            <a:r>
              <a:rPr lang="en-US" sz="2000"/>
              <a:t>Appears to software (including OS) as multiple, albeit slower, CPUs</a:t>
            </a:r>
          </a:p>
          <a:p>
            <a:pPr marL="171450" indent="-171450">
              <a:lnSpc>
                <a:spcPct val="100000"/>
              </a:lnSpc>
            </a:pPr>
            <a:endParaRPr lang="en-US" sz="200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57200" y="3810000"/>
            <a:ext cx="152400" cy="609600"/>
            <a:chOff x="432" y="2208"/>
            <a:chExt cx="96" cy="384"/>
          </a:xfrm>
        </p:grpSpPr>
        <p:sp>
          <p:nvSpPr>
            <p:cNvPr id="1395718" name="Rectangle 6"/>
            <p:cNvSpPr>
              <a:spLocks noChangeArrowheads="1"/>
            </p:cNvSpPr>
            <p:nvPr/>
          </p:nvSpPr>
          <p:spPr bwMode="auto">
            <a:xfrm>
              <a:off x="432" y="2208"/>
              <a:ext cx="96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5719" name="Freeform 7"/>
            <p:cNvSpPr>
              <a:spLocks/>
            </p:cNvSpPr>
            <p:nvPr/>
          </p:nvSpPr>
          <p:spPr bwMode="auto">
            <a:xfrm>
              <a:off x="432" y="2496"/>
              <a:ext cx="96" cy="96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48" y="0"/>
                </a:cxn>
                <a:cxn ang="0">
                  <a:pos x="96" y="48"/>
                </a:cxn>
              </a:cxnLst>
              <a:rect l="0" t="0" r="r" b="b"/>
              <a:pathLst>
                <a:path w="96" h="48">
                  <a:moveTo>
                    <a:pt x="0" y="48"/>
                  </a:moveTo>
                  <a:lnTo>
                    <a:pt x="48" y="0"/>
                  </a:lnTo>
                  <a:lnTo>
                    <a:pt x="96" y="48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95720" name="Rectangle 8"/>
          <p:cNvSpPr>
            <a:spLocks noChangeArrowheads="1"/>
          </p:cNvSpPr>
          <p:nvPr/>
        </p:nvSpPr>
        <p:spPr bwMode="auto">
          <a:xfrm>
            <a:off x="304800" y="3352800"/>
            <a:ext cx="4572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+1</a:t>
            </a:r>
          </a:p>
        </p:txBody>
      </p:sp>
      <p:sp>
        <p:nvSpPr>
          <p:cNvPr id="1395721" name="Freeform 9"/>
          <p:cNvSpPr>
            <a:spLocks/>
          </p:cNvSpPr>
          <p:nvPr/>
        </p:nvSpPr>
        <p:spPr bwMode="auto">
          <a:xfrm>
            <a:off x="609600" y="3505200"/>
            <a:ext cx="457200" cy="609600"/>
          </a:xfrm>
          <a:custGeom>
            <a:avLst/>
            <a:gdLst/>
            <a:ahLst/>
            <a:cxnLst>
              <a:cxn ang="0">
                <a:pos x="0" y="384"/>
              </a:cxn>
              <a:cxn ang="0">
                <a:pos x="288" y="384"/>
              </a:cxn>
              <a:cxn ang="0">
                <a:pos x="288" y="0"/>
              </a:cxn>
              <a:cxn ang="0">
                <a:pos x="96" y="0"/>
              </a:cxn>
            </a:cxnLst>
            <a:rect l="0" t="0" r="r" b="b"/>
            <a:pathLst>
              <a:path w="288" h="384">
                <a:moveTo>
                  <a:pt x="0" y="384"/>
                </a:moveTo>
                <a:lnTo>
                  <a:pt x="288" y="384"/>
                </a:lnTo>
                <a:lnTo>
                  <a:pt x="288" y="0"/>
                </a:lnTo>
                <a:lnTo>
                  <a:pt x="96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22" name="Freeform 10"/>
          <p:cNvSpPr>
            <a:spLocks/>
          </p:cNvSpPr>
          <p:nvPr/>
        </p:nvSpPr>
        <p:spPr bwMode="auto">
          <a:xfrm>
            <a:off x="76200" y="3505200"/>
            <a:ext cx="381000" cy="609600"/>
          </a:xfrm>
          <a:custGeom>
            <a:avLst/>
            <a:gdLst/>
            <a:ahLst/>
            <a:cxnLst>
              <a:cxn ang="0">
                <a:pos x="144" y="0"/>
              </a:cxn>
              <a:cxn ang="0">
                <a:pos x="0" y="0"/>
              </a:cxn>
              <a:cxn ang="0">
                <a:pos x="0" y="384"/>
              </a:cxn>
              <a:cxn ang="0">
                <a:pos x="240" y="384"/>
              </a:cxn>
            </a:cxnLst>
            <a:rect l="0" t="0" r="r" b="b"/>
            <a:pathLst>
              <a:path w="240" h="384">
                <a:moveTo>
                  <a:pt x="144" y="0"/>
                </a:moveTo>
                <a:lnTo>
                  <a:pt x="0" y="0"/>
                </a:lnTo>
                <a:lnTo>
                  <a:pt x="0" y="384"/>
                </a:lnTo>
                <a:lnTo>
                  <a:pt x="240" y="384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762000" y="4038600"/>
            <a:ext cx="354013" cy="457200"/>
            <a:chOff x="624" y="2448"/>
            <a:chExt cx="223" cy="288"/>
          </a:xfrm>
        </p:grpSpPr>
        <p:sp>
          <p:nvSpPr>
            <p:cNvPr id="1395724" name="Line 12"/>
            <p:cNvSpPr>
              <a:spLocks noChangeShapeType="1"/>
            </p:cNvSpPr>
            <p:nvPr/>
          </p:nvSpPr>
          <p:spPr bwMode="auto">
            <a:xfrm flipV="1">
              <a:off x="624" y="2448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5725" name="Text Box 13"/>
            <p:cNvSpPr txBox="1">
              <a:spLocks noChangeArrowheads="1"/>
            </p:cNvSpPr>
            <p:nvPr/>
          </p:nvSpPr>
          <p:spPr bwMode="auto">
            <a:xfrm>
              <a:off x="624" y="2448"/>
              <a:ext cx="223" cy="28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b="1"/>
                <a:t>2</a:t>
              </a:r>
            </a:p>
          </p:txBody>
        </p:sp>
      </p:grpSp>
      <p:sp>
        <p:nvSpPr>
          <p:cNvPr id="1395726" name="Line 14"/>
          <p:cNvSpPr>
            <a:spLocks noChangeShapeType="1"/>
          </p:cNvSpPr>
          <p:nvPr/>
        </p:nvSpPr>
        <p:spPr bwMode="auto">
          <a:xfrm>
            <a:off x="1066800" y="4114800"/>
            <a:ext cx="2286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27" name="Text Box 15"/>
          <p:cNvSpPr txBox="1">
            <a:spLocks noChangeArrowheads="1"/>
          </p:cNvSpPr>
          <p:nvPr/>
        </p:nvSpPr>
        <p:spPr bwMode="auto">
          <a:xfrm>
            <a:off x="1143000" y="4114800"/>
            <a:ext cx="1219200" cy="8223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b="1" i="1"/>
              <a:t>Thread select</a:t>
            </a:r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914400" y="1752600"/>
            <a:ext cx="304800" cy="838200"/>
            <a:chOff x="432" y="1296"/>
            <a:chExt cx="192" cy="528"/>
          </a:xfrm>
        </p:grpSpPr>
        <p:sp>
          <p:nvSpPr>
            <p:cNvPr id="1395729" name="Rectangle 17"/>
            <p:cNvSpPr>
              <a:spLocks noChangeArrowheads="1"/>
            </p:cNvSpPr>
            <p:nvPr/>
          </p:nvSpPr>
          <p:spPr bwMode="auto">
            <a:xfrm>
              <a:off x="432" y="1296"/>
              <a:ext cx="192" cy="528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 b="1"/>
                <a:t>PC</a:t>
              </a:r>
            </a:p>
            <a:p>
              <a:pPr>
                <a:spcBef>
                  <a:spcPct val="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1395730" name="Freeform 18"/>
            <p:cNvSpPr>
              <a:spLocks/>
            </p:cNvSpPr>
            <p:nvPr/>
          </p:nvSpPr>
          <p:spPr bwMode="auto">
            <a:xfrm>
              <a:off x="432" y="1728"/>
              <a:ext cx="192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96" y="0"/>
                </a:cxn>
                <a:cxn ang="0">
                  <a:pos x="192" y="96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lnTo>
                    <a:pt x="96" y="0"/>
                  </a:lnTo>
                  <a:lnTo>
                    <a:pt x="192" y="96"/>
                  </a:lnTo>
                </a:path>
              </a:pathLst>
            </a:custGeom>
            <a:solidFill>
              <a:srgbClr val="FFFF00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762000" y="1905000"/>
            <a:ext cx="304800" cy="838200"/>
            <a:chOff x="432" y="1296"/>
            <a:chExt cx="192" cy="528"/>
          </a:xfrm>
        </p:grpSpPr>
        <p:sp>
          <p:nvSpPr>
            <p:cNvPr id="1395732" name="Rectangle 20"/>
            <p:cNvSpPr>
              <a:spLocks noChangeArrowheads="1"/>
            </p:cNvSpPr>
            <p:nvPr/>
          </p:nvSpPr>
          <p:spPr bwMode="auto">
            <a:xfrm>
              <a:off x="432" y="1296"/>
              <a:ext cx="192" cy="528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 b="1"/>
                <a:t>PC</a:t>
              </a:r>
            </a:p>
            <a:p>
              <a:pPr>
                <a:spcBef>
                  <a:spcPct val="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1395733" name="Freeform 21"/>
            <p:cNvSpPr>
              <a:spLocks/>
            </p:cNvSpPr>
            <p:nvPr/>
          </p:nvSpPr>
          <p:spPr bwMode="auto">
            <a:xfrm>
              <a:off x="432" y="1728"/>
              <a:ext cx="192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96" y="0"/>
                </a:cxn>
                <a:cxn ang="0">
                  <a:pos x="192" y="96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lnTo>
                    <a:pt x="96" y="0"/>
                  </a:lnTo>
                  <a:lnTo>
                    <a:pt x="192" y="96"/>
                  </a:lnTo>
                </a:path>
              </a:pathLst>
            </a:custGeom>
            <a:solidFill>
              <a:srgbClr val="9999FF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609600" y="2057400"/>
            <a:ext cx="304800" cy="838200"/>
            <a:chOff x="432" y="1296"/>
            <a:chExt cx="192" cy="528"/>
          </a:xfrm>
        </p:grpSpPr>
        <p:sp>
          <p:nvSpPr>
            <p:cNvPr id="1395735" name="Rectangle 23"/>
            <p:cNvSpPr>
              <a:spLocks noChangeArrowheads="1"/>
            </p:cNvSpPr>
            <p:nvPr/>
          </p:nvSpPr>
          <p:spPr bwMode="auto">
            <a:xfrm>
              <a:off x="432" y="1296"/>
              <a:ext cx="192" cy="528"/>
            </a:xfrm>
            <a:prstGeom prst="rect">
              <a:avLst/>
            </a:prstGeom>
            <a:solidFill>
              <a:srgbClr val="FF99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 b="1"/>
                <a:t>PC</a:t>
              </a:r>
            </a:p>
            <a:p>
              <a:pPr>
                <a:spcBef>
                  <a:spcPct val="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1395736" name="Freeform 24"/>
            <p:cNvSpPr>
              <a:spLocks/>
            </p:cNvSpPr>
            <p:nvPr/>
          </p:nvSpPr>
          <p:spPr bwMode="auto">
            <a:xfrm>
              <a:off x="432" y="1728"/>
              <a:ext cx="192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96" y="0"/>
                </a:cxn>
                <a:cxn ang="0">
                  <a:pos x="192" y="96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lnTo>
                    <a:pt x="96" y="0"/>
                  </a:lnTo>
                  <a:lnTo>
                    <a:pt x="192" y="96"/>
                  </a:lnTo>
                </a:path>
              </a:pathLst>
            </a:custGeom>
            <a:solidFill>
              <a:srgbClr val="FF9933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457200" y="2209800"/>
            <a:ext cx="304800" cy="838200"/>
            <a:chOff x="432" y="1296"/>
            <a:chExt cx="192" cy="528"/>
          </a:xfrm>
        </p:grpSpPr>
        <p:sp>
          <p:nvSpPr>
            <p:cNvPr id="1395738" name="Rectangle 26"/>
            <p:cNvSpPr>
              <a:spLocks noChangeArrowheads="1"/>
            </p:cNvSpPr>
            <p:nvPr/>
          </p:nvSpPr>
          <p:spPr bwMode="auto">
            <a:xfrm>
              <a:off x="432" y="1296"/>
              <a:ext cx="192" cy="528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 b="1"/>
                <a:t>PC</a:t>
              </a:r>
            </a:p>
            <a:p>
              <a:pPr>
                <a:spcBef>
                  <a:spcPct val="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1395739" name="Freeform 27"/>
            <p:cNvSpPr>
              <a:spLocks/>
            </p:cNvSpPr>
            <p:nvPr/>
          </p:nvSpPr>
          <p:spPr bwMode="auto">
            <a:xfrm>
              <a:off x="432" y="1728"/>
              <a:ext cx="192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96" y="0"/>
                </a:cxn>
                <a:cxn ang="0">
                  <a:pos x="192" y="96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lnTo>
                    <a:pt x="96" y="0"/>
                  </a:lnTo>
                  <a:lnTo>
                    <a:pt x="192" y="96"/>
                  </a:lnTo>
                </a:path>
              </a:pathLst>
            </a:custGeom>
            <a:solidFill>
              <a:srgbClr val="00FFFF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95740" name="Freeform 28"/>
          <p:cNvSpPr>
            <a:spLocks/>
          </p:cNvSpPr>
          <p:nvPr/>
        </p:nvSpPr>
        <p:spPr bwMode="auto">
          <a:xfrm>
            <a:off x="1752600" y="1981200"/>
            <a:ext cx="228600" cy="914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576"/>
              </a:cxn>
              <a:cxn ang="0">
                <a:pos x="144" y="528"/>
              </a:cxn>
              <a:cxn ang="0">
                <a:pos x="144" y="48"/>
              </a:cxn>
              <a:cxn ang="0">
                <a:pos x="0" y="0"/>
              </a:cxn>
            </a:cxnLst>
            <a:rect l="0" t="0" r="r" b="b"/>
            <a:pathLst>
              <a:path w="144" h="576">
                <a:moveTo>
                  <a:pt x="0" y="0"/>
                </a:moveTo>
                <a:lnTo>
                  <a:pt x="0" y="576"/>
                </a:lnTo>
                <a:lnTo>
                  <a:pt x="144" y="528"/>
                </a:lnTo>
                <a:lnTo>
                  <a:pt x="144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41" name="Line 29"/>
          <p:cNvSpPr>
            <a:spLocks noChangeShapeType="1"/>
          </p:cNvSpPr>
          <p:nvPr/>
        </p:nvSpPr>
        <p:spPr bwMode="auto">
          <a:xfrm>
            <a:off x="1219200" y="22098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42" name="Line 30"/>
          <p:cNvSpPr>
            <a:spLocks noChangeShapeType="1"/>
          </p:cNvSpPr>
          <p:nvPr/>
        </p:nvSpPr>
        <p:spPr bwMode="auto">
          <a:xfrm>
            <a:off x="1066800" y="23622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43" name="Line 31"/>
          <p:cNvSpPr>
            <a:spLocks noChangeShapeType="1"/>
          </p:cNvSpPr>
          <p:nvPr/>
        </p:nvSpPr>
        <p:spPr bwMode="auto">
          <a:xfrm>
            <a:off x="914400" y="2514600"/>
            <a:ext cx="838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44" name="Line 32"/>
          <p:cNvSpPr>
            <a:spLocks noChangeShapeType="1"/>
          </p:cNvSpPr>
          <p:nvPr/>
        </p:nvSpPr>
        <p:spPr bwMode="auto">
          <a:xfrm>
            <a:off x="762000" y="2667000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45" name="Line 33"/>
          <p:cNvSpPr>
            <a:spLocks noChangeShapeType="1"/>
          </p:cNvSpPr>
          <p:nvPr/>
        </p:nvSpPr>
        <p:spPr bwMode="auto">
          <a:xfrm flipV="1">
            <a:off x="1905000" y="2819400"/>
            <a:ext cx="0" cy="129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46" name="Line 34"/>
          <p:cNvSpPr>
            <a:spLocks noChangeShapeType="1"/>
          </p:cNvSpPr>
          <p:nvPr/>
        </p:nvSpPr>
        <p:spPr bwMode="auto">
          <a:xfrm>
            <a:off x="1981200" y="24384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47" name="Rectangle 35"/>
          <p:cNvSpPr>
            <a:spLocks noChangeArrowheads="1"/>
          </p:cNvSpPr>
          <p:nvPr/>
        </p:nvSpPr>
        <p:spPr bwMode="auto">
          <a:xfrm>
            <a:off x="2362200" y="1981200"/>
            <a:ext cx="685800" cy="838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 b="1"/>
              <a:t>I$</a:t>
            </a:r>
          </a:p>
        </p:txBody>
      </p:sp>
      <p:grpSp>
        <p:nvGrpSpPr>
          <p:cNvPr id="8" name="Group 36"/>
          <p:cNvGrpSpPr>
            <a:grpSpLocks/>
          </p:cNvGrpSpPr>
          <p:nvPr/>
        </p:nvGrpSpPr>
        <p:grpSpPr bwMode="auto">
          <a:xfrm>
            <a:off x="3352800" y="3810000"/>
            <a:ext cx="152400" cy="609600"/>
            <a:chOff x="432" y="2208"/>
            <a:chExt cx="96" cy="384"/>
          </a:xfrm>
        </p:grpSpPr>
        <p:sp>
          <p:nvSpPr>
            <p:cNvPr id="1395749" name="Rectangle 37"/>
            <p:cNvSpPr>
              <a:spLocks noChangeArrowheads="1"/>
            </p:cNvSpPr>
            <p:nvPr/>
          </p:nvSpPr>
          <p:spPr bwMode="auto">
            <a:xfrm>
              <a:off x="432" y="2208"/>
              <a:ext cx="96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5750" name="Freeform 38"/>
            <p:cNvSpPr>
              <a:spLocks/>
            </p:cNvSpPr>
            <p:nvPr/>
          </p:nvSpPr>
          <p:spPr bwMode="auto">
            <a:xfrm>
              <a:off x="432" y="2496"/>
              <a:ext cx="96" cy="96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48" y="0"/>
                </a:cxn>
                <a:cxn ang="0">
                  <a:pos x="96" y="48"/>
                </a:cxn>
              </a:cxnLst>
              <a:rect l="0" t="0" r="r" b="b"/>
              <a:pathLst>
                <a:path w="96" h="48">
                  <a:moveTo>
                    <a:pt x="0" y="48"/>
                  </a:moveTo>
                  <a:lnTo>
                    <a:pt x="48" y="0"/>
                  </a:lnTo>
                  <a:lnTo>
                    <a:pt x="96" y="48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" name="Group 39"/>
          <p:cNvGrpSpPr>
            <a:grpSpLocks/>
          </p:cNvGrpSpPr>
          <p:nvPr/>
        </p:nvGrpSpPr>
        <p:grpSpPr bwMode="auto">
          <a:xfrm>
            <a:off x="3352800" y="1981200"/>
            <a:ext cx="304800" cy="838200"/>
            <a:chOff x="432" y="1296"/>
            <a:chExt cx="192" cy="528"/>
          </a:xfrm>
        </p:grpSpPr>
        <p:sp>
          <p:nvSpPr>
            <p:cNvPr id="1395752" name="Rectangle 40"/>
            <p:cNvSpPr>
              <a:spLocks noChangeArrowheads="1"/>
            </p:cNvSpPr>
            <p:nvPr/>
          </p:nvSpPr>
          <p:spPr bwMode="auto">
            <a:xfrm>
              <a:off x="432" y="1296"/>
              <a:ext cx="192" cy="52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 b="1"/>
                <a:t>IR</a:t>
              </a:r>
            </a:p>
          </p:txBody>
        </p:sp>
        <p:sp>
          <p:nvSpPr>
            <p:cNvPr id="1395753" name="Freeform 41"/>
            <p:cNvSpPr>
              <a:spLocks/>
            </p:cNvSpPr>
            <p:nvPr/>
          </p:nvSpPr>
          <p:spPr bwMode="auto">
            <a:xfrm>
              <a:off x="432" y="1728"/>
              <a:ext cx="192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96" y="0"/>
                </a:cxn>
                <a:cxn ang="0">
                  <a:pos x="192" y="96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lnTo>
                    <a:pt x="96" y="0"/>
                  </a:lnTo>
                  <a:lnTo>
                    <a:pt x="192" y="96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95754" name="Line 42"/>
          <p:cNvSpPr>
            <a:spLocks noChangeShapeType="1"/>
          </p:cNvSpPr>
          <p:nvPr/>
        </p:nvSpPr>
        <p:spPr bwMode="auto">
          <a:xfrm>
            <a:off x="3048000" y="24384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55" name="Rectangle 43"/>
          <p:cNvSpPr>
            <a:spLocks noChangeArrowheads="1"/>
          </p:cNvSpPr>
          <p:nvPr/>
        </p:nvSpPr>
        <p:spPr bwMode="auto">
          <a:xfrm>
            <a:off x="4495800" y="1857375"/>
            <a:ext cx="990600" cy="777875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 b="1"/>
              <a:t>GPR1</a:t>
            </a:r>
          </a:p>
        </p:txBody>
      </p:sp>
      <p:sp>
        <p:nvSpPr>
          <p:cNvPr id="1395756" name="Rectangle 44"/>
          <p:cNvSpPr>
            <a:spLocks noChangeArrowheads="1"/>
          </p:cNvSpPr>
          <p:nvPr/>
        </p:nvSpPr>
        <p:spPr bwMode="auto">
          <a:xfrm>
            <a:off x="4343400" y="1949450"/>
            <a:ext cx="990600" cy="777875"/>
          </a:xfrm>
          <a:prstGeom prst="rect">
            <a:avLst/>
          </a:prstGeom>
          <a:solidFill>
            <a:srgbClr val="9999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 b="1"/>
              <a:t>GPR1</a:t>
            </a:r>
          </a:p>
        </p:txBody>
      </p:sp>
      <p:sp>
        <p:nvSpPr>
          <p:cNvPr id="1395757" name="Rectangle 45"/>
          <p:cNvSpPr>
            <a:spLocks noChangeArrowheads="1"/>
          </p:cNvSpPr>
          <p:nvPr/>
        </p:nvSpPr>
        <p:spPr bwMode="auto">
          <a:xfrm>
            <a:off x="4191000" y="2041525"/>
            <a:ext cx="990600" cy="777875"/>
          </a:xfrm>
          <a:prstGeom prst="rect">
            <a:avLst/>
          </a:prstGeom>
          <a:solidFill>
            <a:srgbClr val="FF993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 b="1"/>
              <a:t>GPR1</a:t>
            </a:r>
          </a:p>
        </p:txBody>
      </p:sp>
      <p:sp>
        <p:nvSpPr>
          <p:cNvPr id="1395758" name="Rectangle 46"/>
          <p:cNvSpPr>
            <a:spLocks noChangeArrowheads="1"/>
          </p:cNvSpPr>
          <p:nvPr/>
        </p:nvSpPr>
        <p:spPr bwMode="auto">
          <a:xfrm>
            <a:off x="4038600" y="2133600"/>
            <a:ext cx="990600" cy="777875"/>
          </a:xfrm>
          <a:prstGeom prst="rect">
            <a:avLst/>
          </a:prstGeom>
          <a:solidFill>
            <a:srgbClr val="00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 b="1"/>
              <a:t>GPR1</a:t>
            </a:r>
          </a:p>
        </p:txBody>
      </p:sp>
      <p:sp>
        <p:nvSpPr>
          <p:cNvPr id="1395759" name="Line 47"/>
          <p:cNvSpPr>
            <a:spLocks noChangeShapeType="1"/>
          </p:cNvSpPr>
          <p:nvPr/>
        </p:nvSpPr>
        <p:spPr bwMode="auto">
          <a:xfrm>
            <a:off x="3657600" y="24384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60" name="Line 48"/>
          <p:cNvSpPr>
            <a:spLocks noChangeShapeType="1"/>
          </p:cNvSpPr>
          <p:nvPr/>
        </p:nvSpPr>
        <p:spPr bwMode="auto">
          <a:xfrm>
            <a:off x="3505200" y="4114800"/>
            <a:ext cx="2286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61" name="Line 49"/>
          <p:cNvSpPr>
            <a:spLocks noChangeShapeType="1"/>
          </p:cNvSpPr>
          <p:nvPr/>
        </p:nvSpPr>
        <p:spPr bwMode="auto">
          <a:xfrm flipV="1">
            <a:off x="4648200" y="3048000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62" name="Line 50"/>
          <p:cNvSpPr>
            <a:spLocks noChangeShapeType="1"/>
          </p:cNvSpPr>
          <p:nvPr/>
        </p:nvSpPr>
        <p:spPr bwMode="auto">
          <a:xfrm>
            <a:off x="5562600" y="21336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63" name="Line 51"/>
          <p:cNvSpPr>
            <a:spLocks noChangeShapeType="1"/>
          </p:cNvSpPr>
          <p:nvPr/>
        </p:nvSpPr>
        <p:spPr bwMode="auto">
          <a:xfrm>
            <a:off x="5562600" y="28194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52"/>
          <p:cNvGrpSpPr>
            <a:grpSpLocks/>
          </p:cNvGrpSpPr>
          <p:nvPr/>
        </p:nvGrpSpPr>
        <p:grpSpPr bwMode="auto">
          <a:xfrm>
            <a:off x="5791200" y="1600200"/>
            <a:ext cx="304800" cy="838200"/>
            <a:chOff x="432" y="1296"/>
            <a:chExt cx="192" cy="528"/>
          </a:xfrm>
        </p:grpSpPr>
        <p:sp>
          <p:nvSpPr>
            <p:cNvPr id="1395765" name="Rectangle 53"/>
            <p:cNvSpPr>
              <a:spLocks noChangeArrowheads="1"/>
            </p:cNvSpPr>
            <p:nvPr/>
          </p:nvSpPr>
          <p:spPr bwMode="auto">
            <a:xfrm>
              <a:off x="432" y="1296"/>
              <a:ext cx="192" cy="52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 b="1"/>
                <a:t>X</a:t>
              </a:r>
            </a:p>
          </p:txBody>
        </p:sp>
        <p:sp>
          <p:nvSpPr>
            <p:cNvPr id="1395766" name="Freeform 54"/>
            <p:cNvSpPr>
              <a:spLocks/>
            </p:cNvSpPr>
            <p:nvPr/>
          </p:nvSpPr>
          <p:spPr bwMode="auto">
            <a:xfrm>
              <a:off x="432" y="1728"/>
              <a:ext cx="192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96" y="0"/>
                </a:cxn>
                <a:cxn ang="0">
                  <a:pos x="192" y="96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lnTo>
                    <a:pt x="96" y="0"/>
                  </a:lnTo>
                  <a:lnTo>
                    <a:pt x="192" y="96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5791200" y="2514600"/>
            <a:ext cx="304800" cy="838200"/>
            <a:chOff x="432" y="1296"/>
            <a:chExt cx="192" cy="528"/>
          </a:xfrm>
        </p:grpSpPr>
        <p:sp>
          <p:nvSpPr>
            <p:cNvPr id="1395768" name="Rectangle 56"/>
            <p:cNvSpPr>
              <a:spLocks noChangeArrowheads="1"/>
            </p:cNvSpPr>
            <p:nvPr/>
          </p:nvSpPr>
          <p:spPr bwMode="auto">
            <a:xfrm>
              <a:off x="432" y="1296"/>
              <a:ext cx="192" cy="52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 b="1"/>
                <a:t>Y</a:t>
              </a:r>
            </a:p>
          </p:txBody>
        </p:sp>
        <p:sp>
          <p:nvSpPr>
            <p:cNvPr id="1395769" name="Freeform 57"/>
            <p:cNvSpPr>
              <a:spLocks/>
            </p:cNvSpPr>
            <p:nvPr/>
          </p:nvSpPr>
          <p:spPr bwMode="auto">
            <a:xfrm>
              <a:off x="432" y="1728"/>
              <a:ext cx="192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96" y="0"/>
                </a:cxn>
                <a:cxn ang="0">
                  <a:pos x="192" y="96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lnTo>
                    <a:pt x="96" y="0"/>
                  </a:lnTo>
                  <a:lnTo>
                    <a:pt x="192" y="96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95770" name="Freeform 58"/>
          <p:cNvSpPr>
            <a:spLocks/>
          </p:cNvSpPr>
          <p:nvPr/>
        </p:nvSpPr>
        <p:spPr bwMode="auto">
          <a:xfrm>
            <a:off x="6324600" y="1828800"/>
            <a:ext cx="381000" cy="1219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768"/>
              </a:cxn>
              <a:cxn ang="0">
                <a:pos x="240" y="624"/>
              </a:cxn>
              <a:cxn ang="0">
                <a:pos x="240" y="144"/>
              </a:cxn>
              <a:cxn ang="0">
                <a:pos x="0" y="0"/>
              </a:cxn>
            </a:cxnLst>
            <a:rect l="0" t="0" r="r" b="b"/>
            <a:pathLst>
              <a:path w="240" h="768">
                <a:moveTo>
                  <a:pt x="0" y="0"/>
                </a:moveTo>
                <a:lnTo>
                  <a:pt x="0" y="768"/>
                </a:lnTo>
                <a:lnTo>
                  <a:pt x="240" y="624"/>
                </a:lnTo>
                <a:lnTo>
                  <a:pt x="240" y="144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" name="Group 59"/>
          <p:cNvGrpSpPr>
            <a:grpSpLocks/>
          </p:cNvGrpSpPr>
          <p:nvPr/>
        </p:nvGrpSpPr>
        <p:grpSpPr bwMode="auto">
          <a:xfrm>
            <a:off x="5791200" y="3810000"/>
            <a:ext cx="152400" cy="609600"/>
            <a:chOff x="432" y="2208"/>
            <a:chExt cx="96" cy="384"/>
          </a:xfrm>
        </p:grpSpPr>
        <p:sp>
          <p:nvSpPr>
            <p:cNvPr id="1395772" name="Rectangle 60"/>
            <p:cNvSpPr>
              <a:spLocks noChangeArrowheads="1"/>
            </p:cNvSpPr>
            <p:nvPr/>
          </p:nvSpPr>
          <p:spPr bwMode="auto">
            <a:xfrm>
              <a:off x="432" y="2208"/>
              <a:ext cx="96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5773" name="Freeform 61"/>
            <p:cNvSpPr>
              <a:spLocks/>
            </p:cNvSpPr>
            <p:nvPr/>
          </p:nvSpPr>
          <p:spPr bwMode="auto">
            <a:xfrm>
              <a:off x="432" y="2496"/>
              <a:ext cx="96" cy="96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48" y="0"/>
                </a:cxn>
                <a:cxn ang="0">
                  <a:pos x="96" y="48"/>
                </a:cxn>
              </a:cxnLst>
              <a:rect l="0" t="0" r="r" b="b"/>
              <a:pathLst>
                <a:path w="96" h="48">
                  <a:moveTo>
                    <a:pt x="0" y="48"/>
                  </a:moveTo>
                  <a:lnTo>
                    <a:pt x="48" y="0"/>
                  </a:lnTo>
                  <a:lnTo>
                    <a:pt x="96" y="48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" name="Group 62"/>
          <p:cNvGrpSpPr>
            <a:grpSpLocks/>
          </p:cNvGrpSpPr>
          <p:nvPr/>
        </p:nvGrpSpPr>
        <p:grpSpPr bwMode="auto">
          <a:xfrm>
            <a:off x="3962400" y="4038600"/>
            <a:ext cx="354013" cy="457200"/>
            <a:chOff x="624" y="2448"/>
            <a:chExt cx="223" cy="288"/>
          </a:xfrm>
        </p:grpSpPr>
        <p:sp>
          <p:nvSpPr>
            <p:cNvPr id="1395775" name="Line 63"/>
            <p:cNvSpPr>
              <a:spLocks noChangeShapeType="1"/>
            </p:cNvSpPr>
            <p:nvPr/>
          </p:nvSpPr>
          <p:spPr bwMode="auto">
            <a:xfrm flipV="1">
              <a:off x="624" y="2448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5776" name="Text Box 64"/>
            <p:cNvSpPr txBox="1">
              <a:spLocks noChangeArrowheads="1"/>
            </p:cNvSpPr>
            <p:nvPr/>
          </p:nvSpPr>
          <p:spPr bwMode="auto">
            <a:xfrm>
              <a:off x="624" y="2448"/>
              <a:ext cx="223" cy="28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b="1"/>
                <a:t>2</a:t>
              </a:r>
            </a:p>
          </p:txBody>
        </p:sp>
      </p:grpSp>
      <p:sp>
        <p:nvSpPr>
          <p:cNvPr id="1395777" name="Line 65"/>
          <p:cNvSpPr>
            <a:spLocks noChangeShapeType="1"/>
          </p:cNvSpPr>
          <p:nvPr/>
        </p:nvSpPr>
        <p:spPr bwMode="auto">
          <a:xfrm>
            <a:off x="6096000" y="21336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78" name="Line 66"/>
          <p:cNvSpPr>
            <a:spLocks noChangeShapeType="1"/>
          </p:cNvSpPr>
          <p:nvPr/>
        </p:nvSpPr>
        <p:spPr bwMode="auto">
          <a:xfrm>
            <a:off x="6096000" y="28194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4" name="Group 67"/>
          <p:cNvGrpSpPr>
            <a:grpSpLocks/>
          </p:cNvGrpSpPr>
          <p:nvPr/>
        </p:nvGrpSpPr>
        <p:grpSpPr bwMode="auto">
          <a:xfrm>
            <a:off x="6934200" y="2057400"/>
            <a:ext cx="152400" cy="838200"/>
            <a:chOff x="432" y="1296"/>
            <a:chExt cx="192" cy="528"/>
          </a:xfrm>
        </p:grpSpPr>
        <p:sp>
          <p:nvSpPr>
            <p:cNvPr id="1395780" name="Rectangle 68"/>
            <p:cNvSpPr>
              <a:spLocks noChangeArrowheads="1"/>
            </p:cNvSpPr>
            <p:nvPr/>
          </p:nvSpPr>
          <p:spPr bwMode="auto">
            <a:xfrm>
              <a:off x="432" y="1296"/>
              <a:ext cx="192" cy="52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endParaRPr lang="en-US" sz="1800" b="1"/>
            </a:p>
          </p:txBody>
        </p:sp>
        <p:sp>
          <p:nvSpPr>
            <p:cNvPr id="1395781" name="Freeform 69"/>
            <p:cNvSpPr>
              <a:spLocks/>
            </p:cNvSpPr>
            <p:nvPr/>
          </p:nvSpPr>
          <p:spPr bwMode="auto">
            <a:xfrm>
              <a:off x="432" y="1728"/>
              <a:ext cx="192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96" y="0"/>
                </a:cxn>
                <a:cxn ang="0">
                  <a:pos x="192" y="96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lnTo>
                    <a:pt x="96" y="0"/>
                  </a:lnTo>
                  <a:lnTo>
                    <a:pt x="192" y="96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95782" name="Line 70"/>
          <p:cNvSpPr>
            <a:spLocks noChangeShapeType="1"/>
          </p:cNvSpPr>
          <p:nvPr/>
        </p:nvSpPr>
        <p:spPr bwMode="auto">
          <a:xfrm>
            <a:off x="6705600" y="24384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5" name="Group 71"/>
          <p:cNvGrpSpPr>
            <a:grpSpLocks/>
          </p:cNvGrpSpPr>
          <p:nvPr/>
        </p:nvGrpSpPr>
        <p:grpSpPr bwMode="auto">
          <a:xfrm>
            <a:off x="6934200" y="2971800"/>
            <a:ext cx="152400" cy="838200"/>
            <a:chOff x="432" y="1296"/>
            <a:chExt cx="192" cy="528"/>
          </a:xfrm>
        </p:grpSpPr>
        <p:sp>
          <p:nvSpPr>
            <p:cNvPr id="1395784" name="Rectangle 72"/>
            <p:cNvSpPr>
              <a:spLocks noChangeArrowheads="1"/>
            </p:cNvSpPr>
            <p:nvPr/>
          </p:nvSpPr>
          <p:spPr bwMode="auto">
            <a:xfrm>
              <a:off x="432" y="1296"/>
              <a:ext cx="192" cy="52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endParaRPr lang="en-US" sz="1800" b="1"/>
            </a:p>
          </p:txBody>
        </p:sp>
        <p:sp>
          <p:nvSpPr>
            <p:cNvPr id="1395785" name="Freeform 73"/>
            <p:cNvSpPr>
              <a:spLocks/>
            </p:cNvSpPr>
            <p:nvPr/>
          </p:nvSpPr>
          <p:spPr bwMode="auto">
            <a:xfrm>
              <a:off x="432" y="1728"/>
              <a:ext cx="192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96" y="0"/>
                </a:cxn>
                <a:cxn ang="0">
                  <a:pos x="192" y="96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lnTo>
                    <a:pt x="96" y="0"/>
                  </a:lnTo>
                  <a:lnTo>
                    <a:pt x="192" y="96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95786" name="Freeform 74"/>
          <p:cNvSpPr>
            <a:spLocks/>
          </p:cNvSpPr>
          <p:nvPr/>
        </p:nvSpPr>
        <p:spPr bwMode="auto">
          <a:xfrm>
            <a:off x="6172200" y="2819400"/>
            <a:ext cx="762000" cy="533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32"/>
              </a:cxn>
              <a:cxn ang="0">
                <a:pos x="480" y="432"/>
              </a:cxn>
            </a:cxnLst>
            <a:rect l="0" t="0" r="r" b="b"/>
            <a:pathLst>
              <a:path w="480" h="432">
                <a:moveTo>
                  <a:pt x="0" y="0"/>
                </a:moveTo>
                <a:lnTo>
                  <a:pt x="0" y="432"/>
                </a:lnTo>
                <a:lnTo>
                  <a:pt x="480" y="432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87" name="Rectangle 75"/>
          <p:cNvSpPr>
            <a:spLocks noChangeArrowheads="1"/>
          </p:cNvSpPr>
          <p:nvPr/>
        </p:nvSpPr>
        <p:spPr bwMode="auto">
          <a:xfrm>
            <a:off x="7391400" y="2286000"/>
            <a:ext cx="457200" cy="1143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 b="1"/>
              <a:t>D$</a:t>
            </a:r>
          </a:p>
        </p:txBody>
      </p:sp>
      <p:sp>
        <p:nvSpPr>
          <p:cNvPr id="1395788" name="Line 76"/>
          <p:cNvSpPr>
            <a:spLocks noChangeShapeType="1"/>
          </p:cNvSpPr>
          <p:nvPr/>
        </p:nvSpPr>
        <p:spPr bwMode="auto">
          <a:xfrm>
            <a:off x="7086600" y="24384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89" name="Line 77"/>
          <p:cNvSpPr>
            <a:spLocks noChangeShapeType="1"/>
          </p:cNvSpPr>
          <p:nvPr/>
        </p:nvSpPr>
        <p:spPr bwMode="auto">
          <a:xfrm>
            <a:off x="7086600" y="33528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6" name="Group 78"/>
          <p:cNvGrpSpPr>
            <a:grpSpLocks/>
          </p:cNvGrpSpPr>
          <p:nvPr/>
        </p:nvGrpSpPr>
        <p:grpSpPr bwMode="auto">
          <a:xfrm>
            <a:off x="8458200" y="2514600"/>
            <a:ext cx="152400" cy="838200"/>
            <a:chOff x="432" y="1296"/>
            <a:chExt cx="192" cy="528"/>
          </a:xfrm>
        </p:grpSpPr>
        <p:sp>
          <p:nvSpPr>
            <p:cNvPr id="1395791" name="Rectangle 79"/>
            <p:cNvSpPr>
              <a:spLocks noChangeArrowheads="1"/>
            </p:cNvSpPr>
            <p:nvPr/>
          </p:nvSpPr>
          <p:spPr bwMode="auto">
            <a:xfrm>
              <a:off x="432" y="1296"/>
              <a:ext cx="192" cy="52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endParaRPr lang="en-US" sz="1800" b="1"/>
            </a:p>
          </p:txBody>
        </p:sp>
        <p:sp>
          <p:nvSpPr>
            <p:cNvPr id="1395792" name="Freeform 80"/>
            <p:cNvSpPr>
              <a:spLocks/>
            </p:cNvSpPr>
            <p:nvPr/>
          </p:nvSpPr>
          <p:spPr bwMode="auto">
            <a:xfrm>
              <a:off x="432" y="1728"/>
              <a:ext cx="192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96" y="0"/>
                </a:cxn>
                <a:cxn ang="0">
                  <a:pos x="192" y="96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lnTo>
                    <a:pt x="96" y="0"/>
                  </a:lnTo>
                  <a:lnTo>
                    <a:pt x="192" y="96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95793" name="Line 81"/>
          <p:cNvSpPr>
            <a:spLocks noChangeShapeType="1"/>
          </p:cNvSpPr>
          <p:nvPr/>
        </p:nvSpPr>
        <p:spPr bwMode="auto">
          <a:xfrm>
            <a:off x="7848600" y="31242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94" name="Freeform 82"/>
          <p:cNvSpPr>
            <a:spLocks/>
          </p:cNvSpPr>
          <p:nvPr/>
        </p:nvSpPr>
        <p:spPr bwMode="auto">
          <a:xfrm>
            <a:off x="8077200" y="2438400"/>
            <a:ext cx="152400" cy="914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576"/>
              </a:cxn>
              <a:cxn ang="0">
                <a:pos x="144" y="528"/>
              </a:cxn>
              <a:cxn ang="0">
                <a:pos x="144" y="48"/>
              </a:cxn>
              <a:cxn ang="0">
                <a:pos x="0" y="0"/>
              </a:cxn>
            </a:cxnLst>
            <a:rect l="0" t="0" r="r" b="b"/>
            <a:pathLst>
              <a:path w="144" h="576">
                <a:moveTo>
                  <a:pt x="0" y="0"/>
                </a:moveTo>
                <a:lnTo>
                  <a:pt x="0" y="576"/>
                </a:lnTo>
                <a:lnTo>
                  <a:pt x="144" y="528"/>
                </a:lnTo>
                <a:lnTo>
                  <a:pt x="144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95" name="Line 83"/>
          <p:cNvSpPr>
            <a:spLocks noChangeShapeType="1"/>
          </p:cNvSpPr>
          <p:nvPr/>
        </p:nvSpPr>
        <p:spPr bwMode="auto">
          <a:xfrm>
            <a:off x="8229600" y="28956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96" name="Freeform 84"/>
          <p:cNvSpPr>
            <a:spLocks/>
          </p:cNvSpPr>
          <p:nvPr/>
        </p:nvSpPr>
        <p:spPr bwMode="auto">
          <a:xfrm>
            <a:off x="7162800" y="1981200"/>
            <a:ext cx="914400" cy="609600"/>
          </a:xfrm>
          <a:custGeom>
            <a:avLst/>
            <a:gdLst/>
            <a:ahLst/>
            <a:cxnLst>
              <a:cxn ang="0">
                <a:pos x="0" y="288"/>
              </a:cxn>
              <a:cxn ang="0">
                <a:pos x="0" y="0"/>
              </a:cxn>
              <a:cxn ang="0">
                <a:pos x="480" y="0"/>
              </a:cxn>
              <a:cxn ang="0">
                <a:pos x="480" y="384"/>
              </a:cxn>
              <a:cxn ang="0">
                <a:pos x="576" y="384"/>
              </a:cxn>
            </a:cxnLst>
            <a:rect l="0" t="0" r="r" b="b"/>
            <a:pathLst>
              <a:path w="576" h="384">
                <a:moveTo>
                  <a:pt x="0" y="288"/>
                </a:moveTo>
                <a:lnTo>
                  <a:pt x="0" y="0"/>
                </a:lnTo>
                <a:lnTo>
                  <a:pt x="480" y="0"/>
                </a:lnTo>
                <a:lnTo>
                  <a:pt x="480" y="384"/>
                </a:lnTo>
                <a:lnTo>
                  <a:pt x="576" y="384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97" name="Line 85"/>
          <p:cNvSpPr>
            <a:spLocks noChangeShapeType="1"/>
          </p:cNvSpPr>
          <p:nvPr/>
        </p:nvSpPr>
        <p:spPr bwMode="auto">
          <a:xfrm>
            <a:off x="5943600" y="41148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5798" name="Freeform 86"/>
          <p:cNvSpPr>
            <a:spLocks/>
          </p:cNvSpPr>
          <p:nvPr/>
        </p:nvSpPr>
        <p:spPr bwMode="auto">
          <a:xfrm>
            <a:off x="4800600" y="1219200"/>
            <a:ext cx="4114800" cy="1676400"/>
          </a:xfrm>
          <a:custGeom>
            <a:avLst/>
            <a:gdLst/>
            <a:ahLst/>
            <a:cxnLst>
              <a:cxn ang="0">
                <a:pos x="2400" y="1056"/>
              </a:cxn>
              <a:cxn ang="0">
                <a:pos x="2592" y="1056"/>
              </a:cxn>
              <a:cxn ang="0">
                <a:pos x="2592" y="0"/>
              </a:cxn>
              <a:cxn ang="0">
                <a:pos x="0" y="0"/>
              </a:cxn>
              <a:cxn ang="0">
                <a:pos x="0" y="336"/>
              </a:cxn>
            </a:cxnLst>
            <a:rect l="0" t="0" r="r" b="b"/>
            <a:pathLst>
              <a:path w="2592" h="1056">
                <a:moveTo>
                  <a:pt x="2400" y="1056"/>
                </a:moveTo>
                <a:lnTo>
                  <a:pt x="2592" y="1056"/>
                </a:lnTo>
                <a:lnTo>
                  <a:pt x="2592" y="0"/>
                </a:lnTo>
                <a:lnTo>
                  <a:pt x="0" y="0"/>
                </a:lnTo>
                <a:lnTo>
                  <a:pt x="0" y="336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AF839438-BDCD-2048-85BB-F03C73EF32B7}" type="slidenum">
              <a:rPr lang="en-US"/>
              <a:pPr/>
              <a:t>12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39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162800" cy="762000"/>
          </a:xfrm>
        </p:spPr>
        <p:txBody>
          <a:bodyPr/>
          <a:lstStyle/>
          <a:p>
            <a:r>
              <a:rPr lang="en-US"/>
              <a:t>Multithreading Costs</a:t>
            </a:r>
          </a:p>
        </p:txBody>
      </p:sp>
      <p:sp>
        <p:nvSpPr>
          <p:cNvPr id="139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7620000" cy="52578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Each thread requires its own user state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 PC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 GPRs</a:t>
            </a:r>
          </a:p>
          <a:p>
            <a:pPr lvl="1"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r>
              <a:rPr lang="en-US" sz="2800"/>
              <a:t>Also, needs its own system state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virtual memory page table base register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exception handling registers</a:t>
            </a:r>
          </a:p>
          <a:p>
            <a:pPr lvl="1">
              <a:lnSpc>
                <a:spcPct val="80000"/>
              </a:lnSpc>
            </a:pPr>
            <a:endParaRPr lang="en-US" sz="2000"/>
          </a:p>
          <a:p>
            <a:pPr>
              <a:lnSpc>
                <a:spcPct val="80000"/>
              </a:lnSpc>
            </a:pPr>
            <a:r>
              <a:rPr lang="en-US" sz="2800" i="1"/>
              <a:t>Other overheads: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Additional cache/TLB conflicts from competing threads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(or add larger cache/TLB capacity)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More OS overhead to schedule more threads (where do all these threads come from?)</a:t>
            </a:r>
            <a:endParaRPr lang="en-US" sz="2000" i="1"/>
          </a:p>
          <a:p>
            <a:pPr lvl="1">
              <a:lnSpc>
                <a:spcPct val="80000"/>
              </a:lnSpc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5DCE795D-8A21-7F4F-82FE-8C4B241172FA}" type="slidenum">
              <a:rPr lang="en-US"/>
              <a:pPr/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9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957263" y="0"/>
            <a:ext cx="7162800" cy="1143000"/>
          </a:xfrm>
        </p:spPr>
        <p:txBody>
          <a:bodyPr/>
          <a:lstStyle/>
          <a:p>
            <a:r>
              <a:rPr lang="en-US"/>
              <a:t>Thread Scheduling Policies</a:t>
            </a:r>
          </a:p>
        </p:txBody>
      </p:sp>
      <p:sp>
        <p:nvSpPr>
          <p:cNvPr id="139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213725" cy="49530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Fixed interleave </a:t>
            </a:r>
            <a:r>
              <a:rPr lang="en-US" sz="2000" i="1"/>
              <a:t>(CDC 6600 PPUs, 1964)</a:t>
            </a:r>
          </a:p>
          <a:p>
            <a:pPr lvl="1">
              <a:lnSpc>
                <a:spcPct val="80000"/>
              </a:lnSpc>
            </a:pPr>
            <a:r>
              <a:rPr lang="en-US"/>
              <a:t>Each of N threads executes one instruction every N cycles</a:t>
            </a:r>
          </a:p>
          <a:p>
            <a:pPr lvl="1">
              <a:lnSpc>
                <a:spcPct val="80000"/>
              </a:lnSpc>
            </a:pPr>
            <a:r>
              <a:rPr lang="en-US"/>
              <a:t>If thread not ready to go in its slot, insert pipeline bubble</a:t>
            </a:r>
          </a:p>
          <a:p>
            <a:pPr lvl="1">
              <a:lnSpc>
                <a:spcPct val="80000"/>
              </a:lnSpc>
            </a:pPr>
            <a:endParaRPr lang="en-US"/>
          </a:p>
          <a:p>
            <a:pPr lvl="1">
              <a:lnSpc>
                <a:spcPct val="80000"/>
              </a:lnSpc>
            </a:pPr>
            <a:endParaRPr lang="en-US"/>
          </a:p>
          <a:p>
            <a:pPr>
              <a:lnSpc>
                <a:spcPct val="80000"/>
              </a:lnSpc>
            </a:pPr>
            <a:r>
              <a:rPr lang="en-US"/>
              <a:t>Software-controlled interleave </a:t>
            </a:r>
            <a:r>
              <a:rPr lang="en-US" sz="2000" i="1"/>
              <a:t>(TI ASC PPUs, 1971)</a:t>
            </a:r>
          </a:p>
          <a:p>
            <a:pPr lvl="1">
              <a:lnSpc>
                <a:spcPct val="80000"/>
              </a:lnSpc>
            </a:pPr>
            <a:r>
              <a:rPr lang="en-US"/>
              <a:t>OS allocates S pipeline slots amongst N threads</a:t>
            </a:r>
          </a:p>
          <a:p>
            <a:pPr lvl="1">
              <a:lnSpc>
                <a:spcPct val="80000"/>
              </a:lnSpc>
            </a:pPr>
            <a:r>
              <a:rPr lang="en-US"/>
              <a:t>Hardware performs fixed interleave over S slots, executing whichever thread is in that slot</a:t>
            </a:r>
          </a:p>
          <a:p>
            <a:pPr lvl="1">
              <a:lnSpc>
                <a:spcPct val="80000"/>
              </a:lnSpc>
            </a:pPr>
            <a:endParaRPr lang="en-US"/>
          </a:p>
          <a:p>
            <a:pPr lvl="1">
              <a:lnSpc>
                <a:spcPct val="80000"/>
              </a:lnSpc>
            </a:pPr>
            <a:endParaRPr lang="en-US"/>
          </a:p>
          <a:p>
            <a:pPr>
              <a:lnSpc>
                <a:spcPct val="80000"/>
              </a:lnSpc>
            </a:pPr>
            <a:r>
              <a:rPr lang="en-US"/>
              <a:t>Hardware-controlled thread scheduling </a:t>
            </a:r>
            <a:r>
              <a:rPr lang="en-US" sz="2000" i="1"/>
              <a:t>(HEP, 1982)</a:t>
            </a:r>
          </a:p>
          <a:p>
            <a:pPr lvl="1">
              <a:lnSpc>
                <a:spcPct val="80000"/>
              </a:lnSpc>
            </a:pPr>
            <a:r>
              <a:rPr lang="en-US"/>
              <a:t>Hardware keeps track of which threads are ready to go</a:t>
            </a:r>
          </a:p>
          <a:p>
            <a:pPr lvl="1">
              <a:lnSpc>
                <a:spcPct val="80000"/>
              </a:lnSpc>
            </a:pPr>
            <a:r>
              <a:rPr lang="en-US"/>
              <a:t>Picks next thread to execute based on hardware priority scheme</a:t>
            </a:r>
          </a:p>
          <a:p>
            <a:pPr lvl="1">
              <a:lnSpc>
                <a:spcPct val="80000"/>
              </a:lnSpc>
            </a:pPr>
            <a:endParaRPr lang="en-US"/>
          </a:p>
        </p:txBody>
      </p:sp>
      <p:sp>
        <p:nvSpPr>
          <p:cNvPr id="1399812" name="Rectangle 4"/>
          <p:cNvSpPr>
            <a:spLocks noChangeArrowheads="1"/>
          </p:cNvSpPr>
          <p:nvPr/>
        </p:nvSpPr>
        <p:spPr bwMode="auto">
          <a:xfrm>
            <a:off x="2133600" y="4038600"/>
            <a:ext cx="304800" cy="304800"/>
          </a:xfrm>
          <a:prstGeom prst="rect">
            <a:avLst/>
          </a:prstGeom>
          <a:solidFill>
            <a:srgbClr val="00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99813" name="Rectangle 5"/>
          <p:cNvSpPr>
            <a:spLocks noChangeArrowheads="1"/>
          </p:cNvSpPr>
          <p:nvPr/>
        </p:nvSpPr>
        <p:spPr bwMode="auto">
          <a:xfrm>
            <a:off x="2438400" y="4038600"/>
            <a:ext cx="304800" cy="304800"/>
          </a:xfrm>
          <a:prstGeom prst="rect">
            <a:avLst/>
          </a:prstGeom>
          <a:solidFill>
            <a:srgbClr val="FF993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99814" name="Rectangle 6"/>
          <p:cNvSpPr>
            <a:spLocks noChangeArrowheads="1"/>
          </p:cNvSpPr>
          <p:nvPr/>
        </p:nvSpPr>
        <p:spPr bwMode="auto">
          <a:xfrm>
            <a:off x="2743200" y="4038600"/>
            <a:ext cx="304800" cy="304800"/>
          </a:xfrm>
          <a:prstGeom prst="rect">
            <a:avLst/>
          </a:prstGeom>
          <a:solidFill>
            <a:srgbClr val="00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99815" name="Rectangle 7"/>
          <p:cNvSpPr>
            <a:spLocks noChangeArrowheads="1"/>
          </p:cNvSpPr>
          <p:nvPr/>
        </p:nvSpPr>
        <p:spPr bwMode="auto">
          <a:xfrm>
            <a:off x="3048000" y="4038600"/>
            <a:ext cx="304800" cy="304800"/>
          </a:xfrm>
          <a:prstGeom prst="rect">
            <a:avLst/>
          </a:prstGeom>
          <a:solidFill>
            <a:srgbClr val="9999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99816" name="Rectangle 8"/>
          <p:cNvSpPr>
            <a:spLocks noChangeArrowheads="1"/>
          </p:cNvSpPr>
          <p:nvPr/>
        </p:nvSpPr>
        <p:spPr bwMode="auto">
          <a:xfrm>
            <a:off x="3352800" y="4038600"/>
            <a:ext cx="304800" cy="304800"/>
          </a:xfrm>
          <a:prstGeom prst="rect">
            <a:avLst/>
          </a:prstGeom>
          <a:solidFill>
            <a:srgbClr val="00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99817" name="Rectangle 9"/>
          <p:cNvSpPr>
            <a:spLocks noChangeArrowheads="1"/>
          </p:cNvSpPr>
          <p:nvPr/>
        </p:nvSpPr>
        <p:spPr bwMode="auto">
          <a:xfrm>
            <a:off x="3657600" y="4038600"/>
            <a:ext cx="304800" cy="304800"/>
          </a:xfrm>
          <a:prstGeom prst="rect">
            <a:avLst/>
          </a:prstGeom>
          <a:solidFill>
            <a:srgbClr val="FF993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99818" name="Rectangle 10"/>
          <p:cNvSpPr>
            <a:spLocks noChangeArrowheads="1"/>
          </p:cNvSpPr>
          <p:nvPr/>
        </p:nvSpPr>
        <p:spPr bwMode="auto">
          <a:xfrm>
            <a:off x="3962400" y="4038600"/>
            <a:ext cx="304800" cy="304800"/>
          </a:xfrm>
          <a:prstGeom prst="rect">
            <a:avLst/>
          </a:prstGeom>
          <a:solidFill>
            <a:srgbClr val="00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99819" name="Rectangle 11"/>
          <p:cNvSpPr>
            <a:spLocks noChangeArrowheads="1"/>
          </p:cNvSpPr>
          <p:nvPr/>
        </p:nvSpPr>
        <p:spPr bwMode="auto">
          <a:xfrm>
            <a:off x="4267200" y="4038600"/>
            <a:ext cx="304800" cy="304800"/>
          </a:xfrm>
          <a:prstGeom prst="rect">
            <a:avLst/>
          </a:prstGeom>
          <a:solidFill>
            <a:srgbClr val="9999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99820" name="Rectangle 12"/>
          <p:cNvSpPr>
            <a:spLocks noChangeArrowheads="1"/>
          </p:cNvSpPr>
          <p:nvPr/>
        </p:nvSpPr>
        <p:spPr bwMode="auto">
          <a:xfrm>
            <a:off x="4572000" y="4038600"/>
            <a:ext cx="304800" cy="304800"/>
          </a:xfrm>
          <a:prstGeom prst="rect">
            <a:avLst/>
          </a:prstGeom>
          <a:solidFill>
            <a:srgbClr val="00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99821" name="Rectangle 13"/>
          <p:cNvSpPr>
            <a:spLocks noChangeArrowheads="1"/>
          </p:cNvSpPr>
          <p:nvPr/>
        </p:nvSpPr>
        <p:spPr bwMode="auto">
          <a:xfrm>
            <a:off x="4876800" y="4038600"/>
            <a:ext cx="304800" cy="304800"/>
          </a:xfrm>
          <a:prstGeom prst="rect">
            <a:avLst/>
          </a:prstGeom>
          <a:solidFill>
            <a:srgbClr val="FF993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99822" name="Rectangle 14"/>
          <p:cNvSpPr>
            <a:spLocks noChangeArrowheads="1"/>
          </p:cNvSpPr>
          <p:nvPr/>
        </p:nvSpPr>
        <p:spPr bwMode="auto">
          <a:xfrm>
            <a:off x="5181600" y="4038600"/>
            <a:ext cx="304800" cy="304800"/>
          </a:xfrm>
          <a:prstGeom prst="rect">
            <a:avLst/>
          </a:prstGeom>
          <a:solidFill>
            <a:srgbClr val="9999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99823" name="Rectangle 15"/>
          <p:cNvSpPr>
            <a:spLocks noChangeArrowheads="1"/>
          </p:cNvSpPr>
          <p:nvPr/>
        </p:nvSpPr>
        <p:spPr bwMode="auto">
          <a:xfrm>
            <a:off x="5486400" y="4038600"/>
            <a:ext cx="304800" cy="304800"/>
          </a:xfrm>
          <a:prstGeom prst="rect">
            <a:avLst/>
          </a:prstGeom>
          <a:solidFill>
            <a:srgbClr val="00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99824" name="Rectangle 16"/>
          <p:cNvSpPr>
            <a:spLocks noChangeArrowheads="1"/>
          </p:cNvSpPr>
          <p:nvPr/>
        </p:nvSpPr>
        <p:spPr bwMode="auto">
          <a:xfrm>
            <a:off x="5791200" y="4038600"/>
            <a:ext cx="304800" cy="304800"/>
          </a:xfrm>
          <a:prstGeom prst="rect">
            <a:avLst/>
          </a:prstGeom>
          <a:solidFill>
            <a:srgbClr val="FF993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99825" name="Rectangle 17"/>
          <p:cNvSpPr>
            <a:spLocks noChangeArrowheads="1"/>
          </p:cNvSpPr>
          <p:nvPr/>
        </p:nvSpPr>
        <p:spPr bwMode="auto">
          <a:xfrm>
            <a:off x="6096000" y="4038600"/>
            <a:ext cx="304800" cy="304800"/>
          </a:xfrm>
          <a:prstGeom prst="rect">
            <a:avLst/>
          </a:prstGeom>
          <a:solidFill>
            <a:srgbClr val="00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99826" name="Rectangle 18"/>
          <p:cNvSpPr>
            <a:spLocks noChangeArrowheads="1"/>
          </p:cNvSpPr>
          <p:nvPr/>
        </p:nvSpPr>
        <p:spPr bwMode="auto">
          <a:xfrm>
            <a:off x="6400800" y="4038600"/>
            <a:ext cx="304800" cy="304800"/>
          </a:xfrm>
          <a:prstGeom prst="rect">
            <a:avLst/>
          </a:prstGeom>
          <a:solidFill>
            <a:srgbClr val="FF993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99827" name="Rectangle 19"/>
          <p:cNvSpPr>
            <a:spLocks noChangeArrowheads="1"/>
          </p:cNvSpPr>
          <p:nvPr/>
        </p:nvSpPr>
        <p:spPr bwMode="auto">
          <a:xfrm>
            <a:off x="6705600" y="4038600"/>
            <a:ext cx="304800" cy="304800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14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HW2 &amp; midterm solution out</a:t>
            </a:r>
          </a:p>
          <a:p>
            <a:r>
              <a:rPr lang="en-US" dirty="0" smtClean="0"/>
              <a:t>Quiz </a:t>
            </a:r>
            <a:r>
              <a:rPr lang="en-US" dirty="0" smtClean="0"/>
              <a:t>2 (next Friday 4/</a:t>
            </a:r>
            <a:r>
              <a:rPr lang="en-US" dirty="0" smtClean="0"/>
              <a:t>8): After midterm until </a:t>
            </a:r>
            <a:r>
              <a:rPr lang="en-US" dirty="0" smtClean="0"/>
              <a:t>next Monday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F0756FE2-6809-024A-952E-C785A30E0FBA}" type="slidenum">
              <a:rPr lang="en-US"/>
              <a:pPr/>
              <a:t>15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40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7162800" cy="1143000"/>
          </a:xfrm>
        </p:spPr>
        <p:txBody>
          <a:bodyPr/>
          <a:lstStyle/>
          <a:p>
            <a:r>
              <a:rPr lang="en-US"/>
              <a:t>Denelcor HEP</a:t>
            </a:r>
            <a:br>
              <a:rPr lang="en-US"/>
            </a:br>
            <a:r>
              <a:rPr lang="en-US" sz="2000"/>
              <a:t>(Burton Smith, 1982)</a:t>
            </a:r>
          </a:p>
        </p:txBody>
      </p:sp>
      <p:sp>
        <p:nvSpPr>
          <p:cNvPr id="140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4419600"/>
            <a:ext cx="7364413" cy="21336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sz="1800"/>
              <a:t>First commercial machine to use hardware threading in main CPU</a:t>
            </a:r>
          </a:p>
          <a:p>
            <a:pPr lvl="1"/>
            <a:r>
              <a:rPr lang="en-US"/>
              <a:t>120 threads per processor</a:t>
            </a:r>
          </a:p>
          <a:p>
            <a:pPr lvl="1"/>
            <a:r>
              <a:rPr lang="en-US"/>
              <a:t>10 MHz clock rate</a:t>
            </a:r>
          </a:p>
          <a:p>
            <a:pPr lvl="1"/>
            <a:r>
              <a:rPr lang="en-US"/>
              <a:t>Up to 8 processors</a:t>
            </a:r>
          </a:p>
          <a:p>
            <a:pPr lvl="1"/>
            <a:r>
              <a:rPr lang="en-US"/>
              <a:t>precursor to Tera MTA (Multithreaded Architecture)</a:t>
            </a:r>
          </a:p>
        </p:txBody>
      </p:sp>
      <p:pic>
        <p:nvPicPr>
          <p:cNvPr id="1401860" name="Picture 4" descr="hep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47900" y="1143000"/>
            <a:ext cx="4648200" cy="3098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3907" name="Picture 3" descr="mta-150x12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200" y="2057400"/>
            <a:ext cx="3117850" cy="2600325"/>
          </a:xfrm>
          <a:prstGeom prst="rect">
            <a:avLst/>
          </a:prstGeom>
          <a:noFill/>
        </p:spPr>
      </p:pic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3AC12D5E-E71D-EB4E-9476-874320183C78}" type="slidenum">
              <a:rPr lang="en-US"/>
              <a:pPr/>
              <a:t>16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40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162800" cy="1143000"/>
          </a:xfrm>
        </p:spPr>
        <p:txBody>
          <a:bodyPr/>
          <a:lstStyle/>
          <a:p>
            <a:r>
              <a:rPr lang="en-US" dirty="0" err="1"/>
              <a:t>Tera</a:t>
            </a:r>
            <a:r>
              <a:rPr lang="en-US" dirty="0"/>
              <a:t> MTA (1990</a:t>
            </a:r>
            <a:r>
              <a:rPr lang="en-US" dirty="0" smtClean="0"/>
              <a:t>-)</a:t>
            </a:r>
            <a:endParaRPr lang="en-US" dirty="0"/>
          </a:p>
        </p:txBody>
      </p:sp>
      <p:sp>
        <p:nvSpPr>
          <p:cNvPr id="14039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6172200" cy="5257800"/>
          </a:xfrm>
          <a:noFill/>
          <a:ln/>
        </p:spPr>
        <p:txBody>
          <a:bodyPr lIns="82058" tIns="41029" rIns="82058" bIns="41029"/>
          <a:lstStyle/>
          <a:p>
            <a:pPr>
              <a:lnSpc>
                <a:spcPct val="80000"/>
              </a:lnSpc>
            </a:pPr>
            <a:r>
              <a:rPr lang="en-US" dirty="0"/>
              <a:t>Up to 256 processors</a:t>
            </a:r>
          </a:p>
          <a:p>
            <a:pPr>
              <a:lnSpc>
                <a:spcPct val="80000"/>
              </a:lnSpc>
            </a:pPr>
            <a:r>
              <a:rPr lang="en-US" dirty="0"/>
              <a:t>Up to 128 active threads per processor</a:t>
            </a:r>
          </a:p>
          <a:p>
            <a:pPr>
              <a:lnSpc>
                <a:spcPct val="80000"/>
              </a:lnSpc>
            </a:pPr>
            <a:r>
              <a:rPr lang="en-US" dirty="0"/>
              <a:t>Processors and memory modules populate a sparse 3D torus interconnection fabric</a:t>
            </a:r>
          </a:p>
          <a:p>
            <a:pPr>
              <a:lnSpc>
                <a:spcPct val="80000"/>
              </a:lnSpc>
            </a:pPr>
            <a:r>
              <a:rPr lang="en-US" dirty="0"/>
              <a:t>Flat, shared main memory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 No data cache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 Sustains one main memory access per cycle per processor</a:t>
            </a:r>
          </a:p>
          <a:p>
            <a:pPr>
              <a:lnSpc>
                <a:spcPct val="80000"/>
              </a:lnSpc>
            </a:pPr>
            <a:r>
              <a:rPr lang="en-US" dirty="0" err="1"/>
              <a:t>GaAs</a:t>
            </a:r>
            <a:r>
              <a:rPr lang="en-US" dirty="0"/>
              <a:t> logic in prototype, 1KW/processor @ 260MHz</a:t>
            </a:r>
            <a:endParaRPr lang="en-US" dirty="0" smtClean="0"/>
          </a:p>
          <a:p>
            <a:pPr lvl="1">
              <a:lnSpc>
                <a:spcPct val="80000"/>
              </a:lnSpc>
            </a:pPr>
            <a:r>
              <a:rPr lang="en-US" dirty="0" smtClean="0"/>
              <a:t>Second version CMOS, </a:t>
            </a:r>
            <a:r>
              <a:rPr lang="en-US" dirty="0"/>
              <a:t>MTA-2, 50W/</a:t>
            </a:r>
            <a:r>
              <a:rPr lang="en-US" dirty="0" smtClean="0"/>
              <a:t>processor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New version, XMT, fits into AMD </a:t>
            </a:r>
            <a:r>
              <a:rPr lang="en-US" dirty="0" err="1" smtClean="0"/>
              <a:t>Opteron</a:t>
            </a:r>
            <a:r>
              <a:rPr lang="en-US" dirty="0" smtClean="0"/>
              <a:t> socket, runs at 500MHz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4B7DD2D2-B6B1-0B46-9C25-C4BA4BCB0187}" type="slidenum">
              <a:rPr lang="en-US"/>
              <a:pPr/>
              <a:t>17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40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7162800" cy="1143000"/>
          </a:xfrm>
        </p:spPr>
        <p:txBody>
          <a:bodyPr/>
          <a:lstStyle/>
          <a:p>
            <a:r>
              <a:rPr lang="en-US"/>
              <a:t>MTA Pipeline</a:t>
            </a:r>
          </a:p>
        </p:txBody>
      </p:sp>
      <p:sp>
        <p:nvSpPr>
          <p:cNvPr id="1408003" name="Rectangle 3"/>
          <p:cNvSpPr>
            <a:spLocks noChangeArrowheads="1"/>
          </p:cNvSpPr>
          <p:nvPr/>
        </p:nvSpPr>
        <p:spPr bwMode="auto">
          <a:xfrm>
            <a:off x="4057650" y="1735138"/>
            <a:ext cx="346075" cy="3222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r>
              <a:rPr lang="en-US" sz="1400" b="1"/>
              <a:t>A</a:t>
            </a:r>
          </a:p>
        </p:txBody>
      </p:sp>
      <p:sp>
        <p:nvSpPr>
          <p:cNvPr id="1408004" name="Rectangle 4"/>
          <p:cNvSpPr>
            <a:spLocks noChangeArrowheads="1"/>
          </p:cNvSpPr>
          <p:nvPr/>
        </p:nvSpPr>
        <p:spPr bwMode="auto">
          <a:xfrm>
            <a:off x="4057650" y="2057400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05" name="Rectangle 5"/>
          <p:cNvSpPr>
            <a:spLocks noChangeArrowheads="1"/>
          </p:cNvSpPr>
          <p:nvPr/>
        </p:nvSpPr>
        <p:spPr bwMode="auto">
          <a:xfrm>
            <a:off x="4057650" y="2393950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06" name="Rectangle 6"/>
          <p:cNvSpPr>
            <a:spLocks noChangeArrowheads="1"/>
          </p:cNvSpPr>
          <p:nvPr/>
        </p:nvSpPr>
        <p:spPr bwMode="auto">
          <a:xfrm>
            <a:off x="4057650" y="2730500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07" name="Rectangle 7"/>
          <p:cNvSpPr>
            <a:spLocks noChangeArrowheads="1"/>
          </p:cNvSpPr>
          <p:nvPr/>
        </p:nvSpPr>
        <p:spPr bwMode="auto">
          <a:xfrm>
            <a:off x="4057650" y="3067050"/>
            <a:ext cx="346075" cy="334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08" name="Rectangle 8"/>
          <p:cNvSpPr>
            <a:spLocks noChangeArrowheads="1"/>
          </p:cNvSpPr>
          <p:nvPr/>
        </p:nvSpPr>
        <p:spPr bwMode="auto">
          <a:xfrm>
            <a:off x="4057650" y="3402013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r>
              <a:rPr lang="en-US" sz="1400" b="1"/>
              <a:t>W</a:t>
            </a:r>
          </a:p>
        </p:txBody>
      </p:sp>
      <p:sp>
        <p:nvSpPr>
          <p:cNvPr id="1408009" name="Rectangle 9"/>
          <p:cNvSpPr>
            <a:spLocks noChangeArrowheads="1"/>
          </p:cNvSpPr>
          <p:nvPr/>
        </p:nvSpPr>
        <p:spPr bwMode="auto">
          <a:xfrm>
            <a:off x="4749800" y="1735138"/>
            <a:ext cx="346075" cy="3222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r>
              <a:rPr lang="en-US" sz="1400" b="1"/>
              <a:t>C</a:t>
            </a:r>
          </a:p>
        </p:txBody>
      </p:sp>
      <p:sp>
        <p:nvSpPr>
          <p:cNvPr id="1408010" name="Rectangle 10"/>
          <p:cNvSpPr>
            <a:spLocks noChangeArrowheads="1"/>
          </p:cNvSpPr>
          <p:nvPr/>
        </p:nvSpPr>
        <p:spPr bwMode="auto">
          <a:xfrm>
            <a:off x="4749800" y="2057400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11" name="Rectangle 11"/>
          <p:cNvSpPr>
            <a:spLocks noChangeArrowheads="1"/>
          </p:cNvSpPr>
          <p:nvPr/>
        </p:nvSpPr>
        <p:spPr bwMode="auto">
          <a:xfrm>
            <a:off x="4749800" y="2393950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12" name="Rectangle 12"/>
          <p:cNvSpPr>
            <a:spLocks noChangeArrowheads="1"/>
          </p:cNvSpPr>
          <p:nvPr/>
        </p:nvSpPr>
        <p:spPr bwMode="auto">
          <a:xfrm>
            <a:off x="4749800" y="2730500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r>
              <a:rPr lang="en-US" sz="1400" b="1"/>
              <a:t>W</a:t>
            </a:r>
          </a:p>
        </p:txBody>
      </p:sp>
      <p:sp>
        <p:nvSpPr>
          <p:cNvPr id="1408013" name="Rectangle 13"/>
          <p:cNvSpPr>
            <a:spLocks noChangeArrowheads="1"/>
          </p:cNvSpPr>
          <p:nvPr/>
        </p:nvSpPr>
        <p:spPr bwMode="auto">
          <a:xfrm>
            <a:off x="3365500" y="1735138"/>
            <a:ext cx="346075" cy="3222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r>
              <a:rPr lang="en-US" sz="1400" b="1"/>
              <a:t>M</a:t>
            </a:r>
          </a:p>
        </p:txBody>
      </p:sp>
      <p:sp>
        <p:nvSpPr>
          <p:cNvPr id="1408014" name="Rectangle 14"/>
          <p:cNvSpPr>
            <a:spLocks noChangeArrowheads="1"/>
          </p:cNvSpPr>
          <p:nvPr/>
        </p:nvSpPr>
        <p:spPr bwMode="auto">
          <a:xfrm>
            <a:off x="3365500" y="2057400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15" name="Rectangle 15"/>
          <p:cNvSpPr>
            <a:spLocks noChangeArrowheads="1"/>
          </p:cNvSpPr>
          <p:nvPr/>
        </p:nvSpPr>
        <p:spPr bwMode="auto">
          <a:xfrm>
            <a:off x="3225800" y="914400"/>
            <a:ext cx="12477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r>
              <a:rPr lang="en-US" sz="1400" b="1"/>
              <a:t>Inst Fetch</a:t>
            </a:r>
          </a:p>
        </p:txBody>
      </p:sp>
      <p:sp>
        <p:nvSpPr>
          <p:cNvPr id="1408016" name="Line 16"/>
          <p:cNvSpPr>
            <a:spLocks noChangeShapeType="1"/>
          </p:cNvSpPr>
          <p:nvPr/>
        </p:nvSpPr>
        <p:spPr bwMode="auto">
          <a:xfrm>
            <a:off x="4403725" y="1317625"/>
            <a:ext cx="485775" cy="404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8017" name="Line 17"/>
          <p:cNvSpPr>
            <a:spLocks noChangeShapeType="1"/>
          </p:cNvSpPr>
          <p:nvPr/>
        </p:nvSpPr>
        <p:spPr bwMode="auto">
          <a:xfrm>
            <a:off x="4195763" y="1317625"/>
            <a:ext cx="0" cy="404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8018" name="Line 18"/>
          <p:cNvSpPr>
            <a:spLocks noChangeShapeType="1"/>
          </p:cNvSpPr>
          <p:nvPr/>
        </p:nvSpPr>
        <p:spPr bwMode="auto">
          <a:xfrm flipH="1">
            <a:off x="3571875" y="1317625"/>
            <a:ext cx="415925" cy="404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8019" name="AutoShape 19"/>
          <p:cNvSpPr>
            <a:spLocks noChangeArrowheads="1"/>
          </p:cNvSpPr>
          <p:nvPr/>
        </p:nvSpPr>
        <p:spPr bwMode="auto">
          <a:xfrm rot="16200000">
            <a:off x="2865438" y="2960687"/>
            <a:ext cx="1346200" cy="346075"/>
          </a:xfrm>
          <a:prstGeom prst="roundRect">
            <a:avLst>
              <a:gd name="adj" fmla="val 16667"/>
            </a:avLst>
          </a:prstGeom>
          <a:solidFill>
            <a:srgbClr val="93F5F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r>
              <a:rPr lang="en-US" sz="1400" b="1"/>
              <a:t>Memory Pool</a:t>
            </a:r>
          </a:p>
        </p:txBody>
      </p:sp>
      <p:sp>
        <p:nvSpPr>
          <p:cNvPr id="1408020" name="AutoShape 20"/>
          <p:cNvSpPr>
            <a:spLocks noChangeArrowheads="1"/>
          </p:cNvSpPr>
          <p:nvPr/>
        </p:nvSpPr>
        <p:spPr bwMode="auto">
          <a:xfrm>
            <a:off x="1563688" y="4008438"/>
            <a:ext cx="1385887" cy="334962"/>
          </a:xfrm>
          <a:prstGeom prst="roundRect">
            <a:avLst>
              <a:gd name="adj" fmla="val 16667"/>
            </a:avLst>
          </a:prstGeom>
          <a:solidFill>
            <a:srgbClr val="93F5F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r>
              <a:rPr lang="en-US" sz="1400" b="1"/>
              <a:t>Retry Pool</a:t>
            </a:r>
          </a:p>
        </p:txBody>
      </p:sp>
      <p:sp>
        <p:nvSpPr>
          <p:cNvPr id="1408021" name="Rectangle 21"/>
          <p:cNvSpPr>
            <a:spLocks noChangeArrowheads="1"/>
          </p:cNvSpPr>
          <p:nvPr/>
        </p:nvSpPr>
        <p:spPr bwMode="auto">
          <a:xfrm>
            <a:off x="3365500" y="3940175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22" name="Rectangle 22"/>
          <p:cNvSpPr>
            <a:spLocks noChangeArrowheads="1"/>
          </p:cNvSpPr>
          <p:nvPr/>
        </p:nvSpPr>
        <p:spPr bwMode="auto">
          <a:xfrm>
            <a:off x="3365500" y="4276725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23" name="Rectangle 23"/>
          <p:cNvSpPr>
            <a:spLocks noChangeArrowheads="1"/>
          </p:cNvSpPr>
          <p:nvPr/>
        </p:nvSpPr>
        <p:spPr bwMode="auto">
          <a:xfrm>
            <a:off x="3365500" y="4613275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24" name="Freeform 24"/>
          <p:cNvSpPr>
            <a:spLocks/>
          </p:cNvSpPr>
          <p:nvPr/>
        </p:nvSpPr>
        <p:spPr bwMode="auto">
          <a:xfrm>
            <a:off x="3087688" y="4075113"/>
            <a:ext cx="277812" cy="538162"/>
          </a:xfrm>
          <a:custGeom>
            <a:avLst/>
            <a:gdLst/>
            <a:ahLst/>
            <a:cxnLst>
              <a:cxn ang="0">
                <a:pos x="192" y="384"/>
              </a:cxn>
              <a:cxn ang="0">
                <a:pos x="192" y="144"/>
              </a:cxn>
              <a:cxn ang="0">
                <a:pos x="0" y="0"/>
              </a:cxn>
              <a:cxn ang="0">
                <a:pos x="0" y="192"/>
              </a:cxn>
              <a:cxn ang="0">
                <a:pos x="192" y="384"/>
              </a:cxn>
            </a:cxnLst>
            <a:rect l="0" t="0" r="r" b="b"/>
            <a:pathLst>
              <a:path w="192" h="384">
                <a:moveTo>
                  <a:pt x="192" y="384"/>
                </a:moveTo>
                <a:lnTo>
                  <a:pt x="192" y="144"/>
                </a:lnTo>
                <a:lnTo>
                  <a:pt x="0" y="0"/>
                </a:lnTo>
                <a:lnTo>
                  <a:pt x="0" y="192"/>
                </a:lnTo>
                <a:lnTo>
                  <a:pt x="192" y="384"/>
                </a:lnTo>
                <a:close/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 flipH="1">
            <a:off x="801688" y="3873500"/>
            <a:ext cx="623887" cy="1008063"/>
            <a:chOff x="1344" y="3072"/>
            <a:chExt cx="432" cy="720"/>
          </a:xfrm>
        </p:grpSpPr>
        <p:sp>
          <p:nvSpPr>
            <p:cNvPr id="1408026" name="Rectangle 26"/>
            <p:cNvSpPr>
              <a:spLocks noChangeArrowheads="1"/>
            </p:cNvSpPr>
            <p:nvPr/>
          </p:nvSpPr>
          <p:spPr bwMode="auto">
            <a:xfrm>
              <a:off x="1536" y="3072"/>
              <a:ext cx="240" cy="2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82058" tIns="41029" rIns="82058" bIns="41029" anchor="ctr">
              <a:prstTxWarp prst="textNoShape">
                <a:avLst/>
              </a:prstTxWarp>
            </a:bodyPr>
            <a:lstStyle/>
            <a:p>
              <a:pPr defTabSz="820738"/>
              <a:endParaRPr lang="en-US" sz="1400"/>
            </a:p>
          </p:txBody>
        </p:sp>
        <p:sp>
          <p:nvSpPr>
            <p:cNvPr id="1408027" name="Rectangle 27"/>
            <p:cNvSpPr>
              <a:spLocks noChangeArrowheads="1"/>
            </p:cNvSpPr>
            <p:nvPr/>
          </p:nvSpPr>
          <p:spPr bwMode="auto">
            <a:xfrm>
              <a:off x="1536" y="3312"/>
              <a:ext cx="240" cy="2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82058" tIns="41029" rIns="82058" bIns="41029" anchor="ctr">
              <a:prstTxWarp prst="textNoShape">
                <a:avLst/>
              </a:prstTxWarp>
            </a:bodyPr>
            <a:lstStyle/>
            <a:p>
              <a:pPr defTabSz="820738"/>
              <a:endParaRPr lang="en-US" sz="1400"/>
            </a:p>
          </p:txBody>
        </p:sp>
        <p:sp>
          <p:nvSpPr>
            <p:cNvPr id="1408028" name="Rectangle 28"/>
            <p:cNvSpPr>
              <a:spLocks noChangeArrowheads="1"/>
            </p:cNvSpPr>
            <p:nvPr/>
          </p:nvSpPr>
          <p:spPr bwMode="auto">
            <a:xfrm>
              <a:off x="1536" y="3552"/>
              <a:ext cx="240" cy="2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82058" tIns="41029" rIns="82058" bIns="41029" anchor="ctr">
              <a:prstTxWarp prst="textNoShape">
                <a:avLst/>
              </a:prstTxWarp>
            </a:bodyPr>
            <a:lstStyle/>
            <a:p>
              <a:pPr defTabSz="820738"/>
              <a:endParaRPr lang="en-US" sz="1400"/>
            </a:p>
          </p:txBody>
        </p:sp>
        <p:sp>
          <p:nvSpPr>
            <p:cNvPr id="1408029" name="Freeform 29"/>
            <p:cNvSpPr>
              <a:spLocks/>
            </p:cNvSpPr>
            <p:nvPr/>
          </p:nvSpPr>
          <p:spPr bwMode="auto">
            <a:xfrm>
              <a:off x="1344" y="3168"/>
              <a:ext cx="192" cy="384"/>
            </a:xfrm>
            <a:custGeom>
              <a:avLst/>
              <a:gdLst/>
              <a:ahLst/>
              <a:cxnLst>
                <a:cxn ang="0">
                  <a:pos x="192" y="384"/>
                </a:cxn>
                <a:cxn ang="0">
                  <a:pos x="192" y="144"/>
                </a:cxn>
                <a:cxn ang="0">
                  <a:pos x="0" y="0"/>
                </a:cxn>
                <a:cxn ang="0">
                  <a:pos x="0" y="192"/>
                </a:cxn>
                <a:cxn ang="0">
                  <a:pos x="192" y="384"/>
                </a:cxn>
              </a:cxnLst>
              <a:rect l="0" t="0" r="r" b="b"/>
              <a:pathLst>
                <a:path w="192" h="384">
                  <a:moveTo>
                    <a:pt x="192" y="384"/>
                  </a:moveTo>
                  <a:lnTo>
                    <a:pt x="192" y="144"/>
                  </a:lnTo>
                  <a:lnTo>
                    <a:pt x="0" y="0"/>
                  </a:lnTo>
                  <a:lnTo>
                    <a:pt x="0" y="192"/>
                  </a:lnTo>
                  <a:lnTo>
                    <a:pt x="192" y="384"/>
                  </a:ln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08030" name="AutoShape 30"/>
          <p:cNvSpPr>
            <a:spLocks noChangeArrowheads="1"/>
          </p:cNvSpPr>
          <p:nvPr/>
        </p:nvSpPr>
        <p:spPr bwMode="auto">
          <a:xfrm>
            <a:off x="663575" y="4881563"/>
            <a:ext cx="3116263" cy="336550"/>
          </a:xfrm>
          <a:prstGeom prst="roundRect">
            <a:avLst>
              <a:gd name="adj" fmla="val 16667"/>
            </a:avLst>
          </a:prstGeom>
          <a:solidFill>
            <a:srgbClr val="93F5F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r>
              <a:rPr lang="en-US" sz="1400" b="1"/>
              <a:t>Interconnection Network</a:t>
            </a:r>
          </a:p>
        </p:txBody>
      </p:sp>
      <p:sp>
        <p:nvSpPr>
          <p:cNvPr id="1408031" name="AutoShape 31"/>
          <p:cNvSpPr>
            <a:spLocks noChangeArrowheads="1"/>
          </p:cNvSpPr>
          <p:nvPr/>
        </p:nvSpPr>
        <p:spPr bwMode="auto">
          <a:xfrm rot="16200000">
            <a:off x="302419" y="2893219"/>
            <a:ext cx="1344613" cy="346075"/>
          </a:xfrm>
          <a:prstGeom prst="roundRect">
            <a:avLst>
              <a:gd name="adj" fmla="val 16667"/>
            </a:avLst>
          </a:prstGeom>
          <a:solidFill>
            <a:srgbClr val="93F5F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r>
              <a:rPr lang="en-US" sz="1400" b="1"/>
              <a:t>Write Pool</a:t>
            </a:r>
          </a:p>
        </p:txBody>
      </p:sp>
      <p:sp>
        <p:nvSpPr>
          <p:cNvPr id="1408032" name="Rectangle 32"/>
          <p:cNvSpPr>
            <a:spLocks noChangeArrowheads="1"/>
          </p:cNvSpPr>
          <p:nvPr/>
        </p:nvSpPr>
        <p:spPr bwMode="auto">
          <a:xfrm flipH="1">
            <a:off x="2741613" y="1990725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33" name="Freeform 33"/>
          <p:cNvSpPr>
            <a:spLocks/>
          </p:cNvSpPr>
          <p:nvPr/>
        </p:nvSpPr>
        <p:spPr bwMode="auto">
          <a:xfrm>
            <a:off x="3087688" y="1746250"/>
            <a:ext cx="277812" cy="581025"/>
          </a:xfrm>
          <a:custGeom>
            <a:avLst/>
            <a:gdLst/>
            <a:ahLst/>
            <a:cxnLst>
              <a:cxn ang="0">
                <a:pos x="0" y="414"/>
              </a:cxn>
              <a:cxn ang="0">
                <a:pos x="0" y="174"/>
              </a:cxn>
              <a:cxn ang="0">
                <a:pos x="192" y="0"/>
              </a:cxn>
              <a:cxn ang="0">
                <a:pos x="192" y="222"/>
              </a:cxn>
              <a:cxn ang="0">
                <a:pos x="0" y="414"/>
              </a:cxn>
            </a:cxnLst>
            <a:rect l="0" t="0" r="r" b="b"/>
            <a:pathLst>
              <a:path w="192" h="414">
                <a:moveTo>
                  <a:pt x="0" y="414"/>
                </a:moveTo>
                <a:lnTo>
                  <a:pt x="0" y="174"/>
                </a:lnTo>
                <a:lnTo>
                  <a:pt x="192" y="0"/>
                </a:lnTo>
                <a:lnTo>
                  <a:pt x="192" y="222"/>
                </a:lnTo>
                <a:lnTo>
                  <a:pt x="0" y="414"/>
                </a:lnTo>
                <a:close/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8034" name="Rectangle 34"/>
          <p:cNvSpPr>
            <a:spLocks noChangeArrowheads="1"/>
          </p:cNvSpPr>
          <p:nvPr/>
        </p:nvSpPr>
        <p:spPr bwMode="auto">
          <a:xfrm flipH="1">
            <a:off x="2395538" y="1990725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35" name="Rectangle 35"/>
          <p:cNvSpPr>
            <a:spLocks noChangeArrowheads="1"/>
          </p:cNvSpPr>
          <p:nvPr/>
        </p:nvSpPr>
        <p:spPr bwMode="auto">
          <a:xfrm flipH="1">
            <a:off x="2047875" y="1990725"/>
            <a:ext cx="347663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36" name="Rectangle 36"/>
          <p:cNvSpPr>
            <a:spLocks noChangeArrowheads="1"/>
          </p:cNvSpPr>
          <p:nvPr/>
        </p:nvSpPr>
        <p:spPr bwMode="auto">
          <a:xfrm flipH="1">
            <a:off x="1701800" y="1990725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37" name="Rectangle 37"/>
          <p:cNvSpPr>
            <a:spLocks noChangeArrowheads="1"/>
          </p:cNvSpPr>
          <p:nvPr/>
        </p:nvSpPr>
        <p:spPr bwMode="auto">
          <a:xfrm flipH="1">
            <a:off x="1355725" y="1990725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38" name="Rectangle 38"/>
          <p:cNvSpPr>
            <a:spLocks noChangeArrowheads="1"/>
          </p:cNvSpPr>
          <p:nvPr/>
        </p:nvSpPr>
        <p:spPr bwMode="auto">
          <a:xfrm>
            <a:off x="801688" y="1452563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r>
              <a:rPr lang="en-US" sz="1400" b="1"/>
              <a:t>W</a:t>
            </a:r>
          </a:p>
        </p:txBody>
      </p:sp>
      <p:sp>
        <p:nvSpPr>
          <p:cNvPr id="1408039" name="Rectangle 39"/>
          <p:cNvSpPr>
            <a:spLocks noChangeArrowheads="1"/>
          </p:cNvSpPr>
          <p:nvPr/>
        </p:nvSpPr>
        <p:spPr bwMode="auto">
          <a:xfrm>
            <a:off x="801688" y="1789113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40" name="Freeform 40"/>
          <p:cNvSpPr>
            <a:spLocks/>
          </p:cNvSpPr>
          <p:nvPr/>
        </p:nvSpPr>
        <p:spPr bwMode="auto">
          <a:xfrm>
            <a:off x="1147763" y="1789113"/>
            <a:ext cx="207962" cy="538162"/>
          </a:xfrm>
          <a:custGeom>
            <a:avLst/>
            <a:gdLst/>
            <a:ahLst/>
            <a:cxnLst>
              <a:cxn ang="0">
                <a:pos x="144" y="384"/>
              </a:cxn>
              <a:cxn ang="0">
                <a:pos x="0" y="240"/>
              </a:cxn>
              <a:cxn ang="0">
                <a:pos x="0" y="0"/>
              </a:cxn>
              <a:cxn ang="0">
                <a:pos x="144" y="144"/>
              </a:cxn>
              <a:cxn ang="0">
                <a:pos x="144" y="384"/>
              </a:cxn>
            </a:cxnLst>
            <a:rect l="0" t="0" r="r" b="b"/>
            <a:pathLst>
              <a:path w="144" h="384">
                <a:moveTo>
                  <a:pt x="144" y="384"/>
                </a:moveTo>
                <a:lnTo>
                  <a:pt x="0" y="240"/>
                </a:lnTo>
                <a:lnTo>
                  <a:pt x="0" y="0"/>
                </a:lnTo>
                <a:lnTo>
                  <a:pt x="144" y="144"/>
                </a:lnTo>
                <a:lnTo>
                  <a:pt x="144" y="384"/>
                </a:lnTo>
                <a:close/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8041" name="Rectangle 41"/>
          <p:cNvSpPr>
            <a:spLocks noChangeArrowheads="1"/>
          </p:cNvSpPr>
          <p:nvPr/>
        </p:nvSpPr>
        <p:spPr bwMode="auto">
          <a:xfrm flipH="1">
            <a:off x="2741613" y="5822950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42" name="Freeform 42"/>
          <p:cNvSpPr>
            <a:spLocks/>
          </p:cNvSpPr>
          <p:nvPr/>
        </p:nvSpPr>
        <p:spPr bwMode="auto">
          <a:xfrm>
            <a:off x="3087688" y="5580063"/>
            <a:ext cx="277812" cy="579437"/>
          </a:xfrm>
          <a:custGeom>
            <a:avLst/>
            <a:gdLst/>
            <a:ahLst/>
            <a:cxnLst>
              <a:cxn ang="0">
                <a:pos x="0" y="414"/>
              </a:cxn>
              <a:cxn ang="0">
                <a:pos x="0" y="174"/>
              </a:cxn>
              <a:cxn ang="0">
                <a:pos x="192" y="0"/>
              </a:cxn>
              <a:cxn ang="0">
                <a:pos x="192" y="222"/>
              </a:cxn>
              <a:cxn ang="0">
                <a:pos x="0" y="414"/>
              </a:cxn>
            </a:cxnLst>
            <a:rect l="0" t="0" r="r" b="b"/>
            <a:pathLst>
              <a:path w="192" h="414">
                <a:moveTo>
                  <a:pt x="0" y="414"/>
                </a:moveTo>
                <a:lnTo>
                  <a:pt x="0" y="174"/>
                </a:lnTo>
                <a:lnTo>
                  <a:pt x="192" y="0"/>
                </a:lnTo>
                <a:lnTo>
                  <a:pt x="192" y="222"/>
                </a:lnTo>
                <a:lnTo>
                  <a:pt x="0" y="414"/>
                </a:lnTo>
                <a:close/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8043" name="Rectangle 43"/>
          <p:cNvSpPr>
            <a:spLocks noChangeArrowheads="1"/>
          </p:cNvSpPr>
          <p:nvPr/>
        </p:nvSpPr>
        <p:spPr bwMode="auto">
          <a:xfrm flipH="1">
            <a:off x="2395538" y="5822950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44" name="Rectangle 44"/>
          <p:cNvSpPr>
            <a:spLocks noChangeArrowheads="1"/>
          </p:cNvSpPr>
          <p:nvPr/>
        </p:nvSpPr>
        <p:spPr bwMode="auto">
          <a:xfrm flipH="1">
            <a:off x="2047875" y="5822950"/>
            <a:ext cx="347663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45" name="Rectangle 45"/>
          <p:cNvSpPr>
            <a:spLocks noChangeArrowheads="1"/>
          </p:cNvSpPr>
          <p:nvPr/>
        </p:nvSpPr>
        <p:spPr bwMode="auto">
          <a:xfrm flipH="1">
            <a:off x="1701800" y="5822950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46" name="Rectangle 46"/>
          <p:cNvSpPr>
            <a:spLocks noChangeArrowheads="1"/>
          </p:cNvSpPr>
          <p:nvPr/>
        </p:nvSpPr>
        <p:spPr bwMode="auto">
          <a:xfrm flipH="1">
            <a:off x="1355725" y="5822950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47" name="Freeform 47"/>
          <p:cNvSpPr>
            <a:spLocks/>
          </p:cNvSpPr>
          <p:nvPr/>
        </p:nvSpPr>
        <p:spPr bwMode="auto">
          <a:xfrm>
            <a:off x="1147763" y="5621338"/>
            <a:ext cx="207962" cy="538162"/>
          </a:xfrm>
          <a:custGeom>
            <a:avLst/>
            <a:gdLst/>
            <a:ahLst/>
            <a:cxnLst>
              <a:cxn ang="0">
                <a:pos x="144" y="384"/>
              </a:cxn>
              <a:cxn ang="0">
                <a:pos x="0" y="240"/>
              </a:cxn>
              <a:cxn ang="0">
                <a:pos x="0" y="0"/>
              </a:cxn>
              <a:cxn ang="0">
                <a:pos x="144" y="144"/>
              </a:cxn>
              <a:cxn ang="0">
                <a:pos x="144" y="384"/>
              </a:cxn>
            </a:cxnLst>
            <a:rect l="0" t="0" r="r" b="b"/>
            <a:pathLst>
              <a:path w="144" h="384">
                <a:moveTo>
                  <a:pt x="144" y="384"/>
                </a:moveTo>
                <a:lnTo>
                  <a:pt x="0" y="240"/>
                </a:lnTo>
                <a:lnTo>
                  <a:pt x="0" y="0"/>
                </a:lnTo>
                <a:lnTo>
                  <a:pt x="144" y="144"/>
                </a:lnTo>
                <a:lnTo>
                  <a:pt x="144" y="384"/>
                </a:lnTo>
                <a:close/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8048" name="Rectangle 48"/>
          <p:cNvSpPr>
            <a:spLocks noChangeArrowheads="1"/>
          </p:cNvSpPr>
          <p:nvPr/>
        </p:nvSpPr>
        <p:spPr bwMode="auto">
          <a:xfrm>
            <a:off x="3365500" y="5218113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49" name="Rectangle 49"/>
          <p:cNvSpPr>
            <a:spLocks noChangeArrowheads="1"/>
          </p:cNvSpPr>
          <p:nvPr/>
        </p:nvSpPr>
        <p:spPr bwMode="auto">
          <a:xfrm>
            <a:off x="3365500" y="5554663"/>
            <a:ext cx="346075" cy="3349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50" name="Rectangle 50"/>
          <p:cNvSpPr>
            <a:spLocks noChangeArrowheads="1"/>
          </p:cNvSpPr>
          <p:nvPr/>
        </p:nvSpPr>
        <p:spPr bwMode="auto">
          <a:xfrm>
            <a:off x="801688" y="5218113"/>
            <a:ext cx="346075" cy="403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51" name="Rectangle 51"/>
          <p:cNvSpPr>
            <a:spLocks noChangeArrowheads="1"/>
          </p:cNvSpPr>
          <p:nvPr/>
        </p:nvSpPr>
        <p:spPr bwMode="auto">
          <a:xfrm>
            <a:off x="801688" y="5621338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52" name="Text Box 52"/>
          <p:cNvSpPr txBox="1">
            <a:spLocks noChangeArrowheads="1"/>
          </p:cNvSpPr>
          <p:nvPr/>
        </p:nvSpPr>
        <p:spPr bwMode="auto">
          <a:xfrm>
            <a:off x="1401763" y="5419725"/>
            <a:ext cx="1568450" cy="29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2058" tIns="41029" rIns="82058" bIns="41029" anchor="ctr">
            <a:prstTxWarp prst="textNoShape">
              <a:avLst/>
            </a:prstTxWarp>
            <a:spAutoFit/>
          </a:bodyPr>
          <a:lstStyle/>
          <a:p>
            <a:pPr defTabSz="820738"/>
            <a:r>
              <a:rPr lang="en-US" sz="1400" b="1"/>
              <a:t>Memory pipeline</a:t>
            </a:r>
          </a:p>
        </p:txBody>
      </p:sp>
      <p:sp>
        <p:nvSpPr>
          <p:cNvPr id="1408053" name="Line 53"/>
          <p:cNvSpPr>
            <a:spLocks noChangeShapeType="1"/>
          </p:cNvSpPr>
          <p:nvPr/>
        </p:nvSpPr>
        <p:spPr bwMode="auto">
          <a:xfrm flipH="1">
            <a:off x="1633538" y="5756275"/>
            <a:ext cx="12461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8054" name="Line 54"/>
          <p:cNvSpPr>
            <a:spLocks noChangeShapeType="1"/>
          </p:cNvSpPr>
          <p:nvPr/>
        </p:nvSpPr>
        <p:spPr bwMode="auto">
          <a:xfrm>
            <a:off x="1771650" y="3940175"/>
            <a:ext cx="9699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8055" name="Line 55"/>
          <p:cNvSpPr>
            <a:spLocks noChangeShapeType="1"/>
          </p:cNvSpPr>
          <p:nvPr/>
        </p:nvSpPr>
        <p:spPr bwMode="auto">
          <a:xfrm flipV="1">
            <a:off x="663575" y="2460625"/>
            <a:ext cx="0" cy="12112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8056" name="Line 56"/>
          <p:cNvSpPr>
            <a:spLocks noChangeShapeType="1"/>
          </p:cNvSpPr>
          <p:nvPr/>
        </p:nvSpPr>
        <p:spPr bwMode="auto">
          <a:xfrm>
            <a:off x="3295650" y="2528888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57"/>
          <p:cNvGrpSpPr>
            <a:grpSpLocks/>
          </p:cNvGrpSpPr>
          <p:nvPr/>
        </p:nvGrpSpPr>
        <p:grpSpPr bwMode="auto">
          <a:xfrm flipV="1">
            <a:off x="1147763" y="914400"/>
            <a:ext cx="554037" cy="538163"/>
            <a:chOff x="2256" y="2112"/>
            <a:chExt cx="384" cy="384"/>
          </a:xfrm>
        </p:grpSpPr>
        <p:sp>
          <p:nvSpPr>
            <p:cNvPr id="1408058" name="Rectangle 58"/>
            <p:cNvSpPr>
              <a:spLocks noChangeArrowheads="1"/>
            </p:cNvSpPr>
            <p:nvPr/>
          </p:nvSpPr>
          <p:spPr bwMode="auto">
            <a:xfrm flipH="1">
              <a:off x="2400" y="2256"/>
              <a:ext cx="240" cy="2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82058" tIns="41029" rIns="82058" bIns="41029" anchor="ctr">
              <a:prstTxWarp prst="textNoShape">
                <a:avLst/>
              </a:prstTxWarp>
            </a:bodyPr>
            <a:lstStyle/>
            <a:p>
              <a:pPr defTabSz="820738"/>
              <a:endParaRPr lang="en-US" sz="1400"/>
            </a:p>
          </p:txBody>
        </p:sp>
        <p:sp>
          <p:nvSpPr>
            <p:cNvPr id="1408059" name="Freeform 59"/>
            <p:cNvSpPr>
              <a:spLocks/>
            </p:cNvSpPr>
            <p:nvPr/>
          </p:nvSpPr>
          <p:spPr bwMode="auto">
            <a:xfrm>
              <a:off x="2256" y="2112"/>
              <a:ext cx="144" cy="384"/>
            </a:xfrm>
            <a:custGeom>
              <a:avLst/>
              <a:gdLst/>
              <a:ahLst/>
              <a:cxnLst>
                <a:cxn ang="0">
                  <a:pos x="144" y="384"/>
                </a:cxn>
                <a:cxn ang="0">
                  <a:pos x="0" y="240"/>
                </a:cxn>
                <a:cxn ang="0">
                  <a:pos x="0" y="0"/>
                </a:cxn>
                <a:cxn ang="0">
                  <a:pos x="144" y="144"/>
                </a:cxn>
                <a:cxn ang="0">
                  <a:pos x="144" y="384"/>
                </a:cxn>
              </a:cxnLst>
              <a:rect l="0" t="0" r="r" b="b"/>
              <a:pathLst>
                <a:path w="144" h="384">
                  <a:moveTo>
                    <a:pt x="144" y="384"/>
                  </a:moveTo>
                  <a:lnTo>
                    <a:pt x="0" y="240"/>
                  </a:lnTo>
                  <a:lnTo>
                    <a:pt x="0" y="0"/>
                  </a:lnTo>
                  <a:lnTo>
                    <a:pt x="144" y="144"/>
                  </a:lnTo>
                  <a:lnTo>
                    <a:pt x="144" y="384"/>
                  </a:ln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08060" name="Rectangle 60"/>
          <p:cNvSpPr>
            <a:spLocks noChangeArrowheads="1"/>
          </p:cNvSpPr>
          <p:nvPr/>
        </p:nvSpPr>
        <p:spPr bwMode="auto">
          <a:xfrm flipH="1">
            <a:off x="801688" y="1116013"/>
            <a:ext cx="346075" cy="336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endParaRPr lang="en-US" sz="1400"/>
          </a:p>
        </p:txBody>
      </p:sp>
      <p:sp>
        <p:nvSpPr>
          <p:cNvPr id="1408061" name="AutoShape 61"/>
          <p:cNvSpPr>
            <a:spLocks noChangeArrowheads="1"/>
          </p:cNvSpPr>
          <p:nvPr/>
        </p:nvSpPr>
        <p:spPr bwMode="auto">
          <a:xfrm>
            <a:off x="1771650" y="914400"/>
            <a:ext cx="1385888" cy="336550"/>
          </a:xfrm>
          <a:prstGeom prst="roundRect">
            <a:avLst>
              <a:gd name="adj" fmla="val 16667"/>
            </a:avLst>
          </a:prstGeom>
          <a:solidFill>
            <a:srgbClr val="93F5F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>
            <a:prstTxWarp prst="textNoShape">
              <a:avLst/>
            </a:prstTxWarp>
          </a:bodyPr>
          <a:lstStyle/>
          <a:p>
            <a:pPr defTabSz="820738"/>
            <a:r>
              <a:rPr lang="en-US" sz="1400" b="1"/>
              <a:t>Issue Pool</a:t>
            </a:r>
          </a:p>
        </p:txBody>
      </p:sp>
      <p:sp>
        <p:nvSpPr>
          <p:cNvPr id="1408062" name="Line 62"/>
          <p:cNvSpPr>
            <a:spLocks noChangeShapeType="1"/>
          </p:cNvSpPr>
          <p:nvPr/>
        </p:nvSpPr>
        <p:spPr bwMode="auto">
          <a:xfrm flipH="1">
            <a:off x="1909763" y="2460625"/>
            <a:ext cx="831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8063" name="Line 63"/>
          <p:cNvSpPr>
            <a:spLocks noChangeShapeType="1"/>
          </p:cNvSpPr>
          <p:nvPr/>
        </p:nvSpPr>
        <p:spPr bwMode="auto">
          <a:xfrm>
            <a:off x="1979613" y="1317625"/>
            <a:ext cx="1038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8064" name="Text Box 64"/>
          <p:cNvSpPr txBox="1">
            <a:spLocks noChangeArrowheads="1"/>
          </p:cNvSpPr>
          <p:nvPr/>
        </p:nvSpPr>
        <p:spPr bwMode="auto">
          <a:xfrm>
            <a:off x="5724525" y="1104900"/>
            <a:ext cx="2873375" cy="2732088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•"/>
            </a:pPr>
            <a:r>
              <a:rPr lang="en-US" sz="1800">
                <a:latin typeface="Verdana" charset="0"/>
              </a:rPr>
              <a:t> Every cycle, one VLIW instruction from one active thread is launched into pipeline</a:t>
            </a:r>
          </a:p>
          <a:p>
            <a:pPr algn="l">
              <a:buFontTx/>
              <a:buChar char="•"/>
            </a:pPr>
            <a:r>
              <a:rPr lang="en-US" sz="1800">
                <a:latin typeface="Verdana" charset="0"/>
              </a:rPr>
              <a:t> Instruction pipeline is 21 cycles long</a:t>
            </a:r>
          </a:p>
          <a:p>
            <a:pPr algn="l">
              <a:buFontTx/>
              <a:buChar char="•"/>
            </a:pPr>
            <a:r>
              <a:rPr lang="en-US" sz="1800">
                <a:latin typeface="Verdana" charset="0"/>
              </a:rPr>
              <a:t> Memory operations incur ~150 cycles of latency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43D7F0D0-9E21-5149-BB33-60E98459E9D5}" type="slidenum">
              <a:rPr lang="en-US"/>
              <a:pPr/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1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876300" y="0"/>
            <a:ext cx="7162800" cy="1143000"/>
          </a:xfrm>
        </p:spPr>
        <p:txBody>
          <a:bodyPr/>
          <a:lstStyle/>
          <a:p>
            <a:r>
              <a:rPr lang="en-US"/>
              <a:t>Coarse-Grain Multithreading</a:t>
            </a:r>
          </a:p>
        </p:txBody>
      </p:sp>
      <p:sp>
        <p:nvSpPr>
          <p:cNvPr id="141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500" y="1276350"/>
            <a:ext cx="7612063" cy="4479925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/>
              <a:t>Tera MTA designed for supercomputing applications with large data sets and low locality</a:t>
            </a:r>
          </a:p>
          <a:p>
            <a:pPr lvl="1"/>
            <a:r>
              <a:rPr lang="en-US" sz="2000"/>
              <a:t>No data cache</a:t>
            </a:r>
          </a:p>
          <a:p>
            <a:pPr lvl="1"/>
            <a:r>
              <a:rPr lang="en-US" sz="2000"/>
              <a:t>Many parallel threads needed to hide large memory latency</a:t>
            </a:r>
          </a:p>
          <a:p>
            <a:pPr lvl="1"/>
            <a:endParaRPr lang="en-US" sz="2000"/>
          </a:p>
          <a:p>
            <a:pPr>
              <a:buFontTx/>
              <a:buNone/>
            </a:pPr>
            <a:r>
              <a:rPr lang="en-US"/>
              <a:t>Other applications are more cache friendly</a:t>
            </a:r>
          </a:p>
          <a:p>
            <a:pPr lvl="1"/>
            <a:r>
              <a:rPr lang="en-US" sz="2000"/>
              <a:t>Few pipeline bubbles if cache mostly has hits</a:t>
            </a:r>
          </a:p>
          <a:p>
            <a:pPr lvl="1"/>
            <a:r>
              <a:rPr lang="en-US" sz="2000"/>
              <a:t>Just add a few threads to hide occasional cache miss latencies</a:t>
            </a:r>
          </a:p>
          <a:p>
            <a:pPr lvl="1"/>
            <a:r>
              <a:rPr lang="en-US" sz="2000"/>
              <a:t>Swap threads on cache misses</a:t>
            </a:r>
          </a:p>
          <a:p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0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0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0051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D3C593F3-D5AA-C646-A2EF-9B7166E9598F}" type="slidenum">
              <a:rPr lang="en-US"/>
              <a:pPr/>
              <a:t>19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41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152400"/>
            <a:ext cx="3733800" cy="609600"/>
          </a:xfrm>
        </p:spPr>
        <p:txBody>
          <a:bodyPr/>
          <a:lstStyle/>
          <a:p>
            <a:r>
              <a:rPr lang="en-US"/>
              <a:t>MIT Alewife (1990)</a:t>
            </a:r>
          </a:p>
        </p:txBody>
      </p:sp>
      <p:sp>
        <p:nvSpPr>
          <p:cNvPr id="141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0" y="1752600"/>
            <a:ext cx="5105400" cy="4114800"/>
          </a:xfrm>
          <a:ln/>
        </p:spPr>
        <p:txBody>
          <a:bodyPr lIns="82058" tIns="41029" rIns="82058" bIns="41029"/>
          <a:lstStyle/>
          <a:p>
            <a:pPr marL="171450" indent="-171450"/>
            <a:r>
              <a:rPr lang="en-US"/>
              <a:t>Modified SPARC chips</a:t>
            </a:r>
          </a:p>
          <a:p>
            <a:pPr lvl="1"/>
            <a:r>
              <a:rPr lang="en-US"/>
              <a:t>register windows hold different thread contexts</a:t>
            </a:r>
          </a:p>
          <a:p>
            <a:pPr marL="171450" indent="-171450"/>
            <a:r>
              <a:rPr lang="en-US"/>
              <a:t>Up to four threads per node</a:t>
            </a:r>
          </a:p>
          <a:p>
            <a:pPr marL="171450" indent="-171450"/>
            <a:r>
              <a:rPr lang="en-US"/>
              <a:t>Thread switch on local cache miss</a:t>
            </a:r>
          </a:p>
          <a:p>
            <a:pPr marL="171450" indent="-171450"/>
            <a:endParaRPr lang="en-US"/>
          </a:p>
          <a:p>
            <a:pPr marL="171450" indent="-171450"/>
            <a:endParaRPr lang="en-US"/>
          </a:p>
          <a:p>
            <a:pPr marL="171450" indent="-171450"/>
            <a:endParaRPr lang="en-US"/>
          </a:p>
        </p:txBody>
      </p:sp>
      <p:pic>
        <p:nvPicPr>
          <p:cNvPr id="1412100" name="Picture 4" descr="16-extend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143000"/>
            <a:ext cx="3302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30113-1C5D-644F-899A-8415A2B04D92}" type="slidenum">
              <a:rPr lang="en-US"/>
              <a:pPr/>
              <a:t>2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277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292975" cy="736600"/>
          </a:xfrm>
        </p:spPr>
        <p:txBody>
          <a:bodyPr/>
          <a:lstStyle/>
          <a:p>
            <a:r>
              <a:rPr lang="en-US"/>
              <a:t>Last </a:t>
            </a:r>
            <a:r>
              <a:rPr lang="en-US" smtClean="0"/>
              <a:t>time…</a:t>
            </a:r>
            <a:endParaRPr lang="en-US" dirty="0"/>
          </a:p>
        </p:txBody>
      </p:sp>
      <p:sp>
        <p:nvSpPr>
          <p:cNvPr id="1277965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683500" cy="5486400"/>
          </a:xfrm>
        </p:spPr>
        <p:txBody>
          <a:bodyPr/>
          <a:lstStyle/>
          <a:p>
            <a:r>
              <a:rPr lang="en-US" dirty="0" smtClean="0"/>
              <a:t>Superscalar suffers from the sequential nature of the ISA</a:t>
            </a:r>
          </a:p>
          <a:p>
            <a:r>
              <a:rPr lang="en-US" dirty="0" smtClean="0"/>
              <a:t>VLIW instructions consists of multiple operations</a:t>
            </a:r>
          </a:p>
          <a:p>
            <a:r>
              <a:rPr lang="en-US" dirty="0" smtClean="0"/>
              <a:t>Techniques such as loop unrolling, software pipelining, and trace scheduling gives an opportunity to extract ILP necessary in VLIW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593541FA-25F8-3F4F-8E92-9F25F8E16E1F}" type="slidenum">
              <a:rPr lang="en-US"/>
              <a:pPr/>
              <a:t>20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414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025525" y="0"/>
            <a:ext cx="7162800" cy="1143000"/>
          </a:xfrm>
        </p:spPr>
        <p:txBody>
          <a:bodyPr/>
          <a:lstStyle/>
          <a:p>
            <a:r>
              <a:rPr lang="en-US"/>
              <a:t>IBM PowerPC RS64-IV (2000)</a:t>
            </a:r>
          </a:p>
        </p:txBody>
      </p:sp>
      <p:sp>
        <p:nvSpPr>
          <p:cNvPr id="141414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193800"/>
            <a:ext cx="7848600" cy="4479925"/>
          </a:xfrm>
          <a:noFill/>
          <a:ln/>
        </p:spPr>
        <p:txBody>
          <a:bodyPr/>
          <a:lstStyle/>
          <a:p>
            <a:r>
              <a:rPr lang="en-US"/>
              <a:t>Commercial coarse-grain multithreading CPU</a:t>
            </a:r>
          </a:p>
          <a:p>
            <a:r>
              <a:rPr lang="en-US"/>
              <a:t>Based on PowerPC with quad-issue in-order five-stage pipeline</a:t>
            </a:r>
          </a:p>
          <a:p>
            <a:r>
              <a:rPr lang="en-US"/>
              <a:t>Each physical CPU supports two virtual CPUs</a:t>
            </a:r>
          </a:p>
          <a:p>
            <a:r>
              <a:rPr lang="en-US"/>
              <a:t>On L2 cache miss, pipeline is flushed and execution switches to second thread</a:t>
            </a:r>
          </a:p>
          <a:p>
            <a:pPr lvl="1"/>
            <a:r>
              <a:rPr lang="en-US" sz="2000"/>
              <a:t>short pipeline minimizes flush penalty (4 cycles), small compared to memory access latency</a:t>
            </a:r>
          </a:p>
          <a:p>
            <a:pPr lvl="1"/>
            <a:r>
              <a:rPr lang="en-US" sz="2000"/>
              <a:t>flush pipeline to simplify exception handling</a:t>
            </a:r>
          </a:p>
          <a:p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0D86BED1-05E8-0D4B-9FB0-E9D0408DA5A3}" type="slidenum">
              <a:rPr lang="en-US"/>
              <a:pPr/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1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Simultaneous Multithreading (SMT) for OoO Superscalars</a:t>
            </a:r>
          </a:p>
        </p:txBody>
      </p:sp>
      <p:sp>
        <p:nvSpPr>
          <p:cNvPr id="141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Techniques presented so far have all been “vertical” multithreading where each pipeline stage works on one thread at a time</a:t>
            </a:r>
          </a:p>
          <a:p>
            <a:r>
              <a:rPr lang="en-US"/>
              <a:t>SMT uses fine-grain control already present inside an OoO superscalar to allow instructions from multiple threads to enter execution on same clock cycle.  Gives better utilization of machine resources.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5B8C054A-7F49-1D4D-B5BD-657F5E5E43CC}" type="slidenum">
              <a:rPr lang="en-US"/>
              <a:pPr/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2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06363"/>
            <a:ext cx="7315200" cy="731837"/>
          </a:xfrm>
          <a:noFill/>
        </p:spPr>
        <p:txBody>
          <a:bodyPr/>
          <a:lstStyle/>
          <a:p>
            <a:pPr marL="25400">
              <a:tabLst>
                <a:tab pos="317500" algn="l"/>
                <a:tab pos="1231900" algn="l"/>
                <a:tab pos="2146300" algn="l"/>
                <a:tab pos="3060700" algn="l"/>
                <a:tab pos="3975100" algn="l"/>
                <a:tab pos="4889500" algn="l"/>
                <a:tab pos="5803900" algn="l"/>
              </a:tabLst>
            </a:pPr>
            <a:r>
              <a:rPr lang="en-US"/>
              <a:t>For most apps, most execution units lie idle in an OoO superscalar</a:t>
            </a:r>
          </a:p>
        </p:txBody>
      </p:sp>
      <p:pic>
        <p:nvPicPr>
          <p:cNvPr id="14202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804863"/>
            <a:ext cx="5994400" cy="60531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  <p:sp>
        <p:nvSpPr>
          <p:cNvPr id="1420292" name="Text Box 4"/>
          <p:cNvSpPr txBox="1">
            <a:spLocks noChangeArrowheads="1"/>
          </p:cNvSpPr>
          <p:nvPr/>
        </p:nvSpPr>
        <p:spPr bwMode="auto">
          <a:xfrm>
            <a:off x="5562600" y="5378450"/>
            <a:ext cx="35052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l" defTabSz="822325" eaLnBrk="1" hangingPunct="1">
              <a:spcBef>
                <a:spcPct val="0"/>
              </a:spcBef>
              <a:tabLst>
                <a:tab pos="320675" algn="l"/>
                <a:tab pos="639763" algn="l"/>
                <a:tab pos="960438" algn="l"/>
                <a:tab pos="1279525" algn="l"/>
                <a:tab pos="1600200" algn="l"/>
                <a:tab pos="1920875" algn="l"/>
                <a:tab pos="2239963" algn="l"/>
                <a:tab pos="2560638" algn="l"/>
                <a:tab pos="2879725" algn="l"/>
                <a:tab pos="3200400" algn="l"/>
                <a:tab pos="3521075" algn="l"/>
                <a:tab pos="3840163" algn="l"/>
              </a:tabLst>
            </a:pPr>
            <a:r>
              <a:rPr lang="en-US" sz="1800">
                <a:solidFill>
                  <a:srgbClr val="053DE8"/>
                </a:solidFill>
                <a:latin typeface="Helvetica" charset="0"/>
              </a:rPr>
              <a:t>From: Tullsen, Eggers, and Levy,</a:t>
            </a:r>
          </a:p>
          <a:p>
            <a:pPr algn="l" defTabSz="822325" eaLnBrk="1" hangingPunct="1">
              <a:spcBef>
                <a:spcPct val="0"/>
              </a:spcBef>
              <a:tabLst>
                <a:tab pos="320675" algn="l"/>
                <a:tab pos="639763" algn="l"/>
                <a:tab pos="960438" algn="l"/>
                <a:tab pos="1279525" algn="l"/>
                <a:tab pos="1600200" algn="l"/>
                <a:tab pos="1920875" algn="l"/>
                <a:tab pos="2239963" algn="l"/>
                <a:tab pos="2560638" algn="l"/>
                <a:tab pos="2879725" algn="l"/>
                <a:tab pos="3200400" algn="l"/>
                <a:tab pos="3521075" algn="l"/>
                <a:tab pos="3840163" algn="l"/>
              </a:tabLst>
            </a:pPr>
            <a:r>
              <a:rPr lang="en-US" sz="1800">
                <a:solidFill>
                  <a:srgbClr val="053DE8"/>
                </a:solidFill>
                <a:latin typeface="Helvetica" charset="0"/>
              </a:rPr>
              <a:t>“Simultaneous Multithreading: Maximizing On-chip Parallelism”, ISCA 1995.</a:t>
            </a:r>
          </a:p>
        </p:txBody>
      </p:sp>
      <p:sp>
        <p:nvSpPr>
          <p:cNvPr id="1420293" name="Text Box 5"/>
          <p:cNvSpPr txBox="1">
            <a:spLocks noChangeArrowheads="1"/>
          </p:cNvSpPr>
          <p:nvPr/>
        </p:nvSpPr>
        <p:spPr bwMode="auto">
          <a:xfrm>
            <a:off x="4572000" y="838200"/>
            <a:ext cx="36576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defTabSz="822325" eaLnBrk="1" hangingPunct="1">
              <a:spcBef>
                <a:spcPct val="0"/>
              </a:spcBef>
              <a:tabLst>
                <a:tab pos="320675" algn="l"/>
                <a:tab pos="639763" algn="l"/>
                <a:tab pos="960438" algn="l"/>
                <a:tab pos="1279525" algn="l"/>
                <a:tab pos="1600200" algn="l"/>
                <a:tab pos="1920875" algn="l"/>
                <a:tab pos="2239963" algn="l"/>
                <a:tab pos="2560638" algn="l"/>
                <a:tab pos="2879725" algn="l"/>
                <a:tab pos="3200400" algn="l"/>
                <a:tab pos="3521075" algn="l"/>
                <a:tab pos="3840163" algn="l"/>
              </a:tabLst>
            </a:pPr>
            <a:r>
              <a:rPr lang="en-US" sz="2400" b="1">
                <a:solidFill>
                  <a:srgbClr val="053DE8"/>
                </a:solidFill>
                <a:latin typeface="Helvetica" charset="0"/>
              </a:rPr>
              <a:t>For an 8-way superscalar.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23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14031-1B0A-B24C-BEEC-531734827789}" type="slidenum">
              <a:rPr lang="en-US"/>
              <a:pPr/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9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7162800" cy="762000"/>
          </a:xfrm>
        </p:spPr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Rotating Register Files</a:t>
            </a:r>
          </a:p>
        </p:txBody>
      </p:sp>
      <p:sp>
        <p:nvSpPr>
          <p:cNvPr id="1999875" name="Text Box 3"/>
          <p:cNvSpPr txBox="1">
            <a:spLocks noChangeArrowheads="1"/>
          </p:cNvSpPr>
          <p:nvPr/>
        </p:nvSpPr>
        <p:spPr bwMode="auto">
          <a:xfrm>
            <a:off x="457200" y="2133600"/>
            <a:ext cx="8077200" cy="7016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ko-KR" sz="2000" dirty="0">
                <a:latin typeface="Verdana" charset="0"/>
                <a:ea typeface="굴림" charset="-127"/>
                <a:cs typeface="굴림" charset="-127"/>
              </a:rPr>
              <a:t>Problems: Scheduled loops require lots of registers, </a:t>
            </a:r>
            <a:br>
              <a:rPr lang="en-US" altLang="ko-KR" sz="2000" dirty="0">
                <a:latin typeface="Verdana" charset="0"/>
                <a:ea typeface="굴림" charset="-127"/>
                <a:cs typeface="굴림" charset="-127"/>
              </a:rPr>
            </a:br>
            <a:r>
              <a:rPr lang="en-US" altLang="ko-KR" sz="2000" dirty="0">
                <a:latin typeface="Verdana" charset="0"/>
                <a:ea typeface="굴림" charset="-127"/>
                <a:cs typeface="굴림" charset="-127"/>
              </a:rPr>
              <a:t>                Lots of duplicated code in prolog, epilog</a:t>
            </a:r>
            <a:endParaRPr lang="en-US" altLang="ko-KR" dirty="0">
              <a:latin typeface="Verdana" charset="0"/>
              <a:ea typeface="굴림" charset="-127"/>
              <a:cs typeface="굴림" charset="-127"/>
            </a:endParaRPr>
          </a:p>
        </p:txBody>
      </p:sp>
      <p:sp>
        <p:nvSpPr>
          <p:cNvPr id="1999876" name="Text Box 4"/>
          <p:cNvSpPr txBox="1">
            <a:spLocks noChangeArrowheads="1"/>
          </p:cNvSpPr>
          <p:nvPr/>
        </p:nvSpPr>
        <p:spPr bwMode="auto">
          <a:xfrm>
            <a:off x="457200" y="4267200"/>
            <a:ext cx="8132763" cy="3968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ct val="20000"/>
              </a:spcBef>
            </a:pPr>
            <a:r>
              <a:rPr lang="en-US" altLang="ko-KR" sz="2000" dirty="0">
                <a:latin typeface="Verdana" charset="0"/>
                <a:ea typeface="굴림" charset="-127"/>
                <a:cs typeface="굴림" charset="-127"/>
              </a:rPr>
              <a:t>Solution: Allocate new set of registers for each loop iteration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987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917B1-A894-F44F-97A0-99BEC54A7453}" type="slidenum">
              <a:rPr lang="en-US"/>
              <a:pPr/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00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162800" cy="457200"/>
          </a:xfrm>
        </p:spPr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Rotating Register File</a:t>
            </a:r>
          </a:p>
        </p:txBody>
      </p:sp>
      <p:grpSp>
        <p:nvGrpSpPr>
          <p:cNvPr id="2" name="Group 82"/>
          <p:cNvGrpSpPr/>
          <p:nvPr/>
        </p:nvGrpSpPr>
        <p:grpSpPr>
          <a:xfrm>
            <a:off x="1905000" y="1628775"/>
            <a:ext cx="4419600" cy="1828800"/>
            <a:chOff x="1905000" y="838200"/>
            <a:chExt cx="4419600" cy="1828800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4724400" y="838200"/>
              <a:ext cx="1600200" cy="1828800"/>
              <a:chOff x="1728" y="1776"/>
              <a:chExt cx="1008" cy="1152"/>
            </a:xfrm>
          </p:grpSpPr>
          <p:sp>
            <p:nvSpPr>
              <p:cNvPr id="2001924" name="Rectangle 4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008" cy="144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r>
                  <a:rPr lang="en-US" altLang="ko-KR" sz="1800">
                    <a:solidFill>
                      <a:srgbClr val="660066"/>
                    </a:solidFill>
                    <a:ea typeface="굴림" charset="-127"/>
                    <a:cs typeface="굴림" charset="-127"/>
                  </a:rPr>
                  <a:t>P0</a:t>
                </a:r>
              </a:p>
            </p:txBody>
          </p:sp>
          <p:sp>
            <p:nvSpPr>
              <p:cNvPr id="2001925" name="Rectangle 5"/>
              <p:cNvSpPr>
                <a:spLocks noChangeArrowheads="1"/>
              </p:cNvSpPr>
              <p:nvPr/>
            </p:nvSpPr>
            <p:spPr bwMode="auto">
              <a:xfrm>
                <a:off x="1728" y="2640"/>
                <a:ext cx="1008" cy="144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r>
                  <a:rPr lang="en-US" altLang="ko-KR" sz="1800">
                    <a:solidFill>
                      <a:srgbClr val="660066"/>
                    </a:solidFill>
                    <a:ea typeface="굴림" charset="-127"/>
                    <a:cs typeface="굴림" charset="-127"/>
                  </a:rPr>
                  <a:t>P1</a:t>
                </a:r>
              </a:p>
            </p:txBody>
          </p:sp>
          <p:sp>
            <p:nvSpPr>
              <p:cNvPr id="2001926" name="Rectangle 6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008" cy="144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r>
                  <a:rPr lang="en-US" altLang="ko-KR" sz="1800" dirty="0">
                    <a:solidFill>
                      <a:srgbClr val="660066"/>
                    </a:solidFill>
                    <a:ea typeface="굴림" charset="-127"/>
                    <a:cs typeface="굴림" charset="-127"/>
                  </a:rPr>
                  <a:t>P2</a:t>
                </a:r>
              </a:p>
            </p:txBody>
          </p:sp>
          <p:sp>
            <p:nvSpPr>
              <p:cNvPr id="2001927" name="Rectangle 7"/>
              <p:cNvSpPr>
                <a:spLocks noChangeArrowheads="1"/>
              </p:cNvSpPr>
              <p:nvPr/>
            </p:nvSpPr>
            <p:spPr bwMode="auto">
              <a:xfrm>
                <a:off x="1728" y="2352"/>
                <a:ext cx="1008" cy="144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r>
                  <a:rPr lang="en-US" altLang="ko-KR" sz="1800">
                    <a:solidFill>
                      <a:srgbClr val="660066"/>
                    </a:solidFill>
                    <a:ea typeface="굴림" charset="-127"/>
                    <a:cs typeface="굴림" charset="-127"/>
                  </a:rPr>
                  <a:t>P3</a:t>
                </a:r>
              </a:p>
            </p:txBody>
          </p:sp>
          <p:sp>
            <p:nvSpPr>
              <p:cNvPr id="2001928" name="Rectangle 8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008" cy="144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r>
                  <a:rPr lang="en-US" altLang="ko-KR" sz="1800">
                    <a:solidFill>
                      <a:srgbClr val="660066"/>
                    </a:solidFill>
                    <a:ea typeface="굴림" charset="-127"/>
                    <a:cs typeface="굴림" charset="-127"/>
                  </a:rPr>
                  <a:t>P4</a:t>
                </a:r>
              </a:p>
            </p:txBody>
          </p:sp>
          <p:sp>
            <p:nvSpPr>
              <p:cNvPr id="2001929" name="Rectangle 9"/>
              <p:cNvSpPr>
                <a:spLocks noChangeArrowheads="1"/>
              </p:cNvSpPr>
              <p:nvPr/>
            </p:nvSpPr>
            <p:spPr bwMode="auto">
              <a:xfrm>
                <a:off x="1728" y="2064"/>
                <a:ext cx="1008" cy="144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r>
                  <a:rPr lang="en-US" altLang="ko-KR" sz="1800">
                    <a:solidFill>
                      <a:srgbClr val="660066"/>
                    </a:solidFill>
                    <a:ea typeface="굴림" charset="-127"/>
                    <a:cs typeface="굴림" charset="-127"/>
                  </a:rPr>
                  <a:t>P5</a:t>
                </a:r>
              </a:p>
            </p:txBody>
          </p:sp>
          <p:sp>
            <p:nvSpPr>
              <p:cNvPr id="2001930" name="Rectangle 10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008" cy="144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r>
                  <a:rPr lang="en-US" altLang="ko-KR" sz="1800">
                    <a:solidFill>
                      <a:srgbClr val="660066"/>
                    </a:solidFill>
                    <a:ea typeface="굴림" charset="-127"/>
                    <a:cs typeface="굴림" charset="-127"/>
                  </a:rPr>
                  <a:t>P6</a:t>
                </a:r>
              </a:p>
            </p:txBody>
          </p:sp>
          <p:sp>
            <p:nvSpPr>
              <p:cNvPr id="2001931" name="Rectangle 11"/>
              <p:cNvSpPr>
                <a:spLocks noChangeArrowheads="1"/>
              </p:cNvSpPr>
              <p:nvPr/>
            </p:nvSpPr>
            <p:spPr bwMode="auto">
              <a:xfrm>
                <a:off x="1728" y="1776"/>
                <a:ext cx="1008" cy="144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r>
                  <a:rPr lang="en-US" altLang="ko-KR" sz="1800">
                    <a:solidFill>
                      <a:srgbClr val="660066"/>
                    </a:solidFill>
                    <a:ea typeface="굴림" charset="-127"/>
                    <a:cs typeface="굴림" charset="-127"/>
                  </a:rPr>
                  <a:t>P7</a:t>
                </a:r>
              </a:p>
            </p:txBody>
          </p:sp>
        </p:grpSp>
        <p:sp>
          <p:nvSpPr>
            <p:cNvPr id="2001932" name="Rectangle 12"/>
            <p:cNvSpPr>
              <a:spLocks noChangeArrowheads="1"/>
            </p:cNvSpPr>
            <p:nvPr/>
          </p:nvSpPr>
          <p:spPr bwMode="auto">
            <a:xfrm>
              <a:off x="2514600" y="1371600"/>
              <a:ext cx="1600200" cy="2286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 altLang="ko-KR" sz="1800" dirty="0">
                  <a:solidFill>
                    <a:srgbClr val="660066"/>
                  </a:solidFill>
                  <a:ea typeface="굴림" charset="-127"/>
                  <a:cs typeface="굴림" charset="-127"/>
                </a:rPr>
                <a:t>RRB=3</a:t>
              </a:r>
            </a:p>
          </p:txBody>
        </p:sp>
        <p:sp>
          <p:nvSpPr>
            <p:cNvPr id="2001933" name="Line 13"/>
            <p:cNvSpPr>
              <a:spLocks noChangeShapeType="1"/>
            </p:cNvSpPr>
            <p:nvPr/>
          </p:nvSpPr>
          <p:spPr bwMode="auto">
            <a:xfrm>
              <a:off x="3352800" y="1600200"/>
              <a:ext cx="0" cy="45720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2001934" name="Oval 14"/>
            <p:cNvSpPr>
              <a:spLocks noChangeArrowheads="1"/>
            </p:cNvSpPr>
            <p:nvPr/>
          </p:nvSpPr>
          <p:spPr bwMode="auto">
            <a:xfrm>
              <a:off x="3124200" y="2057400"/>
              <a:ext cx="455613" cy="420688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 altLang="ko-KR" sz="1800">
                  <a:solidFill>
                    <a:srgbClr val="660066"/>
                  </a:solidFill>
                  <a:ea typeface="굴림" charset="-127"/>
                  <a:cs typeface="굴림" charset="-127"/>
                </a:rPr>
                <a:t>+</a:t>
              </a:r>
            </a:p>
          </p:txBody>
        </p:sp>
        <p:sp>
          <p:nvSpPr>
            <p:cNvPr id="2001935" name="Text Box 15"/>
            <p:cNvSpPr txBox="1">
              <a:spLocks noChangeArrowheads="1"/>
            </p:cNvSpPr>
            <p:nvPr/>
          </p:nvSpPr>
          <p:spPr bwMode="auto">
            <a:xfrm>
              <a:off x="1905000" y="2057400"/>
              <a:ext cx="476250" cy="366713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660066"/>
                  </a:solidFill>
                  <a:ea typeface="굴림" charset="-127"/>
                  <a:cs typeface="굴림" charset="-127"/>
                </a:rPr>
                <a:t>R1</a:t>
              </a:r>
            </a:p>
          </p:txBody>
        </p:sp>
        <p:sp>
          <p:nvSpPr>
            <p:cNvPr id="2001936" name="Line 16"/>
            <p:cNvSpPr>
              <a:spLocks noChangeShapeType="1"/>
            </p:cNvSpPr>
            <p:nvPr/>
          </p:nvSpPr>
          <p:spPr bwMode="auto">
            <a:xfrm>
              <a:off x="2362200" y="2286000"/>
              <a:ext cx="762000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2001937" name="Line 17"/>
            <p:cNvSpPr>
              <a:spLocks noChangeShapeType="1"/>
            </p:cNvSpPr>
            <p:nvPr/>
          </p:nvSpPr>
          <p:spPr bwMode="auto">
            <a:xfrm flipV="1">
              <a:off x="3581400" y="1676400"/>
              <a:ext cx="1143000" cy="53340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sp>
        <p:nvSpPr>
          <p:cNvPr id="2001938" name="Text Box 18"/>
          <p:cNvSpPr txBox="1">
            <a:spLocks noChangeArrowheads="1"/>
          </p:cNvSpPr>
          <p:nvPr/>
        </p:nvSpPr>
        <p:spPr bwMode="auto">
          <a:xfrm>
            <a:off x="990600" y="3886200"/>
            <a:ext cx="6934200" cy="163121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ko-KR" sz="2000" dirty="0">
                <a:solidFill>
                  <a:srgbClr val="000000"/>
                </a:solidFill>
                <a:latin typeface="Verdana" charset="0"/>
                <a:ea typeface="굴림" charset="-127"/>
                <a:cs typeface="굴림" charset="-127"/>
              </a:rPr>
              <a:t>Rotating Register Base (RRB) register points to base of current register set. </a:t>
            </a:r>
            <a:r>
              <a:rPr lang="en-US" altLang="ko-KR" sz="2000" dirty="0" smtClean="0">
                <a:solidFill>
                  <a:srgbClr val="000000"/>
                </a:solidFill>
                <a:latin typeface="Verdana" charset="0"/>
                <a:ea typeface="굴림" charset="-127"/>
                <a:cs typeface="굴림" charset="-127"/>
              </a:rPr>
              <a:t> Value </a:t>
            </a:r>
            <a:r>
              <a:rPr lang="en-US" altLang="ko-KR" sz="2000" dirty="0">
                <a:solidFill>
                  <a:srgbClr val="000000"/>
                </a:solidFill>
                <a:latin typeface="Verdana" charset="0"/>
                <a:ea typeface="굴림" charset="-127"/>
                <a:cs typeface="굴림" charset="-127"/>
              </a:rPr>
              <a:t>added on to logical register </a:t>
            </a:r>
            <a:r>
              <a:rPr lang="en-US" altLang="ko-KR" sz="2000" dirty="0" err="1">
                <a:solidFill>
                  <a:srgbClr val="000000"/>
                </a:solidFill>
                <a:latin typeface="Verdana" charset="0"/>
                <a:ea typeface="굴림" charset="-127"/>
                <a:cs typeface="굴림" charset="-127"/>
              </a:rPr>
              <a:t>specifier</a:t>
            </a:r>
            <a:r>
              <a:rPr lang="en-US" altLang="ko-KR" sz="2000" dirty="0">
                <a:solidFill>
                  <a:srgbClr val="000000"/>
                </a:solidFill>
                <a:latin typeface="Verdana" charset="0"/>
                <a:ea typeface="굴림" charset="-127"/>
                <a:cs typeface="굴림" charset="-127"/>
              </a:rPr>
              <a:t> to give physical register number.  Usually, split into rotating and non-rotating registers.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47C35-D898-2947-A0AF-9E7ECCEEC26B}" type="slidenum">
              <a:rPr lang="en-US"/>
              <a:pPr/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00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162800" cy="1143000"/>
          </a:xfrm>
        </p:spPr>
        <p:txBody>
          <a:bodyPr/>
          <a:lstStyle/>
          <a:p>
            <a:r>
              <a:rPr lang="en-US" altLang="ko-KR" dirty="0">
                <a:ea typeface="굴림" charset="-127"/>
                <a:cs typeface="굴림" charset="-127"/>
              </a:rPr>
              <a:t>Rotating Register File</a:t>
            </a:r>
            <a:br>
              <a:rPr lang="en-US" altLang="ko-KR" dirty="0">
                <a:ea typeface="굴림" charset="-127"/>
                <a:cs typeface="굴림" charset="-127"/>
              </a:rPr>
            </a:br>
            <a:r>
              <a:rPr lang="en-US" altLang="ko-KR" sz="2400" dirty="0">
                <a:ea typeface="굴림" charset="-127"/>
                <a:cs typeface="굴림" charset="-127"/>
              </a:rPr>
              <a:t>(Previous Loop Example)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371600" y="2895600"/>
            <a:ext cx="5715000" cy="381000"/>
            <a:chOff x="816" y="1920"/>
            <a:chExt cx="3600" cy="240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3600" y="1920"/>
              <a:ext cx="807" cy="240"/>
              <a:chOff x="768" y="1680"/>
              <a:chExt cx="1200" cy="240"/>
            </a:xfrm>
          </p:grpSpPr>
          <p:sp>
            <p:nvSpPr>
              <p:cNvPr id="2003973" name="Rectangle 5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3974" name="Text Box 6"/>
              <p:cNvSpPr txBox="1">
                <a:spLocks noChangeArrowheads="1"/>
              </p:cNvSpPr>
              <p:nvPr/>
            </p:nvSpPr>
            <p:spPr bwMode="auto">
              <a:xfrm>
                <a:off x="863" y="1680"/>
                <a:ext cx="696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hlink"/>
                    </a:solidFill>
                    <a:ea typeface="굴림" charset="-127"/>
                    <a:cs typeface="굴림" charset="-127"/>
                  </a:rPr>
                  <a:t>bloop</a:t>
                </a: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2832" y="1920"/>
              <a:ext cx="768" cy="240"/>
              <a:chOff x="768" y="1680"/>
              <a:chExt cx="1200" cy="240"/>
            </a:xfrm>
          </p:grpSpPr>
          <p:sp>
            <p:nvSpPr>
              <p:cNvPr id="2003976" name="Rectangle 8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3977" name="Text Box 9"/>
              <p:cNvSpPr txBox="1">
                <a:spLocks noChangeArrowheads="1"/>
              </p:cNvSpPr>
              <p:nvPr/>
            </p:nvSpPr>
            <p:spPr bwMode="auto">
              <a:xfrm>
                <a:off x="863" y="1680"/>
                <a:ext cx="944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hlink"/>
                    </a:solidFill>
                    <a:ea typeface="굴림" charset="-127"/>
                    <a:cs typeface="굴림" charset="-127"/>
                  </a:rPr>
                  <a:t>sd f9, ()</a:t>
                </a:r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1632" y="1920"/>
              <a:ext cx="1200" cy="240"/>
              <a:chOff x="768" y="1920"/>
              <a:chExt cx="1200" cy="240"/>
            </a:xfrm>
          </p:grpSpPr>
          <p:sp>
            <p:nvSpPr>
              <p:cNvPr id="2003979" name="Rectangle 11"/>
              <p:cNvSpPr>
                <a:spLocks noChangeArrowheads="1"/>
              </p:cNvSpPr>
              <p:nvPr/>
            </p:nvSpPr>
            <p:spPr bwMode="auto">
              <a:xfrm>
                <a:off x="768" y="192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3980" name="Text Box 12"/>
              <p:cNvSpPr txBox="1">
                <a:spLocks noChangeArrowheads="1"/>
              </p:cNvSpPr>
              <p:nvPr/>
            </p:nvSpPr>
            <p:spPr bwMode="auto">
              <a:xfrm>
                <a:off x="864" y="1920"/>
                <a:ext cx="957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accent2"/>
                    </a:solidFill>
                    <a:ea typeface="굴림" charset="-127"/>
                    <a:cs typeface="굴림" charset="-127"/>
                  </a:rPr>
                  <a:t>fadd f5, f4, ...</a:t>
                </a: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816" y="1920"/>
              <a:ext cx="816" cy="240"/>
              <a:chOff x="768" y="1680"/>
              <a:chExt cx="1200" cy="240"/>
            </a:xfrm>
          </p:grpSpPr>
          <p:sp>
            <p:nvSpPr>
              <p:cNvPr id="2003982" name="Rectangle 14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3983" name="Text Box 15"/>
              <p:cNvSpPr txBox="1">
                <a:spLocks noChangeArrowheads="1"/>
              </p:cNvSpPr>
              <p:nvPr/>
            </p:nvSpPr>
            <p:spPr bwMode="auto">
              <a:xfrm>
                <a:off x="864" y="1680"/>
                <a:ext cx="829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accent1"/>
                    </a:solidFill>
                    <a:ea typeface="굴림" charset="-127"/>
                    <a:cs typeface="굴림" charset="-127"/>
                  </a:rPr>
                  <a:t>ld f1, ()</a:t>
                </a:r>
              </a:p>
            </p:txBody>
          </p:sp>
        </p:grpSp>
        <p:sp>
          <p:nvSpPr>
            <p:cNvPr id="2003984" name="Rectangle 16"/>
            <p:cNvSpPr>
              <a:spLocks noChangeArrowheads="1"/>
            </p:cNvSpPr>
            <p:nvPr/>
          </p:nvSpPr>
          <p:spPr bwMode="auto">
            <a:xfrm>
              <a:off x="816" y="1920"/>
              <a:ext cx="3600" cy="24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1219200" y="1219200"/>
            <a:ext cx="6705600" cy="1752600"/>
            <a:chOff x="720" y="864"/>
            <a:chExt cx="4224" cy="1104"/>
          </a:xfrm>
        </p:grpSpPr>
        <p:sp>
          <p:nvSpPr>
            <p:cNvPr id="2003986" name="Text Box 18"/>
            <p:cNvSpPr txBox="1">
              <a:spLocks noChangeArrowheads="1"/>
            </p:cNvSpPr>
            <p:nvPr/>
          </p:nvSpPr>
          <p:spPr bwMode="auto">
            <a:xfrm>
              <a:off x="720" y="912"/>
              <a:ext cx="1824" cy="750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ea typeface="굴림" charset="-127"/>
                  <a:cs typeface="굴림" charset="-127"/>
                </a:rPr>
                <a:t>Three cycle load latency encoded as difference of 3 in register specifier number (f4 - f1 = 3)</a:t>
              </a:r>
            </a:p>
          </p:txBody>
        </p:sp>
        <p:sp>
          <p:nvSpPr>
            <p:cNvPr id="2003987" name="Line 19"/>
            <p:cNvSpPr>
              <a:spLocks noChangeShapeType="1"/>
            </p:cNvSpPr>
            <p:nvPr/>
          </p:nvSpPr>
          <p:spPr bwMode="auto">
            <a:xfrm flipH="1">
              <a:off x="1200" y="1632"/>
              <a:ext cx="144" cy="336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2003988" name="Line 20"/>
            <p:cNvSpPr>
              <a:spLocks noChangeShapeType="1"/>
            </p:cNvSpPr>
            <p:nvPr/>
          </p:nvSpPr>
          <p:spPr bwMode="auto">
            <a:xfrm>
              <a:off x="1824" y="1632"/>
              <a:ext cx="576" cy="336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2003989" name="Text Box 21"/>
            <p:cNvSpPr txBox="1">
              <a:spLocks noChangeArrowheads="1"/>
            </p:cNvSpPr>
            <p:nvPr/>
          </p:nvSpPr>
          <p:spPr bwMode="auto">
            <a:xfrm>
              <a:off x="3120" y="864"/>
              <a:ext cx="1824" cy="750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ea typeface="굴림" charset="-127"/>
                  <a:cs typeface="굴림" charset="-127"/>
                </a:rPr>
                <a:t>Four cycle fadd latency encoded as difference of 4 in register specifier number (f9 – f5 = 4)</a:t>
              </a:r>
            </a:p>
          </p:txBody>
        </p:sp>
        <p:sp>
          <p:nvSpPr>
            <p:cNvPr id="2003990" name="Line 22"/>
            <p:cNvSpPr>
              <a:spLocks noChangeShapeType="1"/>
            </p:cNvSpPr>
            <p:nvPr/>
          </p:nvSpPr>
          <p:spPr bwMode="auto">
            <a:xfrm flipH="1">
              <a:off x="2208" y="1488"/>
              <a:ext cx="1056" cy="48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2003991" name="Line 23"/>
            <p:cNvSpPr>
              <a:spLocks noChangeShapeType="1"/>
            </p:cNvSpPr>
            <p:nvPr/>
          </p:nvSpPr>
          <p:spPr bwMode="auto">
            <a:xfrm flipH="1">
              <a:off x="3264" y="1584"/>
              <a:ext cx="288" cy="336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8" name="Group 24"/>
          <p:cNvGrpSpPr>
            <a:grpSpLocks/>
          </p:cNvGrpSpPr>
          <p:nvPr/>
        </p:nvGrpSpPr>
        <p:grpSpPr bwMode="auto">
          <a:xfrm>
            <a:off x="1371600" y="3581400"/>
            <a:ext cx="6724650" cy="381000"/>
            <a:chOff x="864" y="2256"/>
            <a:chExt cx="4236" cy="240"/>
          </a:xfrm>
        </p:grpSpPr>
        <p:grpSp>
          <p:nvGrpSpPr>
            <p:cNvPr id="9" name="Group 25"/>
            <p:cNvGrpSpPr>
              <a:grpSpLocks/>
            </p:cNvGrpSpPr>
            <p:nvPr/>
          </p:nvGrpSpPr>
          <p:grpSpPr bwMode="auto">
            <a:xfrm>
              <a:off x="3648" y="2256"/>
              <a:ext cx="807" cy="240"/>
              <a:chOff x="768" y="1680"/>
              <a:chExt cx="1200" cy="240"/>
            </a:xfrm>
          </p:grpSpPr>
          <p:sp>
            <p:nvSpPr>
              <p:cNvPr id="2003994" name="Rectangle 26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3995" name="Text Box 27"/>
              <p:cNvSpPr txBox="1">
                <a:spLocks noChangeArrowheads="1"/>
              </p:cNvSpPr>
              <p:nvPr/>
            </p:nvSpPr>
            <p:spPr bwMode="auto">
              <a:xfrm>
                <a:off x="863" y="1680"/>
                <a:ext cx="696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hlink"/>
                    </a:solidFill>
                    <a:ea typeface="굴림" charset="-127"/>
                    <a:cs typeface="굴림" charset="-127"/>
                  </a:rPr>
                  <a:t>bloop</a:t>
                </a:r>
              </a:p>
            </p:txBody>
          </p:sp>
        </p:grpSp>
        <p:grpSp>
          <p:nvGrpSpPr>
            <p:cNvPr id="10" name="Group 28"/>
            <p:cNvGrpSpPr>
              <a:grpSpLocks/>
            </p:cNvGrpSpPr>
            <p:nvPr/>
          </p:nvGrpSpPr>
          <p:grpSpPr bwMode="auto">
            <a:xfrm>
              <a:off x="2880" y="2256"/>
              <a:ext cx="801" cy="240"/>
              <a:chOff x="768" y="1680"/>
              <a:chExt cx="1252" cy="240"/>
            </a:xfrm>
          </p:grpSpPr>
          <p:sp>
            <p:nvSpPr>
              <p:cNvPr id="2003997" name="Rectangle 29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3998" name="Text Box 30"/>
              <p:cNvSpPr txBox="1">
                <a:spLocks noChangeArrowheads="1"/>
              </p:cNvSpPr>
              <p:nvPr/>
            </p:nvSpPr>
            <p:spPr bwMode="auto">
              <a:xfrm>
                <a:off x="863" y="1680"/>
                <a:ext cx="1157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hlink"/>
                    </a:solidFill>
                    <a:ea typeface="굴림" charset="-127"/>
                    <a:cs typeface="굴림" charset="-127"/>
                  </a:rPr>
                  <a:t>sd P17, ()</a:t>
                </a:r>
              </a:p>
            </p:txBody>
          </p:sp>
        </p:grpSp>
        <p:grpSp>
          <p:nvGrpSpPr>
            <p:cNvPr id="11" name="Group 31"/>
            <p:cNvGrpSpPr>
              <a:grpSpLocks/>
            </p:cNvGrpSpPr>
            <p:nvPr/>
          </p:nvGrpSpPr>
          <p:grpSpPr bwMode="auto">
            <a:xfrm>
              <a:off x="1680" y="2256"/>
              <a:ext cx="1200" cy="240"/>
              <a:chOff x="768" y="1920"/>
              <a:chExt cx="1200" cy="240"/>
            </a:xfrm>
          </p:grpSpPr>
          <p:sp>
            <p:nvSpPr>
              <p:cNvPr id="2004000" name="Rectangle 32"/>
              <p:cNvSpPr>
                <a:spLocks noChangeArrowheads="1"/>
              </p:cNvSpPr>
              <p:nvPr/>
            </p:nvSpPr>
            <p:spPr bwMode="auto">
              <a:xfrm>
                <a:off x="768" y="192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01" name="Text Box 33"/>
              <p:cNvSpPr txBox="1">
                <a:spLocks noChangeArrowheads="1"/>
              </p:cNvSpPr>
              <p:nvPr/>
            </p:nvSpPr>
            <p:spPr bwMode="auto">
              <a:xfrm>
                <a:off x="864" y="1920"/>
                <a:ext cx="1069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accent2"/>
                    </a:solidFill>
                    <a:ea typeface="굴림" charset="-127"/>
                    <a:cs typeface="굴림" charset="-127"/>
                  </a:rPr>
                  <a:t>fadd P13, P12,</a:t>
                </a:r>
              </a:p>
            </p:txBody>
          </p:sp>
        </p:grpSp>
        <p:grpSp>
          <p:nvGrpSpPr>
            <p:cNvPr id="12" name="Group 34"/>
            <p:cNvGrpSpPr>
              <a:grpSpLocks/>
            </p:cNvGrpSpPr>
            <p:nvPr/>
          </p:nvGrpSpPr>
          <p:grpSpPr bwMode="auto">
            <a:xfrm>
              <a:off x="864" y="2256"/>
              <a:ext cx="816" cy="240"/>
              <a:chOff x="768" y="1680"/>
              <a:chExt cx="1200" cy="240"/>
            </a:xfrm>
          </p:grpSpPr>
          <p:sp>
            <p:nvSpPr>
              <p:cNvPr id="2004003" name="Rectangle 35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04" name="Text Box 36"/>
              <p:cNvSpPr txBox="1">
                <a:spLocks noChangeArrowheads="1"/>
              </p:cNvSpPr>
              <p:nvPr/>
            </p:nvSpPr>
            <p:spPr bwMode="auto">
              <a:xfrm>
                <a:off x="864" y="1680"/>
                <a:ext cx="911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accent1"/>
                    </a:solidFill>
                    <a:ea typeface="굴림" charset="-127"/>
                    <a:cs typeface="굴림" charset="-127"/>
                  </a:rPr>
                  <a:t>ld P9, ()</a:t>
                </a:r>
              </a:p>
            </p:txBody>
          </p:sp>
        </p:grpSp>
        <p:sp>
          <p:nvSpPr>
            <p:cNvPr id="2004005" name="Text Box 37"/>
            <p:cNvSpPr txBox="1">
              <a:spLocks noChangeArrowheads="1"/>
            </p:cNvSpPr>
            <p:nvPr/>
          </p:nvSpPr>
          <p:spPr bwMode="auto">
            <a:xfrm>
              <a:off x="4516" y="2256"/>
              <a:ext cx="584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ea typeface="굴림" charset="-127"/>
                  <a:cs typeface="굴림" charset="-127"/>
                </a:rPr>
                <a:t>RRB=8</a:t>
              </a:r>
            </a:p>
          </p:txBody>
        </p:sp>
      </p:grpSp>
      <p:grpSp>
        <p:nvGrpSpPr>
          <p:cNvPr id="13" name="Group 38"/>
          <p:cNvGrpSpPr>
            <a:grpSpLocks/>
          </p:cNvGrpSpPr>
          <p:nvPr/>
        </p:nvGrpSpPr>
        <p:grpSpPr bwMode="auto">
          <a:xfrm>
            <a:off x="1371600" y="3962400"/>
            <a:ext cx="6724650" cy="381000"/>
            <a:chOff x="864" y="2496"/>
            <a:chExt cx="4236" cy="240"/>
          </a:xfrm>
        </p:grpSpPr>
        <p:grpSp>
          <p:nvGrpSpPr>
            <p:cNvPr id="14" name="Group 39"/>
            <p:cNvGrpSpPr>
              <a:grpSpLocks/>
            </p:cNvGrpSpPr>
            <p:nvPr/>
          </p:nvGrpSpPr>
          <p:grpSpPr bwMode="auto">
            <a:xfrm>
              <a:off x="3648" y="2496"/>
              <a:ext cx="807" cy="240"/>
              <a:chOff x="768" y="1680"/>
              <a:chExt cx="1200" cy="240"/>
            </a:xfrm>
          </p:grpSpPr>
          <p:sp>
            <p:nvSpPr>
              <p:cNvPr id="2004008" name="Rectangle 40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09" name="Text Box 41"/>
              <p:cNvSpPr txBox="1">
                <a:spLocks noChangeArrowheads="1"/>
              </p:cNvSpPr>
              <p:nvPr/>
            </p:nvSpPr>
            <p:spPr bwMode="auto">
              <a:xfrm>
                <a:off x="863" y="1680"/>
                <a:ext cx="696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hlink"/>
                    </a:solidFill>
                    <a:ea typeface="굴림" charset="-127"/>
                    <a:cs typeface="굴림" charset="-127"/>
                  </a:rPr>
                  <a:t>bloop</a:t>
                </a:r>
              </a:p>
            </p:txBody>
          </p:sp>
        </p:grpSp>
        <p:grpSp>
          <p:nvGrpSpPr>
            <p:cNvPr id="15" name="Group 42"/>
            <p:cNvGrpSpPr>
              <a:grpSpLocks/>
            </p:cNvGrpSpPr>
            <p:nvPr/>
          </p:nvGrpSpPr>
          <p:grpSpPr bwMode="auto">
            <a:xfrm>
              <a:off x="2880" y="2496"/>
              <a:ext cx="801" cy="240"/>
              <a:chOff x="768" y="1680"/>
              <a:chExt cx="1252" cy="240"/>
            </a:xfrm>
          </p:grpSpPr>
          <p:sp>
            <p:nvSpPr>
              <p:cNvPr id="2004011" name="Rectangle 43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12" name="Text Box 44"/>
              <p:cNvSpPr txBox="1">
                <a:spLocks noChangeArrowheads="1"/>
              </p:cNvSpPr>
              <p:nvPr/>
            </p:nvSpPr>
            <p:spPr bwMode="auto">
              <a:xfrm>
                <a:off x="863" y="1680"/>
                <a:ext cx="1157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hlink"/>
                    </a:solidFill>
                    <a:ea typeface="굴림" charset="-127"/>
                    <a:cs typeface="굴림" charset="-127"/>
                  </a:rPr>
                  <a:t>sd P16, ()</a:t>
                </a:r>
              </a:p>
            </p:txBody>
          </p:sp>
        </p:grpSp>
        <p:grpSp>
          <p:nvGrpSpPr>
            <p:cNvPr id="16" name="Group 45"/>
            <p:cNvGrpSpPr>
              <a:grpSpLocks/>
            </p:cNvGrpSpPr>
            <p:nvPr/>
          </p:nvGrpSpPr>
          <p:grpSpPr bwMode="auto">
            <a:xfrm>
              <a:off x="1680" y="2496"/>
              <a:ext cx="1200" cy="240"/>
              <a:chOff x="768" y="1920"/>
              <a:chExt cx="1200" cy="240"/>
            </a:xfrm>
          </p:grpSpPr>
          <p:sp>
            <p:nvSpPr>
              <p:cNvPr id="2004014" name="Rectangle 46"/>
              <p:cNvSpPr>
                <a:spLocks noChangeArrowheads="1"/>
              </p:cNvSpPr>
              <p:nvPr/>
            </p:nvSpPr>
            <p:spPr bwMode="auto">
              <a:xfrm>
                <a:off x="768" y="192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15" name="Text Box 47"/>
              <p:cNvSpPr txBox="1">
                <a:spLocks noChangeArrowheads="1"/>
              </p:cNvSpPr>
              <p:nvPr/>
            </p:nvSpPr>
            <p:spPr bwMode="auto">
              <a:xfrm>
                <a:off x="864" y="1920"/>
                <a:ext cx="1069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accent2"/>
                    </a:solidFill>
                    <a:ea typeface="굴림" charset="-127"/>
                    <a:cs typeface="굴림" charset="-127"/>
                  </a:rPr>
                  <a:t>fadd P12, P11,</a:t>
                </a:r>
              </a:p>
            </p:txBody>
          </p:sp>
        </p:grpSp>
        <p:grpSp>
          <p:nvGrpSpPr>
            <p:cNvPr id="17" name="Group 48"/>
            <p:cNvGrpSpPr>
              <a:grpSpLocks/>
            </p:cNvGrpSpPr>
            <p:nvPr/>
          </p:nvGrpSpPr>
          <p:grpSpPr bwMode="auto">
            <a:xfrm>
              <a:off x="864" y="2496"/>
              <a:ext cx="816" cy="240"/>
              <a:chOff x="768" y="1680"/>
              <a:chExt cx="1200" cy="240"/>
            </a:xfrm>
          </p:grpSpPr>
          <p:sp>
            <p:nvSpPr>
              <p:cNvPr id="2004017" name="Rectangle 49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18" name="Text Box 50"/>
              <p:cNvSpPr txBox="1">
                <a:spLocks noChangeArrowheads="1"/>
              </p:cNvSpPr>
              <p:nvPr/>
            </p:nvSpPr>
            <p:spPr bwMode="auto">
              <a:xfrm>
                <a:off x="864" y="1680"/>
                <a:ext cx="911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accent1"/>
                    </a:solidFill>
                    <a:ea typeface="굴림" charset="-127"/>
                    <a:cs typeface="굴림" charset="-127"/>
                  </a:rPr>
                  <a:t>ld P8, ()</a:t>
                </a:r>
              </a:p>
            </p:txBody>
          </p:sp>
        </p:grpSp>
        <p:sp>
          <p:nvSpPr>
            <p:cNvPr id="2004019" name="Text Box 51"/>
            <p:cNvSpPr txBox="1">
              <a:spLocks noChangeArrowheads="1"/>
            </p:cNvSpPr>
            <p:nvPr/>
          </p:nvSpPr>
          <p:spPr bwMode="auto">
            <a:xfrm>
              <a:off x="4516" y="2496"/>
              <a:ext cx="584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ea typeface="굴림" charset="-127"/>
                  <a:cs typeface="굴림" charset="-127"/>
                </a:rPr>
                <a:t>RRB=7</a:t>
              </a:r>
            </a:p>
          </p:txBody>
        </p:sp>
      </p:grpSp>
      <p:grpSp>
        <p:nvGrpSpPr>
          <p:cNvPr id="18" name="Group 52"/>
          <p:cNvGrpSpPr>
            <a:grpSpLocks/>
          </p:cNvGrpSpPr>
          <p:nvPr/>
        </p:nvGrpSpPr>
        <p:grpSpPr bwMode="auto">
          <a:xfrm>
            <a:off x="1371600" y="4343400"/>
            <a:ext cx="6724650" cy="381000"/>
            <a:chOff x="864" y="2736"/>
            <a:chExt cx="4236" cy="240"/>
          </a:xfrm>
        </p:grpSpPr>
        <p:grpSp>
          <p:nvGrpSpPr>
            <p:cNvPr id="19" name="Group 53"/>
            <p:cNvGrpSpPr>
              <a:grpSpLocks/>
            </p:cNvGrpSpPr>
            <p:nvPr/>
          </p:nvGrpSpPr>
          <p:grpSpPr bwMode="auto">
            <a:xfrm>
              <a:off x="3648" y="2736"/>
              <a:ext cx="807" cy="240"/>
              <a:chOff x="768" y="1680"/>
              <a:chExt cx="1200" cy="240"/>
            </a:xfrm>
          </p:grpSpPr>
          <p:sp>
            <p:nvSpPr>
              <p:cNvPr id="2004022" name="Rectangle 54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23" name="Text Box 55"/>
              <p:cNvSpPr txBox="1">
                <a:spLocks noChangeArrowheads="1"/>
              </p:cNvSpPr>
              <p:nvPr/>
            </p:nvSpPr>
            <p:spPr bwMode="auto">
              <a:xfrm>
                <a:off x="863" y="1680"/>
                <a:ext cx="696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hlink"/>
                    </a:solidFill>
                    <a:ea typeface="굴림" charset="-127"/>
                    <a:cs typeface="굴림" charset="-127"/>
                  </a:rPr>
                  <a:t>bloop</a:t>
                </a:r>
              </a:p>
            </p:txBody>
          </p:sp>
        </p:grpSp>
        <p:grpSp>
          <p:nvGrpSpPr>
            <p:cNvPr id="20" name="Group 56"/>
            <p:cNvGrpSpPr>
              <a:grpSpLocks/>
            </p:cNvGrpSpPr>
            <p:nvPr/>
          </p:nvGrpSpPr>
          <p:grpSpPr bwMode="auto">
            <a:xfrm>
              <a:off x="2880" y="2736"/>
              <a:ext cx="801" cy="240"/>
              <a:chOff x="768" y="1680"/>
              <a:chExt cx="1252" cy="240"/>
            </a:xfrm>
          </p:grpSpPr>
          <p:sp>
            <p:nvSpPr>
              <p:cNvPr id="2004025" name="Rectangle 57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26" name="Text Box 58"/>
              <p:cNvSpPr txBox="1">
                <a:spLocks noChangeArrowheads="1"/>
              </p:cNvSpPr>
              <p:nvPr/>
            </p:nvSpPr>
            <p:spPr bwMode="auto">
              <a:xfrm>
                <a:off x="863" y="1680"/>
                <a:ext cx="1157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hlink"/>
                    </a:solidFill>
                    <a:ea typeface="굴림" charset="-127"/>
                    <a:cs typeface="굴림" charset="-127"/>
                  </a:rPr>
                  <a:t>sd P15, ()</a:t>
                </a:r>
              </a:p>
            </p:txBody>
          </p:sp>
        </p:grpSp>
        <p:grpSp>
          <p:nvGrpSpPr>
            <p:cNvPr id="21" name="Group 59"/>
            <p:cNvGrpSpPr>
              <a:grpSpLocks/>
            </p:cNvGrpSpPr>
            <p:nvPr/>
          </p:nvGrpSpPr>
          <p:grpSpPr bwMode="auto">
            <a:xfrm>
              <a:off x="1680" y="2736"/>
              <a:ext cx="1200" cy="240"/>
              <a:chOff x="768" y="1920"/>
              <a:chExt cx="1200" cy="240"/>
            </a:xfrm>
          </p:grpSpPr>
          <p:sp>
            <p:nvSpPr>
              <p:cNvPr id="2004028" name="Rectangle 60"/>
              <p:cNvSpPr>
                <a:spLocks noChangeArrowheads="1"/>
              </p:cNvSpPr>
              <p:nvPr/>
            </p:nvSpPr>
            <p:spPr bwMode="auto">
              <a:xfrm>
                <a:off x="768" y="192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29" name="Text Box 61"/>
              <p:cNvSpPr txBox="1">
                <a:spLocks noChangeArrowheads="1"/>
              </p:cNvSpPr>
              <p:nvPr/>
            </p:nvSpPr>
            <p:spPr bwMode="auto">
              <a:xfrm>
                <a:off x="864" y="1920"/>
                <a:ext cx="1069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accent2"/>
                    </a:solidFill>
                    <a:ea typeface="굴림" charset="-127"/>
                    <a:cs typeface="굴림" charset="-127"/>
                  </a:rPr>
                  <a:t>fadd P11, P10,</a:t>
                </a:r>
              </a:p>
            </p:txBody>
          </p:sp>
        </p:grpSp>
        <p:grpSp>
          <p:nvGrpSpPr>
            <p:cNvPr id="22" name="Group 62"/>
            <p:cNvGrpSpPr>
              <a:grpSpLocks/>
            </p:cNvGrpSpPr>
            <p:nvPr/>
          </p:nvGrpSpPr>
          <p:grpSpPr bwMode="auto">
            <a:xfrm>
              <a:off x="864" y="2736"/>
              <a:ext cx="816" cy="240"/>
              <a:chOff x="768" y="1680"/>
              <a:chExt cx="1200" cy="240"/>
            </a:xfrm>
          </p:grpSpPr>
          <p:sp>
            <p:nvSpPr>
              <p:cNvPr id="2004031" name="Rectangle 63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32" name="Text Box 64"/>
              <p:cNvSpPr txBox="1">
                <a:spLocks noChangeArrowheads="1"/>
              </p:cNvSpPr>
              <p:nvPr/>
            </p:nvSpPr>
            <p:spPr bwMode="auto">
              <a:xfrm>
                <a:off x="864" y="1680"/>
                <a:ext cx="911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accent1"/>
                    </a:solidFill>
                    <a:ea typeface="굴림" charset="-127"/>
                    <a:cs typeface="굴림" charset="-127"/>
                  </a:rPr>
                  <a:t>ld P7, ()</a:t>
                </a:r>
              </a:p>
            </p:txBody>
          </p:sp>
        </p:grpSp>
        <p:sp>
          <p:nvSpPr>
            <p:cNvPr id="2004033" name="Text Box 65"/>
            <p:cNvSpPr txBox="1">
              <a:spLocks noChangeArrowheads="1"/>
            </p:cNvSpPr>
            <p:nvPr/>
          </p:nvSpPr>
          <p:spPr bwMode="auto">
            <a:xfrm>
              <a:off x="4516" y="2736"/>
              <a:ext cx="584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ea typeface="굴림" charset="-127"/>
                  <a:cs typeface="굴림" charset="-127"/>
                </a:rPr>
                <a:t>RRB=6</a:t>
              </a:r>
            </a:p>
          </p:txBody>
        </p:sp>
      </p:grpSp>
      <p:grpSp>
        <p:nvGrpSpPr>
          <p:cNvPr id="23" name="Group 66"/>
          <p:cNvGrpSpPr>
            <a:grpSpLocks/>
          </p:cNvGrpSpPr>
          <p:nvPr/>
        </p:nvGrpSpPr>
        <p:grpSpPr bwMode="auto">
          <a:xfrm>
            <a:off x="1371600" y="4724400"/>
            <a:ext cx="6724650" cy="381000"/>
            <a:chOff x="864" y="2976"/>
            <a:chExt cx="4236" cy="240"/>
          </a:xfrm>
        </p:grpSpPr>
        <p:grpSp>
          <p:nvGrpSpPr>
            <p:cNvPr id="24" name="Group 67"/>
            <p:cNvGrpSpPr>
              <a:grpSpLocks/>
            </p:cNvGrpSpPr>
            <p:nvPr/>
          </p:nvGrpSpPr>
          <p:grpSpPr bwMode="auto">
            <a:xfrm>
              <a:off x="3648" y="2976"/>
              <a:ext cx="807" cy="240"/>
              <a:chOff x="768" y="1680"/>
              <a:chExt cx="1200" cy="240"/>
            </a:xfrm>
          </p:grpSpPr>
          <p:sp>
            <p:nvSpPr>
              <p:cNvPr id="2004036" name="Rectangle 68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37" name="Text Box 69"/>
              <p:cNvSpPr txBox="1">
                <a:spLocks noChangeArrowheads="1"/>
              </p:cNvSpPr>
              <p:nvPr/>
            </p:nvSpPr>
            <p:spPr bwMode="auto">
              <a:xfrm>
                <a:off x="863" y="1680"/>
                <a:ext cx="696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hlink"/>
                    </a:solidFill>
                    <a:ea typeface="굴림" charset="-127"/>
                    <a:cs typeface="굴림" charset="-127"/>
                  </a:rPr>
                  <a:t>bloop</a:t>
                </a:r>
              </a:p>
            </p:txBody>
          </p:sp>
        </p:grpSp>
        <p:grpSp>
          <p:nvGrpSpPr>
            <p:cNvPr id="25" name="Group 70"/>
            <p:cNvGrpSpPr>
              <a:grpSpLocks/>
            </p:cNvGrpSpPr>
            <p:nvPr/>
          </p:nvGrpSpPr>
          <p:grpSpPr bwMode="auto">
            <a:xfrm>
              <a:off x="2880" y="2976"/>
              <a:ext cx="801" cy="240"/>
              <a:chOff x="768" y="1680"/>
              <a:chExt cx="1252" cy="240"/>
            </a:xfrm>
          </p:grpSpPr>
          <p:sp>
            <p:nvSpPr>
              <p:cNvPr id="2004039" name="Rectangle 71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40" name="Text Box 72"/>
              <p:cNvSpPr txBox="1">
                <a:spLocks noChangeArrowheads="1"/>
              </p:cNvSpPr>
              <p:nvPr/>
            </p:nvSpPr>
            <p:spPr bwMode="auto">
              <a:xfrm>
                <a:off x="863" y="1680"/>
                <a:ext cx="1157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hlink"/>
                    </a:solidFill>
                    <a:ea typeface="굴림" charset="-127"/>
                    <a:cs typeface="굴림" charset="-127"/>
                  </a:rPr>
                  <a:t>sd P14, ()</a:t>
                </a:r>
              </a:p>
            </p:txBody>
          </p:sp>
        </p:grpSp>
        <p:grpSp>
          <p:nvGrpSpPr>
            <p:cNvPr id="26" name="Group 73"/>
            <p:cNvGrpSpPr>
              <a:grpSpLocks/>
            </p:cNvGrpSpPr>
            <p:nvPr/>
          </p:nvGrpSpPr>
          <p:grpSpPr bwMode="auto">
            <a:xfrm>
              <a:off x="1680" y="2976"/>
              <a:ext cx="1200" cy="240"/>
              <a:chOff x="768" y="1920"/>
              <a:chExt cx="1200" cy="240"/>
            </a:xfrm>
          </p:grpSpPr>
          <p:sp>
            <p:nvSpPr>
              <p:cNvPr id="2004042" name="Rectangle 74"/>
              <p:cNvSpPr>
                <a:spLocks noChangeArrowheads="1"/>
              </p:cNvSpPr>
              <p:nvPr/>
            </p:nvSpPr>
            <p:spPr bwMode="auto">
              <a:xfrm>
                <a:off x="768" y="192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43" name="Text Box 75"/>
              <p:cNvSpPr txBox="1">
                <a:spLocks noChangeArrowheads="1"/>
              </p:cNvSpPr>
              <p:nvPr/>
            </p:nvSpPr>
            <p:spPr bwMode="auto">
              <a:xfrm>
                <a:off x="864" y="1920"/>
                <a:ext cx="989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accent2"/>
                    </a:solidFill>
                    <a:ea typeface="굴림" charset="-127"/>
                    <a:cs typeface="굴림" charset="-127"/>
                  </a:rPr>
                  <a:t>fadd P10, P9,</a:t>
                </a:r>
              </a:p>
            </p:txBody>
          </p:sp>
        </p:grpSp>
        <p:grpSp>
          <p:nvGrpSpPr>
            <p:cNvPr id="27" name="Group 76"/>
            <p:cNvGrpSpPr>
              <a:grpSpLocks/>
            </p:cNvGrpSpPr>
            <p:nvPr/>
          </p:nvGrpSpPr>
          <p:grpSpPr bwMode="auto">
            <a:xfrm>
              <a:off x="864" y="2976"/>
              <a:ext cx="816" cy="240"/>
              <a:chOff x="768" y="1680"/>
              <a:chExt cx="1200" cy="240"/>
            </a:xfrm>
          </p:grpSpPr>
          <p:sp>
            <p:nvSpPr>
              <p:cNvPr id="2004045" name="Rectangle 77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46" name="Text Box 78"/>
              <p:cNvSpPr txBox="1">
                <a:spLocks noChangeArrowheads="1"/>
              </p:cNvSpPr>
              <p:nvPr/>
            </p:nvSpPr>
            <p:spPr bwMode="auto">
              <a:xfrm>
                <a:off x="864" y="1680"/>
                <a:ext cx="911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accent1"/>
                    </a:solidFill>
                    <a:ea typeface="굴림" charset="-127"/>
                    <a:cs typeface="굴림" charset="-127"/>
                  </a:rPr>
                  <a:t>ld P6, ()</a:t>
                </a:r>
              </a:p>
            </p:txBody>
          </p:sp>
        </p:grpSp>
        <p:sp>
          <p:nvSpPr>
            <p:cNvPr id="2004047" name="Text Box 79"/>
            <p:cNvSpPr txBox="1">
              <a:spLocks noChangeArrowheads="1"/>
            </p:cNvSpPr>
            <p:nvPr/>
          </p:nvSpPr>
          <p:spPr bwMode="auto">
            <a:xfrm>
              <a:off x="4516" y="2976"/>
              <a:ext cx="584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ea typeface="굴림" charset="-127"/>
                  <a:cs typeface="굴림" charset="-127"/>
                </a:rPr>
                <a:t>RRB=5</a:t>
              </a:r>
            </a:p>
          </p:txBody>
        </p:sp>
      </p:grpSp>
      <p:grpSp>
        <p:nvGrpSpPr>
          <p:cNvPr id="28" name="Group 80"/>
          <p:cNvGrpSpPr>
            <a:grpSpLocks/>
          </p:cNvGrpSpPr>
          <p:nvPr/>
        </p:nvGrpSpPr>
        <p:grpSpPr bwMode="auto">
          <a:xfrm>
            <a:off x="1371600" y="5105400"/>
            <a:ext cx="6724650" cy="381000"/>
            <a:chOff x="864" y="3216"/>
            <a:chExt cx="4236" cy="240"/>
          </a:xfrm>
        </p:grpSpPr>
        <p:grpSp>
          <p:nvGrpSpPr>
            <p:cNvPr id="29" name="Group 81"/>
            <p:cNvGrpSpPr>
              <a:grpSpLocks/>
            </p:cNvGrpSpPr>
            <p:nvPr/>
          </p:nvGrpSpPr>
          <p:grpSpPr bwMode="auto">
            <a:xfrm>
              <a:off x="3648" y="3216"/>
              <a:ext cx="807" cy="240"/>
              <a:chOff x="768" y="1680"/>
              <a:chExt cx="1200" cy="240"/>
            </a:xfrm>
          </p:grpSpPr>
          <p:sp>
            <p:nvSpPr>
              <p:cNvPr id="2004050" name="Rectangle 82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51" name="Text Box 83"/>
              <p:cNvSpPr txBox="1">
                <a:spLocks noChangeArrowheads="1"/>
              </p:cNvSpPr>
              <p:nvPr/>
            </p:nvSpPr>
            <p:spPr bwMode="auto">
              <a:xfrm>
                <a:off x="863" y="1680"/>
                <a:ext cx="696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hlink"/>
                    </a:solidFill>
                    <a:ea typeface="굴림" charset="-127"/>
                    <a:cs typeface="굴림" charset="-127"/>
                  </a:rPr>
                  <a:t>bloop</a:t>
                </a:r>
              </a:p>
            </p:txBody>
          </p:sp>
        </p:grpSp>
        <p:grpSp>
          <p:nvGrpSpPr>
            <p:cNvPr id="30" name="Group 84"/>
            <p:cNvGrpSpPr>
              <a:grpSpLocks/>
            </p:cNvGrpSpPr>
            <p:nvPr/>
          </p:nvGrpSpPr>
          <p:grpSpPr bwMode="auto">
            <a:xfrm>
              <a:off x="2880" y="3216"/>
              <a:ext cx="801" cy="240"/>
              <a:chOff x="768" y="1680"/>
              <a:chExt cx="1252" cy="240"/>
            </a:xfrm>
          </p:grpSpPr>
          <p:sp>
            <p:nvSpPr>
              <p:cNvPr id="2004053" name="Rectangle 85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54" name="Text Box 86"/>
              <p:cNvSpPr txBox="1">
                <a:spLocks noChangeArrowheads="1"/>
              </p:cNvSpPr>
              <p:nvPr/>
            </p:nvSpPr>
            <p:spPr bwMode="auto">
              <a:xfrm>
                <a:off x="863" y="1680"/>
                <a:ext cx="1157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hlink"/>
                    </a:solidFill>
                    <a:ea typeface="굴림" charset="-127"/>
                    <a:cs typeface="굴림" charset="-127"/>
                  </a:rPr>
                  <a:t>sd P13, ()</a:t>
                </a:r>
              </a:p>
            </p:txBody>
          </p:sp>
        </p:grpSp>
        <p:grpSp>
          <p:nvGrpSpPr>
            <p:cNvPr id="31" name="Group 87"/>
            <p:cNvGrpSpPr>
              <a:grpSpLocks/>
            </p:cNvGrpSpPr>
            <p:nvPr/>
          </p:nvGrpSpPr>
          <p:grpSpPr bwMode="auto">
            <a:xfrm>
              <a:off x="1680" y="3216"/>
              <a:ext cx="1200" cy="240"/>
              <a:chOff x="768" y="1920"/>
              <a:chExt cx="1200" cy="240"/>
            </a:xfrm>
          </p:grpSpPr>
          <p:sp>
            <p:nvSpPr>
              <p:cNvPr id="2004056" name="Rectangle 88"/>
              <p:cNvSpPr>
                <a:spLocks noChangeArrowheads="1"/>
              </p:cNvSpPr>
              <p:nvPr/>
            </p:nvSpPr>
            <p:spPr bwMode="auto">
              <a:xfrm>
                <a:off x="768" y="192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57" name="Text Box 89"/>
              <p:cNvSpPr txBox="1">
                <a:spLocks noChangeArrowheads="1"/>
              </p:cNvSpPr>
              <p:nvPr/>
            </p:nvSpPr>
            <p:spPr bwMode="auto">
              <a:xfrm>
                <a:off x="864" y="1920"/>
                <a:ext cx="909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accent2"/>
                    </a:solidFill>
                    <a:ea typeface="굴림" charset="-127"/>
                    <a:cs typeface="굴림" charset="-127"/>
                  </a:rPr>
                  <a:t>fadd P9, P8,</a:t>
                </a:r>
              </a:p>
            </p:txBody>
          </p:sp>
        </p:grpSp>
        <p:grpSp>
          <p:nvGrpSpPr>
            <p:cNvPr id="2003968" name="Group 90"/>
            <p:cNvGrpSpPr>
              <a:grpSpLocks/>
            </p:cNvGrpSpPr>
            <p:nvPr/>
          </p:nvGrpSpPr>
          <p:grpSpPr bwMode="auto">
            <a:xfrm>
              <a:off x="864" y="3216"/>
              <a:ext cx="816" cy="240"/>
              <a:chOff x="768" y="1680"/>
              <a:chExt cx="1200" cy="240"/>
            </a:xfrm>
          </p:grpSpPr>
          <p:sp>
            <p:nvSpPr>
              <p:cNvPr id="2004059" name="Rectangle 91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60" name="Text Box 92"/>
              <p:cNvSpPr txBox="1">
                <a:spLocks noChangeArrowheads="1"/>
              </p:cNvSpPr>
              <p:nvPr/>
            </p:nvSpPr>
            <p:spPr bwMode="auto">
              <a:xfrm>
                <a:off x="864" y="1680"/>
                <a:ext cx="911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accent1"/>
                    </a:solidFill>
                    <a:ea typeface="굴림" charset="-127"/>
                    <a:cs typeface="굴림" charset="-127"/>
                  </a:rPr>
                  <a:t>ld P5, ()</a:t>
                </a:r>
              </a:p>
            </p:txBody>
          </p:sp>
        </p:grpSp>
        <p:sp>
          <p:nvSpPr>
            <p:cNvPr id="2004061" name="Text Box 93"/>
            <p:cNvSpPr txBox="1">
              <a:spLocks noChangeArrowheads="1"/>
            </p:cNvSpPr>
            <p:nvPr/>
          </p:nvSpPr>
          <p:spPr bwMode="auto">
            <a:xfrm>
              <a:off x="4516" y="3216"/>
              <a:ext cx="584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ea typeface="굴림" charset="-127"/>
                  <a:cs typeface="굴림" charset="-127"/>
                </a:rPr>
                <a:t>RRB=4</a:t>
              </a:r>
            </a:p>
          </p:txBody>
        </p:sp>
      </p:grpSp>
      <p:grpSp>
        <p:nvGrpSpPr>
          <p:cNvPr id="2003969" name="Group 94"/>
          <p:cNvGrpSpPr>
            <a:grpSpLocks/>
          </p:cNvGrpSpPr>
          <p:nvPr/>
        </p:nvGrpSpPr>
        <p:grpSpPr bwMode="auto">
          <a:xfrm>
            <a:off x="1371600" y="5486400"/>
            <a:ext cx="6724650" cy="381000"/>
            <a:chOff x="864" y="3456"/>
            <a:chExt cx="4236" cy="240"/>
          </a:xfrm>
        </p:grpSpPr>
        <p:grpSp>
          <p:nvGrpSpPr>
            <p:cNvPr id="2003971" name="Group 95"/>
            <p:cNvGrpSpPr>
              <a:grpSpLocks/>
            </p:cNvGrpSpPr>
            <p:nvPr/>
          </p:nvGrpSpPr>
          <p:grpSpPr bwMode="auto">
            <a:xfrm>
              <a:off x="3648" y="3456"/>
              <a:ext cx="807" cy="240"/>
              <a:chOff x="768" y="1680"/>
              <a:chExt cx="1200" cy="240"/>
            </a:xfrm>
          </p:grpSpPr>
          <p:sp>
            <p:nvSpPr>
              <p:cNvPr id="2004064" name="Rectangle 96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65" name="Text Box 97"/>
              <p:cNvSpPr txBox="1">
                <a:spLocks noChangeArrowheads="1"/>
              </p:cNvSpPr>
              <p:nvPr/>
            </p:nvSpPr>
            <p:spPr bwMode="auto">
              <a:xfrm>
                <a:off x="863" y="1680"/>
                <a:ext cx="696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hlink"/>
                    </a:solidFill>
                    <a:ea typeface="굴림" charset="-127"/>
                    <a:cs typeface="굴림" charset="-127"/>
                  </a:rPr>
                  <a:t>bloop</a:t>
                </a:r>
              </a:p>
            </p:txBody>
          </p:sp>
        </p:grpSp>
        <p:grpSp>
          <p:nvGrpSpPr>
            <p:cNvPr id="2003972" name="Group 98"/>
            <p:cNvGrpSpPr>
              <a:grpSpLocks/>
            </p:cNvGrpSpPr>
            <p:nvPr/>
          </p:nvGrpSpPr>
          <p:grpSpPr bwMode="auto">
            <a:xfrm>
              <a:off x="2880" y="3456"/>
              <a:ext cx="801" cy="240"/>
              <a:chOff x="768" y="1680"/>
              <a:chExt cx="1252" cy="240"/>
            </a:xfrm>
          </p:grpSpPr>
          <p:sp>
            <p:nvSpPr>
              <p:cNvPr id="2004067" name="Rectangle 99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68" name="Text Box 100"/>
              <p:cNvSpPr txBox="1">
                <a:spLocks noChangeArrowheads="1"/>
              </p:cNvSpPr>
              <p:nvPr/>
            </p:nvSpPr>
            <p:spPr bwMode="auto">
              <a:xfrm>
                <a:off x="863" y="1680"/>
                <a:ext cx="1157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hlink"/>
                    </a:solidFill>
                    <a:ea typeface="굴림" charset="-127"/>
                    <a:cs typeface="굴림" charset="-127"/>
                  </a:rPr>
                  <a:t>sd P12, ()</a:t>
                </a:r>
              </a:p>
            </p:txBody>
          </p:sp>
        </p:grpSp>
        <p:grpSp>
          <p:nvGrpSpPr>
            <p:cNvPr id="2003975" name="Group 101"/>
            <p:cNvGrpSpPr>
              <a:grpSpLocks/>
            </p:cNvGrpSpPr>
            <p:nvPr/>
          </p:nvGrpSpPr>
          <p:grpSpPr bwMode="auto">
            <a:xfrm>
              <a:off x="1680" y="3456"/>
              <a:ext cx="1200" cy="240"/>
              <a:chOff x="768" y="1920"/>
              <a:chExt cx="1200" cy="240"/>
            </a:xfrm>
          </p:grpSpPr>
          <p:sp>
            <p:nvSpPr>
              <p:cNvPr id="2004070" name="Rectangle 102"/>
              <p:cNvSpPr>
                <a:spLocks noChangeArrowheads="1"/>
              </p:cNvSpPr>
              <p:nvPr/>
            </p:nvSpPr>
            <p:spPr bwMode="auto">
              <a:xfrm>
                <a:off x="768" y="192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71" name="Text Box 103"/>
              <p:cNvSpPr txBox="1">
                <a:spLocks noChangeArrowheads="1"/>
              </p:cNvSpPr>
              <p:nvPr/>
            </p:nvSpPr>
            <p:spPr bwMode="auto">
              <a:xfrm>
                <a:off x="864" y="1920"/>
                <a:ext cx="909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accent2"/>
                    </a:solidFill>
                    <a:ea typeface="굴림" charset="-127"/>
                    <a:cs typeface="굴림" charset="-127"/>
                  </a:rPr>
                  <a:t>fadd P8, P7,</a:t>
                </a:r>
              </a:p>
            </p:txBody>
          </p:sp>
        </p:grpSp>
        <p:grpSp>
          <p:nvGrpSpPr>
            <p:cNvPr id="2003978" name="Group 104"/>
            <p:cNvGrpSpPr>
              <a:grpSpLocks/>
            </p:cNvGrpSpPr>
            <p:nvPr/>
          </p:nvGrpSpPr>
          <p:grpSpPr bwMode="auto">
            <a:xfrm>
              <a:off x="864" y="3456"/>
              <a:ext cx="816" cy="240"/>
              <a:chOff x="768" y="1680"/>
              <a:chExt cx="1200" cy="240"/>
            </a:xfrm>
          </p:grpSpPr>
          <p:sp>
            <p:nvSpPr>
              <p:cNvPr id="2004073" name="Rectangle 105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74" name="Text Box 106"/>
              <p:cNvSpPr txBox="1">
                <a:spLocks noChangeArrowheads="1"/>
              </p:cNvSpPr>
              <p:nvPr/>
            </p:nvSpPr>
            <p:spPr bwMode="auto">
              <a:xfrm>
                <a:off x="864" y="1680"/>
                <a:ext cx="911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accent1"/>
                    </a:solidFill>
                    <a:ea typeface="굴림" charset="-127"/>
                    <a:cs typeface="굴림" charset="-127"/>
                  </a:rPr>
                  <a:t>ld P4, ()</a:t>
                </a:r>
              </a:p>
            </p:txBody>
          </p:sp>
        </p:grpSp>
        <p:sp>
          <p:nvSpPr>
            <p:cNvPr id="2004075" name="Text Box 107"/>
            <p:cNvSpPr txBox="1">
              <a:spLocks noChangeArrowheads="1"/>
            </p:cNvSpPr>
            <p:nvPr/>
          </p:nvSpPr>
          <p:spPr bwMode="auto">
            <a:xfrm>
              <a:off x="4516" y="3456"/>
              <a:ext cx="584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ea typeface="굴림" charset="-127"/>
                  <a:cs typeface="굴림" charset="-127"/>
                </a:rPr>
                <a:t>RRB=3</a:t>
              </a:r>
            </a:p>
          </p:txBody>
        </p:sp>
      </p:grpSp>
      <p:grpSp>
        <p:nvGrpSpPr>
          <p:cNvPr id="2003981" name="Group 108"/>
          <p:cNvGrpSpPr>
            <a:grpSpLocks/>
          </p:cNvGrpSpPr>
          <p:nvPr/>
        </p:nvGrpSpPr>
        <p:grpSpPr bwMode="auto">
          <a:xfrm>
            <a:off x="1371600" y="5867400"/>
            <a:ext cx="6724650" cy="381000"/>
            <a:chOff x="864" y="3696"/>
            <a:chExt cx="4236" cy="240"/>
          </a:xfrm>
        </p:grpSpPr>
        <p:grpSp>
          <p:nvGrpSpPr>
            <p:cNvPr id="2003985" name="Group 109"/>
            <p:cNvGrpSpPr>
              <a:grpSpLocks/>
            </p:cNvGrpSpPr>
            <p:nvPr/>
          </p:nvGrpSpPr>
          <p:grpSpPr bwMode="auto">
            <a:xfrm>
              <a:off x="3648" y="3696"/>
              <a:ext cx="807" cy="240"/>
              <a:chOff x="768" y="1680"/>
              <a:chExt cx="1200" cy="240"/>
            </a:xfrm>
          </p:grpSpPr>
          <p:sp>
            <p:nvSpPr>
              <p:cNvPr id="2004078" name="Rectangle 110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79" name="Text Box 111"/>
              <p:cNvSpPr txBox="1">
                <a:spLocks noChangeArrowheads="1"/>
              </p:cNvSpPr>
              <p:nvPr/>
            </p:nvSpPr>
            <p:spPr bwMode="auto">
              <a:xfrm>
                <a:off x="863" y="1680"/>
                <a:ext cx="696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hlink"/>
                    </a:solidFill>
                    <a:ea typeface="굴림" charset="-127"/>
                    <a:cs typeface="굴림" charset="-127"/>
                  </a:rPr>
                  <a:t>bloop</a:t>
                </a:r>
              </a:p>
            </p:txBody>
          </p:sp>
        </p:grpSp>
        <p:grpSp>
          <p:nvGrpSpPr>
            <p:cNvPr id="2003992" name="Group 112"/>
            <p:cNvGrpSpPr>
              <a:grpSpLocks/>
            </p:cNvGrpSpPr>
            <p:nvPr/>
          </p:nvGrpSpPr>
          <p:grpSpPr bwMode="auto">
            <a:xfrm>
              <a:off x="2880" y="3696"/>
              <a:ext cx="801" cy="240"/>
              <a:chOff x="768" y="1680"/>
              <a:chExt cx="1252" cy="240"/>
            </a:xfrm>
          </p:grpSpPr>
          <p:sp>
            <p:nvSpPr>
              <p:cNvPr id="2004081" name="Rectangle 113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82" name="Text Box 114"/>
              <p:cNvSpPr txBox="1">
                <a:spLocks noChangeArrowheads="1"/>
              </p:cNvSpPr>
              <p:nvPr/>
            </p:nvSpPr>
            <p:spPr bwMode="auto">
              <a:xfrm>
                <a:off x="863" y="1680"/>
                <a:ext cx="1157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hlink"/>
                    </a:solidFill>
                    <a:ea typeface="굴림" charset="-127"/>
                    <a:cs typeface="굴림" charset="-127"/>
                  </a:rPr>
                  <a:t>sd P11, ()</a:t>
                </a:r>
              </a:p>
            </p:txBody>
          </p:sp>
        </p:grpSp>
        <p:grpSp>
          <p:nvGrpSpPr>
            <p:cNvPr id="2003993" name="Group 115"/>
            <p:cNvGrpSpPr>
              <a:grpSpLocks/>
            </p:cNvGrpSpPr>
            <p:nvPr/>
          </p:nvGrpSpPr>
          <p:grpSpPr bwMode="auto">
            <a:xfrm>
              <a:off x="1680" y="3696"/>
              <a:ext cx="1200" cy="240"/>
              <a:chOff x="768" y="1920"/>
              <a:chExt cx="1200" cy="240"/>
            </a:xfrm>
          </p:grpSpPr>
          <p:sp>
            <p:nvSpPr>
              <p:cNvPr id="2004084" name="Rectangle 116"/>
              <p:cNvSpPr>
                <a:spLocks noChangeArrowheads="1"/>
              </p:cNvSpPr>
              <p:nvPr/>
            </p:nvSpPr>
            <p:spPr bwMode="auto">
              <a:xfrm>
                <a:off x="768" y="192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85" name="Text Box 117"/>
              <p:cNvSpPr txBox="1">
                <a:spLocks noChangeArrowheads="1"/>
              </p:cNvSpPr>
              <p:nvPr/>
            </p:nvSpPr>
            <p:spPr bwMode="auto">
              <a:xfrm>
                <a:off x="864" y="1920"/>
                <a:ext cx="909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accent2"/>
                    </a:solidFill>
                    <a:ea typeface="굴림" charset="-127"/>
                    <a:cs typeface="굴림" charset="-127"/>
                  </a:rPr>
                  <a:t>fadd P7, P6,</a:t>
                </a:r>
              </a:p>
            </p:txBody>
          </p:sp>
        </p:grpSp>
        <p:grpSp>
          <p:nvGrpSpPr>
            <p:cNvPr id="2003996" name="Group 118"/>
            <p:cNvGrpSpPr>
              <a:grpSpLocks/>
            </p:cNvGrpSpPr>
            <p:nvPr/>
          </p:nvGrpSpPr>
          <p:grpSpPr bwMode="auto">
            <a:xfrm>
              <a:off x="864" y="3696"/>
              <a:ext cx="816" cy="240"/>
              <a:chOff x="768" y="1680"/>
              <a:chExt cx="1200" cy="240"/>
            </a:xfrm>
          </p:grpSpPr>
          <p:sp>
            <p:nvSpPr>
              <p:cNvPr id="2004087" name="Rectangle 119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88" name="Text Box 120"/>
              <p:cNvSpPr txBox="1">
                <a:spLocks noChangeArrowheads="1"/>
              </p:cNvSpPr>
              <p:nvPr/>
            </p:nvSpPr>
            <p:spPr bwMode="auto">
              <a:xfrm>
                <a:off x="864" y="1680"/>
                <a:ext cx="911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accent1"/>
                    </a:solidFill>
                    <a:ea typeface="굴림" charset="-127"/>
                    <a:cs typeface="굴림" charset="-127"/>
                  </a:rPr>
                  <a:t>ld P3, ()</a:t>
                </a:r>
              </a:p>
            </p:txBody>
          </p:sp>
        </p:grpSp>
        <p:sp>
          <p:nvSpPr>
            <p:cNvPr id="2004089" name="Text Box 121"/>
            <p:cNvSpPr txBox="1">
              <a:spLocks noChangeArrowheads="1"/>
            </p:cNvSpPr>
            <p:nvPr/>
          </p:nvSpPr>
          <p:spPr bwMode="auto">
            <a:xfrm>
              <a:off x="4516" y="3696"/>
              <a:ext cx="584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ea typeface="굴림" charset="-127"/>
                  <a:cs typeface="굴림" charset="-127"/>
                </a:rPr>
                <a:t>RRB=2</a:t>
              </a:r>
            </a:p>
          </p:txBody>
        </p:sp>
      </p:grpSp>
      <p:grpSp>
        <p:nvGrpSpPr>
          <p:cNvPr id="2003999" name="Group 122"/>
          <p:cNvGrpSpPr>
            <a:grpSpLocks/>
          </p:cNvGrpSpPr>
          <p:nvPr/>
        </p:nvGrpSpPr>
        <p:grpSpPr bwMode="auto">
          <a:xfrm>
            <a:off x="1371600" y="6248400"/>
            <a:ext cx="6724650" cy="381000"/>
            <a:chOff x="864" y="3936"/>
            <a:chExt cx="4236" cy="240"/>
          </a:xfrm>
        </p:grpSpPr>
        <p:grpSp>
          <p:nvGrpSpPr>
            <p:cNvPr id="2004002" name="Group 123"/>
            <p:cNvGrpSpPr>
              <a:grpSpLocks/>
            </p:cNvGrpSpPr>
            <p:nvPr/>
          </p:nvGrpSpPr>
          <p:grpSpPr bwMode="auto">
            <a:xfrm>
              <a:off x="3648" y="3936"/>
              <a:ext cx="807" cy="240"/>
              <a:chOff x="768" y="1680"/>
              <a:chExt cx="1200" cy="240"/>
            </a:xfrm>
          </p:grpSpPr>
          <p:sp>
            <p:nvSpPr>
              <p:cNvPr id="2004092" name="Rectangle 124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93" name="Text Box 125"/>
              <p:cNvSpPr txBox="1">
                <a:spLocks noChangeArrowheads="1"/>
              </p:cNvSpPr>
              <p:nvPr/>
            </p:nvSpPr>
            <p:spPr bwMode="auto">
              <a:xfrm>
                <a:off x="863" y="1680"/>
                <a:ext cx="696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hlink"/>
                    </a:solidFill>
                    <a:ea typeface="굴림" charset="-127"/>
                    <a:cs typeface="굴림" charset="-127"/>
                  </a:rPr>
                  <a:t>bloop</a:t>
                </a:r>
              </a:p>
            </p:txBody>
          </p:sp>
        </p:grpSp>
        <p:grpSp>
          <p:nvGrpSpPr>
            <p:cNvPr id="2004006" name="Group 126"/>
            <p:cNvGrpSpPr>
              <a:grpSpLocks/>
            </p:cNvGrpSpPr>
            <p:nvPr/>
          </p:nvGrpSpPr>
          <p:grpSpPr bwMode="auto">
            <a:xfrm>
              <a:off x="2880" y="3936"/>
              <a:ext cx="801" cy="240"/>
              <a:chOff x="768" y="1680"/>
              <a:chExt cx="1252" cy="240"/>
            </a:xfrm>
          </p:grpSpPr>
          <p:sp>
            <p:nvSpPr>
              <p:cNvPr id="2004095" name="Rectangle 127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96" name="Text Box 128"/>
              <p:cNvSpPr txBox="1">
                <a:spLocks noChangeArrowheads="1"/>
              </p:cNvSpPr>
              <p:nvPr/>
            </p:nvSpPr>
            <p:spPr bwMode="auto">
              <a:xfrm>
                <a:off x="863" y="1680"/>
                <a:ext cx="1157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hlink"/>
                    </a:solidFill>
                    <a:ea typeface="굴림" charset="-127"/>
                    <a:cs typeface="굴림" charset="-127"/>
                  </a:rPr>
                  <a:t>sd P10, ()</a:t>
                </a:r>
              </a:p>
            </p:txBody>
          </p:sp>
        </p:grpSp>
        <p:grpSp>
          <p:nvGrpSpPr>
            <p:cNvPr id="2004007" name="Group 129"/>
            <p:cNvGrpSpPr>
              <a:grpSpLocks/>
            </p:cNvGrpSpPr>
            <p:nvPr/>
          </p:nvGrpSpPr>
          <p:grpSpPr bwMode="auto">
            <a:xfrm>
              <a:off x="1680" y="3936"/>
              <a:ext cx="1200" cy="240"/>
              <a:chOff x="768" y="1920"/>
              <a:chExt cx="1200" cy="240"/>
            </a:xfrm>
          </p:grpSpPr>
          <p:sp>
            <p:nvSpPr>
              <p:cNvPr id="2004098" name="Rectangle 130"/>
              <p:cNvSpPr>
                <a:spLocks noChangeArrowheads="1"/>
              </p:cNvSpPr>
              <p:nvPr/>
            </p:nvSpPr>
            <p:spPr bwMode="auto">
              <a:xfrm>
                <a:off x="768" y="192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099" name="Text Box 131"/>
              <p:cNvSpPr txBox="1">
                <a:spLocks noChangeArrowheads="1"/>
              </p:cNvSpPr>
              <p:nvPr/>
            </p:nvSpPr>
            <p:spPr bwMode="auto">
              <a:xfrm>
                <a:off x="864" y="1920"/>
                <a:ext cx="909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accent2"/>
                    </a:solidFill>
                    <a:ea typeface="굴림" charset="-127"/>
                    <a:cs typeface="굴림" charset="-127"/>
                  </a:rPr>
                  <a:t>fadd P6, P5,</a:t>
                </a:r>
              </a:p>
            </p:txBody>
          </p:sp>
        </p:grpSp>
        <p:grpSp>
          <p:nvGrpSpPr>
            <p:cNvPr id="2004010" name="Group 132"/>
            <p:cNvGrpSpPr>
              <a:grpSpLocks/>
            </p:cNvGrpSpPr>
            <p:nvPr/>
          </p:nvGrpSpPr>
          <p:grpSpPr bwMode="auto">
            <a:xfrm>
              <a:off x="864" y="3936"/>
              <a:ext cx="816" cy="240"/>
              <a:chOff x="768" y="1680"/>
              <a:chExt cx="1200" cy="240"/>
            </a:xfrm>
          </p:grpSpPr>
          <p:sp>
            <p:nvSpPr>
              <p:cNvPr id="2004101" name="Rectangle 133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1200" cy="2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4102" name="Text Box 134"/>
              <p:cNvSpPr txBox="1">
                <a:spLocks noChangeArrowheads="1"/>
              </p:cNvSpPr>
              <p:nvPr/>
            </p:nvSpPr>
            <p:spPr bwMode="auto">
              <a:xfrm>
                <a:off x="864" y="1680"/>
                <a:ext cx="911" cy="23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US" altLang="ko-KR" sz="1800">
                    <a:solidFill>
                      <a:schemeClr val="accent1"/>
                    </a:solidFill>
                    <a:ea typeface="굴림" charset="-127"/>
                    <a:cs typeface="굴림" charset="-127"/>
                  </a:rPr>
                  <a:t>ld P2, ()</a:t>
                </a:r>
              </a:p>
            </p:txBody>
          </p:sp>
        </p:grpSp>
        <p:sp>
          <p:nvSpPr>
            <p:cNvPr id="2004103" name="Text Box 135"/>
            <p:cNvSpPr txBox="1">
              <a:spLocks noChangeArrowheads="1"/>
            </p:cNvSpPr>
            <p:nvPr/>
          </p:nvSpPr>
          <p:spPr bwMode="auto">
            <a:xfrm>
              <a:off x="4516" y="3936"/>
              <a:ext cx="584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ea typeface="굴림" charset="-127"/>
                  <a:cs typeface="굴림" charset="-127"/>
                </a:rPr>
                <a:t>RRB=1</a:t>
              </a:r>
            </a:p>
          </p:txBody>
        </p:sp>
      </p:grpSp>
      <p:sp>
        <p:nvSpPr>
          <p:cNvPr id="2004104" name="Line 136"/>
          <p:cNvSpPr>
            <a:spLocks noChangeShapeType="1"/>
          </p:cNvSpPr>
          <p:nvPr/>
        </p:nvSpPr>
        <p:spPr bwMode="auto">
          <a:xfrm>
            <a:off x="2438400" y="3810000"/>
            <a:ext cx="152400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04105" name="Line 137"/>
          <p:cNvSpPr>
            <a:spLocks noChangeShapeType="1"/>
          </p:cNvSpPr>
          <p:nvPr/>
        </p:nvSpPr>
        <p:spPr bwMode="auto">
          <a:xfrm>
            <a:off x="3886200" y="5029200"/>
            <a:ext cx="121920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3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3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3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4104" grpId="0" animBg="1"/>
      <p:bldP spid="200410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3D7A1-2183-C847-9906-9C4E9164DCB5}" type="slidenum">
              <a:rPr lang="en-US"/>
              <a:pPr/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00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924800" cy="1143000"/>
          </a:xfrm>
        </p:spPr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Cydra-5:</a:t>
            </a:r>
            <a:br>
              <a:rPr lang="en-US" altLang="ko-KR">
                <a:ea typeface="굴림" charset="-127"/>
                <a:cs typeface="굴림" charset="-127"/>
              </a:rPr>
            </a:br>
            <a:r>
              <a:rPr lang="en-US" altLang="ko-KR">
                <a:ea typeface="굴림" charset="-127"/>
                <a:cs typeface="굴림" charset="-127"/>
              </a:rPr>
              <a:t>Memory Latency Register (MLR)</a:t>
            </a:r>
          </a:p>
        </p:txBody>
      </p:sp>
      <p:sp>
        <p:nvSpPr>
          <p:cNvPr id="200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856538" cy="4330700"/>
          </a:xfrm>
          <a:noFill/>
          <a:ln/>
        </p:spPr>
        <p:txBody>
          <a:bodyPr anchor="ctr">
            <a:spAutoFit/>
          </a:bodyPr>
          <a:lstStyle/>
          <a:p>
            <a:pPr>
              <a:buFontTx/>
              <a:buNone/>
            </a:pPr>
            <a:r>
              <a:rPr lang="en-US" altLang="ko-KR">
                <a:ea typeface="굴림" charset="-127"/>
                <a:cs typeface="굴림" charset="-127"/>
              </a:rPr>
              <a:t>Problem: Loads have variable latency</a:t>
            </a:r>
          </a:p>
          <a:p>
            <a:pPr>
              <a:buFontTx/>
              <a:buNone/>
            </a:pPr>
            <a:r>
              <a:rPr lang="en-US" altLang="ko-KR">
                <a:ea typeface="굴림" charset="-127"/>
                <a:cs typeface="굴림" charset="-127"/>
              </a:rPr>
              <a:t>Solution: Let software choose desired memory latency</a:t>
            </a:r>
          </a:p>
          <a:p>
            <a:pPr>
              <a:buFontTx/>
              <a:buNone/>
            </a:pPr>
            <a:endParaRPr lang="en-US" altLang="ko-KR">
              <a:ea typeface="굴림" charset="-127"/>
              <a:cs typeface="굴림" charset="-127"/>
            </a:endParaRPr>
          </a:p>
          <a:p>
            <a:r>
              <a:rPr lang="en-US" altLang="ko-KR">
                <a:ea typeface="굴림" charset="-127"/>
                <a:cs typeface="굴림" charset="-127"/>
              </a:rPr>
              <a:t>Compiler schedules code for maximum load-use distance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Software sets MLR to latency that matches code schedule 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Hardware ensures that loads take exactly MLR cycles to return values into processor pipeline</a:t>
            </a:r>
            <a:endParaRPr lang="en-US" altLang="ko-KR" sz="2800">
              <a:ea typeface="굴림" charset="-127"/>
              <a:cs typeface="굴림" charset="-127"/>
            </a:endParaRPr>
          </a:p>
          <a:p>
            <a:pPr lvl="1"/>
            <a:r>
              <a:rPr lang="en-US" altLang="ko-KR" sz="2000">
                <a:ea typeface="굴림" charset="-127"/>
                <a:cs typeface="굴림" charset="-127"/>
              </a:rPr>
              <a:t>Hardware buffers loads that return early</a:t>
            </a:r>
          </a:p>
          <a:p>
            <a:pPr lvl="1"/>
            <a:r>
              <a:rPr lang="en-US" altLang="ko-KR" sz="2000">
                <a:ea typeface="굴림" charset="-127"/>
                <a:cs typeface="굴림" charset="-127"/>
              </a:rPr>
              <a:t>Hardware stalls processor if loads return late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601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Multithreading</a:t>
            </a:r>
          </a:p>
        </p:txBody>
      </p:sp>
      <p:sp>
        <p:nvSpPr>
          <p:cNvPr id="138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Difficult to continue to extract instruction-level parallelism (ILP) or data-level parallelism (DLP) from a single sequential thread of control</a:t>
            </a:r>
          </a:p>
          <a:p>
            <a:r>
              <a:rPr lang="en-US"/>
              <a:t>Many workloads can make use of thread-level parallelism (TLP)</a:t>
            </a:r>
          </a:p>
          <a:p>
            <a:pPr lvl="1"/>
            <a:r>
              <a:rPr lang="en-US" sz="2400"/>
              <a:t>TLP from multiprogramming (run independent sequential jobs)</a:t>
            </a:r>
          </a:p>
          <a:p>
            <a:pPr lvl="1"/>
            <a:r>
              <a:rPr lang="en-US" sz="2400"/>
              <a:t>TLP from multithreaded applications (run one job faster using parallel threads)</a:t>
            </a:r>
          </a:p>
          <a:p>
            <a:r>
              <a:rPr lang="en-US"/>
              <a:t>Multithreading uses TLP to improve utilization of a single processor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60DB2C81-7466-C043-9D0C-AF38C081B920}" type="slidenum">
              <a:rPr lang="en-US"/>
              <a:pPr/>
              <a:t>8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38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7162800" cy="762000"/>
          </a:xfrm>
        </p:spPr>
        <p:txBody>
          <a:bodyPr/>
          <a:lstStyle/>
          <a:p>
            <a:r>
              <a:rPr lang="en-US"/>
              <a:t>Pipeline Hazards</a:t>
            </a:r>
          </a:p>
        </p:txBody>
      </p:sp>
      <p:sp>
        <p:nvSpPr>
          <p:cNvPr id="138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2500" y="3700463"/>
            <a:ext cx="6686550" cy="639762"/>
          </a:xfrm>
          <a:noFill/>
          <a:ln/>
        </p:spPr>
        <p:txBody>
          <a:bodyPr/>
          <a:lstStyle/>
          <a:p>
            <a:r>
              <a:rPr lang="en-US"/>
              <a:t>Each instruction may depend on the next</a:t>
            </a:r>
          </a:p>
        </p:txBody>
      </p:sp>
      <p:sp>
        <p:nvSpPr>
          <p:cNvPr id="1389572" name="Text Box 4"/>
          <p:cNvSpPr txBox="1">
            <a:spLocks noChangeArrowheads="1"/>
          </p:cNvSpPr>
          <p:nvPr/>
        </p:nvSpPr>
        <p:spPr bwMode="auto">
          <a:xfrm>
            <a:off x="323850" y="1566863"/>
            <a:ext cx="2386013" cy="15525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/>
              <a:t>LW r1, 0(r2)</a:t>
            </a:r>
          </a:p>
          <a:p>
            <a:pPr algn="l">
              <a:spcBef>
                <a:spcPct val="0"/>
              </a:spcBef>
            </a:pPr>
            <a:r>
              <a:rPr lang="en-US" sz="2400"/>
              <a:t>LW r5, 12(r1)</a:t>
            </a:r>
          </a:p>
          <a:p>
            <a:pPr algn="l">
              <a:spcBef>
                <a:spcPct val="0"/>
              </a:spcBef>
            </a:pPr>
            <a:r>
              <a:rPr lang="en-US" sz="2400"/>
              <a:t>ADDI r5, r5, #12</a:t>
            </a:r>
          </a:p>
          <a:p>
            <a:pPr algn="l">
              <a:spcBef>
                <a:spcPct val="0"/>
              </a:spcBef>
            </a:pPr>
            <a:r>
              <a:rPr lang="en-US" sz="2400"/>
              <a:t>SW 12(r1), r5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838450" y="1109663"/>
            <a:ext cx="5773738" cy="2133600"/>
            <a:chOff x="1824" y="2256"/>
            <a:chExt cx="3637" cy="1344"/>
          </a:xfrm>
        </p:grpSpPr>
        <p:sp>
          <p:nvSpPr>
            <p:cNvPr id="1389574" name="Rectangle 6"/>
            <p:cNvSpPr>
              <a:spLocks noChangeArrowheads="1"/>
            </p:cNvSpPr>
            <p:nvPr/>
          </p:nvSpPr>
          <p:spPr bwMode="auto">
            <a:xfrm>
              <a:off x="1848" y="2544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F</a:t>
              </a:r>
            </a:p>
          </p:txBody>
        </p:sp>
        <p:sp>
          <p:nvSpPr>
            <p:cNvPr id="1389575" name="Rectangle 7"/>
            <p:cNvSpPr>
              <a:spLocks noChangeArrowheads="1"/>
            </p:cNvSpPr>
            <p:nvPr/>
          </p:nvSpPr>
          <p:spPr bwMode="auto">
            <a:xfrm>
              <a:off x="2088" y="2544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D</a:t>
              </a:r>
            </a:p>
          </p:txBody>
        </p:sp>
        <p:sp>
          <p:nvSpPr>
            <p:cNvPr id="1389576" name="Rectangle 8"/>
            <p:cNvSpPr>
              <a:spLocks noChangeArrowheads="1"/>
            </p:cNvSpPr>
            <p:nvPr/>
          </p:nvSpPr>
          <p:spPr bwMode="auto">
            <a:xfrm>
              <a:off x="2328" y="2544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X</a:t>
              </a:r>
            </a:p>
          </p:txBody>
        </p:sp>
        <p:sp>
          <p:nvSpPr>
            <p:cNvPr id="1389577" name="Rectangle 9"/>
            <p:cNvSpPr>
              <a:spLocks noChangeArrowheads="1"/>
            </p:cNvSpPr>
            <p:nvPr/>
          </p:nvSpPr>
          <p:spPr bwMode="auto">
            <a:xfrm>
              <a:off x="2568" y="2544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M</a:t>
              </a:r>
            </a:p>
          </p:txBody>
        </p:sp>
        <p:sp>
          <p:nvSpPr>
            <p:cNvPr id="1389578" name="Rectangle 10"/>
            <p:cNvSpPr>
              <a:spLocks noChangeArrowheads="1"/>
            </p:cNvSpPr>
            <p:nvPr/>
          </p:nvSpPr>
          <p:spPr bwMode="auto">
            <a:xfrm>
              <a:off x="2808" y="2544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W</a:t>
              </a:r>
            </a:p>
          </p:txBody>
        </p:sp>
        <p:grpSp>
          <p:nvGrpSpPr>
            <p:cNvPr id="3" name="Group 11"/>
            <p:cNvGrpSpPr>
              <a:grpSpLocks/>
            </p:cNvGrpSpPr>
            <p:nvPr/>
          </p:nvGrpSpPr>
          <p:grpSpPr bwMode="auto">
            <a:xfrm>
              <a:off x="1848" y="2400"/>
              <a:ext cx="2160" cy="1200"/>
              <a:chOff x="1824" y="2688"/>
              <a:chExt cx="2160" cy="1200"/>
            </a:xfrm>
          </p:grpSpPr>
          <p:sp>
            <p:nvSpPr>
              <p:cNvPr id="1389580" name="Line 12"/>
              <p:cNvSpPr>
                <a:spLocks noChangeShapeType="1"/>
              </p:cNvSpPr>
              <p:nvPr/>
            </p:nvSpPr>
            <p:spPr bwMode="auto">
              <a:xfrm>
                <a:off x="182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9581" name="Line 13"/>
              <p:cNvSpPr>
                <a:spLocks noChangeShapeType="1"/>
              </p:cNvSpPr>
              <p:nvPr/>
            </p:nvSpPr>
            <p:spPr bwMode="auto">
              <a:xfrm>
                <a:off x="206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9582" name="Line 14"/>
              <p:cNvSpPr>
                <a:spLocks noChangeShapeType="1"/>
              </p:cNvSpPr>
              <p:nvPr/>
            </p:nvSpPr>
            <p:spPr bwMode="auto">
              <a:xfrm>
                <a:off x="230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9583" name="Line 15"/>
              <p:cNvSpPr>
                <a:spLocks noChangeShapeType="1"/>
              </p:cNvSpPr>
              <p:nvPr/>
            </p:nvSpPr>
            <p:spPr bwMode="auto">
              <a:xfrm>
                <a:off x="254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9584" name="Line 16"/>
              <p:cNvSpPr>
                <a:spLocks noChangeShapeType="1"/>
              </p:cNvSpPr>
              <p:nvPr/>
            </p:nvSpPr>
            <p:spPr bwMode="auto">
              <a:xfrm>
                <a:off x="278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9585" name="Line 17"/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9586" name="Line 18"/>
              <p:cNvSpPr>
                <a:spLocks noChangeShapeType="1"/>
              </p:cNvSpPr>
              <p:nvPr/>
            </p:nvSpPr>
            <p:spPr bwMode="auto">
              <a:xfrm>
                <a:off x="326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9587" name="Line 19"/>
              <p:cNvSpPr>
                <a:spLocks noChangeShapeType="1"/>
              </p:cNvSpPr>
              <p:nvPr/>
            </p:nvSpPr>
            <p:spPr bwMode="auto">
              <a:xfrm>
                <a:off x="350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9588" name="Line 20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9589" name="Line 21"/>
              <p:cNvSpPr>
                <a:spLocks noChangeShapeType="1"/>
              </p:cNvSpPr>
              <p:nvPr/>
            </p:nvSpPr>
            <p:spPr bwMode="auto">
              <a:xfrm>
                <a:off x="398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89590" name="Text Box 22"/>
            <p:cNvSpPr txBox="1">
              <a:spLocks noChangeArrowheads="1"/>
            </p:cNvSpPr>
            <p:nvPr/>
          </p:nvSpPr>
          <p:spPr bwMode="auto">
            <a:xfrm>
              <a:off x="1824" y="2256"/>
              <a:ext cx="23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t0</a:t>
              </a:r>
            </a:p>
          </p:txBody>
        </p:sp>
        <p:sp>
          <p:nvSpPr>
            <p:cNvPr id="1389591" name="Text Box 23"/>
            <p:cNvSpPr txBox="1">
              <a:spLocks noChangeArrowheads="1"/>
            </p:cNvSpPr>
            <p:nvPr/>
          </p:nvSpPr>
          <p:spPr bwMode="auto">
            <a:xfrm>
              <a:off x="2064" y="2256"/>
              <a:ext cx="23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t1</a:t>
              </a:r>
            </a:p>
          </p:txBody>
        </p:sp>
        <p:sp>
          <p:nvSpPr>
            <p:cNvPr id="1389592" name="Text Box 24"/>
            <p:cNvSpPr txBox="1">
              <a:spLocks noChangeArrowheads="1"/>
            </p:cNvSpPr>
            <p:nvPr/>
          </p:nvSpPr>
          <p:spPr bwMode="auto">
            <a:xfrm>
              <a:off x="2304" y="2256"/>
              <a:ext cx="23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t2</a:t>
              </a:r>
            </a:p>
          </p:txBody>
        </p:sp>
        <p:sp>
          <p:nvSpPr>
            <p:cNvPr id="1389593" name="Text Box 25"/>
            <p:cNvSpPr txBox="1">
              <a:spLocks noChangeArrowheads="1"/>
            </p:cNvSpPr>
            <p:nvPr/>
          </p:nvSpPr>
          <p:spPr bwMode="auto">
            <a:xfrm>
              <a:off x="2544" y="2256"/>
              <a:ext cx="23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t3</a:t>
              </a:r>
            </a:p>
          </p:txBody>
        </p:sp>
        <p:sp>
          <p:nvSpPr>
            <p:cNvPr id="1389594" name="Text Box 26"/>
            <p:cNvSpPr txBox="1">
              <a:spLocks noChangeArrowheads="1"/>
            </p:cNvSpPr>
            <p:nvPr/>
          </p:nvSpPr>
          <p:spPr bwMode="auto">
            <a:xfrm>
              <a:off x="2784" y="2256"/>
              <a:ext cx="23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t4</a:t>
              </a:r>
            </a:p>
          </p:txBody>
        </p:sp>
        <p:sp>
          <p:nvSpPr>
            <p:cNvPr id="1389595" name="Text Box 27"/>
            <p:cNvSpPr txBox="1">
              <a:spLocks noChangeArrowheads="1"/>
            </p:cNvSpPr>
            <p:nvPr/>
          </p:nvSpPr>
          <p:spPr bwMode="auto">
            <a:xfrm>
              <a:off x="3024" y="2256"/>
              <a:ext cx="23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t5</a:t>
              </a:r>
            </a:p>
          </p:txBody>
        </p:sp>
        <p:sp>
          <p:nvSpPr>
            <p:cNvPr id="1389596" name="Text Box 28"/>
            <p:cNvSpPr txBox="1">
              <a:spLocks noChangeArrowheads="1"/>
            </p:cNvSpPr>
            <p:nvPr/>
          </p:nvSpPr>
          <p:spPr bwMode="auto">
            <a:xfrm>
              <a:off x="3264" y="2256"/>
              <a:ext cx="23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t6</a:t>
              </a:r>
            </a:p>
          </p:txBody>
        </p:sp>
        <p:sp>
          <p:nvSpPr>
            <p:cNvPr id="1389597" name="Text Box 29"/>
            <p:cNvSpPr txBox="1">
              <a:spLocks noChangeArrowheads="1"/>
            </p:cNvSpPr>
            <p:nvPr/>
          </p:nvSpPr>
          <p:spPr bwMode="auto">
            <a:xfrm>
              <a:off x="3504" y="2256"/>
              <a:ext cx="23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t7</a:t>
              </a:r>
            </a:p>
          </p:txBody>
        </p:sp>
        <p:sp>
          <p:nvSpPr>
            <p:cNvPr id="1389598" name="Text Box 30"/>
            <p:cNvSpPr txBox="1">
              <a:spLocks noChangeArrowheads="1"/>
            </p:cNvSpPr>
            <p:nvPr/>
          </p:nvSpPr>
          <p:spPr bwMode="auto">
            <a:xfrm>
              <a:off x="3744" y="2256"/>
              <a:ext cx="23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t8</a:t>
              </a:r>
            </a:p>
          </p:txBody>
        </p:sp>
        <p:sp>
          <p:nvSpPr>
            <p:cNvPr id="1389599" name="Rectangle 31"/>
            <p:cNvSpPr>
              <a:spLocks noChangeArrowheads="1"/>
            </p:cNvSpPr>
            <p:nvPr/>
          </p:nvSpPr>
          <p:spPr bwMode="auto">
            <a:xfrm>
              <a:off x="2088" y="2784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F</a:t>
              </a:r>
            </a:p>
          </p:txBody>
        </p:sp>
        <p:sp>
          <p:nvSpPr>
            <p:cNvPr id="1389600" name="Rectangle 32"/>
            <p:cNvSpPr>
              <a:spLocks noChangeArrowheads="1"/>
            </p:cNvSpPr>
            <p:nvPr/>
          </p:nvSpPr>
          <p:spPr bwMode="auto">
            <a:xfrm>
              <a:off x="3048" y="2784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D</a:t>
              </a:r>
            </a:p>
          </p:txBody>
        </p:sp>
        <p:sp>
          <p:nvSpPr>
            <p:cNvPr id="1389601" name="Rectangle 33"/>
            <p:cNvSpPr>
              <a:spLocks noChangeArrowheads="1"/>
            </p:cNvSpPr>
            <p:nvPr/>
          </p:nvSpPr>
          <p:spPr bwMode="auto">
            <a:xfrm>
              <a:off x="3288" y="2784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X</a:t>
              </a:r>
            </a:p>
          </p:txBody>
        </p:sp>
        <p:sp>
          <p:nvSpPr>
            <p:cNvPr id="1389602" name="Rectangle 34"/>
            <p:cNvSpPr>
              <a:spLocks noChangeArrowheads="1"/>
            </p:cNvSpPr>
            <p:nvPr/>
          </p:nvSpPr>
          <p:spPr bwMode="auto">
            <a:xfrm>
              <a:off x="3528" y="2784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M</a:t>
              </a:r>
            </a:p>
          </p:txBody>
        </p:sp>
        <p:sp>
          <p:nvSpPr>
            <p:cNvPr id="1389603" name="Rectangle 35"/>
            <p:cNvSpPr>
              <a:spLocks noChangeArrowheads="1"/>
            </p:cNvSpPr>
            <p:nvPr/>
          </p:nvSpPr>
          <p:spPr bwMode="auto">
            <a:xfrm>
              <a:off x="3768" y="2784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W</a:t>
              </a:r>
            </a:p>
          </p:txBody>
        </p:sp>
        <p:sp>
          <p:nvSpPr>
            <p:cNvPr id="1389604" name="Rectangle 36"/>
            <p:cNvSpPr>
              <a:spLocks noChangeArrowheads="1"/>
            </p:cNvSpPr>
            <p:nvPr/>
          </p:nvSpPr>
          <p:spPr bwMode="auto">
            <a:xfrm>
              <a:off x="2328" y="2784"/>
              <a:ext cx="240" cy="240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D</a:t>
              </a:r>
            </a:p>
          </p:txBody>
        </p:sp>
        <p:sp>
          <p:nvSpPr>
            <p:cNvPr id="1389605" name="Rectangle 37"/>
            <p:cNvSpPr>
              <a:spLocks noChangeArrowheads="1"/>
            </p:cNvSpPr>
            <p:nvPr/>
          </p:nvSpPr>
          <p:spPr bwMode="auto">
            <a:xfrm>
              <a:off x="2568" y="2784"/>
              <a:ext cx="240" cy="240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D</a:t>
              </a:r>
            </a:p>
          </p:txBody>
        </p:sp>
        <p:sp>
          <p:nvSpPr>
            <p:cNvPr id="1389606" name="Rectangle 38"/>
            <p:cNvSpPr>
              <a:spLocks noChangeArrowheads="1"/>
            </p:cNvSpPr>
            <p:nvPr/>
          </p:nvSpPr>
          <p:spPr bwMode="auto">
            <a:xfrm>
              <a:off x="2808" y="2784"/>
              <a:ext cx="240" cy="240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D</a:t>
              </a:r>
            </a:p>
          </p:txBody>
        </p:sp>
        <p:sp>
          <p:nvSpPr>
            <p:cNvPr id="1389607" name="Rectangle 39"/>
            <p:cNvSpPr>
              <a:spLocks noChangeArrowheads="1"/>
            </p:cNvSpPr>
            <p:nvPr/>
          </p:nvSpPr>
          <p:spPr bwMode="auto">
            <a:xfrm>
              <a:off x="3048" y="3024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F</a:t>
              </a:r>
            </a:p>
          </p:txBody>
        </p:sp>
        <p:sp>
          <p:nvSpPr>
            <p:cNvPr id="1389608" name="Rectangle 40"/>
            <p:cNvSpPr>
              <a:spLocks noChangeArrowheads="1"/>
            </p:cNvSpPr>
            <p:nvPr/>
          </p:nvSpPr>
          <p:spPr bwMode="auto">
            <a:xfrm>
              <a:off x="4008" y="3024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D</a:t>
              </a:r>
            </a:p>
          </p:txBody>
        </p:sp>
        <p:sp>
          <p:nvSpPr>
            <p:cNvPr id="1389609" name="Rectangle 41"/>
            <p:cNvSpPr>
              <a:spLocks noChangeArrowheads="1"/>
            </p:cNvSpPr>
            <p:nvPr/>
          </p:nvSpPr>
          <p:spPr bwMode="auto">
            <a:xfrm>
              <a:off x="4248" y="3024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X</a:t>
              </a:r>
            </a:p>
          </p:txBody>
        </p:sp>
        <p:sp>
          <p:nvSpPr>
            <p:cNvPr id="1389610" name="Rectangle 42"/>
            <p:cNvSpPr>
              <a:spLocks noChangeArrowheads="1"/>
            </p:cNvSpPr>
            <p:nvPr/>
          </p:nvSpPr>
          <p:spPr bwMode="auto">
            <a:xfrm>
              <a:off x="4488" y="3024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M</a:t>
              </a:r>
            </a:p>
          </p:txBody>
        </p:sp>
        <p:sp>
          <p:nvSpPr>
            <p:cNvPr id="1389611" name="Rectangle 43"/>
            <p:cNvSpPr>
              <a:spLocks noChangeArrowheads="1"/>
            </p:cNvSpPr>
            <p:nvPr/>
          </p:nvSpPr>
          <p:spPr bwMode="auto">
            <a:xfrm>
              <a:off x="4728" y="3024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W</a:t>
              </a:r>
            </a:p>
          </p:txBody>
        </p:sp>
        <p:sp>
          <p:nvSpPr>
            <p:cNvPr id="1389612" name="Rectangle 44"/>
            <p:cNvSpPr>
              <a:spLocks noChangeArrowheads="1"/>
            </p:cNvSpPr>
            <p:nvPr/>
          </p:nvSpPr>
          <p:spPr bwMode="auto">
            <a:xfrm>
              <a:off x="3288" y="3024"/>
              <a:ext cx="240" cy="240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D</a:t>
              </a:r>
            </a:p>
          </p:txBody>
        </p:sp>
        <p:sp>
          <p:nvSpPr>
            <p:cNvPr id="1389613" name="Rectangle 45"/>
            <p:cNvSpPr>
              <a:spLocks noChangeArrowheads="1"/>
            </p:cNvSpPr>
            <p:nvPr/>
          </p:nvSpPr>
          <p:spPr bwMode="auto">
            <a:xfrm>
              <a:off x="3528" y="3024"/>
              <a:ext cx="240" cy="240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D</a:t>
              </a:r>
            </a:p>
          </p:txBody>
        </p:sp>
        <p:sp>
          <p:nvSpPr>
            <p:cNvPr id="1389614" name="Rectangle 46"/>
            <p:cNvSpPr>
              <a:spLocks noChangeArrowheads="1"/>
            </p:cNvSpPr>
            <p:nvPr/>
          </p:nvSpPr>
          <p:spPr bwMode="auto">
            <a:xfrm>
              <a:off x="3768" y="3024"/>
              <a:ext cx="240" cy="240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D</a:t>
              </a:r>
            </a:p>
          </p:txBody>
        </p:sp>
        <p:sp>
          <p:nvSpPr>
            <p:cNvPr id="1389615" name="Rectangle 47"/>
            <p:cNvSpPr>
              <a:spLocks noChangeArrowheads="1"/>
            </p:cNvSpPr>
            <p:nvPr/>
          </p:nvSpPr>
          <p:spPr bwMode="auto">
            <a:xfrm>
              <a:off x="2328" y="3024"/>
              <a:ext cx="240" cy="240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F</a:t>
              </a:r>
            </a:p>
          </p:txBody>
        </p:sp>
        <p:sp>
          <p:nvSpPr>
            <p:cNvPr id="1389616" name="Rectangle 48"/>
            <p:cNvSpPr>
              <a:spLocks noChangeArrowheads="1"/>
            </p:cNvSpPr>
            <p:nvPr/>
          </p:nvSpPr>
          <p:spPr bwMode="auto">
            <a:xfrm>
              <a:off x="2568" y="3024"/>
              <a:ext cx="240" cy="240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F</a:t>
              </a:r>
            </a:p>
          </p:txBody>
        </p:sp>
        <p:sp>
          <p:nvSpPr>
            <p:cNvPr id="1389617" name="Rectangle 49"/>
            <p:cNvSpPr>
              <a:spLocks noChangeArrowheads="1"/>
            </p:cNvSpPr>
            <p:nvPr/>
          </p:nvSpPr>
          <p:spPr bwMode="auto">
            <a:xfrm>
              <a:off x="2808" y="3024"/>
              <a:ext cx="240" cy="240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F</a:t>
              </a:r>
            </a:p>
          </p:txBody>
        </p:sp>
        <p:grpSp>
          <p:nvGrpSpPr>
            <p:cNvPr id="4" name="Group 50"/>
            <p:cNvGrpSpPr>
              <a:grpSpLocks/>
            </p:cNvGrpSpPr>
            <p:nvPr/>
          </p:nvGrpSpPr>
          <p:grpSpPr bwMode="auto">
            <a:xfrm>
              <a:off x="3288" y="2400"/>
              <a:ext cx="2160" cy="1200"/>
              <a:chOff x="1824" y="2688"/>
              <a:chExt cx="2160" cy="1200"/>
            </a:xfrm>
          </p:grpSpPr>
          <p:sp>
            <p:nvSpPr>
              <p:cNvPr id="1389619" name="Line 51"/>
              <p:cNvSpPr>
                <a:spLocks noChangeShapeType="1"/>
              </p:cNvSpPr>
              <p:nvPr/>
            </p:nvSpPr>
            <p:spPr bwMode="auto">
              <a:xfrm>
                <a:off x="182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9620" name="Line 52"/>
              <p:cNvSpPr>
                <a:spLocks noChangeShapeType="1"/>
              </p:cNvSpPr>
              <p:nvPr/>
            </p:nvSpPr>
            <p:spPr bwMode="auto">
              <a:xfrm>
                <a:off x="206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9621" name="Line 53"/>
              <p:cNvSpPr>
                <a:spLocks noChangeShapeType="1"/>
              </p:cNvSpPr>
              <p:nvPr/>
            </p:nvSpPr>
            <p:spPr bwMode="auto">
              <a:xfrm>
                <a:off x="230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9622" name="Line 54"/>
              <p:cNvSpPr>
                <a:spLocks noChangeShapeType="1"/>
              </p:cNvSpPr>
              <p:nvPr/>
            </p:nvSpPr>
            <p:spPr bwMode="auto">
              <a:xfrm>
                <a:off x="254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9623" name="Line 55"/>
              <p:cNvSpPr>
                <a:spLocks noChangeShapeType="1"/>
              </p:cNvSpPr>
              <p:nvPr/>
            </p:nvSpPr>
            <p:spPr bwMode="auto">
              <a:xfrm>
                <a:off x="278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9624" name="Line 56"/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9625" name="Line 57"/>
              <p:cNvSpPr>
                <a:spLocks noChangeShapeType="1"/>
              </p:cNvSpPr>
              <p:nvPr/>
            </p:nvSpPr>
            <p:spPr bwMode="auto">
              <a:xfrm>
                <a:off x="326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9626" name="Line 58"/>
              <p:cNvSpPr>
                <a:spLocks noChangeShapeType="1"/>
              </p:cNvSpPr>
              <p:nvPr/>
            </p:nvSpPr>
            <p:spPr bwMode="auto">
              <a:xfrm>
                <a:off x="350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9627" name="Line 59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9628" name="Line 60"/>
              <p:cNvSpPr>
                <a:spLocks noChangeShapeType="1"/>
              </p:cNvSpPr>
              <p:nvPr/>
            </p:nvSpPr>
            <p:spPr bwMode="auto">
              <a:xfrm>
                <a:off x="398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89629" name="Rectangle 61"/>
            <p:cNvSpPr>
              <a:spLocks noChangeArrowheads="1"/>
            </p:cNvSpPr>
            <p:nvPr/>
          </p:nvSpPr>
          <p:spPr bwMode="auto">
            <a:xfrm>
              <a:off x="4008" y="3264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F</a:t>
              </a:r>
            </a:p>
          </p:txBody>
        </p:sp>
        <p:sp>
          <p:nvSpPr>
            <p:cNvPr id="1389630" name="Rectangle 62"/>
            <p:cNvSpPr>
              <a:spLocks noChangeArrowheads="1"/>
            </p:cNvSpPr>
            <p:nvPr/>
          </p:nvSpPr>
          <p:spPr bwMode="auto">
            <a:xfrm>
              <a:off x="4968" y="3264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D</a:t>
              </a:r>
            </a:p>
          </p:txBody>
        </p:sp>
        <p:sp>
          <p:nvSpPr>
            <p:cNvPr id="1389631" name="Rectangle 63"/>
            <p:cNvSpPr>
              <a:spLocks noChangeArrowheads="1"/>
            </p:cNvSpPr>
            <p:nvPr/>
          </p:nvSpPr>
          <p:spPr bwMode="auto">
            <a:xfrm>
              <a:off x="4248" y="3264"/>
              <a:ext cx="240" cy="240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D</a:t>
              </a:r>
            </a:p>
          </p:txBody>
        </p:sp>
        <p:sp>
          <p:nvSpPr>
            <p:cNvPr id="1389632" name="Rectangle 64"/>
            <p:cNvSpPr>
              <a:spLocks noChangeArrowheads="1"/>
            </p:cNvSpPr>
            <p:nvPr/>
          </p:nvSpPr>
          <p:spPr bwMode="auto">
            <a:xfrm>
              <a:off x="4488" y="3264"/>
              <a:ext cx="240" cy="240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D</a:t>
              </a:r>
            </a:p>
          </p:txBody>
        </p:sp>
        <p:sp>
          <p:nvSpPr>
            <p:cNvPr id="1389633" name="Rectangle 65"/>
            <p:cNvSpPr>
              <a:spLocks noChangeArrowheads="1"/>
            </p:cNvSpPr>
            <p:nvPr/>
          </p:nvSpPr>
          <p:spPr bwMode="auto">
            <a:xfrm>
              <a:off x="4728" y="3264"/>
              <a:ext cx="240" cy="240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D</a:t>
              </a:r>
            </a:p>
          </p:txBody>
        </p:sp>
        <p:sp>
          <p:nvSpPr>
            <p:cNvPr id="1389634" name="Rectangle 66"/>
            <p:cNvSpPr>
              <a:spLocks noChangeArrowheads="1"/>
            </p:cNvSpPr>
            <p:nvPr/>
          </p:nvSpPr>
          <p:spPr bwMode="auto">
            <a:xfrm>
              <a:off x="3288" y="3264"/>
              <a:ext cx="240" cy="240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F</a:t>
              </a:r>
            </a:p>
          </p:txBody>
        </p:sp>
        <p:sp>
          <p:nvSpPr>
            <p:cNvPr id="1389635" name="Rectangle 67"/>
            <p:cNvSpPr>
              <a:spLocks noChangeArrowheads="1"/>
            </p:cNvSpPr>
            <p:nvPr/>
          </p:nvSpPr>
          <p:spPr bwMode="auto">
            <a:xfrm>
              <a:off x="3528" y="3264"/>
              <a:ext cx="240" cy="240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F</a:t>
              </a:r>
            </a:p>
          </p:txBody>
        </p:sp>
        <p:sp>
          <p:nvSpPr>
            <p:cNvPr id="1389636" name="Rectangle 68"/>
            <p:cNvSpPr>
              <a:spLocks noChangeArrowheads="1"/>
            </p:cNvSpPr>
            <p:nvPr/>
          </p:nvSpPr>
          <p:spPr bwMode="auto">
            <a:xfrm>
              <a:off x="3768" y="3264"/>
              <a:ext cx="240" cy="240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F</a:t>
              </a:r>
            </a:p>
          </p:txBody>
        </p:sp>
        <p:sp>
          <p:nvSpPr>
            <p:cNvPr id="1389637" name="Text Box 69"/>
            <p:cNvSpPr txBox="1">
              <a:spLocks noChangeArrowheads="1"/>
            </p:cNvSpPr>
            <p:nvPr/>
          </p:nvSpPr>
          <p:spPr bwMode="auto">
            <a:xfrm>
              <a:off x="4008" y="2256"/>
              <a:ext cx="23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t9</a:t>
              </a:r>
            </a:p>
          </p:txBody>
        </p:sp>
        <p:sp>
          <p:nvSpPr>
            <p:cNvPr id="1389638" name="Text Box 70"/>
            <p:cNvSpPr txBox="1">
              <a:spLocks noChangeArrowheads="1"/>
            </p:cNvSpPr>
            <p:nvPr/>
          </p:nvSpPr>
          <p:spPr bwMode="auto">
            <a:xfrm>
              <a:off x="4200" y="2256"/>
              <a:ext cx="301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t10</a:t>
              </a:r>
            </a:p>
          </p:txBody>
        </p:sp>
        <p:sp>
          <p:nvSpPr>
            <p:cNvPr id="1389639" name="Text Box 71"/>
            <p:cNvSpPr txBox="1">
              <a:spLocks noChangeArrowheads="1"/>
            </p:cNvSpPr>
            <p:nvPr/>
          </p:nvSpPr>
          <p:spPr bwMode="auto">
            <a:xfrm>
              <a:off x="4440" y="2256"/>
              <a:ext cx="301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t11</a:t>
              </a:r>
            </a:p>
          </p:txBody>
        </p:sp>
        <p:sp>
          <p:nvSpPr>
            <p:cNvPr id="1389640" name="Text Box 72"/>
            <p:cNvSpPr txBox="1">
              <a:spLocks noChangeArrowheads="1"/>
            </p:cNvSpPr>
            <p:nvPr/>
          </p:nvSpPr>
          <p:spPr bwMode="auto">
            <a:xfrm>
              <a:off x="4680" y="2256"/>
              <a:ext cx="301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t12</a:t>
              </a:r>
            </a:p>
          </p:txBody>
        </p:sp>
        <p:sp>
          <p:nvSpPr>
            <p:cNvPr id="1389641" name="Text Box 73"/>
            <p:cNvSpPr txBox="1">
              <a:spLocks noChangeArrowheads="1"/>
            </p:cNvSpPr>
            <p:nvPr/>
          </p:nvSpPr>
          <p:spPr bwMode="auto">
            <a:xfrm>
              <a:off x="4920" y="2256"/>
              <a:ext cx="301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t13</a:t>
              </a:r>
            </a:p>
          </p:txBody>
        </p:sp>
        <p:sp>
          <p:nvSpPr>
            <p:cNvPr id="1389642" name="Text Box 74"/>
            <p:cNvSpPr txBox="1">
              <a:spLocks noChangeArrowheads="1"/>
            </p:cNvSpPr>
            <p:nvPr/>
          </p:nvSpPr>
          <p:spPr bwMode="auto">
            <a:xfrm>
              <a:off x="5160" y="2256"/>
              <a:ext cx="301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t14</a:t>
              </a:r>
            </a:p>
          </p:txBody>
        </p:sp>
      </p:grpSp>
      <p:sp>
        <p:nvSpPr>
          <p:cNvPr id="1389643" name="Rectangle 75"/>
          <p:cNvSpPr>
            <a:spLocks noChangeArrowheads="1"/>
          </p:cNvSpPr>
          <p:nvPr/>
        </p:nvSpPr>
        <p:spPr bwMode="auto">
          <a:xfrm>
            <a:off x="609600" y="4419600"/>
            <a:ext cx="7577138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285750" indent="-285750" algn="l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sz="2400" i="1" dirty="0"/>
              <a:t>What is usually done to cope with this</a:t>
            </a:r>
            <a:r>
              <a:rPr lang="en-US" sz="2400" i="1" dirty="0" smtClean="0"/>
              <a:t>?</a:t>
            </a:r>
            <a:endParaRPr 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9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964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DE93DA73-81F2-314A-90AB-364F1D3BE1EA}" type="slidenum">
              <a:rPr lang="en-US"/>
              <a:pPr/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9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76200"/>
            <a:ext cx="7162800" cy="762000"/>
          </a:xfrm>
        </p:spPr>
        <p:txBody>
          <a:bodyPr/>
          <a:lstStyle/>
          <a:p>
            <a:r>
              <a:rPr lang="en-US"/>
              <a:t>Multithreading</a:t>
            </a:r>
          </a:p>
        </p:txBody>
      </p:sp>
      <p:sp>
        <p:nvSpPr>
          <p:cNvPr id="139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16764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/>
              <a:t>How can we guarantee no dependencies between instructions in a pipeline?</a:t>
            </a:r>
          </a:p>
          <a:p>
            <a:pPr>
              <a:buFontTx/>
              <a:buNone/>
            </a:pPr>
            <a:r>
              <a:rPr lang="en-US"/>
              <a:t>-- One way is to interleave execution of instructions from different program threads on same pipeline</a:t>
            </a:r>
            <a:endParaRPr lang="en-US" i="1">
              <a:solidFill>
                <a:schemeClr val="hlink"/>
              </a:solidFill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2400" y="2895600"/>
            <a:ext cx="7850188" cy="3081338"/>
            <a:chOff x="100" y="1947"/>
            <a:chExt cx="4945" cy="1941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972" y="2496"/>
              <a:ext cx="2184" cy="1392"/>
              <a:chOff x="1824" y="2688"/>
              <a:chExt cx="2160" cy="1200"/>
            </a:xfrm>
          </p:grpSpPr>
          <p:sp>
            <p:nvSpPr>
              <p:cNvPr id="1391622" name="Line 6"/>
              <p:cNvSpPr>
                <a:spLocks noChangeShapeType="1"/>
              </p:cNvSpPr>
              <p:nvPr/>
            </p:nvSpPr>
            <p:spPr bwMode="auto">
              <a:xfrm>
                <a:off x="182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1623" name="Line 7"/>
              <p:cNvSpPr>
                <a:spLocks noChangeShapeType="1"/>
              </p:cNvSpPr>
              <p:nvPr/>
            </p:nvSpPr>
            <p:spPr bwMode="auto">
              <a:xfrm>
                <a:off x="206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1624" name="Line 8"/>
              <p:cNvSpPr>
                <a:spLocks noChangeShapeType="1"/>
              </p:cNvSpPr>
              <p:nvPr/>
            </p:nvSpPr>
            <p:spPr bwMode="auto">
              <a:xfrm>
                <a:off x="230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1625" name="Line 9"/>
              <p:cNvSpPr>
                <a:spLocks noChangeShapeType="1"/>
              </p:cNvSpPr>
              <p:nvPr/>
            </p:nvSpPr>
            <p:spPr bwMode="auto">
              <a:xfrm>
                <a:off x="254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1626" name="Line 10"/>
              <p:cNvSpPr>
                <a:spLocks noChangeShapeType="1"/>
              </p:cNvSpPr>
              <p:nvPr/>
            </p:nvSpPr>
            <p:spPr bwMode="auto">
              <a:xfrm>
                <a:off x="278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1627" name="Line 11"/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1628" name="Line 12"/>
              <p:cNvSpPr>
                <a:spLocks noChangeShapeType="1"/>
              </p:cNvSpPr>
              <p:nvPr/>
            </p:nvSpPr>
            <p:spPr bwMode="auto">
              <a:xfrm>
                <a:off x="326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1629" name="Line 13"/>
              <p:cNvSpPr>
                <a:spLocks noChangeShapeType="1"/>
              </p:cNvSpPr>
              <p:nvPr/>
            </p:nvSpPr>
            <p:spPr bwMode="auto">
              <a:xfrm>
                <a:off x="350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1630" name="Line 14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1631" name="Line 15"/>
              <p:cNvSpPr>
                <a:spLocks noChangeShapeType="1"/>
              </p:cNvSpPr>
              <p:nvPr/>
            </p:nvSpPr>
            <p:spPr bwMode="auto">
              <a:xfrm>
                <a:off x="398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91632" name="Rectangle 16"/>
            <p:cNvSpPr>
              <a:spLocks noChangeArrowheads="1"/>
            </p:cNvSpPr>
            <p:nvPr/>
          </p:nvSpPr>
          <p:spPr bwMode="auto">
            <a:xfrm>
              <a:off x="1972" y="2640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F</a:t>
              </a:r>
            </a:p>
          </p:txBody>
        </p:sp>
        <p:sp>
          <p:nvSpPr>
            <p:cNvPr id="1391633" name="Rectangle 17"/>
            <p:cNvSpPr>
              <a:spLocks noChangeArrowheads="1"/>
            </p:cNvSpPr>
            <p:nvPr/>
          </p:nvSpPr>
          <p:spPr bwMode="auto">
            <a:xfrm>
              <a:off x="2212" y="2640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D</a:t>
              </a:r>
            </a:p>
          </p:txBody>
        </p:sp>
        <p:sp>
          <p:nvSpPr>
            <p:cNvPr id="1391634" name="Rectangle 18"/>
            <p:cNvSpPr>
              <a:spLocks noChangeArrowheads="1"/>
            </p:cNvSpPr>
            <p:nvPr/>
          </p:nvSpPr>
          <p:spPr bwMode="auto">
            <a:xfrm>
              <a:off x="2452" y="2640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X</a:t>
              </a:r>
            </a:p>
          </p:txBody>
        </p:sp>
        <p:sp>
          <p:nvSpPr>
            <p:cNvPr id="1391635" name="Rectangle 19"/>
            <p:cNvSpPr>
              <a:spLocks noChangeArrowheads="1"/>
            </p:cNvSpPr>
            <p:nvPr/>
          </p:nvSpPr>
          <p:spPr bwMode="auto">
            <a:xfrm>
              <a:off x="2692" y="2640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M</a:t>
              </a:r>
            </a:p>
          </p:txBody>
        </p:sp>
        <p:sp>
          <p:nvSpPr>
            <p:cNvPr id="1391636" name="Rectangle 20"/>
            <p:cNvSpPr>
              <a:spLocks noChangeArrowheads="1"/>
            </p:cNvSpPr>
            <p:nvPr/>
          </p:nvSpPr>
          <p:spPr bwMode="auto">
            <a:xfrm>
              <a:off x="2932" y="2640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W</a:t>
              </a:r>
            </a:p>
          </p:txBody>
        </p:sp>
        <p:sp>
          <p:nvSpPr>
            <p:cNvPr id="1391637" name="Text Box 21"/>
            <p:cNvSpPr txBox="1">
              <a:spLocks noChangeArrowheads="1"/>
            </p:cNvSpPr>
            <p:nvPr/>
          </p:nvSpPr>
          <p:spPr bwMode="auto">
            <a:xfrm>
              <a:off x="1924" y="2352"/>
              <a:ext cx="23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t0</a:t>
              </a:r>
            </a:p>
          </p:txBody>
        </p:sp>
        <p:sp>
          <p:nvSpPr>
            <p:cNvPr id="1391638" name="Text Box 22"/>
            <p:cNvSpPr txBox="1">
              <a:spLocks noChangeArrowheads="1"/>
            </p:cNvSpPr>
            <p:nvPr/>
          </p:nvSpPr>
          <p:spPr bwMode="auto">
            <a:xfrm>
              <a:off x="2164" y="2352"/>
              <a:ext cx="23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t1</a:t>
              </a:r>
            </a:p>
          </p:txBody>
        </p:sp>
        <p:sp>
          <p:nvSpPr>
            <p:cNvPr id="1391639" name="Text Box 23"/>
            <p:cNvSpPr txBox="1">
              <a:spLocks noChangeArrowheads="1"/>
            </p:cNvSpPr>
            <p:nvPr/>
          </p:nvSpPr>
          <p:spPr bwMode="auto">
            <a:xfrm>
              <a:off x="2404" y="2352"/>
              <a:ext cx="23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t2</a:t>
              </a:r>
            </a:p>
          </p:txBody>
        </p:sp>
        <p:sp>
          <p:nvSpPr>
            <p:cNvPr id="1391640" name="Text Box 24"/>
            <p:cNvSpPr txBox="1">
              <a:spLocks noChangeArrowheads="1"/>
            </p:cNvSpPr>
            <p:nvPr/>
          </p:nvSpPr>
          <p:spPr bwMode="auto">
            <a:xfrm>
              <a:off x="2644" y="2352"/>
              <a:ext cx="23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t3</a:t>
              </a:r>
            </a:p>
          </p:txBody>
        </p:sp>
        <p:sp>
          <p:nvSpPr>
            <p:cNvPr id="1391641" name="Text Box 25"/>
            <p:cNvSpPr txBox="1">
              <a:spLocks noChangeArrowheads="1"/>
            </p:cNvSpPr>
            <p:nvPr/>
          </p:nvSpPr>
          <p:spPr bwMode="auto">
            <a:xfrm>
              <a:off x="2884" y="2352"/>
              <a:ext cx="23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t4</a:t>
              </a:r>
            </a:p>
          </p:txBody>
        </p:sp>
        <p:sp>
          <p:nvSpPr>
            <p:cNvPr id="1391642" name="Text Box 26"/>
            <p:cNvSpPr txBox="1">
              <a:spLocks noChangeArrowheads="1"/>
            </p:cNvSpPr>
            <p:nvPr/>
          </p:nvSpPr>
          <p:spPr bwMode="auto">
            <a:xfrm>
              <a:off x="3124" y="2352"/>
              <a:ext cx="23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t5</a:t>
              </a:r>
            </a:p>
          </p:txBody>
        </p:sp>
        <p:sp>
          <p:nvSpPr>
            <p:cNvPr id="1391643" name="Text Box 27"/>
            <p:cNvSpPr txBox="1">
              <a:spLocks noChangeArrowheads="1"/>
            </p:cNvSpPr>
            <p:nvPr/>
          </p:nvSpPr>
          <p:spPr bwMode="auto">
            <a:xfrm>
              <a:off x="3364" y="2352"/>
              <a:ext cx="23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t6</a:t>
              </a:r>
            </a:p>
          </p:txBody>
        </p:sp>
        <p:sp>
          <p:nvSpPr>
            <p:cNvPr id="1391644" name="Text Box 28"/>
            <p:cNvSpPr txBox="1">
              <a:spLocks noChangeArrowheads="1"/>
            </p:cNvSpPr>
            <p:nvPr/>
          </p:nvSpPr>
          <p:spPr bwMode="auto">
            <a:xfrm>
              <a:off x="3604" y="2352"/>
              <a:ext cx="23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t7</a:t>
              </a:r>
            </a:p>
          </p:txBody>
        </p:sp>
        <p:sp>
          <p:nvSpPr>
            <p:cNvPr id="1391645" name="Text Box 29"/>
            <p:cNvSpPr txBox="1">
              <a:spLocks noChangeArrowheads="1"/>
            </p:cNvSpPr>
            <p:nvPr/>
          </p:nvSpPr>
          <p:spPr bwMode="auto">
            <a:xfrm>
              <a:off x="3892" y="2352"/>
              <a:ext cx="23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t8</a:t>
              </a:r>
            </a:p>
          </p:txBody>
        </p:sp>
        <p:sp>
          <p:nvSpPr>
            <p:cNvPr id="1391646" name="Text Box 30"/>
            <p:cNvSpPr txBox="1">
              <a:spLocks noChangeArrowheads="1"/>
            </p:cNvSpPr>
            <p:nvPr/>
          </p:nvSpPr>
          <p:spPr bwMode="auto">
            <a:xfrm>
              <a:off x="100" y="2640"/>
              <a:ext cx="1845" cy="120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/>
                <a:t>T1: LW r1, 0(r2)</a:t>
              </a:r>
            </a:p>
            <a:p>
              <a:pPr algn="l">
                <a:spcBef>
                  <a:spcPct val="0"/>
                </a:spcBef>
              </a:pPr>
              <a:r>
                <a:rPr lang="en-US" sz="2400"/>
                <a:t>T2: ADD r7, r1, r4</a:t>
              </a:r>
            </a:p>
            <a:p>
              <a:pPr algn="l">
                <a:spcBef>
                  <a:spcPct val="0"/>
                </a:spcBef>
              </a:pPr>
              <a:r>
                <a:rPr lang="en-US" sz="2400"/>
                <a:t>T3: XORI r5, r4, #12</a:t>
              </a:r>
            </a:p>
            <a:p>
              <a:pPr algn="l">
                <a:spcBef>
                  <a:spcPct val="0"/>
                </a:spcBef>
              </a:pPr>
              <a:r>
                <a:rPr lang="en-US" sz="2400"/>
                <a:t>T4: SW 0(r7),  r5</a:t>
              </a:r>
            </a:p>
            <a:p>
              <a:pPr algn="l">
                <a:spcBef>
                  <a:spcPct val="0"/>
                </a:spcBef>
              </a:pPr>
              <a:r>
                <a:rPr lang="en-US" sz="2400"/>
                <a:t>T1: LW r5, 12(r1)</a:t>
              </a:r>
            </a:p>
          </p:txBody>
        </p:sp>
        <p:sp>
          <p:nvSpPr>
            <p:cNvPr id="1391647" name="Text Box 31"/>
            <p:cNvSpPr txBox="1">
              <a:spLocks noChangeArrowheads="1"/>
            </p:cNvSpPr>
            <p:nvPr/>
          </p:nvSpPr>
          <p:spPr bwMode="auto">
            <a:xfrm>
              <a:off x="4180" y="2352"/>
              <a:ext cx="23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/>
                <a:t>t9</a:t>
              </a:r>
            </a:p>
          </p:txBody>
        </p:sp>
        <p:sp>
          <p:nvSpPr>
            <p:cNvPr id="1391648" name="Rectangle 32"/>
            <p:cNvSpPr>
              <a:spLocks noChangeArrowheads="1"/>
            </p:cNvSpPr>
            <p:nvPr/>
          </p:nvSpPr>
          <p:spPr bwMode="auto">
            <a:xfrm>
              <a:off x="2212" y="2880"/>
              <a:ext cx="240" cy="240"/>
            </a:xfrm>
            <a:prstGeom prst="rect">
              <a:avLst/>
            </a:prstGeom>
            <a:solidFill>
              <a:srgbClr val="FF99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F</a:t>
              </a:r>
            </a:p>
          </p:txBody>
        </p:sp>
        <p:sp>
          <p:nvSpPr>
            <p:cNvPr id="1391649" name="Rectangle 33"/>
            <p:cNvSpPr>
              <a:spLocks noChangeArrowheads="1"/>
            </p:cNvSpPr>
            <p:nvPr/>
          </p:nvSpPr>
          <p:spPr bwMode="auto">
            <a:xfrm>
              <a:off x="2452" y="2880"/>
              <a:ext cx="240" cy="240"/>
            </a:xfrm>
            <a:prstGeom prst="rect">
              <a:avLst/>
            </a:prstGeom>
            <a:solidFill>
              <a:srgbClr val="FF99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D</a:t>
              </a:r>
            </a:p>
          </p:txBody>
        </p:sp>
        <p:sp>
          <p:nvSpPr>
            <p:cNvPr id="1391650" name="Rectangle 34"/>
            <p:cNvSpPr>
              <a:spLocks noChangeArrowheads="1"/>
            </p:cNvSpPr>
            <p:nvPr/>
          </p:nvSpPr>
          <p:spPr bwMode="auto">
            <a:xfrm>
              <a:off x="2692" y="2880"/>
              <a:ext cx="240" cy="240"/>
            </a:xfrm>
            <a:prstGeom prst="rect">
              <a:avLst/>
            </a:prstGeom>
            <a:solidFill>
              <a:srgbClr val="FF99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X</a:t>
              </a:r>
            </a:p>
          </p:txBody>
        </p:sp>
        <p:sp>
          <p:nvSpPr>
            <p:cNvPr id="1391651" name="Rectangle 35"/>
            <p:cNvSpPr>
              <a:spLocks noChangeArrowheads="1"/>
            </p:cNvSpPr>
            <p:nvPr/>
          </p:nvSpPr>
          <p:spPr bwMode="auto">
            <a:xfrm>
              <a:off x="2932" y="2880"/>
              <a:ext cx="240" cy="240"/>
            </a:xfrm>
            <a:prstGeom prst="rect">
              <a:avLst/>
            </a:prstGeom>
            <a:solidFill>
              <a:srgbClr val="FF99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M</a:t>
              </a:r>
            </a:p>
          </p:txBody>
        </p:sp>
        <p:sp>
          <p:nvSpPr>
            <p:cNvPr id="1391652" name="Rectangle 36"/>
            <p:cNvSpPr>
              <a:spLocks noChangeArrowheads="1"/>
            </p:cNvSpPr>
            <p:nvPr/>
          </p:nvSpPr>
          <p:spPr bwMode="auto">
            <a:xfrm>
              <a:off x="3172" y="2880"/>
              <a:ext cx="240" cy="240"/>
            </a:xfrm>
            <a:prstGeom prst="rect">
              <a:avLst/>
            </a:prstGeom>
            <a:solidFill>
              <a:srgbClr val="FF99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W</a:t>
              </a:r>
            </a:p>
          </p:txBody>
        </p:sp>
        <p:sp>
          <p:nvSpPr>
            <p:cNvPr id="1391653" name="Rectangle 37"/>
            <p:cNvSpPr>
              <a:spLocks noChangeArrowheads="1"/>
            </p:cNvSpPr>
            <p:nvPr/>
          </p:nvSpPr>
          <p:spPr bwMode="auto">
            <a:xfrm>
              <a:off x="2452" y="3120"/>
              <a:ext cx="240" cy="240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F</a:t>
              </a:r>
            </a:p>
          </p:txBody>
        </p:sp>
        <p:sp>
          <p:nvSpPr>
            <p:cNvPr id="1391654" name="Rectangle 38"/>
            <p:cNvSpPr>
              <a:spLocks noChangeArrowheads="1"/>
            </p:cNvSpPr>
            <p:nvPr/>
          </p:nvSpPr>
          <p:spPr bwMode="auto">
            <a:xfrm>
              <a:off x="2692" y="3120"/>
              <a:ext cx="240" cy="240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D</a:t>
              </a:r>
            </a:p>
          </p:txBody>
        </p:sp>
        <p:sp>
          <p:nvSpPr>
            <p:cNvPr id="1391655" name="Rectangle 39"/>
            <p:cNvSpPr>
              <a:spLocks noChangeArrowheads="1"/>
            </p:cNvSpPr>
            <p:nvPr/>
          </p:nvSpPr>
          <p:spPr bwMode="auto">
            <a:xfrm>
              <a:off x="2932" y="3120"/>
              <a:ext cx="240" cy="240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X</a:t>
              </a:r>
            </a:p>
          </p:txBody>
        </p:sp>
        <p:sp>
          <p:nvSpPr>
            <p:cNvPr id="1391656" name="Rectangle 40"/>
            <p:cNvSpPr>
              <a:spLocks noChangeArrowheads="1"/>
            </p:cNvSpPr>
            <p:nvPr/>
          </p:nvSpPr>
          <p:spPr bwMode="auto">
            <a:xfrm>
              <a:off x="3172" y="3120"/>
              <a:ext cx="240" cy="240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M</a:t>
              </a:r>
            </a:p>
          </p:txBody>
        </p:sp>
        <p:sp>
          <p:nvSpPr>
            <p:cNvPr id="1391657" name="Rectangle 41"/>
            <p:cNvSpPr>
              <a:spLocks noChangeArrowheads="1"/>
            </p:cNvSpPr>
            <p:nvPr/>
          </p:nvSpPr>
          <p:spPr bwMode="auto">
            <a:xfrm>
              <a:off x="3412" y="3120"/>
              <a:ext cx="240" cy="240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W</a:t>
              </a:r>
            </a:p>
          </p:txBody>
        </p:sp>
        <p:sp>
          <p:nvSpPr>
            <p:cNvPr id="1391658" name="Rectangle 42"/>
            <p:cNvSpPr>
              <a:spLocks noChangeArrowheads="1"/>
            </p:cNvSpPr>
            <p:nvPr/>
          </p:nvSpPr>
          <p:spPr bwMode="auto">
            <a:xfrm>
              <a:off x="2692" y="3360"/>
              <a:ext cx="240" cy="240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F</a:t>
              </a:r>
            </a:p>
          </p:txBody>
        </p:sp>
        <p:sp>
          <p:nvSpPr>
            <p:cNvPr id="1391659" name="Rectangle 43"/>
            <p:cNvSpPr>
              <a:spLocks noChangeArrowheads="1"/>
            </p:cNvSpPr>
            <p:nvPr/>
          </p:nvSpPr>
          <p:spPr bwMode="auto">
            <a:xfrm>
              <a:off x="2932" y="3360"/>
              <a:ext cx="240" cy="240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D</a:t>
              </a:r>
            </a:p>
          </p:txBody>
        </p:sp>
        <p:sp>
          <p:nvSpPr>
            <p:cNvPr id="1391660" name="Rectangle 44"/>
            <p:cNvSpPr>
              <a:spLocks noChangeArrowheads="1"/>
            </p:cNvSpPr>
            <p:nvPr/>
          </p:nvSpPr>
          <p:spPr bwMode="auto">
            <a:xfrm>
              <a:off x="3172" y="3360"/>
              <a:ext cx="240" cy="240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X</a:t>
              </a:r>
            </a:p>
          </p:txBody>
        </p:sp>
        <p:sp>
          <p:nvSpPr>
            <p:cNvPr id="1391661" name="Rectangle 45"/>
            <p:cNvSpPr>
              <a:spLocks noChangeArrowheads="1"/>
            </p:cNvSpPr>
            <p:nvPr/>
          </p:nvSpPr>
          <p:spPr bwMode="auto">
            <a:xfrm>
              <a:off x="3412" y="3360"/>
              <a:ext cx="240" cy="240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M</a:t>
              </a:r>
            </a:p>
          </p:txBody>
        </p:sp>
        <p:sp>
          <p:nvSpPr>
            <p:cNvPr id="1391662" name="Rectangle 46"/>
            <p:cNvSpPr>
              <a:spLocks noChangeArrowheads="1"/>
            </p:cNvSpPr>
            <p:nvPr/>
          </p:nvSpPr>
          <p:spPr bwMode="auto">
            <a:xfrm>
              <a:off x="3652" y="3360"/>
              <a:ext cx="240" cy="240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W</a:t>
              </a:r>
            </a:p>
          </p:txBody>
        </p:sp>
        <p:sp>
          <p:nvSpPr>
            <p:cNvPr id="1391663" name="Rectangle 47"/>
            <p:cNvSpPr>
              <a:spLocks noChangeArrowheads="1"/>
            </p:cNvSpPr>
            <p:nvPr/>
          </p:nvSpPr>
          <p:spPr bwMode="auto">
            <a:xfrm>
              <a:off x="2932" y="3600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F</a:t>
              </a:r>
            </a:p>
          </p:txBody>
        </p:sp>
        <p:sp>
          <p:nvSpPr>
            <p:cNvPr id="1391664" name="Rectangle 48"/>
            <p:cNvSpPr>
              <a:spLocks noChangeArrowheads="1"/>
            </p:cNvSpPr>
            <p:nvPr/>
          </p:nvSpPr>
          <p:spPr bwMode="auto">
            <a:xfrm>
              <a:off x="3172" y="3600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D</a:t>
              </a:r>
            </a:p>
          </p:txBody>
        </p:sp>
        <p:sp>
          <p:nvSpPr>
            <p:cNvPr id="1391665" name="Rectangle 49"/>
            <p:cNvSpPr>
              <a:spLocks noChangeArrowheads="1"/>
            </p:cNvSpPr>
            <p:nvPr/>
          </p:nvSpPr>
          <p:spPr bwMode="auto">
            <a:xfrm>
              <a:off x="3412" y="3600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X</a:t>
              </a:r>
            </a:p>
          </p:txBody>
        </p:sp>
        <p:sp>
          <p:nvSpPr>
            <p:cNvPr id="1391666" name="Rectangle 50"/>
            <p:cNvSpPr>
              <a:spLocks noChangeArrowheads="1"/>
            </p:cNvSpPr>
            <p:nvPr/>
          </p:nvSpPr>
          <p:spPr bwMode="auto">
            <a:xfrm>
              <a:off x="3652" y="3600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M</a:t>
              </a:r>
            </a:p>
          </p:txBody>
        </p:sp>
        <p:sp>
          <p:nvSpPr>
            <p:cNvPr id="1391667" name="Rectangle 51"/>
            <p:cNvSpPr>
              <a:spLocks noChangeArrowheads="1"/>
            </p:cNvSpPr>
            <p:nvPr/>
          </p:nvSpPr>
          <p:spPr bwMode="auto">
            <a:xfrm>
              <a:off x="3892" y="3600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 b="1"/>
                <a:t>W</a:t>
              </a:r>
            </a:p>
          </p:txBody>
        </p:sp>
        <p:sp>
          <p:nvSpPr>
            <p:cNvPr id="1391668" name="Text Box 52"/>
            <p:cNvSpPr txBox="1">
              <a:spLocks noChangeArrowheads="1"/>
            </p:cNvSpPr>
            <p:nvPr/>
          </p:nvSpPr>
          <p:spPr bwMode="auto">
            <a:xfrm>
              <a:off x="144" y="1947"/>
              <a:ext cx="4901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>
                  <a:latin typeface="Verdana" charset="0"/>
                </a:rPr>
                <a:t>Interleave 4 threads, T1-T4, on non-bypassed 5-stage pipe</a:t>
              </a:r>
            </a:p>
          </p:txBody>
        </p: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5105400" y="4038600"/>
            <a:ext cx="4038600" cy="2014538"/>
            <a:chOff x="3216" y="2448"/>
            <a:chExt cx="2544" cy="1269"/>
          </a:xfrm>
        </p:grpSpPr>
        <p:sp>
          <p:nvSpPr>
            <p:cNvPr id="1391670" name="Text Box 54"/>
            <p:cNvSpPr txBox="1">
              <a:spLocks noChangeArrowheads="1"/>
            </p:cNvSpPr>
            <p:nvPr/>
          </p:nvSpPr>
          <p:spPr bwMode="auto">
            <a:xfrm>
              <a:off x="4272" y="2448"/>
              <a:ext cx="1488" cy="126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Prior instruction in a thread always completes write-back before next instruction in same thread reads register file</a:t>
              </a:r>
            </a:p>
          </p:txBody>
        </p:sp>
        <p:sp>
          <p:nvSpPr>
            <p:cNvPr id="1391671" name="Line 55"/>
            <p:cNvSpPr>
              <a:spLocks noChangeShapeType="1"/>
            </p:cNvSpPr>
            <p:nvPr/>
          </p:nvSpPr>
          <p:spPr bwMode="auto">
            <a:xfrm flipH="1">
              <a:off x="3216" y="2592"/>
              <a:ext cx="1056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1672" name="Line 56"/>
            <p:cNvSpPr>
              <a:spLocks noChangeShapeType="1"/>
            </p:cNvSpPr>
            <p:nvPr/>
          </p:nvSpPr>
          <p:spPr bwMode="auto">
            <a:xfrm flipH="1">
              <a:off x="3312" y="3360"/>
              <a:ext cx="1008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1619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5107</TotalTime>
  <Pages>12</Pages>
  <Words>1708</Words>
  <Application>Microsoft Macintosh PowerPoint</Application>
  <PresentationFormat>Letter Paper (8.5x11 in)</PresentationFormat>
  <Paragraphs>377</Paragraphs>
  <Slides>23</Slides>
  <Notes>23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CS252-template</vt:lpstr>
      <vt:lpstr>Office Theme</vt:lpstr>
      <vt:lpstr>CSE 490/590 Computer Architecture  Multithreading I</vt:lpstr>
      <vt:lpstr>Last time…</vt:lpstr>
      <vt:lpstr>Rotating Register Files</vt:lpstr>
      <vt:lpstr>Rotating Register File</vt:lpstr>
      <vt:lpstr>Rotating Register File (Previous Loop Example)</vt:lpstr>
      <vt:lpstr>Cydra-5: Memory Latency Register (MLR)</vt:lpstr>
      <vt:lpstr>Multithreading</vt:lpstr>
      <vt:lpstr>Pipeline Hazards</vt:lpstr>
      <vt:lpstr>Multithreading</vt:lpstr>
      <vt:lpstr>CDC 6600 Peripheral Processors (Cray, 1964)</vt:lpstr>
      <vt:lpstr>Simple Multithreaded Pipeline</vt:lpstr>
      <vt:lpstr>Multithreading Costs</vt:lpstr>
      <vt:lpstr>Thread Scheduling Policies</vt:lpstr>
      <vt:lpstr>CSE 490/590 Administrivia</vt:lpstr>
      <vt:lpstr>Denelcor HEP (Burton Smith, 1982)</vt:lpstr>
      <vt:lpstr>Tera MTA (1990-)</vt:lpstr>
      <vt:lpstr>MTA Pipeline</vt:lpstr>
      <vt:lpstr>Coarse-Grain Multithreading</vt:lpstr>
      <vt:lpstr>MIT Alewife (1990)</vt:lpstr>
      <vt:lpstr>IBM PowerPC RS64-IV (2000)</vt:lpstr>
      <vt:lpstr>Simultaneous Multithreading (SMT) for OoO Superscalars</vt:lpstr>
      <vt:lpstr>For most apps, most execution units lie idle in an OoO superscalar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344</cp:revision>
  <cp:lastPrinted>2011-03-30T13:15:49Z</cp:lastPrinted>
  <dcterms:created xsi:type="dcterms:W3CDTF">2011-03-30T13:07:58Z</dcterms:created>
  <dcterms:modified xsi:type="dcterms:W3CDTF">2011-03-30T18:45:19Z</dcterms:modified>
  <cp:category/>
</cp:coreProperties>
</file>