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notesSlides/notesSlide24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581" r:id="rId4"/>
    <p:sldId id="636" r:id="rId5"/>
    <p:sldId id="637" r:id="rId6"/>
    <p:sldId id="638" r:id="rId7"/>
    <p:sldId id="639" r:id="rId8"/>
    <p:sldId id="618" r:id="rId9"/>
    <p:sldId id="622" r:id="rId10"/>
    <p:sldId id="623" r:id="rId11"/>
    <p:sldId id="624" r:id="rId12"/>
    <p:sldId id="625" r:id="rId13"/>
    <p:sldId id="626" r:id="rId14"/>
    <p:sldId id="627" r:id="rId15"/>
    <p:sldId id="617" r:id="rId16"/>
    <p:sldId id="628" r:id="rId17"/>
    <p:sldId id="629" r:id="rId18"/>
    <p:sldId id="630" r:id="rId19"/>
    <p:sldId id="631" r:id="rId20"/>
    <p:sldId id="632" r:id="rId21"/>
    <p:sldId id="633" r:id="rId22"/>
    <p:sldId id="634" r:id="rId23"/>
    <p:sldId id="641" r:id="rId24"/>
    <p:sldId id="635" r:id="rId25"/>
    <p:sldId id="640" r:id="rId26"/>
    <p:sldId id="642" r:id="rId27"/>
    <p:sldId id="643" r:id="rId28"/>
    <p:sldId id="644" r:id="rId29"/>
    <p:sldId id="645" r:id="rId30"/>
    <p:sldId id="543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16118B-AA68-9B48-8CBC-86C446988AC2}" type="slidenum">
              <a:rPr lang="en-US"/>
              <a:pPr/>
              <a:t>15</a:t>
            </a:fld>
            <a:endParaRPr lang="en-US"/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373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7DD97D-E4E9-214C-A344-FC84DC0D76D2}" type="slidenum">
              <a:rPr lang="en-US"/>
              <a:pPr/>
              <a:t>16</a:t>
            </a:fld>
            <a:endParaRPr lang="en-US"/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2E2197-77DA-484F-8ACC-1C34C70F23E9}" type="slidenum">
              <a:rPr lang="en-US"/>
              <a:pPr/>
              <a:t>17</a:t>
            </a:fld>
            <a:endParaRPr lang="en-US"/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63755-34D2-8042-B861-BF99FBECC1F9}" type="slidenum">
              <a:rPr lang="en-US"/>
              <a:pPr/>
              <a:t>18</a:t>
            </a:fld>
            <a:endParaRPr lang="en-US"/>
          </a:p>
        </p:txBody>
      </p:sp>
      <p:sp>
        <p:nvSpPr>
          <p:cNvPr id="778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987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B6572-AE4C-4640-8F32-55C2A9DF5FBB}" type="slidenum">
              <a:rPr lang="en-US"/>
              <a:pPr/>
              <a:t>19</a:t>
            </a:fld>
            <a:endParaRPr lang="en-US"/>
          </a:p>
        </p:txBody>
      </p:sp>
      <p:sp>
        <p:nvSpPr>
          <p:cNvPr id="798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19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C2269-1BD9-0E48-9E76-064404E7FA60}" type="slidenum">
              <a:rPr lang="en-US"/>
              <a:pPr/>
              <a:t>20</a:t>
            </a:fld>
            <a:endParaRPr lang="en-US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901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21C26-E779-E441-A642-D6CD4D4FFFDD}" type="slidenum">
              <a:rPr lang="en-US"/>
              <a:pPr/>
              <a:t>21</a:t>
            </a:fld>
            <a:endParaRPr lang="en-US"/>
          </a:p>
        </p:txBody>
      </p:sp>
      <p:sp>
        <p:nvSpPr>
          <p:cNvPr id="901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D73EE-8BA6-7349-8C9F-027DCE0F9371}" type="slidenum">
              <a:rPr lang="en-US"/>
              <a:pPr/>
              <a:t>22</a:t>
            </a:fld>
            <a:endParaRPr lang="en-US"/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9216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EBB14-128F-4F41-BD7A-C54A2B0C31D3}" type="slidenum">
              <a:rPr lang="en-US"/>
              <a:pPr/>
              <a:t>23</a:t>
            </a:fld>
            <a:endParaRPr lang="en-US"/>
          </a:p>
        </p:txBody>
      </p:sp>
      <p:sp>
        <p:nvSpPr>
          <p:cNvPr id="921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8D30B2-5371-3646-82BF-EA599888780C}" type="slidenum">
              <a:rPr lang="en-US"/>
              <a:pPr/>
              <a:t>2</a:t>
            </a:fld>
            <a:endParaRPr lang="en-US"/>
          </a:p>
        </p:txBody>
      </p:sp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5D685A-1F5E-5D47-ADAF-934656078634}" type="slidenum">
              <a:rPr lang="en-US"/>
              <a:pPr/>
              <a:t>24</a:t>
            </a:fld>
            <a:endParaRPr lang="en-US"/>
          </a:p>
        </p:txBody>
      </p:sp>
      <p:sp>
        <p:nvSpPr>
          <p:cNvPr id="1329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2A83A-6CA3-D141-B0FF-A3B03786A649}" type="slidenum">
              <a:rPr lang="en-US"/>
              <a:pPr/>
              <a:t>25</a:t>
            </a:fld>
            <a:endParaRPr lang="en-US"/>
          </a:p>
        </p:txBody>
      </p:sp>
      <p:sp>
        <p:nvSpPr>
          <p:cNvPr id="1331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029B98-052F-AE4C-8FFD-F597B859B085}" type="slidenum">
              <a:rPr lang="en-US"/>
              <a:pPr/>
              <a:t>26</a:t>
            </a:fld>
            <a:endParaRPr lang="en-US"/>
          </a:p>
        </p:txBody>
      </p:sp>
      <p:sp>
        <p:nvSpPr>
          <p:cNvPr id="124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925FEC-EEA1-1441-BEE2-11E74F91C3BD}" type="slidenum">
              <a:rPr lang="en-US"/>
              <a:pPr/>
              <a:t>28</a:t>
            </a:fld>
            <a:endParaRPr lang="en-US"/>
          </a:p>
        </p:txBody>
      </p:sp>
      <p:sp>
        <p:nvSpPr>
          <p:cNvPr id="133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D73EE-8BA6-7349-8C9F-027DCE0F9371}" type="slidenum">
              <a:rPr lang="en-US"/>
              <a:pPr/>
              <a:t>7</a:t>
            </a:fld>
            <a:endParaRPr lang="en-US"/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939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2BE90A-DCDB-BD4C-A713-221064A3CF5B}" type="slidenum">
              <a:rPr lang="en-US"/>
              <a:pPr/>
              <a:t>8</a:t>
            </a:fld>
            <a:endParaRPr lang="en-US"/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144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0C61A7-4F03-2E47-9D86-1CB1C2F4A733}" type="slidenum">
              <a:rPr lang="en-US"/>
              <a:pPr/>
              <a:t>9</a:t>
            </a:fld>
            <a:endParaRPr lang="en-US"/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349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B4904A-6C21-3547-89E8-073903379907}" type="slidenum">
              <a:rPr lang="en-US"/>
              <a:pPr/>
              <a:t>10</a:t>
            </a:fld>
            <a:endParaRPr lang="en-US"/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878BA-2592-7F4B-B867-3C03C7F864C0}" type="slidenum">
              <a:rPr lang="en-US"/>
              <a:pPr/>
              <a:t>11</a:t>
            </a:fld>
            <a:endParaRPr lang="en-US"/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C3267-6541-304E-A97D-83737E9B1404}" type="slidenum">
              <a:rPr lang="en-US"/>
              <a:pPr/>
              <a:t>12</a:t>
            </a:fld>
            <a:endParaRPr lang="en-US"/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32359A-489C-8546-BA7C-E524D3A91212}" type="slidenum">
              <a:rPr lang="en-US"/>
              <a:pPr/>
              <a:t>13</a:t>
            </a:fld>
            <a:endParaRPr lang="en-US"/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565900"/>
            <a:ext cx="1905000" cy="292100"/>
          </a:xfrm>
        </p:spPr>
        <p:txBody>
          <a:bodyPr/>
          <a:lstStyle>
            <a:lvl1pPr>
              <a:defRPr smtClean="0"/>
            </a:lvl1pPr>
          </a:lstStyle>
          <a:p>
            <a:fld id="{E489089A-EFBD-0349-BA16-BD86482BF95F}" type="slidenum">
              <a:rPr lang="en-US"/>
              <a:pPr/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9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MIPS Review &amp; Pipelining 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1D3E16-CA93-7A47-A02C-3746297A6C4B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0610" name="Oval 2"/>
          <p:cNvSpPr>
            <a:spLocks noChangeArrowheads="1"/>
          </p:cNvSpPr>
          <p:nvPr/>
        </p:nvSpPr>
        <p:spPr bwMode="auto">
          <a:xfrm>
            <a:off x="5384800" y="2838450"/>
            <a:ext cx="1270000" cy="4953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0611" name="Oval 3"/>
          <p:cNvSpPr>
            <a:spLocks noChangeArrowheads="1"/>
          </p:cNvSpPr>
          <p:nvPr/>
        </p:nvSpPr>
        <p:spPr bwMode="auto">
          <a:xfrm>
            <a:off x="2946400" y="3714750"/>
            <a:ext cx="1270000" cy="4953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0612" name="Oval 4"/>
          <p:cNvSpPr>
            <a:spLocks noChangeArrowheads="1"/>
          </p:cNvSpPr>
          <p:nvPr/>
        </p:nvSpPr>
        <p:spPr bwMode="auto">
          <a:xfrm>
            <a:off x="2997200" y="2647950"/>
            <a:ext cx="1270000" cy="4953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2" name="Rectangle 5"/>
          <p:cNvSpPr>
            <a:spLocks noGrp="1" noChangeArrowheads="1"/>
          </p:cNvSpPr>
          <p:nvPr>
            <p:ph type="title"/>
          </p:nvPr>
        </p:nvSpPr>
        <p:spPr>
          <a:xfrm>
            <a:off x="190500" y="431800"/>
            <a:ext cx="8902700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Conflicts in Merging Datapath</a:t>
            </a:r>
            <a:endParaRPr lang="en-US" sz="2000" i="1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157538" y="3136900"/>
            <a:ext cx="3321050" cy="2339975"/>
            <a:chOff x="1989" y="1976"/>
            <a:chExt cx="2092" cy="1474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989" y="1976"/>
              <a:ext cx="2092" cy="1322"/>
              <a:chOff x="1989" y="1976"/>
              <a:chExt cx="2092" cy="1322"/>
            </a:xfrm>
          </p:grpSpPr>
          <p:sp>
            <p:nvSpPr>
              <p:cNvPr id="62555" name="Rectangle 8"/>
              <p:cNvSpPr>
                <a:spLocks noChangeArrowheads="1"/>
              </p:cNvSpPr>
              <p:nvPr/>
            </p:nvSpPr>
            <p:spPr bwMode="auto">
              <a:xfrm>
                <a:off x="2819" y="2176"/>
                <a:ext cx="368" cy="2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1989" y="1976"/>
                <a:ext cx="2092" cy="1322"/>
                <a:chOff x="1989" y="1976"/>
                <a:chExt cx="2092" cy="1322"/>
              </a:xfrm>
            </p:grpSpPr>
            <p:sp>
              <p:nvSpPr>
                <p:cNvPr id="62557" name="Freeform 10"/>
                <p:cNvSpPr>
                  <a:spLocks/>
                </p:cNvSpPr>
                <p:nvPr/>
              </p:nvSpPr>
              <p:spPr bwMode="auto">
                <a:xfrm>
                  <a:off x="1989" y="2289"/>
                  <a:ext cx="832" cy="47"/>
                </a:xfrm>
                <a:custGeom>
                  <a:avLst/>
                  <a:gdLst>
                    <a:gd name="T0" fmla="*/ 0 w 817"/>
                    <a:gd name="T1" fmla="*/ 0 h 1"/>
                    <a:gd name="T2" fmla="*/ 816 w 817"/>
                    <a:gd name="T3" fmla="*/ 0 h 1"/>
                    <a:gd name="T4" fmla="*/ 0 60000 65536"/>
                    <a:gd name="T5" fmla="*/ 0 60000 65536"/>
                    <a:gd name="T6" fmla="*/ 0 w 817"/>
                    <a:gd name="T7" fmla="*/ 0 h 1"/>
                    <a:gd name="T8" fmla="*/ 817 w 817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17" h="1">
                      <a:moveTo>
                        <a:pt x="0" y="0"/>
                      </a:moveTo>
                      <a:lnTo>
                        <a:pt x="816" y="0"/>
                      </a:lnTo>
                    </a:path>
                  </a:pathLst>
                </a:custGeom>
                <a:noFill/>
                <a:ln w="127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58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3003" y="2378"/>
                  <a:ext cx="0" cy="920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59" name="Rectangle 12"/>
                <p:cNvSpPr>
                  <a:spLocks noChangeArrowheads="1"/>
                </p:cNvSpPr>
                <p:nvPr/>
              </p:nvSpPr>
              <p:spPr bwMode="auto">
                <a:xfrm>
                  <a:off x="2858" y="2162"/>
                  <a:ext cx="301" cy="2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75000"/>
                    </a:lnSpc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Imm</a:t>
                  </a:r>
                </a:p>
                <a:p>
                  <a:pPr>
                    <a:lnSpc>
                      <a:spcPct val="75000"/>
                    </a:lnSpc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Ext</a:t>
                  </a:r>
                </a:p>
              </p:txBody>
            </p:sp>
            <p:sp>
              <p:nvSpPr>
                <p:cNvPr id="62560" name="Freeform 13"/>
                <p:cNvSpPr>
                  <a:spLocks/>
                </p:cNvSpPr>
                <p:nvPr/>
              </p:nvSpPr>
              <p:spPr bwMode="auto">
                <a:xfrm>
                  <a:off x="3192" y="1976"/>
                  <a:ext cx="889" cy="299"/>
                </a:xfrm>
                <a:custGeom>
                  <a:avLst/>
                  <a:gdLst>
                    <a:gd name="T0" fmla="*/ 0 w 889"/>
                    <a:gd name="T1" fmla="*/ 298 h 299"/>
                    <a:gd name="T2" fmla="*/ 277 w 889"/>
                    <a:gd name="T3" fmla="*/ 298 h 299"/>
                    <a:gd name="T4" fmla="*/ 277 w 889"/>
                    <a:gd name="T5" fmla="*/ 0 h 299"/>
                    <a:gd name="T6" fmla="*/ 888 w 889"/>
                    <a:gd name="T7" fmla="*/ 0 h 29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89"/>
                    <a:gd name="T13" fmla="*/ 0 h 299"/>
                    <a:gd name="T14" fmla="*/ 889 w 889"/>
                    <a:gd name="T15" fmla="*/ 299 h 29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89" h="299">
                      <a:moveTo>
                        <a:pt x="0" y="298"/>
                      </a:moveTo>
                      <a:lnTo>
                        <a:pt x="277" y="298"/>
                      </a:lnTo>
                      <a:lnTo>
                        <a:pt x="277" y="0"/>
                      </a:lnTo>
                      <a:lnTo>
                        <a:pt x="8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62554" name="Rectangle 14"/>
            <p:cNvSpPr>
              <a:spLocks noChangeArrowheads="1"/>
            </p:cNvSpPr>
            <p:nvPr/>
          </p:nvSpPr>
          <p:spPr bwMode="auto">
            <a:xfrm>
              <a:off x="2842" y="3279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</p:grpSp>
      <p:sp>
        <p:nvSpPr>
          <p:cNvPr id="62474" name="Freeform 15"/>
          <p:cNvSpPr>
            <a:spLocks/>
          </p:cNvSpPr>
          <p:nvPr/>
        </p:nvSpPr>
        <p:spPr bwMode="auto">
          <a:xfrm>
            <a:off x="4064000" y="2851150"/>
            <a:ext cx="3459163" cy="2068513"/>
          </a:xfrm>
          <a:custGeom>
            <a:avLst/>
            <a:gdLst>
              <a:gd name="T0" fmla="*/ 1769 w 2179"/>
              <a:gd name="T1" fmla="*/ 0 h 1303"/>
              <a:gd name="T2" fmla="*/ 2178 w 2179"/>
              <a:gd name="T3" fmla="*/ 0 h 1303"/>
              <a:gd name="T4" fmla="*/ 2178 w 2179"/>
              <a:gd name="T5" fmla="*/ 1302 h 1303"/>
              <a:gd name="T6" fmla="*/ 0 w 2179"/>
              <a:gd name="T7" fmla="*/ 1302 h 1303"/>
              <a:gd name="T8" fmla="*/ 0 w 2179"/>
              <a:gd name="T9" fmla="*/ 133 h 1303"/>
              <a:gd name="T10" fmla="*/ 242 w 2179"/>
              <a:gd name="T11" fmla="*/ 133 h 1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9"/>
              <a:gd name="T19" fmla="*/ 0 h 1303"/>
              <a:gd name="T20" fmla="*/ 2179 w 2179"/>
              <a:gd name="T21" fmla="*/ 1303 h 130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9" h="1303">
                <a:moveTo>
                  <a:pt x="1769" y="0"/>
                </a:moveTo>
                <a:lnTo>
                  <a:pt x="2178" y="0"/>
                </a:lnTo>
                <a:lnTo>
                  <a:pt x="2178" y="1302"/>
                </a:lnTo>
                <a:lnTo>
                  <a:pt x="0" y="1302"/>
                </a:lnTo>
                <a:lnTo>
                  <a:pt x="0" y="133"/>
                </a:lnTo>
                <a:lnTo>
                  <a:pt x="242" y="133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5" name="Line 16"/>
          <p:cNvSpPr>
            <a:spLocks noChangeShapeType="1"/>
          </p:cNvSpPr>
          <p:nvPr/>
        </p:nvSpPr>
        <p:spPr bwMode="auto">
          <a:xfrm>
            <a:off x="2882900" y="29083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6" name="Line 17"/>
          <p:cNvSpPr>
            <a:spLocks noChangeShapeType="1"/>
          </p:cNvSpPr>
          <p:nvPr/>
        </p:nvSpPr>
        <p:spPr bwMode="auto">
          <a:xfrm>
            <a:off x="3149600" y="2457450"/>
            <a:ext cx="0" cy="280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7" name="Rectangle 18"/>
          <p:cNvSpPr>
            <a:spLocks noChangeArrowheads="1"/>
          </p:cNvSpPr>
          <p:nvPr/>
        </p:nvSpPr>
        <p:spPr bwMode="auto">
          <a:xfrm>
            <a:off x="2843213" y="52466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62478" name="Rectangle 19"/>
          <p:cNvSpPr>
            <a:spLocks noChangeArrowheads="1"/>
          </p:cNvSpPr>
          <p:nvPr/>
        </p:nvSpPr>
        <p:spPr bwMode="auto">
          <a:xfrm>
            <a:off x="1700213" y="1698625"/>
            <a:ext cx="427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0x4</a:t>
            </a:r>
          </a:p>
        </p:txBody>
      </p:sp>
      <p:sp>
        <p:nvSpPr>
          <p:cNvPr id="62479" name="Freeform 20"/>
          <p:cNvSpPr>
            <a:spLocks/>
          </p:cNvSpPr>
          <p:nvPr/>
        </p:nvSpPr>
        <p:spPr bwMode="auto">
          <a:xfrm>
            <a:off x="2120900" y="17399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0" name="Line 21"/>
          <p:cNvSpPr>
            <a:spLocks noChangeShapeType="1"/>
          </p:cNvSpPr>
          <p:nvPr/>
        </p:nvSpPr>
        <p:spPr bwMode="auto">
          <a:xfrm>
            <a:off x="2051050" y="18161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1" name="Rectangle 22"/>
          <p:cNvSpPr>
            <a:spLocks noChangeArrowheads="1"/>
          </p:cNvSpPr>
          <p:nvPr/>
        </p:nvSpPr>
        <p:spPr bwMode="auto">
          <a:xfrm>
            <a:off x="2144713" y="19494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62482" name="Rectangle 23"/>
          <p:cNvSpPr>
            <a:spLocks noChangeArrowheads="1"/>
          </p:cNvSpPr>
          <p:nvPr/>
        </p:nvSpPr>
        <p:spPr bwMode="auto">
          <a:xfrm>
            <a:off x="1484313" y="3121025"/>
            <a:ext cx="3365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62483" name="Line 24"/>
          <p:cNvSpPr>
            <a:spLocks noChangeShapeType="1"/>
          </p:cNvSpPr>
          <p:nvPr/>
        </p:nvSpPr>
        <p:spPr bwMode="auto">
          <a:xfrm>
            <a:off x="1684338" y="3048000"/>
            <a:ext cx="0" cy="131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495425" y="2466975"/>
            <a:ext cx="1416050" cy="1060450"/>
            <a:chOff x="942" y="1554"/>
            <a:chExt cx="892" cy="668"/>
          </a:xfrm>
        </p:grpSpPr>
        <p:sp>
          <p:nvSpPr>
            <p:cNvPr id="62543" name="Freeform 26"/>
            <p:cNvSpPr>
              <a:spLocks/>
            </p:cNvSpPr>
            <p:nvPr/>
          </p:nvSpPr>
          <p:spPr bwMode="auto">
            <a:xfrm>
              <a:off x="1127" y="1738"/>
              <a:ext cx="193" cy="1"/>
            </a:xfrm>
            <a:custGeom>
              <a:avLst/>
              <a:gdLst>
                <a:gd name="T0" fmla="*/ 0 w 193"/>
                <a:gd name="T1" fmla="*/ 0 h 1"/>
                <a:gd name="T2" fmla="*/ 144 w 193"/>
                <a:gd name="T3" fmla="*/ 0 h 1"/>
                <a:gd name="T4" fmla="*/ 192 w 193"/>
                <a:gd name="T5" fmla="*/ 0 h 1"/>
                <a:gd name="T6" fmla="*/ 0 60000 65536"/>
                <a:gd name="T7" fmla="*/ 0 60000 65536"/>
                <a:gd name="T8" fmla="*/ 0 60000 65536"/>
                <a:gd name="T9" fmla="*/ 0 w 193"/>
                <a:gd name="T10" fmla="*/ 0 h 1"/>
                <a:gd name="T11" fmla="*/ 193 w 19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1298" y="1621"/>
              <a:ext cx="536" cy="601"/>
              <a:chOff x="1298" y="1621"/>
              <a:chExt cx="536" cy="601"/>
            </a:xfrm>
          </p:grpSpPr>
          <p:sp>
            <p:nvSpPr>
              <p:cNvPr id="62549" name="Rectangle 28"/>
              <p:cNvSpPr>
                <a:spLocks noChangeArrowheads="1"/>
              </p:cNvSpPr>
              <p:nvPr/>
            </p:nvSpPr>
            <p:spPr bwMode="auto">
              <a:xfrm>
                <a:off x="1331" y="1623"/>
                <a:ext cx="472" cy="5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50" name="Rectangle 29"/>
              <p:cNvSpPr>
                <a:spLocks noChangeArrowheads="1"/>
              </p:cNvSpPr>
              <p:nvPr/>
            </p:nvSpPr>
            <p:spPr bwMode="auto">
              <a:xfrm>
                <a:off x="1298" y="1621"/>
                <a:ext cx="30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addr</a:t>
                </a:r>
              </a:p>
            </p:txBody>
          </p:sp>
          <p:sp>
            <p:nvSpPr>
              <p:cNvPr id="62551" name="Rectangle 30"/>
              <p:cNvSpPr>
                <a:spLocks noChangeArrowheads="1"/>
              </p:cNvSpPr>
              <p:nvPr/>
            </p:nvSpPr>
            <p:spPr bwMode="auto">
              <a:xfrm>
                <a:off x="1571" y="1725"/>
                <a:ext cx="26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inst</a:t>
                </a:r>
              </a:p>
            </p:txBody>
          </p:sp>
          <p:sp>
            <p:nvSpPr>
              <p:cNvPr id="62552" name="Rectangle 31"/>
              <p:cNvSpPr>
                <a:spLocks noChangeArrowheads="1"/>
              </p:cNvSpPr>
              <p:nvPr/>
            </p:nvSpPr>
            <p:spPr bwMode="auto">
              <a:xfrm>
                <a:off x="1305" y="1898"/>
                <a:ext cx="518" cy="32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Inst.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Memory</a:t>
                </a:r>
              </a:p>
            </p:txBody>
          </p:sp>
        </p:grpSp>
        <p:sp>
          <p:nvSpPr>
            <p:cNvPr id="62545" name="Rectangle 32"/>
            <p:cNvSpPr>
              <a:spLocks noChangeArrowheads="1"/>
            </p:cNvSpPr>
            <p:nvPr/>
          </p:nvSpPr>
          <p:spPr bwMode="auto">
            <a:xfrm>
              <a:off x="991" y="1554"/>
              <a:ext cx="128" cy="3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6" name="Line 33"/>
            <p:cNvSpPr>
              <a:spLocks noChangeShapeType="1"/>
            </p:cNvSpPr>
            <p:nvPr/>
          </p:nvSpPr>
          <p:spPr bwMode="auto">
            <a:xfrm>
              <a:off x="1135" y="173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7" name="Rectangle 34"/>
            <p:cNvSpPr>
              <a:spLocks noChangeArrowheads="1"/>
            </p:cNvSpPr>
            <p:nvPr/>
          </p:nvSpPr>
          <p:spPr bwMode="auto">
            <a:xfrm>
              <a:off x="942" y="1664"/>
              <a:ext cx="247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PC</a:t>
              </a:r>
            </a:p>
          </p:txBody>
        </p:sp>
        <p:sp>
          <p:nvSpPr>
            <p:cNvPr id="62548" name="Freeform 35"/>
            <p:cNvSpPr>
              <a:spLocks/>
            </p:cNvSpPr>
            <p:nvPr/>
          </p:nvSpPr>
          <p:spPr bwMode="auto">
            <a:xfrm>
              <a:off x="1031" y="1874"/>
              <a:ext cx="49" cy="49"/>
            </a:xfrm>
            <a:custGeom>
              <a:avLst/>
              <a:gdLst>
                <a:gd name="T0" fmla="*/ 0 w 49"/>
                <a:gd name="T1" fmla="*/ 48 h 49"/>
                <a:gd name="T2" fmla="*/ 24 w 49"/>
                <a:gd name="T3" fmla="*/ 0 h 49"/>
                <a:gd name="T4" fmla="*/ 48 w 49"/>
                <a:gd name="T5" fmla="*/ 48 h 49"/>
                <a:gd name="T6" fmla="*/ 0 60000 65536"/>
                <a:gd name="T7" fmla="*/ 0 60000 65536"/>
                <a:gd name="T8" fmla="*/ 0 60000 65536"/>
                <a:gd name="T9" fmla="*/ 0 w 49"/>
                <a:gd name="T10" fmla="*/ 0 h 49"/>
                <a:gd name="T11" fmla="*/ 49 w 49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6450013" y="2587625"/>
            <a:ext cx="733425" cy="614363"/>
            <a:chOff x="4063" y="1630"/>
            <a:chExt cx="462" cy="387"/>
          </a:xfrm>
        </p:grpSpPr>
        <p:sp>
          <p:nvSpPr>
            <p:cNvPr id="62539" name="Rectangle 37"/>
            <p:cNvSpPr>
              <a:spLocks noChangeArrowheads="1"/>
            </p:cNvSpPr>
            <p:nvPr/>
          </p:nvSpPr>
          <p:spPr bwMode="auto">
            <a:xfrm>
              <a:off x="4363" y="1846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62540" name="Line 38"/>
            <p:cNvSpPr>
              <a:spLocks noChangeShapeType="1"/>
            </p:cNvSpPr>
            <p:nvPr/>
          </p:nvSpPr>
          <p:spPr bwMode="auto">
            <a:xfrm>
              <a:off x="4335" y="188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1" name="Freeform 39"/>
            <p:cNvSpPr>
              <a:spLocks/>
            </p:cNvSpPr>
            <p:nvPr/>
          </p:nvSpPr>
          <p:spPr bwMode="auto">
            <a:xfrm>
              <a:off x="4085" y="1630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2" name="Rectangle 40"/>
            <p:cNvSpPr>
              <a:spLocks noChangeArrowheads="1"/>
            </p:cNvSpPr>
            <p:nvPr/>
          </p:nvSpPr>
          <p:spPr bwMode="auto">
            <a:xfrm>
              <a:off x="4063" y="1749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sp>
        <p:nvSpPr>
          <p:cNvPr id="62486" name="Rectangle 41"/>
          <p:cNvSpPr>
            <a:spLocks noChangeArrowheads="1"/>
          </p:cNvSpPr>
          <p:nvPr/>
        </p:nvSpPr>
        <p:spPr bwMode="auto">
          <a:xfrm>
            <a:off x="4379913" y="1517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4356100" y="1841500"/>
            <a:ext cx="749300" cy="1531938"/>
            <a:chOff x="2744" y="1160"/>
            <a:chExt cx="472" cy="965"/>
          </a:xfrm>
        </p:grpSpPr>
        <p:sp>
          <p:nvSpPr>
            <p:cNvPr id="62525" name="Rectangle 43"/>
            <p:cNvSpPr>
              <a:spLocks noChangeArrowheads="1"/>
            </p:cNvSpPr>
            <p:nvPr/>
          </p:nvSpPr>
          <p:spPr bwMode="auto">
            <a:xfrm>
              <a:off x="2744" y="11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2526" name="Line 44"/>
            <p:cNvSpPr>
              <a:spLocks noChangeShapeType="1"/>
            </p:cNvSpPr>
            <p:nvPr/>
          </p:nvSpPr>
          <p:spPr bwMode="auto">
            <a:xfrm>
              <a:off x="2839" y="1323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7" name="Freeform 45"/>
            <p:cNvSpPr>
              <a:spLocks/>
            </p:cNvSpPr>
            <p:nvPr/>
          </p:nvSpPr>
          <p:spPr bwMode="auto">
            <a:xfrm>
              <a:off x="3009" y="1180"/>
              <a:ext cx="1" cy="233"/>
            </a:xfrm>
            <a:custGeom>
              <a:avLst/>
              <a:gdLst>
                <a:gd name="T0" fmla="*/ 0 w 1"/>
                <a:gd name="T1" fmla="*/ 0 h 233"/>
                <a:gd name="T2" fmla="*/ 0 w 1"/>
                <a:gd name="T3" fmla="*/ 232 h 233"/>
                <a:gd name="T4" fmla="*/ 0 60000 65536"/>
                <a:gd name="T5" fmla="*/ 0 60000 65536"/>
                <a:gd name="T6" fmla="*/ 0 w 1"/>
                <a:gd name="T7" fmla="*/ 0 h 233"/>
                <a:gd name="T8" fmla="*/ 1 w 1"/>
                <a:gd name="T9" fmla="*/ 233 h 2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3">
                  <a:moveTo>
                    <a:pt x="0" y="0"/>
                  </a:moveTo>
                  <a:lnTo>
                    <a:pt x="0" y="23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8" name="Rectangle 46"/>
            <p:cNvSpPr>
              <a:spLocks noChangeArrowheads="1"/>
            </p:cNvSpPr>
            <p:nvPr/>
          </p:nvSpPr>
          <p:spPr bwMode="auto">
            <a:xfrm>
              <a:off x="2799" y="1411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9" name="Rectangle 47"/>
            <p:cNvSpPr>
              <a:spLocks noChangeArrowheads="1"/>
            </p:cNvSpPr>
            <p:nvPr/>
          </p:nvSpPr>
          <p:spPr bwMode="auto">
            <a:xfrm>
              <a:off x="2958" y="1661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62530" name="Rectangle 48"/>
            <p:cNvSpPr>
              <a:spLocks noChangeArrowheads="1"/>
            </p:cNvSpPr>
            <p:nvPr/>
          </p:nvSpPr>
          <p:spPr bwMode="auto">
            <a:xfrm>
              <a:off x="2783" y="1935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62531" name="Rectangle 49"/>
            <p:cNvSpPr>
              <a:spLocks noChangeArrowheads="1"/>
            </p:cNvSpPr>
            <p:nvPr/>
          </p:nvSpPr>
          <p:spPr bwMode="auto">
            <a:xfrm>
              <a:off x="2766" y="1465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2532" name="Rectangle 50"/>
            <p:cNvSpPr>
              <a:spLocks noChangeArrowheads="1"/>
            </p:cNvSpPr>
            <p:nvPr/>
          </p:nvSpPr>
          <p:spPr bwMode="auto">
            <a:xfrm>
              <a:off x="2766" y="156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2533" name="Rectangle 51"/>
            <p:cNvSpPr>
              <a:spLocks noChangeArrowheads="1"/>
            </p:cNvSpPr>
            <p:nvPr/>
          </p:nvSpPr>
          <p:spPr bwMode="auto">
            <a:xfrm>
              <a:off x="2766" y="1745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62534" name="Rectangle 52"/>
            <p:cNvSpPr>
              <a:spLocks noChangeArrowheads="1"/>
            </p:cNvSpPr>
            <p:nvPr/>
          </p:nvSpPr>
          <p:spPr bwMode="auto">
            <a:xfrm>
              <a:off x="2766" y="1839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62535" name="Rectangle 53"/>
            <p:cNvSpPr>
              <a:spLocks noChangeArrowheads="1"/>
            </p:cNvSpPr>
            <p:nvPr/>
          </p:nvSpPr>
          <p:spPr bwMode="auto">
            <a:xfrm>
              <a:off x="2963" y="1840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62536" name="Rectangle 54"/>
            <p:cNvSpPr>
              <a:spLocks noChangeArrowheads="1"/>
            </p:cNvSpPr>
            <p:nvPr/>
          </p:nvSpPr>
          <p:spPr bwMode="auto">
            <a:xfrm>
              <a:off x="2894" y="1361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sp>
          <p:nvSpPr>
            <p:cNvPr id="62537" name="Line 55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38" name="Line 56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2488" name="Freeform 57"/>
          <p:cNvSpPr>
            <a:spLocks/>
          </p:cNvSpPr>
          <p:nvPr/>
        </p:nvSpPr>
        <p:spPr bwMode="auto">
          <a:xfrm>
            <a:off x="1854200" y="2238375"/>
            <a:ext cx="266700" cy="528638"/>
          </a:xfrm>
          <a:custGeom>
            <a:avLst/>
            <a:gdLst>
              <a:gd name="T0" fmla="*/ 1 w 168"/>
              <a:gd name="T1" fmla="*/ 333 h 333"/>
              <a:gd name="T2" fmla="*/ 0 w 168"/>
              <a:gd name="T3" fmla="*/ 5 h 333"/>
              <a:gd name="T4" fmla="*/ 5 w 168"/>
              <a:gd name="T5" fmla="*/ 0 h 333"/>
              <a:gd name="T6" fmla="*/ 168 w 168"/>
              <a:gd name="T7" fmla="*/ 4 h 333"/>
              <a:gd name="T8" fmla="*/ 0 60000 65536"/>
              <a:gd name="T9" fmla="*/ 0 60000 65536"/>
              <a:gd name="T10" fmla="*/ 0 60000 65536"/>
              <a:gd name="T11" fmla="*/ 0 60000 65536"/>
              <a:gd name="T12" fmla="*/ 0 w 168"/>
              <a:gd name="T13" fmla="*/ 0 h 333"/>
              <a:gd name="T14" fmla="*/ 168 w 168"/>
              <a:gd name="T15" fmla="*/ 333 h 3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" h="333">
                <a:moveTo>
                  <a:pt x="1" y="333"/>
                </a:moveTo>
                <a:lnTo>
                  <a:pt x="0" y="5"/>
                </a:lnTo>
                <a:lnTo>
                  <a:pt x="5" y="0"/>
                </a:lnTo>
                <a:lnTo>
                  <a:pt x="168" y="4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9" name="Freeform 58"/>
          <p:cNvSpPr>
            <a:spLocks/>
          </p:cNvSpPr>
          <p:nvPr/>
        </p:nvSpPr>
        <p:spPr bwMode="auto">
          <a:xfrm>
            <a:off x="3141663" y="2913063"/>
            <a:ext cx="1296987" cy="1587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0" name="Rectangle 59"/>
          <p:cNvSpPr>
            <a:spLocks noChangeArrowheads="1"/>
          </p:cNvSpPr>
          <p:nvPr/>
        </p:nvSpPr>
        <p:spPr bwMode="auto">
          <a:xfrm>
            <a:off x="3090863" y="2216150"/>
            <a:ext cx="977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inst&lt;25:21&gt;</a:t>
            </a:r>
          </a:p>
        </p:txBody>
      </p:sp>
      <p:sp>
        <p:nvSpPr>
          <p:cNvPr id="62491" name="Rectangle 60"/>
          <p:cNvSpPr>
            <a:spLocks noChangeArrowheads="1"/>
          </p:cNvSpPr>
          <p:nvPr/>
        </p:nvSpPr>
        <p:spPr bwMode="auto">
          <a:xfrm>
            <a:off x="3100388" y="2660650"/>
            <a:ext cx="977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inst&lt;20:16&gt;</a:t>
            </a:r>
          </a:p>
        </p:txBody>
      </p:sp>
      <p:sp>
        <p:nvSpPr>
          <p:cNvPr id="62492" name="Rectangle 61"/>
          <p:cNvSpPr>
            <a:spLocks noChangeArrowheads="1"/>
          </p:cNvSpPr>
          <p:nvPr/>
        </p:nvSpPr>
        <p:spPr bwMode="auto">
          <a:xfrm>
            <a:off x="3130550" y="3390900"/>
            <a:ext cx="892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inst&lt;15:0&gt;</a:t>
            </a:r>
          </a:p>
        </p:txBody>
      </p:sp>
      <p:sp>
        <p:nvSpPr>
          <p:cNvPr id="62493" name="Rectangle 62"/>
          <p:cNvSpPr>
            <a:spLocks noChangeArrowheads="1"/>
          </p:cNvSpPr>
          <p:nvPr/>
        </p:nvSpPr>
        <p:spPr bwMode="auto">
          <a:xfrm>
            <a:off x="3130550" y="3752850"/>
            <a:ext cx="977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inst&lt;31:26&gt;</a:t>
            </a:r>
          </a:p>
        </p:txBody>
      </p:sp>
      <p:sp>
        <p:nvSpPr>
          <p:cNvPr id="62494" name="Line 63"/>
          <p:cNvSpPr>
            <a:spLocks noChangeShapeType="1"/>
          </p:cNvSpPr>
          <p:nvPr/>
        </p:nvSpPr>
        <p:spPr bwMode="auto">
          <a:xfrm>
            <a:off x="4500563" y="31035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5" name="Freeform 64"/>
          <p:cNvSpPr>
            <a:spLocks/>
          </p:cNvSpPr>
          <p:nvPr/>
        </p:nvSpPr>
        <p:spPr bwMode="auto">
          <a:xfrm>
            <a:off x="3144838" y="2470150"/>
            <a:ext cx="1296987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6" name="Rectangle 65"/>
          <p:cNvSpPr>
            <a:spLocks noChangeArrowheads="1"/>
          </p:cNvSpPr>
          <p:nvPr/>
        </p:nvSpPr>
        <p:spPr bwMode="auto">
          <a:xfrm>
            <a:off x="5275263" y="3870325"/>
            <a:ext cx="5842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7" name="Rectangle 66"/>
          <p:cNvSpPr>
            <a:spLocks noChangeArrowheads="1"/>
          </p:cNvSpPr>
          <p:nvPr/>
        </p:nvSpPr>
        <p:spPr bwMode="auto">
          <a:xfrm>
            <a:off x="5233988" y="3856038"/>
            <a:ext cx="671512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ALU</a:t>
            </a:r>
          </a:p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Control</a:t>
            </a:r>
          </a:p>
        </p:txBody>
      </p:sp>
      <p:sp>
        <p:nvSpPr>
          <p:cNvPr id="62498" name="Freeform 67"/>
          <p:cNvSpPr>
            <a:spLocks/>
          </p:cNvSpPr>
          <p:nvPr/>
        </p:nvSpPr>
        <p:spPr bwMode="auto">
          <a:xfrm>
            <a:off x="5064125" y="2681288"/>
            <a:ext cx="1423988" cy="1587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9" name="Freeform 68"/>
          <p:cNvSpPr>
            <a:spLocks/>
          </p:cNvSpPr>
          <p:nvPr/>
        </p:nvSpPr>
        <p:spPr bwMode="auto">
          <a:xfrm>
            <a:off x="5851525" y="3114675"/>
            <a:ext cx="863600" cy="849313"/>
          </a:xfrm>
          <a:custGeom>
            <a:avLst/>
            <a:gdLst>
              <a:gd name="T0" fmla="*/ 0 w 544"/>
              <a:gd name="T1" fmla="*/ 535 h 535"/>
              <a:gd name="T2" fmla="*/ 544 w 544"/>
              <a:gd name="T3" fmla="*/ 535 h 535"/>
              <a:gd name="T4" fmla="*/ 540 w 544"/>
              <a:gd name="T5" fmla="*/ 0 h 535"/>
              <a:gd name="T6" fmla="*/ 0 60000 65536"/>
              <a:gd name="T7" fmla="*/ 0 60000 65536"/>
              <a:gd name="T8" fmla="*/ 0 60000 65536"/>
              <a:gd name="T9" fmla="*/ 0 w 544"/>
              <a:gd name="T10" fmla="*/ 0 h 535"/>
              <a:gd name="T11" fmla="*/ 544 w 544"/>
              <a:gd name="T12" fmla="*/ 535 h 5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5">
                <a:moveTo>
                  <a:pt x="0" y="535"/>
                </a:moveTo>
                <a:lnTo>
                  <a:pt x="544" y="535"/>
                </a:lnTo>
                <a:lnTo>
                  <a:pt x="5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00" name="Freeform 69"/>
          <p:cNvSpPr>
            <a:spLocks/>
          </p:cNvSpPr>
          <p:nvPr/>
        </p:nvSpPr>
        <p:spPr bwMode="auto">
          <a:xfrm>
            <a:off x="3144838" y="3992563"/>
            <a:ext cx="2141537" cy="74612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01" name="Freeform 70"/>
          <p:cNvSpPr>
            <a:spLocks/>
          </p:cNvSpPr>
          <p:nvPr/>
        </p:nvSpPr>
        <p:spPr bwMode="auto">
          <a:xfrm>
            <a:off x="1055688" y="1412875"/>
            <a:ext cx="1755775" cy="1341438"/>
          </a:xfrm>
          <a:custGeom>
            <a:avLst/>
            <a:gdLst>
              <a:gd name="T0" fmla="*/ 921 w 1106"/>
              <a:gd name="T1" fmla="*/ 410 h 845"/>
              <a:gd name="T2" fmla="*/ 1104 w 1106"/>
              <a:gd name="T3" fmla="*/ 409 h 845"/>
              <a:gd name="T4" fmla="*/ 1106 w 1106"/>
              <a:gd name="T5" fmla="*/ 1 h 845"/>
              <a:gd name="T6" fmla="*/ 775 w 1106"/>
              <a:gd name="T7" fmla="*/ 0 h 845"/>
              <a:gd name="T8" fmla="*/ 2 w 1106"/>
              <a:gd name="T9" fmla="*/ 1 h 845"/>
              <a:gd name="T10" fmla="*/ 0 w 1106"/>
              <a:gd name="T11" fmla="*/ 845 h 845"/>
              <a:gd name="T12" fmla="*/ 335 w 1106"/>
              <a:gd name="T13" fmla="*/ 845 h 8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06"/>
              <a:gd name="T22" fmla="*/ 0 h 845"/>
              <a:gd name="T23" fmla="*/ 1106 w 1106"/>
              <a:gd name="T24" fmla="*/ 845 h 8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06" h="845">
                <a:moveTo>
                  <a:pt x="921" y="410"/>
                </a:moveTo>
                <a:lnTo>
                  <a:pt x="1104" y="409"/>
                </a:lnTo>
                <a:lnTo>
                  <a:pt x="1106" y="1"/>
                </a:lnTo>
                <a:lnTo>
                  <a:pt x="775" y="0"/>
                </a:lnTo>
                <a:lnTo>
                  <a:pt x="2" y="1"/>
                </a:lnTo>
                <a:lnTo>
                  <a:pt x="0" y="845"/>
                </a:lnTo>
                <a:lnTo>
                  <a:pt x="335" y="845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02" name="Rectangle 71"/>
          <p:cNvSpPr>
            <a:spLocks noChangeArrowheads="1"/>
          </p:cNvSpPr>
          <p:nvPr/>
        </p:nvSpPr>
        <p:spPr bwMode="auto">
          <a:xfrm>
            <a:off x="3094038" y="2859088"/>
            <a:ext cx="9779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inst&lt;15:11&gt;</a:t>
            </a:r>
          </a:p>
        </p:txBody>
      </p:sp>
      <p:sp>
        <p:nvSpPr>
          <p:cNvPr id="62503" name="Rectangle 72"/>
          <p:cNvSpPr>
            <a:spLocks noChangeArrowheads="1"/>
          </p:cNvSpPr>
          <p:nvPr/>
        </p:nvSpPr>
        <p:spPr bwMode="auto">
          <a:xfrm>
            <a:off x="3122613" y="3952875"/>
            <a:ext cx="808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inst&lt;5:0&gt;</a:t>
            </a:r>
          </a:p>
        </p:txBody>
      </p:sp>
      <p:sp>
        <p:nvSpPr>
          <p:cNvPr id="62504" name="Line 73"/>
          <p:cNvSpPr>
            <a:spLocks noChangeShapeType="1"/>
          </p:cNvSpPr>
          <p:nvPr/>
        </p:nvSpPr>
        <p:spPr bwMode="auto">
          <a:xfrm>
            <a:off x="5041900" y="30353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992188" y="5526088"/>
            <a:ext cx="7805737" cy="1179512"/>
            <a:chOff x="625" y="3481"/>
            <a:chExt cx="4917" cy="743"/>
          </a:xfrm>
        </p:grpSpPr>
        <p:grpSp>
          <p:nvGrpSpPr>
            <p:cNvPr id="10" name="Group 75"/>
            <p:cNvGrpSpPr>
              <a:grpSpLocks/>
            </p:cNvGrpSpPr>
            <p:nvPr/>
          </p:nvGrpSpPr>
          <p:grpSpPr bwMode="auto">
            <a:xfrm>
              <a:off x="637" y="3925"/>
              <a:ext cx="3032" cy="200"/>
              <a:chOff x="674" y="3989"/>
              <a:chExt cx="3032" cy="200"/>
            </a:xfrm>
          </p:grpSpPr>
          <p:sp>
            <p:nvSpPr>
              <p:cNvPr id="62521" name="Rectangle 76"/>
              <p:cNvSpPr>
                <a:spLocks noChangeArrowheads="1"/>
              </p:cNvSpPr>
              <p:nvPr/>
            </p:nvSpPr>
            <p:spPr bwMode="auto">
              <a:xfrm>
                <a:off x="674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22" name="Rectangle 77"/>
              <p:cNvSpPr>
                <a:spLocks noChangeArrowheads="1"/>
              </p:cNvSpPr>
              <p:nvPr/>
            </p:nvSpPr>
            <p:spPr bwMode="auto">
              <a:xfrm>
                <a:off x="2186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23" name="Line 78"/>
              <p:cNvSpPr>
                <a:spLocks noChangeShapeType="1"/>
              </p:cNvSpPr>
              <p:nvPr/>
            </p:nvSpPr>
            <p:spPr bwMode="auto">
              <a:xfrm>
                <a:off x="1746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24" name="Line 79"/>
              <p:cNvSpPr>
                <a:spLocks noChangeShapeType="1"/>
              </p:cNvSpPr>
              <p:nvPr/>
            </p:nvSpPr>
            <p:spPr bwMode="auto">
              <a:xfrm>
                <a:off x="1242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2508" name="Rectangle 80"/>
            <p:cNvSpPr>
              <a:spLocks noChangeArrowheads="1"/>
            </p:cNvSpPr>
            <p:nvPr/>
          </p:nvSpPr>
          <p:spPr bwMode="auto">
            <a:xfrm>
              <a:off x="625" y="3895"/>
              <a:ext cx="491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	   rs	rt	  immediate	     rt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(rs) op immediate</a:t>
              </a:r>
            </a:p>
          </p:txBody>
        </p:sp>
        <p:sp>
          <p:nvSpPr>
            <p:cNvPr id="62509" name="Rectangle 81"/>
            <p:cNvSpPr>
              <a:spLocks noChangeArrowheads="1"/>
            </p:cNvSpPr>
            <p:nvPr/>
          </p:nvSpPr>
          <p:spPr bwMode="auto">
            <a:xfrm>
              <a:off x="3736" y="3993"/>
              <a:ext cx="170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82"/>
            <p:cNvGrpSpPr>
              <a:grpSpLocks/>
            </p:cNvGrpSpPr>
            <p:nvPr/>
          </p:nvGrpSpPr>
          <p:grpSpPr bwMode="auto">
            <a:xfrm>
              <a:off x="637" y="3481"/>
              <a:ext cx="4835" cy="471"/>
              <a:chOff x="621" y="3721"/>
              <a:chExt cx="4835" cy="471"/>
            </a:xfrm>
          </p:grpSpPr>
          <p:sp>
            <p:nvSpPr>
              <p:cNvPr id="62511" name="Rectangle 83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84"/>
              <p:cNvGrpSpPr>
                <a:grpSpLocks/>
              </p:cNvGrpSpPr>
              <p:nvPr/>
            </p:nvGrpSpPr>
            <p:grpSpPr bwMode="auto">
              <a:xfrm>
                <a:off x="621" y="3721"/>
                <a:ext cx="4520" cy="407"/>
                <a:chOff x="621" y="3721"/>
                <a:chExt cx="4520" cy="407"/>
              </a:xfrm>
            </p:grpSpPr>
            <p:sp>
              <p:nvSpPr>
                <p:cNvPr id="62513" name="Rectangle 85"/>
                <p:cNvSpPr>
                  <a:spLocks noChangeArrowheads="1"/>
                </p:cNvSpPr>
                <p:nvPr/>
              </p:nvSpPr>
              <p:spPr bwMode="auto">
                <a:xfrm>
                  <a:off x="621" y="3721"/>
                  <a:ext cx="4520" cy="402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</a:t>
                  </a: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6	   5	 5       5       5          6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0	   rs	rt       rd       0       func    rd </a:t>
                  </a:r>
                  <a:r>
                    <a:rPr lang="en-US" sz="1800">
                      <a:solidFill>
                        <a:srgbClr val="56127A"/>
                      </a:solidFill>
                      <a:latin typeface="Symbol" charset="2"/>
                    </a:rPr>
                    <a:t></a:t>
                  </a: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(rs) func (rt)</a:t>
                  </a:r>
                </a:p>
              </p:txBody>
            </p:sp>
            <p:sp>
              <p:nvSpPr>
                <p:cNvPr id="62514" name="Rectangle 86"/>
                <p:cNvSpPr>
                  <a:spLocks noChangeArrowheads="1"/>
                </p:cNvSpPr>
                <p:nvPr/>
              </p:nvSpPr>
              <p:spPr bwMode="auto">
                <a:xfrm>
                  <a:off x="630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5" name="Rectangle 87"/>
                <p:cNvSpPr>
                  <a:spLocks noChangeArrowheads="1"/>
                </p:cNvSpPr>
                <p:nvPr/>
              </p:nvSpPr>
              <p:spPr bwMode="auto">
                <a:xfrm>
                  <a:off x="2142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6" name="Line 88"/>
                <p:cNvSpPr>
                  <a:spLocks noChangeShapeType="1"/>
                </p:cNvSpPr>
                <p:nvPr/>
              </p:nvSpPr>
              <p:spPr bwMode="auto">
                <a:xfrm>
                  <a:off x="1702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7" name="Line 89"/>
                <p:cNvSpPr>
                  <a:spLocks noChangeShapeType="1"/>
                </p:cNvSpPr>
                <p:nvPr/>
              </p:nvSpPr>
              <p:spPr bwMode="auto">
                <a:xfrm>
                  <a:off x="1198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8" name="Line 90"/>
                <p:cNvSpPr>
                  <a:spLocks noChangeShapeType="1"/>
                </p:cNvSpPr>
                <p:nvPr/>
              </p:nvSpPr>
              <p:spPr bwMode="auto">
                <a:xfrm>
                  <a:off x="2630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9" name="Line 91"/>
                <p:cNvSpPr>
                  <a:spLocks noChangeShapeType="1"/>
                </p:cNvSpPr>
                <p:nvPr/>
              </p:nvSpPr>
              <p:spPr bwMode="auto">
                <a:xfrm>
                  <a:off x="3070" y="3911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20" name="Rectangle 92"/>
                <p:cNvSpPr>
                  <a:spLocks noChangeArrowheads="1"/>
                </p:cNvSpPr>
                <p:nvPr/>
              </p:nvSpPr>
              <p:spPr bwMode="auto">
                <a:xfrm>
                  <a:off x="3760" y="3897"/>
                  <a:ext cx="1336" cy="23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220701" name="Text Box 93"/>
          <p:cNvSpPr txBox="1">
            <a:spLocks noChangeArrowheads="1"/>
          </p:cNvSpPr>
          <p:nvPr/>
        </p:nvSpPr>
        <p:spPr bwMode="auto">
          <a:xfrm>
            <a:off x="7362825" y="1568450"/>
            <a:ext cx="1417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Introduce</a:t>
            </a:r>
          </a:p>
          <a:p>
            <a:pPr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muxes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0610" grpId="0" animBg="1"/>
      <p:bldP spid="1220611" grpId="0" animBg="1"/>
      <p:bldP spid="1220612" grpId="0" animBg="1"/>
      <p:bldP spid="122070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A53219-C13B-6E40-B57B-07700731C2D2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431800"/>
            <a:ext cx="7988300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 for ALU Instructions</a:t>
            </a:r>
          </a:p>
        </p:txBody>
      </p:sp>
      <p:sp>
        <p:nvSpPr>
          <p:cNvPr id="1221635" name="Rectangle 3"/>
          <p:cNvSpPr>
            <a:spLocks noChangeArrowheads="1"/>
          </p:cNvSpPr>
          <p:nvPr/>
        </p:nvSpPr>
        <p:spPr bwMode="auto">
          <a:xfrm>
            <a:off x="3092450" y="3790950"/>
            <a:ext cx="12144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&lt;31:26&gt;, &lt;5:0&gt;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2188" y="5526088"/>
            <a:ext cx="7805737" cy="1179512"/>
            <a:chOff x="625" y="3481"/>
            <a:chExt cx="4917" cy="743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37" y="3925"/>
              <a:ext cx="3032" cy="200"/>
              <a:chOff x="674" y="3989"/>
              <a:chExt cx="3032" cy="200"/>
            </a:xfrm>
          </p:grpSpPr>
          <p:sp>
            <p:nvSpPr>
              <p:cNvPr id="64611" name="Rectangle 6"/>
              <p:cNvSpPr>
                <a:spLocks noChangeArrowheads="1"/>
              </p:cNvSpPr>
              <p:nvPr/>
            </p:nvSpPr>
            <p:spPr bwMode="auto">
              <a:xfrm>
                <a:off x="674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12" name="Rectangle 7"/>
              <p:cNvSpPr>
                <a:spLocks noChangeArrowheads="1"/>
              </p:cNvSpPr>
              <p:nvPr/>
            </p:nvSpPr>
            <p:spPr bwMode="auto">
              <a:xfrm>
                <a:off x="2186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13" name="Line 8"/>
              <p:cNvSpPr>
                <a:spLocks noChangeShapeType="1"/>
              </p:cNvSpPr>
              <p:nvPr/>
            </p:nvSpPr>
            <p:spPr bwMode="auto">
              <a:xfrm>
                <a:off x="1746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14" name="Line 9"/>
              <p:cNvSpPr>
                <a:spLocks noChangeShapeType="1"/>
              </p:cNvSpPr>
              <p:nvPr/>
            </p:nvSpPr>
            <p:spPr bwMode="auto">
              <a:xfrm>
                <a:off x="1242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4598" name="Rectangle 10"/>
            <p:cNvSpPr>
              <a:spLocks noChangeArrowheads="1"/>
            </p:cNvSpPr>
            <p:nvPr/>
          </p:nvSpPr>
          <p:spPr bwMode="auto">
            <a:xfrm>
              <a:off x="625" y="3895"/>
              <a:ext cx="491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	   rs	rt	  immediate	     rt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(rs) op immediate</a:t>
              </a:r>
            </a:p>
          </p:txBody>
        </p:sp>
        <p:sp>
          <p:nvSpPr>
            <p:cNvPr id="64599" name="Rectangle 11"/>
            <p:cNvSpPr>
              <a:spLocks noChangeArrowheads="1"/>
            </p:cNvSpPr>
            <p:nvPr/>
          </p:nvSpPr>
          <p:spPr bwMode="auto">
            <a:xfrm>
              <a:off x="3736" y="3993"/>
              <a:ext cx="170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637" y="3481"/>
              <a:ext cx="4835" cy="471"/>
              <a:chOff x="621" y="3721"/>
              <a:chExt cx="4835" cy="471"/>
            </a:xfrm>
          </p:grpSpPr>
          <p:sp>
            <p:nvSpPr>
              <p:cNvPr id="64601" name="Rectangle 13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621" y="3721"/>
                <a:ext cx="4520" cy="407"/>
                <a:chOff x="621" y="3721"/>
                <a:chExt cx="4520" cy="407"/>
              </a:xfrm>
            </p:grpSpPr>
            <p:sp>
              <p:nvSpPr>
                <p:cNvPr id="64603" name="Rectangle 15"/>
                <p:cNvSpPr>
                  <a:spLocks noChangeArrowheads="1"/>
                </p:cNvSpPr>
                <p:nvPr/>
              </p:nvSpPr>
              <p:spPr bwMode="auto">
                <a:xfrm>
                  <a:off x="621" y="3721"/>
                  <a:ext cx="4520" cy="402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</a:t>
                  </a: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6	   5	 5       5       5          6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0	   rs	rt       rd       0       func    rd </a:t>
                  </a:r>
                  <a:r>
                    <a:rPr lang="en-US" sz="1800">
                      <a:solidFill>
                        <a:srgbClr val="56127A"/>
                      </a:solidFill>
                      <a:latin typeface="Symbol" charset="2"/>
                    </a:rPr>
                    <a:t></a:t>
                  </a: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(rs) func (rt)</a:t>
                  </a:r>
                </a:p>
              </p:txBody>
            </p:sp>
            <p:sp>
              <p:nvSpPr>
                <p:cNvPr id="64604" name="Rectangle 16"/>
                <p:cNvSpPr>
                  <a:spLocks noChangeArrowheads="1"/>
                </p:cNvSpPr>
                <p:nvPr/>
              </p:nvSpPr>
              <p:spPr bwMode="auto">
                <a:xfrm>
                  <a:off x="630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5" name="Rectangle 17"/>
                <p:cNvSpPr>
                  <a:spLocks noChangeArrowheads="1"/>
                </p:cNvSpPr>
                <p:nvPr/>
              </p:nvSpPr>
              <p:spPr bwMode="auto">
                <a:xfrm>
                  <a:off x="2142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6" name="Line 18"/>
                <p:cNvSpPr>
                  <a:spLocks noChangeShapeType="1"/>
                </p:cNvSpPr>
                <p:nvPr/>
              </p:nvSpPr>
              <p:spPr bwMode="auto">
                <a:xfrm>
                  <a:off x="1702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7" name="Line 19"/>
                <p:cNvSpPr>
                  <a:spLocks noChangeShapeType="1"/>
                </p:cNvSpPr>
                <p:nvPr/>
              </p:nvSpPr>
              <p:spPr bwMode="auto">
                <a:xfrm>
                  <a:off x="1198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8" name="Line 20"/>
                <p:cNvSpPr>
                  <a:spLocks noChangeShapeType="1"/>
                </p:cNvSpPr>
                <p:nvPr/>
              </p:nvSpPr>
              <p:spPr bwMode="auto">
                <a:xfrm>
                  <a:off x="2630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9" name="Line 21"/>
                <p:cNvSpPr>
                  <a:spLocks noChangeShapeType="1"/>
                </p:cNvSpPr>
                <p:nvPr/>
              </p:nvSpPr>
              <p:spPr bwMode="auto">
                <a:xfrm>
                  <a:off x="3070" y="3911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10" name="Rectangle 22"/>
                <p:cNvSpPr>
                  <a:spLocks noChangeArrowheads="1"/>
                </p:cNvSpPr>
                <p:nvPr/>
              </p:nvSpPr>
              <p:spPr bwMode="auto">
                <a:xfrm>
                  <a:off x="3760" y="3897"/>
                  <a:ext cx="1336" cy="23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221655" name="Rectangle 23"/>
          <p:cNvSpPr>
            <a:spLocks noChangeArrowheads="1"/>
          </p:cNvSpPr>
          <p:nvPr/>
        </p:nvSpPr>
        <p:spPr bwMode="auto">
          <a:xfrm>
            <a:off x="5938838" y="5195888"/>
            <a:ext cx="909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BSrc</a:t>
            </a:r>
          </a:p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 / Imm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6124575" y="2928938"/>
            <a:ext cx="355600" cy="2266950"/>
            <a:chOff x="3858" y="1845"/>
            <a:chExt cx="224" cy="1428"/>
          </a:xfrm>
        </p:grpSpPr>
        <p:sp>
          <p:nvSpPr>
            <p:cNvPr id="64594" name="Freeform 25"/>
            <p:cNvSpPr>
              <a:spLocks/>
            </p:cNvSpPr>
            <p:nvPr/>
          </p:nvSpPr>
          <p:spPr bwMode="auto">
            <a:xfrm>
              <a:off x="3858" y="1845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5" name="Line 26"/>
            <p:cNvSpPr>
              <a:spLocks noChangeShapeType="1"/>
            </p:cNvSpPr>
            <p:nvPr/>
          </p:nvSpPr>
          <p:spPr bwMode="auto">
            <a:xfrm flipH="1">
              <a:off x="3994" y="1965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6" name="Line 27"/>
            <p:cNvSpPr>
              <a:spLocks noChangeShapeType="1"/>
            </p:cNvSpPr>
            <p:nvPr/>
          </p:nvSpPr>
          <p:spPr bwMode="auto">
            <a:xfrm>
              <a:off x="3950" y="2121"/>
              <a:ext cx="0" cy="115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3790950" y="2670175"/>
            <a:ext cx="642938" cy="2565400"/>
            <a:chOff x="2388" y="1682"/>
            <a:chExt cx="405" cy="1616"/>
          </a:xfrm>
        </p:grpSpPr>
        <p:sp>
          <p:nvSpPr>
            <p:cNvPr id="64591" name="Freeform 29"/>
            <p:cNvSpPr>
              <a:spLocks/>
            </p:cNvSpPr>
            <p:nvPr/>
          </p:nvSpPr>
          <p:spPr bwMode="auto">
            <a:xfrm>
              <a:off x="2388" y="1682"/>
              <a:ext cx="127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2" name="Line 30"/>
            <p:cNvSpPr>
              <a:spLocks noChangeShapeType="1"/>
            </p:cNvSpPr>
            <p:nvPr/>
          </p:nvSpPr>
          <p:spPr bwMode="auto">
            <a:xfrm>
              <a:off x="2508" y="1817"/>
              <a:ext cx="2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3" name="Line 31"/>
            <p:cNvSpPr>
              <a:spLocks noChangeShapeType="1"/>
            </p:cNvSpPr>
            <p:nvPr/>
          </p:nvSpPr>
          <p:spPr bwMode="auto">
            <a:xfrm>
              <a:off x="2455" y="1961"/>
              <a:ext cx="3" cy="133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21664" name="Rectangle 32"/>
          <p:cNvSpPr>
            <a:spLocks noChangeArrowheads="1"/>
          </p:cNvSpPr>
          <p:nvPr/>
        </p:nvSpPr>
        <p:spPr bwMode="auto">
          <a:xfrm>
            <a:off x="3643313" y="5208588"/>
            <a:ext cx="714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RegDst</a:t>
            </a:r>
          </a:p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rt / rd</a:t>
            </a:r>
          </a:p>
        </p:txBody>
      </p:sp>
      <p:sp>
        <p:nvSpPr>
          <p:cNvPr id="64524" name="Rectangle 33"/>
          <p:cNvSpPr>
            <a:spLocks noChangeArrowheads="1"/>
          </p:cNvSpPr>
          <p:nvPr/>
        </p:nvSpPr>
        <p:spPr bwMode="auto">
          <a:xfrm>
            <a:off x="4475163" y="3454400"/>
            <a:ext cx="5842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5" name="Freeform 34"/>
          <p:cNvSpPr>
            <a:spLocks/>
          </p:cNvSpPr>
          <p:nvPr/>
        </p:nvSpPr>
        <p:spPr bwMode="auto">
          <a:xfrm>
            <a:off x="3157538" y="3633788"/>
            <a:ext cx="1320800" cy="74612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6" name="Line 35"/>
          <p:cNvSpPr>
            <a:spLocks noChangeShapeType="1"/>
          </p:cNvSpPr>
          <p:nvPr/>
        </p:nvSpPr>
        <p:spPr bwMode="auto">
          <a:xfrm flipV="1">
            <a:off x="4767263" y="3775075"/>
            <a:ext cx="0" cy="14605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Rectangle 36"/>
          <p:cNvSpPr>
            <a:spLocks noChangeArrowheads="1"/>
          </p:cNvSpPr>
          <p:nvPr/>
        </p:nvSpPr>
        <p:spPr bwMode="auto">
          <a:xfrm>
            <a:off x="4537075" y="3432175"/>
            <a:ext cx="477838" cy="36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Imm</a:t>
            </a:r>
          </a:p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</a:t>
            </a:r>
          </a:p>
        </p:txBody>
      </p:sp>
      <p:sp>
        <p:nvSpPr>
          <p:cNvPr id="64528" name="Rectangle 37"/>
          <p:cNvSpPr>
            <a:spLocks noChangeArrowheads="1"/>
          </p:cNvSpPr>
          <p:nvPr/>
        </p:nvSpPr>
        <p:spPr bwMode="auto">
          <a:xfrm>
            <a:off x="4511675" y="5205413"/>
            <a:ext cx="6207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ExtSel</a:t>
            </a:r>
          </a:p>
        </p:txBody>
      </p:sp>
      <p:sp>
        <p:nvSpPr>
          <p:cNvPr id="64529" name="Freeform 38"/>
          <p:cNvSpPr>
            <a:spLocks/>
          </p:cNvSpPr>
          <p:nvPr/>
        </p:nvSpPr>
        <p:spPr bwMode="auto">
          <a:xfrm>
            <a:off x="4064000" y="2851150"/>
            <a:ext cx="3459163" cy="2068513"/>
          </a:xfrm>
          <a:custGeom>
            <a:avLst/>
            <a:gdLst>
              <a:gd name="T0" fmla="*/ 1769 w 2179"/>
              <a:gd name="T1" fmla="*/ 0 h 1303"/>
              <a:gd name="T2" fmla="*/ 2178 w 2179"/>
              <a:gd name="T3" fmla="*/ 0 h 1303"/>
              <a:gd name="T4" fmla="*/ 2178 w 2179"/>
              <a:gd name="T5" fmla="*/ 1302 h 1303"/>
              <a:gd name="T6" fmla="*/ 0 w 2179"/>
              <a:gd name="T7" fmla="*/ 1302 h 1303"/>
              <a:gd name="T8" fmla="*/ 0 w 2179"/>
              <a:gd name="T9" fmla="*/ 133 h 1303"/>
              <a:gd name="T10" fmla="*/ 242 w 2179"/>
              <a:gd name="T11" fmla="*/ 133 h 1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9"/>
              <a:gd name="T19" fmla="*/ 0 h 1303"/>
              <a:gd name="T20" fmla="*/ 2179 w 2179"/>
              <a:gd name="T21" fmla="*/ 1303 h 130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9" h="1303">
                <a:moveTo>
                  <a:pt x="1769" y="0"/>
                </a:moveTo>
                <a:lnTo>
                  <a:pt x="2178" y="0"/>
                </a:lnTo>
                <a:lnTo>
                  <a:pt x="2178" y="1302"/>
                </a:lnTo>
                <a:lnTo>
                  <a:pt x="0" y="1302"/>
                </a:lnTo>
                <a:lnTo>
                  <a:pt x="0" y="133"/>
                </a:lnTo>
                <a:lnTo>
                  <a:pt x="242" y="133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0" name="Line 39"/>
          <p:cNvSpPr>
            <a:spLocks noChangeShapeType="1"/>
          </p:cNvSpPr>
          <p:nvPr/>
        </p:nvSpPr>
        <p:spPr bwMode="auto">
          <a:xfrm>
            <a:off x="2882900" y="29083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Line 40"/>
          <p:cNvSpPr>
            <a:spLocks noChangeShapeType="1"/>
          </p:cNvSpPr>
          <p:nvPr/>
        </p:nvSpPr>
        <p:spPr bwMode="auto">
          <a:xfrm>
            <a:off x="3149600" y="2457450"/>
            <a:ext cx="0" cy="280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2" name="Rectangle 41"/>
          <p:cNvSpPr>
            <a:spLocks noChangeArrowheads="1"/>
          </p:cNvSpPr>
          <p:nvPr/>
        </p:nvSpPr>
        <p:spPr bwMode="auto">
          <a:xfrm>
            <a:off x="2843213" y="52466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64533" name="Rectangle 42"/>
          <p:cNvSpPr>
            <a:spLocks noChangeArrowheads="1"/>
          </p:cNvSpPr>
          <p:nvPr/>
        </p:nvSpPr>
        <p:spPr bwMode="auto">
          <a:xfrm>
            <a:off x="1700213" y="1698625"/>
            <a:ext cx="427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0x4</a:t>
            </a:r>
          </a:p>
        </p:txBody>
      </p:sp>
      <p:sp>
        <p:nvSpPr>
          <p:cNvPr id="64534" name="Freeform 43"/>
          <p:cNvSpPr>
            <a:spLocks/>
          </p:cNvSpPr>
          <p:nvPr/>
        </p:nvSpPr>
        <p:spPr bwMode="auto">
          <a:xfrm>
            <a:off x="2120900" y="17399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5" name="Line 44"/>
          <p:cNvSpPr>
            <a:spLocks noChangeShapeType="1"/>
          </p:cNvSpPr>
          <p:nvPr/>
        </p:nvSpPr>
        <p:spPr bwMode="auto">
          <a:xfrm>
            <a:off x="2051050" y="18161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6" name="Rectangle 45"/>
          <p:cNvSpPr>
            <a:spLocks noChangeArrowheads="1"/>
          </p:cNvSpPr>
          <p:nvPr/>
        </p:nvSpPr>
        <p:spPr bwMode="auto">
          <a:xfrm>
            <a:off x="2144713" y="19494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64537" name="Rectangle 46"/>
          <p:cNvSpPr>
            <a:spLocks noChangeArrowheads="1"/>
          </p:cNvSpPr>
          <p:nvPr/>
        </p:nvSpPr>
        <p:spPr bwMode="auto">
          <a:xfrm>
            <a:off x="1484313" y="3121025"/>
            <a:ext cx="3365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64538" name="Line 47"/>
          <p:cNvSpPr>
            <a:spLocks noChangeShapeType="1"/>
          </p:cNvSpPr>
          <p:nvPr/>
        </p:nvSpPr>
        <p:spPr bwMode="auto">
          <a:xfrm>
            <a:off x="1684338" y="3048000"/>
            <a:ext cx="0" cy="131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495425" y="2466975"/>
            <a:ext cx="1416050" cy="1060450"/>
            <a:chOff x="942" y="1554"/>
            <a:chExt cx="892" cy="668"/>
          </a:xfrm>
        </p:grpSpPr>
        <p:sp>
          <p:nvSpPr>
            <p:cNvPr id="64581" name="Freeform 49"/>
            <p:cNvSpPr>
              <a:spLocks/>
            </p:cNvSpPr>
            <p:nvPr/>
          </p:nvSpPr>
          <p:spPr bwMode="auto">
            <a:xfrm>
              <a:off x="1127" y="1738"/>
              <a:ext cx="193" cy="1"/>
            </a:xfrm>
            <a:custGeom>
              <a:avLst/>
              <a:gdLst>
                <a:gd name="T0" fmla="*/ 0 w 193"/>
                <a:gd name="T1" fmla="*/ 0 h 1"/>
                <a:gd name="T2" fmla="*/ 144 w 193"/>
                <a:gd name="T3" fmla="*/ 0 h 1"/>
                <a:gd name="T4" fmla="*/ 192 w 193"/>
                <a:gd name="T5" fmla="*/ 0 h 1"/>
                <a:gd name="T6" fmla="*/ 0 60000 65536"/>
                <a:gd name="T7" fmla="*/ 0 60000 65536"/>
                <a:gd name="T8" fmla="*/ 0 60000 65536"/>
                <a:gd name="T9" fmla="*/ 0 w 193"/>
                <a:gd name="T10" fmla="*/ 0 h 1"/>
                <a:gd name="T11" fmla="*/ 193 w 19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50"/>
            <p:cNvGrpSpPr>
              <a:grpSpLocks/>
            </p:cNvGrpSpPr>
            <p:nvPr/>
          </p:nvGrpSpPr>
          <p:grpSpPr bwMode="auto">
            <a:xfrm>
              <a:off x="1298" y="1621"/>
              <a:ext cx="536" cy="601"/>
              <a:chOff x="1298" y="1621"/>
              <a:chExt cx="536" cy="601"/>
            </a:xfrm>
          </p:grpSpPr>
          <p:sp>
            <p:nvSpPr>
              <p:cNvPr id="64587" name="Rectangle 51"/>
              <p:cNvSpPr>
                <a:spLocks noChangeArrowheads="1"/>
              </p:cNvSpPr>
              <p:nvPr/>
            </p:nvSpPr>
            <p:spPr bwMode="auto">
              <a:xfrm>
                <a:off x="1331" y="1623"/>
                <a:ext cx="472" cy="5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588" name="Rectangle 52"/>
              <p:cNvSpPr>
                <a:spLocks noChangeArrowheads="1"/>
              </p:cNvSpPr>
              <p:nvPr/>
            </p:nvSpPr>
            <p:spPr bwMode="auto">
              <a:xfrm>
                <a:off x="1298" y="1621"/>
                <a:ext cx="30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addr</a:t>
                </a:r>
              </a:p>
            </p:txBody>
          </p:sp>
          <p:sp>
            <p:nvSpPr>
              <p:cNvPr id="64589" name="Rectangle 53"/>
              <p:cNvSpPr>
                <a:spLocks noChangeArrowheads="1"/>
              </p:cNvSpPr>
              <p:nvPr/>
            </p:nvSpPr>
            <p:spPr bwMode="auto">
              <a:xfrm>
                <a:off x="1571" y="1725"/>
                <a:ext cx="26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inst</a:t>
                </a:r>
              </a:p>
            </p:txBody>
          </p:sp>
          <p:sp>
            <p:nvSpPr>
              <p:cNvPr id="64590" name="Rectangle 54"/>
              <p:cNvSpPr>
                <a:spLocks noChangeArrowheads="1"/>
              </p:cNvSpPr>
              <p:nvPr/>
            </p:nvSpPr>
            <p:spPr bwMode="auto">
              <a:xfrm>
                <a:off x="1305" y="1898"/>
                <a:ext cx="518" cy="32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Inst.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Memory</a:t>
                </a:r>
              </a:p>
            </p:txBody>
          </p:sp>
        </p:grpSp>
        <p:sp>
          <p:nvSpPr>
            <p:cNvPr id="64583" name="Rectangle 55"/>
            <p:cNvSpPr>
              <a:spLocks noChangeArrowheads="1"/>
            </p:cNvSpPr>
            <p:nvPr/>
          </p:nvSpPr>
          <p:spPr bwMode="auto">
            <a:xfrm>
              <a:off x="991" y="1554"/>
              <a:ext cx="128" cy="3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84" name="Line 56"/>
            <p:cNvSpPr>
              <a:spLocks noChangeShapeType="1"/>
            </p:cNvSpPr>
            <p:nvPr/>
          </p:nvSpPr>
          <p:spPr bwMode="auto">
            <a:xfrm>
              <a:off x="1135" y="173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85" name="Rectangle 57"/>
            <p:cNvSpPr>
              <a:spLocks noChangeArrowheads="1"/>
            </p:cNvSpPr>
            <p:nvPr/>
          </p:nvSpPr>
          <p:spPr bwMode="auto">
            <a:xfrm>
              <a:off x="942" y="1664"/>
              <a:ext cx="247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PC</a:t>
              </a:r>
            </a:p>
          </p:txBody>
        </p:sp>
        <p:sp>
          <p:nvSpPr>
            <p:cNvPr id="64586" name="Freeform 58"/>
            <p:cNvSpPr>
              <a:spLocks/>
            </p:cNvSpPr>
            <p:nvPr/>
          </p:nvSpPr>
          <p:spPr bwMode="auto">
            <a:xfrm>
              <a:off x="1031" y="1874"/>
              <a:ext cx="49" cy="49"/>
            </a:xfrm>
            <a:custGeom>
              <a:avLst/>
              <a:gdLst>
                <a:gd name="T0" fmla="*/ 0 w 49"/>
                <a:gd name="T1" fmla="*/ 48 h 49"/>
                <a:gd name="T2" fmla="*/ 24 w 49"/>
                <a:gd name="T3" fmla="*/ 0 h 49"/>
                <a:gd name="T4" fmla="*/ 48 w 49"/>
                <a:gd name="T5" fmla="*/ 48 h 49"/>
                <a:gd name="T6" fmla="*/ 0 60000 65536"/>
                <a:gd name="T7" fmla="*/ 0 60000 65536"/>
                <a:gd name="T8" fmla="*/ 0 60000 65536"/>
                <a:gd name="T9" fmla="*/ 0 w 49"/>
                <a:gd name="T10" fmla="*/ 0 h 49"/>
                <a:gd name="T11" fmla="*/ 49 w 49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6450013" y="2587625"/>
            <a:ext cx="733425" cy="614363"/>
            <a:chOff x="4063" y="1630"/>
            <a:chExt cx="462" cy="387"/>
          </a:xfrm>
        </p:grpSpPr>
        <p:sp>
          <p:nvSpPr>
            <p:cNvPr id="64577" name="Rectangle 60"/>
            <p:cNvSpPr>
              <a:spLocks noChangeArrowheads="1"/>
            </p:cNvSpPr>
            <p:nvPr/>
          </p:nvSpPr>
          <p:spPr bwMode="auto">
            <a:xfrm>
              <a:off x="4363" y="1846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64578" name="Line 61"/>
            <p:cNvSpPr>
              <a:spLocks noChangeShapeType="1"/>
            </p:cNvSpPr>
            <p:nvPr/>
          </p:nvSpPr>
          <p:spPr bwMode="auto">
            <a:xfrm>
              <a:off x="4335" y="188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79" name="Freeform 62"/>
            <p:cNvSpPr>
              <a:spLocks/>
            </p:cNvSpPr>
            <p:nvPr/>
          </p:nvSpPr>
          <p:spPr bwMode="auto">
            <a:xfrm>
              <a:off x="4085" y="1630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80" name="Rectangle 63"/>
            <p:cNvSpPr>
              <a:spLocks noChangeArrowheads="1"/>
            </p:cNvSpPr>
            <p:nvPr/>
          </p:nvSpPr>
          <p:spPr bwMode="auto">
            <a:xfrm>
              <a:off x="4063" y="1749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sp>
        <p:nvSpPr>
          <p:cNvPr id="64541" name="Rectangle 64"/>
          <p:cNvSpPr>
            <a:spLocks noChangeArrowheads="1"/>
          </p:cNvSpPr>
          <p:nvPr/>
        </p:nvSpPr>
        <p:spPr bwMode="auto">
          <a:xfrm>
            <a:off x="4379913" y="1517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4356100" y="1841500"/>
            <a:ext cx="749300" cy="1531938"/>
            <a:chOff x="2744" y="1160"/>
            <a:chExt cx="472" cy="965"/>
          </a:xfrm>
        </p:grpSpPr>
        <p:sp>
          <p:nvSpPr>
            <p:cNvPr id="64563" name="Rectangle 66"/>
            <p:cNvSpPr>
              <a:spLocks noChangeArrowheads="1"/>
            </p:cNvSpPr>
            <p:nvPr/>
          </p:nvSpPr>
          <p:spPr bwMode="auto">
            <a:xfrm>
              <a:off x="2744" y="11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4564" name="Line 67"/>
            <p:cNvSpPr>
              <a:spLocks noChangeShapeType="1"/>
            </p:cNvSpPr>
            <p:nvPr/>
          </p:nvSpPr>
          <p:spPr bwMode="auto">
            <a:xfrm>
              <a:off x="2839" y="1323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5" name="Freeform 68"/>
            <p:cNvSpPr>
              <a:spLocks/>
            </p:cNvSpPr>
            <p:nvPr/>
          </p:nvSpPr>
          <p:spPr bwMode="auto">
            <a:xfrm>
              <a:off x="3009" y="1180"/>
              <a:ext cx="1" cy="233"/>
            </a:xfrm>
            <a:custGeom>
              <a:avLst/>
              <a:gdLst>
                <a:gd name="T0" fmla="*/ 0 w 1"/>
                <a:gd name="T1" fmla="*/ 0 h 233"/>
                <a:gd name="T2" fmla="*/ 0 w 1"/>
                <a:gd name="T3" fmla="*/ 232 h 233"/>
                <a:gd name="T4" fmla="*/ 0 60000 65536"/>
                <a:gd name="T5" fmla="*/ 0 60000 65536"/>
                <a:gd name="T6" fmla="*/ 0 w 1"/>
                <a:gd name="T7" fmla="*/ 0 h 233"/>
                <a:gd name="T8" fmla="*/ 1 w 1"/>
                <a:gd name="T9" fmla="*/ 233 h 2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3">
                  <a:moveTo>
                    <a:pt x="0" y="0"/>
                  </a:moveTo>
                  <a:lnTo>
                    <a:pt x="0" y="23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6" name="Rectangle 69"/>
            <p:cNvSpPr>
              <a:spLocks noChangeArrowheads="1"/>
            </p:cNvSpPr>
            <p:nvPr/>
          </p:nvSpPr>
          <p:spPr bwMode="auto">
            <a:xfrm>
              <a:off x="2799" y="1411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7" name="Rectangle 70"/>
            <p:cNvSpPr>
              <a:spLocks noChangeArrowheads="1"/>
            </p:cNvSpPr>
            <p:nvPr/>
          </p:nvSpPr>
          <p:spPr bwMode="auto">
            <a:xfrm>
              <a:off x="2958" y="1661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64568" name="Rectangle 71"/>
            <p:cNvSpPr>
              <a:spLocks noChangeArrowheads="1"/>
            </p:cNvSpPr>
            <p:nvPr/>
          </p:nvSpPr>
          <p:spPr bwMode="auto">
            <a:xfrm>
              <a:off x="2783" y="1935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64569" name="Rectangle 72"/>
            <p:cNvSpPr>
              <a:spLocks noChangeArrowheads="1"/>
            </p:cNvSpPr>
            <p:nvPr/>
          </p:nvSpPr>
          <p:spPr bwMode="auto">
            <a:xfrm>
              <a:off x="2766" y="1465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4570" name="Rectangle 73"/>
            <p:cNvSpPr>
              <a:spLocks noChangeArrowheads="1"/>
            </p:cNvSpPr>
            <p:nvPr/>
          </p:nvSpPr>
          <p:spPr bwMode="auto">
            <a:xfrm>
              <a:off x="2766" y="156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4571" name="Rectangle 74"/>
            <p:cNvSpPr>
              <a:spLocks noChangeArrowheads="1"/>
            </p:cNvSpPr>
            <p:nvPr/>
          </p:nvSpPr>
          <p:spPr bwMode="auto">
            <a:xfrm>
              <a:off x="2766" y="1745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64572" name="Rectangle 75"/>
            <p:cNvSpPr>
              <a:spLocks noChangeArrowheads="1"/>
            </p:cNvSpPr>
            <p:nvPr/>
          </p:nvSpPr>
          <p:spPr bwMode="auto">
            <a:xfrm>
              <a:off x="2766" y="1839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64573" name="Rectangle 76"/>
            <p:cNvSpPr>
              <a:spLocks noChangeArrowheads="1"/>
            </p:cNvSpPr>
            <p:nvPr/>
          </p:nvSpPr>
          <p:spPr bwMode="auto">
            <a:xfrm>
              <a:off x="2963" y="1840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64574" name="Rectangle 77"/>
            <p:cNvSpPr>
              <a:spLocks noChangeArrowheads="1"/>
            </p:cNvSpPr>
            <p:nvPr/>
          </p:nvSpPr>
          <p:spPr bwMode="auto">
            <a:xfrm>
              <a:off x="2894" y="1361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sp>
          <p:nvSpPr>
            <p:cNvPr id="64575" name="Line 78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76" name="Line 79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543" name="Freeform 80"/>
          <p:cNvSpPr>
            <a:spLocks/>
          </p:cNvSpPr>
          <p:nvPr/>
        </p:nvSpPr>
        <p:spPr bwMode="auto">
          <a:xfrm>
            <a:off x="1854200" y="2238375"/>
            <a:ext cx="266700" cy="528638"/>
          </a:xfrm>
          <a:custGeom>
            <a:avLst/>
            <a:gdLst>
              <a:gd name="T0" fmla="*/ 1 w 168"/>
              <a:gd name="T1" fmla="*/ 333 h 333"/>
              <a:gd name="T2" fmla="*/ 0 w 168"/>
              <a:gd name="T3" fmla="*/ 5 h 333"/>
              <a:gd name="T4" fmla="*/ 5 w 168"/>
              <a:gd name="T5" fmla="*/ 0 h 333"/>
              <a:gd name="T6" fmla="*/ 168 w 168"/>
              <a:gd name="T7" fmla="*/ 4 h 333"/>
              <a:gd name="T8" fmla="*/ 0 60000 65536"/>
              <a:gd name="T9" fmla="*/ 0 60000 65536"/>
              <a:gd name="T10" fmla="*/ 0 60000 65536"/>
              <a:gd name="T11" fmla="*/ 0 60000 65536"/>
              <a:gd name="T12" fmla="*/ 0 w 168"/>
              <a:gd name="T13" fmla="*/ 0 h 333"/>
              <a:gd name="T14" fmla="*/ 168 w 168"/>
              <a:gd name="T15" fmla="*/ 333 h 3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" h="333">
                <a:moveTo>
                  <a:pt x="1" y="333"/>
                </a:moveTo>
                <a:lnTo>
                  <a:pt x="0" y="5"/>
                </a:lnTo>
                <a:lnTo>
                  <a:pt x="5" y="0"/>
                </a:lnTo>
                <a:lnTo>
                  <a:pt x="168" y="4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4" name="Freeform 81"/>
          <p:cNvSpPr>
            <a:spLocks/>
          </p:cNvSpPr>
          <p:nvPr/>
        </p:nvSpPr>
        <p:spPr bwMode="auto">
          <a:xfrm>
            <a:off x="3141663" y="2633663"/>
            <a:ext cx="1296987" cy="1587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5" name="Rectangle 82"/>
          <p:cNvSpPr>
            <a:spLocks noChangeArrowheads="1"/>
          </p:cNvSpPr>
          <p:nvPr/>
        </p:nvSpPr>
        <p:spPr bwMode="auto">
          <a:xfrm>
            <a:off x="3090863" y="2216150"/>
            <a:ext cx="739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&lt;25:21&gt;</a:t>
            </a:r>
          </a:p>
        </p:txBody>
      </p:sp>
      <p:sp>
        <p:nvSpPr>
          <p:cNvPr id="64546" name="Rectangle 83"/>
          <p:cNvSpPr>
            <a:spLocks noChangeArrowheads="1"/>
          </p:cNvSpPr>
          <p:nvPr/>
        </p:nvSpPr>
        <p:spPr bwMode="auto">
          <a:xfrm>
            <a:off x="3100388" y="2419350"/>
            <a:ext cx="739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&lt;20:16&gt;</a:t>
            </a:r>
          </a:p>
        </p:txBody>
      </p:sp>
      <p:sp>
        <p:nvSpPr>
          <p:cNvPr id="64547" name="Rectangle 84"/>
          <p:cNvSpPr>
            <a:spLocks noChangeArrowheads="1"/>
          </p:cNvSpPr>
          <p:nvPr/>
        </p:nvSpPr>
        <p:spPr bwMode="auto">
          <a:xfrm>
            <a:off x="3092450" y="3390900"/>
            <a:ext cx="6556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&lt;15:0&gt;</a:t>
            </a:r>
          </a:p>
        </p:txBody>
      </p:sp>
      <p:sp>
        <p:nvSpPr>
          <p:cNvPr id="64548" name="Line 85"/>
          <p:cNvSpPr>
            <a:spLocks noChangeShapeType="1"/>
          </p:cNvSpPr>
          <p:nvPr/>
        </p:nvSpPr>
        <p:spPr bwMode="auto">
          <a:xfrm>
            <a:off x="4500563" y="31035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9" name="Freeform 86"/>
          <p:cNvSpPr>
            <a:spLocks/>
          </p:cNvSpPr>
          <p:nvPr/>
        </p:nvSpPr>
        <p:spPr bwMode="auto">
          <a:xfrm>
            <a:off x="3144838" y="2444750"/>
            <a:ext cx="1296987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1719" name="Rectangle 87"/>
          <p:cNvSpPr>
            <a:spLocks noChangeArrowheads="1"/>
          </p:cNvSpPr>
          <p:nvPr/>
        </p:nvSpPr>
        <p:spPr bwMode="auto">
          <a:xfrm>
            <a:off x="5273675" y="5205413"/>
            <a:ext cx="6048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OpSel</a:t>
            </a:r>
          </a:p>
        </p:txBody>
      </p:sp>
      <p:sp>
        <p:nvSpPr>
          <p:cNvPr id="1221720" name="Line 88"/>
          <p:cNvSpPr>
            <a:spLocks noChangeShapeType="1"/>
          </p:cNvSpPr>
          <p:nvPr/>
        </p:nvSpPr>
        <p:spPr bwMode="auto">
          <a:xfrm flipV="1">
            <a:off x="5567363" y="4189413"/>
            <a:ext cx="0" cy="10795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2" name="Rectangle 89"/>
          <p:cNvSpPr>
            <a:spLocks noChangeArrowheads="1"/>
          </p:cNvSpPr>
          <p:nvPr/>
        </p:nvSpPr>
        <p:spPr bwMode="auto">
          <a:xfrm>
            <a:off x="5275263" y="3870325"/>
            <a:ext cx="5842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3" name="Rectangle 90"/>
          <p:cNvSpPr>
            <a:spLocks noChangeArrowheads="1"/>
          </p:cNvSpPr>
          <p:nvPr/>
        </p:nvSpPr>
        <p:spPr bwMode="auto">
          <a:xfrm>
            <a:off x="5233988" y="3856038"/>
            <a:ext cx="671512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ALU</a:t>
            </a:r>
          </a:p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Control</a:t>
            </a:r>
          </a:p>
        </p:txBody>
      </p:sp>
      <p:sp>
        <p:nvSpPr>
          <p:cNvPr id="64554" name="Freeform 91"/>
          <p:cNvSpPr>
            <a:spLocks/>
          </p:cNvSpPr>
          <p:nvPr/>
        </p:nvSpPr>
        <p:spPr bwMode="auto">
          <a:xfrm>
            <a:off x="5064125" y="2681288"/>
            <a:ext cx="1423988" cy="1587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5" name="Freeform 92"/>
          <p:cNvSpPr>
            <a:spLocks/>
          </p:cNvSpPr>
          <p:nvPr/>
        </p:nvSpPr>
        <p:spPr bwMode="auto">
          <a:xfrm>
            <a:off x="5851525" y="3114675"/>
            <a:ext cx="863600" cy="849313"/>
          </a:xfrm>
          <a:custGeom>
            <a:avLst/>
            <a:gdLst>
              <a:gd name="T0" fmla="*/ 0 w 544"/>
              <a:gd name="T1" fmla="*/ 535 h 535"/>
              <a:gd name="T2" fmla="*/ 544 w 544"/>
              <a:gd name="T3" fmla="*/ 535 h 535"/>
              <a:gd name="T4" fmla="*/ 540 w 544"/>
              <a:gd name="T5" fmla="*/ 0 h 535"/>
              <a:gd name="T6" fmla="*/ 0 60000 65536"/>
              <a:gd name="T7" fmla="*/ 0 60000 65536"/>
              <a:gd name="T8" fmla="*/ 0 60000 65536"/>
              <a:gd name="T9" fmla="*/ 0 w 544"/>
              <a:gd name="T10" fmla="*/ 0 h 535"/>
              <a:gd name="T11" fmla="*/ 544 w 544"/>
              <a:gd name="T12" fmla="*/ 535 h 5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5">
                <a:moveTo>
                  <a:pt x="0" y="535"/>
                </a:moveTo>
                <a:lnTo>
                  <a:pt x="544" y="535"/>
                </a:lnTo>
                <a:lnTo>
                  <a:pt x="5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6" name="Freeform 93"/>
          <p:cNvSpPr>
            <a:spLocks/>
          </p:cNvSpPr>
          <p:nvPr/>
        </p:nvSpPr>
        <p:spPr bwMode="auto">
          <a:xfrm>
            <a:off x="3144838" y="3992563"/>
            <a:ext cx="2141537" cy="74612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7" name="Freeform 94"/>
          <p:cNvSpPr>
            <a:spLocks/>
          </p:cNvSpPr>
          <p:nvPr/>
        </p:nvSpPr>
        <p:spPr bwMode="auto">
          <a:xfrm>
            <a:off x="1055688" y="1412875"/>
            <a:ext cx="1755775" cy="1341438"/>
          </a:xfrm>
          <a:custGeom>
            <a:avLst/>
            <a:gdLst>
              <a:gd name="T0" fmla="*/ 921 w 1106"/>
              <a:gd name="T1" fmla="*/ 410 h 845"/>
              <a:gd name="T2" fmla="*/ 1104 w 1106"/>
              <a:gd name="T3" fmla="*/ 409 h 845"/>
              <a:gd name="T4" fmla="*/ 1106 w 1106"/>
              <a:gd name="T5" fmla="*/ 1 h 845"/>
              <a:gd name="T6" fmla="*/ 775 w 1106"/>
              <a:gd name="T7" fmla="*/ 0 h 845"/>
              <a:gd name="T8" fmla="*/ 2 w 1106"/>
              <a:gd name="T9" fmla="*/ 1 h 845"/>
              <a:gd name="T10" fmla="*/ 0 w 1106"/>
              <a:gd name="T11" fmla="*/ 845 h 845"/>
              <a:gd name="T12" fmla="*/ 335 w 1106"/>
              <a:gd name="T13" fmla="*/ 845 h 8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06"/>
              <a:gd name="T22" fmla="*/ 0 h 845"/>
              <a:gd name="T23" fmla="*/ 1106 w 1106"/>
              <a:gd name="T24" fmla="*/ 845 h 8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06" h="845">
                <a:moveTo>
                  <a:pt x="921" y="410"/>
                </a:moveTo>
                <a:lnTo>
                  <a:pt x="1104" y="409"/>
                </a:lnTo>
                <a:lnTo>
                  <a:pt x="1106" y="1"/>
                </a:lnTo>
                <a:lnTo>
                  <a:pt x="775" y="0"/>
                </a:lnTo>
                <a:lnTo>
                  <a:pt x="2" y="1"/>
                </a:lnTo>
                <a:lnTo>
                  <a:pt x="0" y="845"/>
                </a:lnTo>
                <a:lnTo>
                  <a:pt x="335" y="845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8" name="Freeform 95"/>
          <p:cNvSpPr>
            <a:spLocks/>
          </p:cNvSpPr>
          <p:nvPr/>
        </p:nvSpPr>
        <p:spPr bwMode="auto">
          <a:xfrm>
            <a:off x="5060950" y="3302000"/>
            <a:ext cx="1077913" cy="309563"/>
          </a:xfrm>
          <a:custGeom>
            <a:avLst/>
            <a:gdLst>
              <a:gd name="T0" fmla="*/ 0 w 889"/>
              <a:gd name="T1" fmla="*/ 298 h 299"/>
              <a:gd name="T2" fmla="*/ 277 w 889"/>
              <a:gd name="T3" fmla="*/ 298 h 299"/>
              <a:gd name="T4" fmla="*/ 277 w 889"/>
              <a:gd name="T5" fmla="*/ 0 h 299"/>
              <a:gd name="T6" fmla="*/ 888 w 889"/>
              <a:gd name="T7" fmla="*/ 0 h 299"/>
              <a:gd name="T8" fmla="*/ 0 60000 65536"/>
              <a:gd name="T9" fmla="*/ 0 60000 65536"/>
              <a:gd name="T10" fmla="*/ 0 60000 65536"/>
              <a:gd name="T11" fmla="*/ 0 60000 65536"/>
              <a:gd name="T12" fmla="*/ 0 w 889"/>
              <a:gd name="T13" fmla="*/ 0 h 299"/>
              <a:gd name="T14" fmla="*/ 889 w 889"/>
              <a:gd name="T15" fmla="*/ 299 h 2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9" h="299">
                <a:moveTo>
                  <a:pt x="0" y="298"/>
                </a:moveTo>
                <a:lnTo>
                  <a:pt x="277" y="298"/>
                </a:lnTo>
                <a:lnTo>
                  <a:pt x="277" y="0"/>
                </a:lnTo>
                <a:lnTo>
                  <a:pt x="888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9" name="Line 96"/>
          <p:cNvSpPr>
            <a:spLocks noChangeShapeType="1"/>
          </p:cNvSpPr>
          <p:nvPr/>
        </p:nvSpPr>
        <p:spPr bwMode="auto">
          <a:xfrm>
            <a:off x="5041900" y="3035300"/>
            <a:ext cx="1104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0" name="Freeform 97"/>
          <p:cNvSpPr>
            <a:spLocks/>
          </p:cNvSpPr>
          <p:nvPr/>
        </p:nvSpPr>
        <p:spPr bwMode="auto">
          <a:xfrm>
            <a:off x="3167063" y="2978150"/>
            <a:ext cx="611187" cy="1588"/>
          </a:xfrm>
          <a:custGeom>
            <a:avLst/>
            <a:gdLst>
              <a:gd name="T0" fmla="*/ 0 w 436"/>
              <a:gd name="T1" fmla="*/ 0 h 1"/>
              <a:gd name="T2" fmla="*/ 435 w 436"/>
              <a:gd name="T3" fmla="*/ 0 h 1"/>
              <a:gd name="T4" fmla="*/ 0 60000 65536"/>
              <a:gd name="T5" fmla="*/ 0 60000 65536"/>
              <a:gd name="T6" fmla="*/ 0 w 436"/>
              <a:gd name="T7" fmla="*/ 0 h 1"/>
              <a:gd name="T8" fmla="*/ 436 w 43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" h="1">
                <a:moveTo>
                  <a:pt x="0" y="0"/>
                </a:moveTo>
                <a:lnTo>
                  <a:pt x="435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1" name="Freeform 98"/>
          <p:cNvSpPr>
            <a:spLocks/>
          </p:cNvSpPr>
          <p:nvPr/>
        </p:nvSpPr>
        <p:spPr bwMode="auto">
          <a:xfrm>
            <a:off x="3503613" y="2630488"/>
            <a:ext cx="274637" cy="198437"/>
          </a:xfrm>
          <a:custGeom>
            <a:avLst/>
            <a:gdLst>
              <a:gd name="T0" fmla="*/ 0 w 196"/>
              <a:gd name="T1" fmla="*/ 0 h 125"/>
              <a:gd name="T2" fmla="*/ 0 w 196"/>
              <a:gd name="T3" fmla="*/ 124 h 125"/>
              <a:gd name="T4" fmla="*/ 195 w 196"/>
              <a:gd name="T5" fmla="*/ 124 h 125"/>
              <a:gd name="T6" fmla="*/ 0 60000 65536"/>
              <a:gd name="T7" fmla="*/ 0 60000 65536"/>
              <a:gd name="T8" fmla="*/ 0 60000 65536"/>
              <a:gd name="T9" fmla="*/ 0 w 196"/>
              <a:gd name="T10" fmla="*/ 0 h 125"/>
              <a:gd name="T11" fmla="*/ 196 w 196"/>
              <a:gd name="T12" fmla="*/ 125 h 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" h="125">
                <a:moveTo>
                  <a:pt x="0" y="0"/>
                </a:moveTo>
                <a:lnTo>
                  <a:pt x="0" y="124"/>
                </a:lnTo>
                <a:lnTo>
                  <a:pt x="195" y="12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2" name="Rectangle 99"/>
          <p:cNvSpPr>
            <a:spLocks noChangeArrowheads="1"/>
          </p:cNvSpPr>
          <p:nvPr/>
        </p:nvSpPr>
        <p:spPr bwMode="auto">
          <a:xfrm>
            <a:off x="3074988" y="2965450"/>
            <a:ext cx="739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&lt;15:11&gt;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2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2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1635" grpId="0" autoUpdateAnimBg="0"/>
      <p:bldP spid="1221655" grpId="0" autoUpdateAnimBg="0"/>
      <p:bldP spid="1221664" grpId="0" autoUpdateAnimBg="0"/>
      <p:bldP spid="1221719" grpId="0"/>
      <p:bldP spid="12217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538101-DFDF-8D4F-A386-9E8B763E1579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069263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 for Memory Instructions</a:t>
            </a:r>
          </a:p>
        </p:txBody>
      </p:sp>
      <p:sp>
        <p:nvSpPr>
          <p:cNvPr id="1222659" name="Rectangle 3"/>
          <p:cNvSpPr>
            <a:spLocks noChangeArrowheads="1"/>
          </p:cNvSpPr>
          <p:nvPr/>
        </p:nvSpPr>
        <p:spPr bwMode="auto">
          <a:xfrm>
            <a:off x="762000" y="1143000"/>
            <a:ext cx="7891463" cy="5270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Should program and data memory be separate?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Harvard style: separate</a:t>
            </a:r>
            <a:r>
              <a:rPr lang="en-US" sz="2000">
                <a:solidFill>
                  <a:schemeClr val="tx1"/>
                </a:solidFill>
                <a:latin typeface="Verdana" charset="0"/>
              </a:rPr>
              <a:t> (Aiken and Mark 1 influence)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- read-only program memory</a:t>
            </a:r>
          </a:p>
          <a:p>
            <a:pPr lvl="3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read/write data memory</a:t>
            </a:r>
          </a:p>
          <a:p>
            <a:pPr lvl="3">
              <a:spcBef>
                <a:spcPct val="0"/>
              </a:spcBef>
              <a:buFontTx/>
              <a:buChar char="-"/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Note: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Somehow there must be a way to load the</a:t>
            </a:r>
            <a:br>
              <a:rPr lang="en-US" sz="2000">
                <a:solidFill>
                  <a:srgbClr val="56127A"/>
                </a:solidFill>
                <a:latin typeface="Verdana" charset="0"/>
              </a:rPr>
            </a:br>
            <a:r>
              <a:rPr lang="en-US" sz="2000">
                <a:solidFill>
                  <a:srgbClr val="56127A"/>
                </a:solidFill>
                <a:latin typeface="Verdana" charset="0"/>
              </a:rPr>
              <a:t>program memory </a:t>
            </a:r>
          </a:p>
          <a:p>
            <a:pPr lvl="4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Princeton style: the same </a:t>
            </a:r>
            <a:r>
              <a:rPr lang="en-US" sz="2000">
                <a:solidFill>
                  <a:schemeClr val="tx1"/>
                </a:solidFill>
                <a:latin typeface="Verdana" charset="0"/>
              </a:rPr>
              <a:t>(von Neumann’s influence)</a:t>
            </a:r>
          </a:p>
          <a:p>
            <a:pPr lvl="3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single read/write memory for program and data</a:t>
            </a:r>
            <a:br>
              <a:rPr lang="en-US" sz="2000">
                <a:solidFill>
                  <a:srgbClr val="56127A"/>
                </a:solidFill>
                <a:latin typeface="Verdana" charset="0"/>
              </a:rPr>
            </a:b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Note: 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 Load or Store instruction requires 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accessing the memory more than once 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during its execution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33C9F-518F-7B4C-B1A3-BD706F0AA0C6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3682" name="Freeform 2"/>
          <p:cNvSpPr>
            <a:spLocks/>
          </p:cNvSpPr>
          <p:nvPr/>
        </p:nvSpPr>
        <p:spPr bwMode="auto">
          <a:xfrm>
            <a:off x="7532688" y="3006725"/>
            <a:ext cx="1004887" cy="136525"/>
          </a:xfrm>
          <a:custGeom>
            <a:avLst/>
            <a:gdLst>
              <a:gd name="T0" fmla="*/ 0 w 633"/>
              <a:gd name="T1" fmla="*/ 0 h 86"/>
              <a:gd name="T2" fmla="*/ 432 w 633"/>
              <a:gd name="T3" fmla="*/ 0 h 86"/>
              <a:gd name="T4" fmla="*/ 468 w 633"/>
              <a:gd name="T5" fmla="*/ 86 h 86"/>
              <a:gd name="T6" fmla="*/ 633 w 633"/>
              <a:gd name="T7" fmla="*/ 86 h 86"/>
              <a:gd name="T8" fmla="*/ 0 60000 65536"/>
              <a:gd name="T9" fmla="*/ 0 60000 65536"/>
              <a:gd name="T10" fmla="*/ 0 60000 65536"/>
              <a:gd name="T11" fmla="*/ 0 60000 65536"/>
              <a:gd name="T12" fmla="*/ 0 w 633"/>
              <a:gd name="T13" fmla="*/ 0 h 86"/>
              <a:gd name="T14" fmla="*/ 633 w 633"/>
              <a:gd name="T15" fmla="*/ 86 h 8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33" h="86">
                <a:moveTo>
                  <a:pt x="0" y="0"/>
                </a:moveTo>
                <a:lnTo>
                  <a:pt x="432" y="0"/>
                </a:lnTo>
                <a:lnTo>
                  <a:pt x="468" y="86"/>
                </a:lnTo>
                <a:lnTo>
                  <a:pt x="633" y="86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3" name="Freeform 3"/>
          <p:cNvSpPr>
            <a:spLocks/>
          </p:cNvSpPr>
          <p:nvPr/>
        </p:nvSpPr>
        <p:spPr bwMode="auto">
          <a:xfrm>
            <a:off x="2071688" y="2917825"/>
            <a:ext cx="3384550" cy="481013"/>
          </a:xfrm>
          <a:custGeom>
            <a:avLst/>
            <a:gdLst>
              <a:gd name="T0" fmla="*/ 0 w 2132"/>
              <a:gd name="T1" fmla="*/ 284 h 303"/>
              <a:gd name="T2" fmla="*/ 344 w 2132"/>
              <a:gd name="T3" fmla="*/ 284 h 303"/>
              <a:gd name="T4" fmla="*/ 973 w 2132"/>
              <a:gd name="T5" fmla="*/ 289 h 303"/>
              <a:gd name="T6" fmla="*/ 1109 w 2132"/>
              <a:gd name="T7" fmla="*/ 303 h 303"/>
              <a:gd name="T8" fmla="*/ 1393 w 2132"/>
              <a:gd name="T9" fmla="*/ 303 h 303"/>
              <a:gd name="T10" fmla="*/ 1393 w 2132"/>
              <a:gd name="T11" fmla="*/ 48 h 303"/>
              <a:gd name="T12" fmla="*/ 1858 w 2132"/>
              <a:gd name="T13" fmla="*/ 48 h 303"/>
              <a:gd name="T14" fmla="*/ 1973 w 2132"/>
              <a:gd name="T15" fmla="*/ 0 h 303"/>
              <a:gd name="T16" fmla="*/ 2132 w 2132"/>
              <a:gd name="T17" fmla="*/ 0 h 30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32"/>
              <a:gd name="T28" fmla="*/ 0 h 303"/>
              <a:gd name="T29" fmla="*/ 2132 w 2132"/>
              <a:gd name="T30" fmla="*/ 303 h 30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32" h="303">
                <a:moveTo>
                  <a:pt x="0" y="284"/>
                </a:moveTo>
                <a:lnTo>
                  <a:pt x="344" y="284"/>
                </a:lnTo>
                <a:lnTo>
                  <a:pt x="973" y="289"/>
                </a:lnTo>
                <a:lnTo>
                  <a:pt x="1109" y="303"/>
                </a:lnTo>
                <a:lnTo>
                  <a:pt x="1393" y="303"/>
                </a:lnTo>
                <a:lnTo>
                  <a:pt x="1393" y="48"/>
                </a:lnTo>
                <a:lnTo>
                  <a:pt x="1858" y="48"/>
                </a:lnTo>
                <a:lnTo>
                  <a:pt x="1973" y="0"/>
                </a:lnTo>
                <a:lnTo>
                  <a:pt x="2132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4" name="Freeform 4"/>
          <p:cNvSpPr>
            <a:spLocks/>
          </p:cNvSpPr>
          <p:nvPr/>
        </p:nvSpPr>
        <p:spPr bwMode="auto">
          <a:xfrm>
            <a:off x="2963863" y="2773363"/>
            <a:ext cx="5570537" cy="1844675"/>
          </a:xfrm>
          <a:custGeom>
            <a:avLst/>
            <a:gdLst>
              <a:gd name="T0" fmla="*/ 3509 w 3509"/>
              <a:gd name="T1" fmla="*/ 235 h 1162"/>
              <a:gd name="T2" fmla="*/ 3504 w 3509"/>
              <a:gd name="T3" fmla="*/ 1162 h 1162"/>
              <a:gd name="T4" fmla="*/ 5 w 3509"/>
              <a:gd name="T5" fmla="*/ 1152 h 1162"/>
              <a:gd name="T6" fmla="*/ 0 w 3509"/>
              <a:gd name="T7" fmla="*/ 0 h 1162"/>
              <a:gd name="T8" fmla="*/ 250 w 3509"/>
              <a:gd name="T9" fmla="*/ 0 h 11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9"/>
              <a:gd name="T16" fmla="*/ 0 h 1162"/>
              <a:gd name="T17" fmla="*/ 3509 w 3509"/>
              <a:gd name="T18" fmla="*/ 1162 h 116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9" h="1162">
                <a:moveTo>
                  <a:pt x="3509" y="235"/>
                </a:moveTo>
                <a:lnTo>
                  <a:pt x="3504" y="1162"/>
                </a:lnTo>
                <a:lnTo>
                  <a:pt x="5" y="1152"/>
                </a:lnTo>
                <a:lnTo>
                  <a:pt x="0" y="0"/>
                </a:lnTo>
                <a:lnTo>
                  <a:pt x="250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5" name="Freeform 5"/>
          <p:cNvSpPr>
            <a:spLocks/>
          </p:cNvSpPr>
          <p:nvPr/>
        </p:nvSpPr>
        <p:spPr bwMode="auto">
          <a:xfrm>
            <a:off x="2046288" y="2160588"/>
            <a:ext cx="4735512" cy="468312"/>
          </a:xfrm>
          <a:custGeom>
            <a:avLst/>
            <a:gdLst>
              <a:gd name="T0" fmla="*/ 0 w 2983"/>
              <a:gd name="T1" fmla="*/ 0 h 295"/>
              <a:gd name="T2" fmla="*/ 849 w 2983"/>
              <a:gd name="T3" fmla="*/ 0 h 295"/>
              <a:gd name="T4" fmla="*/ 1058 w 2983"/>
              <a:gd name="T5" fmla="*/ 187 h 295"/>
              <a:gd name="T6" fmla="*/ 2172 w 2983"/>
              <a:gd name="T7" fmla="*/ 194 h 295"/>
              <a:gd name="T8" fmla="*/ 2277 w 2983"/>
              <a:gd name="T9" fmla="*/ 295 h 295"/>
              <a:gd name="T10" fmla="*/ 2983 w 2983"/>
              <a:gd name="T11" fmla="*/ 295 h 2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83"/>
              <a:gd name="T19" fmla="*/ 0 h 295"/>
              <a:gd name="T20" fmla="*/ 2983 w 2983"/>
              <a:gd name="T21" fmla="*/ 295 h 29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83" h="295">
                <a:moveTo>
                  <a:pt x="0" y="0"/>
                </a:moveTo>
                <a:lnTo>
                  <a:pt x="849" y="0"/>
                </a:lnTo>
                <a:lnTo>
                  <a:pt x="1058" y="187"/>
                </a:lnTo>
                <a:lnTo>
                  <a:pt x="2172" y="194"/>
                </a:lnTo>
                <a:lnTo>
                  <a:pt x="2277" y="295"/>
                </a:lnTo>
                <a:lnTo>
                  <a:pt x="2983" y="295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6" name="Freeform 6"/>
          <p:cNvSpPr>
            <a:spLocks/>
          </p:cNvSpPr>
          <p:nvPr/>
        </p:nvSpPr>
        <p:spPr bwMode="auto">
          <a:xfrm>
            <a:off x="2057400" y="2308225"/>
            <a:ext cx="4765675" cy="1171575"/>
          </a:xfrm>
          <a:custGeom>
            <a:avLst/>
            <a:gdLst>
              <a:gd name="T0" fmla="*/ 0 w 3002"/>
              <a:gd name="T1" fmla="*/ 0 h 738"/>
              <a:gd name="T2" fmla="*/ 878 w 3002"/>
              <a:gd name="T3" fmla="*/ 0 h 738"/>
              <a:gd name="T4" fmla="*/ 1080 w 3002"/>
              <a:gd name="T5" fmla="*/ 310 h 738"/>
              <a:gd name="T6" fmla="*/ 1534 w 3002"/>
              <a:gd name="T7" fmla="*/ 310 h 738"/>
              <a:gd name="T8" fmla="*/ 1536 w 3002"/>
              <a:gd name="T9" fmla="*/ 738 h 738"/>
              <a:gd name="T10" fmla="*/ 3002 w 3002"/>
              <a:gd name="T11" fmla="*/ 735 h 7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002"/>
              <a:gd name="T19" fmla="*/ 0 h 738"/>
              <a:gd name="T20" fmla="*/ 3002 w 3002"/>
              <a:gd name="T21" fmla="*/ 738 h 7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002" h="738">
                <a:moveTo>
                  <a:pt x="0" y="0"/>
                </a:moveTo>
                <a:lnTo>
                  <a:pt x="878" y="0"/>
                </a:lnTo>
                <a:lnTo>
                  <a:pt x="1080" y="310"/>
                </a:lnTo>
                <a:lnTo>
                  <a:pt x="1534" y="310"/>
                </a:lnTo>
                <a:lnTo>
                  <a:pt x="1536" y="738"/>
                </a:lnTo>
                <a:lnTo>
                  <a:pt x="3002" y="735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8" name="Rectangle 7"/>
          <p:cNvSpPr>
            <a:spLocks noGrp="1" noChangeArrowheads="1"/>
          </p:cNvSpPr>
          <p:nvPr>
            <p:ph type="title"/>
          </p:nvPr>
        </p:nvSpPr>
        <p:spPr>
          <a:xfrm>
            <a:off x="206375" y="498475"/>
            <a:ext cx="8724900" cy="774700"/>
          </a:xfrm>
          <a:noFill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/>
              <a:t>Load/Store Instructions:</a:t>
            </a:r>
            <a:r>
              <a:rPr lang="en-US" sz="2000" i="1"/>
              <a:t>Harvard Datapath</a:t>
            </a:r>
            <a:r>
              <a:rPr lang="en-US"/>
              <a:t>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770813" y="1485900"/>
            <a:ext cx="968375" cy="1981200"/>
            <a:chOff x="4895" y="936"/>
            <a:chExt cx="610" cy="1248"/>
          </a:xfrm>
        </p:grpSpPr>
        <p:sp>
          <p:nvSpPr>
            <p:cNvPr id="68726" name="Freeform 9"/>
            <p:cNvSpPr>
              <a:spLocks/>
            </p:cNvSpPr>
            <p:nvPr/>
          </p:nvSpPr>
          <p:spPr bwMode="auto">
            <a:xfrm>
              <a:off x="5184" y="1220"/>
              <a:ext cx="1" cy="577"/>
            </a:xfrm>
            <a:custGeom>
              <a:avLst/>
              <a:gdLst>
                <a:gd name="T0" fmla="*/ 0 w 1"/>
                <a:gd name="T1" fmla="*/ 0 h 577"/>
                <a:gd name="T2" fmla="*/ 0 w 1"/>
                <a:gd name="T3" fmla="*/ 576 h 577"/>
                <a:gd name="T4" fmla="*/ 0 60000 65536"/>
                <a:gd name="T5" fmla="*/ 0 60000 65536"/>
                <a:gd name="T6" fmla="*/ 0 w 1"/>
                <a:gd name="T7" fmla="*/ 0 h 577"/>
                <a:gd name="T8" fmla="*/ 1 w 1"/>
                <a:gd name="T9" fmla="*/ 577 h 5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77">
                  <a:moveTo>
                    <a:pt x="0" y="0"/>
                  </a:moveTo>
                  <a:lnTo>
                    <a:pt x="0" y="576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27" name="Rectangle 10"/>
            <p:cNvSpPr>
              <a:spLocks noChangeArrowheads="1"/>
            </p:cNvSpPr>
            <p:nvPr/>
          </p:nvSpPr>
          <p:spPr bwMode="auto">
            <a:xfrm>
              <a:off x="4895" y="936"/>
              <a:ext cx="61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  <a:p>
              <a:pPr algn="ctr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ALU / Mem</a:t>
              </a:r>
            </a:p>
          </p:txBody>
        </p:sp>
        <p:sp>
          <p:nvSpPr>
            <p:cNvPr id="68728" name="Freeform 11"/>
            <p:cNvSpPr>
              <a:spLocks/>
            </p:cNvSpPr>
            <p:nvPr/>
          </p:nvSpPr>
          <p:spPr bwMode="auto">
            <a:xfrm>
              <a:off x="5127" y="1799"/>
              <a:ext cx="145" cy="385"/>
            </a:xfrm>
            <a:custGeom>
              <a:avLst/>
              <a:gdLst>
                <a:gd name="T0" fmla="*/ 144 w 145"/>
                <a:gd name="T1" fmla="*/ 48 h 385"/>
                <a:gd name="T2" fmla="*/ 144 w 145"/>
                <a:gd name="T3" fmla="*/ 336 h 385"/>
                <a:gd name="T4" fmla="*/ 0 w 145"/>
                <a:gd name="T5" fmla="*/ 384 h 385"/>
                <a:gd name="T6" fmla="*/ 0 w 145"/>
                <a:gd name="T7" fmla="*/ 0 h 385"/>
                <a:gd name="T8" fmla="*/ 144 w 145"/>
                <a:gd name="T9" fmla="*/ 48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385"/>
                <a:gd name="T17" fmla="*/ 145 w 145"/>
                <a:gd name="T18" fmla="*/ 385 h 3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385">
                  <a:moveTo>
                    <a:pt x="144" y="48"/>
                  </a:moveTo>
                  <a:lnTo>
                    <a:pt x="144" y="336"/>
                  </a:lnTo>
                  <a:lnTo>
                    <a:pt x="0" y="384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798513" y="6022975"/>
            <a:ext cx="649128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rs is the base register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rt is the destination of a Load or the source for a Store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811213" y="5278438"/>
            <a:ext cx="7502525" cy="892175"/>
            <a:chOff x="511" y="3325"/>
            <a:chExt cx="4726" cy="562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46" y="3325"/>
              <a:ext cx="4691" cy="402"/>
              <a:chOff x="546" y="3325"/>
              <a:chExt cx="4691" cy="402"/>
            </a:xfrm>
          </p:grpSpPr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>
                <a:off x="555" y="3515"/>
                <a:ext cx="3032" cy="200"/>
                <a:chOff x="555" y="3515"/>
                <a:chExt cx="3032" cy="200"/>
              </a:xfrm>
            </p:grpSpPr>
            <p:sp>
              <p:nvSpPr>
                <p:cNvPr id="68722" name="Rectangle 16"/>
                <p:cNvSpPr>
                  <a:spLocks noChangeArrowheads="1"/>
                </p:cNvSpPr>
                <p:nvPr/>
              </p:nvSpPr>
              <p:spPr bwMode="auto">
                <a:xfrm>
                  <a:off x="555" y="3515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23" name="Rectangle 17"/>
                <p:cNvSpPr>
                  <a:spLocks noChangeArrowheads="1"/>
                </p:cNvSpPr>
                <p:nvPr/>
              </p:nvSpPr>
              <p:spPr bwMode="auto">
                <a:xfrm>
                  <a:off x="2067" y="3515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24" name="Line 18"/>
                <p:cNvSpPr>
                  <a:spLocks noChangeShapeType="1"/>
                </p:cNvSpPr>
                <p:nvPr/>
              </p:nvSpPr>
              <p:spPr bwMode="auto">
                <a:xfrm>
                  <a:off x="1627" y="3523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25" name="Line 19"/>
                <p:cNvSpPr>
                  <a:spLocks noChangeShapeType="1"/>
                </p:cNvSpPr>
                <p:nvPr/>
              </p:nvSpPr>
              <p:spPr bwMode="auto">
                <a:xfrm>
                  <a:off x="1123" y="3523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8721" name="Rectangle 20"/>
              <p:cNvSpPr>
                <a:spLocks noChangeArrowheads="1"/>
              </p:cNvSpPr>
              <p:nvPr/>
            </p:nvSpPr>
            <p:spPr bwMode="auto">
              <a:xfrm>
                <a:off x="546" y="3325"/>
                <a:ext cx="4691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chemeClr val="tx1"/>
                    </a:solidFill>
                    <a:latin typeface="Verdana" charset="0"/>
                  </a:rPr>
                  <a:t>      6	    5	5               16                   addressing mode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opcode	  rs	rt         displacement         (rs) + displacement</a:t>
                </a:r>
              </a:p>
            </p:txBody>
          </p:sp>
        </p:grpSp>
        <p:sp>
          <p:nvSpPr>
            <p:cNvPr id="68719" name="Rectangle 21"/>
            <p:cNvSpPr>
              <a:spLocks noChangeArrowheads="1"/>
            </p:cNvSpPr>
            <p:nvPr/>
          </p:nvSpPr>
          <p:spPr bwMode="auto">
            <a:xfrm>
              <a:off x="511" y="3716"/>
              <a:ext cx="3088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31        26  25      21 20     16 15                                      0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330200" y="1239838"/>
            <a:ext cx="8208963" cy="3997325"/>
            <a:chOff x="208" y="781"/>
            <a:chExt cx="5171" cy="2518"/>
          </a:xfrm>
        </p:grpSpPr>
        <p:sp>
          <p:nvSpPr>
            <p:cNvPr id="68637" name="Freeform 23"/>
            <p:cNvSpPr>
              <a:spLocks/>
            </p:cNvSpPr>
            <p:nvPr/>
          </p:nvSpPr>
          <p:spPr bwMode="auto">
            <a:xfrm>
              <a:off x="2827" y="1774"/>
              <a:ext cx="1450" cy="414"/>
            </a:xfrm>
            <a:custGeom>
              <a:avLst/>
              <a:gdLst>
                <a:gd name="T0" fmla="*/ 0 w 1450"/>
                <a:gd name="T1" fmla="*/ 0 h 419"/>
                <a:gd name="T2" fmla="*/ 0 w 1450"/>
                <a:gd name="T3" fmla="*/ 418 h 419"/>
                <a:gd name="T4" fmla="*/ 1449 w 1450"/>
                <a:gd name="T5" fmla="*/ 418 h 419"/>
                <a:gd name="T6" fmla="*/ 0 60000 65536"/>
                <a:gd name="T7" fmla="*/ 0 60000 65536"/>
                <a:gd name="T8" fmla="*/ 0 60000 65536"/>
                <a:gd name="T9" fmla="*/ 0 w 1450"/>
                <a:gd name="T10" fmla="*/ 0 h 419"/>
                <a:gd name="T11" fmla="*/ 1450 w 1450"/>
                <a:gd name="T12" fmla="*/ 419 h 4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50" h="419">
                  <a:moveTo>
                    <a:pt x="0" y="0"/>
                  </a:moveTo>
                  <a:lnTo>
                    <a:pt x="0" y="418"/>
                  </a:lnTo>
                  <a:lnTo>
                    <a:pt x="1449" y="41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38" name="Freeform 24"/>
            <p:cNvSpPr>
              <a:spLocks/>
            </p:cNvSpPr>
            <p:nvPr/>
          </p:nvSpPr>
          <p:spPr bwMode="auto">
            <a:xfrm>
              <a:off x="1686" y="1508"/>
              <a:ext cx="145" cy="289"/>
            </a:xfrm>
            <a:custGeom>
              <a:avLst/>
              <a:gdLst>
                <a:gd name="T0" fmla="*/ 144 w 145"/>
                <a:gd name="T1" fmla="*/ 240 h 289"/>
                <a:gd name="T2" fmla="*/ 144 w 145"/>
                <a:gd name="T3" fmla="*/ 48 h 289"/>
                <a:gd name="T4" fmla="*/ 0 w 145"/>
                <a:gd name="T5" fmla="*/ 0 h 289"/>
                <a:gd name="T6" fmla="*/ 0 w 145"/>
                <a:gd name="T7" fmla="*/ 288 h 289"/>
                <a:gd name="T8" fmla="*/ 144 w 145"/>
                <a:gd name="T9" fmla="*/ 240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240"/>
                  </a:moveTo>
                  <a:lnTo>
                    <a:pt x="144" y="48"/>
                  </a:lnTo>
                  <a:lnTo>
                    <a:pt x="0" y="0"/>
                  </a:lnTo>
                  <a:lnTo>
                    <a:pt x="0" y="288"/>
                  </a:lnTo>
                  <a:lnTo>
                    <a:pt x="144" y="24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39" name="Line 25"/>
            <p:cNvSpPr>
              <a:spLocks noChangeShapeType="1"/>
            </p:cNvSpPr>
            <p:nvPr/>
          </p:nvSpPr>
          <p:spPr bwMode="auto">
            <a:xfrm>
              <a:off x="3664" y="1668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0" name="Freeform 26"/>
            <p:cNvSpPr>
              <a:spLocks/>
            </p:cNvSpPr>
            <p:nvPr/>
          </p:nvSpPr>
          <p:spPr bwMode="auto">
            <a:xfrm>
              <a:off x="2479" y="1892"/>
              <a:ext cx="682" cy="255"/>
            </a:xfrm>
            <a:custGeom>
              <a:avLst/>
              <a:gdLst>
                <a:gd name="T0" fmla="*/ 0 w 657"/>
                <a:gd name="T1" fmla="*/ 256 h 257"/>
                <a:gd name="T2" fmla="*/ 208 w 657"/>
                <a:gd name="T3" fmla="*/ 256 h 257"/>
                <a:gd name="T4" fmla="*/ 208 w 657"/>
                <a:gd name="T5" fmla="*/ 0 h 257"/>
                <a:gd name="T6" fmla="*/ 656 w 657"/>
                <a:gd name="T7" fmla="*/ 0 h 2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7"/>
                <a:gd name="T13" fmla="*/ 0 h 257"/>
                <a:gd name="T14" fmla="*/ 657 w 657"/>
                <a:gd name="T15" fmla="*/ 257 h 2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7" h="257">
                  <a:moveTo>
                    <a:pt x="0" y="256"/>
                  </a:moveTo>
                  <a:lnTo>
                    <a:pt x="208" y="256"/>
                  </a:lnTo>
                  <a:lnTo>
                    <a:pt x="208" y="0"/>
                  </a:lnTo>
                  <a:lnTo>
                    <a:pt x="65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1" name="Rectangle 27"/>
            <p:cNvSpPr>
              <a:spLocks noChangeArrowheads="1"/>
            </p:cNvSpPr>
            <p:nvPr/>
          </p:nvSpPr>
          <p:spPr bwMode="auto">
            <a:xfrm>
              <a:off x="1535" y="3125"/>
              <a:ext cx="43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68642" name="Freeform 28"/>
            <p:cNvSpPr>
              <a:spLocks/>
            </p:cNvSpPr>
            <p:nvPr/>
          </p:nvSpPr>
          <p:spPr bwMode="auto">
            <a:xfrm>
              <a:off x="1296" y="1364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3" name="Freeform 29"/>
            <p:cNvSpPr>
              <a:spLocks/>
            </p:cNvSpPr>
            <p:nvPr/>
          </p:nvSpPr>
          <p:spPr bwMode="auto">
            <a:xfrm>
              <a:off x="1296" y="1460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4" name="Freeform 30"/>
            <p:cNvSpPr>
              <a:spLocks/>
            </p:cNvSpPr>
            <p:nvPr/>
          </p:nvSpPr>
          <p:spPr bwMode="auto">
            <a:xfrm>
              <a:off x="1296" y="1556"/>
              <a:ext cx="385" cy="178"/>
            </a:xfrm>
            <a:custGeom>
              <a:avLst/>
              <a:gdLst>
                <a:gd name="T0" fmla="*/ 0 w 385"/>
                <a:gd name="T1" fmla="*/ 0 h 178"/>
                <a:gd name="T2" fmla="*/ 0 w 385"/>
                <a:gd name="T3" fmla="*/ 177 h 178"/>
                <a:gd name="T4" fmla="*/ 384 w 385"/>
                <a:gd name="T5" fmla="*/ 177 h 178"/>
                <a:gd name="T6" fmla="*/ 0 60000 65536"/>
                <a:gd name="T7" fmla="*/ 0 60000 65536"/>
                <a:gd name="T8" fmla="*/ 0 60000 65536"/>
                <a:gd name="T9" fmla="*/ 0 w 385"/>
                <a:gd name="T10" fmla="*/ 0 h 178"/>
                <a:gd name="T11" fmla="*/ 385 w 38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78">
                  <a:moveTo>
                    <a:pt x="0" y="0"/>
                  </a:moveTo>
                  <a:lnTo>
                    <a:pt x="0" y="177"/>
                  </a:lnTo>
                  <a:lnTo>
                    <a:pt x="384" y="177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5" name="Freeform 31"/>
            <p:cNvSpPr>
              <a:spLocks/>
            </p:cNvSpPr>
            <p:nvPr/>
          </p:nvSpPr>
          <p:spPr bwMode="auto">
            <a:xfrm>
              <a:off x="1294" y="1733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6" name="Freeform 32"/>
            <p:cNvSpPr>
              <a:spLocks/>
            </p:cNvSpPr>
            <p:nvPr/>
          </p:nvSpPr>
          <p:spPr bwMode="auto">
            <a:xfrm>
              <a:off x="1440" y="1460"/>
              <a:ext cx="241" cy="141"/>
            </a:xfrm>
            <a:custGeom>
              <a:avLst/>
              <a:gdLst>
                <a:gd name="T0" fmla="*/ 0 w 241"/>
                <a:gd name="T1" fmla="*/ 0 h 141"/>
                <a:gd name="T2" fmla="*/ 0 w 241"/>
                <a:gd name="T3" fmla="*/ 140 h 141"/>
                <a:gd name="T4" fmla="*/ 240 w 241"/>
                <a:gd name="T5" fmla="*/ 140 h 141"/>
                <a:gd name="T6" fmla="*/ 0 60000 65536"/>
                <a:gd name="T7" fmla="*/ 0 60000 65536"/>
                <a:gd name="T8" fmla="*/ 0 60000 65536"/>
                <a:gd name="T9" fmla="*/ 0 w 241"/>
                <a:gd name="T10" fmla="*/ 0 h 141"/>
                <a:gd name="T11" fmla="*/ 241 w 241"/>
                <a:gd name="T12" fmla="*/ 141 h 1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41">
                  <a:moveTo>
                    <a:pt x="0" y="0"/>
                  </a:moveTo>
                  <a:lnTo>
                    <a:pt x="0" y="140"/>
                  </a:lnTo>
                  <a:lnTo>
                    <a:pt x="240" y="1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7" name="Freeform 33"/>
            <p:cNvSpPr>
              <a:spLocks/>
            </p:cNvSpPr>
            <p:nvPr/>
          </p:nvSpPr>
          <p:spPr bwMode="auto">
            <a:xfrm>
              <a:off x="1831" y="1652"/>
              <a:ext cx="282" cy="1"/>
            </a:xfrm>
            <a:custGeom>
              <a:avLst/>
              <a:gdLst>
                <a:gd name="T0" fmla="*/ 0 w 282"/>
                <a:gd name="T1" fmla="*/ 0 h 1"/>
                <a:gd name="T2" fmla="*/ 281 w 282"/>
                <a:gd name="T3" fmla="*/ 0 h 1"/>
                <a:gd name="T4" fmla="*/ 0 60000 65536"/>
                <a:gd name="T5" fmla="*/ 0 60000 65536"/>
                <a:gd name="T6" fmla="*/ 0 w 282"/>
                <a:gd name="T7" fmla="*/ 0 h 1"/>
                <a:gd name="T8" fmla="*/ 282 w 28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2" h="1">
                  <a:moveTo>
                    <a:pt x="0" y="0"/>
                  </a:moveTo>
                  <a:lnTo>
                    <a:pt x="281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8" name="Freeform 34"/>
            <p:cNvSpPr>
              <a:spLocks/>
            </p:cNvSpPr>
            <p:nvPr/>
          </p:nvSpPr>
          <p:spPr bwMode="auto">
            <a:xfrm>
              <a:off x="1728" y="1796"/>
              <a:ext cx="1" cy="1345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9" name="Freeform 35"/>
            <p:cNvSpPr>
              <a:spLocks/>
            </p:cNvSpPr>
            <p:nvPr/>
          </p:nvSpPr>
          <p:spPr bwMode="auto">
            <a:xfrm>
              <a:off x="2512" y="1556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0" name="Freeform 36"/>
            <p:cNvSpPr>
              <a:spLocks/>
            </p:cNvSpPr>
            <p:nvPr/>
          </p:nvSpPr>
          <p:spPr bwMode="auto">
            <a:xfrm>
              <a:off x="1296" y="211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1" name="Freeform 37"/>
            <p:cNvSpPr>
              <a:spLocks/>
            </p:cNvSpPr>
            <p:nvPr/>
          </p:nvSpPr>
          <p:spPr bwMode="auto">
            <a:xfrm>
              <a:off x="3008" y="1844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2" name="Freeform 38"/>
            <p:cNvSpPr>
              <a:spLocks/>
            </p:cNvSpPr>
            <p:nvPr/>
          </p:nvSpPr>
          <p:spPr bwMode="auto">
            <a:xfrm>
              <a:off x="4800" y="1892"/>
              <a:ext cx="337" cy="1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3" name="Freeform 39"/>
            <p:cNvSpPr>
              <a:spLocks/>
            </p:cNvSpPr>
            <p:nvPr/>
          </p:nvSpPr>
          <p:spPr bwMode="auto">
            <a:xfrm>
              <a:off x="2488" y="1772"/>
              <a:ext cx="689" cy="1"/>
            </a:xfrm>
            <a:custGeom>
              <a:avLst/>
              <a:gdLst>
                <a:gd name="T0" fmla="*/ 0 w 689"/>
                <a:gd name="T1" fmla="*/ 0 h 1"/>
                <a:gd name="T2" fmla="*/ 688 w 689"/>
                <a:gd name="T3" fmla="*/ 0 h 1"/>
                <a:gd name="T4" fmla="*/ 0 60000 65536"/>
                <a:gd name="T5" fmla="*/ 0 60000 65536"/>
                <a:gd name="T6" fmla="*/ 0 w 689"/>
                <a:gd name="T7" fmla="*/ 0 h 1"/>
                <a:gd name="T8" fmla="*/ 689 w 68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89" h="1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4" name="Freeform 40"/>
            <p:cNvSpPr>
              <a:spLocks/>
            </p:cNvSpPr>
            <p:nvPr/>
          </p:nvSpPr>
          <p:spPr bwMode="auto">
            <a:xfrm>
              <a:off x="4028" y="1664"/>
              <a:ext cx="1092" cy="809"/>
            </a:xfrm>
            <a:custGeom>
              <a:avLst/>
              <a:gdLst>
                <a:gd name="T0" fmla="*/ 0 w 1092"/>
                <a:gd name="T1" fmla="*/ 0 h 809"/>
                <a:gd name="T2" fmla="*/ 0 w 1092"/>
                <a:gd name="T3" fmla="*/ 809 h 809"/>
                <a:gd name="T4" fmla="*/ 855 w 1092"/>
                <a:gd name="T5" fmla="*/ 809 h 809"/>
                <a:gd name="T6" fmla="*/ 855 w 1092"/>
                <a:gd name="T7" fmla="*/ 444 h 809"/>
                <a:gd name="T8" fmla="*/ 1092 w 1092"/>
                <a:gd name="T9" fmla="*/ 444 h 8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2"/>
                <a:gd name="T16" fmla="*/ 0 h 809"/>
                <a:gd name="T17" fmla="*/ 1092 w 1092"/>
                <a:gd name="T18" fmla="*/ 809 h 80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2" h="809">
                  <a:moveTo>
                    <a:pt x="0" y="0"/>
                  </a:moveTo>
                  <a:lnTo>
                    <a:pt x="0" y="809"/>
                  </a:lnTo>
                  <a:lnTo>
                    <a:pt x="855" y="809"/>
                  </a:lnTo>
                  <a:lnTo>
                    <a:pt x="855" y="444"/>
                  </a:lnTo>
                  <a:lnTo>
                    <a:pt x="1092" y="444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5" name="Freeform 41"/>
            <p:cNvSpPr>
              <a:spLocks/>
            </p:cNvSpPr>
            <p:nvPr/>
          </p:nvSpPr>
          <p:spPr bwMode="auto">
            <a:xfrm>
              <a:off x="1872" y="1748"/>
              <a:ext cx="3507" cy="1153"/>
            </a:xfrm>
            <a:custGeom>
              <a:avLst/>
              <a:gdLst>
                <a:gd name="T0" fmla="*/ 3399 w 3507"/>
                <a:gd name="T1" fmla="*/ 234 h 1153"/>
                <a:gd name="T2" fmla="*/ 3506 w 3507"/>
                <a:gd name="T3" fmla="*/ 234 h 1153"/>
                <a:gd name="T4" fmla="*/ 3504 w 3507"/>
                <a:gd name="T5" fmla="*/ 1152 h 1153"/>
                <a:gd name="T6" fmla="*/ 0 w 3507"/>
                <a:gd name="T7" fmla="*/ 1152 h 1153"/>
                <a:gd name="T8" fmla="*/ 0 w 3507"/>
                <a:gd name="T9" fmla="*/ 0 h 1153"/>
                <a:gd name="T10" fmla="*/ 240 w 3507"/>
                <a:gd name="T11" fmla="*/ 0 h 11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07"/>
                <a:gd name="T19" fmla="*/ 0 h 1153"/>
                <a:gd name="T20" fmla="*/ 3507 w 3507"/>
                <a:gd name="T21" fmla="*/ 1153 h 11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07" h="1153">
                  <a:moveTo>
                    <a:pt x="3399" y="234"/>
                  </a:moveTo>
                  <a:lnTo>
                    <a:pt x="3506" y="234"/>
                  </a:lnTo>
                  <a:lnTo>
                    <a:pt x="3504" y="1152"/>
                  </a:lnTo>
                  <a:lnTo>
                    <a:pt x="0" y="1152"/>
                  </a:lnTo>
                  <a:lnTo>
                    <a:pt x="0" y="0"/>
                  </a:lnTo>
                  <a:lnTo>
                    <a:pt x="24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6" name="Rectangle 42"/>
            <p:cNvSpPr>
              <a:spLocks noChangeArrowheads="1"/>
            </p:cNvSpPr>
            <p:nvPr/>
          </p:nvSpPr>
          <p:spPr bwMode="auto">
            <a:xfrm>
              <a:off x="3031" y="3128"/>
              <a:ext cx="32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68657" name="Rectangle 43"/>
            <p:cNvSpPr>
              <a:spLocks noChangeArrowheads="1"/>
            </p:cNvSpPr>
            <p:nvPr/>
          </p:nvSpPr>
          <p:spPr bwMode="auto">
            <a:xfrm>
              <a:off x="1273" y="1222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 i="1">
                  <a:solidFill>
                    <a:srgbClr val="56127A"/>
                  </a:solidFill>
                </a:rPr>
                <a:t>“base”</a:t>
              </a:r>
            </a:p>
          </p:txBody>
        </p:sp>
        <p:sp>
          <p:nvSpPr>
            <p:cNvPr id="68658" name="Rectangle 44"/>
            <p:cNvSpPr>
              <a:spLocks noChangeArrowheads="1"/>
            </p:cNvSpPr>
            <p:nvPr/>
          </p:nvSpPr>
          <p:spPr bwMode="auto">
            <a:xfrm>
              <a:off x="1322" y="1976"/>
              <a:ext cx="31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 b="1" i="1">
                  <a:solidFill>
                    <a:srgbClr val="56127A"/>
                  </a:solidFill>
                </a:rPr>
                <a:t>disp</a:t>
              </a:r>
            </a:p>
          </p:txBody>
        </p:sp>
        <p:sp>
          <p:nvSpPr>
            <p:cNvPr id="68659" name="Oval 45"/>
            <p:cNvSpPr>
              <a:spLocks noChangeArrowheads="1"/>
            </p:cNvSpPr>
            <p:nvPr/>
          </p:nvSpPr>
          <p:spPr bwMode="auto">
            <a:xfrm>
              <a:off x="2812" y="1752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0" name="Oval 46"/>
            <p:cNvSpPr>
              <a:spLocks noChangeArrowheads="1"/>
            </p:cNvSpPr>
            <p:nvPr/>
          </p:nvSpPr>
          <p:spPr bwMode="auto">
            <a:xfrm>
              <a:off x="4012" y="1648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1" name="Line 47"/>
            <p:cNvSpPr>
              <a:spLocks noChangeShapeType="1"/>
            </p:cNvSpPr>
            <p:nvPr/>
          </p:nvSpPr>
          <p:spPr bwMode="auto">
            <a:xfrm flipV="1">
              <a:off x="2304" y="2224"/>
              <a:ext cx="0" cy="9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2" name="Rectangle 48"/>
            <p:cNvSpPr>
              <a:spLocks noChangeArrowheads="1"/>
            </p:cNvSpPr>
            <p:nvPr/>
          </p:nvSpPr>
          <p:spPr bwMode="auto">
            <a:xfrm>
              <a:off x="2111" y="3125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68663" name="Rectangle 49"/>
            <p:cNvSpPr>
              <a:spLocks noChangeArrowheads="1"/>
            </p:cNvSpPr>
            <p:nvPr/>
          </p:nvSpPr>
          <p:spPr bwMode="auto">
            <a:xfrm>
              <a:off x="1103" y="3125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68664" name="Line 50"/>
            <p:cNvSpPr>
              <a:spLocks noChangeShapeType="1"/>
            </p:cNvSpPr>
            <p:nvPr/>
          </p:nvSpPr>
          <p:spPr bwMode="auto">
            <a:xfrm flipH="1">
              <a:off x="1634" y="174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5" name="Freeform 51"/>
            <p:cNvSpPr>
              <a:spLocks/>
            </p:cNvSpPr>
            <p:nvPr/>
          </p:nvSpPr>
          <p:spPr bwMode="auto">
            <a:xfrm>
              <a:off x="3174" y="1700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6" name="Line 52"/>
            <p:cNvSpPr>
              <a:spLocks noChangeShapeType="1"/>
            </p:cNvSpPr>
            <p:nvPr/>
          </p:nvSpPr>
          <p:spPr bwMode="auto">
            <a:xfrm flipH="1">
              <a:off x="3310" y="1844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7" name="Rectangle 53"/>
            <p:cNvSpPr>
              <a:spLocks noChangeArrowheads="1"/>
            </p:cNvSpPr>
            <p:nvPr/>
          </p:nvSpPr>
          <p:spPr bwMode="auto">
            <a:xfrm>
              <a:off x="2623" y="3125"/>
              <a:ext cx="38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68668" name="Line 54"/>
            <p:cNvSpPr>
              <a:spLocks noChangeShapeType="1"/>
            </p:cNvSpPr>
            <p:nvPr/>
          </p:nvSpPr>
          <p:spPr bwMode="auto">
            <a:xfrm flipV="1">
              <a:off x="2808" y="2464"/>
              <a:ext cx="0" cy="6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9" name="Line 55"/>
            <p:cNvSpPr>
              <a:spLocks noChangeShapeType="1"/>
            </p:cNvSpPr>
            <p:nvPr/>
          </p:nvSpPr>
          <p:spPr bwMode="auto">
            <a:xfrm>
              <a:off x="3240" y="1976"/>
              <a:ext cx="0" cy="115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0" name="Line 56"/>
            <p:cNvSpPr>
              <a:spLocks noChangeShapeType="1"/>
            </p:cNvSpPr>
            <p:nvPr/>
          </p:nvSpPr>
          <p:spPr bwMode="auto">
            <a:xfrm>
              <a:off x="1297" y="2359"/>
              <a:ext cx="0" cy="7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7"/>
            <p:cNvGrpSpPr>
              <a:grpSpLocks/>
            </p:cNvGrpSpPr>
            <p:nvPr/>
          </p:nvGrpSpPr>
          <p:grpSpPr bwMode="auto">
            <a:xfrm>
              <a:off x="2609" y="2256"/>
              <a:ext cx="423" cy="228"/>
              <a:chOff x="2576" y="2405"/>
              <a:chExt cx="423" cy="228"/>
            </a:xfrm>
          </p:grpSpPr>
          <p:sp>
            <p:nvSpPr>
              <p:cNvPr id="68716" name="Rectangle 58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17" name="Rectangle 59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grpSp>
          <p:nvGrpSpPr>
            <p:cNvPr id="8" name="Group 60"/>
            <p:cNvGrpSpPr>
              <a:grpSpLocks/>
            </p:cNvGrpSpPr>
            <p:nvPr/>
          </p:nvGrpSpPr>
          <p:grpSpPr bwMode="auto">
            <a:xfrm>
              <a:off x="3384" y="1500"/>
              <a:ext cx="456" cy="383"/>
              <a:chOff x="3384" y="1500"/>
              <a:chExt cx="456" cy="383"/>
            </a:xfrm>
          </p:grpSpPr>
          <p:sp>
            <p:nvSpPr>
              <p:cNvPr id="68712" name="Rectangle 61"/>
              <p:cNvSpPr>
                <a:spLocks noChangeArrowheads="1"/>
              </p:cNvSpPr>
              <p:nvPr/>
            </p:nvSpPr>
            <p:spPr bwMode="auto">
              <a:xfrm>
                <a:off x="3678" y="1712"/>
                <a:ext cx="16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z</a:t>
                </a:r>
              </a:p>
            </p:txBody>
          </p:sp>
          <p:sp>
            <p:nvSpPr>
              <p:cNvPr id="68713" name="Line 62"/>
              <p:cNvSpPr>
                <a:spLocks noChangeShapeType="1"/>
              </p:cNvSpPr>
              <p:nvPr/>
            </p:nvSpPr>
            <p:spPr bwMode="auto">
              <a:xfrm>
                <a:off x="3652" y="1750"/>
                <a:ext cx="3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14" name="Freeform 63"/>
              <p:cNvSpPr>
                <a:spLocks/>
              </p:cNvSpPr>
              <p:nvPr/>
            </p:nvSpPr>
            <p:spPr bwMode="auto">
              <a:xfrm>
                <a:off x="3407" y="1500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15" name="Rectangle 64"/>
              <p:cNvSpPr>
                <a:spLocks noChangeArrowheads="1"/>
              </p:cNvSpPr>
              <p:nvPr/>
            </p:nvSpPr>
            <p:spPr bwMode="auto">
              <a:xfrm>
                <a:off x="3384" y="1618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sp>
          <p:nvSpPr>
            <p:cNvPr id="68673" name="Line 65"/>
            <p:cNvSpPr>
              <a:spLocks noChangeShapeType="1"/>
            </p:cNvSpPr>
            <p:nvPr/>
          </p:nvSpPr>
          <p:spPr bwMode="auto">
            <a:xfrm>
              <a:off x="1199" y="1697"/>
              <a:ext cx="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4" name="Rectangle 66"/>
            <p:cNvSpPr>
              <a:spLocks noChangeArrowheads="1"/>
            </p:cNvSpPr>
            <p:nvPr/>
          </p:nvSpPr>
          <p:spPr bwMode="auto">
            <a:xfrm>
              <a:off x="467" y="956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68675" name="Freeform 67"/>
            <p:cNvSpPr>
              <a:spLocks/>
            </p:cNvSpPr>
            <p:nvPr/>
          </p:nvSpPr>
          <p:spPr bwMode="auto">
            <a:xfrm>
              <a:off x="732" y="98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6" name="Line 68"/>
            <p:cNvSpPr>
              <a:spLocks noChangeShapeType="1"/>
            </p:cNvSpPr>
            <p:nvPr/>
          </p:nvSpPr>
          <p:spPr bwMode="auto">
            <a:xfrm>
              <a:off x="688" y="103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7" name="Rectangle 69"/>
            <p:cNvSpPr>
              <a:spLocks noChangeArrowheads="1"/>
            </p:cNvSpPr>
            <p:nvPr/>
          </p:nvSpPr>
          <p:spPr bwMode="auto">
            <a:xfrm>
              <a:off x="732" y="1114"/>
              <a:ext cx="256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Add</a:t>
              </a:r>
            </a:p>
          </p:txBody>
        </p:sp>
        <p:sp>
          <p:nvSpPr>
            <p:cNvPr id="68678" name="Rectangle 70"/>
            <p:cNvSpPr>
              <a:spLocks noChangeArrowheads="1"/>
            </p:cNvSpPr>
            <p:nvPr/>
          </p:nvSpPr>
          <p:spPr bwMode="auto">
            <a:xfrm>
              <a:off x="331" y="1852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8679" name="Line 71"/>
            <p:cNvSpPr>
              <a:spLocks noChangeShapeType="1"/>
            </p:cNvSpPr>
            <p:nvPr/>
          </p:nvSpPr>
          <p:spPr bwMode="auto">
            <a:xfrm>
              <a:off x="457" y="1806"/>
              <a:ext cx="0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72"/>
            <p:cNvGrpSpPr>
              <a:grpSpLocks/>
            </p:cNvGrpSpPr>
            <p:nvPr/>
          </p:nvGrpSpPr>
          <p:grpSpPr bwMode="auto">
            <a:xfrm>
              <a:off x="338" y="1440"/>
              <a:ext cx="892" cy="668"/>
              <a:chOff x="942" y="1554"/>
              <a:chExt cx="892" cy="668"/>
            </a:xfrm>
          </p:grpSpPr>
          <p:sp>
            <p:nvSpPr>
              <p:cNvPr id="68702" name="Freeform 73"/>
              <p:cNvSpPr>
                <a:spLocks/>
              </p:cNvSpPr>
              <p:nvPr/>
            </p:nvSpPr>
            <p:spPr bwMode="auto">
              <a:xfrm>
                <a:off x="1127" y="1738"/>
                <a:ext cx="193" cy="1"/>
              </a:xfrm>
              <a:custGeom>
                <a:avLst/>
                <a:gdLst>
                  <a:gd name="T0" fmla="*/ 0 w 193"/>
                  <a:gd name="T1" fmla="*/ 0 h 1"/>
                  <a:gd name="T2" fmla="*/ 144 w 193"/>
                  <a:gd name="T3" fmla="*/ 0 h 1"/>
                  <a:gd name="T4" fmla="*/ 192 w 19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93"/>
                  <a:gd name="T10" fmla="*/ 0 h 1"/>
                  <a:gd name="T11" fmla="*/ 193 w 19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" name="Group 74"/>
              <p:cNvGrpSpPr>
                <a:grpSpLocks/>
              </p:cNvGrpSpPr>
              <p:nvPr/>
            </p:nvGrpSpPr>
            <p:grpSpPr bwMode="auto">
              <a:xfrm>
                <a:off x="1298" y="1621"/>
                <a:ext cx="536" cy="601"/>
                <a:chOff x="1298" y="1621"/>
                <a:chExt cx="536" cy="601"/>
              </a:xfrm>
            </p:grpSpPr>
            <p:sp>
              <p:nvSpPr>
                <p:cNvPr id="68708" name="Rectangle 75"/>
                <p:cNvSpPr>
                  <a:spLocks noChangeArrowheads="1"/>
                </p:cNvSpPr>
                <p:nvPr/>
              </p:nvSpPr>
              <p:spPr bwMode="auto">
                <a:xfrm>
                  <a:off x="1331" y="16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09" name="Rectangle 76"/>
                <p:cNvSpPr>
                  <a:spLocks noChangeArrowheads="1"/>
                </p:cNvSpPr>
                <p:nvPr/>
              </p:nvSpPr>
              <p:spPr bwMode="auto">
                <a:xfrm>
                  <a:off x="1298" y="1621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68710" name="Rectangle 77"/>
                <p:cNvSpPr>
                  <a:spLocks noChangeArrowheads="1"/>
                </p:cNvSpPr>
                <p:nvPr/>
              </p:nvSpPr>
              <p:spPr bwMode="auto">
                <a:xfrm>
                  <a:off x="1571" y="1725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68711" name="Rectangle 78"/>
                <p:cNvSpPr>
                  <a:spLocks noChangeArrowheads="1"/>
                </p:cNvSpPr>
                <p:nvPr/>
              </p:nvSpPr>
              <p:spPr bwMode="auto">
                <a:xfrm>
                  <a:off x="1305" y="1898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68704" name="Rectangle 79"/>
              <p:cNvSpPr>
                <a:spLocks noChangeArrowheads="1"/>
              </p:cNvSpPr>
              <p:nvPr/>
            </p:nvSpPr>
            <p:spPr bwMode="auto">
              <a:xfrm>
                <a:off x="991" y="1554"/>
                <a:ext cx="128" cy="36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05" name="Line 80"/>
              <p:cNvSpPr>
                <a:spLocks noChangeShapeType="1"/>
              </p:cNvSpPr>
              <p:nvPr/>
            </p:nvSpPr>
            <p:spPr bwMode="auto">
              <a:xfrm>
                <a:off x="1135" y="1738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06" name="Rectangle 81"/>
              <p:cNvSpPr>
                <a:spLocks noChangeArrowheads="1"/>
              </p:cNvSpPr>
              <p:nvPr/>
            </p:nvSpPr>
            <p:spPr bwMode="auto">
              <a:xfrm>
                <a:off x="942" y="166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68707" name="Freeform 82"/>
              <p:cNvSpPr>
                <a:spLocks/>
              </p:cNvSpPr>
              <p:nvPr/>
            </p:nvSpPr>
            <p:spPr bwMode="auto">
              <a:xfrm>
                <a:off x="1031" y="1874"/>
                <a:ext cx="49" cy="49"/>
              </a:xfrm>
              <a:custGeom>
                <a:avLst/>
                <a:gdLst>
                  <a:gd name="T0" fmla="*/ 0 w 49"/>
                  <a:gd name="T1" fmla="*/ 48 h 49"/>
                  <a:gd name="T2" fmla="*/ 24 w 49"/>
                  <a:gd name="T3" fmla="*/ 0 h 49"/>
                  <a:gd name="T4" fmla="*/ 48 w 49"/>
                  <a:gd name="T5" fmla="*/ 48 h 49"/>
                  <a:gd name="T6" fmla="*/ 0 60000 65536"/>
                  <a:gd name="T7" fmla="*/ 0 60000 65536"/>
                  <a:gd name="T8" fmla="*/ 0 60000 65536"/>
                  <a:gd name="T9" fmla="*/ 0 w 49"/>
                  <a:gd name="T10" fmla="*/ 0 h 49"/>
                  <a:gd name="T11" fmla="*/ 49 w 49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8681" name="Freeform 83"/>
            <p:cNvSpPr>
              <a:spLocks/>
            </p:cNvSpPr>
            <p:nvPr/>
          </p:nvSpPr>
          <p:spPr bwMode="auto">
            <a:xfrm>
              <a:off x="564" y="1296"/>
              <a:ext cx="168" cy="333"/>
            </a:xfrm>
            <a:custGeom>
              <a:avLst/>
              <a:gdLst>
                <a:gd name="T0" fmla="*/ 1 w 168"/>
                <a:gd name="T1" fmla="*/ 333 h 333"/>
                <a:gd name="T2" fmla="*/ 0 w 168"/>
                <a:gd name="T3" fmla="*/ 5 h 333"/>
                <a:gd name="T4" fmla="*/ 5 w 168"/>
                <a:gd name="T5" fmla="*/ 0 h 333"/>
                <a:gd name="T6" fmla="*/ 168 w 168"/>
                <a:gd name="T7" fmla="*/ 4 h 3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333"/>
                <a:gd name="T14" fmla="*/ 168 w 168"/>
                <a:gd name="T15" fmla="*/ 333 h 3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333">
                  <a:moveTo>
                    <a:pt x="1" y="333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168" y="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2" name="Freeform 84"/>
            <p:cNvSpPr>
              <a:spLocks/>
            </p:cNvSpPr>
            <p:nvPr/>
          </p:nvSpPr>
          <p:spPr bwMode="auto">
            <a:xfrm>
              <a:off x="208" y="800"/>
              <a:ext cx="917" cy="845"/>
            </a:xfrm>
            <a:custGeom>
              <a:avLst/>
              <a:gdLst>
                <a:gd name="T0" fmla="*/ 762 w 917"/>
                <a:gd name="T1" fmla="*/ 410 h 845"/>
                <a:gd name="T2" fmla="*/ 917 w 917"/>
                <a:gd name="T3" fmla="*/ 410 h 845"/>
                <a:gd name="T4" fmla="*/ 915 w 917"/>
                <a:gd name="T5" fmla="*/ 1 h 845"/>
                <a:gd name="T6" fmla="*/ 641 w 917"/>
                <a:gd name="T7" fmla="*/ 0 h 845"/>
                <a:gd name="T8" fmla="*/ 2 w 917"/>
                <a:gd name="T9" fmla="*/ 1 h 845"/>
                <a:gd name="T10" fmla="*/ 0 w 917"/>
                <a:gd name="T11" fmla="*/ 845 h 845"/>
                <a:gd name="T12" fmla="*/ 177 w 917"/>
                <a:gd name="T13" fmla="*/ 845 h 8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17"/>
                <a:gd name="T22" fmla="*/ 0 h 845"/>
                <a:gd name="T23" fmla="*/ 917 w 917"/>
                <a:gd name="T24" fmla="*/ 845 h 8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17" h="845">
                  <a:moveTo>
                    <a:pt x="762" y="410"/>
                  </a:moveTo>
                  <a:lnTo>
                    <a:pt x="917" y="410"/>
                  </a:lnTo>
                  <a:lnTo>
                    <a:pt x="915" y="1"/>
                  </a:lnTo>
                  <a:lnTo>
                    <a:pt x="641" y="0"/>
                  </a:lnTo>
                  <a:lnTo>
                    <a:pt x="2" y="1"/>
                  </a:lnTo>
                  <a:lnTo>
                    <a:pt x="0" y="845"/>
                  </a:lnTo>
                  <a:lnTo>
                    <a:pt x="177" y="845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3" name="Rectangle 85"/>
            <p:cNvSpPr>
              <a:spLocks noChangeArrowheads="1"/>
            </p:cNvSpPr>
            <p:nvPr/>
          </p:nvSpPr>
          <p:spPr bwMode="auto">
            <a:xfrm>
              <a:off x="2078" y="781"/>
              <a:ext cx="51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RegWrite</a:t>
              </a:r>
            </a:p>
          </p:txBody>
        </p:sp>
        <p:sp>
          <p:nvSpPr>
            <p:cNvPr id="68684" name="Rectangle 86"/>
            <p:cNvSpPr>
              <a:spLocks noChangeArrowheads="1"/>
            </p:cNvSpPr>
            <p:nvPr/>
          </p:nvSpPr>
          <p:spPr bwMode="auto">
            <a:xfrm>
              <a:off x="2063" y="985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8685" name="Line 87"/>
            <p:cNvSpPr>
              <a:spLocks noChangeShapeType="1"/>
            </p:cNvSpPr>
            <p:nvPr/>
          </p:nvSpPr>
          <p:spPr bwMode="auto">
            <a:xfrm>
              <a:off x="2158" y="1148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6" name="Freeform 88"/>
            <p:cNvSpPr>
              <a:spLocks/>
            </p:cNvSpPr>
            <p:nvPr/>
          </p:nvSpPr>
          <p:spPr bwMode="auto">
            <a:xfrm>
              <a:off x="2328" y="1005"/>
              <a:ext cx="1" cy="233"/>
            </a:xfrm>
            <a:custGeom>
              <a:avLst/>
              <a:gdLst>
                <a:gd name="T0" fmla="*/ 0 w 1"/>
                <a:gd name="T1" fmla="*/ 0 h 233"/>
                <a:gd name="T2" fmla="*/ 0 w 1"/>
                <a:gd name="T3" fmla="*/ 232 h 233"/>
                <a:gd name="T4" fmla="*/ 0 60000 65536"/>
                <a:gd name="T5" fmla="*/ 0 60000 65536"/>
                <a:gd name="T6" fmla="*/ 0 w 1"/>
                <a:gd name="T7" fmla="*/ 0 h 233"/>
                <a:gd name="T8" fmla="*/ 1 w 1"/>
                <a:gd name="T9" fmla="*/ 233 h 2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3">
                  <a:moveTo>
                    <a:pt x="0" y="0"/>
                  </a:moveTo>
                  <a:lnTo>
                    <a:pt x="0" y="23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7" name="Rectangle 89"/>
            <p:cNvSpPr>
              <a:spLocks noChangeArrowheads="1"/>
            </p:cNvSpPr>
            <p:nvPr/>
          </p:nvSpPr>
          <p:spPr bwMode="auto">
            <a:xfrm>
              <a:off x="2118" y="1236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8" name="Rectangle 90"/>
            <p:cNvSpPr>
              <a:spLocks noChangeArrowheads="1"/>
            </p:cNvSpPr>
            <p:nvPr/>
          </p:nvSpPr>
          <p:spPr bwMode="auto">
            <a:xfrm>
              <a:off x="2277" y="1486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68689" name="Rectangle 91"/>
            <p:cNvSpPr>
              <a:spLocks noChangeArrowheads="1"/>
            </p:cNvSpPr>
            <p:nvPr/>
          </p:nvSpPr>
          <p:spPr bwMode="auto">
            <a:xfrm>
              <a:off x="2102" y="1760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68690" name="Rectangle 92"/>
            <p:cNvSpPr>
              <a:spLocks noChangeArrowheads="1"/>
            </p:cNvSpPr>
            <p:nvPr/>
          </p:nvSpPr>
          <p:spPr bwMode="auto">
            <a:xfrm>
              <a:off x="2085" y="1290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8691" name="Rectangle 93"/>
            <p:cNvSpPr>
              <a:spLocks noChangeArrowheads="1"/>
            </p:cNvSpPr>
            <p:nvPr/>
          </p:nvSpPr>
          <p:spPr bwMode="auto">
            <a:xfrm>
              <a:off x="2085" y="138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8692" name="Rectangle 94"/>
            <p:cNvSpPr>
              <a:spLocks noChangeArrowheads="1"/>
            </p:cNvSpPr>
            <p:nvPr/>
          </p:nvSpPr>
          <p:spPr bwMode="auto">
            <a:xfrm>
              <a:off x="2085" y="1570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68693" name="Rectangle 95"/>
            <p:cNvSpPr>
              <a:spLocks noChangeArrowheads="1"/>
            </p:cNvSpPr>
            <p:nvPr/>
          </p:nvSpPr>
          <p:spPr bwMode="auto">
            <a:xfrm>
              <a:off x="2085" y="166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68694" name="Rectangle 96"/>
            <p:cNvSpPr>
              <a:spLocks noChangeArrowheads="1"/>
            </p:cNvSpPr>
            <p:nvPr/>
          </p:nvSpPr>
          <p:spPr bwMode="auto">
            <a:xfrm>
              <a:off x="2282" y="166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68695" name="Rectangle 97"/>
            <p:cNvSpPr>
              <a:spLocks noChangeArrowheads="1"/>
            </p:cNvSpPr>
            <p:nvPr/>
          </p:nvSpPr>
          <p:spPr bwMode="auto">
            <a:xfrm>
              <a:off x="2213" y="1186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sp>
          <p:nvSpPr>
            <p:cNvPr id="68696" name="Line 98"/>
            <p:cNvSpPr>
              <a:spLocks noChangeShapeType="1"/>
            </p:cNvSpPr>
            <p:nvPr/>
          </p:nvSpPr>
          <p:spPr bwMode="auto">
            <a:xfrm>
              <a:off x="2154" y="178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97" name="Rectangle 99"/>
            <p:cNvSpPr>
              <a:spLocks noChangeArrowheads="1"/>
            </p:cNvSpPr>
            <p:nvPr/>
          </p:nvSpPr>
          <p:spPr bwMode="auto">
            <a:xfrm>
              <a:off x="2111" y="2015"/>
              <a:ext cx="368" cy="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98" name="Rectangle 100"/>
            <p:cNvSpPr>
              <a:spLocks noChangeArrowheads="1"/>
            </p:cNvSpPr>
            <p:nvPr/>
          </p:nvSpPr>
          <p:spPr bwMode="auto">
            <a:xfrm>
              <a:off x="2127" y="2007"/>
              <a:ext cx="301" cy="2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Imm</a:t>
              </a:r>
            </a:p>
            <a:p>
              <a:pPr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</a:t>
              </a:r>
            </a:p>
          </p:txBody>
        </p:sp>
        <p:grpSp>
          <p:nvGrpSpPr>
            <p:cNvPr id="11" name="Group 101"/>
            <p:cNvGrpSpPr>
              <a:grpSpLocks/>
            </p:cNvGrpSpPr>
            <p:nvPr/>
          </p:nvGrpSpPr>
          <p:grpSpPr bwMode="auto">
            <a:xfrm>
              <a:off x="2132" y="1236"/>
              <a:ext cx="51" cy="55"/>
              <a:chOff x="2815" y="1407"/>
              <a:chExt cx="51" cy="55"/>
            </a:xfrm>
          </p:grpSpPr>
          <p:sp>
            <p:nvSpPr>
              <p:cNvPr id="68700" name="Line 102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01" name="Line 103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" name="Group 104"/>
          <p:cNvGrpSpPr>
            <a:grpSpLocks/>
          </p:cNvGrpSpPr>
          <p:nvPr/>
        </p:nvGrpSpPr>
        <p:grpSpPr bwMode="auto">
          <a:xfrm>
            <a:off x="6678613" y="1270000"/>
            <a:ext cx="973137" cy="2349500"/>
            <a:chOff x="4207" y="800"/>
            <a:chExt cx="613" cy="1480"/>
          </a:xfrm>
        </p:grpSpPr>
        <p:sp>
          <p:nvSpPr>
            <p:cNvPr id="68624" name="Rectangle 105"/>
            <p:cNvSpPr>
              <a:spLocks noChangeArrowheads="1"/>
            </p:cNvSpPr>
            <p:nvPr/>
          </p:nvSpPr>
          <p:spPr bwMode="auto">
            <a:xfrm>
              <a:off x="4207" y="1256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8625" name="Line 106"/>
            <p:cNvSpPr>
              <a:spLocks noChangeShapeType="1"/>
            </p:cNvSpPr>
            <p:nvPr/>
          </p:nvSpPr>
          <p:spPr bwMode="auto">
            <a:xfrm>
              <a:off x="4340" y="1448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26" name="Rectangle 107"/>
            <p:cNvSpPr>
              <a:spLocks noChangeArrowheads="1"/>
            </p:cNvSpPr>
            <p:nvPr/>
          </p:nvSpPr>
          <p:spPr bwMode="auto">
            <a:xfrm>
              <a:off x="4247" y="800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68627" name="Freeform 108"/>
            <p:cNvSpPr>
              <a:spLocks/>
            </p:cNvSpPr>
            <p:nvPr/>
          </p:nvSpPr>
          <p:spPr bwMode="auto">
            <a:xfrm>
              <a:off x="4496" y="972"/>
              <a:ext cx="1" cy="553"/>
            </a:xfrm>
            <a:custGeom>
              <a:avLst/>
              <a:gdLst>
                <a:gd name="T0" fmla="*/ 0 w 1"/>
                <a:gd name="T1" fmla="*/ 0 h 553"/>
                <a:gd name="T2" fmla="*/ 0 w 1"/>
                <a:gd name="T3" fmla="*/ 552 h 553"/>
                <a:gd name="T4" fmla="*/ 0 60000 65536"/>
                <a:gd name="T5" fmla="*/ 0 60000 65536"/>
                <a:gd name="T6" fmla="*/ 0 w 1"/>
                <a:gd name="T7" fmla="*/ 0 h 553"/>
                <a:gd name="T8" fmla="*/ 1 w 1"/>
                <a:gd name="T9" fmla="*/ 553 h 55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53">
                  <a:moveTo>
                    <a:pt x="0" y="0"/>
                  </a:moveTo>
                  <a:lnTo>
                    <a:pt x="0" y="55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28" name="Rectangle 109"/>
            <p:cNvSpPr>
              <a:spLocks noChangeArrowheads="1"/>
            </p:cNvSpPr>
            <p:nvPr/>
          </p:nvSpPr>
          <p:spPr bwMode="auto">
            <a:xfrm>
              <a:off x="4280" y="1528"/>
              <a:ext cx="488" cy="7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29" name="Rectangle 110"/>
            <p:cNvSpPr>
              <a:spLocks noChangeArrowheads="1"/>
            </p:cNvSpPr>
            <p:nvPr/>
          </p:nvSpPr>
          <p:spPr bwMode="auto">
            <a:xfrm>
              <a:off x="4255" y="1574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68630" name="Rectangle 111"/>
            <p:cNvSpPr>
              <a:spLocks noChangeArrowheads="1"/>
            </p:cNvSpPr>
            <p:nvPr/>
          </p:nvSpPr>
          <p:spPr bwMode="auto">
            <a:xfrm>
              <a:off x="4255" y="2103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68631" name="Rectangle 112"/>
            <p:cNvSpPr>
              <a:spLocks noChangeArrowheads="1"/>
            </p:cNvSpPr>
            <p:nvPr/>
          </p:nvSpPr>
          <p:spPr bwMode="auto">
            <a:xfrm>
              <a:off x="4474" y="1772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68632" name="Rectangle 113"/>
            <p:cNvSpPr>
              <a:spLocks noChangeArrowheads="1"/>
            </p:cNvSpPr>
            <p:nvPr/>
          </p:nvSpPr>
          <p:spPr bwMode="auto">
            <a:xfrm>
              <a:off x="4271" y="1836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68633" name="Rectangle 114"/>
            <p:cNvSpPr>
              <a:spLocks noChangeArrowheads="1"/>
            </p:cNvSpPr>
            <p:nvPr/>
          </p:nvSpPr>
          <p:spPr bwMode="auto">
            <a:xfrm>
              <a:off x="4375" y="1478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13" name="Group 115"/>
            <p:cNvGrpSpPr>
              <a:grpSpLocks/>
            </p:cNvGrpSpPr>
            <p:nvPr/>
          </p:nvGrpSpPr>
          <p:grpSpPr bwMode="auto">
            <a:xfrm>
              <a:off x="4315" y="1526"/>
              <a:ext cx="51" cy="55"/>
              <a:chOff x="2815" y="1407"/>
              <a:chExt cx="51" cy="55"/>
            </a:xfrm>
          </p:grpSpPr>
          <p:sp>
            <p:nvSpPr>
              <p:cNvPr id="68635" name="Line 116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36" name="Line 117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2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2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22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2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22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3682" grpId="0" animBg="1"/>
      <p:bldP spid="1223683" grpId="0" animBg="1"/>
      <p:bldP spid="1223684" grpId="0" animBg="1"/>
      <p:bldP spid="1223685" grpId="0" animBg="1"/>
      <p:bldP spid="12236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purchase a BASYS2 board (100K) as soon as possible.</a:t>
            </a:r>
          </a:p>
          <a:p>
            <a:pPr lvl="1"/>
            <a:r>
              <a:rPr lang="en-US" dirty="0" smtClean="0"/>
              <a:t>Projects should be done individually.</a:t>
            </a:r>
          </a:p>
          <a:p>
            <a:r>
              <a:rPr lang="en-US" dirty="0" smtClean="0"/>
              <a:t>Quiz 1</a:t>
            </a:r>
          </a:p>
          <a:p>
            <a:pPr lvl="1"/>
            <a:r>
              <a:rPr lang="en-US" dirty="0" smtClean="0"/>
              <a:t>Fri, 2/4</a:t>
            </a:r>
          </a:p>
          <a:p>
            <a:pPr lvl="1"/>
            <a:r>
              <a:rPr lang="en-US" dirty="0" smtClean="0"/>
              <a:t>Closed book, in-class</a:t>
            </a:r>
          </a:p>
          <a:p>
            <a:pPr lvl="1"/>
            <a:r>
              <a:rPr lang="en-US" dirty="0" smtClean="0"/>
              <a:t>10%</a:t>
            </a:r>
          </a:p>
          <a:p>
            <a:r>
              <a:rPr lang="en-US" dirty="0" smtClean="0"/>
              <a:t>Class cancelled on Fri, 4/15</a:t>
            </a:r>
          </a:p>
          <a:p>
            <a:pPr lvl="1"/>
            <a:r>
              <a:rPr lang="en-US" dirty="0" smtClean="0"/>
              <a:t>Will update the 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0FD071-345F-074F-ACB4-FB27A4E13900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406400"/>
            <a:ext cx="71628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MIPS Control Instructions</a:t>
            </a:r>
          </a:p>
        </p:txBody>
      </p:sp>
      <p:sp>
        <p:nvSpPr>
          <p:cNvPr id="70662" name="Rectangle 3"/>
          <p:cNvSpPr>
            <a:spLocks noChangeArrowheads="1"/>
          </p:cNvSpPr>
          <p:nvPr/>
        </p:nvSpPr>
        <p:spPr bwMode="auto">
          <a:xfrm>
            <a:off x="76200" y="6402388"/>
            <a:ext cx="59324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663" name="Rectangle 4"/>
          <p:cNvSpPr>
            <a:spLocks noChangeArrowheads="1"/>
          </p:cNvSpPr>
          <p:nvPr/>
        </p:nvSpPr>
        <p:spPr bwMode="auto">
          <a:xfrm>
            <a:off x="569913" y="1196975"/>
            <a:ext cx="8272462" cy="4952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marL="234950" indent="-234950"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Conditional (on GPR) PC-relative branch</a:t>
            </a:r>
          </a:p>
          <a:p>
            <a:pPr marL="234950" indent="-234950"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Unconditional register-indirect jumps</a:t>
            </a:r>
          </a:p>
          <a:p>
            <a:pPr marL="234950" indent="-234950"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 </a:t>
            </a:r>
          </a:p>
          <a:p>
            <a:pPr marL="234950" indent="-234950"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Unconditional absolute jumps</a:t>
            </a:r>
          </a:p>
          <a:p>
            <a:pPr marL="234950" indent="-234950">
              <a:spcBef>
                <a:spcPct val="0"/>
              </a:spcBef>
            </a:pPr>
            <a:endParaRPr lang="en-US" sz="2400" i="1" dirty="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endParaRPr lang="en-US" sz="2400" i="1" dirty="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PC-relative branches add offset</a:t>
            </a:r>
            <a:r>
              <a:rPr lang="en-US" sz="2000" dirty="0">
                <a:solidFill>
                  <a:srgbClr val="56127A"/>
                </a:solidFill>
                <a:latin typeface="Verdana" charset="0"/>
                <a:sym typeface="Symbol" charset="2"/>
              </a:rPr>
              <a:t>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4 to PC+4 to calculate the target address (offset is in words): </a:t>
            </a:r>
            <a:r>
              <a:rPr lang="en-US" sz="2000" dirty="0">
                <a:solidFill>
                  <a:srgbClr val="56127A"/>
                </a:solidFill>
                <a:latin typeface="Verdana" charset="0"/>
                <a:sym typeface="Symbol" charset="2"/>
              </a:rPr>
              <a:t>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128 KB range</a:t>
            </a: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Absolute jumps append target</a:t>
            </a:r>
            <a:r>
              <a:rPr lang="en-US" sz="2000" dirty="0">
                <a:solidFill>
                  <a:srgbClr val="56127A"/>
                </a:solidFill>
                <a:latin typeface="Verdana" charset="0"/>
                <a:sym typeface="Symbol" charset="2"/>
              </a:rPr>
              <a:t>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4 to PC&lt;31:28&gt; to calculate the target address: 256 MB range</a:t>
            </a: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jump-&amp;-link stores PC+4 into the link register (R31</a:t>
            </a:r>
            <a:r>
              <a:rPr lang="en-US" sz="2000" dirty="0" smtClean="0">
                <a:solidFill>
                  <a:srgbClr val="56127A"/>
                </a:solidFill>
                <a:latin typeface="Verdana" charset="0"/>
              </a:rPr>
              <a:t>)</a:t>
            </a:r>
            <a:endParaRPr lang="en-US" sz="2000" dirty="0">
              <a:solidFill>
                <a:srgbClr val="56127A"/>
              </a:solidFill>
              <a:latin typeface="Verdana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096963" y="1571625"/>
            <a:ext cx="7097712" cy="638175"/>
            <a:chOff x="827" y="953"/>
            <a:chExt cx="4471" cy="402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36" y="1143"/>
              <a:ext cx="3032" cy="200"/>
              <a:chOff x="836" y="1143"/>
              <a:chExt cx="3032" cy="200"/>
            </a:xfrm>
          </p:grpSpPr>
          <p:sp>
            <p:nvSpPr>
              <p:cNvPr id="70679" name="Rectangle 7"/>
              <p:cNvSpPr>
                <a:spLocks noChangeArrowheads="1"/>
              </p:cNvSpPr>
              <p:nvPr/>
            </p:nvSpPr>
            <p:spPr bwMode="auto">
              <a:xfrm>
                <a:off x="836" y="1143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80" name="Rectangle 8"/>
              <p:cNvSpPr>
                <a:spLocks noChangeArrowheads="1"/>
              </p:cNvSpPr>
              <p:nvPr/>
            </p:nvSpPr>
            <p:spPr bwMode="auto">
              <a:xfrm>
                <a:off x="2348" y="1143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81" name="Line 9"/>
              <p:cNvSpPr>
                <a:spLocks noChangeShapeType="1"/>
              </p:cNvSpPr>
              <p:nvPr/>
            </p:nvSpPr>
            <p:spPr bwMode="auto">
              <a:xfrm>
                <a:off x="1908" y="1151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82" name="Line 10"/>
              <p:cNvSpPr>
                <a:spLocks noChangeShapeType="1"/>
              </p:cNvSpPr>
              <p:nvPr/>
            </p:nvSpPr>
            <p:spPr bwMode="auto">
              <a:xfrm>
                <a:off x="1404" y="1151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0678" name="Rectangle 11"/>
            <p:cNvSpPr>
              <a:spLocks noChangeArrowheads="1"/>
            </p:cNvSpPr>
            <p:nvPr/>
          </p:nvSpPr>
          <p:spPr bwMode="auto">
            <a:xfrm>
              <a:off x="827" y="953"/>
              <a:ext cx="4471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   6	   5	5 	      16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    rs                    offset 		BEQZ, BNEZ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101725" y="3705225"/>
            <a:ext cx="6323013" cy="638175"/>
            <a:chOff x="846" y="2753"/>
            <a:chExt cx="3983" cy="402"/>
          </a:xfrm>
        </p:grpSpPr>
        <p:sp>
          <p:nvSpPr>
            <p:cNvPr id="70673" name="Rectangle 13"/>
            <p:cNvSpPr>
              <a:spLocks noChangeArrowheads="1"/>
            </p:cNvSpPr>
            <p:nvPr/>
          </p:nvSpPr>
          <p:spPr bwMode="auto">
            <a:xfrm>
              <a:off x="847" y="2753"/>
              <a:ext cx="3982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   6                        26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                 target			J, JAL</a:t>
              </a:r>
            </a:p>
          </p:txBody>
        </p:sp>
        <p:sp>
          <p:nvSpPr>
            <p:cNvPr id="70674" name="Rectangle 14"/>
            <p:cNvSpPr>
              <a:spLocks noChangeArrowheads="1"/>
            </p:cNvSpPr>
            <p:nvPr/>
          </p:nvSpPr>
          <p:spPr bwMode="auto">
            <a:xfrm>
              <a:off x="856" y="2943"/>
              <a:ext cx="3040" cy="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5" name="Line 15"/>
            <p:cNvSpPr>
              <a:spLocks noChangeShapeType="1"/>
            </p:cNvSpPr>
            <p:nvPr/>
          </p:nvSpPr>
          <p:spPr bwMode="auto">
            <a:xfrm>
              <a:off x="1424" y="2951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6" name="Rectangle 16"/>
            <p:cNvSpPr>
              <a:spLocks noChangeArrowheads="1"/>
            </p:cNvSpPr>
            <p:nvPr/>
          </p:nvSpPr>
          <p:spPr bwMode="auto">
            <a:xfrm>
              <a:off x="846" y="2827"/>
              <a:ext cx="254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119188" y="2590800"/>
            <a:ext cx="6640512" cy="638175"/>
            <a:chOff x="841" y="1847"/>
            <a:chExt cx="4183" cy="402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850" y="2037"/>
              <a:ext cx="3032" cy="200"/>
              <a:chOff x="850" y="2037"/>
              <a:chExt cx="3032" cy="200"/>
            </a:xfrm>
          </p:grpSpPr>
          <p:sp>
            <p:nvSpPr>
              <p:cNvPr id="70669" name="Rectangle 19"/>
              <p:cNvSpPr>
                <a:spLocks noChangeArrowheads="1"/>
              </p:cNvSpPr>
              <p:nvPr/>
            </p:nvSpPr>
            <p:spPr bwMode="auto">
              <a:xfrm>
                <a:off x="850" y="203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70" name="Rectangle 20"/>
              <p:cNvSpPr>
                <a:spLocks noChangeArrowheads="1"/>
              </p:cNvSpPr>
              <p:nvPr/>
            </p:nvSpPr>
            <p:spPr bwMode="auto">
              <a:xfrm>
                <a:off x="2362" y="203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71" name="Line 21"/>
              <p:cNvSpPr>
                <a:spLocks noChangeShapeType="1"/>
              </p:cNvSpPr>
              <p:nvPr/>
            </p:nvSpPr>
            <p:spPr bwMode="auto">
              <a:xfrm>
                <a:off x="1922" y="204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72" name="Line 22"/>
              <p:cNvSpPr>
                <a:spLocks noChangeShapeType="1"/>
              </p:cNvSpPr>
              <p:nvPr/>
            </p:nvSpPr>
            <p:spPr bwMode="auto">
              <a:xfrm>
                <a:off x="1418" y="204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0668" name="Rectangle 23"/>
            <p:cNvSpPr>
              <a:spLocks noChangeArrowheads="1"/>
            </p:cNvSpPr>
            <p:nvPr/>
          </p:nvSpPr>
          <p:spPr bwMode="auto">
            <a:xfrm>
              <a:off x="841" y="1847"/>
              <a:ext cx="4183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   6	  5	5              16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    rs					JR, JALR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965C58-ACED-3547-BADE-39BA76D7CBC0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5730" name="Freeform 2"/>
          <p:cNvSpPr>
            <a:spLocks/>
          </p:cNvSpPr>
          <p:nvPr/>
        </p:nvSpPr>
        <p:spPr bwMode="auto">
          <a:xfrm>
            <a:off x="2187575" y="3665538"/>
            <a:ext cx="3359150" cy="312737"/>
          </a:xfrm>
          <a:custGeom>
            <a:avLst/>
            <a:gdLst>
              <a:gd name="T0" fmla="*/ 0 w 2116"/>
              <a:gd name="T1" fmla="*/ 0 h 197"/>
              <a:gd name="T2" fmla="*/ 945 w 2116"/>
              <a:gd name="T3" fmla="*/ 5 h 197"/>
              <a:gd name="T4" fmla="*/ 1132 w 2116"/>
              <a:gd name="T5" fmla="*/ 192 h 197"/>
              <a:gd name="T6" fmla="*/ 2116 w 2116"/>
              <a:gd name="T7" fmla="*/ 197 h 197"/>
              <a:gd name="T8" fmla="*/ 0 60000 65536"/>
              <a:gd name="T9" fmla="*/ 0 60000 65536"/>
              <a:gd name="T10" fmla="*/ 0 60000 65536"/>
              <a:gd name="T11" fmla="*/ 0 60000 65536"/>
              <a:gd name="T12" fmla="*/ 0 w 2116"/>
              <a:gd name="T13" fmla="*/ 0 h 197"/>
              <a:gd name="T14" fmla="*/ 2116 w 2116"/>
              <a:gd name="T15" fmla="*/ 197 h 1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6" h="197">
                <a:moveTo>
                  <a:pt x="0" y="0"/>
                </a:moveTo>
                <a:lnTo>
                  <a:pt x="945" y="5"/>
                </a:lnTo>
                <a:lnTo>
                  <a:pt x="1132" y="192"/>
                </a:lnTo>
                <a:lnTo>
                  <a:pt x="2116" y="197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1" name="Freeform 3"/>
          <p:cNvSpPr>
            <a:spLocks/>
          </p:cNvSpPr>
          <p:nvPr/>
        </p:nvSpPr>
        <p:spPr bwMode="auto">
          <a:xfrm>
            <a:off x="274638" y="1363663"/>
            <a:ext cx="1012825" cy="2620962"/>
          </a:xfrm>
          <a:custGeom>
            <a:avLst/>
            <a:gdLst>
              <a:gd name="T0" fmla="*/ 638 w 638"/>
              <a:gd name="T1" fmla="*/ 0 h 1651"/>
              <a:gd name="T2" fmla="*/ 638 w 638"/>
              <a:gd name="T3" fmla="*/ 360 h 1651"/>
              <a:gd name="T4" fmla="*/ 5 w 638"/>
              <a:gd name="T5" fmla="*/ 365 h 1651"/>
              <a:gd name="T6" fmla="*/ 0 w 638"/>
              <a:gd name="T7" fmla="*/ 1651 h 1651"/>
              <a:gd name="T8" fmla="*/ 197 w 638"/>
              <a:gd name="T9" fmla="*/ 1651 h 1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8"/>
              <a:gd name="T16" fmla="*/ 0 h 1651"/>
              <a:gd name="T17" fmla="*/ 638 w 638"/>
              <a:gd name="T18" fmla="*/ 1651 h 16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8" h="1651">
                <a:moveTo>
                  <a:pt x="638" y="0"/>
                </a:moveTo>
                <a:lnTo>
                  <a:pt x="638" y="360"/>
                </a:lnTo>
                <a:lnTo>
                  <a:pt x="5" y="365"/>
                </a:lnTo>
                <a:lnTo>
                  <a:pt x="0" y="1651"/>
                </a:lnTo>
                <a:lnTo>
                  <a:pt x="197" y="1651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11" name="Line 4"/>
          <p:cNvSpPr>
            <a:spLocks noChangeShapeType="1"/>
          </p:cNvSpPr>
          <p:nvPr/>
        </p:nvSpPr>
        <p:spPr bwMode="auto">
          <a:xfrm>
            <a:off x="1169988" y="1943100"/>
            <a:ext cx="201612" cy="266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3" name="Freeform 5"/>
          <p:cNvSpPr>
            <a:spLocks/>
          </p:cNvSpPr>
          <p:nvPr/>
        </p:nvSpPr>
        <p:spPr bwMode="auto">
          <a:xfrm>
            <a:off x="1360488" y="2217738"/>
            <a:ext cx="319087" cy="547687"/>
          </a:xfrm>
          <a:custGeom>
            <a:avLst/>
            <a:gdLst>
              <a:gd name="T0" fmla="*/ 201 w 201"/>
              <a:gd name="T1" fmla="*/ 345 h 345"/>
              <a:gd name="T2" fmla="*/ 201 w 201"/>
              <a:gd name="T3" fmla="*/ 0 h 345"/>
              <a:gd name="T4" fmla="*/ 0 w 201"/>
              <a:gd name="T5" fmla="*/ 0 h 345"/>
              <a:gd name="T6" fmla="*/ 0 60000 65536"/>
              <a:gd name="T7" fmla="*/ 0 60000 65536"/>
              <a:gd name="T8" fmla="*/ 0 60000 65536"/>
              <a:gd name="T9" fmla="*/ 0 w 201"/>
              <a:gd name="T10" fmla="*/ 0 h 345"/>
              <a:gd name="T11" fmla="*/ 201 w 201"/>
              <a:gd name="T12" fmla="*/ 345 h 3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" h="345">
                <a:moveTo>
                  <a:pt x="201" y="345"/>
                </a:moveTo>
                <a:lnTo>
                  <a:pt x="201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4" name="Line 6"/>
          <p:cNvSpPr>
            <a:spLocks noChangeShapeType="1"/>
          </p:cNvSpPr>
          <p:nvPr/>
        </p:nvSpPr>
        <p:spPr bwMode="auto">
          <a:xfrm flipV="1">
            <a:off x="1600200" y="2768600"/>
            <a:ext cx="3949700" cy="12700"/>
          </a:xfrm>
          <a:prstGeom prst="line">
            <a:avLst/>
          </a:pr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5" name="Freeform 7"/>
          <p:cNvSpPr>
            <a:spLocks/>
          </p:cNvSpPr>
          <p:nvPr/>
        </p:nvSpPr>
        <p:spPr bwMode="auto">
          <a:xfrm>
            <a:off x="2182813" y="3136900"/>
            <a:ext cx="3328987" cy="1755775"/>
          </a:xfrm>
          <a:custGeom>
            <a:avLst/>
            <a:gdLst>
              <a:gd name="T0" fmla="*/ 0 w 2097"/>
              <a:gd name="T1" fmla="*/ 1106 h 1106"/>
              <a:gd name="T2" fmla="*/ 1419 w 2097"/>
              <a:gd name="T3" fmla="*/ 1098 h 1106"/>
              <a:gd name="T4" fmla="*/ 1401 w 2097"/>
              <a:gd name="T5" fmla="*/ 0 h 1106"/>
              <a:gd name="T6" fmla="*/ 2097 w 2097"/>
              <a:gd name="T7" fmla="*/ 0 h 1106"/>
              <a:gd name="T8" fmla="*/ 0 60000 65536"/>
              <a:gd name="T9" fmla="*/ 0 60000 65536"/>
              <a:gd name="T10" fmla="*/ 0 60000 65536"/>
              <a:gd name="T11" fmla="*/ 0 60000 65536"/>
              <a:gd name="T12" fmla="*/ 0 w 2097"/>
              <a:gd name="T13" fmla="*/ 0 h 1106"/>
              <a:gd name="T14" fmla="*/ 2097 w 2097"/>
              <a:gd name="T15" fmla="*/ 1106 h 11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97" h="1106">
                <a:moveTo>
                  <a:pt x="0" y="1106"/>
                </a:moveTo>
                <a:lnTo>
                  <a:pt x="1419" y="1098"/>
                </a:lnTo>
                <a:lnTo>
                  <a:pt x="1401" y="0"/>
                </a:lnTo>
                <a:lnTo>
                  <a:pt x="2097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6" name="Freeform 8"/>
          <p:cNvSpPr>
            <a:spLocks/>
          </p:cNvSpPr>
          <p:nvPr/>
        </p:nvSpPr>
        <p:spPr bwMode="auto">
          <a:xfrm>
            <a:off x="1371600" y="1662113"/>
            <a:ext cx="5329238" cy="1309687"/>
          </a:xfrm>
          <a:custGeom>
            <a:avLst/>
            <a:gdLst>
              <a:gd name="T0" fmla="*/ 2872 w 3361"/>
              <a:gd name="T1" fmla="*/ 737 h 738"/>
              <a:gd name="T2" fmla="*/ 3360 w 3361"/>
              <a:gd name="T3" fmla="*/ 737 h 738"/>
              <a:gd name="T4" fmla="*/ 3360 w 3361"/>
              <a:gd name="T5" fmla="*/ 383 h 738"/>
              <a:gd name="T6" fmla="*/ 3360 w 3361"/>
              <a:gd name="T7" fmla="*/ 0 h 738"/>
              <a:gd name="T8" fmla="*/ 0 w 3361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1"/>
              <a:gd name="T16" fmla="*/ 0 h 738"/>
              <a:gd name="T17" fmla="*/ 3361 w 3361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1" h="738">
                <a:moveTo>
                  <a:pt x="2872" y="737"/>
                </a:moveTo>
                <a:lnTo>
                  <a:pt x="3360" y="737"/>
                </a:lnTo>
                <a:lnTo>
                  <a:pt x="3360" y="383"/>
                </a:lnTo>
                <a:lnTo>
                  <a:pt x="3360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16" name="Rectangle 9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 sz="2800"/>
              <a:t>Conditional Branches (BEQZ, BNEZ)</a:t>
            </a:r>
            <a:endParaRPr lang="en-US" sz="1800" i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5338" y="2444750"/>
            <a:ext cx="777875" cy="630238"/>
            <a:chOff x="501" y="1596"/>
            <a:chExt cx="490" cy="397"/>
          </a:xfrm>
        </p:grpSpPr>
        <p:sp>
          <p:nvSpPr>
            <p:cNvPr id="72842" name="Rectangle 11"/>
            <p:cNvSpPr>
              <a:spLocks noChangeArrowheads="1"/>
            </p:cNvSpPr>
            <p:nvPr/>
          </p:nvSpPr>
          <p:spPr bwMode="auto">
            <a:xfrm>
              <a:off x="501" y="1596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2843" name="Freeform 12"/>
            <p:cNvSpPr>
              <a:spLocks/>
            </p:cNvSpPr>
            <p:nvPr/>
          </p:nvSpPr>
          <p:spPr bwMode="auto">
            <a:xfrm>
              <a:off x="750" y="1608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44" name="Line 13"/>
            <p:cNvSpPr>
              <a:spLocks noChangeShapeType="1"/>
            </p:cNvSpPr>
            <p:nvPr/>
          </p:nvSpPr>
          <p:spPr bwMode="auto">
            <a:xfrm>
              <a:off x="706" y="165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45" name="Line 14"/>
            <p:cNvSpPr>
              <a:spLocks noChangeShapeType="1"/>
            </p:cNvSpPr>
            <p:nvPr/>
          </p:nvSpPr>
          <p:spPr bwMode="auto">
            <a:xfrm>
              <a:off x="706" y="194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718" name="Freeform 15"/>
          <p:cNvSpPr>
            <a:spLocks/>
          </p:cNvSpPr>
          <p:nvPr/>
        </p:nvSpPr>
        <p:spPr bwMode="auto">
          <a:xfrm>
            <a:off x="2762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19" name="Freeform 16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0" name="Freeform 17"/>
          <p:cNvSpPr>
            <a:spLocks/>
          </p:cNvSpPr>
          <p:nvPr/>
        </p:nvSpPr>
        <p:spPr bwMode="auto">
          <a:xfrm>
            <a:off x="65246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1" name="Freeform 18"/>
          <p:cNvSpPr>
            <a:spLocks/>
          </p:cNvSpPr>
          <p:nvPr/>
        </p:nvSpPr>
        <p:spPr bwMode="auto">
          <a:xfrm>
            <a:off x="30956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2" name="Rectangle 19"/>
          <p:cNvSpPr>
            <a:spLocks noChangeArrowheads="1"/>
          </p:cNvSpPr>
          <p:nvPr/>
        </p:nvSpPr>
        <p:spPr bwMode="auto">
          <a:xfrm>
            <a:off x="12144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2723" name="Freeform 20"/>
          <p:cNvSpPr>
            <a:spLocks/>
          </p:cNvSpPr>
          <p:nvPr/>
        </p:nvSpPr>
        <p:spPr bwMode="auto">
          <a:xfrm flipH="1">
            <a:off x="37639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182688" y="1254125"/>
            <a:ext cx="674687" cy="1082675"/>
            <a:chOff x="745" y="790"/>
            <a:chExt cx="425" cy="682"/>
          </a:xfrm>
        </p:grpSpPr>
        <p:sp>
          <p:nvSpPr>
            <p:cNvPr id="72839" name="Rectangle 22"/>
            <p:cNvSpPr>
              <a:spLocks noChangeArrowheads="1"/>
            </p:cNvSpPr>
            <p:nvPr/>
          </p:nvSpPr>
          <p:spPr bwMode="auto">
            <a:xfrm>
              <a:off x="768" y="790"/>
              <a:ext cx="40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PCSrc</a:t>
              </a:r>
            </a:p>
          </p:txBody>
        </p:sp>
        <p:sp>
          <p:nvSpPr>
            <p:cNvPr id="72840" name="Freeform 23"/>
            <p:cNvSpPr>
              <a:spLocks/>
            </p:cNvSpPr>
            <p:nvPr/>
          </p:nvSpPr>
          <p:spPr bwMode="auto">
            <a:xfrm>
              <a:off x="745" y="1008"/>
              <a:ext cx="119" cy="464"/>
            </a:xfrm>
            <a:custGeom>
              <a:avLst/>
              <a:gdLst>
                <a:gd name="T0" fmla="*/ 0 w 145"/>
                <a:gd name="T1" fmla="*/ 48 h 377"/>
                <a:gd name="T2" fmla="*/ 0 w 145"/>
                <a:gd name="T3" fmla="*/ 328 h 377"/>
                <a:gd name="T4" fmla="*/ 144 w 145"/>
                <a:gd name="T5" fmla="*/ 376 h 377"/>
                <a:gd name="T6" fmla="*/ 144 w 145"/>
                <a:gd name="T7" fmla="*/ 0 h 377"/>
                <a:gd name="T8" fmla="*/ 0 w 145"/>
                <a:gd name="T9" fmla="*/ 48 h 3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377"/>
                <a:gd name="T17" fmla="*/ 145 w 145"/>
                <a:gd name="T18" fmla="*/ 377 h 3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377">
                  <a:moveTo>
                    <a:pt x="0" y="48"/>
                  </a:moveTo>
                  <a:lnTo>
                    <a:pt x="0" y="328"/>
                  </a:lnTo>
                  <a:lnTo>
                    <a:pt x="144" y="376"/>
                  </a:lnTo>
                  <a:lnTo>
                    <a:pt x="144" y="0"/>
                  </a:lnTo>
                  <a:lnTo>
                    <a:pt x="0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41" name="Freeform 24"/>
            <p:cNvSpPr>
              <a:spLocks/>
            </p:cNvSpPr>
            <p:nvPr/>
          </p:nvSpPr>
          <p:spPr bwMode="auto">
            <a:xfrm flipH="1">
              <a:off x="781" y="864"/>
              <a:ext cx="27" cy="167"/>
            </a:xfrm>
            <a:custGeom>
              <a:avLst/>
              <a:gdLst>
                <a:gd name="T0" fmla="*/ 0 w 1"/>
                <a:gd name="T1" fmla="*/ 0 h 380"/>
                <a:gd name="T2" fmla="*/ 0 w 1"/>
                <a:gd name="T3" fmla="*/ 379 h 380"/>
                <a:gd name="T4" fmla="*/ 0 60000 65536"/>
                <a:gd name="T5" fmla="*/ 0 60000 65536"/>
                <a:gd name="T6" fmla="*/ 0 w 1"/>
                <a:gd name="T7" fmla="*/ 0 h 380"/>
                <a:gd name="T8" fmla="*/ 1 w 1"/>
                <a:gd name="T9" fmla="*/ 380 h 3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80">
                  <a:moveTo>
                    <a:pt x="0" y="0"/>
                  </a:moveTo>
                  <a:lnTo>
                    <a:pt x="0" y="379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835775" y="1390650"/>
            <a:ext cx="2146300" cy="3740150"/>
            <a:chOff x="4306" y="932"/>
            <a:chExt cx="1352" cy="2356"/>
          </a:xfrm>
        </p:grpSpPr>
        <p:sp>
          <p:nvSpPr>
            <p:cNvPr id="72822" name="Rectangle 26"/>
            <p:cNvSpPr>
              <a:spLocks noChangeArrowheads="1"/>
            </p:cNvSpPr>
            <p:nvPr/>
          </p:nvSpPr>
          <p:spPr bwMode="auto">
            <a:xfrm>
              <a:off x="4306" y="2268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2823" name="Line 27"/>
            <p:cNvSpPr>
              <a:spLocks noChangeShapeType="1"/>
            </p:cNvSpPr>
            <p:nvPr/>
          </p:nvSpPr>
          <p:spPr bwMode="auto">
            <a:xfrm>
              <a:off x="4414" y="2448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4" name="Freeform 28"/>
            <p:cNvSpPr>
              <a:spLocks/>
            </p:cNvSpPr>
            <p:nvPr/>
          </p:nvSpPr>
          <p:spPr bwMode="auto">
            <a:xfrm>
              <a:off x="4848" y="2904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5" name="Rectangle 29"/>
            <p:cNvSpPr>
              <a:spLocks noChangeArrowheads="1"/>
            </p:cNvSpPr>
            <p:nvPr/>
          </p:nvSpPr>
          <p:spPr bwMode="auto">
            <a:xfrm>
              <a:off x="5245" y="932"/>
              <a:ext cx="41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72826" name="Rectangle 30"/>
            <p:cNvSpPr>
              <a:spLocks noChangeArrowheads="1"/>
            </p:cNvSpPr>
            <p:nvPr/>
          </p:nvSpPr>
          <p:spPr bwMode="auto">
            <a:xfrm>
              <a:off x="4565" y="932"/>
              <a:ext cx="55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72827" name="Freeform 31"/>
            <p:cNvSpPr>
              <a:spLocks/>
            </p:cNvSpPr>
            <p:nvPr/>
          </p:nvSpPr>
          <p:spPr bwMode="auto">
            <a:xfrm>
              <a:off x="5197" y="2805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8" name="Freeform 32"/>
            <p:cNvSpPr>
              <a:spLocks/>
            </p:cNvSpPr>
            <p:nvPr/>
          </p:nvSpPr>
          <p:spPr bwMode="auto">
            <a:xfrm>
              <a:off x="5263" y="992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9" name="Freeform 33"/>
            <p:cNvSpPr>
              <a:spLocks/>
            </p:cNvSpPr>
            <p:nvPr/>
          </p:nvSpPr>
          <p:spPr bwMode="auto">
            <a:xfrm>
              <a:off x="4574" y="992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30" name="Rectangle 34"/>
            <p:cNvSpPr>
              <a:spLocks noChangeArrowheads="1"/>
            </p:cNvSpPr>
            <p:nvPr/>
          </p:nvSpPr>
          <p:spPr bwMode="auto">
            <a:xfrm>
              <a:off x="4352" y="2536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31" name="Rectangle 35"/>
            <p:cNvSpPr>
              <a:spLocks noChangeArrowheads="1"/>
            </p:cNvSpPr>
            <p:nvPr/>
          </p:nvSpPr>
          <p:spPr bwMode="auto">
            <a:xfrm>
              <a:off x="4327" y="2582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72832" name="Rectangle 36"/>
            <p:cNvSpPr>
              <a:spLocks noChangeArrowheads="1"/>
            </p:cNvSpPr>
            <p:nvPr/>
          </p:nvSpPr>
          <p:spPr bwMode="auto">
            <a:xfrm>
              <a:off x="4327" y="31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72833" name="Rectangle 37"/>
            <p:cNvSpPr>
              <a:spLocks noChangeArrowheads="1"/>
            </p:cNvSpPr>
            <p:nvPr/>
          </p:nvSpPr>
          <p:spPr bwMode="auto">
            <a:xfrm>
              <a:off x="4546" y="2780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72834" name="Rectangle 38"/>
            <p:cNvSpPr>
              <a:spLocks noChangeArrowheads="1"/>
            </p:cNvSpPr>
            <p:nvPr/>
          </p:nvSpPr>
          <p:spPr bwMode="auto">
            <a:xfrm>
              <a:off x="4343" y="2844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72835" name="Rectangle 39"/>
            <p:cNvSpPr>
              <a:spLocks noChangeArrowheads="1"/>
            </p:cNvSpPr>
            <p:nvPr/>
          </p:nvSpPr>
          <p:spPr bwMode="auto">
            <a:xfrm>
              <a:off x="4447" y="2486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5" name="Group 40"/>
            <p:cNvGrpSpPr>
              <a:grpSpLocks/>
            </p:cNvGrpSpPr>
            <p:nvPr/>
          </p:nvGrpSpPr>
          <p:grpSpPr bwMode="auto">
            <a:xfrm>
              <a:off x="4380" y="2537"/>
              <a:ext cx="51" cy="55"/>
              <a:chOff x="2815" y="1407"/>
              <a:chExt cx="51" cy="55"/>
            </a:xfrm>
          </p:grpSpPr>
          <p:sp>
            <p:nvSpPr>
              <p:cNvPr id="72837" name="Line 41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38" name="Line 42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225771" name="Line 43"/>
          <p:cNvSpPr>
            <a:spLocks noChangeShapeType="1"/>
          </p:cNvSpPr>
          <p:nvPr/>
        </p:nvSpPr>
        <p:spPr bwMode="auto">
          <a:xfrm>
            <a:off x="6007100" y="4279900"/>
            <a:ext cx="12700" cy="1985963"/>
          </a:xfrm>
          <a:prstGeom prst="line">
            <a:avLst/>
          </a:pr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7" name="Line 44"/>
          <p:cNvSpPr>
            <a:spLocks noChangeShapeType="1"/>
          </p:cNvSpPr>
          <p:nvPr/>
        </p:nvSpPr>
        <p:spPr bwMode="auto">
          <a:xfrm>
            <a:off x="5940425" y="4165600"/>
            <a:ext cx="952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8" name="Freeform 45"/>
          <p:cNvSpPr>
            <a:spLocks/>
          </p:cNvSpPr>
          <p:nvPr/>
        </p:nvSpPr>
        <p:spPr bwMode="auto">
          <a:xfrm flipV="1">
            <a:off x="4098925" y="4572000"/>
            <a:ext cx="1081088" cy="306388"/>
          </a:xfrm>
          <a:custGeom>
            <a:avLst/>
            <a:gdLst>
              <a:gd name="T0" fmla="*/ 0 w 681"/>
              <a:gd name="T1" fmla="*/ 0 h 193"/>
              <a:gd name="T2" fmla="*/ 208 w 681"/>
              <a:gd name="T3" fmla="*/ 0 h 193"/>
              <a:gd name="T4" fmla="*/ 208 w 681"/>
              <a:gd name="T5" fmla="*/ 192 h 193"/>
              <a:gd name="T6" fmla="*/ 680 w 681"/>
              <a:gd name="T7" fmla="*/ 192 h 193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93"/>
              <a:gd name="T14" fmla="*/ 681 w 681"/>
              <a:gd name="T15" fmla="*/ 193 h 1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93">
                <a:moveTo>
                  <a:pt x="0" y="0"/>
                </a:moveTo>
                <a:lnTo>
                  <a:pt x="208" y="0"/>
                </a:lnTo>
                <a:lnTo>
                  <a:pt x="208" y="192"/>
                </a:lnTo>
                <a:lnTo>
                  <a:pt x="680" y="1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9" name="Rectangle 46"/>
          <p:cNvSpPr>
            <a:spLocks noChangeArrowheads="1"/>
          </p:cNvSpPr>
          <p:nvPr/>
        </p:nvSpPr>
        <p:spPr bwMode="auto">
          <a:xfrm>
            <a:off x="2560638" y="6211888"/>
            <a:ext cx="688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RegDst</a:t>
            </a:r>
          </a:p>
        </p:txBody>
      </p:sp>
      <p:sp>
        <p:nvSpPr>
          <p:cNvPr id="72730" name="Freeform 47"/>
          <p:cNvSpPr>
            <a:spLocks/>
          </p:cNvSpPr>
          <p:nvPr/>
        </p:nvSpPr>
        <p:spPr bwMode="auto">
          <a:xfrm>
            <a:off x="863600" y="2984500"/>
            <a:ext cx="328613" cy="1004888"/>
          </a:xfrm>
          <a:custGeom>
            <a:avLst/>
            <a:gdLst>
              <a:gd name="T0" fmla="*/ 0 w 207"/>
              <a:gd name="T1" fmla="*/ 632 h 633"/>
              <a:gd name="T2" fmla="*/ 0 w 207"/>
              <a:gd name="T3" fmla="*/ 56 h 633"/>
              <a:gd name="T4" fmla="*/ 0 w 207"/>
              <a:gd name="T5" fmla="*/ 0 h 633"/>
              <a:gd name="T6" fmla="*/ 206 w 207"/>
              <a:gd name="T7" fmla="*/ 0 h 633"/>
              <a:gd name="T8" fmla="*/ 0 60000 65536"/>
              <a:gd name="T9" fmla="*/ 0 60000 65536"/>
              <a:gd name="T10" fmla="*/ 0 60000 65536"/>
              <a:gd name="T11" fmla="*/ 0 60000 65536"/>
              <a:gd name="T12" fmla="*/ 0 w 207"/>
              <a:gd name="T13" fmla="*/ 0 h 633"/>
              <a:gd name="T14" fmla="*/ 207 w 207"/>
              <a:gd name="T15" fmla="*/ 633 h 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0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1" name="Freeform 48"/>
          <p:cNvSpPr>
            <a:spLocks/>
          </p:cNvSpPr>
          <p:nvPr/>
        </p:nvSpPr>
        <p:spPr bwMode="auto">
          <a:xfrm>
            <a:off x="2181225" y="3683000"/>
            <a:ext cx="1296988" cy="306388"/>
          </a:xfrm>
          <a:custGeom>
            <a:avLst/>
            <a:gdLst>
              <a:gd name="T0" fmla="*/ 0 w 817"/>
              <a:gd name="T1" fmla="*/ 192 h 193"/>
              <a:gd name="T2" fmla="*/ 0 w 817"/>
              <a:gd name="T3" fmla="*/ 0 h 193"/>
              <a:gd name="T4" fmla="*/ 816 w 817"/>
              <a:gd name="T5" fmla="*/ 0 h 193"/>
              <a:gd name="T6" fmla="*/ 0 60000 65536"/>
              <a:gd name="T7" fmla="*/ 0 60000 65536"/>
              <a:gd name="T8" fmla="*/ 0 60000 65536"/>
              <a:gd name="T9" fmla="*/ 0 w 817"/>
              <a:gd name="T10" fmla="*/ 0 h 193"/>
              <a:gd name="T11" fmla="*/ 817 w 817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193">
                <a:moveTo>
                  <a:pt x="0" y="192"/>
                </a:moveTo>
                <a:lnTo>
                  <a:pt x="0" y="0"/>
                </a:ln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2" name="Freeform 49"/>
          <p:cNvSpPr>
            <a:spLocks/>
          </p:cNvSpPr>
          <p:nvPr/>
        </p:nvSpPr>
        <p:spPr bwMode="auto">
          <a:xfrm>
            <a:off x="2181225" y="3835400"/>
            <a:ext cx="1296988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3" name="Freeform 50"/>
          <p:cNvSpPr>
            <a:spLocks/>
          </p:cNvSpPr>
          <p:nvPr/>
        </p:nvSpPr>
        <p:spPr bwMode="auto">
          <a:xfrm>
            <a:off x="2181225" y="3987800"/>
            <a:ext cx="611188" cy="306388"/>
          </a:xfrm>
          <a:custGeom>
            <a:avLst/>
            <a:gdLst>
              <a:gd name="T0" fmla="*/ 0 w 385"/>
              <a:gd name="T1" fmla="*/ 0 h 193"/>
              <a:gd name="T2" fmla="*/ 0 w 385"/>
              <a:gd name="T3" fmla="*/ 192 h 193"/>
              <a:gd name="T4" fmla="*/ 384 w 385"/>
              <a:gd name="T5" fmla="*/ 192 h 193"/>
              <a:gd name="T6" fmla="*/ 0 60000 65536"/>
              <a:gd name="T7" fmla="*/ 0 60000 65536"/>
              <a:gd name="T8" fmla="*/ 0 60000 65536"/>
              <a:gd name="T9" fmla="*/ 0 w 385"/>
              <a:gd name="T10" fmla="*/ 0 h 193"/>
              <a:gd name="T11" fmla="*/ 385 w 385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" h="193">
                <a:moveTo>
                  <a:pt x="0" y="0"/>
                </a:moveTo>
                <a:lnTo>
                  <a:pt x="0" y="192"/>
                </a:lnTo>
                <a:lnTo>
                  <a:pt x="384" y="192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4" name="Freeform 51"/>
          <p:cNvSpPr>
            <a:spLocks/>
          </p:cNvSpPr>
          <p:nvPr/>
        </p:nvSpPr>
        <p:spPr bwMode="auto">
          <a:xfrm>
            <a:off x="2181225" y="4292600"/>
            <a:ext cx="1296988" cy="611188"/>
          </a:xfrm>
          <a:custGeom>
            <a:avLst/>
            <a:gdLst>
              <a:gd name="T0" fmla="*/ 0 w 817"/>
              <a:gd name="T1" fmla="*/ 0 h 385"/>
              <a:gd name="T2" fmla="*/ 0 w 817"/>
              <a:gd name="T3" fmla="*/ 384 h 385"/>
              <a:gd name="T4" fmla="*/ 816 w 817"/>
              <a:gd name="T5" fmla="*/ 384 h 385"/>
              <a:gd name="T6" fmla="*/ 0 60000 65536"/>
              <a:gd name="T7" fmla="*/ 0 60000 65536"/>
              <a:gd name="T8" fmla="*/ 0 60000 65536"/>
              <a:gd name="T9" fmla="*/ 0 w 817"/>
              <a:gd name="T10" fmla="*/ 0 h 385"/>
              <a:gd name="T11" fmla="*/ 817 w 817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385">
                <a:moveTo>
                  <a:pt x="0" y="0"/>
                </a:moveTo>
                <a:lnTo>
                  <a:pt x="0" y="384"/>
                </a:lnTo>
                <a:lnTo>
                  <a:pt x="816" y="38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5" name="Freeform 52"/>
          <p:cNvSpPr>
            <a:spLocks/>
          </p:cNvSpPr>
          <p:nvPr/>
        </p:nvSpPr>
        <p:spPr bwMode="auto">
          <a:xfrm>
            <a:off x="3095625" y="4140200"/>
            <a:ext cx="382588" cy="1588"/>
          </a:xfrm>
          <a:custGeom>
            <a:avLst/>
            <a:gdLst>
              <a:gd name="T0" fmla="*/ 0 w 241"/>
              <a:gd name="T1" fmla="*/ 0 h 1"/>
              <a:gd name="T2" fmla="*/ 240 w 241"/>
              <a:gd name="T3" fmla="*/ 0 h 1"/>
              <a:gd name="T4" fmla="*/ 0 60000 65536"/>
              <a:gd name="T5" fmla="*/ 0 60000 65536"/>
              <a:gd name="T6" fmla="*/ 0 w 241"/>
              <a:gd name="T7" fmla="*/ 0 h 1"/>
              <a:gd name="T8" fmla="*/ 241 w 241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1" h="1">
                <a:moveTo>
                  <a:pt x="0" y="0"/>
                </a:moveTo>
                <a:lnTo>
                  <a:pt x="2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6" name="Freeform 53"/>
          <p:cNvSpPr>
            <a:spLocks/>
          </p:cNvSpPr>
          <p:nvPr/>
        </p:nvSpPr>
        <p:spPr bwMode="auto">
          <a:xfrm>
            <a:off x="4073525" y="3987800"/>
            <a:ext cx="1423988" cy="1588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7" name="Freeform 54"/>
          <p:cNvSpPr>
            <a:spLocks/>
          </p:cNvSpPr>
          <p:nvPr/>
        </p:nvSpPr>
        <p:spPr bwMode="auto">
          <a:xfrm>
            <a:off x="2181225" y="4902200"/>
            <a:ext cx="2135188" cy="382588"/>
          </a:xfrm>
          <a:custGeom>
            <a:avLst/>
            <a:gdLst>
              <a:gd name="T0" fmla="*/ 0 w 1345"/>
              <a:gd name="T1" fmla="*/ 0 h 241"/>
              <a:gd name="T2" fmla="*/ 0 w 1345"/>
              <a:gd name="T3" fmla="*/ 240 h 241"/>
              <a:gd name="T4" fmla="*/ 1344 w 1345"/>
              <a:gd name="T5" fmla="*/ 240 h 241"/>
              <a:gd name="T6" fmla="*/ 0 60000 65536"/>
              <a:gd name="T7" fmla="*/ 0 60000 65536"/>
              <a:gd name="T8" fmla="*/ 0 60000 65536"/>
              <a:gd name="T9" fmla="*/ 0 w 1345"/>
              <a:gd name="T10" fmla="*/ 0 h 241"/>
              <a:gd name="T11" fmla="*/ 1345 w 1345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5" h="241">
                <a:moveTo>
                  <a:pt x="0" y="0"/>
                </a:moveTo>
                <a:lnTo>
                  <a:pt x="0" y="240"/>
                </a:lnTo>
                <a:lnTo>
                  <a:pt x="1344" y="24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8" name="Freeform 55"/>
          <p:cNvSpPr>
            <a:spLocks/>
          </p:cNvSpPr>
          <p:nvPr/>
        </p:nvSpPr>
        <p:spPr bwMode="auto">
          <a:xfrm>
            <a:off x="4899025" y="4445000"/>
            <a:ext cx="865188" cy="827088"/>
          </a:xfrm>
          <a:custGeom>
            <a:avLst/>
            <a:gdLst>
              <a:gd name="T0" fmla="*/ 0 w 545"/>
              <a:gd name="T1" fmla="*/ 520 h 521"/>
              <a:gd name="T2" fmla="*/ 544 w 545"/>
              <a:gd name="T3" fmla="*/ 520 h 521"/>
              <a:gd name="T4" fmla="*/ 544 w 545"/>
              <a:gd name="T5" fmla="*/ 0 h 521"/>
              <a:gd name="T6" fmla="*/ 0 60000 65536"/>
              <a:gd name="T7" fmla="*/ 0 60000 65536"/>
              <a:gd name="T8" fmla="*/ 0 60000 65536"/>
              <a:gd name="T9" fmla="*/ 0 w 545"/>
              <a:gd name="T10" fmla="*/ 0 h 521"/>
              <a:gd name="T11" fmla="*/ 545 w 545"/>
              <a:gd name="T12" fmla="*/ 521 h 5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5" h="521">
                <a:moveTo>
                  <a:pt x="0" y="520"/>
                </a:moveTo>
                <a:lnTo>
                  <a:pt x="544" y="520"/>
                </a:lnTo>
                <a:lnTo>
                  <a:pt x="54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9" name="Freeform 56"/>
          <p:cNvSpPr>
            <a:spLocks/>
          </p:cNvSpPr>
          <p:nvPr/>
        </p:nvSpPr>
        <p:spPr bwMode="auto">
          <a:xfrm>
            <a:off x="4022725" y="4292600"/>
            <a:ext cx="1131888" cy="42863"/>
          </a:xfrm>
          <a:custGeom>
            <a:avLst/>
            <a:gdLst>
              <a:gd name="T0" fmla="*/ 0 w 337"/>
              <a:gd name="T1" fmla="*/ 0 h 1"/>
              <a:gd name="T2" fmla="*/ 336 w 337"/>
              <a:gd name="T3" fmla="*/ 0 h 1"/>
              <a:gd name="T4" fmla="*/ 0 60000 65536"/>
              <a:gd name="T5" fmla="*/ 0 60000 65536"/>
              <a:gd name="T6" fmla="*/ 0 w 337"/>
              <a:gd name="T7" fmla="*/ 0 h 1"/>
              <a:gd name="T8" fmla="*/ 337 w 33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7" h="1">
                <a:moveTo>
                  <a:pt x="0" y="0"/>
                </a:moveTo>
                <a:lnTo>
                  <a:pt x="33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0" name="Line 57"/>
          <p:cNvSpPr>
            <a:spLocks noChangeShapeType="1"/>
          </p:cNvSpPr>
          <p:nvPr/>
        </p:nvSpPr>
        <p:spPr bwMode="auto">
          <a:xfrm>
            <a:off x="1914525" y="41402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1" name="Rectangle 58"/>
          <p:cNvSpPr>
            <a:spLocks noChangeArrowheads="1"/>
          </p:cNvSpPr>
          <p:nvPr/>
        </p:nvSpPr>
        <p:spPr bwMode="auto">
          <a:xfrm>
            <a:off x="4935538" y="6216650"/>
            <a:ext cx="511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BSrc</a:t>
            </a:r>
          </a:p>
        </p:txBody>
      </p:sp>
      <p:sp>
        <p:nvSpPr>
          <p:cNvPr id="72742" name="Oval 59"/>
          <p:cNvSpPr>
            <a:spLocks noChangeArrowheads="1"/>
          </p:cNvSpPr>
          <p:nvPr/>
        </p:nvSpPr>
        <p:spPr bwMode="auto">
          <a:xfrm>
            <a:off x="4410075" y="45402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3" name="Oval 60"/>
          <p:cNvSpPr>
            <a:spLocks noChangeArrowheads="1"/>
          </p:cNvSpPr>
          <p:nvPr/>
        </p:nvSpPr>
        <p:spPr bwMode="auto">
          <a:xfrm>
            <a:off x="2162175" y="41211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4" name="Oval 61"/>
          <p:cNvSpPr>
            <a:spLocks noChangeArrowheads="1"/>
          </p:cNvSpPr>
          <p:nvPr/>
        </p:nvSpPr>
        <p:spPr bwMode="auto">
          <a:xfrm>
            <a:off x="6492875" y="4133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5" name="Line 62"/>
          <p:cNvSpPr>
            <a:spLocks noChangeShapeType="1"/>
          </p:cNvSpPr>
          <p:nvPr/>
        </p:nvSpPr>
        <p:spPr bwMode="auto">
          <a:xfrm>
            <a:off x="2181225" y="5289550"/>
            <a:ext cx="0" cy="927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6" name="Rectangle 63"/>
          <p:cNvSpPr>
            <a:spLocks noChangeArrowheads="1"/>
          </p:cNvSpPr>
          <p:nvPr/>
        </p:nvSpPr>
        <p:spPr bwMode="auto">
          <a:xfrm>
            <a:off x="3475038" y="6211888"/>
            <a:ext cx="620712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ExtSel</a:t>
            </a:r>
          </a:p>
        </p:txBody>
      </p:sp>
      <p:sp>
        <p:nvSpPr>
          <p:cNvPr id="72747" name="Rectangle 64"/>
          <p:cNvSpPr>
            <a:spLocks noChangeArrowheads="1"/>
          </p:cNvSpPr>
          <p:nvPr/>
        </p:nvSpPr>
        <p:spPr bwMode="auto">
          <a:xfrm>
            <a:off x="1874838" y="62118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72748" name="Line 65"/>
          <p:cNvSpPr>
            <a:spLocks noChangeShapeType="1"/>
          </p:cNvSpPr>
          <p:nvPr/>
        </p:nvSpPr>
        <p:spPr bwMode="auto">
          <a:xfrm flipH="1">
            <a:off x="2717800" y="42926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9" name="Line 66"/>
          <p:cNvSpPr>
            <a:spLocks noChangeShapeType="1"/>
          </p:cNvSpPr>
          <p:nvPr/>
        </p:nvSpPr>
        <p:spPr bwMode="auto">
          <a:xfrm flipH="1">
            <a:off x="3022600" y="41402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0" name="Line 67"/>
          <p:cNvSpPr>
            <a:spLocks noChangeShapeType="1"/>
          </p:cNvSpPr>
          <p:nvPr/>
        </p:nvSpPr>
        <p:spPr bwMode="auto">
          <a:xfrm>
            <a:off x="34067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1" name="Line 68"/>
          <p:cNvSpPr>
            <a:spLocks noChangeShapeType="1"/>
          </p:cNvSpPr>
          <p:nvPr/>
        </p:nvSpPr>
        <p:spPr bwMode="auto">
          <a:xfrm>
            <a:off x="3406775" y="41402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2" name="Line 69"/>
          <p:cNvSpPr>
            <a:spLocks noChangeShapeType="1"/>
          </p:cNvSpPr>
          <p:nvPr/>
        </p:nvSpPr>
        <p:spPr bwMode="auto">
          <a:xfrm>
            <a:off x="3406775" y="36830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3" name="Line 70"/>
          <p:cNvSpPr>
            <a:spLocks noChangeShapeType="1"/>
          </p:cNvSpPr>
          <p:nvPr/>
        </p:nvSpPr>
        <p:spPr bwMode="auto">
          <a:xfrm>
            <a:off x="3406775" y="38354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4" name="Rectangle 71"/>
          <p:cNvSpPr>
            <a:spLocks noChangeArrowheads="1"/>
          </p:cNvSpPr>
          <p:nvPr/>
        </p:nvSpPr>
        <p:spPr bwMode="auto">
          <a:xfrm>
            <a:off x="5951538" y="4289425"/>
            <a:ext cx="257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</a:t>
            </a:r>
          </a:p>
        </p:txBody>
      </p:sp>
      <p:sp>
        <p:nvSpPr>
          <p:cNvPr id="72755" name="Line 72"/>
          <p:cNvSpPr>
            <a:spLocks noChangeShapeType="1"/>
          </p:cNvSpPr>
          <p:nvPr/>
        </p:nvSpPr>
        <p:spPr bwMode="auto">
          <a:xfrm>
            <a:off x="59213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6" name="Line 73"/>
          <p:cNvSpPr>
            <a:spLocks noChangeShapeType="1"/>
          </p:cNvSpPr>
          <p:nvPr/>
        </p:nvSpPr>
        <p:spPr bwMode="auto">
          <a:xfrm>
            <a:off x="5464175" y="39878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7" name="Line 74"/>
          <p:cNvSpPr>
            <a:spLocks noChangeShapeType="1"/>
          </p:cNvSpPr>
          <p:nvPr/>
        </p:nvSpPr>
        <p:spPr bwMode="auto">
          <a:xfrm>
            <a:off x="5762625" y="4451350"/>
            <a:ext cx="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8" name="Freeform 75"/>
          <p:cNvSpPr>
            <a:spLocks/>
          </p:cNvSpPr>
          <p:nvPr/>
        </p:nvSpPr>
        <p:spPr bwMode="auto">
          <a:xfrm>
            <a:off x="5162550" y="4216400"/>
            <a:ext cx="230188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9" name="Line 76"/>
          <p:cNvSpPr>
            <a:spLocks noChangeShapeType="1"/>
          </p:cNvSpPr>
          <p:nvPr/>
        </p:nvSpPr>
        <p:spPr bwMode="auto">
          <a:xfrm flipH="1">
            <a:off x="5073650" y="45974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0" name="Line 77"/>
          <p:cNvSpPr>
            <a:spLocks noChangeShapeType="1"/>
          </p:cNvSpPr>
          <p:nvPr/>
        </p:nvSpPr>
        <p:spPr bwMode="auto">
          <a:xfrm flipH="1">
            <a:off x="5073650" y="42926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1" name="Line 78"/>
          <p:cNvSpPr>
            <a:spLocks noChangeShapeType="1"/>
          </p:cNvSpPr>
          <p:nvPr/>
        </p:nvSpPr>
        <p:spPr bwMode="auto">
          <a:xfrm flipH="1">
            <a:off x="5378450" y="4445000"/>
            <a:ext cx="139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2" name="Rectangle 79"/>
          <p:cNvSpPr>
            <a:spLocks noChangeArrowheads="1"/>
          </p:cNvSpPr>
          <p:nvPr/>
        </p:nvSpPr>
        <p:spPr bwMode="auto">
          <a:xfrm>
            <a:off x="4287838" y="6211888"/>
            <a:ext cx="6048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OpSel</a:t>
            </a:r>
          </a:p>
        </p:txBody>
      </p:sp>
      <p:sp>
        <p:nvSpPr>
          <p:cNvPr id="72763" name="Line 80"/>
          <p:cNvSpPr>
            <a:spLocks noChangeShapeType="1"/>
          </p:cNvSpPr>
          <p:nvPr/>
        </p:nvSpPr>
        <p:spPr bwMode="auto">
          <a:xfrm>
            <a:off x="4213225" y="528320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4" name="Rectangle 81"/>
          <p:cNvSpPr>
            <a:spLocks noChangeArrowheads="1"/>
          </p:cNvSpPr>
          <p:nvPr/>
        </p:nvSpPr>
        <p:spPr bwMode="auto">
          <a:xfrm>
            <a:off x="3386138" y="3111500"/>
            <a:ext cx="33655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72765" name="Line 82"/>
          <p:cNvSpPr>
            <a:spLocks noChangeShapeType="1"/>
          </p:cNvSpPr>
          <p:nvPr/>
        </p:nvSpPr>
        <p:spPr bwMode="auto">
          <a:xfrm>
            <a:off x="3565525" y="3352800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6" name="Oval 83"/>
          <p:cNvSpPr>
            <a:spLocks noChangeArrowheads="1"/>
          </p:cNvSpPr>
          <p:nvPr/>
        </p:nvSpPr>
        <p:spPr bwMode="auto">
          <a:xfrm>
            <a:off x="4740275" y="4260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7" name="Freeform 84"/>
          <p:cNvSpPr>
            <a:spLocks/>
          </p:cNvSpPr>
          <p:nvPr/>
        </p:nvSpPr>
        <p:spPr bwMode="auto">
          <a:xfrm>
            <a:off x="2892425" y="4327525"/>
            <a:ext cx="1588" cy="1903413"/>
          </a:xfrm>
          <a:custGeom>
            <a:avLst/>
            <a:gdLst>
              <a:gd name="T0" fmla="*/ 0 w 1"/>
              <a:gd name="T1" fmla="*/ 1344 h 1345"/>
              <a:gd name="T2" fmla="*/ 0 w 1"/>
              <a:gd name="T3" fmla="*/ 0 h 1345"/>
              <a:gd name="T4" fmla="*/ 0 60000 65536"/>
              <a:gd name="T5" fmla="*/ 0 60000 65536"/>
              <a:gd name="T6" fmla="*/ 0 w 1"/>
              <a:gd name="T7" fmla="*/ 0 h 1345"/>
              <a:gd name="T8" fmla="*/ 1 w 1"/>
              <a:gd name="T9" fmla="*/ 1345 h 13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345">
                <a:moveTo>
                  <a:pt x="0" y="1344"/>
                </a:move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8" name="Line 85"/>
          <p:cNvSpPr>
            <a:spLocks noChangeShapeType="1"/>
          </p:cNvSpPr>
          <p:nvPr/>
        </p:nvSpPr>
        <p:spPr bwMode="auto">
          <a:xfrm flipV="1">
            <a:off x="3768725" y="5056188"/>
            <a:ext cx="0" cy="12128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9" name="Line 86"/>
          <p:cNvSpPr>
            <a:spLocks noChangeShapeType="1"/>
          </p:cNvSpPr>
          <p:nvPr/>
        </p:nvSpPr>
        <p:spPr bwMode="auto">
          <a:xfrm flipV="1">
            <a:off x="4568825" y="5459413"/>
            <a:ext cx="0" cy="8096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0" name="Line 87"/>
          <p:cNvSpPr>
            <a:spLocks noChangeShapeType="1"/>
          </p:cNvSpPr>
          <p:nvPr/>
        </p:nvSpPr>
        <p:spPr bwMode="auto">
          <a:xfrm>
            <a:off x="5267325" y="4616450"/>
            <a:ext cx="0" cy="16303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1" name="Line 88"/>
          <p:cNvSpPr>
            <a:spLocks noChangeShapeType="1"/>
          </p:cNvSpPr>
          <p:nvPr/>
        </p:nvSpPr>
        <p:spPr bwMode="auto">
          <a:xfrm>
            <a:off x="6003925" y="4300538"/>
            <a:ext cx="3175" cy="1979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2" name="Rectangle 89"/>
          <p:cNvSpPr>
            <a:spLocks noChangeArrowheads="1"/>
          </p:cNvSpPr>
          <p:nvPr/>
        </p:nvSpPr>
        <p:spPr bwMode="auto">
          <a:xfrm>
            <a:off x="5753100" y="6208713"/>
            <a:ext cx="561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zero?</a:t>
            </a:r>
          </a:p>
        </p:txBody>
      </p:sp>
      <p:sp>
        <p:nvSpPr>
          <p:cNvPr id="72773" name="Freeform 90"/>
          <p:cNvSpPr>
            <a:spLocks/>
          </p:cNvSpPr>
          <p:nvPr/>
        </p:nvSpPr>
        <p:spPr bwMode="auto">
          <a:xfrm>
            <a:off x="2801938" y="3908425"/>
            <a:ext cx="230187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4" name="Freeform 91"/>
          <p:cNvSpPr>
            <a:spLocks/>
          </p:cNvSpPr>
          <p:nvPr/>
        </p:nvSpPr>
        <p:spPr bwMode="auto">
          <a:xfrm>
            <a:off x="2427288" y="3833813"/>
            <a:ext cx="382587" cy="185737"/>
          </a:xfrm>
          <a:custGeom>
            <a:avLst/>
            <a:gdLst>
              <a:gd name="T0" fmla="*/ 0 w 241"/>
              <a:gd name="T1" fmla="*/ 0 h 117"/>
              <a:gd name="T2" fmla="*/ 0 w 241"/>
              <a:gd name="T3" fmla="*/ 116 h 117"/>
              <a:gd name="T4" fmla="*/ 240 w 241"/>
              <a:gd name="T5" fmla="*/ 116 h 117"/>
              <a:gd name="T6" fmla="*/ 0 60000 65536"/>
              <a:gd name="T7" fmla="*/ 0 60000 65536"/>
              <a:gd name="T8" fmla="*/ 0 60000 65536"/>
              <a:gd name="T9" fmla="*/ 0 w 241"/>
              <a:gd name="T10" fmla="*/ 0 h 117"/>
              <a:gd name="T11" fmla="*/ 241 w 241"/>
              <a:gd name="T12" fmla="*/ 117 h 1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117">
                <a:moveTo>
                  <a:pt x="0" y="0"/>
                </a:moveTo>
                <a:lnTo>
                  <a:pt x="0" y="116"/>
                </a:lnTo>
                <a:lnTo>
                  <a:pt x="240" y="116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92"/>
          <p:cNvGrpSpPr>
            <a:grpSpLocks/>
          </p:cNvGrpSpPr>
          <p:nvPr/>
        </p:nvGrpSpPr>
        <p:grpSpPr bwMode="auto">
          <a:xfrm>
            <a:off x="517525" y="3698875"/>
            <a:ext cx="1412875" cy="1050925"/>
            <a:chOff x="326" y="2386"/>
            <a:chExt cx="890" cy="662"/>
          </a:xfrm>
        </p:grpSpPr>
        <p:sp>
          <p:nvSpPr>
            <p:cNvPr id="72809" name="Rectangle 93"/>
            <p:cNvSpPr>
              <a:spLocks noChangeArrowheads="1"/>
            </p:cNvSpPr>
            <p:nvPr/>
          </p:nvSpPr>
          <p:spPr bwMode="auto">
            <a:xfrm>
              <a:off x="326" y="27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2810" name="Line 94"/>
            <p:cNvSpPr>
              <a:spLocks noChangeShapeType="1"/>
            </p:cNvSpPr>
            <p:nvPr/>
          </p:nvSpPr>
          <p:spPr bwMode="auto">
            <a:xfrm>
              <a:off x="431" y="2742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95"/>
            <p:cNvGrpSpPr>
              <a:grpSpLocks/>
            </p:cNvGrpSpPr>
            <p:nvPr/>
          </p:nvGrpSpPr>
          <p:grpSpPr bwMode="auto">
            <a:xfrm>
              <a:off x="333" y="2386"/>
              <a:ext cx="883" cy="662"/>
              <a:chOff x="333" y="2386"/>
              <a:chExt cx="883" cy="662"/>
            </a:xfrm>
          </p:grpSpPr>
          <p:sp>
            <p:nvSpPr>
              <p:cNvPr id="72812" name="Freeform 96"/>
              <p:cNvSpPr>
                <a:spLocks/>
              </p:cNvSpPr>
              <p:nvPr/>
            </p:nvSpPr>
            <p:spPr bwMode="auto">
              <a:xfrm>
                <a:off x="517" y="2567"/>
                <a:ext cx="189" cy="1"/>
              </a:xfrm>
              <a:custGeom>
                <a:avLst/>
                <a:gdLst>
                  <a:gd name="T0" fmla="*/ 0 w 189"/>
                  <a:gd name="T1" fmla="*/ 0 h 1"/>
                  <a:gd name="T2" fmla="*/ 141 w 189"/>
                  <a:gd name="T3" fmla="*/ 0 h 1"/>
                  <a:gd name="T4" fmla="*/ 188 w 189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89"/>
                  <a:gd name="T10" fmla="*/ 0 h 1"/>
                  <a:gd name="T11" fmla="*/ 189 w 189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" h="1">
                    <a:moveTo>
                      <a:pt x="0" y="0"/>
                    </a:moveTo>
                    <a:lnTo>
                      <a:pt x="141" y="0"/>
                    </a:lnTo>
                    <a:lnTo>
                      <a:pt x="188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" name="Group 97"/>
              <p:cNvGrpSpPr>
                <a:grpSpLocks/>
              </p:cNvGrpSpPr>
              <p:nvPr/>
            </p:nvGrpSpPr>
            <p:grpSpPr bwMode="auto">
              <a:xfrm>
                <a:off x="684" y="2452"/>
                <a:ext cx="532" cy="596"/>
                <a:chOff x="684" y="2452"/>
                <a:chExt cx="532" cy="596"/>
              </a:xfrm>
            </p:grpSpPr>
            <p:sp>
              <p:nvSpPr>
                <p:cNvPr id="72818" name="Rectangle 98"/>
                <p:cNvSpPr>
                  <a:spLocks noChangeArrowheads="1"/>
                </p:cNvSpPr>
                <p:nvPr/>
              </p:nvSpPr>
              <p:spPr bwMode="auto">
                <a:xfrm>
                  <a:off x="717" y="2454"/>
                  <a:ext cx="466" cy="5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819" name="Rectangle 99"/>
                <p:cNvSpPr>
                  <a:spLocks noChangeArrowheads="1"/>
                </p:cNvSpPr>
                <p:nvPr/>
              </p:nvSpPr>
              <p:spPr bwMode="auto">
                <a:xfrm>
                  <a:off x="684" y="2452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72820" name="Rectangle 100"/>
                <p:cNvSpPr>
                  <a:spLocks noChangeArrowheads="1"/>
                </p:cNvSpPr>
                <p:nvPr/>
              </p:nvSpPr>
              <p:spPr bwMode="auto">
                <a:xfrm>
                  <a:off x="953" y="2554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72821" name="Rectangle 101"/>
                <p:cNvSpPr>
                  <a:spLocks noChangeArrowheads="1"/>
                </p:cNvSpPr>
                <p:nvPr/>
              </p:nvSpPr>
              <p:spPr bwMode="auto">
                <a:xfrm>
                  <a:off x="691" y="2724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72814" name="Rectangle 102"/>
              <p:cNvSpPr>
                <a:spLocks noChangeArrowheads="1"/>
              </p:cNvSpPr>
              <p:nvPr/>
            </p:nvSpPr>
            <p:spPr bwMode="auto">
              <a:xfrm>
                <a:off x="382" y="2386"/>
                <a:ext cx="127" cy="36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15" name="Line 103"/>
              <p:cNvSpPr>
                <a:spLocks noChangeShapeType="1"/>
              </p:cNvSpPr>
              <p:nvPr/>
            </p:nvSpPr>
            <p:spPr bwMode="auto">
              <a:xfrm>
                <a:off x="525" y="2567"/>
                <a:ext cx="3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16" name="Rectangle 104"/>
              <p:cNvSpPr>
                <a:spLocks noChangeArrowheads="1"/>
              </p:cNvSpPr>
              <p:nvPr/>
            </p:nvSpPr>
            <p:spPr bwMode="auto">
              <a:xfrm>
                <a:off x="333" y="249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72817" name="Freeform 105"/>
              <p:cNvSpPr>
                <a:spLocks/>
              </p:cNvSpPr>
              <p:nvPr/>
            </p:nvSpPr>
            <p:spPr bwMode="auto">
              <a:xfrm>
                <a:off x="422" y="2701"/>
                <a:ext cx="48" cy="48"/>
              </a:xfrm>
              <a:custGeom>
                <a:avLst/>
                <a:gdLst>
                  <a:gd name="T0" fmla="*/ 0 w 48"/>
                  <a:gd name="T1" fmla="*/ 47 h 48"/>
                  <a:gd name="T2" fmla="*/ 24 w 48"/>
                  <a:gd name="T3" fmla="*/ 0 h 48"/>
                  <a:gd name="T4" fmla="*/ 47 w 48"/>
                  <a:gd name="T5" fmla="*/ 47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47"/>
                    </a:moveTo>
                    <a:lnTo>
                      <a:pt x="24" y="0"/>
                    </a:lnTo>
                    <a:lnTo>
                      <a:pt x="47" y="47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2776" name="Rectangle 106"/>
          <p:cNvSpPr>
            <a:spLocks noChangeArrowheads="1"/>
          </p:cNvSpPr>
          <p:nvPr/>
        </p:nvSpPr>
        <p:spPr bwMode="auto">
          <a:xfrm>
            <a:off x="3481388" y="3468688"/>
            <a:ext cx="571500" cy="1063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7" name="Rectangle 107"/>
          <p:cNvSpPr>
            <a:spLocks noChangeArrowheads="1"/>
          </p:cNvSpPr>
          <p:nvPr/>
        </p:nvSpPr>
        <p:spPr bwMode="auto">
          <a:xfrm>
            <a:off x="3725863" y="3871913"/>
            <a:ext cx="4016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rd1</a:t>
            </a:r>
          </a:p>
        </p:txBody>
      </p:sp>
      <p:sp>
        <p:nvSpPr>
          <p:cNvPr id="72778" name="Rectangle 108"/>
          <p:cNvSpPr>
            <a:spLocks noChangeArrowheads="1"/>
          </p:cNvSpPr>
          <p:nvPr/>
        </p:nvSpPr>
        <p:spPr bwMode="auto">
          <a:xfrm>
            <a:off x="3454400" y="4275138"/>
            <a:ext cx="6556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GPRs</a:t>
            </a:r>
          </a:p>
        </p:txBody>
      </p:sp>
      <p:sp>
        <p:nvSpPr>
          <p:cNvPr id="72779" name="Rectangle 109"/>
          <p:cNvSpPr>
            <a:spLocks noChangeArrowheads="1"/>
          </p:cNvSpPr>
          <p:nvPr/>
        </p:nvSpPr>
        <p:spPr bwMode="auto">
          <a:xfrm>
            <a:off x="3429000" y="3565525"/>
            <a:ext cx="3921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rs1</a:t>
            </a:r>
          </a:p>
        </p:txBody>
      </p:sp>
      <p:sp>
        <p:nvSpPr>
          <p:cNvPr id="72780" name="Rectangle 110"/>
          <p:cNvSpPr>
            <a:spLocks noChangeArrowheads="1"/>
          </p:cNvSpPr>
          <p:nvPr/>
        </p:nvSpPr>
        <p:spPr bwMode="auto">
          <a:xfrm>
            <a:off x="3429000" y="3716338"/>
            <a:ext cx="3921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rs2</a:t>
            </a:r>
          </a:p>
        </p:txBody>
      </p:sp>
      <p:sp>
        <p:nvSpPr>
          <p:cNvPr id="72781" name="Rectangle 111"/>
          <p:cNvSpPr>
            <a:spLocks noChangeArrowheads="1"/>
          </p:cNvSpPr>
          <p:nvPr/>
        </p:nvSpPr>
        <p:spPr bwMode="auto">
          <a:xfrm>
            <a:off x="3429000" y="4003675"/>
            <a:ext cx="3667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ws</a:t>
            </a:r>
          </a:p>
        </p:txBody>
      </p:sp>
      <p:sp>
        <p:nvSpPr>
          <p:cNvPr id="72782" name="Rectangle 112"/>
          <p:cNvSpPr>
            <a:spLocks noChangeArrowheads="1"/>
          </p:cNvSpPr>
          <p:nvPr/>
        </p:nvSpPr>
        <p:spPr bwMode="auto">
          <a:xfrm>
            <a:off x="3429000" y="4149725"/>
            <a:ext cx="3762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wd</a:t>
            </a:r>
          </a:p>
        </p:txBody>
      </p:sp>
      <p:sp>
        <p:nvSpPr>
          <p:cNvPr id="72783" name="Rectangle 113"/>
          <p:cNvSpPr>
            <a:spLocks noChangeArrowheads="1"/>
          </p:cNvSpPr>
          <p:nvPr/>
        </p:nvSpPr>
        <p:spPr bwMode="auto">
          <a:xfrm>
            <a:off x="3733800" y="4151313"/>
            <a:ext cx="4016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rd2</a:t>
            </a:r>
          </a:p>
        </p:txBody>
      </p:sp>
      <p:sp>
        <p:nvSpPr>
          <p:cNvPr id="72784" name="Rectangle 114"/>
          <p:cNvSpPr>
            <a:spLocks noChangeArrowheads="1"/>
          </p:cNvSpPr>
          <p:nvPr/>
        </p:nvSpPr>
        <p:spPr bwMode="auto">
          <a:xfrm>
            <a:off x="3627438" y="3402013"/>
            <a:ext cx="3762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we</a:t>
            </a:r>
          </a:p>
        </p:txBody>
      </p:sp>
      <p:grpSp>
        <p:nvGrpSpPr>
          <p:cNvPr id="9" name="Group 115"/>
          <p:cNvGrpSpPr>
            <a:grpSpLocks/>
          </p:cNvGrpSpPr>
          <p:nvPr/>
        </p:nvGrpSpPr>
        <p:grpSpPr bwMode="auto">
          <a:xfrm>
            <a:off x="3479800" y="4667250"/>
            <a:ext cx="571500" cy="454025"/>
            <a:chOff x="2192" y="2996"/>
            <a:chExt cx="360" cy="286"/>
          </a:xfrm>
        </p:grpSpPr>
        <p:sp>
          <p:nvSpPr>
            <p:cNvPr id="72807" name="Rectangle 116"/>
            <p:cNvSpPr>
              <a:spLocks noChangeArrowheads="1"/>
            </p:cNvSpPr>
            <p:nvPr/>
          </p:nvSpPr>
          <p:spPr bwMode="auto">
            <a:xfrm>
              <a:off x="2192" y="3030"/>
              <a:ext cx="360" cy="19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8" name="Rectangle 117"/>
            <p:cNvSpPr>
              <a:spLocks noChangeArrowheads="1"/>
            </p:cNvSpPr>
            <p:nvPr/>
          </p:nvSpPr>
          <p:spPr bwMode="auto">
            <a:xfrm>
              <a:off x="2208" y="2996"/>
              <a:ext cx="30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</a:t>
              </a:r>
            </a:p>
          </p:txBody>
        </p:sp>
      </p:grp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5499100" y="3905250"/>
            <a:ext cx="477838" cy="603250"/>
            <a:chOff x="3464" y="2516"/>
            <a:chExt cx="301" cy="380"/>
          </a:xfrm>
        </p:grpSpPr>
        <p:sp>
          <p:nvSpPr>
            <p:cNvPr id="72805" name="Freeform 119"/>
            <p:cNvSpPr>
              <a:spLocks/>
            </p:cNvSpPr>
            <p:nvPr/>
          </p:nvSpPr>
          <p:spPr bwMode="auto">
            <a:xfrm>
              <a:off x="3487" y="2516"/>
              <a:ext cx="236" cy="380"/>
            </a:xfrm>
            <a:custGeom>
              <a:avLst/>
              <a:gdLst>
                <a:gd name="T0" fmla="*/ 0 w 236"/>
                <a:gd name="T1" fmla="*/ 0 h 380"/>
                <a:gd name="T2" fmla="*/ 0 w 236"/>
                <a:gd name="T3" fmla="*/ 158 h 380"/>
                <a:gd name="T4" fmla="*/ 47 w 236"/>
                <a:gd name="T5" fmla="*/ 190 h 380"/>
                <a:gd name="T6" fmla="*/ 0 w 236"/>
                <a:gd name="T7" fmla="*/ 221 h 380"/>
                <a:gd name="T8" fmla="*/ 0 w 236"/>
                <a:gd name="T9" fmla="*/ 379 h 380"/>
                <a:gd name="T10" fmla="*/ 235 w 236"/>
                <a:gd name="T11" fmla="*/ 284 h 380"/>
                <a:gd name="T12" fmla="*/ 235 w 236"/>
                <a:gd name="T13" fmla="*/ 95 h 380"/>
                <a:gd name="T14" fmla="*/ 0 w 236"/>
                <a:gd name="T15" fmla="*/ 0 h 3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6"/>
                <a:gd name="T25" fmla="*/ 0 h 380"/>
                <a:gd name="T26" fmla="*/ 236 w 236"/>
                <a:gd name="T27" fmla="*/ 380 h 38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6" h="380">
                  <a:moveTo>
                    <a:pt x="0" y="0"/>
                  </a:moveTo>
                  <a:lnTo>
                    <a:pt x="0" y="158"/>
                  </a:lnTo>
                  <a:lnTo>
                    <a:pt x="47" y="190"/>
                  </a:lnTo>
                  <a:lnTo>
                    <a:pt x="0" y="221"/>
                  </a:lnTo>
                  <a:lnTo>
                    <a:pt x="0" y="379"/>
                  </a:lnTo>
                  <a:lnTo>
                    <a:pt x="235" y="284"/>
                  </a:lnTo>
                  <a:lnTo>
                    <a:pt x="235" y="95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6" name="Rectangle 120"/>
            <p:cNvSpPr>
              <a:spLocks noChangeArrowheads="1"/>
            </p:cNvSpPr>
            <p:nvPr/>
          </p:nvSpPr>
          <p:spPr bwMode="auto">
            <a:xfrm>
              <a:off x="3464" y="2634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grpSp>
        <p:nvGrpSpPr>
          <p:cNvPr id="11" name="Group 121"/>
          <p:cNvGrpSpPr>
            <a:grpSpLocks/>
          </p:cNvGrpSpPr>
          <p:nvPr/>
        </p:nvGrpSpPr>
        <p:grpSpPr bwMode="auto">
          <a:xfrm>
            <a:off x="3524250" y="3467100"/>
            <a:ext cx="80963" cy="87313"/>
            <a:chOff x="2815" y="1407"/>
            <a:chExt cx="51" cy="55"/>
          </a:xfrm>
        </p:grpSpPr>
        <p:sp>
          <p:nvSpPr>
            <p:cNvPr id="72803" name="Line 122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4" name="Line 123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124"/>
          <p:cNvGrpSpPr>
            <a:grpSpLocks/>
          </p:cNvGrpSpPr>
          <p:nvPr/>
        </p:nvGrpSpPr>
        <p:grpSpPr bwMode="auto">
          <a:xfrm>
            <a:off x="4291013" y="5121275"/>
            <a:ext cx="671512" cy="361950"/>
            <a:chOff x="2576" y="2405"/>
            <a:chExt cx="423" cy="228"/>
          </a:xfrm>
        </p:grpSpPr>
        <p:sp>
          <p:nvSpPr>
            <p:cNvPr id="72801" name="Rectangle 125"/>
            <p:cNvSpPr>
              <a:spLocks noChangeArrowheads="1"/>
            </p:cNvSpPr>
            <p:nvPr/>
          </p:nvSpPr>
          <p:spPr bwMode="auto">
            <a:xfrm>
              <a:off x="2609" y="2405"/>
              <a:ext cx="361" cy="19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2" name="Rectangle 126"/>
            <p:cNvSpPr>
              <a:spLocks noChangeArrowheads="1"/>
            </p:cNvSpPr>
            <p:nvPr/>
          </p:nvSpPr>
          <p:spPr bwMode="auto">
            <a:xfrm>
              <a:off x="2576" y="2405"/>
              <a:ext cx="423" cy="22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Control</a:t>
              </a:r>
            </a:p>
          </p:txBody>
        </p:sp>
      </p:grpSp>
      <p:sp>
        <p:nvSpPr>
          <p:cNvPr id="72789" name="Freeform 127"/>
          <p:cNvSpPr>
            <a:spLocks/>
          </p:cNvSpPr>
          <p:nvPr/>
        </p:nvSpPr>
        <p:spPr bwMode="auto">
          <a:xfrm flipV="1">
            <a:off x="4759325" y="4292600"/>
            <a:ext cx="2149475" cy="687388"/>
          </a:xfrm>
          <a:custGeom>
            <a:avLst/>
            <a:gdLst>
              <a:gd name="T0" fmla="*/ 0 w 1505"/>
              <a:gd name="T1" fmla="*/ 200 h 201"/>
              <a:gd name="T2" fmla="*/ 0 w 1505"/>
              <a:gd name="T3" fmla="*/ 0 h 201"/>
              <a:gd name="T4" fmla="*/ 1504 w 1505"/>
              <a:gd name="T5" fmla="*/ 0 h 201"/>
              <a:gd name="T6" fmla="*/ 0 60000 65536"/>
              <a:gd name="T7" fmla="*/ 0 60000 65536"/>
              <a:gd name="T8" fmla="*/ 0 60000 65536"/>
              <a:gd name="T9" fmla="*/ 0 w 1505"/>
              <a:gd name="T10" fmla="*/ 0 h 201"/>
              <a:gd name="T11" fmla="*/ 1505 w 1505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5" h="201">
                <a:moveTo>
                  <a:pt x="0" y="200"/>
                </a:moveTo>
                <a:lnTo>
                  <a:pt x="0" y="0"/>
                </a:lnTo>
                <a:lnTo>
                  <a:pt x="150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" name="Group 128"/>
          <p:cNvGrpSpPr>
            <a:grpSpLocks/>
          </p:cNvGrpSpPr>
          <p:nvPr/>
        </p:nvGrpSpPr>
        <p:grpSpPr bwMode="auto">
          <a:xfrm>
            <a:off x="1371600" y="1447800"/>
            <a:ext cx="5330825" cy="3111500"/>
            <a:chOff x="864" y="912"/>
            <a:chExt cx="3358" cy="1960"/>
          </a:xfrm>
        </p:grpSpPr>
        <p:grpSp>
          <p:nvGrpSpPr>
            <p:cNvPr id="14" name="Group 129"/>
            <p:cNvGrpSpPr>
              <a:grpSpLocks/>
            </p:cNvGrpSpPr>
            <p:nvPr/>
          </p:nvGrpSpPr>
          <p:grpSpPr bwMode="auto">
            <a:xfrm>
              <a:off x="3478" y="1672"/>
              <a:ext cx="263" cy="385"/>
              <a:chOff x="3478" y="1672"/>
              <a:chExt cx="263" cy="385"/>
            </a:xfrm>
          </p:grpSpPr>
          <p:sp>
            <p:nvSpPr>
              <p:cNvPr id="72799" name="Freeform 130"/>
              <p:cNvSpPr>
                <a:spLocks/>
              </p:cNvSpPr>
              <p:nvPr/>
            </p:nvSpPr>
            <p:spPr bwMode="auto">
              <a:xfrm>
                <a:off x="3478" y="1672"/>
                <a:ext cx="241" cy="385"/>
              </a:xfrm>
              <a:custGeom>
                <a:avLst/>
                <a:gdLst>
                  <a:gd name="T0" fmla="*/ 0 w 241"/>
                  <a:gd name="T1" fmla="*/ 0 h 385"/>
                  <a:gd name="T2" fmla="*/ 0 w 241"/>
                  <a:gd name="T3" fmla="*/ 160 h 385"/>
                  <a:gd name="T4" fmla="*/ 48 w 241"/>
                  <a:gd name="T5" fmla="*/ 192 h 385"/>
                  <a:gd name="T6" fmla="*/ 0 w 241"/>
                  <a:gd name="T7" fmla="*/ 224 h 385"/>
                  <a:gd name="T8" fmla="*/ 0 w 241"/>
                  <a:gd name="T9" fmla="*/ 384 h 385"/>
                  <a:gd name="T10" fmla="*/ 240 w 241"/>
                  <a:gd name="T11" fmla="*/ 288 h 385"/>
                  <a:gd name="T12" fmla="*/ 240 w 241"/>
                  <a:gd name="T13" fmla="*/ 96 h 385"/>
                  <a:gd name="T14" fmla="*/ 0 w 241"/>
                  <a:gd name="T15" fmla="*/ 0 h 38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41"/>
                  <a:gd name="T25" fmla="*/ 0 h 385"/>
                  <a:gd name="T26" fmla="*/ 241 w 241"/>
                  <a:gd name="T27" fmla="*/ 385 h 38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 w="9525" cap="rnd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00" name="Rectangle 131"/>
              <p:cNvSpPr>
                <a:spLocks noChangeArrowheads="1"/>
              </p:cNvSpPr>
              <p:nvPr/>
            </p:nvSpPr>
            <p:spPr bwMode="auto">
              <a:xfrm>
                <a:off x="3485" y="1796"/>
                <a:ext cx="256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Add</a:t>
                </a:r>
              </a:p>
            </p:txBody>
          </p:sp>
        </p:grpSp>
        <p:sp>
          <p:nvSpPr>
            <p:cNvPr id="72795" name="Freeform 132"/>
            <p:cNvSpPr>
              <a:spLocks/>
            </p:cNvSpPr>
            <p:nvPr/>
          </p:nvSpPr>
          <p:spPr bwMode="auto">
            <a:xfrm>
              <a:off x="1006" y="1744"/>
              <a:ext cx="2465" cy="1"/>
            </a:xfrm>
            <a:custGeom>
              <a:avLst/>
              <a:gdLst>
                <a:gd name="T0" fmla="*/ 0 w 2465"/>
                <a:gd name="T1" fmla="*/ 0 h 1"/>
                <a:gd name="T2" fmla="*/ 370 w 2465"/>
                <a:gd name="T3" fmla="*/ 0 h 1"/>
                <a:gd name="T4" fmla="*/ 358 w 2465"/>
                <a:gd name="T5" fmla="*/ 0 h 1"/>
                <a:gd name="T6" fmla="*/ 2464 w 2465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65"/>
                <a:gd name="T13" fmla="*/ 0 h 1"/>
                <a:gd name="T14" fmla="*/ 2465 w 2465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65" h="1">
                  <a:moveTo>
                    <a:pt x="0" y="0"/>
                  </a:moveTo>
                  <a:lnTo>
                    <a:pt x="370" y="0"/>
                  </a:lnTo>
                  <a:lnTo>
                    <a:pt x="358" y="0"/>
                  </a:lnTo>
                  <a:lnTo>
                    <a:pt x="246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96" name="Freeform 133"/>
            <p:cNvSpPr>
              <a:spLocks/>
            </p:cNvSpPr>
            <p:nvPr/>
          </p:nvSpPr>
          <p:spPr bwMode="auto">
            <a:xfrm>
              <a:off x="864" y="1047"/>
              <a:ext cx="3358" cy="825"/>
            </a:xfrm>
            <a:custGeom>
              <a:avLst/>
              <a:gdLst>
                <a:gd name="T0" fmla="*/ 2857 w 3358"/>
                <a:gd name="T1" fmla="*/ 825 h 825"/>
                <a:gd name="T2" fmla="*/ 3358 w 3358"/>
                <a:gd name="T3" fmla="*/ 825 h 825"/>
                <a:gd name="T4" fmla="*/ 3358 w 3358"/>
                <a:gd name="T5" fmla="*/ 429 h 825"/>
                <a:gd name="T6" fmla="*/ 3358 w 3358"/>
                <a:gd name="T7" fmla="*/ 0 h 825"/>
                <a:gd name="T8" fmla="*/ 0 w 3358"/>
                <a:gd name="T9" fmla="*/ 0 h 8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58"/>
                <a:gd name="T16" fmla="*/ 0 h 825"/>
                <a:gd name="T17" fmla="*/ 3358 w 3358"/>
                <a:gd name="T18" fmla="*/ 825 h 8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58" h="825">
                  <a:moveTo>
                    <a:pt x="2857" y="825"/>
                  </a:moveTo>
                  <a:lnTo>
                    <a:pt x="3358" y="825"/>
                  </a:lnTo>
                  <a:lnTo>
                    <a:pt x="3358" y="429"/>
                  </a:lnTo>
                  <a:lnTo>
                    <a:pt x="3358" y="0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97" name="Freeform 134"/>
            <p:cNvSpPr>
              <a:spLocks/>
            </p:cNvSpPr>
            <p:nvPr/>
          </p:nvSpPr>
          <p:spPr bwMode="auto">
            <a:xfrm>
              <a:off x="2792" y="1984"/>
              <a:ext cx="696" cy="888"/>
            </a:xfrm>
            <a:custGeom>
              <a:avLst/>
              <a:gdLst>
                <a:gd name="T0" fmla="*/ 0 w 696"/>
                <a:gd name="T1" fmla="*/ 888 h 888"/>
                <a:gd name="T2" fmla="*/ 0 w 696"/>
                <a:gd name="T3" fmla="*/ 0 h 888"/>
                <a:gd name="T4" fmla="*/ 696 w 696"/>
                <a:gd name="T5" fmla="*/ 0 h 888"/>
                <a:gd name="T6" fmla="*/ 0 60000 65536"/>
                <a:gd name="T7" fmla="*/ 0 60000 65536"/>
                <a:gd name="T8" fmla="*/ 0 60000 65536"/>
                <a:gd name="T9" fmla="*/ 0 w 696"/>
                <a:gd name="T10" fmla="*/ 0 h 888"/>
                <a:gd name="T11" fmla="*/ 696 w 696"/>
                <a:gd name="T12" fmla="*/ 888 h 8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6" h="888">
                  <a:moveTo>
                    <a:pt x="0" y="888"/>
                  </a:moveTo>
                  <a:lnTo>
                    <a:pt x="0" y="0"/>
                  </a:lnTo>
                  <a:lnTo>
                    <a:pt x="696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98" name="Rectangle 135"/>
            <p:cNvSpPr>
              <a:spLocks noChangeArrowheads="1"/>
            </p:cNvSpPr>
            <p:nvPr/>
          </p:nvSpPr>
          <p:spPr bwMode="auto">
            <a:xfrm>
              <a:off x="864" y="912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br</a:t>
              </a:r>
            </a:p>
          </p:txBody>
        </p:sp>
      </p:grpSp>
      <p:sp>
        <p:nvSpPr>
          <p:cNvPr id="72791" name="Rectangle 136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2792" name="Rectangle 137"/>
          <p:cNvSpPr>
            <a:spLocks noChangeArrowheads="1"/>
          </p:cNvSpPr>
          <p:nvPr/>
        </p:nvSpPr>
        <p:spPr bwMode="auto">
          <a:xfrm>
            <a:off x="37798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2793" name="Line 138"/>
          <p:cNvSpPr>
            <a:spLocks noChangeShapeType="1"/>
          </p:cNvSpPr>
          <p:nvPr/>
        </p:nvSpPr>
        <p:spPr bwMode="auto">
          <a:xfrm>
            <a:off x="1570038" y="2757488"/>
            <a:ext cx="106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2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2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22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2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2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2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5730" grpId="0" animBg="1"/>
      <p:bldP spid="1225731" grpId="0" animBg="1"/>
      <p:bldP spid="1225733" grpId="0" animBg="1"/>
      <p:bldP spid="1225734" grpId="0" animBg="1"/>
      <p:bldP spid="1225735" grpId="0" animBg="1"/>
      <p:bldP spid="1225736" grpId="0" animBg="1"/>
      <p:bldP spid="122577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AC219-49BC-7541-B88D-1CE7F9C69144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6754" name="Freeform 2"/>
          <p:cNvSpPr>
            <a:spLocks/>
          </p:cNvSpPr>
          <p:nvPr/>
        </p:nvSpPr>
        <p:spPr bwMode="auto">
          <a:xfrm>
            <a:off x="2181225" y="3676650"/>
            <a:ext cx="2809875" cy="315913"/>
          </a:xfrm>
          <a:custGeom>
            <a:avLst/>
            <a:gdLst>
              <a:gd name="T0" fmla="*/ 0 w 1770"/>
              <a:gd name="T1" fmla="*/ 0 h 199"/>
              <a:gd name="T2" fmla="*/ 876 w 1770"/>
              <a:gd name="T3" fmla="*/ 0 h 199"/>
              <a:gd name="T4" fmla="*/ 1074 w 1770"/>
              <a:gd name="T5" fmla="*/ 199 h 199"/>
              <a:gd name="T6" fmla="*/ 1770 w 1770"/>
              <a:gd name="T7" fmla="*/ 194 h 199"/>
              <a:gd name="T8" fmla="*/ 0 60000 65536"/>
              <a:gd name="T9" fmla="*/ 0 60000 65536"/>
              <a:gd name="T10" fmla="*/ 0 60000 65536"/>
              <a:gd name="T11" fmla="*/ 0 60000 65536"/>
              <a:gd name="T12" fmla="*/ 0 w 1770"/>
              <a:gd name="T13" fmla="*/ 0 h 199"/>
              <a:gd name="T14" fmla="*/ 1770 w 1770"/>
              <a:gd name="T15" fmla="*/ 199 h 1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0" h="199">
                <a:moveTo>
                  <a:pt x="0" y="0"/>
                </a:moveTo>
                <a:lnTo>
                  <a:pt x="876" y="0"/>
                </a:lnTo>
                <a:lnTo>
                  <a:pt x="1074" y="199"/>
                </a:lnTo>
                <a:lnTo>
                  <a:pt x="1770" y="194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6755" name="Freeform 3"/>
          <p:cNvSpPr>
            <a:spLocks/>
          </p:cNvSpPr>
          <p:nvPr/>
        </p:nvSpPr>
        <p:spPr bwMode="auto">
          <a:xfrm>
            <a:off x="1368425" y="1836738"/>
            <a:ext cx="3624263" cy="2149475"/>
          </a:xfrm>
          <a:custGeom>
            <a:avLst/>
            <a:gdLst>
              <a:gd name="T0" fmla="*/ 2283 w 2283"/>
              <a:gd name="T1" fmla="*/ 1354 h 1354"/>
              <a:gd name="T2" fmla="*/ 2276 w 2283"/>
              <a:gd name="T3" fmla="*/ 0 h 1354"/>
              <a:gd name="T4" fmla="*/ 0 w 2283"/>
              <a:gd name="T5" fmla="*/ 0 h 1354"/>
              <a:gd name="T6" fmla="*/ 0 60000 65536"/>
              <a:gd name="T7" fmla="*/ 0 60000 65536"/>
              <a:gd name="T8" fmla="*/ 0 60000 65536"/>
              <a:gd name="T9" fmla="*/ 0 w 2283"/>
              <a:gd name="T10" fmla="*/ 0 h 1354"/>
              <a:gd name="T11" fmla="*/ 2283 w 2283"/>
              <a:gd name="T12" fmla="*/ 1354 h 1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3" h="1354">
                <a:moveTo>
                  <a:pt x="2283" y="1354"/>
                </a:moveTo>
                <a:lnTo>
                  <a:pt x="2276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59" name="Rectangle 4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Register-Indirect Jumps (JR)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95338" y="2444750"/>
            <a:ext cx="777875" cy="630238"/>
            <a:chOff x="501" y="1540"/>
            <a:chExt cx="490" cy="397"/>
          </a:xfrm>
        </p:grpSpPr>
        <p:sp>
          <p:nvSpPr>
            <p:cNvPr id="74884" name="Rectangle 6"/>
            <p:cNvSpPr>
              <a:spLocks noChangeArrowheads="1"/>
            </p:cNvSpPr>
            <p:nvPr/>
          </p:nvSpPr>
          <p:spPr bwMode="auto">
            <a:xfrm>
              <a:off x="501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4885" name="Freeform 7"/>
            <p:cNvSpPr>
              <a:spLocks/>
            </p:cNvSpPr>
            <p:nvPr/>
          </p:nvSpPr>
          <p:spPr bwMode="auto">
            <a:xfrm>
              <a:off x="750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86" name="Line 8"/>
            <p:cNvSpPr>
              <a:spLocks noChangeShapeType="1"/>
            </p:cNvSpPr>
            <p:nvPr/>
          </p:nvSpPr>
          <p:spPr bwMode="auto">
            <a:xfrm>
              <a:off x="706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87" name="Line 9"/>
            <p:cNvSpPr>
              <a:spLocks noChangeShapeType="1"/>
            </p:cNvSpPr>
            <p:nvPr/>
          </p:nvSpPr>
          <p:spPr bwMode="auto">
            <a:xfrm>
              <a:off x="706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761" name="Freeform 10"/>
          <p:cNvSpPr>
            <a:spLocks/>
          </p:cNvSpPr>
          <p:nvPr/>
        </p:nvSpPr>
        <p:spPr bwMode="auto">
          <a:xfrm>
            <a:off x="2762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2" name="Freeform 11"/>
          <p:cNvSpPr>
            <a:spLocks/>
          </p:cNvSpPr>
          <p:nvPr/>
        </p:nvSpPr>
        <p:spPr bwMode="auto">
          <a:xfrm>
            <a:off x="65246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3" name="Freeform 12"/>
          <p:cNvSpPr>
            <a:spLocks/>
          </p:cNvSpPr>
          <p:nvPr/>
        </p:nvSpPr>
        <p:spPr bwMode="auto">
          <a:xfrm>
            <a:off x="30956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4" name="Rectangle 13"/>
          <p:cNvSpPr>
            <a:spLocks noChangeArrowheads="1"/>
          </p:cNvSpPr>
          <p:nvPr/>
        </p:nvSpPr>
        <p:spPr bwMode="auto">
          <a:xfrm>
            <a:off x="37798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4765" name="Rectangle 14"/>
          <p:cNvSpPr>
            <a:spLocks noChangeArrowheads="1"/>
          </p:cNvSpPr>
          <p:nvPr/>
        </p:nvSpPr>
        <p:spPr bwMode="auto">
          <a:xfrm>
            <a:off x="12144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4766" name="Freeform 15"/>
          <p:cNvSpPr>
            <a:spLocks/>
          </p:cNvSpPr>
          <p:nvPr/>
        </p:nvSpPr>
        <p:spPr bwMode="auto">
          <a:xfrm>
            <a:off x="55213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7" name="Rectangle 16"/>
          <p:cNvSpPr>
            <a:spLocks noChangeArrowheads="1"/>
          </p:cNvSpPr>
          <p:nvPr/>
        </p:nvSpPr>
        <p:spPr bwMode="auto">
          <a:xfrm>
            <a:off x="55324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4768" name="Freeform 17"/>
          <p:cNvSpPr>
            <a:spLocks/>
          </p:cNvSpPr>
          <p:nvPr/>
        </p:nvSpPr>
        <p:spPr bwMode="auto">
          <a:xfrm>
            <a:off x="15970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9" name="Freeform 18"/>
          <p:cNvSpPr>
            <a:spLocks/>
          </p:cNvSpPr>
          <p:nvPr/>
        </p:nvSpPr>
        <p:spPr bwMode="auto">
          <a:xfrm flipH="1">
            <a:off x="37639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835775" y="1390650"/>
            <a:ext cx="2146300" cy="3740150"/>
            <a:chOff x="4306" y="876"/>
            <a:chExt cx="1352" cy="2356"/>
          </a:xfrm>
        </p:grpSpPr>
        <p:sp>
          <p:nvSpPr>
            <p:cNvPr id="74867" name="Rectangle 20"/>
            <p:cNvSpPr>
              <a:spLocks noChangeArrowheads="1"/>
            </p:cNvSpPr>
            <p:nvPr/>
          </p:nvSpPr>
          <p:spPr bwMode="auto">
            <a:xfrm>
              <a:off x="4306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4868" name="Line 21"/>
            <p:cNvSpPr>
              <a:spLocks noChangeShapeType="1"/>
            </p:cNvSpPr>
            <p:nvPr/>
          </p:nvSpPr>
          <p:spPr bwMode="auto">
            <a:xfrm>
              <a:off x="4414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69" name="Freeform 22"/>
            <p:cNvSpPr>
              <a:spLocks/>
            </p:cNvSpPr>
            <p:nvPr/>
          </p:nvSpPr>
          <p:spPr bwMode="auto">
            <a:xfrm>
              <a:off x="4848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0" name="Rectangle 23"/>
            <p:cNvSpPr>
              <a:spLocks noChangeArrowheads="1"/>
            </p:cNvSpPr>
            <p:nvPr/>
          </p:nvSpPr>
          <p:spPr bwMode="auto">
            <a:xfrm>
              <a:off x="5245" y="876"/>
              <a:ext cx="41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74871" name="Rectangle 24"/>
            <p:cNvSpPr>
              <a:spLocks noChangeArrowheads="1"/>
            </p:cNvSpPr>
            <p:nvPr/>
          </p:nvSpPr>
          <p:spPr bwMode="auto">
            <a:xfrm>
              <a:off x="4565" y="876"/>
              <a:ext cx="55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74872" name="Freeform 25"/>
            <p:cNvSpPr>
              <a:spLocks/>
            </p:cNvSpPr>
            <p:nvPr/>
          </p:nvSpPr>
          <p:spPr bwMode="auto">
            <a:xfrm>
              <a:off x="5197" y="2749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3" name="Freeform 26"/>
            <p:cNvSpPr>
              <a:spLocks/>
            </p:cNvSpPr>
            <p:nvPr/>
          </p:nvSpPr>
          <p:spPr bwMode="auto">
            <a:xfrm>
              <a:off x="5263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4" name="Freeform 27"/>
            <p:cNvSpPr>
              <a:spLocks/>
            </p:cNvSpPr>
            <p:nvPr/>
          </p:nvSpPr>
          <p:spPr bwMode="auto">
            <a:xfrm>
              <a:off x="4574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5" name="Rectangle 28"/>
            <p:cNvSpPr>
              <a:spLocks noChangeArrowheads="1"/>
            </p:cNvSpPr>
            <p:nvPr/>
          </p:nvSpPr>
          <p:spPr bwMode="auto">
            <a:xfrm>
              <a:off x="4352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6" name="Rectangle 29"/>
            <p:cNvSpPr>
              <a:spLocks noChangeArrowheads="1"/>
            </p:cNvSpPr>
            <p:nvPr/>
          </p:nvSpPr>
          <p:spPr bwMode="auto">
            <a:xfrm>
              <a:off x="4327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74877" name="Rectangle 30"/>
            <p:cNvSpPr>
              <a:spLocks noChangeArrowheads="1"/>
            </p:cNvSpPr>
            <p:nvPr/>
          </p:nvSpPr>
          <p:spPr bwMode="auto">
            <a:xfrm>
              <a:off x="4327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74878" name="Rectangle 31"/>
            <p:cNvSpPr>
              <a:spLocks noChangeArrowheads="1"/>
            </p:cNvSpPr>
            <p:nvPr/>
          </p:nvSpPr>
          <p:spPr bwMode="auto">
            <a:xfrm>
              <a:off x="4546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74879" name="Rectangle 32"/>
            <p:cNvSpPr>
              <a:spLocks noChangeArrowheads="1"/>
            </p:cNvSpPr>
            <p:nvPr/>
          </p:nvSpPr>
          <p:spPr bwMode="auto">
            <a:xfrm>
              <a:off x="4343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74880" name="Rectangle 33"/>
            <p:cNvSpPr>
              <a:spLocks noChangeArrowheads="1"/>
            </p:cNvSpPr>
            <p:nvPr/>
          </p:nvSpPr>
          <p:spPr bwMode="auto">
            <a:xfrm>
              <a:off x="4447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4"/>
            <p:cNvGrpSpPr>
              <a:grpSpLocks/>
            </p:cNvGrpSpPr>
            <p:nvPr/>
          </p:nvGrpSpPr>
          <p:grpSpPr bwMode="auto">
            <a:xfrm>
              <a:off x="4380" y="2481"/>
              <a:ext cx="51" cy="55"/>
              <a:chOff x="2815" y="1407"/>
              <a:chExt cx="51" cy="55"/>
            </a:xfrm>
          </p:grpSpPr>
          <p:sp>
            <p:nvSpPr>
              <p:cNvPr id="74882" name="Line 35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83" name="Line 36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517525" y="2984500"/>
            <a:ext cx="6391275" cy="3503613"/>
            <a:chOff x="326" y="1880"/>
            <a:chExt cx="4026" cy="2207"/>
          </a:xfrm>
        </p:grpSpPr>
        <p:sp>
          <p:nvSpPr>
            <p:cNvPr id="74783" name="Line 38"/>
            <p:cNvSpPr>
              <a:spLocks noChangeShapeType="1"/>
            </p:cNvSpPr>
            <p:nvPr/>
          </p:nvSpPr>
          <p:spPr bwMode="auto">
            <a:xfrm>
              <a:off x="3742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4" name="Freeform 39"/>
            <p:cNvSpPr>
              <a:spLocks/>
            </p:cNvSpPr>
            <p:nvPr/>
          </p:nvSpPr>
          <p:spPr bwMode="auto">
            <a:xfrm flipV="1">
              <a:off x="2582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5" name="Rectangle 40"/>
            <p:cNvSpPr>
              <a:spLocks noChangeArrowheads="1"/>
            </p:cNvSpPr>
            <p:nvPr/>
          </p:nvSpPr>
          <p:spPr bwMode="auto">
            <a:xfrm>
              <a:off x="1613" y="3913"/>
              <a:ext cx="43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74786" name="Freeform 41"/>
            <p:cNvSpPr>
              <a:spLocks/>
            </p:cNvSpPr>
            <p:nvPr/>
          </p:nvSpPr>
          <p:spPr bwMode="auto">
            <a:xfrm>
              <a:off x="544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7" name="Freeform 42"/>
            <p:cNvSpPr>
              <a:spLocks/>
            </p:cNvSpPr>
            <p:nvPr/>
          </p:nvSpPr>
          <p:spPr bwMode="auto">
            <a:xfrm>
              <a:off x="1374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8" name="Freeform 43"/>
            <p:cNvSpPr>
              <a:spLocks/>
            </p:cNvSpPr>
            <p:nvPr/>
          </p:nvSpPr>
          <p:spPr bwMode="auto">
            <a:xfrm>
              <a:off x="1374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9" name="Freeform 44"/>
            <p:cNvSpPr>
              <a:spLocks/>
            </p:cNvSpPr>
            <p:nvPr/>
          </p:nvSpPr>
          <p:spPr bwMode="auto">
            <a:xfrm>
              <a:off x="1374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0" name="Freeform 45"/>
            <p:cNvSpPr>
              <a:spLocks/>
            </p:cNvSpPr>
            <p:nvPr/>
          </p:nvSpPr>
          <p:spPr bwMode="auto">
            <a:xfrm>
              <a:off x="1374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1" name="Freeform 46"/>
            <p:cNvSpPr>
              <a:spLocks/>
            </p:cNvSpPr>
            <p:nvPr/>
          </p:nvSpPr>
          <p:spPr bwMode="auto">
            <a:xfrm>
              <a:off x="1950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2" name="Freeform 47"/>
            <p:cNvSpPr>
              <a:spLocks/>
            </p:cNvSpPr>
            <p:nvPr/>
          </p:nvSpPr>
          <p:spPr bwMode="auto">
            <a:xfrm>
              <a:off x="2566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3" name="Freeform 48"/>
            <p:cNvSpPr>
              <a:spLocks/>
            </p:cNvSpPr>
            <p:nvPr/>
          </p:nvSpPr>
          <p:spPr bwMode="auto">
            <a:xfrm>
              <a:off x="1374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4" name="Freeform 49"/>
            <p:cNvSpPr>
              <a:spLocks/>
            </p:cNvSpPr>
            <p:nvPr/>
          </p:nvSpPr>
          <p:spPr bwMode="auto">
            <a:xfrm>
              <a:off x="3086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5" name="Freeform 50"/>
            <p:cNvSpPr>
              <a:spLocks/>
            </p:cNvSpPr>
            <p:nvPr/>
          </p:nvSpPr>
          <p:spPr bwMode="auto">
            <a:xfrm>
              <a:off x="2534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6" name="Line 51"/>
            <p:cNvSpPr>
              <a:spLocks noChangeShapeType="1"/>
            </p:cNvSpPr>
            <p:nvPr/>
          </p:nvSpPr>
          <p:spPr bwMode="auto">
            <a:xfrm>
              <a:off x="1206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7" name="Rectangle 52"/>
            <p:cNvSpPr>
              <a:spLocks noChangeArrowheads="1"/>
            </p:cNvSpPr>
            <p:nvPr/>
          </p:nvSpPr>
          <p:spPr bwMode="auto">
            <a:xfrm>
              <a:off x="3109" y="3916"/>
              <a:ext cx="32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74798" name="Oval 53"/>
            <p:cNvSpPr>
              <a:spLocks noChangeArrowheads="1"/>
            </p:cNvSpPr>
            <p:nvPr/>
          </p:nvSpPr>
          <p:spPr bwMode="auto">
            <a:xfrm>
              <a:off x="2778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9" name="Oval 54"/>
            <p:cNvSpPr>
              <a:spLocks noChangeArrowheads="1"/>
            </p:cNvSpPr>
            <p:nvPr/>
          </p:nvSpPr>
          <p:spPr bwMode="auto">
            <a:xfrm>
              <a:off x="1362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0" name="Oval 55"/>
            <p:cNvSpPr>
              <a:spLocks noChangeArrowheads="1"/>
            </p:cNvSpPr>
            <p:nvPr/>
          </p:nvSpPr>
          <p:spPr bwMode="auto">
            <a:xfrm>
              <a:off x="4090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1" name="Line 56"/>
            <p:cNvSpPr>
              <a:spLocks noChangeShapeType="1"/>
            </p:cNvSpPr>
            <p:nvPr/>
          </p:nvSpPr>
          <p:spPr bwMode="auto">
            <a:xfrm>
              <a:off x="1374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2" name="Rectangle 57"/>
            <p:cNvSpPr>
              <a:spLocks noChangeArrowheads="1"/>
            </p:cNvSpPr>
            <p:nvPr/>
          </p:nvSpPr>
          <p:spPr bwMode="auto">
            <a:xfrm>
              <a:off x="218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74803" name="Rectangle 58"/>
            <p:cNvSpPr>
              <a:spLocks noChangeArrowheads="1"/>
            </p:cNvSpPr>
            <p:nvPr/>
          </p:nvSpPr>
          <p:spPr bwMode="auto">
            <a:xfrm>
              <a:off x="1181" y="3913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74804" name="Line 59"/>
            <p:cNvSpPr>
              <a:spLocks noChangeShapeType="1"/>
            </p:cNvSpPr>
            <p:nvPr/>
          </p:nvSpPr>
          <p:spPr bwMode="auto">
            <a:xfrm flipH="1">
              <a:off x="1712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5" name="Line 60"/>
            <p:cNvSpPr>
              <a:spLocks noChangeShapeType="1"/>
            </p:cNvSpPr>
            <p:nvPr/>
          </p:nvSpPr>
          <p:spPr bwMode="auto">
            <a:xfrm flipH="1">
              <a:off x="1904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6" name="Line 61"/>
            <p:cNvSpPr>
              <a:spLocks noChangeShapeType="1"/>
            </p:cNvSpPr>
            <p:nvPr/>
          </p:nvSpPr>
          <p:spPr bwMode="auto">
            <a:xfrm>
              <a:off x="2146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7" name="Line 62"/>
            <p:cNvSpPr>
              <a:spLocks noChangeShapeType="1"/>
            </p:cNvSpPr>
            <p:nvPr/>
          </p:nvSpPr>
          <p:spPr bwMode="auto">
            <a:xfrm>
              <a:off x="2146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8" name="Line 63"/>
            <p:cNvSpPr>
              <a:spLocks noChangeShapeType="1"/>
            </p:cNvSpPr>
            <p:nvPr/>
          </p:nvSpPr>
          <p:spPr bwMode="auto">
            <a:xfrm>
              <a:off x="2146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9" name="Line 64"/>
            <p:cNvSpPr>
              <a:spLocks noChangeShapeType="1"/>
            </p:cNvSpPr>
            <p:nvPr/>
          </p:nvSpPr>
          <p:spPr bwMode="auto">
            <a:xfrm>
              <a:off x="2146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0" name="Rectangle 65"/>
            <p:cNvSpPr>
              <a:spLocks noChangeArrowheads="1"/>
            </p:cNvSpPr>
            <p:nvPr/>
          </p:nvSpPr>
          <p:spPr bwMode="auto">
            <a:xfrm>
              <a:off x="3749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74811" name="Line 66"/>
            <p:cNvSpPr>
              <a:spLocks noChangeShapeType="1"/>
            </p:cNvSpPr>
            <p:nvPr/>
          </p:nvSpPr>
          <p:spPr bwMode="auto">
            <a:xfrm>
              <a:off x="3730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2" name="Line 67"/>
            <p:cNvSpPr>
              <a:spLocks noChangeShapeType="1"/>
            </p:cNvSpPr>
            <p:nvPr/>
          </p:nvSpPr>
          <p:spPr bwMode="auto">
            <a:xfrm>
              <a:off x="3442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3" name="Line 68"/>
            <p:cNvSpPr>
              <a:spLocks noChangeShapeType="1"/>
            </p:cNvSpPr>
            <p:nvPr/>
          </p:nvSpPr>
          <p:spPr bwMode="auto">
            <a:xfrm>
              <a:off x="3630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4" name="Freeform 69"/>
            <p:cNvSpPr>
              <a:spLocks/>
            </p:cNvSpPr>
            <p:nvPr/>
          </p:nvSpPr>
          <p:spPr bwMode="auto">
            <a:xfrm>
              <a:off x="3252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5" name="Line 70"/>
            <p:cNvSpPr>
              <a:spLocks noChangeShapeType="1"/>
            </p:cNvSpPr>
            <p:nvPr/>
          </p:nvSpPr>
          <p:spPr bwMode="auto">
            <a:xfrm flipH="1">
              <a:off x="3196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6" name="Line 71"/>
            <p:cNvSpPr>
              <a:spLocks noChangeShapeType="1"/>
            </p:cNvSpPr>
            <p:nvPr/>
          </p:nvSpPr>
          <p:spPr bwMode="auto">
            <a:xfrm flipH="1">
              <a:off x="3196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7" name="Line 72"/>
            <p:cNvSpPr>
              <a:spLocks noChangeShapeType="1"/>
            </p:cNvSpPr>
            <p:nvPr/>
          </p:nvSpPr>
          <p:spPr bwMode="auto">
            <a:xfrm flipH="1">
              <a:off x="3388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8" name="Rectangle 73"/>
            <p:cNvSpPr>
              <a:spLocks noChangeArrowheads="1"/>
            </p:cNvSpPr>
            <p:nvPr/>
          </p:nvSpPr>
          <p:spPr bwMode="auto">
            <a:xfrm>
              <a:off x="2701" y="3913"/>
              <a:ext cx="38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74819" name="Line 74"/>
            <p:cNvSpPr>
              <a:spLocks noChangeShapeType="1"/>
            </p:cNvSpPr>
            <p:nvPr/>
          </p:nvSpPr>
          <p:spPr bwMode="auto">
            <a:xfrm>
              <a:off x="2654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0" name="Rectangle 75"/>
            <p:cNvSpPr>
              <a:spLocks noChangeArrowheads="1"/>
            </p:cNvSpPr>
            <p:nvPr/>
          </p:nvSpPr>
          <p:spPr bwMode="auto">
            <a:xfrm>
              <a:off x="2133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4821" name="Line 76"/>
            <p:cNvSpPr>
              <a:spLocks noChangeShapeType="1"/>
            </p:cNvSpPr>
            <p:nvPr/>
          </p:nvSpPr>
          <p:spPr bwMode="auto">
            <a:xfrm>
              <a:off x="2246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2" name="Oval 77"/>
            <p:cNvSpPr>
              <a:spLocks noChangeArrowheads="1"/>
            </p:cNvSpPr>
            <p:nvPr/>
          </p:nvSpPr>
          <p:spPr bwMode="auto">
            <a:xfrm>
              <a:off x="2986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3" name="Freeform 78"/>
            <p:cNvSpPr>
              <a:spLocks/>
            </p:cNvSpPr>
            <p:nvPr/>
          </p:nvSpPr>
          <p:spPr bwMode="auto">
            <a:xfrm>
              <a:off x="1822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4" name="Line 79"/>
            <p:cNvSpPr>
              <a:spLocks noChangeShapeType="1"/>
            </p:cNvSpPr>
            <p:nvPr/>
          </p:nvSpPr>
          <p:spPr bwMode="auto">
            <a:xfrm flipV="1">
              <a:off x="2374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5" name="Line 80"/>
            <p:cNvSpPr>
              <a:spLocks noChangeShapeType="1"/>
            </p:cNvSpPr>
            <p:nvPr/>
          </p:nvSpPr>
          <p:spPr bwMode="auto">
            <a:xfrm flipV="1">
              <a:off x="2878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6" name="Line 81"/>
            <p:cNvSpPr>
              <a:spLocks noChangeShapeType="1"/>
            </p:cNvSpPr>
            <p:nvPr/>
          </p:nvSpPr>
          <p:spPr bwMode="auto">
            <a:xfrm>
              <a:off x="3318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7" name="Line 82"/>
            <p:cNvSpPr>
              <a:spLocks noChangeShapeType="1"/>
            </p:cNvSpPr>
            <p:nvPr/>
          </p:nvSpPr>
          <p:spPr bwMode="auto">
            <a:xfrm>
              <a:off x="3774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8" name="Rectangle 83"/>
            <p:cNvSpPr>
              <a:spLocks noChangeArrowheads="1"/>
            </p:cNvSpPr>
            <p:nvPr/>
          </p:nvSpPr>
          <p:spPr bwMode="auto">
            <a:xfrm>
              <a:off x="3624" y="3911"/>
              <a:ext cx="35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74829" name="Freeform 84"/>
            <p:cNvSpPr>
              <a:spLocks/>
            </p:cNvSpPr>
            <p:nvPr/>
          </p:nvSpPr>
          <p:spPr bwMode="auto">
            <a:xfrm>
              <a:off x="1765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30" name="Freeform 85"/>
            <p:cNvSpPr>
              <a:spLocks/>
            </p:cNvSpPr>
            <p:nvPr/>
          </p:nvSpPr>
          <p:spPr bwMode="auto">
            <a:xfrm>
              <a:off x="1529" y="2415"/>
              <a:ext cx="241" cy="117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6"/>
            <p:cNvGrpSpPr>
              <a:grpSpLocks/>
            </p:cNvGrpSpPr>
            <p:nvPr/>
          </p:nvGrpSpPr>
          <p:grpSpPr bwMode="auto">
            <a:xfrm>
              <a:off x="326" y="2330"/>
              <a:ext cx="890" cy="662"/>
              <a:chOff x="326" y="2386"/>
              <a:chExt cx="890" cy="662"/>
            </a:xfrm>
          </p:grpSpPr>
          <p:sp>
            <p:nvSpPr>
              <p:cNvPr id="74854" name="Rectangle 87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74855" name="Line 88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74857" name="Freeform 90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91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74863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4864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74865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74866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74859" name="Rectangle 96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860" name="Line 97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861" name="Rectangle 98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74862" name="Freeform 99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74832" name="Rectangle 100"/>
            <p:cNvSpPr>
              <a:spLocks noChangeArrowheads="1"/>
            </p:cNvSpPr>
            <p:nvPr/>
          </p:nvSpPr>
          <p:spPr bwMode="auto">
            <a:xfrm>
              <a:off x="2193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33" name="Rectangle 101"/>
            <p:cNvSpPr>
              <a:spLocks noChangeArrowheads="1"/>
            </p:cNvSpPr>
            <p:nvPr/>
          </p:nvSpPr>
          <p:spPr bwMode="auto">
            <a:xfrm>
              <a:off x="2347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74834" name="Rectangle 102"/>
            <p:cNvSpPr>
              <a:spLocks noChangeArrowheads="1"/>
            </p:cNvSpPr>
            <p:nvPr/>
          </p:nvSpPr>
          <p:spPr bwMode="auto">
            <a:xfrm>
              <a:off x="2176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74835" name="Rectangle 103"/>
            <p:cNvSpPr>
              <a:spLocks noChangeArrowheads="1"/>
            </p:cNvSpPr>
            <p:nvPr/>
          </p:nvSpPr>
          <p:spPr bwMode="auto">
            <a:xfrm>
              <a:off x="2160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74836" name="Rectangle 104"/>
            <p:cNvSpPr>
              <a:spLocks noChangeArrowheads="1"/>
            </p:cNvSpPr>
            <p:nvPr/>
          </p:nvSpPr>
          <p:spPr bwMode="auto">
            <a:xfrm>
              <a:off x="2160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74837" name="Rectangle 105"/>
            <p:cNvSpPr>
              <a:spLocks noChangeArrowheads="1"/>
            </p:cNvSpPr>
            <p:nvPr/>
          </p:nvSpPr>
          <p:spPr bwMode="auto">
            <a:xfrm>
              <a:off x="2160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74838" name="Rectangle 106"/>
            <p:cNvSpPr>
              <a:spLocks noChangeArrowheads="1"/>
            </p:cNvSpPr>
            <p:nvPr/>
          </p:nvSpPr>
          <p:spPr bwMode="auto">
            <a:xfrm>
              <a:off x="2160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74839" name="Rectangle 107"/>
            <p:cNvSpPr>
              <a:spLocks noChangeArrowheads="1"/>
            </p:cNvSpPr>
            <p:nvPr/>
          </p:nvSpPr>
          <p:spPr bwMode="auto">
            <a:xfrm>
              <a:off x="2352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74840" name="Rectangle 108"/>
            <p:cNvSpPr>
              <a:spLocks noChangeArrowheads="1"/>
            </p:cNvSpPr>
            <p:nvPr/>
          </p:nvSpPr>
          <p:spPr bwMode="auto">
            <a:xfrm>
              <a:off x="2285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9"/>
            <p:cNvGrpSpPr>
              <a:grpSpLocks/>
            </p:cNvGrpSpPr>
            <p:nvPr/>
          </p:nvGrpSpPr>
          <p:grpSpPr bwMode="auto">
            <a:xfrm>
              <a:off x="2192" y="2940"/>
              <a:ext cx="360" cy="286"/>
              <a:chOff x="2192" y="2996"/>
              <a:chExt cx="360" cy="286"/>
            </a:xfrm>
          </p:grpSpPr>
          <p:sp>
            <p:nvSpPr>
              <p:cNvPr id="74852" name="Rectangle 110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53" name="Rectangle 111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2"/>
            <p:cNvGrpSpPr>
              <a:grpSpLocks/>
            </p:cNvGrpSpPr>
            <p:nvPr/>
          </p:nvGrpSpPr>
          <p:grpSpPr bwMode="auto">
            <a:xfrm>
              <a:off x="3464" y="2460"/>
              <a:ext cx="301" cy="380"/>
              <a:chOff x="3464" y="2516"/>
              <a:chExt cx="301" cy="380"/>
            </a:xfrm>
          </p:grpSpPr>
          <p:sp>
            <p:nvSpPr>
              <p:cNvPr id="74850" name="Freeform 113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51" name="Rectangle 114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5"/>
            <p:cNvGrpSpPr>
              <a:grpSpLocks/>
            </p:cNvGrpSpPr>
            <p:nvPr/>
          </p:nvGrpSpPr>
          <p:grpSpPr bwMode="auto">
            <a:xfrm>
              <a:off x="2220" y="2184"/>
              <a:ext cx="51" cy="55"/>
              <a:chOff x="2815" y="1407"/>
              <a:chExt cx="51" cy="55"/>
            </a:xfrm>
          </p:grpSpPr>
          <p:sp>
            <p:nvSpPr>
              <p:cNvPr id="74848" name="Line 116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49" name="Line 117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703" y="3226"/>
              <a:ext cx="423" cy="228"/>
              <a:chOff x="2576" y="2405"/>
              <a:chExt cx="423" cy="228"/>
            </a:xfrm>
          </p:grpSpPr>
          <p:sp>
            <p:nvSpPr>
              <p:cNvPr id="74846" name="Rectangle 119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47" name="Rectangle 120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74845" name="Freeform 121"/>
            <p:cNvSpPr>
              <a:spLocks/>
            </p:cNvSpPr>
            <p:nvPr/>
          </p:nvSpPr>
          <p:spPr bwMode="auto">
            <a:xfrm flipV="1">
              <a:off x="2998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772" name="Freeform 122"/>
          <p:cNvSpPr>
            <a:spLocks/>
          </p:cNvSpPr>
          <p:nvPr/>
        </p:nvSpPr>
        <p:spPr bwMode="auto">
          <a:xfrm>
            <a:off x="44323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3" name="Rectangle 123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74774" name="Rectangle 124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74775" name="Rectangle 125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4776" name="Freeform 126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7" name="Freeform 127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8" name="Freeform 128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9" name="Freeform 129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1371600" y="1630363"/>
            <a:ext cx="3625850" cy="2359025"/>
            <a:chOff x="864" y="1027"/>
            <a:chExt cx="2284" cy="1486"/>
          </a:xfrm>
        </p:grpSpPr>
        <p:sp>
          <p:nvSpPr>
            <p:cNvPr id="74781" name="Freeform 131"/>
            <p:cNvSpPr>
              <a:spLocks/>
            </p:cNvSpPr>
            <p:nvPr/>
          </p:nvSpPr>
          <p:spPr bwMode="auto">
            <a:xfrm>
              <a:off x="864" y="1157"/>
              <a:ext cx="2284" cy="1356"/>
            </a:xfrm>
            <a:custGeom>
              <a:avLst/>
              <a:gdLst>
                <a:gd name="T0" fmla="*/ 2284 w 2284"/>
                <a:gd name="T1" fmla="*/ 1356 h 1356"/>
                <a:gd name="T2" fmla="*/ 2280 w 2284"/>
                <a:gd name="T3" fmla="*/ 0 h 1356"/>
                <a:gd name="T4" fmla="*/ 0 w 2284"/>
                <a:gd name="T5" fmla="*/ 1 h 1356"/>
                <a:gd name="T6" fmla="*/ 0 60000 65536"/>
                <a:gd name="T7" fmla="*/ 0 60000 65536"/>
                <a:gd name="T8" fmla="*/ 0 60000 65536"/>
                <a:gd name="T9" fmla="*/ 0 w 2284"/>
                <a:gd name="T10" fmla="*/ 0 h 1356"/>
                <a:gd name="T11" fmla="*/ 2284 w 2284"/>
                <a:gd name="T12" fmla="*/ 1356 h 13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84" h="1356">
                  <a:moveTo>
                    <a:pt x="2284" y="1356"/>
                  </a:moveTo>
                  <a:lnTo>
                    <a:pt x="2280" y="0"/>
                  </a:lnTo>
                  <a:lnTo>
                    <a:pt x="0" y="1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oval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2" name="Rectangle 132"/>
            <p:cNvSpPr>
              <a:spLocks noChangeArrowheads="1"/>
            </p:cNvSpPr>
            <p:nvPr/>
          </p:nvSpPr>
          <p:spPr bwMode="auto">
            <a:xfrm>
              <a:off x="864" y="1027"/>
              <a:ext cx="29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rind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22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4" grpId="0" animBg="1"/>
      <p:bldP spid="122675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1A839F-3CC1-5A43-AE48-647AD167E507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7778" name="Freeform 2"/>
          <p:cNvSpPr>
            <a:spLocks/>
          </p:cNvSpPr>
          <p:nvPr/>
        </p:nvSpPr>
        <p:spPr bwMode="auto">
          <a:xfrm>
            <a:off x="3116263" y="4294188"/>
            <a:ext cx="5562600" cy="1816100"/>
          </a:xfrm>
          <a:custGeom>
            <a:avLst/>
            <a:gdLst>
              <a:gd name="T0" fmla="*/ 3504 w 3504"/>
              <a:gd name="T1" fmla="*/ 200 h 1144"/>
              <a:gd name="T2" fmla="*/ 3504 w 3504"/>
              <a:gd name="T3" fmla="*/ 1144 h 1144"/>
              <a:gd name="T4" fmla="*/ 0 w 3504"/>
              <a:gd name="T5" fmla="*/ 1144 h 1144"/>
              <a:gd name="T6" fmla="*/ 0 w 3504"/>
              <a:gd name="T7" fmla="*/ 0 h 1144"/>
              <a:gd name="T8" fmla="*/ 224 w 3504"/>
              <a:gd name="T9" fmla="*/ 0 h 1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4"/>
              <a:gd name="T16" fmla="*/ 0 h 1144"/>
              <a:gd name="T17" fmla="*/ 3504 w 3504"/>
              <a:gd name="T18" fmla="*/ 1144 h 11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4" h="1144">
                <a:moveTo>
                  <a:pt x="3504" y="200"/>
                </a:moveTo>
                <a:lnTo>
                  <a:pt x="3504" y="1144"/>
                </a:lnTo>
                <a:lnTo>
                  <a:pt x="0" y="1144"/>
                </a:lnTo>
                <a:lnTo>
                  <a:pt x="0" y="0"/>
                </a:lnTo>
                <a:lnTo>
                  <a:pt x="224" y="0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779" name="Freeform 3"/>
          <p:cNvSpPr>
            <a:spLocks/>
          </p:cNvSpPr>
          <p:nvPr/>
        </p:nvSpPr>
        <p:spPr bwMode="auto">
          <a:xfrm>
            <a:off x="2568575" y="4016375"/>
            <a:ext cx="936625" cy="120650"/>
          </a:xfrm>
          <a:custGeom>
            <a:avLst/>
            <a:gdLst>
              <a:gd name="T0" fmla="*/ 0 w 590"/>
              <a:gd name="T1" fmla="*/ 4 h 76"/>
              <a:gd name="T2" fmla="*/ 182 w 590"/>
              <a:gd name="T3" fmla="*/ 0 h 76"/>
              <a:gd name="T4" fmla="*/ 288 w 590"/>
              <a:gd name="T5" fmla="*/ 76 h 76"/>
              <a:gd name="T6" fmla="*/ 590 w 590"/>
              <a:gd name="T7" fmla="*/ 76 h 76"/>
              <a:gd name="T8" fmla="*/ 0 60000 65536"/>
              <a:gd name="T9" fmla="*/ 0 60000 65536"/>
              <a:gd name="T10" fmla="*/ 0 60000 65536"/>
              <a:gd name="T11" fmla="*/ 0 60000 65536"/>
              <a:gd name="T12" fmla="*/ 0 w 590"/>
              <a:gd name="T13" fmla="*/ 0 h 76"/>
              <a:gd name="T14" fmla="*/ 590 w 590"/>
              <a:gd name="T15" fmla="*/ 76 h 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0" h="76">
                <a:moveTo>
                  <a:pt x="0" y="4"/>
                </a:moveTo>
                <a:lnTo>
                  <a:pt x="182" y="0"/>
                </a:lnTo>
                <a:lnTo>
                  <a:pt x="288" y="76"/>
                </a:lnTo>
                <a:lnTo>
                  <a:pt x="590" y="76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780" name="Freeform 4"/>
          <p:cNvSpPr>
            <a:spLocks/>
          </p:cNvSpPr>
          <p:nvPr/>
        </p:nvSpPr>
        <p:spPr bwMode="auto">
          <a:xfrm>
            <a:off x="1368425" y="1836738"/>
            <a:ext cx="3624263" cy="2149475"/>
          </a:xfrm>
          <a:custGeom>
            <a:avLst/>
            <a:gdLst>
              <a:gd name="T0" fmla="*/ 1690 w 2283"/>
              <a:gd name="T1" fmla="*/ 1354 h 1354"/>
              <a:gd name="T2" fmla="*/ 2283 w 2283"/>
              <a:gd name="T3" fmla="*/ 1354 h 1354"/>
              <a:gd name="T4" fmla="*/ 2276 w 2283"/>
              <a:gd name="T5" fmla="*/ 0 h 1354"/>
              <a:gd name="T6" fmla="*/ 0 w 2283"/>
              <a:gd name="T7" fmla="*/ 0 h 1354"/>
              <a:gd name="T8" fmla="*/ 0 60000 65536"/>
              <a:gd name="T9" fmla="*/ 0 60000 65536"/>
              <a:gd name="T10" fmla="*/ 0 60000 65536"/>
              <a:gd name="T11" fmla="*/ 0 60000 65536"/>
              <a:gd name="T12" fmla="*/ 0 w 2283"/>
              <a:gd name="T13" fmla="*/ 0 h 1354"/>
              <a:gd name="T14" fmla="*/ 2283 w 2283"/>
              <a:gd name="T15" fmla="*/ 1354 h 13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3" h="1354">
                <a:moveTo>
                  <a:pt x="1690" y="1354"/>
                </a:moveTo>
                <a:lnTo>
                  <a:pt x="2283" y="1354"/>
                </a:lnTo>
                <a:lnTo>
                  <a:pt x="2276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781" name="Freeform 5"/>
          <p:cNvSpPr>
            <a:spLocks/>
          </p:cNvSpPr>
          <p:nvPr/>
        </p:nvSpPr>
        <p:spPr bwMode="auto">
          <a:xfrm>
            <a:off x="1600200" y="2336800"/>
            <a:ext cx="7086600" cy="2514600"/>
          </a:xfrm>
          <a:custGeom>
            <a:avLst/>
            <a:gdLst>
              <a:gd name="T0" fmla="*/ 0 w 4464"/>
              <a:gd name="T1" fmla="*/ 272 h 1584"/>
              <a:gd name="T2" fmla="*/ 1776 w 4464"/>
              <a:gd name="T3" fmla="*/ 272 h 1584"/>
              <a:gd name="T4" fmla="*/ 1776 w 4464"/>
              <a:gd name="T5" fmla="*/ 0 h 1584"/>
              <a:gd name="T6" fmla="*/ 4000 w 4464"/>
              <a:gd name="T7" fmla="*/ 8 h 1584"/>
              <a:gd name="T8" fmla="*/ 4008 w 4464"/>
              <a:gd name="T9" fmla="*/ 1584 h 1584"/>
              <a:gd name="T10" fmla="*/ 4248 w 4464"/>
              <a:gd name="T11" fmla="*/ 1584 h 1584"/>
              <a:gd name="T12" fmla="*/ 4301 w 4464"/>
              <a:gd name="T13" fmla="*/ 1432 h 1584"/>
              <a:gd name="T14" fmla="*/ 4464 w 4464"/>
              <a:gd name="T15" fmla="*/ 1432 h 15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464"/>
              <a:gd name="T25" fmla="*/ 0 h 1584"/>
              <a:gd name="T26" fmla="*/ 4464 w 4464"/>
              <a:gd name="T27" fmla="*/ 1584 h 15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464" h="1584">
                <a:moveTo>
                  <a:pt x="0" y="272"/>
                </a:moveTo>
                <a:lnTo>
                  <a:pt x="1776" y="272"/>
                </a:lnTo>
                <a:lnTo>
                  <a:pt x="1776" y="0"/>
                </a:lnTo>
                <a:lnTo>
                  <a:pt x="4000" y="8"/>
                </a:lnTo>
                <a:lnTo>
                  <a:pt x="4008" y="1584"/>
                </a:lnTo>
                <a:lnTo>
                  <a:pt x="4248" y="1584"/>
                </a:lnTo>
                <a:lnTo>
                  <a:pt x="4301" y="1432"/>
                </a:lnTo>
                <a:lnTo>
                  <a:pt x="4464" y="1432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09" name="Rectangle 6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 sz="2800"/>
              <a:t>Register-Indirect Jump-&amp;-Link (JALR)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76935" name="Rectangle 8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6936" name="Freeform 9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37" name="Line 10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38" name="Line 11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811" name="Freeform 12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2" name="Freeform 13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3" name="Freeform 14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4" name="Rectangle 15"/>
          <p:cNvSpPr>
            <a:spLocks noChangeArrowheads="1"/>
          </p:cNvSpPr>
          <p:nvPr/>
        </p:nvSpPr>
        <p:spPr bwMode="auto">
          <a:xfrm>
            <a:off x="37925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6815" name="Rectangle 16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6816" name="Freeform 17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7" name="Rectangle 18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6818" name="Freeform 19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9" name="Freeform 20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0" name="Rectangle 21"/>
          <p:cNvSpPr>
            <a:spLocks noChangeArrowheads="1"/>
          </p:cNvSpPr>
          <p:nvPr/>
        </p:nvSpPr>
        <p:spPr bwMode="auto">
          <a:xfrm>
            <a:off x="6848475" y="3511550"/>
            <a:ext cx="33655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76821" name="Line 22"/>
          <p:cNvSpPr>
            <a:spLocks noChangeShapeType="1"/>
          </p:cNvSpPr>
          <p:nvPr/>
        </p:nvSpPr>
        <p:spPr bwMode="auto">
          <a:xfrm>
            <a:off x="7019925" y="3797300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2" name="Freeform 23"/>
          <p:cNvSpPr>
            <a:spLocks/>
          </p:cNvSpPr>
          <p:nvPr/>
        </p:nvSpPr>
        <p:spPr bwMode="auto">
          <a:xfrm>
            <a:off x="7708900" y="4521200"/>
            <a:ext cx="582613" cy="1588"/>
          </a:xfrm>
          <a:custGeom>
            <a:avLst/>
            <a:gdLst>
              <a:gd name="T0" fmla="*/ 0 w 367"/>
              <a:gd name="T1" fmla="*/ 0 h 1"/>
              <a:gd name="T2" fmla="*/ 366 w 367"/>
              <a:gd name="T3" fmla="*/ 0 h 1"/>
              <a:gd name="T4" fmla="*/ 0 60000 65536"/>
              <a:gd name="T5" fmla="*/ 0 60000 65536"/>
              <a:gd name="T6" fmla="*/ 0 w 367"/>
              <a:gd name="T7" fmla="*/ 0 h 1"/>
              <a:gd name="T8" fmla="*/ 367 w 36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7" h="1">
                <a:moveTo>
                  <a:pt x="0" y="0"/>
                </a:moveTo>
                <a:lnTo>
                  <a:pt x="36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3" name="Rectangle 24"/>
          <p:cNvSpPr>
            <a:spLocks noChangeArrowheads="1"/>
          </p:cNvSpPr>
          <p:nvPr/>
        </p:nvSpPr>
        <p:spPr bwMode="auto">
          <a:xfrm>
            <a:off x="8339138" y="1390650"/>
            <a:ext cx="681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WBSrc</a:t>
            </a:r>
          </a:p>
        </p:txBody>
      </p:sp>
      <p:sp>
        <p:nvSpPr>
          <p:cNvPr id="76824" name="Rectangle 25"/>
          <p:cNvSpPr>
            <a:spLocks noChangeArrowheads="1"/>
          </p:cNvSpPr>
          <p:nvPr/>
        </p:nvSpPr>
        <p:spPr bwMode="auto">
          <a:xfrm>
            <a:off x="7259638" y="1390650"/>
            <a:ext cx="874712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MemWrite</a:t>
            </a:r>
          </a:p>
        </p:txBody>
      </p:sp>
      <p:sp>
        <p:nvSpPr>
          <p:cNvPr id="76825" name="Freeform 26"/>
          <p:cNvSpPr>
            <a:spLocks/>
          </p:cNvSpPr>
          <p:nvPr/>
        </p:nvSpPr>
        <p:spPr bwMode="auto">
          <a:xfrm>
            <a:off x="8291513" y="4364038"/>
            <a:ext cx="188912" cy="636587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6" name="Freeform 27"/>
          <p:cNvSpPr>
            <a:spLocks/>
          </p:cNvSpPr>
          <p:nvPr/>
        </p:nvSpPr>
        <p:spPr bwMode="auto">
          <a:xfrm>
            <a:off x="8367713" y="1485900"/>
            <a:ext cx="76200" cy="2881313"/>
          </a:xfrm>
          <a:custGeom>
            <a:avLst/>
            <a:gdLst>
              <a:gd name="T0" fmla="*/ 0 w 1"/>
              <a:gd name="T1" fmla="*/ 0 h 2169"/>
              <a:gd name="T2" fmla="*/ 0 w 1"/>
              <a:gd name="T3" fmla="*/ 2168 h 2169"/>
              <a:gd name="T4" fmla="*/ 0 60000 65536"/>
              <a:gd name="T5" fmla="*/ 0 60000 65536"/>
              <a:gd name="T6" fmla="*/ 0 w 1"/>
              <a:gd name="T7" fmla="*/ 0 h 2169"/>
              <a:gd name="T8" fmla="*/ 1 w 1"/>
              <a:gd name="T9" fmla="*/ 2169 h 216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169">
                <a:moveTo>
                  <a:pt x="0" y="0"/>
                </a:moveTo>
                <a:lnTo>
                  <a:pt x="0" y="2168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7" name="Freeform 28"/>
          <p:cNvSpPr>
            <a:spLocks/>
          </p:cNvSpPr>
          <p:nvPr/>
        </p:nvSpPr>
        <p:spPr bwMode="auto">
          <a:xfrm>
            <a:off x="7273925" y="1485900"/>
            <a:ext cx="1588" cy="2447925"/>
          </a:xfrm>
          <a:custGeom>
            <a:avLst/>
            <a:gdLst>
              <a:gd name="T0" fmla="*/ 0 w 1"/>
              <a:gd name="T1" fmla="*/ 0 h 1793"/>
              <a:gd name="T2" fmla="*/ 0 w 1"/>
              <a:gd name="T3" fmla="*/ 1792 h 1793"/>
              <a:gd name="T4" fmla="*/ 0 60000 65536"/>
              <a:gd name="T5" fmla="*/ 0 60000 65536"/>
              <a:gd name="T6" fmla="*/ 0 w 1"/>
              <a:gd name="T7" fmla="*/ 0 h 1793"/>
              <a:gd name="T8" fmla="*/ 1 w 1"/>
              <a:gd name="T9" fmla="*/ 1793 h 17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93">
                <a:moveTo>
                  <a:pt x="0" y="0"/>
                </a:moveTo>
                <a:lnTo>
                  <a:pt x="0" y="1792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8" name="Rectangle 29"/>
          <p:cNvSpPr>
            <a:spLocks noChangeArrowheads="1"/>
          </p:cNvSpPr>
          <p:nvPr/>
        </p:nvSpPr>
        <p:spPr bwMode="auto">
          <a:xfrm>
            <a:off x="6921500" y="3937000"/>
            <a:ext cx="774700" cy="1193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9" name="Rectangle 30"/>
          <p:cNvSpPr>
            <a:spLocks noChangeArrowheads="1"/>
          </p:cNvSpPr>
          <p:nvPr/>
        </p:nvSpPr>
        <p:spPr bwMode="auto">
          <a:xfrm>
            <a:off x="6881813" y="4010025"/>
            <a:ext cx="485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addr</a:t>
            </a:r>
          </a:p>
        </p:txBody>
      </p:sp>
      <p:sp>
        <p:nvSpPr>
          <p:cNvPr id="76830" name="Rectangle 31"/>
          <p:cNvSpPr>
            <a:spLocks noChangeArrowheads="1"/>
          </p:cNvSpPr>
          <p:nvPr/>
        </p:nvSpPr>
        <p:spPr bwMode="auto">
          <a:xfrm>
            <a:off x="6881813" y="4849813"/>
            <a:ext cx="5873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wdata</a:t>
            </a:r>
          </a:p>
        </p:txBody>
      </p:sp>
      <p:sp>
        <p:nvSpPr>
          <p:cNvPr id="76831" name="Rectangle 32"/>
          <p:cNvSpPr>
            <a:spLocks noChangeArrowheads="1"/>
          </p:cNvSpPr>
          <p:nvPr/>
        </p:nvSpPr>
        <p:spPr bwMode="auto">
          <a:xfrm>
            <a:off x="7229475" y="4324350"/>
            <a:ext cx="5286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rdata</a:t>
            </a:r>
          </a:p>
        </p:txBody>
      </p:sp>
      <p:sp>
        <p:nvSpPr>
          <p:cNvPr id="76832" name="Rectangle 33"/>
          <p:cNvSpPr>
            <a:spLocks noChangeArrowheads="1"/>
          </p:cNvSpPr>
          <p:nvPr/>
        </p:nvSpPr>
        <p:spPr bwMode="auto">
          <a:xfrm>
            <a:off x="6907213" y="4425950"/>
            <a:ext cx="8223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Data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Memory</a:t>
            </a:r>
          </a:p>
        </p:txBody>
      </p:sp>
      <p:sp>
        <p:nvSpPr>
          <p:cNvPr id="76833" name="Rectangle 34"/>
          <p:cNvSpPr>
            <a:spLocks noChangeArrowheads="1"/>
          </p:cNvSpPr>
          <p:nvPr/>
        </p:nvSpPr>
        <p:spPr bwMode="auto">
          <a:xfrm>
            <a:off x="7072313" y="3857625"/>
            <a:ext cx="3762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we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6965950" y="3938588"/>
            <a:ext cx="80963" cy="87312"/>
            <a:chOff x="2815" y="1407"/>
            <a:chExt cx="51" cy="55"/>
          </a:xfrm>
        </p:grpSpPr>
        <p:sp>
          <p:nvSpPr>
            <p:cNvPr id="76933" name="Line 36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34" name="Line 37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76849" name="Line 39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0" name="Freeform 40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1" name="Rectangle 41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76852" name="Freeform 42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3" name="Freeform 43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4" name="Freeform 44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5" name="Freeform 45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6" name="Freeform 46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7" name="Freeform 47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8" name="Freeform 48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9" name="Freeform 49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0" name="Freeform 50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1" name="Freeform 51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2" name="Line 52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3" name="Rectangle 53"/>
            <p:cNvSpPr>
              <a:spLocks noChangeArrowheads="1"/>
            </p:cNvSpPr>
            <p:nvPr/>
          </p:nvSpPr>
          <p:spPr bwMode="auto">
            <a:xfrm>
              <a:off x="3117" y="3916"/>
              <a:ext cx="32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76864" name="Oval 54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5" name="Oval 55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6" name="Oval 56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7" name="Line 57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8" name="Rectangle 58"/>
            <p:cNvSpPr>
              <a:spLocks noChangeArrowheads="1"/>
            </p:cNvSpPr>
            <p:nvPr/>
          </p:nvSpPr>
          <p:spPr bwMode="auto">
            <a:xfrm>
              <a:off x="2197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76869" name="Rectangle 59"/>
            <p:cNvSpPr>
              <a:spLocks noChangeArrowheads="1"/>
            </p:cNvSpPr>
            <p:nvPr/>
          </p:nvSpPr>
          <p:spPr bwMode="auto">
            <a:xfrm>
              <a:off x="1189" y="3913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76870" name="Line 60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1" name="Line 61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2" name="Line 62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3" name="Line 63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4" name="Line 64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5" name="Line 65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6" name="Rectangle 66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76877" name="Line 67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8" name="Line 68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9" name="Line 69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0" name="Freeform 70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1" name="Line 71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2" name="Line 72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3" name="Line 73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4" name="Rectangle 74"/>
            <p:cNvSpPr>
              <a:spLocks noChangeArrowheads="1"/>
            </p:cNvSpPr>
            <p:nvPr/>
          </p:nvSpPr>
          <p:spPr bwMode="auto">
            <a:xfrm>
              <a:off x="2709" y="3913"/>
              <a:ext cx="38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76885" name="Line 75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6" name="Rectangle 76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6887" name="Line 77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8" name="Oval 78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9" name="Freeform 79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0" name="Line 80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1" name="Line 81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2" name="Line 82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3" name="Line 83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4" name="Rectangle 84"/>
            <p:cNvSpPr>
              <a:spLocks noChangeArrowheads="1"/>
            </p:cNvSpPr>
            <p:nvPr/>
          </p:nvSpPr>
          <p:spPr bwMode="auto">
            <a:xfrm>
              <a:off x="3632" y="3911"/>
              <a:ext cx="35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76895" name="Freeform 85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6" name="Freeform 86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87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76920" name="Rectangle 88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76921" name="Line 89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" name="Group 90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76923" name="Freeform 91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7" name="Group 92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76929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6930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76931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76932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76925" name="Rectangle 97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926" name="Line 98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927" name="Rectangle 99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76928" name="Freeform 100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76898" name="Rectangle 101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9" name="Rectangle 102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76900" name="Rectangle 103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76901" name="Rectangle 104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76902" name="Rectangle 105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76903" name="Rectangle 106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76904" name="Rectangle 107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76905" name="Rectangle 108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76906" name="Rectangle 109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8" name="Group 110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76918" name="Rectangle 111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9" name="Rectangle 112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9" name="Group 113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76916" name="Freeform 114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7" name="Rectangle 115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0" name="Group 116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76914" name="Line 117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5" name="Line 118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19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76912" name="Rectangle 120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3" name="Rectangle 121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76911" name="Freeform 122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836" name="Freeform 123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37" name="Freeform 124"/>
          <p:cNvSpPr>
            <a:spLocks/>
          </p:cNvSpPr>
          <p:nvPr/>
        </p:nvSpPr>
        <p:spPr bwMode="auto">
          <a:xfrm>
            <a:off x="4432300" y="2324100"/>
            <a:ext cx="3873500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38" name="Line 125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39" name="Text Box 126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76840" name="Freeform 127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1" name="Rectangle 128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76842" name="Rectangle 129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76843" name="Rectangle 130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6844" name="Freeform 131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5" name="Freeform 132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6" name="Freeform 133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7" name="Freeform 134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8" name="Rectangle 135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2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7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2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2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7778" grpId="0" animBg="1"/>
      <p:bldP spid="1227779" grpId="0" animBg="1"/>
      <p:bldP spid="1227780" grpId="0" animBg="1"/>
      <p:bldP spid="122778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0D0453-13C1-AF43-B6A1-0721B3768984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8802" name="Freeform 2"/>
          <p:cNvSpPr>
            <a:spLocks/>
          </p:cNvSpPr>
          <p:nvPr/>
        </p:nvSpPr>
        <p:spPr bwMode="auto">
          <a:xfrm>
            <a:off x="3116263" y="4294188"/>
            <a:ext cx="5562600" cy="1816100"/>
          </a:xfrm>
          <a:custGeom>
            <a:avLst/>
            <a:gdLst>
              <a:gd name="T0" fmla="*/ 3504 w 3504"/>
              <a:gd name="T1" fmla="*/ 200 h 1144"/>
              <a:gd name="T2" fmla="*/ 3504 w 3504"/>
              <a:gd name="T3" fmla="*/ 1144 h 1144"/>
              <a:gd name="T4" fmla="*/ 0 w 3504"/>
              <a:gd name="T5" fmla="*/ 1144 h 1144"/>
              <a:gd name="T6" fmla="*/ 0 w 3504"/>
              <a:gd name="T7" fmla="*/ 0 h 1144"/>
              <a:gd name="T8" fmla="*/ 224 w 3504"/>
              <a:gd name="T9" fmla="*/ 0 h 1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4"/>
              <a:gd name="T16" fmla="*/ 0 h 1144"/>
              <a:gd name="T17" fmla="*/ 3504 w 3504"/>
              <a:gd name="T18" fmla="*/ 1144 h 11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4" h="1144">
                <a:moveTo>
                  <a:pt x="3504" y="200"/>
                </a:moveTo>
                <a:lnTo>
                  <a:pt x="3504" y="1144"/>
                </a:lnTo>
                <a:lnTo>
                  <a:pt x="0" y="1144"/>
                </a:lnTo>
                <a:lnTo>
                  <a:pt x="0" y="0"/>
                </a:lnTo>
                <a:lnTo>
                  <a:pt x="224" y="0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3" name="Freeform 3"/>
          <p:cNvSpPr>
            <a:spLocks/>
          </p:cNvSpPr>
          <p:nvPr/>
        </p:nvSpPr>
        <p:spPr bwMode="auto">
          <a:xfrm>
            <a:off x="1600200" y="2336800"/>
            <a:ext cx="7086600" cy="2514600"/>
          </a:xfrm>
          <a:custGeom>
            <a:avLst/>
            <a:gdLst>
              <a:gd name="T0" fmla="*/ 0 w 4464"/>
              <a:gd name="T1" fmla="*/ 272 h 1584"/>
              <a:gd name="T2" fmla="*/ 1776 w 4464"/>
              <a:gd name="T3" fmla="*/ 272 h 1584"/>
              <a:gd name="T4" fmla="*/ 1776 w 4464"/>
              <a:gd name="T5" fmla="*/ 0 h 1584"/>
              <a:gd name="T6" fmla="*/ 4000 w 4464"/>
              <a:gd name="T7" fmla="*/ 8 h 1584"/>
              <a:gd name="T8" fmla="*/ 4008 w 4464"/>
              <a:gd name="T9" fmla="*/ 1584 h 1584"/>
              <a:gd name="T10" fmla="*/ 4248 w 4464"/>
              <a:gd name="T11" fmla="*/ 1584 h 1584"/>
              <a:gd name="T12" fmla="*/ 4301 w 4464"/>
              <a:gd name="T13" fmla="*/ 1432 h 1584"/>
              <a:gd name="T14" fmla="*/ 4464 w 4464"/>
              <a:gd name="T15" fmla="*/ 1432 h 15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464"/>
              <a:gd name="T25" fmla="*/ 0 h 1584"/>
              <a:gd name="T26" fmla="*/ 4464 w 4464"/>
              <a:gd name="T27" fmla="*/ 1584 h 15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464" h="1584">
                <a:moveTo>
                  <a:pt x="0" y="272"/>
                </a:moveTo>
                <a:lnTo>
                  <a:pt x="1776" y="272"/>
                </a:lnTo>
                <a:lnTo>
                  <a:pt x="1776" y="0"/>
                </a:lnTo>
                <a:lnTo>
                  <a:pt x="4000" y="8"/>
                </a:lnTo>
                <a:lnTo>
                  <a:pt x="4008" y="1584"/>
                </a:lnTo>
                <a:lnTo>
                  <a:pt x="4248" y="1584"/>
                </a:lnTo>
                <a:lnTo>
                  <a:pt x="4301" y="1432"/>
                </a:lnTo>
                <a:lnTo>
                  <a:pt x="4464" y="1432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4" name="Freeform 4"/>
          <p:cNvSpPr>
            <a:spLocks/>
          </p:cNvSpPr>
          <p:nvPr/>
        </p:nvSpPr>
        <p:spPr bwMode="auto">
          <a:xfrm>
            <a:off x="1349375" y="2043113"/>
            <a:ext cx="708025" cy="166687"/>
          </a:xfrm>
          <a:custGeom>
            <a:avLst/>
            <a:gdLst>
              <a:gd name="T0" fmla="*/ 2283 w 2283"/>
              <a:gd name="T1" fmla="*/ 1354 h 1354"/>
              <a:gd name="T2" fmla="*/ 2276 w 2283"/>
              <a:gd name="T3" fmla="*/ 0 h 1354"/>
              <a:gd name="T4" fmla="*/ 0 w 2283"/>
              <a:gd name="T5" fmla="*/ 0 h 1354"/>
              <a:gd name="T6" fmla="*/ 0 60000 65536"/>
              <a:gd name="T7" fmla="*/ 0 60000 65536"/>
              <a:gd name="T8" fmla="*/ 0 60000 65536"/>
              <a:gd name="T9" fmla="*/ 0 w 2283"/>
              <a:gd name="T10" fmla="*/ 0 h 1354"/>
              <a:gd name="T11" fmla="*/ 2283 w 2283"/>
              <a:gd name="T12" fmla="*/ 1354 h 1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3" h="1354">
                <a:moveTo>
                  <a:pt x="2283" y="1354"/>
                </a:moveTo>
                <a:lnTo>
                  <a:pt x="2276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5" name="Freeform 5"/>
          <p:cNvSpPr>
            <a:spLocks/>
          </p:cNvSpPr>
          <p:nvPr/>
        </p:nvSpPr>
        <p:spPr bwMode="auto">
          <a:xfrm>
            <a:off x="2181225" y="2438400"/>
            <a:ext cx="104775" cy="1235075"/>
          </a:xfrm>
          <a:custGeom>
            <a:avLst/>
            <a:gdLst>
              <a:gd name="T0" fmla="*/ 0 w 1"/>
              <a:gd name="T1" fmla="*/ 0 h 221"/>
              <a:gd name="T2" fmla="*/ 0 w 1"/>
              <a:gd name="T3" fmla="*/ 221 h 221"/>
              <a:gd name="T4" fmla="*/ 0 60000 65536"/>
              <a:gd name="T5" fmla="*/ 0 60000 65536"/>
              <a:gd name="T6" fmla="*/ 0 w 1"/>
              <a:gd name="T7" fmla="*/ 0 h 221"/>
              <a:gd name="T8" fmla="*/ 1 w 1"/>
              <a:gd name="T9" fmla="*/ 221 h 2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21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6" name="Freeform 6"/>
          <p:cNvSpPr>
            <a:spLocks/>
          </p:cNvSpPr>
          <p:nvPr/>
        </p:nvSpPr>
        <p:spPr bwMode="auto">
          <a:xfrm>
            <a:off x="1951038" y="2408238"/>
            <a:ext cx="1587" cy="350837"/>
          </a:xfrm>
          <a:custGeom>
            <a:avLst/>
            <a:gdLst>
              <a:gd name="T0" fmla="*/ 0 w 1"/>
              <a:gd name="T1" fmla="*/ 0 h 221"/>
              <a:gd name="T2" fmla="*/ 0 w 1"/>
              <a:gd name="T3" fmla="*/ 221 h 221"/>
              <a:gd name="T4" fmla="*/ 0 60000 65536"/>
              <a:gd name="T5" fmla="*/ 0 60000 65536"/>
              <a:gd name="T6" fmla="*/ 0 w 1"/>
              <a:gd name="T7" fmla="*/ 0 h 221"/>
              <a:gd name="T8" fmla="*/ 1 w 1"/>
              <a:gd name="T9" fmla="*/ 221 h 2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21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7" name="Freeform 7"/>
          <p:cNvSpPr>
            <a:spLocks/>
          </p:cNvSpPr>
          <p:nvPr/>
        </p:nvSpPr>
        <p:spPr bwMode="auto">
          <a:xfrm>
            <a:off x="2568575" y="4022725"/>
            <a:ext cx="928688" cy="107950"/>
          </a:xfrm>
          <a:custGeom>
            <a:avLst/>
            <a:gdLst>
              <a:gd name="T0" fmla="*/ 0 w 585"/>
              <a:gd name="T1" fmla="*/ 0 h 68"/>
              <a:gd name="T2" fmla="*/ 187 w 585"/>
              <a:gd name="T3" fmla="*/ 5 h 68"/>
              <a:gd name="T4" fmla="*/ 273 w 585"/>
              <a:gd name="T5" fmla="*/ 68 h 68"/>
              <a:gd name="T6" fmla="*/ 585 w 585"/>
              <a:gd name="T7" fmla="*/ 68 h 68"/>
              <a:gd name="T8" fmla="*/ 0 60000 65536"/>
              <a:gd name="T9" fmla="*/ 0 60000 65536"/>
              <a:gd name="T10" fmla="*/ 0 60000 65536"/>
              <a:gd name="T11" fmla="*/ 0 60000 65536"/>
              <a:gd name="T12" fmla="*/ 0 w 585"/>
              <a:gd name="T13" fmla="*/ 0 h 68"/>
              <a:gd name="T14" fmla="*/ 585 w 585"/>
              <a:gd name="T15" fmla="*/ 68 h 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85" h="68">
                <a:moveTo>
                  <a:pt x="0" y="0"/>
                </a:moveTo>
                <a:lnTo>
                  <a:pt x="187" y="5"/>
                </a:lnTo>
                <a:lnTo>
                  <a:pt x="273" y="68"/>
                </a:lnTo>
                <a:lnTo>
                  <a:pt x="585" y="68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9" name="Rectangle 8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Absolute Jumps (J, JAL)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78990" name="Rectangle 10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8991" name="Freeform 11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92" name="Line 12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93" name="Line 13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861" name="Freeform 14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2" name="Freeform 15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3" name="Freeform 16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4" name="Rectangle 17"/>
          <p:cNvSpPr>
            <a:spLocks noChangeArrowheads="1"/>
          </p:cNvSpPr>
          <p:nvPr/>
        </p:nvSpPr>
        <p:spPr bwMode="auto">
          <a:xfrm>
            <a:off x="37925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8865" name="Rectangle 18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8866" name="Freeform 19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7" name="Rectangle 20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8868" name="Freeform 21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9" name="Freeform 22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78973" name="Rectangle 24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8974" name="Line 25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5" name="Freeform 26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6" name="Rectangle 27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78977" name="Rectangle 28"/>
            <p:cNvSpPr>
              <a:spLocks noChangeArrowheads="1"/>
            </p:cNvSpPr>
            <p:nvPr/>
          </p:nvSpPr>
          <p:spPr bwMode="auto">
            <a:xfrm>
              <a:off x="4573" y="876"/>
              <a:ext cx="55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78978" name="Freeform 29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9" name="Freeform 30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0" name="Freeform 31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1" name="Rectangle 32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2" name="Rectangle 33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78983" name="Rectangle 34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78984" name="Rectangle 35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78985" name="Rectangle 36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78986" name="Rectangle 37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8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78988" name="Line 39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89" name="Line 40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8871" name="Line 41"/>
          <p:cNvSpPr>
            <a:spLocks noChangeShapeType="1"/>
          </p:cNvSpPr>
          <p:nvPr/>
        </p:nvSpPr>
        <p:spPr bwMode="auto">
          <a:xfrm>
            <a:off x="5953125" y="4165600"/>
            <a:ext cx="952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2" name="Freeform 42"/>
          <p:cNvSpPr>
            <a:spLocks/>
          </p:cNvSpPr>
          <p:nvPr/>
        </p:nvSpPr>
        <p:spPr bwMode="auto">
          <a:xfrm flipV="1">
            <a:off x="4111625" y="4572000"/>
            <a:ext cx="1081088" cy="306388"/>
          </a:xfrm>
          <a:custGeom>
            <a:avLst/>
            <a:gdLst>
              <a:gd name="T0" fmla="*/ 0 w 681"/>
              <a:gd name="T1" fmla="*/ 0 h 193"/>
              <a:gd name="T2" fmla="*/ 208 w 681"/>
              <a:gd name="T3" fmla="*/ 0 h 193"/>
              <a:gd name="T4" fmla="*/ 208 w 681"/>
              <a:gd name="T5" fmla="*/ 192 h 193"/>
              <a:gd name="T6" fmla="*/ 680 w 681"/>
              <a:gd name="T7" fmla="*/ 192 h 193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93"/>
              <a:gd name="T14" fmla="*/ 681 w 681"/>
              <a:gd name="T15" fmla="*/ 193 h 1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93">
                <a:moveTo>
                  <a:pt x="0" y="0"/>
                </a:moveTo>
                <a:lnTo>
                  <a:pt x="208" y="0"/>
                </a:lnTo>
                <a:lnTo>
                  <a:pt x="208" y="192"/>
                </a:lnTo>
                <a:lnTo>
                  <a:pt x="680" y="1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3" name="Rectangle 43"/>
          <p:cNvSpPr>
            <a:spLocks noChangeArrowheads="1"/>
          </p:cNvSpPr>
          <p:nvPr/>
        </p:nvSpPr>
        <p:spPr bwMode="auto">
          <a:xfrm>
            <a:off x="2573338" y="6211888"/>
            <a:ext cx="7143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RegDst</a:t>
            </a:r>
          </a:p>
        </p:txBody>
      </p:sp>
      <p:sp>
        <p:nvSpPr>
          <p:cNvPr id="78874" name="Freeform 44"/>
          <p:cNvSpPr>
            <a:spLocks/>
          </p:cNvSpPr>
          <p:nvPr/>
        </p:nvSpPr>
        <p:spPr bwMode="auto">
          <a:xfrm>
            <a:off x="876300" y="2984500"/>
            <a:ext cx="328613" cy="1004888"/>
          </a:xfrm>
          <a:custGeom>
            <a:avLst/>
            <a:gdLst>
              <a:gd name="T0" fmla="*/ 0 w 207"/>
              <a:gd name="T1" fmla="*/ 632 h 633"/>
              <a:gd name="T2" fmla="*/ 0 w 207"/>
              <a:gd name="T3" fmla="*/ 56 h 633"/>
              <a:gd name="T4" fmla="*/ 0 w 207"/>
              <a:gd name="T5" fmla="*/ 0 h 633"/>
              <a:gd name="T6" fmla="*/ 206 w 207"/>
              <a:gd name="T7" fmla="*/ 0 h 633"/>
              <a:gd name="T8" fmla="*/ 0 60000 65536"/>
              <a:gd name="T9" fmla="*/ 0 60000 65536"/>
              <a:gd name="T10" fmla="*/ 0 60000 65536"/>
              <a:gd name="T11" fmla="*/ 0 60000 65536"/>
              <a:gd name="T12" fmla="*/ 0 w 207"/>
              <a:gd name="T13" fmla="*/ 0 h 633"/>
              <a:gd name="T14" fmla="*/ 207 w 207"/>
              <a:gd name="T15" fmla="*/ 633 h 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0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5" name="Freeform 45"/>
          <p:cNvSpPr>
            <a:spLocks/>
          </p:cNvSpPr>
          <p:nvPr/>
        </p:nvSpPr>
        <p:spPr bwMode="auto">
          <a:xfrm>
            <a:off x="2193925" y="3683000"/>
            <a:ext cx="1296988" cy="306388"/>
          </a:xfrm>
          <a:custGeom>
            <a:avLst/>
            <a:gdLst>
              <a:gd name="T0" fmla="*/ 0 w 817"/>
              <a:gd name="T1" fmla="*/ 192 h 193"/>
              <a:gd name="T2" fmla="*/ 0 w 817"/>
              <a:gd name="T3" fmla="*/ 0 h 193"/>
              <a:gd name="T4" fmla="*/ 816 w 817"/>
              <a:gd name="T5" fmla="*/ 0 h 193"/>
              <a:gd name="T6" fmla="*/ 0 60000 65536"/>
              <a:gd name="T7" fmla="*/ 0 60000 65536"/>
              <a:gd name="T8" fmla="*/ 0 60000 65536"/>
              <a:gd name="T9" fmla="*/ 0 w 817"/>
              <a:gd name="T10" fmla="*/ 0 h 193"/>
              <a:gd name="T11" fmla="*/ 817 w 817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193">
                <a:moveTo>
                  <a:pt x="0" y="192"/>
                </a:moveTo>
                <a:lnTo>
                  <a:pt x="0" y="0"/>
                </a:ln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6" name="Freeform 46"/>
          <p:cNvSpPr>
            <a:spLocks/>
          </p:cNvSpPr>
          <p:nvPr/>
        </p:nvSpPr>
        <p:spPr bwMode="auto">
          <a:xfrm>
            <a:off x="2193925" y="3835400"/>
            <a:ext cx="1296988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7" name="Freeform 47"/>
          <p:cNvSpPr>
            <a:spLocks/>
          </p:cNvSpPr>
          <p:nvPr/>
        </p:nvSpPr>
        <p:spPr bwMode="auto">
          <a:xfrm>
            <a:off x="2193925" y="3987800"/>
            <a:ext cx="611188" cy="306388"/>
          </a:xfrm>
          <a:custGeom>
            <a:avLst/>
            <a:gdLst>
              <a:gd name="T0" fmla="*/ 0 w 385"/>
              <a:gd name="T1" fmla="*/ 0 h 193"/>
              <a:gd name="T2" fmla="*/ 0 w 385"/>
              <a:gd name="T3" fmla="*/ 192 h 193"/>
              <a:gd name="T4" fmla="*/ 384 w 385"/>
              <a:gd name="T5" fmla="*/ 192 h 193"/>
              <a:gd name="T6" fmla="*/ 0 60000 65536"/>
              <a:gd name="T7" fmla="*/ 0 60000 65536"/>
              <a:gd name="T8" fmla="*/ 0 60000 65536"/>
              <a:gd name="T9" fmla="*/ 0 w 385"/>
              <a:gd name="T10" fmla="*/ 0 h 193"/>
              <a:gd name="T11" fmla="*/ 385 w 385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" h="193">
                <a:moveTo>
                  <a:pt x="0" y="0"/>
                </a:moveTo>
                <a:lnTo>
                  <a:pt x="0" y="192"/>
                </a:lnTo>
                <a:lnTo>
                  <a:pt x="384" y="192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8" name="Freeform 48"/>
          <p:cNvSpPr>
            <a:spLocks/>
          </p:cNvSpPr>
          <p:nvPr/>
        </p:nvSpPr>
        <p:spPr bwMode="auto">
          <a:xfrm>
            <a:off x="2193925" y="4292600"/>
            <a:ext cx="1296988" cy="611188"/>
          </a:xfrm>
          <a:custGeom>
            <a:avLst/>
            <a:gdLst>
              <a:gd name="T0" fmla="*/ 0 w 817"/>
              <a:gd name="T1" fmla="*/ 0 h 385"/>
              <a:gd name="T2" fmla="*/ 0 w 817"/>
              <a:gd name="T3" fmla="*/ 384 h 385"/>
              <a:gd name="T4" fmla="*/ 816 w 817"/>
              <a:gd name="T5" fmla="*/ 384 h 385"/>
              <a:gd name="T6" fmla="*/ 0 60000 65536"/>
              <a:gd name="T7" fmla="*/ 0 60000 65536"/>
              <a:gd name="T8" fmla="*/ 0 60000 65536"/>
              <a:gd name="T9" fmla="*/ 0 w 817"/>
              <a:gd name="T10" fmla="*/ 0 h 385"/>
              <a:gd name="T11" fmla="*/ 817 w 817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385">
                <a:moveTo>
                  <a:pt x="0" y="0"/>
                </a:moveTo>
                <a:lnTo>
                  <a:pt x="0" y="384"/>
                </a:lnTo>
                <a:lnTo>
                  <a:pt x="816" y="38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9" name="Freeform 49"/>
          <p:cNvSpPr>
            <a:spLocks/>
          </p:cNvSpPr>
          <p:nvPr/>
        </p:nvSpPr>
        <p:spPr bwMode="auto">
          <a:xfrm>
            <a:off x="3108325" y="4140200"/>
            <a:ext cx="382588" cy="1588"/>
          </a:xfrm>
          <a:custGeom>
            <a:avLst/>
            <a:gdLst>
              <a:gd name="T0" fmla="*/ 0 w 241"/>
              <a:gd name="T1" fmla="*/ 0 h 1"/>
              <a:gd name="T2" fmla="*/ 240 w 241"/>
              <a:gd name="T3" fmla="*/ 0 h 1"/>
              <a:gd name="T4" fmla="*/ 0 60000 65536"/>
              <a:gd name="T5" fmla="*/ 0 60000 65536"/>
              <a:gd name="T6" fmla="*/ 0 w 241"/>
              <a:gd name="T7" fmla="*/ 0 h 1"/>
              <a:gd name="T8" fmla="*/ 241 w 241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1" h="1">
                <a:moveTo>
                  <a:pt x="0" y="0"/>
                </a:moveTo>
                <a:lnTo>
                  <a:pt x="2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0" name="Freeform 50"/>
          <p:cNvSpPr>
            <a:spLocks/>
          </p:cNvSpPr>
          <p:nvPr/>
        </p:nvSpPr>
        <p:spPr bwMode="auto">
          <a:xfrm>
            <a:off x="4086225" y="3987800"/>
            <a:ext cx="1423988" cy="1588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1" name="Freeform 51"/>
          <p:cNvSpPr>
            <a:spLocks/>
          </p:cNvSpPr>
          <p:nvPr/>
        </p:nvSpPr>
        <p:spPr bwMode="auto">
          <a:xfrm>
            <a:off x="2193925" y="4902200"/>
            <a:ext cx="2135188" cy="382588"/>
          </a:xfrm>
          <a:custGeom>
            <a:avLst/>
            <a:gdLst>
              <a:gd name="T0" fmla="*/ 0 w 1345"/>
              <a:gd name="T1" fmla="*/ 0 h 241"/>
              <a:gd name="T2" fmla="*/ 0 w 1345"/>
              <a:gd name="T3" fmla="*/ 240 h 241"/>
              <a:gd name="T4" fmla="*/ 1344 w 1345"/>
              <a:gd name="T5" fmla="*/ 240 h 241"/>
              <a:gd name="T6" fmla="*/ 0 60000 65536"/>
              <a:gd name="T7" fmla="*/ 0 60000 65536"/>
              <a:gd name="T8" fmla="*/ 0 60000 65536"/>
              <a:gd name="T9" fmla="*/ 0 w 1345"/>
              <a:gd name="T10" fmla="*/ 0 h 241"/>
              <a:gd name="T11" fmla="*/ 1345 w 1345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5" h="241">
                <a:moveTo>
                  <a:pt x="0" y="0"/>
                </a:moveTo>
                <a:lnTo>
                  <a:pt x="0" y="240"/>
                </a:lnTo>
                <a:lnTo>
                  <a:pt x="1344" y="24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2" name="Freeform 52"/>
          <p:cNvSpPr>
            <a:spLocks/>
          </p:cNvSpPr>
          <p:nvPr/>
        </p:nvSpPr>
        <p:spPr bwMode="auto">
          <a:xfrm>
            <a:off x="4911725" y="4445000"/>
            <a:ext cx="865188" cy="827088"/>
          </a:xfrm>
          <a:custGeom>
            <a:avLst/>
            <a:gdLst>
              <a:gd name="T0" fmla="*/ 0 w 545"/>
              <a:gd name="T1" fmla="*/ 520 h 521"/>
              <a:gd name="T2" fmla="*/ 544 w 545"/>
              <a:gd name="T3" fmla="*/ 520 h 521"/>
              <a:gd name="T4" fmla="*/ 544 w 545"/>
              <a:gd name="T5" fmla="*/ 0 h 521"/>
              <a:gd name="T6" fmla="*/ 0 60000 65536"/>
              <a:gd name="T7" fmla="*/ 0 60000 65536"/>
              <a:gd name="T8" fmla="*/ 0 60000 65536"/>
              <a:gd name="T9" fmla="*/ 0 w 545"/>
              <a:gd name="T10" fmla="*/ 0 h 521"/>
              <a:gd name="T11" fmla="*/ 545 w 545"/>
              <a:gd name="T12" fmla="*/ 521 h 5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5" h="521">
                <a:moveTo>
                  <a:pt x="0" y="520"/>
                </a:moveTo>
                <a:lnTo>
                  <a:pt x="544" y="520"/>
                </a:lnTo>
                <a:lnTo>
                  <a:pt x="54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3" name="Freeform 53"/>
          <p:cNvSpPr>
            <a:spLocks/>
          </p:cNvSpPr>
          <p:nvPr/>
        </p:nvSpPr>
        <p:spPr bwMode="auto">
          <a:xfrm>
            <a:off x="4035425" y="4292600"/>
            <a:ext cx="1131888" cy="42863"/>
          </a:xfrm>
          <a:custGeom>
            <a:avLst/>
            <a:gdLst>
              <a:gd name="T0" fmla="*/ 0 w 337"/>
              <a:gd name="T1" fmla="*/ 0 h 1"/>
              <a:gd name="T2" fmla="*/ 336 w 337"/>
              <a:gd name="T3" fmla="*/ 0 h 1"/>
              <a:gd name="T4" fmla="*/ 0 60000 65536"/>
              <a:gd name="T5" fmla="*/ 0 60000 65536"/>
              <a:gd name="T6" fmla="*/ 0 w 337"/>
              <a:gd name="T7" fmla="*/ 0 h 1"/>
              <a:gd name="T8" fmla="*/ 337 w 33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7" h="1">
                <a:moveTo>
                  <a:pt x="0" y="0"/>
                </a:moveTo>
                <a:lnTo>
                  <a:pt x="33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4" name="Line 54"/>
          <p:cNvSpPr>
            <a:spLocks noChangeShapeType="1"/>
          </p:cNvSpPr>
          <p:nvPr/>
        </p:nvSpPr>
        <p:spPr bwMode="auto">
          <a:xfrm flipV="1">
            <a:off x="1887538" y="4140200"/>
            <a:ext cx="293687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5" name="Rectangle 55"/>
          <p:cNvSpPr>
            <a:spLocks noChangeArrowheads="1"/>
          </p:cNvSpPr>
          <p:nvPr/>
        </p:nvSpPr>
        <p:spPr bwMode="auto">
          <a:xfrm>
            <a:off x="4948238" y="6216650"/>
            <a:ext cx="511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BSrc</a:t>
            </a:r>
          </a:p>
        </p:txBody>
      </p:sp>
      <p:sp>
        <p:nvSpPr>
          <p:cNvPr id="78886" name="Oval 56"/>
          <p:cNvSpPr>
            <a:spLocks noChangeArrowheads="1"/>
          </p:cNvSpPr>
          <p:nvPr/>
        </p:nvSpPr>
        <p:spPr bwMode="auto">
          <a:xfrm>
            <a:off x="4422775" y="45402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7" name="Oval 57"/>
          <p:cNvSpPr>
            <a:spLocks noChangeArrowheads="1"/>
          </p:cNvSpPr>
          <p:nvPr/>
        </p:nvSpPr>
        <p:spPr bwMode="auto">
          <a:xfrm>
            <a:off x="2174875" y="41211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8" name="Oval 58"/>
          <p:cNvSpPr>
            <a:spLocks noChangeArrowheads="1"/>
          </p:cNvSpPr>
          <p:nvPr/>
        </p:nvSpPr>
        <p:spPr bwMode="auto">
          <a:xfrm>
            <a:off x="6505575" y="4133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9" name="Line 59"/>
          <p:cNvSpPr>
            <a:spLocks noChangeShapeType="1"/>
          </p:cNvSpPr>
          <p:nvPr/>
        </p:nvSpPr>
        <p:spPr bwMode="auto">
          <a:xfrm>
            <a:off x="2193925" y="5289550"/>
            <a:ext cx="0" cy="927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0" name="Rectangle 60"/>
          <p:cNvSpPr>
            <a:spLocks noChangeArrowheads="1"/>
          </p:cNvSpPr>
          <p:nvPr/>
        </p:nvSpPr>
        <p:spPr bwMode="auto">
          <a:xfrm>
            <a:off x="3487738" y="6211888"/>
            <a:ext cx="620712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ExtSel</a:t>
            </a:r>
          </a:p>
        </p:txBody>
      </p:sp>
      <p:sp>
        <p:nvSpPr>
          <p:cNvPr id="78891" name="Rectangle 61"/>
          <p:cNvSpPr>
            <a:spLocks noChangeArrowheads="1"/>
          </p:cNvSpPr>
          <p:nvPr/>
        </p:nvSpPr>
        <p:spPr bwMode="auto">
          <a:xfrm>
            <a:off x="1887538" y="62118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78892" name="Line 62"/>
          <p:cNvSpPr>
            <a:spLocks noChangeShapeType="1"/>
          </p:cNvSpPr>
          <p:nvPr/>
        </p:nvSpPr>
        <p:spPr bwMode="auto">
          <a:xfrm flipH="1">
            <a:off x="2730500" y="42926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3" name="Line 63"/>
          <p:cNvSpPr>
            <a:spLocks noChangeShapeType="1"/>
          </p:cNvSpPr>
          <p:nvPr/>
        </p:nvSpPr>
        <p:spPr bwMode="auto">
          <a:xfrm flipH="1">
            <a:off x="3035300" y="41402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4" name="Line 64"/>
          <p:cNvSpPr>
            <a:spLocks noChangeShapeType="1"/>
          </p:cNvSpPr>
          <p:nvPr/>
        </p:nvSpPr>
        <p:spPr bwMode="auto">
          <a:xfrm>
            <a:off x="34194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5" name="Line 65"/>
          <p:cNvSpPr>
            <a:spLocks noChangeShapeType="1"/>
          </p:cNvSpPr>
          <p:nvPr/>
        </p:nvSpPr>
        <p:spPr bwMode="auto">
          <a:xfrm>
            <a:off x="3419475" y="41402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6" name="Line 66"/>
          <p:cNvSpPr>
            <a:spLocks noChangeShapeType="1"/>
          </p:cNvSpPr>
          <p:nvPr/>
        </p:nvSpPr>
        <p:spPr bwMode="auto">
          <a:xfrm>
            <a:off x="3419475" y="36830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7" name="Line 67"/>
          <p:cNvSpPr>
            <a:spLocks noChangeShapeType="1"/>
          </p:cNvSpPr>
          <p:nvPr/>
        </p:nvSpPr>
        <p:spPr bwMode="auto">
          <a:xfrm>
            <a:off x="3419475" y="38354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8" name="Rectangle 68"/>
          <p:cNvSpPr>
            <a:spLocks noChangeArrowheads="1"/>
          </p:cNvSpPr>
          <p:nvPr/>
        </p:nvSpPr>
        <p:spPr bwMode="auto">
          <a:xfrm>
            <a:off x="5964238" y="4289425"/>
            <a:ext cx="257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</a:t>
            </a:r>
          </a:p>
        </p:txBody>
      </p:sp>
      <p:sp>
        <p:nvSpPr>
          <p:cNvPr id="78899" name="Line 69"/>
          <p:cNvSpPr>
            <a:spLocks noChangeShapeType="1"/>
          </p:cNvSpPr>
          <p:nvPr/>
        </p:nvSpPr>
        <p:spPr bwMode="auto">
          <a:xfrm>
            <a:off x="59340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0" name="Line 70"/>
          <p:cNvSpPr>
            <a:spLocks noChangeShapeType="1"/>
          </p:cNvSpPr>
          <p:nvPr/>
        </p:nvSpPr>
        <p:spPr bwMode="auto">
          <a:xfrm>
            <a:off x="5476875" y="39878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1" name="Line 71"/>
          <p:cNvSpPr>
            <a:spLocks noChangeShapeType="1"/>
          </p:cNvSpPr>
          <p:nvPr/>
        </p:nvSpPr>
        <p:spPr bwMode="auto">
          <a:xfrm>
            <a:off x="5775325" y="4451350"/>
            <a:ext cx="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2" name="Freeform 72"/>
          <p:cNvSpPr>
            <a:spLocks/>
          </p:cNvSpPr>
          <p:nvPr/>
        </p:nvSpPr>
        <p:spPr bwMode="auto">
          <a:xfrm>
            <a:off x="5175250" y="4216400"/>
            <a:ext cx="230188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3" name="Line 73"/>
          <p:cNvSpPr>
            <a:spLocks noChangeShapeType="1"/>
          </p:cNvSpPr>
          <p:nvPr/>
        </p:nvSpPr>
        <p:spPr bwMode="auto">
          <a:xfrm flipH="1">
            <a:off x="5086350" y="45974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4" name="Line 74"/>
          <p:cNvSpPr>
            <a:spLocks noChangeShapeType="1"/>
          </p:cNvSpPr>
          <p:nvPr/>
        </p:nvSpPr>
        <p:spPr bwMode="auto">
          <a:xfrm flipH="1">
            <a:off x="5086350" y="42926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5" name="Line 75"/>
          <p:cNvSpPr>
            <a:spLocks noChangeShapeType="1"/>
          </p:cNvSpPr>
          <p:nvPr/>
        </p:nvSpPr>
        <p:spPr bwMode="auto">
          <a:xfrm flipH="1">
            <a:off x="5391150" y="4445000"/>
            <a:ext cx="139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6" name="Rectangle 76"/>
          <p:cNvSpPr>
            <a:spLocks noChangeArrowheads="1"/>
          </p:cNvSpPr>
          <p:nvPr/>
        </p:nvSpPr>
        <p:spPr bwMode="auto">
          <a:xfrm>
            <a:off x="4300538" y="6211888"/>
            <a:ext cx="6048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OpSel</a:t>
            </a:r>
          </a:p>
        </p:txBody>
      </p:sp>
      <p:sp>
        <p:nvSpPr>
          <p:cNvPr id="78907" name="Line 77"/>
          <p:cNvSpPr>
            <a:spLocks noChangeShapeType="1"/>
          </p:cNvSpPr>
          <p:nvPr/>
        </p:nvSpPr>
        <p:spPr bwMode="auto">
          <a:xfrm>
            <a:off x="4225925" y="528320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8" name="Rectangle 78"/>
          <p:cNvSpPr>
            <a:spLocks noChangeArrowheads="1"/>
          </p:cNvSpPr>
          <p:nvPr/>
        </p:nvSpPr>
        <p:spPr bwMode="auto">
          <a:xfrm>
            <a:off x="3398838" y="3111500"/>
            <a:ext cx="33655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78909" name="Line 79"/>
          <p:cNvSpPr>
            <a:spLocks noChangeShapeType="1"/>
          </p:cNvSpPr>
          <p:nvPr/>
        </p:nvSpPr>
        <p:spPr bwMode="auto">
          <a:xfrm>
            <a:off x="3578225" y="3352800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0" name="Oval 80"/>
          <p:cNvSpPr>
            <a:spLocks noChangeArrowheads="1"/>
          </p:cNvSpPr>
          <p:nvPr/>
        </p:nvSpPr>
        <p:spPr bwMode="auto">
          <a:xfrm>
            <a:off x="4752975" y="4260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1" name="Freeform 81"/>
          <p:cNvSpPr>
            <a:spLocks/>
          </p:cNvSpPr>
          <p:nvPr/>
        </p:nvSpPr>
        <p:spPr bwMode="auto">
          <a:xfrm>
            <a:off x="2905125" y="4327525"/>
            <a:ext cx="1588" cy="1903413"/>
          </a:xfrm>
          <a:custGeom>
            <a:avLst/>
            <a:gdLst>
              <a:gd name="T0" fmla="*/ 0 w 1"/>
              <a:gd name="T1" fmla="*/ 1344 h 1345"/>
              <a:gd name="T2" fmla="*/ 0 w 1"/>
              <a:gd name="T3" fmla="*/ 0 h 1345"/>
              <a:gd name="T4" fmla="*/ 0 60000 65536"/>
              <a:gd name="T5" fmla="*/ 0 60000 65536"/>
              <a:gd name="T6" fmla="*/ 0 w 1"/>
              <a:gd name="T7" fmla="*/ 0 h 1345"/>
              <a:gd name="T8" fmla="*/ 1 w 1"/>
              <a:gd name="T9" fmla="*/ 1345 h 13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345">
                <a:moveTo>
                  <a:pt x="0" y="1344"/>
                </a:move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2" name="Line 82"/>
          <p:cNvSpPr>
            <a:spLocks noChangeShapeType="1"/>
          </p:cNvSpPr>
          <p:nvPr/>
        </p:nvSpPr>
        <p:spPr bwMode="auto">
          <a:xfrm flipV="1">
            <a:off x="3781425" y="5056188"/>
            <a:ext cx="0" cy="12128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3" name="Line 83"/>
          <p:cNvSpPr>
            <a:spLocks noChangeShapeType="1"/>
          </p:cNvSpPr>
          <p:nvPr/>
        </p:nvSpPr>
        <p:spPr bwMode="auto">
          <a:xfrm flipV="1">
            <a:off x="4581525" y="5459413"/>
            <a:ext cx="0" cy="8096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4" name="Line 84"/>
          <p:cNvSpPr>
            <a:spLocks noChangeShapeType="1"/>
          </p:cNvSpPr>
          <p:nvPr/>
        </p:nvSpPr>
        <p:spPr bwMode="auto">
          <a:xfrm>
            <a:off x="5280025" y="4616450"/>
            <a:ext cx="0" cy="16303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5" name="Line 85"/>
          <p:cNvSpPr>
            <a:spLocks noChangeShapeType="1"/>
          </p:cNvSpPr>
          <p:nvPr/>
        </p:nvSpPr>
        <p:spPr bwMode="auto">
          <a:xfrm>
            <a:off x="5978525" y="4300538"/>
            <a:ext cx="3175" cy="1979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6" name="Rectangle 86"/>
          <p:cNvSpPr>
            <a:spLocks noChangeArrowheads="1"/>
          </p:cNvSpPr>
          <p:nvPr/>
        </p:nvSpPr>
        <p:spPr bwMode="auto">
          <a:xfrm>
            <a:off x="5765800" y="6208713"/>
            <a:ext cx="561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zero?</a:t>
            </a:r>
          </a:p>
        </p:txBody>
      </p:sp>
      <p:sp>
        <p:nvSpPr>
          <p:cNvPr id="78917" name="Freeform 87"/>
          <p:cNvSpPr>
            <a:spLocks/>
          </p:cNvSpPr>
          <p:nvPr/>
        </p:nvSpPr>
        <p:spPr bwMode="auto">
          <a:xfrm>
            <a:off x="2814638" y="3908425"/>
            <a:ext cx="230187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8" name="Freeform 88"/>
          <p:cNvSpPr>
            <a:spLocks/>
          </p:cNvSpPr>
          <p:nvPr/>
        </p:nvSpPr>
        <p:spPr bwMode="auto">
          <a:xfrm>
            <a:off x="2439988" y="3833813"/>
            <a:ext cx="382587" cy="338137"/>
          </a:xfrm>
          <a:custGeom>
            <a:avLst/>
            <a:gdLst>
              <a:gd name="T0" fmla="*/ 0 w 241"/>
              <a:gd name="T1" fmla="*/ 0 h 117"/>
              <a:gd name="T2" fmla="*/ 0 w 241"/>
              <a:gd name="T3" fmla="*/ 116 h 117"/>
              <a:gd name="T4" fmla="*/ 240 w 241"/>
              <a:gd name="T5" fmla="*/ 116 h 117"/>
              <a:gd name="T6" fmla="*/ 0 60000 65536"/>
              <a:gd name="T7" fmla="*/ 0 60000 65536"/>
              <a:gd name="T8" fmla="*/ 0 60000 65536"/>
              <a:gd name="T9" fmla="*/ 0 w 241"/>
              <a:gd name="T10" fmla="*/ 0 h 117"/>
              <a:gd name="T11" fmla="*/ 241 w 241"/>
              <a:gd name="T12" fmla="*/ 117 h 1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117">
                <a:moveTo>
                  <a:pt x="0" y="0"/>
                </a:moveTo>
                <a:lnTo>
                  <a:pt x="0" y="116"/>
                </a:lnTo>
                <a:lnTo>
                  <a:pt x="240" y="116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89"/>
          <p:cNvGrpSpPr>
            <a:grpSpLocks/>
          </p:cNvGrpSpPr>
          <p:nvPr/>
        </p:nvGrpSpPr>
        <p:grpSpPr bwMode="auto">
          <a:xfrm>
            <a:off x="530225" y="3698875"/>
            <a:ext cx="1412875" cy="1050925"/>
            <a:chOff x="326" y="2386"/>
            <a:chExt cx="890" cy="662"/>
          </a:xfrm>
        </p:grpSpPr>
        <p:sp>
          <p:nvSpPr>
            <p:cNvPr id="78960" name="Rectangle 90"/>
            <p:cNvSpPr>
              <a:spLocks noChangeArrowheads="1"/>
            </p:cNvSpPr>
            <p:nvPr/>
          </p:nvSpPr>
          <p:spPr bwMode="auto">
            <a:xfrm>
              <a:off x="326" y="27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8961" name="Line 91"/>
            <p:cNvSpPr>
              <a:spLocks noChangeShapeType="1"/>
            </p:cNvSpPr>
            <p:nvPr/>
          </p:nvSpPr>
          <p:spPr bwMode="auto">
            <a:xfrm>
              <a:off x="431" y="2742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92"/>
            <p:cNvGrpSpPr>
              <a:grpSpLocks/>
            </p:cNvGrpSpPr>
            <p:nvPr/>
          </p:nvGrpSpPr>
          <p:grpSpPr bwMode="auto">
            <a:xfrm>
              <a:off x="333" y="2386"/>
              <a:ext cx="883" cy="662"/>
              <a:chOff x="333" y="2386"/>
              <a:chExt cx="883" cy="662"/>
            </a:xfrm>
          </p:grpSpPr>
          <p:sp>
            <p:nvSpPr>
              <p:cNvPr id="78963" name="Freeform 93"/>
              <p:cNvSpPr>
                <a:spLocks/>
              </p:cNvSpPr>
              <p:nvPr/>
            </p:nvSpPr>
            <p:spPr bwMode="auto">
              <a:xfrm>
                <a:off x="517" y="2567"/>
                <a:ext cx="189" cy="1"/>
              </a:xfrm>
              <a:custGeom>
                <a:avLst/>
                <a:gdLst>
                  <a:gd name="T0" fmla="*/ 0 w 189"/>
                  <a:gd name="T1" fmla="*/ 0 h 1"/>
                  <a:gd name="T2" fmla="*/ 141 w 189"/>
                  <a:gd name="T3" fmla="*/ 0 h 1"/>
                  <a:gd name="T4" fmla="*/ 188 w 189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89"/>
                  <a:gd name="T10" fmla="*/ 0 h 1"/>
                  <a:gd name="T11" fmla="*/ 189 w 189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" h="1">
                    <a:moveTo>
                      <a:pt x="0" y="0"/>
                    </a:moveTo>
                    <a:lnTo>
                      <a:pt x="141" y="0"/>
                    </a:lnTo>
                    <a:lnTo>
                      <a:pt x="188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94"/>
              <p:cNvGrpSpPr>
                <a:grpSpLocks/>
              </p:cNvGrpSpPr>
              <p:nvPr/>
            </p:nvGrpSpPr>
            <p:grpSpPr bwMode="auto">
              <a:xfrm>
                <a:off x="684" y="2452"/>
                <a:ext cx="532" cy="596"/>
                <a:chOff x="684" y="2452"/>
                <a:chExt cx="532" cy="596"/>
              </a:xfrm>
            </p:grpSpPr>
            <p:sp>
              <p:nvSpPr>
                <p:cNvPr id="78969" name="Rectangle 95"/>
                <p:cNvSpPr>
                  <a:spLocks noChangeArrowheads="1"/>
                </p:cNvSpPr>
                <p:nvPr/>
              </p:nvSpPr>
              <p:spPr bwMode="auto">
                <a:xfrm>
                  <a:off x="717" y="2454"/>
                  <a:ext cx="466" cy="5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970" name="Rectangle 96"/>
                <p:cNvSpPr>
                  <a:spLocks noChangeArrowheads="1"/>
                </p:cNvSpPr>
                <p:nvPr/>
              </p:nvSpPr>
              <p:spPr bwMode="auto">
                <a:xfrm>
                  <a:off x="684" y="2452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78971" name="Rectangle 97"/>
                <p:cNvSpPr>
                  <a:spLocks noChangeArrowheads="1"/>
                </p:cNvSpPr>
                <p:nvPr/>
              </p:nvSpPr>
              <p:spPr bwMode="auto">
                <a:xfrm>
                  <a:off x="953" y="2554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78972" name="Rectangle 98"/>
                <p:cNvSpPr>
                  <a:spLocks noChangeArrowheads="1"/>
                </p:cNvSpPr>
                <p:nvPr/>
              </p:nvSpPr>
              <p:spPr bwMode="auto">
                <a:xfrm>
                  <a:off x="691" y="2724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78965" name="Rectangle 99"/>
              <p:cNvSpPr>
                <a:spLocks noChangeArrowheads="1"/>
              </p:cNvSpPr>
              <p:nvPr/>
            </p:nvSpPr>
            <p:spPr bwMode="auto">
              <a:xfrm>
                <a:off x="382" y="2386"/>
                <a:ext cx="127" cy="36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66" name="Line 100"/>
              <p:cNvSpPr>
                <a:spLocks noChangeShapeType="1"/>
              </p:cNvSpPr>
              <p:nvPr/>
            </p:nvSpPr>
            <p:spPr bwMode="auto">
              <a:xfrm>
                <a:off x="525" y="2567"/>
                <a:ext cx="3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67" name="Rectangle 101"/>
              <p:cNvSpPr>
                <a:spLocks noChangeArrowheads="1"/>
              </p:cNvSpPr>
              <p:nvPr/>
            </p:nvSpPr>
            <p:spPr bwMode="auto">
              <a:xfrm>
                <a:off x="333" y="249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78968" name="Freeform 102"/>
              <p:cNvSpPr>
                <a:spLocks/>
              </p:cNvSpPr>
              <p:nvPr/>
            </p:nvSpPr>
            <p:spPr bwMode="auto">
              <a:xfrm>
                <a:off x="422" y="2701"/>
                <a:ext cx="48" cy="48"/>
              </a:xfrm>
              <a:custGeom>
                <a:avLst/>
                <a:gdLst>
                  <a:gd name="T0" fmla="*/ 0 w 48"/>
                  <a:gd name="T1" fmla="*/ 47 h 48"/>
                  <a:gd name="T2" fmla="*/ 24 w 48"/>
                  <a:gd name="T3" fmla="*/ 0 h 48"/>
                  <a:gd name="T4" fmla="*/ 47 w 48"/>
                  <a:gd name="T5" fmla="*/ 47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47"/>
                    </a:moveTo>
                    <a:lnTo>
                      <a:pt x="24" y="0"/>
                    </a:lnTo>
                    <a:lnTo>
                      <a:pt x="47" y="47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8920" name="Rectangle 103"/>
          <p:cNvSpPr>
            <a:spLocks noChangeArrowheads="1"/>
          </p:cNvSpPr>
          <p:nvPr/>
        </p:nvSpPr>
        <p:spPr bwMode="auto">
          <a:xfrm>
            <a:off x="3494088" y="3468688"/>
            <a:ext cx="571500" cy="1063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21" name="Rectangle 104"/>
          <p:cNvSpPr>
            <a:spLocks noChangeArrowheads="1"/>
          </p:cNvSpPr>
          <p:nvPr/>
        </p:nvSpPr>
        <p:spPr bwMode="auto">
          <a:xfrm>
            <a:off x="3738563" y="3871913"/>
            <a:ext cx="4016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rd1</a:t>
            </a:r>
          </a:p>
        </p:txBody>
      </p:sp>
      <p:sp>
        <p:nvSpPr>
          <p:cNvPr id="78922" name="Rectangle 105"/>
          <p:cNvSpPr>
            <a:spLocks noChangeArrowheads="1"/>
          </p:cNvSpPr>
          <p:nvPr/>
        </p:nvSpPr>
        <p:spPr bwMode="auto">
          <a:xfrm>
            <a:off x="3467100" y="4275138"/>
            <a:ext cx="6556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GPRs</a:t>
            </a:r>
          </a:p>
        </p:txBody>
      </p:sp>
      <p:sp>
        <p:nvSpPr>
          <p:cNvPr id="78923" name="Rectangle 106"/>
          <p:cNvSpPr>
            <a:spLocks noChangeArrowheads="1"/>
          </p:cNvSpPr>
          <p:nvPr/>
        </p:nvSpPr>
        <p:spPr bwMode="auto">
          <a:xfrm>
            <a:off x="3441700" y="3565525"/>
            <a:ext cx="3921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rs1</a:t>
            </a:r>
          </a:p>
        </p:txBody>
      </p:sp>
      <p:sp>
        <p:nvSpPr>
          <p:cNvPr id="78924" name="Rectangle 107"/>
          <p:cNvSpPr>
            <a:spLocks noChangeArrowheads="1"/>
          </p:cNvSpPr>
          <p:nvPr/>
        </p:nvSpPr>
        <p:spPr bwMode="auto">
          <a:xfrm>
            <a:off x="3441700" y="3716338"/>
            <a:ext cx="3921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rs2</a:t>
            </a:r>
          </a:p>
        </p:txBody>
      </p:sp>
      <p:sp>
        <p:nvSpPr>
          <p:cNvPr id="78925" name="Rectangle 108"/>
          <p:cNvSpPr>
            <a:spLocks noChangeArrowheads="1"/>
          </p:cNvSpPr>
          <p:nvPr/>
        </p:nvSpPr>
        <p:spPr bwMode="auto">
          <a:xfrm>
            <a:off x="3441700" y="4003675"/>
            <a:ext cx="3667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ws</a:t>
            </a:r>
          </a:p>
        </p:txBody>
      </p:sp>
      <p:sp>
        <p:nvSpPr>
          <p:cNvPr id="78926" name="Rectangle 109"/>
          <p:cNvSpPr>
            <a:spLocks noChangeArrowheads="1"/>
          </p:cNvSpPr>
          <p:nvPr/>
        </p:nvSpPr>
        <p:spPr bwMode="auto">
          <a:xfrm>
            <a:off x="3441700" y="4149725"/>
            <a:ext cx="3762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wd</a:t>
            </a:r>
          </a:p>
        </p:txBody>
      </p:sp>
      <p:sp>
        <p:nvSpPr>
          <p:cNvPr id="78927" name="Rectangle 110"/>
          <p:cNvSpPr>
            <a:spLocks noChangeArrowheads="1"/>
          </p:cNvSpPr>
          <p:nvPr/>
        </p:nvSpPr>
        <p:spPr bwMode="auto">
          <a:xfrm>
            <a:off x="3746500" y="4151313"/>
            <a:ext cx="4016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rd2</a:t>
            </a:r>
          </a:p>
        </p:txBody>
      </p:sp>
      <p:sp>
        <p:nvSpPr>
          <p:cNvPr id="78928" name="Rectangle 111"/>
          <p:cNvSpPr>
            <a:spLocks noChangeArrowheads="1"/>
          </p:cNvSpPr>
          <p:nvPr/>
        </p:nvSpPr>
        <p:spPr bwMode="auto">
          <a:xfrm>
            <a:off x="3640138" y="3402013"/>
            <a:ext cx="3762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we</a:t>
            </a:r>
          </a:p>
        </p:txBody>
      </p:sp>
      <p:grpSp>
        <p:nvGrpSpPr>
          <p:cNvPr id="8" name="Group 112"/>
          <p:cNvGrpSpPr>
            <a:grpSpLocks/>
          </p:cNvGrpSpPr>
          <p:nvPr/>
        </p:nvGrpSpPr>
        <p:grpSpPr bwMode="auto">
          <a:xfrm>
            <a:off x="3492500" y="4667250"/>
            <a:ext cx="571500" cy="454025"/>
            <a:chOff x="2192" y="2996"/>
            <a:chExt cx="360" cy="286"/>
          </a:xfrm>
        </p:grpSpPr>
        <p:sp>
          <p:nvSpPr>
            <p:cNvPr id="78958" name="Rectangle 113"/>
            <p:cNvSpPr>
              <a:spLocks noChangeArrowheads="1"/>
            </p:cNvSpPr>
            <p:nvPr/>
          </p:nvSpPr>
          <p:spPr bwMode="auto">
            <a:xfrm>
              <a:off x="2192" y="3030"/>
              <a:ext cx="360" cy="19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9" name="Rectangle 114"/>
            <p:cNvSpPr>
              <a:spLocks noChangeArrowheads="1"/>
            </p:cNvSpPr>
            <p:nvPr/>
          </p:nvSpPr>
          <p:spPr bwMode="auto">
            <a:xfrm>
              <a:off x="2208" y="2996"/>
              <a:ext cx="30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</a:t>
              </a:r>
            </a:p>
          </p:txBody>
        </p:sp>
      </p:grpSp>
      <p:grpSp>
        <p:nvGrpSpPr>
          <p:cNvPr id="9" name="Group 115"/>
          <p:cNvGrpSpPr>
            <a:grpSpLocks/>
          </p:cNvGrpSpPr>
          <p:nvPr/>
        </p:nvGrpSpPr>
        <p:grpSpPr bwMode="auto">
          <a:xfrm>
            <a:off x="5511800" y="3905250"/>
            <a:ext cx="477838" cy="603250"/>
            <a:chOff x="3464" y="2516"/>
            <a:chExt cx="301" cy="380"/>
          </a:xfrm>
        </p:grpSpPr>
        <p:sp>
          <p:nvSpPr>
            <p:cNvPr id="78956" name="Freeform 116"/>
            <p:cNvSpPr>
              <a:spLocks/>
            </p:cNvSpPr>
            <p:nvPr/>
          </p:nvSpPr>
          <p:spPr bwMode="auto">
            <a:xfrm>
              <a:off x="3487" y="2516"/>
              <a:ext cx="236" cy="380"/>
            </a:xfrm>
            <a:custGeom>
              <a:avLst/>
              <a:gdLst>
                <a:gd name="T0" fmla="*/ 0 w 236"/>
                <a:gd name="T1" fmla="*/ 0 h 380"/>
                <a:gd name="T2" fmla="*/ 0 w 236"/>
                <a:gd name="T3" fmla="*/ 158 h 380"/>
                <a:gd name="T4" fmla="*/ 47 w 236"/>
                <a:gd name="T5" fmla="*/ 190 h 380"/>
                <a:gd name="T6" fmla="*/ 0 w 236"/>
                <a:gd name="T7" fmla="*/ 221 h 380"/>
                <a:gd name="T8" fmla="*/ 0 w 236"/>
                <a:gd name="T9" fmla="*/ 379 h 380"/>
                <a:gd name="T10" fmla="*/ 235 w 236"/>
                <a:gd name="T11" fmla="*/ 284 h 380"/>
                <a:gd name="T12" fmla="*/ 235 w 236"/>
                <a:gd name="T13" fmla="*/ 95 h 380"/>
                <a:gd name="T14" fmla="*/ 0 w 236"/>
                <a:gd name="T15" fmla="*/ 0 h 3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6"/>
                <a:gd name="T25" fmla="*/ 0 h 380"/>
                <a:gd name="T26" fmla="*/ 236 w 236"/>
                <a:gd name="T27" fmla="*/ 380 h 38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6" h="380">
                  <a:moveTo>
                    <a:pt x="0" y="0"/>
                  </a:moveTo>
                  <a:lnTo>
                    <a:pt x="0" y="158"/>
                  </a:lnTo>
                  <a:lnTo>
                    <a:pt x="47" y="190"/>
                  </a:lnTo>
                  <a:lnTo>
                    <a:pt x="0" y="221"/>
                  </a:lnTo>
                  <a:lnTo>
                    <a:pt x="0" y="379"/>
                  </a:lnTo>
                  <a:lnTo>
                    <a:pt x="235" y="284"/>
                  </a:lnTo>
                  <a:lnTo>
                    <a:pt x="235" y="95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7" name="Rectangle 117"/>
            <p:cNvSpPr>
              <a:spLocks noChangeArrowheads="1"/>
            </p:cNvSpPr>
            <p:nvPr/>
          </p:nvSpPr>
          <p:spPr bwMode="auto">
            <a:xfrm>
              <a:off x="3464" y="2634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3536950" y="3467100"/>
            <a:ext cx="80963" cy="87313"/>
            <a:chOff x="2815" y="1407"/>
            <a:chExt cx="51" cy="55"/>
          </a:xfrm>
        </p:grpSpPr>
        <p:sp>
          <p:nvSpPr>
            <p:cNvPr id="78954" name="Line 119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5" name="Line 120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21"/>
          <p:cNvGrpSpPr>
            <a:grpSpLocks/>
          </p:cNvGrpSpPr>
          <p:nvPr/>
        </p:nvGrpSpPr>
        <p:grpSpPr bwMode="auto">
          <a:xfrm>
            <a:off x="4303713" y="5121275"/>
            <a:ext cx="671512" cy="361950"/>
            <a:chOff x="2576" y="2405"/>
            <a:chExt cx="423" cy="228"/>
          </a:xfrm>
        </p:grpSpPr>
        <p:sp>
          <p:nvSpPr>
            <p:cNvPr id="78952" name="Rectangle 122"/>
            <p:cNvSpPr>
              <a:spLocks noChangeArrowheads="1"/>
            </p:cNvSpPr>
            <p:nvPr/>
          </p:nvSpPr>
          <p:spPr bwMode="auto">
            <a:xfrm>
              <a:off x="2609" y="2405"/>
              <a:ext cx="361" cy="19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3" name="Rectangle 123"/>
            <p:cNvSpPr>
              <a:spLocks noChangeArrowheads="1"/>
            </p:cNvSpPr>
            <p:nvPr/>
          </p:nvSpPr>
          <p:spPr bwMode="auto">
            <a:xfrm>
              <a:off x="2576" y="2405"/>
              <a:ext cx="423" cy="22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Control</a:t>
              </a:r>
            </a:p>
          </p:txBody>
        </p:sp>
      </p:grpSp>
      <p:sp>
        <p:nvSpPr>
          <p:cNvPr id="78933" name="Freeform 124"/>
          <p:cNvSpPr>
            <a:spLocks/>
          </p:cNvSpPr>
          <p:nvPr/>
        </p:nvSpPr>
        <p:spPr bwMode="auto">
          <a:xfrm flipV="1">
            <a:off x="4772025" y="4292600"/>
            <a:ext cx="2149475" cy="687388"/>
          </a:xfrm>
          <a:custGeom>
            <a:avLst/>
            <a:gdLst>
              <a:gd name="T0" fmla="*/ 0 w 1505"/>
              <a:gd name="T1" fmla="*/ 200 h 201"/>
              <a:gd name="T2" fmla="*/ 0 w 1505"/>
              <a:gd name="T3" fmla="*/ 0 h 201"/>
              <a:gd name="T4" fmla="*/ 1504 w 1505"/>
              <a:gd name="T5" fmla="*/ 0 h 201"/>
              <a:gd name="T6" fmla="*/ 0 60000 65536"/>
              <a:gd name="T7" fmla="*/ 0 60000 65536"/>
              <a:gd name="T8" fmla="*/ 0 60000 65536"/>
              <a:gd name="T9" fmla="*/ 0 w 1505"/>
              <a:gd name="T10" fmla="*/ 0 h 201"/>
              <a:gd name="T11" fmla="*/ 1505 w 1505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5" h="201">
                <a:moveTo>
                  <a:pt x="0" y="200"/>
                </a:moveTo>
                <a:lnTo>
                  <a:pt x="0" y="0"/>
                </a:lnTo>
                <a:lnTo>
                  <a:pt x="150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4" name="Freeform 125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5" name="Freeform 126"/>
          <p:cNvSpPr>
            <a:spLocks/>
          </p:cNvSpPr>
          <p:nvPr/>
        </p:nvSpPr>
        <p:spPr bwMode="auto">
          <a:xfrm>
            <a:off x="4432300" y="2324100"/>
            <a:ext cx="3873500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6" name="Line 127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7" name="Text Box 128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78938" name="Freeform 129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9" name="Rectangle 130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78940" name="Rectangle 131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78941" name="Rectangle 132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8942" name="Freeform 133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3" name="Freeform 134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4" name="Freeform 135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5" name="Freeform 136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6" name="Rectangle 137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78947" name="Freeform 138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8" name="Rectangle 139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78949" name="Oval 140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50" name="Line 141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51" name="Line 142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2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22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2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02" grpId="0" animBg="1"/>
      <p:bldP spid="1228803" grpId="0" animBg="1"/>
      <p:bldP spid="1228804" grpId="0" animBg="1"/>
      <p:bldP spid="1228805" grpId="0" animBg="1"/>
      <p:bldP spid="1228806" grpId="0" animBg="1"/>
      <p:bldP spid="12288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343A-8D84-C940-A55B-E75DDCD6568E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924800" cy="5562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An ISA can have multiple implementations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(Briefly) CISC vs. RISC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CISC: </a:t>
            </a:r>
            <a:r>
              <a:rPr lang="en-US" dirty="0" err="1" smtClean="0"/>
              <a:t>microcoded</a:t>
            </a:r>
            <a:r>
              <a:rPr lang="en-US" dirty="0" smtClean="0"/>
              <a:t> (macro instructions &amp; microinstructions)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RISC: combinational logic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MIPS </a:t>
            </a:r>
            <a:r>
              <a:rPr lang="en-US" dirty="0" err="1" smtClean="0"/>
              <a:t>microarchitecture</a:t>
            </a:r>
            <a:endParaRPr lang="en-US" dirty="0" smtClean="0"/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Good RISC example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Fixed format instructions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Load/store architecture with single address mode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Simple branch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Will continue on this today…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B12C-8877-6543-81C7-80EC3944DB2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Harvard-Style Datapath for MIPS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81033" name="Rectangle 4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81034" name="Freeform 5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5" name="Line 6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6" name="Line 7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03" name="Freeform 8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4" name="Freeform 9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Freeform 10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6" name="Rectangle 11"/>
          <p:cNvSpPr>
            <a:spLocks noChangeArrowheads="1"/>
          </p:cNvSpPr>
          <p:nvPr/>
        </p:nvSpPr>
        <p:spPr bwMode="auto">
          <a:xfrm>
            <a:off x="3792538" y="1390650"/>
            <a:ext cx="8493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80907" name="Rectangle 12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08" name="Freeform 13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9" name="Rectangle 14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10" name="Freeform 15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1" name="Freeform 16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81016" name="Rectangle 18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1017" name="Line 19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8" name="Freeform 20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9" name="Rectangle 21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81020" name="Rectangle 22"/>
            <p:cNvSpPr>
              <a:spLocks noChangeArrowheads="1"/>
            </p:cNvSpPr>
            <p:nvPr/>
          </p:nvSpPr>
          <p:spPr bwMode="auto">
            <a:xfrm>
              <a:off x="4573" y="876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81021" name="Freeform 23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2" name="Freeform 24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3" name="Freeform 25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4" name="Rectangle 26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5" name="Rectangle 27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81026" name="Rectangle 28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81027" name="Rectangle 29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81028" name="Rectangle 30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81029" name="Rectangle 31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81031" name="Line 33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32" name="Line 34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80932" name="Line 36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3" name="Freeform 37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4" name="Rectangle 38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80935" name="Freeform 39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6" name="Freeform 40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7" name="Freeform 41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8" name="Freeform 42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9" name="Freeform 43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0" name="Freeform 44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1" name="Freeform 45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2" name="Freeform 46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3" name="Freeform 47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4" name="Freeform 48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5" name="Line 49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6" name="Rectangle 50"/>
            <p:cNvSpPr>
              <a:spLocks noChangeArrowheads="1"/>
            </p:cNvSpPr>
            <p:nvPr/>
          </p:nvSpPr>
          <p:spPr bwMode="auto">
            <a:xfrm>
              <a:off x="3117" y="3916"/>
              <a:ext cx="33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80947" name="Oval 51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8" name="Oval 52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9" name="Oval 53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0" name="Line 54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1" name="Rectangle 55"/>
            <p:cNvSpPr>
              <a:spLocks noChangeArrowheads="1"/>
            </p:cNvSpPr>
            <p:nvPr/>
          </p:nvSpPr>
          <p:spPr bwMode="auto">
            <a:xfrm>
              <a:off x="2197" y="3913"/>
              <a:ext cx="40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80952" name="Rectangle 56"/>
            <p:cNvSpPr>
              <a:spLocks noChangeArrowheads="1"/>
            </p:cNvSpPr>
            <p:nvPr/>
          </p:nvSpPr>
          <p:spPr bwMode="auto">
            <a:xfrm>
              <a:off x="1189" y="3913"/>
              <a:ext cx="4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80953" name="Line 57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4" name="Line 58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5" name="Line 59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6" name="Line 60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7" name="Line 61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8" name="Line 62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9" name="Rectangle 63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80960" name="Line 64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1" name="Line 65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2" name="Line 66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3" name="Freeform 67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5" name="Line 69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6" name="Line 70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7" name="Rectangle 71"/>
            <p:cNvSpPr>
              <a:spLocks noChangeArrowheads="1"/>
            </p:cNvSpPr>
            <p:nvPr/>
          </p:nvSpPr>
          <p:spPr bwMode="auto">
            <a:xfrm>
              <a:off x="270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80968" name="Line 72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9" name="Rectangle 73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0970" name="Line 74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1" name="Oval 75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2" name="Freeform 76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3" name="Line 77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4" name="Line 78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5" name="Line 79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6" name="Line 80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7" name="Rectangle 81"/>
            <p:cNvSpPr>
              <a:spLocks noChangeArrowheads="1"/>
            </p:cNvSpPr>
            <p:nvPr/>
          </p:nvSpPr>
          <p:spPr bwMode="auto">
            <a:xfrm>
              <a:off x="3632" y="39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80978" name="Freeform 82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9" name="Freeform 83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4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81003" name="Rectangle 85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81004" name="Line 86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7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81006" name="Freeform 88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89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81012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013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81014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8101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81008" name="Rectangle 94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09" name="Line 95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10" name="Rectangle 96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81011" name="Freeform 97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0981" name="Rectangle 98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82" name="Rectangle 99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80983" name="Rectangle 100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80984" name="Rectangle 101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80985" name="Rectangle 102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80986" name="Rectangle 103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80987" name="Rectangle 104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80988" name="Rectangle 105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80989" name="Rectangle 106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7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81001" name="Rectangle 108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2" name="Rectangle 109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0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80999" name="Freeform 111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0" name="Rectangle 112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3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80997" name="Line 11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8" name="Line 11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6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80995" name="Rectangle 117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6" name="Rectangle 118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80994" name="Freeform 119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14" name="Freeform 120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5" name="Freeform 121"/>
          <p:cNvSpPr>
            <a:spLocks/>
          </p:cNvSpPr>
          <p:nvPr/>
        </p:nvSpPr>
        <p:spPr bwMode="auto">
          <a:xfrm>
            <a:off x="4432300" y="2349500"/>
            <a:ext cx="3859213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6" name="Line 122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7" name="Text Box 123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80918" name="Freeform 124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9" name="Rectangle 125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80920" name="Rectangle 126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80921" name="Freeform 127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2" name="Freeform 128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3" name="Freeform 129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4" name="Freeform 130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5" name="Rectangle 131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80926" name="Rectangle 132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80927" name="Oval 133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8" name="Line 134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9" name="Line 135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0" name="Freeform 136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1" name="Rectangle 137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C98430-2360-7B4E-A579-72E8C13B2E1D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9093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314325"/>
            <a:ext cx="7975600" cy="863600"/>
          </a:xfrm>
          <a:noFill/>
        </p:spPr>
        <p:txBody>
          <a:bodyPr lIns="90488" tIns="44450" rIns="90488" bIns="44450"/>
          <a:lstStyle/>
          <a:p>
            <a:r>
              <a:rPr lang="en-US"/>
              <a:t>Single-Cycle Hardwired Control:</a:t>
            </a:r>
            <a:br>
              <a:rPr lang="en-US"/>
            </a:br>
            <a:r>
              <a:rPr lang="en-US" sz="2000" i="1"/>
              <a:t>Harvard architecture</a:t>
            </a:r>
          </a:p>
        </p:txBody>
      </p:sp>
      <p:sp>
        <p:nvSpPr>
          <p:cNvPr id="89094" name="Rectangle 3"/>
          <p:cNvSpPr>
            <a:spLocks noChangeArrowheads="1"/>
          </p:cNvSpPr>
          <p:nvPr/>
        </p:nvSpPr>
        <p:spPr bwMode="auto">
          <a:xfrm>
            <a:off x="582613" y="1344613"/>
            <a:ext cx="8307387" cy="4718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We will assume 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clock period is sufficiently long for all of </a:t>
            </a:r>
          </a:p>
          <a:p>
            <a:pPr lvl="1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 the following steps to be “completed”: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1. instruction fetch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2. decode and register fetch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3. ALU operation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4. data fetch if required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5. register write-back setup time</a:t>
            </a:r>
          </a:p>
          <a:p>
            <a:pPr lvl="3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4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  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C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&gt; 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IFetch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RFetch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ALU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DMem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RWB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2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At the rising edge of the following clock, the PC,</a:t>
            </a:r>
          </a:p>
          <a:p>
            <a:pPr lvl="1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  the register file and the memory are updated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9FFFB8-F710-4F4C-BACE-798B96DEEBF0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>
          <a:xfrm>
            <a:off x="784225" y="2344738"/>
            <a:ext cx="7543800" cy="1143000"/>
          </a:xfrm>
          <a:noFill/>
        </p:spPr>
        <p:txBody>
          <a:bodyPr lIns="90488" tIns="44450" rIns="90488" bIns="44450"/>
          <a:lstStyle/>
          <a:p>
            <a:pPr algn="ctr"/>
            <a:r>
              <a:rPr lang="en-US" dirty="0" smtClean="0"/>
              <a:t>Pipelined MIPS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E3E7DB-CD6A-AB4D-B949-1B553B8D7E2E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114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44500"/>
            <a:ext cx="7162800" cy="787400"/>
          </a:xfrm>
          <a:noFill/>
        </p:spPr>
        <p:txBody>
          <a:bodyPr lIns="90488" tIns="44450" rIns="90488" bIns="44450"/>
          <a:lstStyle/>
          <a:p>
            <a:r>
              <a:rPr lang="en-US"/>
              <a:t>An Ideal Pipeline </a:t>
            </a:r>
          </a:p>
        </p:txBody>
      </p:sp>
      <p:sp>
        <p:nvSpPr>
          <p:cNvPr id="91142" name="Rectangle 3"/>
          <p:cNvSpPr>
            <a:spLocks noChangeArrowheads="1"/>
          </p:cNvSpPr>
          <p:nvPr/>
        </p:nvSpPr>
        <p:spPr bwMode="auto">
          <a:xfrm>
            <a:off x="1100138" y="2770188"/>
            <a:ext cx="7243762" cy="2527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All objects go through the same stages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No sharing of resources between any two stages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Propagation delay through all pipeline stages is equal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The scheduling of an object entering the pipeline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  is not affected by the objects in other stages</a:t>
            </a:r>
            <a:endParaRPr lang="en-US" sz="2000" i="1">
              <a:solidFill>
                <a:schemeClr val="bg2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09588" y="1430338"/>
            <a:ext cx="8366125" cy="1130300"/>
            <a:chOff x="321" y="837"/>
            <a:chExt cx="5270" cy="712"/>
          </a:xfrm>
        </p:grpSpPr>
        <p:sp>
          <p:nvSpPr>
            <p:cNvPr id="91145" name="Rectangle 5"/>
            <p:cNvSpPr>
              <a:spLocks noChangeArrowheads="1"/>
            </p:cNvSpPr>
            <p:nvPr/>
          </p:nvSpPr>
          <p:spPr bwMode="auto">
            <a:xfrm>
              <a:off x="951" y="845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6" name="Rectangle 6"/>
            <p:cNvSpPr>
              <a:spLocks noChangeArrowheads="1"/>
            </p:cNvSpPr>
            <p:nvPr/>
          </p:nvSpPr>
          <p:spPr bwMode="auto">
            <a:xfrm>
              <a:off x="1759" y="893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7" name="Line 7"/>
            <p:cNvSpPr>
              <a:spLocks noChangeShapeType="1"/>
            </p:cNvSpPr>
            <p:nvPr/>
          </p:nvSpPr>
          <p:spPr bwMode="auto">
            <a:xfrm>
              <a:off x="1575" y="1197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8" name="Rectangle 8"/>
            <p:cNvSpPr>
              <a:spLocks noChangeArrowheads="1"/>
            </p:cNvSpPr>
            <p:nvPr/>
          </p:nvSpPr>
          <p:spPr bwMode="auto">
            <a:xfrm>
              <a:off x="2231" y="837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9" name="Rectangle 9"/>
            <p:cNvSpPr>
              <a:spLocks noChangeArrowheads="1"/>
            </p:cNvSpPr>
            <p:nvPr/>
          </p:nvSpPr>
          <p:spPr bwMode="auto">
            <a:xfrm>
              <a:off x="3039" y="885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0" name="Line 10"/>
            <p:cNvSpPr>
              <a:spLocks noChangeShapeType="1"/>
            </p:cNvSpPr>
            <p:nvPr/>
          </p:nvSpPr>
          <p:spPr bwMode="auto">
            <a:xfrm>
              <a:off x="2855" y="1189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1" name="Rectangle 11"/>
            <p:cNvSpPr>
              <a:spLocks noChangeArrowheads="1"/>
            </p:cNvSpPr>
            <p:nvPr/>
          </p:nvSpPr>
          <p:spPr bwMode="auto">
            <a:xfrm>
              <a:off x="3511" y="837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2" name="Rectangle 12"/>
            <p:cNvSpPr>
              <a:spLocks noChangeArrowheads="1"/>
            </p:cNvSpPr>
            <p:nvPr/>
          </p:nvSpPr>
          <p:spPr bwMode="auto">
            <a:xfrm>
              <a:off x="4319" y="885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3" name="Line 13"/>
            <p:cNvSpPr>
              <a:spLocks noChangeShapeType="1"/>
            </p:cNvSpPr>
            <p:nvPr/>
          </p:nvSpPr>
          <p:spPr bwMode="auto">
            <a:xfrm>
              <a:off x="4135" y="1189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4" name="Rectangle 14"/>
            <p:cNvSpPr>
              <a:spLocks noChangeArrowheads="1"/>
            </p:cNvSpPr>
            <p:nvPr/>
          </p:nvSpPr>
          <p:spPr bwMode="auto">
            <a:xfrm>
              <a:off x="4791" y="837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5" name="Line 15"/>
            <p:cNvSpPr>
              <a:spLocks noChangeShapeType="1"/>
            </p:cNvSpPr>
            <p:nvPr/>
          </p:nvSpPr>
          <p:spPr bwMode="auto">
            <a:xfrm>
              <a:off x="5415" y="1189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6" name="Rectangle 16"/>
            <p:cNvSpPr>
              <a:spLocks noChangeArrowheads="1"/>
            </p:cNvSpPr>
            <p:nvPr/>
          </p:nvSpPr>
          <p:spPr bwMode="auto">
            <a:xfrm>
              <a:off x="495" y="889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7" name="Line 17"/>
            <p:cNvSpPr>
              <a:spLocks noChangeShapeType="1"/>
            </p:cNvSpPr>
            <p:nvPr/>
          </p:nvSpPr>
          <p:spPr bwMode="auto">
            <a:xfrm flipV="1">
              <a:off x="703" y="1199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8" name="Rectangle 18"/>
            <p:cNvSpPr>
              <a:spLocks noChangeArrowheads="1"/>
            </p:cNvSpPr>
            <p:nvPr/>
          </p:nvSpPr>
          <p:spPr bwMode="auto">
            <a:xfrm>
              <a:off x="1000" y="985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1</a:t>
              </a:r>
            </a:p>
          </p:txBody>
        </p:sp>
        <p:sp>
          <p:nvSpPr>
            <p:cNvPr id="91159" name="Rectangle 19"/>
            <p:cNvSpPr>
              <a:spLocks noChangeArrowheads="1"/>
            </p:cNvSpPr>
            <p:nvPr/>
          </p:nvSpPr>
          <p:spPr bwMode="auto">
            <a:xfrm>
              <a:off x="2288" y="979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91160" name="Rectangle 20"/>
            <p:cNvSpPr>
              <a:spLocks noChangeArrowheads="1"/>
            </p:cNvSpPr>
            <p:nvPr/>
          </p:nvSpPr>
          <p:spPr bwMode="auto">
            <a:xfrm>
              <a:off x="3568" y="953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3</a:t>
              </a:r>
            </a:p>
          </p:txBody>
        </p:sp>
        <p:sp>
          <p:nvSpPr>
            <p:cNvPr id="91161" name="Rectangle 21"/>
            <p:cNvSpPr>
              <a:spLocks noChangeArrowheads="1"/>
            </p:cNvSpPr>
            <p:nvPr/>
          </p:nvSpPr>
          <p:spPr bwMode="auto">
            <a:xfrm>
              <a:off x="4856" y="961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4</a:t>
              </a:r>
            </a:p>
          </p:txBody>
        </p:sp>
        <p:sp>
          <p:nvSpPr>
            <p:cNvPr id="91162" name="Line 22"/>
            <p:cNvSpPr>
              <a:spLocks noChangeShapeType="1"/>
            </p:cNvSpPr>
            <p:nvPr/>
          </p:nvSpPr>
          <p:spPr bwMode="auto">
            <a:xfrm flipV="1">
              <a:off x="4536" y="1190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3" name="Line 23"/>
            <p:cNvSpPr>
              <a:spLocks noChangeShapeType="1"/>
            </p:cNvSpPr>
            <p:nvPr/>
          </p:nvSpPr>
          <p:spPr bwMode="auto">
            <a:xfrm flipV="1">
              <a:off x="3254" y="1185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4" name="Line 24"/>
            <p:cNvSpPr>
              <a:spLocks noChangeShapeType="1"/>
            </p:cNvSpPr>
            <p:nvPr/>
          </p:nvSpPr>
          <p:spPr bwMode="auto">
            <a:xfrm flipV="1">
              <a:off x="1969" y="1183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5" name="Line 25"/>
            <p:cNvSpPr>
              <a:spLocks noChangeShapeType="1"/>
            </p:cNvSpPr>
            <p:nvPr/>
          </p:nvSpPr>
          <p:spPr bwMode="auto">
            <a:xfrm>
              <a:off x="321" y="1210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1144" name="Text Box 26"/>
          <p:cNvSpPr txBox="1">
            <a:spLocks noChangeArrowheads="1"/>
          </p:cNvSpPr>
          <p:nvPr/>
        </p:nvSpPr>
        <p:spPr bwMode="auto">
          <a:xfrm>
            <a:off x="1787525" y="5365750"/>
            <a:ext cx="70215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These conditions generally hold for industrial assembly lines. </a:t>
            </a: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But can an instruction pipeline satisfy the last condition?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A37A1-7863-304C-B24D-C49CD8F9FF69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2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47700"/>
            <a:ext cx="7162800" cy="533400"/>
          </a:xfrm>
        </p:spPr>
        <p:txBody>
          <a:bodyPr/>
          <a:lstStyle/>
          <a:p>
            <a:r>
              <a:rPr lang="en-US"/>
              <a:t>Pipelined MIPS</a:t>
            </a:r>
          </a:p>
        </p:txBody>
      </p:sp>
      <p:sp>
        <p:nvSpPr>
          <p:cNvPr id="132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06513"/>
            <a:ext cx="7772400" cy="4789487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3200"/>
              <a:t>To pipeline MIPS:</a:t>
            </a:r>
          </a:p>
          <a:p>
            <a:endParaRPr lang="en-US" sz="3200"/>
          </a:p>
          <a:p>
            <a:r>
              <a:rPr lang="en-US" sz="3200"/>
              <a:t>First build MIPS without pipelining with CPI=1 </a:t>
            </a:r>
          </a:p>
          <a:p>
            <a:endParaRPr lang="en-US" sz="3200"/>
          </a:p>
          <a:p>
            <a:r>
              <a:rPr lang="en-US" sz="3200"/>
              <a:t>Next, add pipeline registers to reduce cycle time while maintaining CPI=1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B1A6-B19C-8748-A650-46CB9F14C290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30178" name="Freeform 2"/>
          <p:cNvSpPr>
            <a:spLocks/>
          </p:cNvSpPr>
          <p:nvPr/>
        </p:nvSpPr>
        <p:spPr bwMode="auto">
          <a:xfrm>
            <a:off x="207963" y="1295400"/>
            <a:ext cx="1566862" cy="1216025"/>
          </a:xfrm>
          <a:custGeom>
            <a:avLst/>
            <a:gdLst/>
            <a:ahLst/>
            <a:cxnLst>
              <a:cxn ang="0">
                <a:pos x="800" y="311"/>
              </a:cxn>
              <a:cxn ang="0">
                <a:pos x="987" y="311"/>
              </a:cxn>
              <a:cxn ang="0">
                <a:pos x="987" y="0"/>
              </a:cxn>
              <a:cxn ang="0">
                <a:pos x="0" y="0"/>
              </a:cxn>
              <a:cxn ang="0">
                <a:pos x="0" y="765"/>
              </a:cxn>
              <a:cxn ang="0">
                <a:pos x="541" y="766"/>
              </a:cxn>
            </a:cxnLst>
            <a:rect l="0" t="0" r="r" b="b"/>
            <a:pathLst>
              <a:path w="987" h="766">
                <a:moveTo>
                  <a:pt x="800" y="311"/>
                </a:moveTo>
                <a:lnTo>
                  <a:pt x="987" y="311"/>
                </a:lnTo>
                <a:lnTo>
                  <a:pt x="987" y="0"/>
                </a:lnTo>
                <a:lnTo>
                  <a:pt x="0" y="0"/>
                </a:lnTo>
                <a:lnTo>
                  <a:pt x="0" y="765"/>
                </a:lnTo>
                <a:lnTo>
                  <a:pt x="541" y="766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79" name="Rectangle 3"/>
          <p:cNvSpPr>
            <a:spLocks noGrp="1" noChangeArrowheads="1"/>
          </p:cNvSpPr>
          <p:nvPr>
            <p:ph type="title"/>
          </p:nvPr>
        </p:nvSpPr>
        <p:spPr>
          <a:xfrm>
            <a:off x="282575" y="488950"/>
            <a:ext cx="7804150" cy="746125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Pipelined Datapath</a:t>
            </a:r>
            <a:endParaRPr lang="en-US" sz="2000" i="1"/>
          </a:p>
        </p:txBody>
      </p:sp>
      <p:sp>
        <p:nvSpPr>
          <p:cNvPr id="1330180" name="Rectangle 4"/>
          <p:cNvSpPr>
            <a:spLocks noChangeArrowheads="1"/>
          </p:cNvSpPr>
          <p:nvPr/>
        </p:nvSpPr>
        <p:spPr bwMode="auto">
          <a:xfrm>
            <a:off x="639763" y="4978400"/>
            <a:ext cx="8042275" cy="1582738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Clock period can be reduced by dividing the execution of an instruction into multiple cycles</a:t>
            </a:r>
          </a:p>
          <a:p>
            <a:pPr>
              <a:spcBef>
                <a:spcPct val="0"/>
              </a:spcBef>
            </a:pPr>
            <a:endParaRPr lang="en-US" sz="1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C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&gt; max {t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IM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RF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ALU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DM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RW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} ( =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DM 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probably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)</a:t>
            </a:r>
            <a:r>
              <a:rPr lang="en-US" sz="2000" baseline="-25000">
                <a:solidFill>
                  <a:schemeClr val="tx1"/>
                </a:solidFill>
                <a:latin typeface="Verdana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sz="1200" baseline="-25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However, CPI will increase unless instructions are pipelined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27088" y="4000500"/>
            <a:ext cx="8315325" cy="1003300"/>
            <a:chOff x="521" y="2520"/>
            <a:chExt cx="5238" cy="632"/>
          </a:xfrm>
        </p:grpSpPr>
        <p:sp>
          <p:nvSpPr>
            <p:cNvPr id="1330182" name="Rectangle 6"/>
            <p:cNvSpPr>
              <a:spLocks noChangeArrowheads="1"/>
            </p:cNvSpPr>
            <p:nvPr/>
          </p:nvSpPr>
          <p:spPr bwMode="auto">
            <a:xfrm>
              <a:off x="5169" y="2520"/>
              <a:ext cx="590" cy="6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write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-back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phase</a:t>
              </a:r>
            </a:p>
          </p:txBody>
        </p:sp>
        <p:sp>
          <p:nvSpPr>
            <p:cNvPr id="1330183" name="Rectangle 7"/>
            <p:cNvSpPr>
              <a:spLocks noChangeArrowheads="1"/>
            </p:cNvSpPr>
            <p:nvPr/>
          </p:nvSpPr>
          <p:spPr bwMode="auto">
            <a:xfrm>
              <a:off x="521" y="2638"/>
              <a:ext cx="633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fetch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phase</a:t>
              </a:r>
            </a:p>
          </p:txBody>
        </p:sp>
        <p:sp>
          <p:nvSpPr>
            <p:cNvPr id="1330184" name="Rectangle 8"/>
            <p:cNvSpPr>
              <a:spLocks noChangeArrowheads="1"/>
            </p:cNvSpPr>
            <p:nvPr/>
          </p:nvSpPr>
          <p:spPr bwMode="auto">
            <a:xfrm>
              <a:off x="3134" y="2638"/>
              <a:ext cx="809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execute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phase</a:t>
              </a:r>
            </a:p>
          </p:txBody>
        </p:sp>
        <p:sp>
          <p:nvSpPr>
            <p:cNvPr id="1330185" name="Rectangle 9"/>
            <p:cNvSpPr>
              <a:spLocks noChangeArrowheads="1"/>
            </p:cNvSpPr>
            <p:nvPr/>
          </p:nvSpPr>
          <p:spPr bwMode="auto">
            <a:xfrm>
              <a:off x="1310" y="2638"/>
              <a:ext cx="1729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decode &amp; Reg-fetch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phase</a:t>
              </a:r>
            </a:p>
          </p:txBody>
        </p:sp>
        <p:sp>
          <p:nvSpPr>
            <p:cNvPr id="1330186" name="Rectangle 10"/>
            <p:cNvSpPr>
              <a:spLocks noChangeArrowheads="1"/>
            </p:cNvSpPr>
            <p:nvPr/>
          </p:nvSpPr>
          <p:spPr bwMode="auto">
            <a:xfrm>
              <a:off x="4139" y="2638"/>
              <a:ext cx="881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phase</a:t>
              </a:r>
            </a:p>
          </p:txBody>
        </p:sp>
      </p:grpSp>
      <p:sp>
        <p:nvSpPr>
          <p:cNvPr id="1330187" name="Freeform 11"/>
          <p:cNvSpPr>
            <a:spLocks/>
          </p:cNvSpPr>
          <p:nvPr/>
        </p:nvSpPr>
        <p:spPr bwMode="auto">
          <a:xfrm>
            <a:off x="4191000" y="2819400"/>
            <a:ext cx="2593975" cy="654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18"/>
              </a:cxn>
              <a:cxn ang="0">
                <a:pos x="1237" y="418"/>
              </a:cxn>
            </a:cxnLst>
            <a:rect l="0" t="0" r="r" b="b"/>
            <a:pathLst>
              <a:path w="1238" h="419">
                <a:moveTo>
                  <a:pt x="0" y="0"/>
                </a:moveTo>
                <a:lnTo>
                  <a:pt x="0" y="418"/>
                </a:lnTo>
                <a:lnTo>
                  <a:pt x="1237" y="41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88" name="Line 12"/>
          <p:cNvSpPr>
            <a:spLocks noChangeShapeType="1"/>
          </p:cNvSpPr>
          <p:nvPr/>
        </p:nvSpPr>
        <p:spPr bwMode="auto">
          <a:xfrm flipV="1">
            <a:off x="5715000" y="2667000"/>
            <a:ext cx="1069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89" name="Freeform 13"/>
          <p:cNvSpPr>
            <a:spLocks/>
          </p:cNvSpPr>
          <p:nvPr/>
        </p:nvSpPr>
        <p:spPr bwMode="auto">
          <a:xfrm flipV="1">
            <a:off x="7559675" y="2862263"/>
            <a:ext cx="287338" cy="103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57" y="0"/>
              </a:cxn>
            </a:cxnLst>
            <a:rect l="0" t="0" r="r" b="b"/>
            <a:pathLst>
              <a:path w="358" h="1">
                <a:moveTo>
                  <a:pt x="0" y="0"/>
                </a:moveTo>
                <a:lnTo>
                  <a:pt x="357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90" name="Freeform 14"/>
          <p:cNvSpPr>
            <a:spLocks/>
          </p:cNvSpPr>
          <p:nvPr/>
        </p:nvSpPr>
        <p:spPr bwMode="auto">
          <a:xfrm>
            <a:off x="3152775" y="2759075"/>
            <a:ext cx="5367338" cy="1355725"/>
          </a:xfrm>
          <a:custGeom>
            <a:avLst/>
            <a:gdLst/>
            <a:ahLst/>
            <a:cxnLst>
              <a:cxn ang="0">
                <a:pos x="3097" y="244"/>
              </a:cxn>
              <a:cxn ang="0">
                <a:pos x="3381" y="240"/>
              </a:cxn>
              <a:cxn ang="0">
                <a:pos x="3379" y="854"/>
              </a:cxn>
              <a:cxn ang="0">
                <a:pos x="0" y="853"/>
              </a:cxn>
              <a:cxn ang="0">
                <a:pos x="1" y="0"/>
              </a:cxn>
              <a:cxn ang="0">
                <a:pos x="131" y="0"/>
              </a:cxn>
            </a:cxnLst>
            <a:rect l="0" t="0" r="r" b="b"/>
            <a:pathLst>
              <a:path w="3381" h="854">
                <a:moveTo>
                  <a:pt x="3097" y="244"/>
                </a:moveTo>
                <a:lnTo>
                  <a:pt x="3381" y="240"/>
                </a:lnTo>
                <a:lnTo>
                  <a:pt x="3379" y="854"/>
                </a:lnTo>
                <a:lnTo>
                  <a:pt x="0" y="853"/>
                </a:lnTo>
                <a:lnTo>
                  <a:pt x="1" y="0"/>
                </a:lnTo>
                <a:lnTo>
                  <a:pt x="131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91" name="Freeform 15"/>
          <p:cNvSpPr>
            <a:spLocks/>
          </p:cNvSpPr>
          <p:nvPr/>
        </p:nvSpPr>
        <p:spPr bwMode="auto">
          <a:xfrm>
            <a:off x="7847013" y="2855913"/>
            <a:ext cx="230187" cy="611187"/>
          </a:xfrm>
          <a:custGeom>
            <a:avLst/>
            <a:gdLst/>
            <a:ahLst/>
            <a:cxnLst>
              <a:cxn ang="0">
                <a:pos x="144" y="48"/>
              </a:cxn>
              <a:cxn ang="0">
                <a:pos x="144" y="336"/>
              </a:cxn>
              <a:cxn ang="0">
                <a:pos x="0" y="384"/>
              </a:cxn>
              <a:cxn ang="0">
                <a:pos x="0" y="0"/>
              </a:cxn>
              <a:cxn ang="0">
                <a:pos x="144" y="48"/>
              </a:cxn>
            </a:cxnLst>
            <a:rect l="0" t="0" r="r" b="b"/>
            <a:pathLst>
              <a:path w="145" h="385">
                <a:moveTo>
                  <a:pt x="144" y="48"/>
                </a:moveTo>
                <a:lnTo>
                  <a:pt x="144" y="336"/>
                </a:lnTo>
                <a:lnTo>
                  <a:pt x="0" y="384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92" name="Rectangle 16"/>
          <p:cNvSpPr>
            <a:spLocks noChangeArrowheads="1"/>
          </p:cNvSpPr>
          <p:nvPr/>
        </p:nvSpPr>
        <p:spPr bwMode="auto">
          <a:xfrm>
            <a:off x="6777038" y="2444750"/>
            <a:ext cx="774700" cy="11938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93" name="Rectangle 17"/>
          <p:cNvSpPr>
            <a:spLocks noChangeArrowheads="1"/>
          </p:cNvSpPr>
          <p:nvPr/>
        </p:nvSpPr>
        <p:spPr bwMode="auto">
          <a:xfrm>
            <a:off x="6711950" y="2517775"/>
            <a:ext cx="527050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addr</a:t>
            </a:r>
          </a:p>
        </p:txBody>
      </p:sp>
      <p:sp>
        <p:nvSpPr>
          <p:cNvPr id="1330194" name="Rectangle 18"/>
          <p:cNvSpPr>
            <a:spLocks noChangeArrowheads="1"/>
          </p:cNvSpPr>
          <p:nvPr/>
        </p:nvSpPr>
        <p:spPr bwMode="auto">
          <a:xfrm>
            <a:off x="6724650" y="3327400"/>
            <a:ext cx="644525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wdata</a:t>
            </a:r>
          </a:p>
        </p:txBody>
      </p:sp>
      <p:sp>
        <p:nvSpPr>
          <p:cNvPr id="1330195" name="Rectangle 19"/>
          <p:cNvSpPr>
            <a:spLocks noChangeArrowheads="1"/>
          </p:cNvSpPr>
          <p:nvPr/>
        </p:nvSpPr>
        <p:spPr bwMode="auto">
          <a:xfrm>
            <a:off x="7061200" y="2771775"/>
            <a:ext cx="584200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rdata</a:t>
            </a:r>
          </a:p>
        </p:txBody>
      </p:sp>
      <p:sp>
        <p:nvSpPr>
          <p:cNvPr id="1330196" name="Rectangle 20"/>
          <p:cNvSpPr>
            <a:spLocks noChangeArrowheads="1"/>
          </p:cNvSpPr>
          <p:nvPr/>
        </p:nvSpPr>
        <p:spPr bwMode="auto">
          <a:xfrm>
            <a:off x="6723063" y="2905125"/>
            <a:ext cx="898525" cy="514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Memory</a:t>
            </a:r>
          </a:p>
        </p:txBody>
      </p:sp>
      <p:sp>
        <p:nvSpPr>
          <p:cNvPr id="1330197" name="Rectangle 21"/>
          <p:cNvSpPr>
            <a:spLocks noChangeArrowheads="1"/>
          </p:cNvSpPr>
          <p:nvPr/>
        </p:nvSpPr>
        <p:spPr bwMode="auto">
          <a:xfrm>
            <a:off x="6927850" y="2365375"/>
            <a:ext cx="396875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we</a:t>
            </a:r>
          </a:p>
        </p:txBody>
      </p:sp>
      <p:sp>
        <p:nvSpPr>
          <p:cNvPr id="1330198" name="Line 22"/>
          <p:cNvSpPr>
            <a:spLocks noChangeShapeType="1"/>
          </p:cNvSpPr>
          <p:nvPr/>
        </p:nvSpPr>
        <p:spPr bwMode="auto">
          <a:xfrm>
            <a:off x="6815138" y="2457450"/>
            <a:ext cx="50800" cy="76200"/>
          </a:xfrm>
          <a:prstGeom prst="line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199" name="Line 23"/>
          <p:cNvSpPr>
            <a:spLocks noChangeShapeType="1"/>
          </p:cNvSpPr>
          <p:nvPr/>
        </p:nvSpPr>
        <p:spPr bwMode="auto">
          <a:xfrm flipV="1">
            <a:off x="6865938" y="2432050"/>
            <a:ext cx="38100" cy="88900"/>
          </a:xfrm>
          <a:prstGeom prst="line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0" name="Freeform 24"/>
          <p:cNvSpPr>
            <a:spLocks/>
          </p:cNvSpPr>
          <p:nvPr/>
        </p:nvSpPr>
        <p:spPr bwMode="auto">
          <a:xfrm>
            <a:off x="2671763" y="2393950"/>
            <a:ext cx="230187" cy="458788"/>
          </a:xfrm>
          <a:custGeom>
            <a:avLst/>
            <a:gdLst/>
            <a:ahLst/>
            <a:cxnLst>
              <a:cxn ang="0">
                <a:pos x="144" y="240"/>
              </a:cxn>
              <a:cxn ang="0">
                <a:pos x="144" y="48"/>
              </a:cxn>
              <a:cxn ang="0">
                <a:pos x="0" y="0"/>
              </a:cxn>
              <a:cxn ang="0">
                <a:pos x="0" y="288"/>
              </a:cxn>
              <a:cxn ang="0">
                <a:pos x="144" y="240"/>
              </a:cxn>
            </a:cxnLst>
            <a:rect l="0" t="0" r="r" b="b"/>
            <a:pathLst>
              <a:path w="145" h="289">
                <a:moveTo>
                  <a:pt x="144" y="240"/>
                </a:moveTo>
                <a:lnTo>
                  <a:pt x="144" y="48"/>
                </a:lnTo>
                <a:lnTo>
                  <a:pt x="0" y="0"/>
                </a:lnTo>
                <a:lnTo>
                  <a:pt x="0" y="288"/>
                </a:lnTo>
                <a:lnTo>
                  <a:pt x="144" y="24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1" name="Freeform 25"/>
          <p:cNvSpPr>
            <a:spLocks/>
          </p:cNvSpPr>
          <p:nvPr/>
        </p:nvSpPr>
        <p:spPr bwMode="auto">
          <a:xfrm>
            <a:off x="3970338" y="2994025"/>
            <a:ext cx="449262" cy="419100"/>
          </a:xfrm>
          <a:custGeom>
            <a:avLst/>
            <a:gdLst/>
            <a:ahLst/>
            <a:cxnLst>
              <a:cxn ang="0">
                <a:pos x="0" y="262"/>
              </a:cxn>
              <a:cxn ang="0">
                <a:pos x="72" y="264"/>
              </a:cxn>
              <a:cxn ang="0">
                <a:pos x="72" y="0"/>
              </a:cxn>
              <a:cxn ang="0">
                <a:pos x="283" y="0"/>
              </a:cxn>
            </a:cxnLst>
            <a:rect l="0" t="0" r="r" b="b"/>
            <a:pathLst>
              <a:path w="283" h="264">
                <a:moveTo>
                  <a:pt x="0" y="262"/>
                </a:moveTo>
                <a:lnTo>
                  <a:pt x="72" y="264"/>
                </a:lnTo>
                <a:lnTo>
                  <a:pt x="72" y="0"/>
                </a:lnTo>
                <a:lnTo>
                  <a:pt x="283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2" name="Freeform 26"/>
          <p:cNvSpPr>
            <a:spLocks/>
          </p:cNvSpPr>
          <p:nvPr/>
        </p:nvSpPr>
        <p:spPr bwMode="auto">
          <a:xfrm>
            <a:off x="2378075" y="2165350"/>
            <a:ext cx="968375" cy="306388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0" y="0"/>
              </a:cxn>
              <a:cxn ang="0">
                <a:pos x="816" y="0"/>
              </a:cxn>
            </a:cxnLst>
            <a:rect l="0" t="0" r="r" b="b"/>
            <a:pathLst>
              <a:path w="817" h="193">
                <a:moveTo>
                  <a:pt x="0" y="192"/>
                </a:moveTo>
                <a:lnTo>
                  <a:pt x="0" y="0"/>
                </a:lnTo>
                <a:lnTo>
                  <a:pt x="816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3" name="Freeform 27"/>
          <p:cNvSpPr>
            <a:spLocks/>
          </p:cNvSpPr>
          <p:nvPr/>
        </p:nvSpPr>
        <p:spPr bwMode="auto">
          <a:xfrm>
            <a:off x="2378075" y="2317750"/>
            <a:ext cx="971550" cy="7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0"/>
              </a:cxn>
            </a:cxnLst>
            <a:rect l="0" t="0" r="r" b="b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4" name="Freeform 28"/>
          <p:cNvSpPr>
            <a:spLocks/>
          </p:cNvSpPr>
          <p:nvPr/>
        </p:nvSpPr>
        <p:spPr bwMode="auto">
          <a:xfrm>
            <a:off x="2378075" y="2470150"/>
            <a:ext cx="293688" cy="282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77"/>
              </a:cxn>
              <a:cxn ang="0">
                <a:pos x="384" y="177"/>
              </a:cxn>
            </a:cxnLst>
            <a:rect l="0" t="0" r="r" b="b"/>
            <a:pathLst>
              <a:path w="385" h="178">
                <a:moveTo>
                  <a:pt x="0" y="0"/>
                </a:moveTo>
                <a:lnTo>
                  <a:pt x="0" y="177"/>
                </a:lnTo>
                <a:lnTo>
                  <a:pt x="384" y="177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5" name="Freeform 29"/>
          <p:cNvSpPr>
            <a:spLocks/>
          </p:cNvSpPr>
          <p:nvPr/>
        </p:nvSpPr>
        <p:spPr bwMode="auto">
          <a:xfrm>
            <a:off x="2378075" y="2746375"/>
            <a:ext cx="984250" cy="6397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02"/>
              </a:cxn>
              <a:cxn ang="0">
                <a:pos x="816" y="402"/>
              </a:cxn>
            </a:cxnLst>
            <a:rect l="0" t="0" r="r" b="b"/>
            <a:pathLst>
              <a:path w="817" h="403">
                <a:moveTo>
                  <a:pt x="0" y="0"/>
                </a:moveTo>
                <a:lnTo>
                  <a:pt x="0" y="402"/>
                </a:lnTo>
                <a:lnTo>
                  <a:pt x="816" y="402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6" name="Freeform 30"/>
          <p:cNvSpPr>
            <a:spLocks/>
          </p:cNvSpPr>
          <p:nvPr/>
        </p:nvSpPr>
        <p:spPr bwMode="auto">
          <a:xfrm>
            <a:off x="2530475" y="2317750"/>
            <a:ext cx="136525" cy="2238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0"/>
              </a:cxn>
              <a:cxn ang="0">
                <a:pos x="240" y="140"/>
              </a:cxn>
            </a:cxnLst>
            <a:rect l="0" t="0" r="r" b="b"/>
            <a:pathLst>
              <a:path w="241" h="141">
                <a:moveTo>
                  <a:pt x="0" y="0"/>
                </a:moveTo>
                <a:lnTo>
                  <a:pt x="0" y="140"/>
                </a:lnTo>
                <a:lnTo>
                  <a:pt x="240" y="14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7" name="Freeform 31"/>
          <p:cNvSpPr>
            <a:spLocks/>
          </p:cNvSpPr>
          <p:nvPr/>
        </p:nvSpPr>
        <p:spPr bwMode="auto">
          <a:xfrm>
            <a:off x="2901950" y="2622550"/>
            <a:ext cx="44767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1" y="0"/>
              </a:cxn>
            </a:cxnLst>
            <a:rect l="0" t="0" r="r" b="b"/>
            <a:pathLst>
              <a:path w="282" h="1">
                <a:moveTo>
                  <a:pt x="0" y="0"/>
                </a:moveTo>
                <a:lnTo>
                  <a:pt x="281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8" name="Freeform 32"/>
          <p:cNvSpPr>
            <a:spLocks/>
          </p:cNvSpPr>
          <p:nvPr/>
        </p:nvSpPr>
        <p:spPr bwMode="auto">
          <a:xfrm>
            <a:off x="3956050" y="2478088"/>
            <a:ext cx="1362075" cy="10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15" y="0"/>
              </a:cxn>
            </a:cxnLst>
            <a:rect l="0" t="0" r="r" b="b"/>
            <a:pathLst>
              <a:path w="916" h="1">
                <a:moveTo>
                  <a:pt x="0" y="0"/>
                </a:moveTo>
                <a:lnTo>
                  <a:pt x="915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09" name="Freeform 33"/>
          <p:cNvSpPr>
            <a:spLocks/>
          </p:cNvSpPr>
          <p:nvPr/>
        </p:nvSpPr>
        <p:spPr bwMode="auto">
          <a:xfrm flipV="1">
            <a:off x="3944938" y="2724150"/>
            <a:ext cx="473075" cy="952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88" y="0"/>
              </a:cxn>
            </a:cxnLst>
            <a:rect l="0" t="0" r="r" b="b"/>
            <a:pathLst>
              <a:path w="689" h="1">
                <a:moveTo>
                  <a:pt x="0" y="0"/>
                </a:moveTo>
                <a:lnTo>
                  <a:pt x="688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0" name="Rectangle 34"/>
          <p:cNvSpPr>
            <a:spLocks noChangeArrowheads="1"/>
          </p:cNvSpPr>
          <p:nvPr/>
        </p:nvSpPr>
        <p:spPr bwMode="auto">
          <a:xfrm>
            <a:off x="2339975" y="2003425"/>
            <a:ext cx="8128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1" name="Oval 35"/>
          <p:cNvSpPr>
            <a:spLocks noChangeArrowheads="1"/>
          </p:cNvSpPr>
          <p:nvPr/>
        </p:nvSpPr>
        <p:spPr bwMode="auto">
          <a:xfrm>
            <a:off x="2352675" y="2613025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2" name="Freeform 36"/>
          <p:cNvSpPr>
            <a:spLocks/>
          </p:cNvSpPr>
          <p:nvPr/>
        </p:nvSpPr>
        <p:spPr bwMode="auto">
          <a:xfrm>
            <a:off x="5318125" y="2393950"/>
            <a:ext cx="411163" cy="611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52" y="192"/>
              </a:cxn>
              <a:cxn ang="0">
                <a:pos x="0" y="224"/>
              </a:cxn>
              <a:cxn ang="0">
                <a:pos x="0" y="384"/>
              </a:cxn>
              <a:cxn ang="0">
                <a:pos x="258" y="288"/>
              </a:cxn>
              <a:cxn ang="0">
                <a:pos x="258" y="96"/>
              </a:cxn>
              <a:cxn ang="0">
                <a:pos x="0" y="0"/>
              </a:cxn>
            </a:cxnLst>
            <a:rect l="0" t="0" r="r" b="b"/>
            <a:pathLst>
              <a:path w="259" h="385">
                <a:moveTo>
                  <a:pt x="0" y="0"/>
                </a:moveTo>
                <a:lnTo>
                  <a:pt x="0" y="160"/>
                </a:lnTo>
                <a:lnTo>
                  <a:pt x="52" y="192"/>
                </a:lnTo>
                <a:lnTo>
                  <a:pt x="0" y="224"/>
                </a:lnTo>
                <a:lnTo>
                  <a:pt x="0" y="384"/>
                </a:lnTo>
                <a:lnTo>
                  <a:pt x="258" y="288"/>
                </a:lnTo>
                <a:lnTo>
                  <a:pt x="258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3" name="Rectangle 37"/>
          <p:cNvSpPr>
            <a:spLocks noChangeArrowheads="1"/>
          </p:cNvSpPr>
          <p:nvPr/>
        </p:nvSpPr>
        <p:spPr bwMode="auto">
          <a:xfrm>
            <a:off x="5310188" y="2582863"/>
            <a:ext cx="481012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ALU</a:t>
            </a:r>
          </a:p>
        </p:txBody>
      </p:sp>
      <p:sp>
        <p:nvSpPr>
          <p:cNvPr id="1330214" name="Freeform 38"/>
          <p:cNvSpPr>
            <a:spLocks/>
          </p:cNvSpPr>
          <p:nvPr/>
        </p:nvSpPr>
        <p:spPr bwMode="auto">
          <a:xfrm>
            <a:off x="4418013" y="2698750"/>
            <a:ext cx="230187" cy="458788"/>
          </a:xfrm>
          <a:custGeom>
            <a:avLst/>
            <a:gdLst/>
            <a:ahLst/>
            <a:cxnLst>
              <a:cxn ang="0">
                <a:pos x="144" y="48"/>
              </a:cxn>
              <a:cxn ang="0">
                <a:pos x="144" y="240"/>
              </a:cxn>
              <a:cxn ang="0">
                <a:pos x="0" y="288"/>
              </a:cxn>
              <a:cxn ang="0">
                <a:pos x="0" y="0"/>
              </a:cxn>
              <a:cxn ang="0">
                <a:pos x="144" y="48"/>
              </a:cxn>
            </a:cxnLst>
            <a:rect l="0" t="0" r="r" b="b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5" name="Line 39"/>
          <p:cNvSpPr>
            <a:spLocks noChangeShapeType="1"/>
          </p:cNvSpPr>
          <p:nvPr/>
        </p:nvSpPr>
        <p:spPr bwMode="auto">
          <a:xfrm flipH="1">
            <a:off x="4648200" y="2903538"/>
            <a:ext cx="669925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6" name="Rectangle 40"/>
          <p:cNvSpPr>
            <a:spLocks noChangeArrowheads="1"/>
          </p:cNvSpPr>
          <p:nvPr/>
        </p:nvSpPr>
        <p:spPr bwMode="auto">
          <a:xfrm>
            <a:off x="3360738" y="3244850"/>
            <a:ext cx="584200" cy="330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7" name="Rectangle 41"/>
          <p:cNvSpPr>
            <a:spLocks noChangeArrowheads="1"/>
          </p:cNvSpPr>
          <p:nvPr/>
        </p:nvSpPr>
        <p:spPr bwMode="auto">
          <a:xfrm>
            <a:off x="3346450" y="3190875"/>
            <a:ext cx="5413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Imm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Ext</a:t>
            </a:r>
          </a:p>
        </p:txBody>
      </p:sp>
      <p:sp>
        <p:nvSpPr>
          <p:cNvPr id="1330218" name="Line 42"/>
          <p:cNvSpPr>
            <a:spLocks noChangeShapeType="1"/>
          </p:cNvSpPr>
          <p:nvPr/>
        </p:nvSpPr>
        <p:spPr bwMode="auto">
          <a:xfrm>
            <a:off x="1841500" y="2641600"/>
            <a:ext cx="527050" cy="3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19" name="Rectangle 43"/>
          <p:cNvSpPr>
            <a:spLocks noChangeArrowheads="1"/>
          </p:cNvSpPr>
          <p:nvPr/>
        </p:nvSpPr>
        <p:spPr bwMode="auto">
          <a:xfrm>
            <a:off x="625475" y="1439863"/>
            <a:ext cx="4651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0x4</a:t>
            </a:r>
          </a:p>
        </p:txBody>
      </p:sp>
      <p:sp>
        <p:nvSpPr>
          <p:cNvPr id="1330220" name="Freeform 44"/>
          <p:cNvSpPr>
            <a:spLocks/>
          </p:cNvSpPr>
          <p:nvPr/>
        </p:nvSpPr>
        <p:spPr bwMode="auto">
          <a:xfrm>
            <a:off x="1103313" y="1497013"/>
            <a:ext cx="382587" cy="611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48" y="192"/>
              </a:cxn>
              <a:cxn ang="0">
                <a:pos x="0" y="224"/>
              </a:cxn>
              <a:cxn ang="0">
                <a:pos x="0" y="384"/>
              </a:cxn>
              <a:cxn ang="0">
                <a:pos x="240" y="288"/>
              </a:cxn>
              <a:cxn ang="0">
                <a:pos x="240" y="96"/>
              </a:cxn>
              <a:cxn ang="0">
                <a:pos x="0" y="0"/>
              </a:cxn>
            </a:cxnLst>
            <a:rect l="0" t="0" r="r" b="b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21" name="Line 45"/>
          <p:cNvSpPr>
            <a:spLocks noChangeShapeType="1"/>
          </p:cNvSpPr>
          <p:nvPr/>
        </p:nvSpPr>
        <p:spPr bwMode="auto">
          <a:xfrm>
            <a:off x="1033463" y="157321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22" name="Rectangle 46"/>
          <p:cNvSpPr>
            <a:spLocks noChangeArrowheads="1"/>
          </p:cNvSpPr>
          <p:nvPr/>
        </p:nvSpPr>
        <p:spPr bwMode="auto">
          <a:xfrm>
            <a:off x="1084263" y="1684338"/>
            <a:ext cx="474662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Add</a:t>
            </a:r>
          </a:p>
        </p:txBody>
      </p:sp>
      <p:sp>
        <p:nvSpPr>
          <p:cNvPr id="1330223" name="Rectangle 47"/>
          <p:cNvSpPr>
            <a:spLocks noChangeArrowheads="1"/>
          </p:cNvSpPr>
          <p:nvPr/>
        </p:nvSpPr>
        <p:spPr bwMode="auto">
          <a:xfrm>
            <a:off x="1058863" y="2314575"/>
            <a:ext cx="774700" cy="11938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24" name="Rectangle 48"/>
          <p:cNvSpPr>
            <a:spLocks noChangeArrowheads="1"/>
          </p:cNvSpPr>
          <p:nvPr/>
        </p:nvSpPr>
        <p:spPr bwMode="auto">
          <a:xfrm>
            <a:off x="1000125" y="2387600"/>
            <a:ext cx="5270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addr</a:t>
            </a:r>
          </a:p>
        </p:txBody>
      </p:sp>
      <p:sp>
        <p:nvSpPr>
          <p:cNvPr id="1330225" name="Rectangle 49"/>
          <p:cNvSpPr>
            <a:spLocks noChangeArrowheads="1"/>
          </p:cNvSpPr>
          <p:nvPr/>
        </p:nvSpPr>
        <p:spPr bwMode="auto">
          <a:xfrm>
            <a:off x="1341438" y="2528888"/>
            <a:ext cx="5842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rdata</a:t>
            </a:r>
          </a:p>
        </p:txBody>
      </p:sp>
      <p:sp>
        <p:nvSpPr>
          <p:cNvPr id="1330226" name="Rectangle 50"/>
          <p:cNvSpPr>
            <a:spLocks noChangeArrowheads="1"/>
          </p:cNvSpPr>
          <p:nvPr/>
        </p:nvSpPr>
        <p:spPr bwMode="auto">
          <a:xfrm>
            <a:off x="1031875" y="2974975"/>
            <a:ext cx="8985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Inst.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Memory</a:t>
            </a:r>
          </a:p>
        </p:txBody>
      </p:sp>
      <p:sp>
        <p:nvSpPr>
          <p:cNvPr id="1330227" name="Rectangle 51"/>
          <p:cNvSpPr>
            <a:spLocks noChangeArrowheads="1"/>
          </p:cNvSpPr>
          <p:nvPr/>
        </p:nvSpPr>
        <p:spPr bwMode="auto">
          <a:xfrm>
            <a:off x="3360738" y="1949450"/>
            <a:ext cx="584200" cy="10795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28" name="Rectangle 52"/>
          <p:cNvSpPr>
            <a:spLocks noChangeArrowheads="1"/>
          </p:cNvSpPr>
          <p:nvPr/>
        </p:nvSpPr>
        <p:spPr bwMode="auto">
          <a:xfrm>
            <a:off x="3559175" y="2328863"/>
            <a:ext cx="4810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rd1</a:t>
            </a:r>
          </a:p>
        </p:txBody>
      </p:sp>
      <p:sp>
        <p:nvSpPr>
          <p:cNvPr id="1330229" name="Rectangle 53"/>
          <p:cNvSpPr>
            <a:spLocks noChangeArrowheads="1"/>
          </p:cNvSpPr>
          <p:nvPr/>
        </p:nvSpPr>
        <p:spPr bwMode="auto">
          <a:xfrm>
            <a:off x="3362325" y="2824163"/>
            <a:ext cx="57626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GPRs</a:t>
            </a:r>
          </a:p>
        </p:txBody>
      </p:sp>
      <p:sp>
        <p:nvSpPr>
          <p:cNvPr id="1330230" name="Rectangle 54"/>
          <p:cNvSpPr>
            <a:spLocks noChangeArrowheads="1"/>
          </p:cNvSpPr>
          <p:nvPr/>
        </p:nvSpPr>
        <p:spPr bwMode="auto">
          <a:xfrm>
            <a:off x="3289300" y="2035175"/>
            <a:ext cx="4222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rs1</a:t>
            </a:r>
          </a:p>
        </p:txBody>
      </p:sp>
      <p:sp>
        <p:nvSpPr>
          <p:cNvPr id="1330231" name="Rectangle 55"/>
          <p:cNvSpPr>
            <a:spLocks noChangeArrowheads="1"/>
          </p:cNvSpPr>
          <p:nvPr/>
        </p:nvSpPr>
        <p:spPr bwMode="auto">
          <a:xfrm>
            <a:off x="3292475" y="2187575"/>
            <a:ext cx="4222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rs2</a:t>
            </a:r>
          </a:p>
        </p:txBody>
      </p:sp>
      <p:sp>
        <p:nvSpPr>
          <p:cNvPr id="1330232" name="Rectangle 56"/>
          <p:cNvSpPr>
            <a:spLocks noChangeArrowheads="1"/>
          </p:cNvSpPr>
          <p:nvPr/>
        </p:nvSpPr>
        <p:spPr bwMode="auto">
          <a:xfrm>
            <a:off x="3298825" y="2476500"/>
            <a:ext cx="38576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ws</a:t>
            </a:r>
          </a:p>
        </p:txBody>
      </p:sp>
      <p:sp>
        <p:nvSpPr>
          <p:cNvPr id="1330233" name="Rectangle 57"/>
          <p:cNvSpPr>
            <a:spLocks noChangeArrowheads="1"/>
          </p:cNvSpPr>
          <p:nvPr/>
        </p:nvSpPr>
        <p:spPr bwMode="auto">
          <a:xfrm>
            <a:off x="3298825" y="2632075"/>
            <a:ext cx="4000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wd</a:t>
            </a:r>
          </a:p>
        </p:txBody>
      </p:sp>
      <p:sp>
        <p:nvSpPr>
          <p:cNvPr id="1330234" name="Rectangle 58"/>
          <p:cNvSpPr>
            <a:spLocks noChangeArrowheads="1"/>
          </p:cNvSpPr>
          <p:nvPr/>
        </p:nvSpPr>
        <p:spPr bwMode="auto">
          <a:xfrm>
            <a:off x="3575050" y="2654300"/>
            <a:ext cx="4683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rd2</a:t>
            </a:r>
          </a:p>
        </p:txBody>
      </p:sp>
      <p:sp>
        <p:nvSpPr>
          <p:cNvPr id="1330235" name="Rectangle 59"/>
          <p:cNvSpPr>
            <a:spLocks noChangeArrowheads="1"/>
          </p:cNvSpPr>
          <p:nvPr/>
        </p:nvSpPr>
        <p:spPr bwMode="auto">
          <a:xfrm>
            <a:off x="3511550" y="1870075"/>
            <a:ext cx="3968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we</a:t>
            </a:r>
          </a:p>
        </p:txBody>
      </p:sp>
      <p:sp>
        <p:nvSpPr>
          <p:cNvPr id="1330236" name="Freeform 60"/>
          <p:cNvSpPr>
            <a:spLocks/>
          </p:cNvSpPr>
          <p:nvPr/>
        </p:nvSpPr>
        <p:spPr bwMode="auto">
          <a:xfrm>
            <a:off x="812800" y="1954213"/>
            <a:ext cx="280988" cy="560387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0" y="0"/>
              </a:cxn>
              <a:cxn ang="0">
                <a:pos x="176" y="0"/>
              </a:cxn>
            </a:cxnLst>
            <a:rect l="0" t="0" r="r" b="b"/>
            <a:pathLst>
              <a:path w="177" h="353">
                <a:moveTo>
                  <a:pt x="0" y="352"/>
                </a:moveTo>
                <a:lnTo>
                  <a:pt x="0" y="0"/>
                </a:lnTo>
                <a:lnTo>
                  <a:pt x="17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37" name="Freeform 61"/>
          <p:cNvSpPr>
            <a:spLocks/>
          </p:cNvSpPr>
          <p:nvPr/>
        </p:nvSpPr>
        <p:spPr bwMode="auto">
          <a:xfrm flipV="1">
            <a:off x="6843713" y="2449513"/>
            <a:ext cx="77787" cy="77787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4" y="0"/>
              </a:cxn>
              <a:cxn ang="0">
                <a:pos x="48" y="48"/>
              </a:cxn>
            </a:cxnLst>
            <a:rect l="0" t="0" r="r" b="b"/>
            <a:pathLst>
              <a:path w="49" h="49"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38" name="Freeform 62"/>
          <p:cNvSpPr>
            <a:spLocks/>
          </p:cNvSpPr>
          <p:nvPr/>
        </p:nvSpPr>
        <p:spPr bwMode="auto">
          <a:xfrm flipV="1">
            <a:off x="3413125" y="1951038"/>
            <a:ext cx="77788" cy="77787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4" y="0"/>
              </a:cxn>
              <a:cxn ang="0">
                <a:pos x="48" y="48"/>
              </a:cxn>
            </a:cxnLst>
            <a:rect l="0" t="0" r="r" b="b"/>
            <a:pathLst>
              <a:path w="49" h="49"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0239" name="Freeform 63"/>
          <p:cNvSpPr>
            <a:spLocks/>
          </p:cNvSpPr>
          <p:nvPr/>
        </p:nvSpPr>
        <p:spPr bwMode="auto">
          <a:xfrm>
            <a:off x="6570663" y="2667000"/>
            <a:ext cx="1277937" cy="1246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785"/>
              </a:cxn>
              <a:cxn ang="0">
                <a:pos x="701" y="784"/>
              </a:cxn>
              <a:cxn ang="0">
                <a:pos x="701" y="394"/>
              </a:cxn>
              <a:cxn ang="0">
                <a:pos x="805" y="394"/>
              </a:cxn>
            </a:cxnLst>
            <a:rect l="0" t="0" r="r" b="b"/>
            <a:pathLst>
              <a:path w="805" h="785">
                <a:moveTo>
                  <a:pt x="0" y="0"/>
                </a:moveTo>
                <a:lnTo>
                  <a:pt x="1" y="785"/>
                </a:lnTo>
                <a:lnTo>
                  <a:pt x="701" y="784"/>
                </a:lnTo>
                <a:lnTo>
                  <a:pt x="701" y="394"/>
                </a:lnTo>
                <a:lnTo>
                  <a:pt x="805" y="39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oval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466725" y="1649413"/>
            <a:ext cx="7915275" cy="3041650"/>
            <a:chOff x="294" y="1039"/>
            <a:chExt cx="4986" cy="1916"/>
          </a:xfrm>
        </p:grpSpPr>
        <p:grpSp>
          <p:nvGrpSpPr>
            <p:cNvPr id="4" name="Group 65"/>
            <p:cNvGrpSpPr>
              <a:grpSpLocks/>
            </p:cNvGrpSpPr>
            <p:nvPr/>
          </p:nvGrpSpPr>
          <p:grpSpPr bwMode="auto">
            <a:xfrm>
              <a:off x="409" y="1039"/>
              <a:ext cx="4796" cy="1916"/>
              <a:chOff x="409" y="959"/>
              <a:chExt cx="4796" cy="1916"/>
            </a:xfrm>
          </p:grpSpPr>
          <p:sp>
            <p:nvSpPr>
              <p:cNvPr id="1330242" name="Line 66"/>
              <p:cNvSpPr>
                <a:spLocks noChangeShapeType="1"/>
              </p:cNvSpPr>
              <p:nvPr/>
            </p:nvSpPr>
            <p:spPr bwMode="auto">
              <a:xfrm>
                <a:off x="5205" y="975"/>
                <a:ext cx="0" cy="1900"/>
              </a:xfrm>
              <a:prstGeom prst="line">
                <a:avLst/>
              </a:prstGeom>
              <a:noFill/>
              <a:ln w="101600">
                <a:solidFill>
                  <a:srgbClr val="CFBDC8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43" name="Line 67"/>
              <p:cNvSpPr>
                <a:spLocks noChangeShapeType="1"/>
              </p:cNvSpPr>
              <p:nvPr/>
            </p:nvSpPr>
            <p:spPr bwMode="auto">
              <a:xfrm>
                <a:off x="409" y="959"/>
                <a:ext cx="0" cy="1900"/>
              </a:xfrm>
              <a:prstGeom prst="line">
                <a:avLst/>
              </a:prstGeom>
              <a:noFill/>
              <a:ln w="101600">
                <a:solidFill>
                  <a:srgbClr val="CFBDC8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44" name="Line 68"/>
              <p:cNvSpPr>
                <a:spLocks noChangeShapeType="1"/>
              </p:cNvSpPr>
              <p:nvPr/>
            </p:nvSpPr>
            <p:spPr bwMode="auto">
              <a:xfrm>
                <a:off x="1311" y="959"/>
                <a:ext cx="0" cy="1900"/>
              </a:xfrm>
              <a:prstGeom prst="line">
                <a:avLst/>
              </a:prstGeom>
              <a:noFill/>
              <a:ln w="101600">
                <a:solidFill>
                  <a:srgbClr val="CFBDC8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45" name="Line 69"/>
              <p:cNvSpPr>
                <a:spLocks noChangeShapeType="1"/>
              </p:cNvSpPr>
              <p:nvPr/>
            </p:nvSpPr>
            <p:spPr bwMode="auto">
              <a:xfrm>
                <a:off x="3129" y="959"/>
                <a:ext cx="0" cy="1900"/>
              </a:xfrm>
              <a:prstGeom prst="line">
                <a:avLst/>
              </a:prstGeom>
              <a:noFill/>
              <a:ln w="101600">
                <a:solidFill>
                  <a:srgbClr val="CFBDC8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46" name="Line 70"/>
              <p:cNvSpPr>
                <a:spLocks noChangeShapeType="1"/>
              </p:cNvSpPr>
              <p:nvPr/>
            </p:nvSpPr>
            <p:spPr bwMode="auto">
              <a:xfrm>
                <a:off x="3951" y="959"/>
                <a:ext cx="0" cy="1900"/>
              </a:xfrm>
              <a:prstGeom prst="line">
                <a:avLst/>
              </a:prstGeom>
              <a:noFill/>
              <a:ln w="101600">
                <a:solidFill>
                  <a:srgbClr val="CFBDC8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71"/>
            <p:cNvGrpSpPr>
              <a:grpSpLocks/>
            </p:cNvGrpSpPr>
            <p:nvPr/>
          </p:nvGrpSpPr>
          <p:grpSpPr bwMode="auto">
            <a:xfrm>
              <a:off x="1206" y="1463"/>
              <a:ext cx="221" cy="369"/>
              <a:chOff x="1206" y="1463"/>
              <a:chExt cx="221" cy="369"/>
            </a:xfrm>
          </p:grpSpPr>
          <p:sp>
            <p:nvSpPr>
              <p:cNvPr id="1330248" name="Rectangle 72"/>
              <p:cNvSpPr>
                <a:spLocks noChangeArrowheads="1"/>
              </p:cNvSpPr>
              <p:nvPr/>
            </p:nvSpPr>
            <p:spPr bwMode="auto">
              <a:xfrm>
                <a:off x="1247" y="1463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49" name="Rectangle 73"/>
              <p:cNvSpPr>
                <a:spLocks noChangeArrowheads="1"/>
              </p:cNvSpPr>
              <p:nvPr/>
            </p:nvSpPr>
            <p:spPr bwMode="auto">
              <a:xfrm>
                <a:off x="1206" y="1573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  <p:sp>
            <p:nvSpPr>
              <p:cNvPr id="1330250" name="Freeform 74"/>
              <p:cNvSpPr>
                <a:spLocks/>
              </p:cNvSpPr>
              <p:nvPr/>
            </p:nvSpPr>
            <p:spPr bwMode="auto">
              <a:xfrm>
                <a:off x="1287" y="1783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75"/>
            <p:cNvGrpSpPr>
              <a:grpSpLocks/>
            </p:cNvGrpSpPr>
            <p:nvPr/>
          </p:nvGrpSpPr>
          <p:grpSpPr bwMode="auto">
            <a:xfrm>
              <a:off x="3065" y="1418"/>
              <a:ext cx="128" cy="257"/>
              <a:chOff x="2886" y="914"/>
              <a:chExt cx="128" cy="369"/>
            </a:xfrm>
          </p:grpSpPr>
          <p:sp>
            <p:nvSpPr>
              <p:cNvPr id="1330252" name="Rectangle 76"/>
              <p:cNvSpPr>
                <a:spLocks noChangeArrowheads="1"/>
              </p:cNvSpPr>
              <p:nvPr/>
            </p:nvSpPr>
            <p:spPr bwMode="auto">
              <a:xfrm>
                <a:off x="2886" y="914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53" name="Freeform 77"/>
              <p:cNvSpPr>
                <a:spLocks/>
              </p:cNvSpPr>
              <p:nvPr/>
            </p:nvSpPr>
            <p:spPr bwMode="auto">
              <a:xfrm>
                <a:off x="2926" y="1234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78"/>
            <p:cNvGrpSpPr>
              <a:grpSpLocks/>
            </p:cNvGrpSpPr>
            <p:nvPr/>
          </p:nvGrpSpPr>
          <p:grpSpPr bwMode="auto">
            <a:xfrm>
              <a:off x="3072" y="1728"/>
              <a:ext cx="128" cy="257"/>
              <a:chOff x="2886" y="914"/>
              <a:chExt cx="128" cy="369"/>
            </a:xfrm>
          </p:grpSpPr>
          <p:sp>
            <p:nvSpPr>
              <p:cNvPr id="1330255" name="Rectangle 79"/>
              <p:cNvSpPr>
                <a:spLocks noChangeArrowheads="1"/>
              </p:cNvSpPr>
              <p:nvPr/>
            </p:nvSpPr>
            <p:spPr bwMode="auto">
              <a:xfrm>
                <a:off x="2886" y="914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56" name="Freeform 80"/>
              <p:cNvSpPr>
                <a:spLocks/>
              </p:cNvSpPr>
              <p:nvPr/>
            </p:nvSpPr>
            <p:spPr bwMode="auto">
              <a:xfrm>
                <a:off x="2926" y="1234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81"/>
            <p:cNvGrpSpPr>
              <a:grpSpLocks/>
            </p:cNvGrpSpPr>
            <p:nvPr/>
          </p:nvGrpSpPr>
          <p:grpSpPr bwMode="auto">
            <a:xfrm>
              <a:off x="3072" y="2047"/>
              <a:ext cx="128" cy="257"/>
              <a:chOff x="2886" y="914"/>
              <a:chExt cx="128" cy="369"/>
            </a:xfrm>
          </p:grpSpPr>
          <p:sp>
            <p:nvSpPr>
              <p:cNvPr id="1330258" name="Rectangle 82"/>
              <p:cNvSpPr>
                <a:spLocks noChangeArrowheads="1"/>
              </p:cNvSpPr>
              <p:nvPr/>
            </p:nvSpPr>
            <p:spPr bwMode="auto">
              <a:xfrm>
                <a:off x="2886" y="914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59" name="Freeform 83"/>
              <p:cNvSpPr>
                <a:spLocks/>
              </p:cNvSpPr>
              <p:nvPr/>
            </p:nvSpPr>
            <p:spPr bwMode="auto">
              <a:xfrm>
                <a:off x="2926" y="1234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84"/>
            <p:cNvGrpSpPr>
              <a:grpSpLocks/>
            </p:cNvGrpSpPr>
            <p:nvPr/>
          </p:nvGrpSpPr>
          <p:grpSpPr bwMode="auto">
            <a:xfrm>
              <a:off x="3890" y="1546"/>
              <a:ext cx="128" cy="257"/>
              <a:chOff x="2886" y="914"/>
              <a:chExt cx="128" cy="369"/>
            </a:xfrm>
          </p:grpSpPr>
          <p:sp>
            <p:nvSpPr>
              <p:cNvPr id="1330261" name="Rectangle 85"/>
              <p:cNvSpPr>
                <a:spLocks noChangeArrowheads="1"/>
              </p:cNvSpPr>
              <p:nvPr/>
            </p:nvSpPr>
            <p:spPr bwMode="auto">
              <a:xfrm>
                <a:off x="2886" y="914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62" name="Freeform 86"/>
              <p:cNvSpPr>
                <a:spLocks/>
              </p:cNvSpPr>
              <p:nvPr/>
            </p:nvSpPr>
            <p:spPr bwMode="auto">
              <a:xfrm>
                <a:off x="2926" y="1234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87"/>
            <p:cNvGrpSpPr>
              <a:grpSpLocks/>
            </p:cNvGrpSpPr>
            <p:nvPr/>
          </p:nvGrpSpPr>
          <p:grpSpPr bwMode="auto">
            <a:xfrm>
              <a:off x="3888" y="2064"/>
              <a:ext cx="128" cy="257"/>
              <a:chOff x="2886" y="914"/>
              <a:chExt cx="128" cy="369"/>
            </a:xfrm>
          </p:grpSpPr>
          <p:sp>
            <p:nvSpPr>
              <p:cNvPr id="1330264" name="Rectangle 88"/>
              <p:cNvSpPr>
                <a:spLocks noChangeArrowheads="1"/>
              </p:cNvSpPr>
              <p:nvPr/>
            </p:nvSpPr>
            <p:spPr bwMode="auto">
              <a:xfrm>
                <a:off x="2886" y="914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65" name="Freeform 89"/>
              <p:cNvSpPr>
                <a:spLocks/>
              </p:cNvSpPr>
              <p:nvPr/>
            </p:nvSpPr>
            <p:spPr bwMode="auto">
              <a:xfrm>
                <a:off x="2926" y="1234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90"/>
            <p:cNvGrpSpPr>
              <a:grpSpLocks/>
            </p:cNvGrpSpPr>
            <p:nvPr/>
          </p:nvGrpSpPr>
          <p:grpSpPr bwMode="auto">
            <a:xfrm>
              <a:off x="5152" y="1855"/>
              <a:ext cx="128" cy="257"/>
              <a:chOff x="2886" y="914"/>
              <a:chExt cx="128" cy="369"/>
            </a:xfrm>
          </p:grpSpPr>
          <p:sp>
            <p:nvSpPr>
              <p:cNvPr id="1330267" name="Rectangle 91"/>
              <p:cNvSpPr>
                <a:spLocks noChangeArrowheads="1"/>
              </p:cNvSpPr>
              <p:nvPr/>
            </p:nvSpPr>
            <p:spPr bwMode="auto">
              <a:xfrm>
                <a:off x="2886" y="914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68" name="Freeform 92"/>
              <p:cNvSpPr>
                <a:spLocks/>
              </p:cNvSpPr>
              <p:nvPr/>
            </p:nvSpPr>
            <p:spPr bwMode="auto">
              <a:xfrm>
                <a:off x="2926" y="1234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93"/>
            <p:cNvGrpSpPr>
              <a:grpSpLocks/>
            </p:cNvGrpSpPr>
            <p:nvPr/>
          </p:nvGrpSpPr>
          <p:grpSpPr bwMode="auto">
            <a:xfrm>
              <a:off x="294" y="1399"/>
              <a:ext cx="239" cy="369"/>
              <a:chOff x="294" y="1399"/>
              <a:chExt cx="239" cy="369"/>
            </a:xfrm>
          </p:grpSpPr>
          <p:sp>
            <p:nvSpPr>
              <p:cNvPr id="1330270" name="Rectangle 94"/>
              <p:cNvSpPr>
                <a:spLocks noChangeArrowheads="1"/>
              </p:cNvSpPr>
              <p:nvPr/>
            </p:nvSpPr>
            <p:spPr bwMode="auto">
              <a:xfrm>
                <a:off x="343" y="1399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71" name="Freeform 95"/>
              <p:cNvSpPr>
                <a:spLocks/>
              </p:cNvSpPr>
              <p:nvPr/>
            </p:nvSpPr>
            <p:spPr bwMode="auto">
              <a:xfrm>
                <a:off x="383" y="1719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solidFill>
                <a:schemeClr val="accent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272" name="Rectangle 96"/>
              <p:cNvSpPr>
                <a:spLocks noChangeArrowheads="1"/>
              </p:cNvSpPr>
              <p:nvPr/>
            </p:nvSpPr>
            <p:spPr bwMode="auto">
              <a:xfrm>
                <a:off x="294" y="1509"/>
                <a:ext cx="239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PC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0180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C5F8-D52B-4B43-AA26-AEE27DC97523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0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0200"/>
            <a:ext cx="7467600" cy="736600"/>
          </a:xfrm>
        </p:spPr>
        <p:txBody>
          <a:bodyPr/>
          <a:lstStyle/>
          <a:p>
            <a:r>
              <a:rPr lang="en-US"/>
              <a:t>“Iron Law” of Processor Performance</a:t>
            </a:r>
          </a:p>
        </p:txBody>
      </p:sp>
      <p:sp>
        <p:nvSpPr>
          <p:cNvPr id="1209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189038"/>
            <a:ext cx="7620000" cy="758825"/>
          </a:xfrm>
          <a:noFill/>
          <a:ln>
            <a:solidFill>
              <a:srgbClr val="FF0000"/>
            </a:solidFill>
          </a:ln>
        </p:spPr>
        <p:txBody>
          <a:bodyPr anchor="ctr">
            <a:spAutoFit/>
          </a:bodyPr>
          <a:lstStyle/>
          <a:p>
            <a:pPr>
              <a:buFontTx/>
              <a:buNone/>
            </a:pPr>
            <a:r>
              <a:rPr lang="en-US"/>
              <a:t>   </a:t>
            </a:r>
            <a:r>
              <a:rPr lang="en-US" u="sng"/>
              <a:t>   Time   </a:t>
            </a:r>
            <a:r>
              <a:rPr lang="en-US"/>
              <a:t>  =   </a:t>
            </a:r>
            <a:r>
              <a:rPr lang="en-US" u="sng"/>
              <a:t>Instructions</a:t>
            </a:r>
            <a:r>
              <a:rPr lang="en-US"/>
              <a:t>      </a:t>
            </a:r>
            <a:r>
              <a:rPr lang="en-US" u="sng"/>
              <a:t>   Cycles    </a:t>
            </a:r>
            <a:r>
              <a:rPr lang="en-US"/>
              <a:t>        </a:t>
            </a:r>
            <a:r>
              <a:rPr lang="en-US" u="sng"/>
              <a:t>Time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/>
              <a:t>   Program           Program    *   Instruction   *   Cycle</a:t>
            </a:r>
          </a:p>
        </p:txBody>
      </p:sp>
      <p:sp>
        <p:nvSpPr>
          <p:cNvPr id="1209348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212138" cy="2647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33363" indent="-233363">
              <a:buFont typeface="Verdana" charset="0"/>
              <a:buChar char="–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Instructions per program depends on source code, compiler technology, and ISA</a:t>
            </a:r>
          </a:p>
          <a:p>
            <a:pPr marL="233363" indent="-233363">
              <a:buFont typeface="Verdana" charset="0"/>
              <a:buChar char="–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Cycles per instructions (CPI) depends upon the ISA and the microarchitecture</a:t>
            </a:r>
            <a:endParaRPr lang="en-US" sz="2400" i="1">
              <a:solidFill>
                <a:srgbClr val="56127A"/>
              </a:solidFill>
              <a:latin typeface="Verdana" charset="0"/>
            </a:endParaRPr>
          </a:p>
          <a:p>
            <a:pPr marL="233363" indent="-233363">
              <a:buFont typeface="Verdana" charset="0"/>
              <a:buChar char="–"/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Time per cycle depends upon the microarchitecture and the base technology</a:t>
            </a:r>
          </a:p>
        </p:txBody>
      </p:sp>
      <p:graphicFrame>
        <p:nvGraphicFramePr>
          <p:cNvPr id="1209373" name="Group 29"/>
          <p:cNvGraphicFramePr>
            <a:graphicFrameLocks noGrp="1"/>
          </p:cNvGraphicFramePr>
          <p:nvPr>
            <p:ph sz="half" idx="2"/>
          </p:nvPr>
        </p:nvGraphicFramePr>
        <p:xfrm>
          <a:off x="2209800" y="4800600"/>
          <a:ext cx="6096000" cy="1463040"/>
        </p:xfrm>
        <a:graphic>
          <a:graphicData uri="http://schemas.openxmlformats.org/drawingml/2006/table">
            <a:tbl>
              <a:tblPr/>
              <a:tblGrid>
                <a:gridCol w="3403600"/>
                <a:gridCol w="920750"/>
                <a:gridCol w="177165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Microarchitecture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cycle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Microcoded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56127A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&gt;1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Single-cycle unpipelined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Pipelined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6127A"/>
                          </a:solidFill>
                          <a:effectLst/>
                          <a:latin typeface="Arial" charset="0"/>
                        </a:rPr>
                        <a:t>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CPI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D5D-1C6C-5D43-8B5F-A64558DA2881}" type="slidenum">
              <a:rPr lang="en-US" smtClean="0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0" y="914400"/>
            <a:ext cx="8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Time</a:t>
            </a:r>
          </a:p>
        </p:txBody>
      </p:sp>
      <p:grpSp>
        <p:nvGrpSpPr>
          <p:cNvPr id="3" name="Group 93"/>
          <p:cNvGrpSpPr/>
          <p:nvPr/>
        </p:nvGrpSpPr>
        <p:grpSpPr>
          <a:xfrm>
            <a:off x="228600" y="909935"/>
            <a:ext cx="8115177" cy="2142530"/>
            <a:chOff x="228600" y="909935"/>
            <a:chExt cx="8115177" cy="2142530"/>
          </a:xfrm>
        </p:grpSpPr>
        <p:sp>
          <p:nvSpPr>
            <p:cNvPr id="5" name="Left Brace 4"/>
            <p:cNvSpPr/>
            <p:nvPr/>
          </p:nvSpPr>
          <p:spPr bwMode="auto">
            <a:xfrm rot="5400000">
              <a:off x="1504950" y="781050"/>
              <a:ext cx="342900" cy="2133600"/>
            </a:xfrm>
            <a:prstGeom prst="leftBrace">
              <a:avLst>
                <a:gd name="adj1" fmla="val 18210"/>
                <a:gd name="adj2" fmla="val 48354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6" name="Left Brace 5"/>
            <p:cNvSpPr/>
            <p:nvPr/>
          </p:nvSpPr>
          <p:spPr bwMode="auto">
            <a:xfrm rot="5400000">
              <a:off x="3333750" y="1085850"/>
              <a:ext cx="342900" cy="1524000"/>
            </a:xfrm>
            <a:prstGeom prst="leftBrace">
              <a:avLst>
                <a:gd name="adj1" fmla="val 18210"/>
                <a:gd name="adj2" fmla="val 48354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7" name="Left Brace 6"/>
            <p:cNvSpPr/>
            <p:nvPr/>
          </p:nvSpPr>
          <p:spPr bwMode="auto">
            <a:xfrm rot="5400000">
              <a:off x="5619750" y="323850"/>
              <a:ext cx="342900" cy="3048000"/>
            </a:xfrm>
            <a:prstGeom prst="leftBrace">
              <a:avLst>
                <a:gd name="adj1" fmla="val 18210"/>
                <a:gd name="adj2" fmla="val 48354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10200" y="17526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3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09600" y="2209800"/>
              <a:ext cx="2133600" cy="304800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096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9144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2192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5240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8288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1336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4384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743200" y="2209800"/>
              <a:ext cx="1524000" cy="304800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7432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0480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3528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576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24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267200" y="2209800"/>
              <a:ext cx="3048000" cy="304800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42672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5720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8768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51816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54864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57912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60960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4008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7056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7010400" y="2209800"/>
              <a:ext cx="304800" cy="304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066800" y="1219200"/>
              <a:ext cx="12964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7 cycles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295400" y="17526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1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71800" y="17526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819400" y="1219200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5 cycles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953000" y="1219200"/>
              <a:ext cx="1852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10 cycles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28600" y="909935"/>
              <a:ext cx="30243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err="1" smtClean="0">
                  <a:solidFill>
                    <a:schemeClr val="tx1"/>
                  </a:solidFill>
                </a:rPr>
                <a:t>Microcoded</a:t>
              </a:r>
              <a:r>
                <a:rPr lang="en-US" sz="2400" u="sng" dirty="0" smtClean="0">
                  <a:solidFill>
                    <a:schemeClr val="tx1"/>
                  </a:solidFill>
                </a:rPr>
                <a:t> machine</a:t>
              </a:r>
              <a:endParaRPr lang="en-US" sz="2400" u="sng" dirty="0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429000" y="2590800"/>
              <a:ext cx="49147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1"/>
                  </a:solidFill>
                </a:rPr>
                <a:t>3 instructions, 22 cycles, CPI=7.33</a:t>
              </a:r>
            </a:p>
          </p:txBody>
        </p:sp>
      </p:grpSp>
      <p:grpSp>
        <p:nvGrpSpPr>
          <p:cNvPr id="40" name="Group 94"/>
          <p:cNvGrpSpPr/>
          <p:nvPr/>
        </p:nvGrpSpPr>
        <p:grpSpPr>
          <a:xfrm>
            <a:off x="228600" y="3048000"/>
            <a:ext cx="8610600" cy="1528465"/>
            <a:chOff x="228600" y="3048000"/>
            <a:chExt cx="8610600" cy="1528465"/>
          </a:xfrm>
        </p:grpSpPr>
        <p:sp>
          <p:nvSpPr>
            <p:cNvPr id="44" name="Rectangle 43"/>
            <p:cNvSpPr/>
            <p:nvPr/>
          </p:nvSpPr>
          <p:spPr bwMode="auto">
            <a:xfrm>
              <a:off x="381000" y="3657600"/>
              <a:ext cx="2819400" cy="304800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200400" y="3657600"/>
              <a:ext cx="2819400" cy="304800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6019800" y="3657600"/>
              <a:ext cx="2819400" cy="304800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28600" y="3048000"/>
              <a:ext cx="30591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err="1" smtClean="0">
                  <a:solidFill>
                    <a:schemeClr val="tx1"/>
                  </a:solidFill>
                </a:rPr>
                <a:t>Unpipelined</a:t>
              </a:r>
              <a:r>
                <a:rPr lang="en-US" sz="2400" u="sng" dirty="0" smtClean="0">
                  <a:solidFill>
                    <a:schemeClr val="tx1"/>
                  </a:solidFill>
                </a:rPr>
                <a:t> machine</a:t>
              </a:r>
              <a:endParaRPr lang="en-US" sz="2400" u="sng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505200" y="4114800"/>
              <a:ext cx="43157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1"/>
                  </a:solidFill>
                </a:rPr>
                <a:t>3 instructions, 3 cycles, CPI=1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371600" y="35814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1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91000" y="35814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2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010400" y="35814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3</a:t>
              </a:r>
            </a:p>
          </p:txBody>
        </p:sp>
      </p:grpSp>
      <p:grpSp>
        <p:nvGrpSpPr>
          <p:cNvPr id="43" name="Group 95"/>
          <p:cNvGrpSpPr/>
          <p:nvPr/>
        </p:nvGrpSpPr>
        <p:grpSpPr>
          <a:xfrm>
            <a:off x="228600" y="4572000"/>
            <a:ext cx="8735355" cy="1757065"/>
            <a:chOff x="228600" y="4572000"/>
            <a:chExt cx="8735355" cy="1757065"/>
          </a:xfrm>
        </p:grpSpPr>
        <p:sp>
          <p:nvSpPr>
            <p:cNvPr id="52" name="TextBox 51"/>
            <p:cNvSpPr txBox="1"/>
            <p:nvPr/>
          </p:nvSpPr>
          <p:spPr>
            <a:xfrm>
              <a:off x="228600" y="4572000"/>
              <a:ext cx="26997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u="sng" dirty="0" smtClean="0">
                  <a:solidFill>
                    <a:schemeClr val="tx1"/>
                  </a:solidFill>
                </a:rPr>
                <a:t>Pipelined machine</a:t>
              </a:r>
              <a:endParaRPr lang="en-US" sz="2400" u="sng" dirty="0">
                <a:solidFill>
                  <a:schemeClr val="tx1"/>
                </a:solidFill>
              </a:endParaRPr>
            </a:p>
          </p:txBody>
        </p:sp>
        <p:grpSp>
          <p:nvGrpSpPr>
            <p:cNvPr id="53" name="Group 64"/>
            <p:cNvGrpSpPr/>
            <p:nvPr/>
          </p:nvGrpSpPr>
          <p:grpSpPr>
            <a:xfrm>
              <a:off x="990600" y="5181600"/>
              <a:ext cx="3048000" cy="304800"/>
              <a:chOff x="1295400" y="5410200"/>
              <a:chExt cx="3048000" cy="304800"/>
            </a:xfrm>
          </p:grpSpPr>
          <p:sp>
            <p:nvSpPr>
              <p:cNvPr id="54" name="Rectangle 53"/>
              <p:cNvSpPr/>
              <p:nvPr/>
            </p:nvSpPr>
            <p:spPr bwMode="auto">
              <a:xfrm>
                <a:off x="1295400" y="5410200"/>
                <a:ext cx="3048000" cy="304800"/>
              </a:xfrm>
              <a:prstGeom prst="rect">
                <a:avLst/>
              </a:prstGeom>
              <a:solidFill>
                <a:schemeClr val="bg1"/>
              </a:solidFill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12954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>
                <a:off x="16002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19050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 bwMode="auto">
              <a:xfrm>
                <a:off x="22098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25146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28194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31242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 bwMode="auto">
              <a:xfrm>
                <a:off x="34290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 bwMode="auto">
              <a:xfrm>
                <a:off x="37338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40386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5" name="Group 65"/>
            <p:cNvGrpSpPr/>
            <p:nvPr/>
          </p:nvGrpSpPr>
          <p:grpSpPr>
            <a:xfrm>
              <a:off x="1295400" y="5562600"/>
              <a:ext cx="3048000" cy="304800"/>
              <a:chOff x="1295400" y="5410200"/>
              <a:chExt cx="3048000" cy="304800"/>
            </a:xfrm>
          </p:grpSpPr>
          <p:sp>
            <p:nvSpPr>
              <p:cNvPr id="67" name="Rectangle 66"/>
              <p:cNvSpPr/>
              <p:nvPr/>
            </p:nvSpPr>
            <p:spPr bwMode="auto">
              <a:xfrm>
                <a:off x="1295400" y="5410200"/>
                <a:ext cx="3048000" cy="304800"/>
              </a:xfrm>
              <a:prstGeom prst="rect">
                <a:avLst/>
              </a:prstGeom>
              <a:solidFill>
                <a:schemeClr val="bg1"/>
              </a:solidFill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 bwMode="auto">
              <a:xfrm>
                <a:off x="12954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16002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19050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 bwMode="auto">
              <a:xfrm>
                <a:off x="22098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25146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28194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 bwMode="auto">
              <a:xfrm>
                <a:off x="31242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>
                <a:off x="34290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 bwMode="auto">
              <a:xfrm>
                <a:off x="37338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 bwMode="auto">
              <a:xfrm>
                <a:off x="40386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6" name="Group 77"/>
            <p:cNvGrpSpPr/>
            <p:nvPr/>
          </p:nvGrpSpPr>
          <p:grpSpPr>
            <a:xfrm>
              <a:off x="1600200" y="5943600"/>
              <a:ext cx="3048000" cy="304800"/>
              <a:chOff x="1295400" y="5410200"/>
              <a:chExt cx="3048000" cy="304800"/>
            </a:xfrm>
          </p:grpSpPr>
          <p:sp>
            <p:nvSpPr>
              <p:cNvPr id="79" name="Rectangle 78"/>
              <p:cNvSpPr/>
              <p:nvPr/>
            </p:nvSpPr>
            <p:spPr bwMode="auto">
              <a:xfrm>
                <a:off x="1295400" y="5410200"/>
                <a:ext cx="3048000" cy="304800"/>
              </a:xfrm>
              <a:prstGeom prst="rect">
                <a:avLst/>
              </a:prstGeom>
              <a:solidFill>
                <a:schemeClr val="bg1"/>
              </a:solidFill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 bwMode="auto">
              <a:xfrm>
                <a:off x="12954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 bwMode="auto">
              <a:xfrm>
                <a:off x="16002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 bwMode="auto">
              <a:xfrm>
                <a:off x="19050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 bwMode="auto">
              <a:xfrm>
                <a:off x="22098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 bwMode="auto">
              <a:xfrm>
                <a:off x="25146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 bwMode="auto">
              <a:xfrm>
                <a:off x="28194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 bwMode="auto">
              <a:xfrm>
                <a:off x="31242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 bwMode="auto">
              <a:xfrm>
                <a:off x="34290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 bwMode="auto">
              <a:xfrm>
                <a:off x="37338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 bwMode="auto">
              <a:xfrm>
                <a:off x="4038600" y="5410200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hlink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4648200" y="5334000"/>
              <a:ext cx="43157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1"/>
                  </a:solidFill>
                </a:rPr>
                <a:t>3 instructions, 3 cycles, CPI=1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905000" y="51054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1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286000" y="54864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2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667000" y="5867400"/>
              <a:ext cx="9374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00"/>
                  </a:solidFill>
                </a:rPr>
                <a:t>Inst 3</a:t>
              </a:r>
            </a:p>
          </p:txBody>
        </p:sp>
      </p:grpSp>
      <p:cxnSp>
        <p:nvCxnSpPr>
          <p:cNvPr id="97" name="Straight Arrow Connector 96"/>
          <p:cNvCxnSpPr/>
          <p:nvPr/>
        </p:nvCxnSpPr>
        <p:spPr bwMode="auto">
          <a:xfrm>
            <a:off x="7696200" y="1219200"/>
            <a:ext cx="914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8952-5E21-BE44-9A8E-8D765734A7F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8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75" y="460375"/>
            <a:ext cx="7162800" cy="8255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Technology Assumptions</a:t>
            </a:r>
          </a:p>
        </p:txBody>
      </p:sp>
      <p:sp>
        <p:nvSpPr>
          <p:cNvPr id="1280003" name="Rectangle 3"/>
          <p:cNvSpPr>
            <a:spLocks noChangeArrowheads="1"/>
          </p:cNvSpPr>
          <p:nvPr/>
        </p:nvSpPr>
        <p:spPr bwMode="auto">
          <a:xfrm>
            <a:off x="381000" y="3505200"/>
            <a:ext cx="8162925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Thus, the following timing assumption is reasonable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280004" name="Rectangle 4"/>
          <p:cNvSpPr>
            <a:spLocks noChangeArrowheads="1"/>
          </p:cNvSpPr>
          <p:nvPr/>
        </p:nvSpPr>
        <p:spPr bwMode="auto">
          <a:xfrm>
            <a:off x="1333500" y="1503363"/>
            <a:ext cx="6451600" cy="1625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A small amount of very fast memory (caches)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backed up by a large, slower memory </a:t>
            </a:r>
          </a:p>
          <a:p>
            <a:pPr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Fast ALU (at least for integers) </a:t>
            </a:r>
          </a:p>
          <a:p>
            <a:pPr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Multiported Register files (slower!)</a:t>
            </a:r>
          </a:p>
        </p:txBody>
      </p:sp>
      <p:sp>
        <p:nvSpPr>
          <p:cNvPr id="1280005" name="Rectangle 5"/>
          <p:cNvSpPr>
            <a:spLocks noChangeArrowheads="1"/>
          </p:cNvSpPr>
          <p:nvPr/>
        </p:nvSpPr>
        <p:spPr bwMode="auto">
          <a:xfrm>
            <a:off x="2824163" y="4167188"/>
            <a:ext cx="3125787" cy="40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IM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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RF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 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ALU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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DM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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RW</a:t>
            </a:r>
          </a:p>
        </p:txBody>
      </p:sp>
      <p:sp>
        <p:nvSpPr>
          <p:cNvPr id="1280006" name="Rectangle 6"/>
          <p:cNvSpPr>
            <a:spLocks noChangeArrowheads="1"/>
          </p:cNvSpPr>
          <p:nvPr/>
        </p:nvSpPr>
        <p:spPr bwMode="auto">
          <a:xfrm>
            <a:off x="733425" y="4910138"/>
            <a:ext cx="73437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A 5-stage 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</a:rPr>
              <a:t>pipeline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will be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</a:rPr>
              <a:t> the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focus of our detailed 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</a:rPr>
              <a:t>design</a:t>
            </a:r>
          </a:p>
          <a:p>
            <a:pPr algn="r">
              <a:spcBef>
                <a:spcPct val="0"/>
              </a:spcBef>
            </a:pPr>
            <a:r>
              <a:rPr lang="en-US" sz="2400" i="1" dirty="0" smtClean="0">
                <a:solidFill>
                  <a:schemeClr val="tx1"/>
                </a:solidFill>
                <a:latin typeface="Verdana" charset="0"/>
              </a:rPr>
              <a:t>	- some commercial designs have over 30 pipeline stages to do an integer add!</a:t>
            </a:r>
            <a:endParaRPr lang="en-US" sz="2400" i="1" dirty="0">
              <a:solidFill>
                <a:schemeClr val="tx1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03" grpId="0" autoUpdateAnimBg="0"/>
      <p:bldP spid="1280005" grpId="0" animBg="1" autoUpdateAnimBg="0"/>
      <p:bldP spid="1280006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3F2C-C2B9-064F-951C-817E5FD5D1FB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543800" cy="381000"/>
          </a:xfrm>
          <a:noFill/>
          <a:ln/>
        </p:spPr>
        <p:txBody>
          <a:bodyPr lIns="90488" tIns="44450" rIns="90488" bIns="44450"/>
          <a:lstStyle/>
          <a:p>
            <a:r>
              <a:rPr lang="en-US" dirty="0" smtClean="0"/>
              <a:t>MIPS Instruction Formats</a:t>
            </a:r>
            <a:endParaRPr lang="en-US" dirty="0"/>
          </a:p>
        </p:txBody>
      </p:sp>
      <p:sp>
        <p:nvSpPr>
          <p:cNvPr id="947203" name="Rectangle 3"/>
          <p:cNvSpPr>
            <a:spLocks noChangeArrowheads="1"/>
          </p:cNvSpPr>
          <p:nvPr/>
        </p:nvSpPr>
        <p:spPr bwMode="auto">
          <a:xfrm>
            <a:off x="1308100" y="3060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4" name="Rectangle 4"/>
          <p:cNvSpPr>
            <a:spLocks noChangeArrowheads="1"/>
          </p:cNvSpPr>
          <p:nvPr/>
        </p:nvSpPr>
        <p:spPr bwMode="auto">
          <a:xfrm>
            <a:off x="1536700" y="3149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05" name="Rectangle 5"/>
          <p:cNvSpPr>
            <a:spLocks noChangeArrowheads="1"/>
          </p:cNvSpPr>
          <p:nvPr/>
        </p:nvSpPr>
        <p:spPr bwMode="auto">
          <a:xfrm>
            <a:off x="1231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06" name="Rectangle 6"/>
          <p:cNvSpPr>
            <a:spLocks noChangeArrowheads="1"/>
          </p:cNvSpPr>
          <p:nvPr/>
        </p:nvSpPr>
        <p:spPr bwMode="auto">
          <a:xfrm>
            <a:off x="20701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07" name="Rectangle 7"/>
          <p:cNvSpPr>
            <a:spLocks noChangeArrowheads="1"/>
          </p:cNvSpPr>
          <p:nvPr/>
        </p:nvSpPr>
        <p:spPr bwMode="auto">
          <a:xfrm>
            <a:off x="2374900" y="3060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8" name="Rectangle 8"/>
          <p:cNvSpPr>
            <a:spLocks noChangeArrowheads="1"/>
          </p:cNvSpPr>
          <p:nvPr/>
        </p:nvSpPr>
        <p:spPr bwMode="auto">
          <a:xfrm>
            <a:off x="3289300" y="3060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9" name="Rectangle 9"/>
          <p:cNvSpPr>
            <a:spLocks noChangeArrowheads="1"/>
          </p:cNvSpPr>
          <p:nvPr/>
        </p:nvSpPr>
        <p:spPr bwMode="auto">
          <a:xfrm>
            <a:off x="4203700" y="3060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10" name="Rectangle 10"/>
          <p:cNvSpPr>
            <a:spLocks noChangeArrowheads="1"/>
          </p:cNvSpPr>
          <p:nvPr/>
        </p:nvSpPr>
        <p:spPr bwMode="auto">
          <a:xfrm>
            <a:off x="7099300" y="2806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11" name="Rectangle 11"/>
          <p:cNvSpPr>
            <a:spLocks noChangeArrowheads="1"/>
          </p:cNvSpPr>
          <p:nvPr/>
        </p:nvSpPr>
        <p:spPr bwMode="auto">
          <a:xfrm>
            <a:off x="42037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12" name="Rectangle 12"/>
          <p:cNvSpPr>
            <a:spLocks noChangeArrowheads="1"/>
          </p:cNvSpPr>
          <p:nvPr/>
        </p:nvSpPr>
        <p:spPr bwMode="auto">
          <a:xfrm>
            <a:off x="3898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13" name="Rectangle 13"/>
          <p:cNvSpPr>
            <a:spLocks noChangeArrowheads="1"/>
          </p:cNvSpPr>
          <p:nvPr/>
        </p:nvSpPr>
        <p:spPr bwMode="auto">
          <a:xfrm>
            <a:off x="32893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14" name="Rectangle 14"/>
          <p:cNvSpPr>
            <a:spLocks noChangeArrowheads="1"/>
          </p:cNvSpPr>
          <p:nvPr/>
        </p:nvSpPr>
        <p:spPr bwMode="auto">
          <a:xfrm>
            <a:off x="30607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15" name="Rectangle 15"/>
          <p:cNvSpPr>
            <a:spLocks noChangeArrowheads="1"/>
          </p:cNvSpPr>
          <p:nvPr/>
        </p:nvSpPr>
        <p:spPr bwMode="auto">
          <a:xfrm>
            <a:off x="2374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16" name="Rectangle 16"/>
          <p:cNvSpPr>
            <a:spLocks noChangeArrowheads="1"/>
          </p:cNvSpPr>
          <p:nvPr/>
        </p:nvSpPr>
        <p:spPr bwMode="auto">
          <a:xfrm>
            <a:off x="2527300" y="3149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17" name="Rectangle 17"/>
          <p:cNvSpPr>
            <a:spLocks noChangeArrowheads="1"/>
          </p:cNvSpPr>
          <p:nvPr/>
        </p:nvSpPr>
        <p:spPr bwMode="auto">
          <a:xfrm>
            <a:off x="3517900" y="3149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947218" name="Rectangle 18"/>
          <p:cNvSpPr>
            <a:spLocks noChangeArrowheads="1"/>
          </p:cNvSpPr>
          <p:nvPr/>
        </p:nvSpPr>
        <p:spPr bwMode="auto">
          <a:xfrm>
            <a:off x="4813300" y="307340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947219" name="Rectangle 19"/>
          <p:cNvSpPr>
            <a:spLocks noChangeArrowheads="1"/>
          </p:cNvSpPr>
          <p:nvPr/>
        </p:nvSpPr>
        <p:spPr bwMode="auto">
          <a:xfrm>
            <a:off x="1308100" y="53848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0" name="Rectangle 20"/>
          <p:cNvSpPr>
            <a:spLocks noChangeArrowheads="1"/>
          </p:cNvSpPr>
          <p:nvPr/>
        </p:nvSpPr>
        <p:spPr bwMode="auto">
          <a:xfrm>
            <a:off x="1536700" y="54737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21" name="Rectangle 21"/>
          <p:cNvSpPr>
            <a:spLocks noChangeArrowheads="1"/>
          </p:cNvSpPr>
          <p:nvPr/>
        </p:nvSpPr>
        <p:spPr bwMode="auto">
          <a:xfrm>
            <a:off x="12319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22" name="Rectangle 22"/>
          <p:cNvSpPr>
            <a:spLocks noChangeArrowheads="1"/>
          </p:cNvSpPr>
          <p:nvPr/>
        </p:nvSpPr>
        <p:spPr bwMode="auto">
          <a:xfrm>
            <a:off x="20701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23" name="Rectangle 23"/>
          <p:cNvSpPr>
            <a:spLocks noChangeArrowheads="1"/>
          </p:cNvSpPr>
          <p:nvPr/>
        </p:nvSpPr>
        <p:spPr bwMode="auto">
          <a:xfrm>
            <a:off x="2374900" y="5384800"/>
            <a:ext cx="485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4" name="Rectangle 24"/>
          <p:cNvSpPr>
            <a:spLocks noChangeArrowheads="1"/>
          </p:cNvSpPr>
          <p:nvPr/>
        </p:nvSpPr>
        <p:spPr bwMode="auto">
          <a:xfrm>
            <a:off x="7099300" y="51308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25" name="Rectangle 25"/>
          <p:cNvSpPr>
            <a:spLocks noChangeArrowheads="1"/>
          </p:cNvSpPr>
          <p:nvPr/>
        </p:nvSpPr>
        <p:spPr bwMode="auto">
          <a:xfrm>
            <a:off x="23749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26" name="Rectangle 26"/>
          <p:cNvSpPr>
            <a:spLocks noChangeArrowheads="1"/>
          </p:cNvSpPr>
          <p:nvPr/>
        </p:nvSpPr>
        <p:spPr bwMode="auto">
          <a:xfrm>
            <a:off x="1308100" y="1917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7" name="Rectangle 27"/>
          <p:cNvSpPr>
            <a:spLocks noChangeArrowheads="1"/>
          </p:cNvSpPr>
          <p:nvPr/>
        </p:nvSpPr>
        <p:spPr bwMode="auto">
          <a:xfrm>
            <a:off x="1536700" y="2006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28" name="Rectangle 28"/>
          <p:cNvSpPr>
            <a:spLocks noChangeArrowheads="1"/>
          </p:cNvSpPr>
          <p:nvPr/>
        </p:nvSpPr>
        <p:spPr bwMode="auto">
          <a:xfrm>
            <a:off x="1231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29" name="Rectangle 29"/>
          <p:cNvSpPr>
            <a:spLocks noChangeArrowheads="1"/>
          </p:cNvSpPr>
          <p:nvPr/>
        </p:nvSpPr>
        <p:spPr bwMode="auto">
          <a:xfrm>
            <a:off x="20701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30" name="Rectangle 30"/>
          <p:cNvSpPr>
            <a:spLocks noChangeArrowheads="1"/>
          </p:cNvSpPr>
          <p:nvPr/>
        </p:nvSpPr>
        <p:spPr bwMode="auto">
          <a:xfrm>
            <a:off x="23749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1" name="Rectangle 31"/>
          <p:cNvSpPr>
            <a:spLocks noChangeArrowheads="1"/>
          </p:cNvSpPr>
          <p:nvPr/>
        </p:nvSpPr>
        <p:spPr bwMode="auto">
          <a:xfrm>
            <a:off x="32893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2" name="Rectangle 32"/>
          <p:cNvSpPr>
            <a:spLocks noChangeArrowheads="1"/>
          </p:cNvSpPr>
          <p:nvPr/>
        </p:nvSpPr>
        <p:spPr bwMode="auto">
          <a:xfrm>
            <a:off x="4203700" y="1917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3" name="Rectangle 33"/>
          <p:cNvSpPr>
            <a:spLocks noChangeArrowheads="1"/>
          </p:cNvSpPr>
          <p:nvPr/>
        </p:nvSpPr>
        <p:spPr bwMode="auto">
          <a:xfrm>
            <a:off x="7099300" y="1663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34" name="Rectangle 34"/>
          <p:cNvSpPr>
            <a:spLocks noChangeArrowheads="1"/>
          </p:cNvSpPr>
          <p:nvPr/>
        </p:nvSpPr>
        <p:spPr bwMode="auto">
          <a:xfrm>
            <a:off x="4203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35" name="Rectangle 35"/>
          <p:cNvSpPr>
            <a:spLocks noChangeArrowheads="1"/>
          </p:cNvSpPr>
          <p:nvPr/>
        </p:nvSpPr>
        <p:spPr bwMode="auto">
          <a:xfrm>
            <a:off x="3898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36" name="Rectangle 36"/>
          <p:cNvSpPr>
            <a:spLocks noChangeArrowheads="1"/>
          </p:cNvSpPr>
          <p:nvPr/>
        </p:nvSpPr>
        <p:spPr bwMode="auto">
          <a:xfrm>
            <a:off x="32893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37" name="Rectangle 37"/>
          <p:cNvSpPr>
            <a:spLocks noChangeArrowheads="1"/>
          </p:cNvSpPr>
          <p:nvPr/>
        </p:nvSpPr>
        <p:spPr bwMode="auto">
          <a:xfrm>
            <a:off x="3060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38" name="Rectangle 38"/>
          <p:cNvSpPr>
            <a:spLocks noChangeArrowheads="1"/>
          </p:cNvSpPr>
          <p:nvPr/>
        </p:nvSpPr>
        <p:spPr bwMode="auto">
          <a:xfrm>
            <a:off x="2374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39" name="Rectangle 39"/>
          <p:cNvSpPr>
            <a:spLocks noChangeArrowheads="1"/>
          </p:cNvSpPr>
          <p:nvPr/>
        </p:nvSpPr>
        <p:spPr bwMode="auto">
          <a:xfrm>
            <a:off x="2527300" y="2006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40" name="Rectangle 40"/>
          <p:cNvSpPr>
            <a:spLocks noChangeArrowheads="1"/>
          </p:cNvSpPr>
          <p:nvPr/>
        </p:nvSpPr>
        <p:spPr bwMode="auto">
          <a:xfrm>
            <a:off x="3517900" y="2006600"/>
            <a:ext cx="5207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</a:t>
            </a:r>
          </a:p>
        </p:txBody>
      </p:sp>
      <p:sp>
        <p:nvSpPr>
          <p:cNvPr id="947241" name="Rectangle 41"/>
          <p:cNvSpPr>
            <a:spLocks noChangeArrowheads="1"/>
          </p:cNvSpPr>
          <p:nvPr/>
        </p:nvSpPr>
        <p:spPr bwMode="auto">
          <a:xfrm>
            <a:off x="3822700" y="5397500"/>
            <a:ext cx="8159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target</a:t>
            </a:r>
          </a:p>
        </p:txBody>
      </p:sp>
      <p:sp>
        <p:nvSpPr>
          <p:cNvPr id="947242" name="Rectangle 42"/>
          <p:cNvSpPr>
            <a:spLocks noChangeArrowheads="1"/>
          </p:cNvSpPr>
          <p:nvPr/>
        </p:nvSpPr>
        <p:spPr bwMode="auto">
          <a:xfrm>
            <a:off x="42037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43" name="Rectangle 43"/>
          <p:cNvSpPr>
            <a:spLocks noChangeArrowheads="1"/>
          </p:cNvSpPr>
          <p:nvPr/>
        </p:nvSpPr>
        <p:spPr bwMode="auto">
          <a:xfrm>
            <a:off x="51181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44" name="Rectangle 44"/>
          <p:cNvSpPr>
            <a:spLocks noChangeArrowheads="1"/>
          </p:cNvSpPr>
          <p:nvPr/>
        </p:nvSpPr>
        <p:spPr bwMode="auto">
          <a:xfrm>
            <a:off x="4356100" y="2006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947245" name="Rectangle 45"/>
          <p:cNvSpPr>
            <a:spLocks noChangeArrowheads="1"/>
          </p:cNvSpPr>
          <p:nvPr/>
        </p:nvSpPr>
        <p:spPr bwMode="auto">
          <a:xfrm>
            <a:off x="6261100" y="2006600"/>
            <a:ext cx="627776" cy="2936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 dirty="0" err="1" smtClean="0">
                <a:solidFill>
                  <a:schemeClr val="tx1"/>
                </a:solidFill>
                <a:latin typeface="Comic Sans MS" charset="0"/>
              </a:rPr>
              <a:t>Func</a:t>
            </a:r>
            <a:endParaRPr lang="en-US" sz="1800" b="0" dirty="0">
              <a:solidFill>
                <a:schemeClr val="tx1"/>
              </a:solidFill>
              <a:latin typeface="Comic Sans MS" charset="0"/>
            </a:endParaRPr>
          </a:p>
        </p:txBody>
      </p:sp>
      <p:sp>
        <p:nvSpPr>
          <p:cNvPr id="947246" name="Rectangle 46"/>
          <p:cNvSpPr>
            <a:spLocks noChangeArrowheads="1"/>
          </p:cNvSpPr>
          <p:nvPr/>
        </p:nvSpPr>
        <p:spPr bwMode="auto">
          <a:xfrm>
            <a:off x="850900" y="1244600"/>
            <a:ext cx="20986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Register-Register</a:t>
            </a:r>
          </a:p>
        </p:txBody>
      </p:sp>
      <p:sp>
        <p:nvSpPr>
          <p:cNvPr id="947247" name="Rectangle 47"/>
          <p:cNvSpPr>
            <a:spLocks noChangeArrowheads="1"/>
          </p:cNvSpPr>
          <p:nvPr/>
        </p:nvSpPr>
        <p:spPr bwMode="auto">
          <a:xfrm>
            <a:off x="60325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5</a:t>
            </a:r>
          </a:p>
        </p:txBody>
      </p:sp>
      <p:sp>
        <p:nvSpPr>
          <p:cNvPr id="947248" name="Rectangle 48"/>
          <p:cNvSpPr>
            <a:spLocks noChangeArrowheads="1"/>
          </p:cNvSpPr>
          <p:nvPr/>
        </p:nvSpPr>
        <p:spPr bwMode="auto">
          <a:xfrm>
            <a:off x="58039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6</a:t>
            </a:r>
          </a:p>
        </p:txBody>
      </p:sp>
      <p:sp>
        <p:nvSpPr>
          <p:cNvPr id="947249" name="Rectangle 49"/>
          <p:cNvSpPr>
            <a:spLocks noChangeArrowheads="1"/>
          </p:cNvSpPr>
          <p:nvPr/>
        </p:nvSpPr>
        <p:spPr bwMode="auto">
          <a:xfrm>
            <a:off x="51181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10</a:t>
            </a:r>
          </a:p>
        </p:txBody>
      </p:sp>
      <p:sp>
        <p:nvSpPr>
          <p:cNvPr id="947250" name="Rectangle 50"/>
          <p:cNvSpPr>
            <a:spLocks noChangeArrowheads="1"/>
          </p:cNvSpPr>
          <p:nvPr/>
        </p:nvSpPr>
        <p:spPr bwMode="auto">
          <a:xfrm>
            <a:off x="48895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11</a:t>
            </a:r>
          </a:p>
        </p:txBody>
      </p:sp>
      <p:sp>
        <p:nvSpPr>
          <p:cNvPr id="947251" name="Rectangle 51"/>
          <p:cNvSpPr>
            <a:spLocks noChangeArrowheads="1"/>
          </p:cNvSpPr>
          <p:nvPr/>
        </p:nvSpPr>
        <p:spPr bwMode="auto">
          <a:xfrm>
            <a:off x="850900" y="2495550"/>
            <a:ext cx="23542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Register-Immediate</a:t>
            </a:r>
          </a:p>
        </p:txBody>
      </p:sp>
      <p:sp>
        <p:nvSpPr>
          <p:cNvPr id="947252" name="Rectangle 52"/>
          <p:cNvSpPr>
            <a:spLocks noChangeArrowheads="1"/>
          </p:cNvSpPr>
          <p:nvPr/>
        </p:nvSpPr>
        <p:spPr bwMode="auto">
          <a:xfrm>
            <a:off x="1308100" y="41656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3" name="Rectangle 53"/>
          <p:cNvSpPr>
            <a:spLocks noChangeArrowheads="1"/>
          </p:cNvSpPr>
          <p:nvPr/>
        </p:nvSpPr>
        <p:spPr bwMode="auto">
          <a:xfrm>
            <a:off x="1536700" y="42545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54" name="Rectangle 54"/>
          <p:cNvSpPr>
            <a:spLocks noChangeArrowheads="1"/>
          </p:cNvSpPr>
          <p:nvPr/>
        </p:nvSpPr>
        <p:spPr bwMode="auto">
          <a:xfrm>
            <a:off x="1231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55" name="Rectangle 55"/>
          <p:cNvSpPr>
            <a:spLocks noChangeArrowheads="1"/>
          </p:cNvSpPr>
          <p:nvPr/>
        </p:nvSpPr>
        <p:spPr bwMode="auto">
          <a:xfrm>
            <a:off x="20701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56" name="Rectangle 56"/>
          <p:cNvSpPr>
            <a:spLocks noChangeArrowheads="1"/>
          </p:cNvSpPr>
          <p:nvPr/>
        </p:nvSpPr>
        <p:spPr bwMode="auto">
          <a:xfrm>
            <a:off x="2374900" y="41656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7" name="Rectangle 57"/>
          <p:cNvSpPr>
            <a:spLocks noChangeArrowheads="1"/>
          </p:cNvSpPr>
          <p:nvPr/>
        </p:nvSpPr>
        <p:spPr bwMode="auto">
          <a:xfrm>
            <a:off x="3289300" y="41656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8" name="Rectangle 58"/>
          <p:cNvSpPr>
            <a:spLocks noChangeArrowheads="1"/>
          </p:cNvSpPr>
          <p:nvPr/>
        </p:nvSpPr>
        <p:spPr bwMode="auto">
          <a:xfrm>
            <a:off x="4203700" y="41656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9" name="Rectangle 59"/>
          <p:cNvSpPr>
            <a:spLocks noChangeArrowheads="1"/>
          </p:cNvSpPr>
          <p:nvPr/>
        </p:nvSpPr>
        <p:spPr bwMode="auto">
          <a:xfrm>
            <a:off x="7099300" y="39116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60" name="Rectangle 60"/>
          <p:cNvSpPr>
            <a:spLocks noChangeArrowheads="1"/>
          </p:cNvSpPr>
          <p:nvPr/>
        </p:nvSpPr>
        <p:spPr bwMode="auto">
          <a:xfrm>
            <a:off x="42037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61" name="Rectangle 61"/>
          <p:cNvSpPr>
            <a:spLocks noChangeArrowheads="1"/>
          </p:cNvSpPr>
          <p:nvPr/>
        </p:nvSpPr>
        <p:spPr bwMode="auto">
          <a:xfrm>
            <a:off x="3898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62" name="Rectangle 62"/>
          <p:cNvSpPr>
            <a:spLocks noChangeArrowheads="1"/>
          </p:cNvSpPr>
          <p:nvPr/>
        </p:nvSpPr>
        <p:spPr bwMode="auto">
          <a:xfrm>
            <a:off x="32893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63" name="Rectangle 63"/>
          <p:cNvSpPr>
            <a:spLocks noChangeArrowheads="1"/>
          </p:cNvSpPr>
          <p:nvPr/>
        </p:nvSpPr>
        <p:spPr bwMode="auto">
          <a:xfrm>
            <a:off x="30607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64" name="Rectangle 64"/>
          <p:cNvSpPr>
            <a:spLocks noChangeArrowheads="1"/>
          </p:cNvSpPr>
          <p:nvPr/>
        </p:nvSpPr>
        <p:spPr bwMode="auto">
          <a:xfrm>
            <a:off x="2374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65" name="Rectangle 65"/>
          <p:cNvSpPr>
            <a:spLocks noChangeArrowheads="1"/>
          </p:cNvSpPr>
          <p:nvPr/>
        </p:nvSpPr>
        <p:spPr bwMode="auto">
          <a:xfrm>
            <a:off x="2527300" y="42545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66" name="Rectangle 66"/>
          <p:cNvSpPr>
            <a:spLocks noChangeArrowheads="1"/>
          </p:cNvSpPr>
          <p:nvPr/>
        </p:nvSpPr>
        <p:spPr bwMode="auto">
          <a:xfrm>
            <a:off x="3213100" y="4254500"/>
            <a:ext cx="10779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Rs2/Opx</a:t>
            </a:r>
          </a:p>
        </p:txBody>
      </p:sp>
      <p:sp>
        <p:nvSpPr>
          <p:cNvPr id="947267" name="Rectangle 67"/>
          <p:cNvSpPr>
            <a:spLocks noChangeArrowheads="1"/>
          </p:cNvSpPr>
          <p:nvPr/>
        </p:nvSpPr>
        <p:spPr bwMode="auto">
          <a:xfrm>
            <a:off x="4813300" y="417830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947268" name="Rectangle 68"/>
          <p:cNvSpPr>
            <a:spLocks noChangeArrowheads="1"/>
          </p:cNvSpPr>
          <p:nvPr/>
        </p:nvSpPr>
        <p:spPr bwMode="auto">
          <a:xfrm>
            <a:off x="850900" y="3590925"/>
            <a:ext cx="3934721" cy="305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dirty="0" smtClean="0">
                <a:solidFill>
                  <a:schemeClr val="tx1"/>
                </a:solidFill>
                <a:latin typeface="Comic Sans MS" charset="0"/>
              </a:rPr>
              <a:t>Branch (Same format  as </a:t>
            </a:r>
            <a:r>
              <a:rPr lang="en-US" sz="1800" dirty="0" err="1" smtClean="0">
                <a:solidFill>
                  <a:schemeClr val="tx1"/>
                </a:solidFill>
                <a:latin typeface="Comic Sans MS" charset="0"/>
              </a:rPr>
              <a:t>Reg-Imm</a:t>
            </a:r>
            <a:r>
              <a:rPr lang="en-US" sz="1800" dirty="0" smtClean="0">
                <a:solidFill>
                  <a:schemeClr val="tx1"/>
                </a:solidFill>
                <a:latin typeface="Comic Sans MS" charset="0"/>
              </a:rPr>
              <a:t>)</a:t>
            </a:r>
            <a:endParaRPr lang="en-US" sz="1800" dirty="0">
              <a:solidFill>
                <a:schemeClr val="tx1"/>
              </a:solidFill>
              <a:latin typeface="Comic Sans MS" charset="0"/>
            </a:endParaRPr>
          </a:p>
        </p:txBody>
      </p:sp>
      <p:sp>
        <p:nvSpPr>
          <p:cNvPr id="947269" name="Rectangle 69"/>
          <p:cNvSpPr>
            <a:spLocks noChangeArrowheads="1"/>
          </p:cNvSpPr>
          <p:nvPr/>
        </p:nvSpPr>
        <p:spPr bwMode="auto">
          <a:xfrm>
            <a:off x="850900" y="4752975"/>
            <a:ext cx="1404938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Jump / Call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Reg-Reg</a:t>
            </a:r>
            <a:r>
              <a:rPr lang="en-US" dirty="0" smtClean="0"/>
              <a:t>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 (e.g., 0) encodes that this is a </a:t>
            </a:r>
            <a:r>
              <a:rPr lang="en-US" dirty="0" err="1" smtClean="0"/>
              <a:t>reg-reg</a:t>
            </a:r>
            <a:r>
              <a:rPr lang="en-US" dirty="0" smtClean="0"/>
              <a:t> instruction</a:t>
            </a:r>
          </a:p>
          <a:p>
            <a:r>
              <a:rPr lang="en-US" dirty="0" err="1" smtClean="0"/>
              <a:t>Func</a:t>
            </a:r>
            <a:r>
              <a:rPr lang="en-US" dirty="0" smtClean="0"/>
              <a:t> encodes the </a:t>
            </a:r>
            <a:r>
              <a:rPr lang="en-US" dirty="0" err="1" smtClean="0"/>
              <a:t>datapath</a:t>
            </a:r>
            <a:r>
              <a:rPr lang="en-US" dirty="0" smtClean="0"/>
              <a:t> operations (add, sub, etc.)</a:t>
            </a:r>
          </a:p>
          <a:p>
            <a:r>
              <a:rPr lang="en-US" dirty="0" smtClean="0"/>
              <a:t>Rd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(Rs1) </a:t>
            </a:r>
            <a:r>
              <a:rPr lang="en-US" dirty="0" err="1" smtClean="0">
                <a:sym typeface="Wingdings"/>
              </a:rPr>
              <a:t>Func</a:t>
            </a:r>
            <a:r>
              <a:rPr lang="en-US" dirty="0" smtClean="0">
                <a:sym typeface="Wingdings"/>
              </a:rPr>
              <a:t> (Rs2)</a:t>
            </a:r>
          </a:p>
          <a:p>
            <a:r>
              <a:rPr lang="en-US" dirty="0" smtClean="0">
                <a:sym typeface="Wingdings"/>
              </a:rPr>
              <a:t>ADD R1,R2,R3</a:t>
            </a:r>
          </a:p>
          <a:p>
            <a:pPr lvl="1"/>
            <a:r>
              <a:rPr lang="en-US" dirty="0" smtClean="0">
                <a:sym typeface="Wingdings"/>
              </a:rPr>
              <a:t>Add</a:t>
            </a:r>
          </a:p>
          <a:p>
            <a:pPr lvl="1"/>
            <a:r>
              <a:rPr lang="en-US" dirty="0" smtClean="0">
                <a:sym typeface="Wingdings"/>
              </a:rPr>
              <a:t>Reg[R1]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Regs[R2] + Regs[R3]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1308100" y="1917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1536700" y="2006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1231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0701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23749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32893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4203700" y="1917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7099300" y="1663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13" name="Rectangle 34"/>
          <p:cNvSpPr>
            <a:spLocks noChangeArrowheads="1"/>
          </p:cNvSpPr>
          <p:nvPr/>
        </p:nvSpPr>
        <p:spPr bwMode="auto">
          <a:xfrm>
            <a:off x="4203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3898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32893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3060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17" name="Rectangle 38"/>
          <p:cNvSpPr>
            <a:spLocks noChangeArrowheads="1"/>
          </p:cNvSpPr>
          <p:nvPr/>
        </p:nvSpPr>
        <p:spPr bwMode="auto">
          <a:xfrm>
            <a:off x="2374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2527300" y="2006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19" name="Rectangle 40"/>
          <p:cNvSpPr>
            <a:spLocks noChangeArrowheads="1"/>
          </p:cNvSpPr>
          <p:nvPr/>
        </p:nvSpPr>
        <p:spPr bwMode="auto">
          <a:xfrm>
            <a:off x="3517900" y="2006600"/>
            <a:ext cx="5207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</a:t>
            </a:r>
          </a:p>
        </p:txBody>
      </p:sp>
      <p:sp>
        <p:nvSpPr>
          <p:cNvPr id="20" name="Rectangle 42"/>
          <p:cNvSpPr>
            <a:spLocks noChangeArrowheads="1"/>
          </p:cNvSpPr>
          <p:nvPr/>
        </p:nvSpPr>
        <p:spPr bwMode="auto">
          <a:xfrm>
            <a:off x="42037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43"/>
          <p:cNvSpPr>
            <a:spLocks noChangeArrowheads="1"/>
          </p:cNvSpPr>
          <p:nvPr/>
        </p:nvSpPr>
        <p:spPr bwMode="auto">
          <a:xfrm>
            <a:off x="51181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44"/>
          <p:cNvSpPr>
            <a:spLocks noChangeArrowheads="1"/>
          </p:cNvSpPr>
          <p:nvPr/>
        </p:nvSpPr>
        <p:spPr bwMode="auto">
          <a:xfrm>
            <a:off x="4356100" y="2006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23" name="Rectangle 45"/>
          <p:cNvSpPr>
            <a:spLocks noChangeArrowheads="1"/>
          </p:cNvSpPr>
          <p:nvPr/>
        </p:nvSpPr>
        <p:spPr bwMode="auto">
          <a:xfrm>
            <a:off x="6261100" y="2006600"/>
            <a:ext cx="627776" cy="2936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 dirty="0" err="1" smtClean="0">
                <a:solidFill>
                  <a:schemeClr val="tx1"/>
                </a:solidFill>
                <a:latin typeface="Comic Sans MS" charset="0"/>
              </a:rPr>
              <a:t>Func</a:t>
            </a:r>
            <a:endParaRPr lang="en-US" sz="1800" b="0" dirty="0">
              <a:solidFill>
                <a:schemeClr val="tx1"/>
              </a:solidFill>
              <a:latin typeface="Comic Sans MS" charset="0"/>
            </a:endParaRPr>
          </a:p>
        </p:txBody>
      </p:sp>
      <p:sp>
        <p:nvSpPr>
          <p:cNvPr id="24" name="Rectangle 46"/>
          <p:cNvSpPr>
            <a:spLocks noChangeArrowheads="1"/>
          </p:cNvSpPr>
          <p:nvPr/>
        </p:nvSpPr>
        <p:spPr bwMode="auto">
          <a:xfrm>
            <a:off x="850900" y="1244600"/>
            <a:ext cx="20986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dirty="0" smtClean="0">
                <a:solidFill>
                  <a:schemeClr val="tx1"/>
                </a:solidFill>
                <a:latin typeface="Comic Sans MS" charset="0"/>
              </a:rPr>
              <a:t>Register</a:t>
            </a:r>
            <a:r>
              <a:rPr lang="en-US" sz="1800" dirty="0">
                <a:solidFill>
                  <a:schemeClr val="tx1"/>
                </a:solidFill>
                <a:latin typeface="Comic Sans MS" charset="0"/>
              </a:rPr>
              <a:t>-Register</a:t>
            </a:r>
          </a:p>
        </p:txBody>
      </p:sp>
      <p:sp>
        <p:nvSpPr>
          <p:cNvPr id="25" name="Rectangle 47"/>
          <p:cNvSpPr>
            <a:spLocks noChangeArrowheads="1"/>
          </p:cNvSpPr>
          <p:nvPr/>
        </p:nvSpPr>
        <p:spPr bwMode="auto">
          <a:xfrm>
            <a:off x="60325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5</a:t>
            </a:r>
          </a:p>
        </p:txBody>
      </p:sp>
      <p:sp>
        <p:nvSpPr>
          <p:cNvPr id="26" name="Rectangle 48"/>
          <p:cNvSpPr>
            <a:spLocks noChangeArrowheads="1"/>
          </p:cNvSpPr>
          <p:nvPr/>
        </p:nvSpPr>
        <p:spPr bwMode="auto">
          <a:xfrm>
            <a:off x="58039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6</a:t>
            </a:r>
          </a:p>
        </p:txBody>
      </p:sp>
      <p:sp>
        <p:nvSpPr>
          <p:cNvPr id="27" name="Rectangle 49"/>
          <p:cNvSpPr>
            <a:spLocks noChangeArrowheads="1"/>
          </p:cNvSpPr>
          <p:nvPr/>
        </p:nvSpPr>
        <p:spPr bwMode="auto">
          <a:xfrm>
            <a:off x="51181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10</a:t>
            </a:r>
          </a:p>
        </p:txBody>
      </p:sp>
      <p:sp>
        <p:nvSpPr>
          <p:cNvPr id="28" name="Rectangle 50"/>
          <p:cNvSpPr>
            <a:spLocks noChangeArrowheads="1"/>
          </p:cNvSpPr>
          <p:nvPr/>
        </p:nvSpPr>
        <p:spPr bwMode="auto">
          <a:xfrm>
            <a:off x="48895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Reg-Imm</a:t>
            </a:r>
            <a:r>
              <a:rPr lang="en-US" dirty="0" smtClean="0"/>
              <a:t>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Rd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(Rs1) Op (</a:t>
            </a:r>
            <a:r>
              <a:rPr lang="en-US" dirty="0" err="1" smtClean="0">
                <a:sym typeface="Wingdings"/>
              </a:rPr>
              <a:t>Imm</a:t>
            </a:r>
            <a:r>
              <a:rPr lang="en-US" dirty="0" smtClean="0">
                <a:sym typeface="Wingdings"/>
              </a:rPr>
              <a:t>)</a:t>
            </a:r>
          </a:p>
          <a:p>
            <a:r>
              <a:rPr lang="en-US" dirty="0" smtClean="0">
                <a:sym typeface="Wingdings"/>
              </a:rPr>
              <a:t>ADDI R1,R2,#3</a:t>
            </a:r>
          </a:p>
          <a:p>
            <a:pPr lvl="1"/>
            <a:r>
              <a:rPr lang="en-US" dirty="0" smtClean="0">
                <a:sym typeface="Wingdings"/>
              </a:rPr>
              <a:t>Add immediate</a:t>
            </a:r>
          </a:p>
          <a:p>
            <a:pPr lvl="1"/>
            <a:r>
              <a:rPr lang="en-US" dirty="0" smtClean="0">
                <a:sym typeface="Wingdings"/>
              </a:rPr>
              <a:t>Regs[R1]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Regs[R2] + 3</a:t>
            </a:r>
          </a:p>
          <a:p>
            <a:r>
              <a:rPr lang="en-US" dirty="0" smtClean="0">
                <a:sym typeface="Wingdings"/>
              </a:rPr>
              <a:t>LD R1,30(R2)</a:t>
            </a:r>
          </a:p>
          <a:p>
            <a:pPr lvl="1"/>
            <a:r>
              <a:rPr lang="en-US" dirty="0" smtClean="0">
                <a:sym typeface="Wingdings"/>
              </a:rPr>
              <a:t>Load word</a:t>
            </a:r>
          </a:p>
          <a:p>
            <a:pPr lvl="1"/>
            <a:r>
              <a:rPr lang="en-US" dirty="0" smtClean="0">
                <a:sym typeface="Wingdings"/>
              </a:rPr>
              <a:t>Regs[R1]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Mem[30 + Regs[R2]]</a:t>
            </a:r>
          </a:p>
          <a:p>
            <a:r>
              <a:rPr lang="en-US" dirty="0" smtClean="0">
                <a:sym typeface="Wingdings"/>
              </a:rPr>
              <a:t>BEQZ R4, name</a:t>
            </a:r>
          </a:p>
          <a:p>
            <a:pPr lvl="1"/>
            <a:r>
              <a:rPr lang="en-US" dirty="0" smtClean="0">
                <a:sym typeface="Wingdings"/>
              </a:rPr>
              <a:t>Branch equal zero</a:t>
            </a:r>
          </a:p>
          <a:p>
            <a:pPr lvl="1"/>
            <a:r>
              <a:rPr lang="en-US" dirty="0" smtClean="0">
                <a:sym typeface="Wingdings"/>
              </a:rPr>
              <a:t>If (Regs[R4] == 0) PC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1295400" y="186055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4"/>
          <p:cNvSpPr>
            <a:spLocks noChangeArrowheads="1"/>
          </p:cNvSpPr>
          <p:nvPr/>
        </p:nvSpPr>
        <p:spPr bwMode="auto">
          <a:xfrm>
            <a:off x="1524000" y="194945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12192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48" name="Rectangle 6"/>
          <p:cNvSpPr>
            <a:spLocks noChangeArrowheads="1"/>
          </p:cNvSpPr>
          <p:nvPr/>
        </p:nvSpPr>
        <p:spPr bwMode="auto">
          <a:xfrm>
            <a:off x="20574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2362200" y="186055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8"/>
          <p:cNvSpPr>
            <a:spLocks noChangeArrowheads="1"/>
          </p:cNvSpPr>
          <p:nvPr/>
        </p:nvSpPr>
        <p:spPr bwMode="auto">
          <a:xfrm>
            <a:off x="3276600" y="186055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4191000" y="186055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7086600" y="160655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53" name="Rectangle 11"/>
          <p:cNvSpPr>
            <a:spLocks noChangeArrowheads="1"/>
          </p:cNvSpPr>
          <p:nvPr/>
        </p:nvSpPr>
        <p:spPr bwMode="auto">
          <a:xfrm>
            <a:off x="41910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54" name="Rectangle 12"/>
          <p:cNvSpPr>
            <a:spLocks noChangeArrowheads="1"/>
          </p:cNvSpPr>
          <p:nvPr/>
        </p:nvSpPr>
        <p:spPr bwMode="auto">
          <a:xfrm>
            <a:off x="38862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55" name="Rectangle 13"/>
          <p:cNvSpPr>
            <a:spLocks noChangeArrowheads="1"/>
          </p:cNvSpPr>
          <p:nvPr/>
        </p:nvSpPr>
        <p:spPr bwMode="auto">
          <a:xfrm>
            <a:off x="32766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30480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57" name="Rectangle 15"/>
          <p:cNvSpPr>
            <a:spLocks noChangeArrowheads="1"/>
          </p:cNvSpPr>
          <p:nvPr/>
        </p:nvSpPr>
        <p:spPr bwMode="auto">
          <a:xfrm>
            <a:off x="2362200" y="160655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58" name="Rectangle 16"/>
          <p:cNvSpPr>
            <a:spLocks noChangeArrowheads="1"/>
          </p:cNvSpPr>
          <p:nvPr/>
        </p:nvSpPr>
        <p:spPr bwMode="auto">
          <a:xfrm>
            <a:off x="2514600" y="194945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59" name="Rectangle 17"/>
          <p:cNvSpPr>
            <a:spLocks noChangeArrowheads="1"/>
          </p:cNvSpPr>
          <p:nvPr/>
        </p:nvSpPr>
        <p:spPr bwMode="auto">
          <a:xfrm>
            <a:off x="3505200" y="194945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60" name="Rectangle 18"/>
          <p:cNvSpPr>
            <a:spLocks noChangeArrowheads="1"/>
          </p:cNvSpPr>
          <p:nvPr/>
        </p:nvSpPr>
        <p:spPr bwMode="auto">
          <a:xfrm>
            <a:off x="4800600" y="187325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61" name="Rectangle 51"/>
          <p:cNvSpPr>
            <a:spLocks noChangeArrowheads="1"/>
          </p:cNvSpPr>
          <p:nvPr/>
        </p:nvSpPr>
        <p:spPr bwMode="auto">
          <a:xfrm>
            <a:off x="838200" y="1295400"/>
            <a:ext cx="23542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Register-Immediate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/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Rd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(Rs1) Op (</a:t>
            </a:r>
            <a:r>
              <a:rPr lang="en-US" dirty="0" err="1" smtClean="0">
                <a:sym typeface="Wingdings"/>
              </a:rPr>
              <a:t>Imm</a:t>
            </a:r>
            <a:r>
              <a:rPr lang="en-US" dirty="0" smtClean="0">
                <a:sym typeface="Wingdings"/>
              </a:rPr>
              <a:t>)</a:t>
            </a:r>
          </a:p>
          <a:p>
            <a:r>
              <a:rPr lang="en-US" dirty="0" smtClean="0">
                <a:sym typeface="Wingdings"/>
              </a:rPr>
              <a:t>J name</a:t>
            </a:r>
          </a:p>
          <a:p>
            <a:pPr lvl="1"/>
            <a:r>
              <a:rPr lang="en-US" dirty="0" smtClean="0">
                <a:sym typeface="Wingdings"/>
              </a:rPr>
              <a:t>Jump</a:t>
            </a:r>
          </a:p>
          <a:p>
            <a:pPr lvl="1"/>
            <a:r>
              <a:rPr lang="en-US" dirty="0" smtClean="0">
                <a:sym typeface="Wingdings"/>
              </a:rPr>
              <a:t>PC</a:t>
            </a:r>
            <a:r>
              <a:rPr lang="en-US" baseline="-25000" dirty="0" smtClean="0">
                <a:sym typeface="Wingdings"/>
              </a:rPr>
              <a:t>6…</a:t>
            </a:r>
            <a:r>
              <a:rPr lang="en-US" baseline="-25000" dirty="0" smtClean="0">
                <a:sym typeface="Wingdings"/>
              </a:rPr>
              <a:t>31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name</a:t>
            </a:r>
          </a:p>
          <a:p>
            <a:r>
              <a:rPr lang="en-US" dirty="0" smtClean="0">
                <a:sym typeface="Wingdings"/>
              </a:rPr>
              <a:t>JAL name</a:t>
            </a:r>
          </a:p>
          <a:p>
            <a:pPr lvl="1"/>
            <a:r>
              <a:rPr lang="en-US" dirty="0" smtClean="0">
                <a:sym typeface="Wingdings"/>
              </a:rPr>
              <a:t>Jump and link</a:t>
            </a:r>
          </a:p>
          <a:p>
            <a:pPr lvl="1"/>
            <a:r>
              <a:rPr lang="en-US" dirty="0" smtClean="0">
                <a:sym typeface="Wingdings"/>
              </a:rPr>
              <a:t>Regs[R31]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PC </a:t>
            </a:r>
            <a:r>
              <a:rPr lang="en-US" smtClean="0">
                <a:sym typeface="Wingdings"/>
              </a:rPr>
              <a:t>+</a:t>
            </a:r>
            <a:r>
              <a:rPr lang="en-US" smtClean="0">
                <a:sym typeface="Wingdings"/>
              </a:rPr>
              <a:t> 4; PC</a:t>
            </a:r>
            <a:r>
              <a:rPr lang="en-US" baseline="-25000" smtClean="0">
                <a:sym typeface="Wingdings"/>
              </a:rPr>
              <a:t>6…</a:t>
            </a:r>
            <a:r>
              <a:rPr lang="en-US" baseline="-25000" smtClean="0">
                <a:sym typeface="Wingdings"/>
              </a:rPr>
              <a:t>31</a:t>
            </a:r>
            <a:r>
              <a:rPr lang="en-US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1308100" y="1927225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1536700" y="2016125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231900" y="1673225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2070100" y="1673225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374900" y="1927225"/>
            <a:ext cx="485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7099300" y="1673225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374900" y="1673225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3822700" y="1939925"/>
            <a:ext cx="8159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target</a:t>
            </a:r>
          </a:p>
        </p:txBody>
      </p:sp>
      <p:sp>
        <p:nvSpPr>
          <p:cNvPr id="30" name="Rectangle 69"/>
          <p:cNvSpPr>
            <a:spLocks noChangeArrowheads="1"/>
          </p:cNvSpPr>
          <p:nvPr/>
        </p:nvSpPr>
        <p:spPr bwMode="auto">
          <a:xfrm>
            <a:off x="850900" y="1295400"/>
            <a:ext cx="1404938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Jump /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9FFFB8-F710-4F4C-BACE-798B96DEEBF0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>
          <a:xfrm>
            <a:off x="784225" y="2344738"/>
            <a:ext cx="7543800" cy="1143000"/>
          </a:xfrm>
          <a:noFill/>
        </p:spPr>
        <p:txBody>
          <a:bodyPr lIns="90488" tIns="44450" rIns="90488" bIns="44450"/>
          <a:lstStyle/>
          <a:p>
            <a:pPr algn="ctr"/>
            <a:r>
              <a:rPr lang="en-US" dirty="0"/>
              <a:t>Implementing MIPS: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Single-cycle per instruction</a:t>
            </a:r>
            <a:br>
              <a:rPr lang="en-US" sz="2800" dirty="0"/>
            </a:br>
            <a:r>
              <a:rPr lang="en-US" sz="2800" dirty="0" err="1"/>
              <a:t>datapath</a:t>
            </a:r>
            <a:r>
              <a:rPr lang="en-US" sz="2800" dirty="0"/>
              <a:t> &amp; control </a:t>
            </a:r>
            <a:r>
              <a:rPr lang="en-US" sz="2800" dirty="0" smtClean="0"/>
              <a:t>logic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AFC9E9-65A4-0243-9B3B-309555E9108A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18562" name="Freeform 2"/>
          <p:cNvSpPr>
            <a:spLocks/>
          </p:cNvSpPr>
          <p:nvPr/>
        </p:nvSpPr>
        <p:spPr bwMode="auto">
          <a:xfrm>
            <a:off x="3124200" y="2894013"/>
            <a:ext cx="1347788" cy="1587"/>
          </a:xfrm>
          <a:custGeom>
            <a:avLst/>
            <a:gdLst>
              <a:gd name="T0" fmla="*/ 0 w 849"/>
              <a:gd name="T1" fmla="*/ 0 h 1"/>
              <a:gd name="T2" fmla="*/ 849 w 849"/>
              <a:gd name="T3" fmla="*/ 0 h 1"/>
              <a:gd name="T4" fmla="*/ 0 60000 65536"/>
              <a:gd name="T5" fmla="*/ 0 60000 65536"/>
              <a:gd name="T6" fmla="*/ 0 w 849"/>
              <a:gd name="T7" fmla="*/ 0 h 1"/>
              <a:gd name="T8" fmla="*/ 849 w 849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49" h="1">
                <a:moveTo>
                  <a:pt x="0" y="0"/>
                </a:moveTo>
                <a:lnTo>
                  <a:pt x="849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3" name="Freeform 3"/>
          <p:cNvSpPr>
            <a:spLocks/>
          </p:cNvSpPr>
          <p:nvPr/>
        </p:nvSpPr>
        <p:spPr bwMode="auto">
          <a:xfrm>
            <a:off x="4068763" y="2846388"/>
            <a:ext cx="3440112" cy="2090737"/>
          </a:xfrm>
          <a:custGeom>
            <a:avLst/>
            <a:gdLst>
              <a:gd name="T0" fmla="*/ 2167 w 2167"/>
              <a:gd name="T1" fmla="*/ 0 h 1317"/>
              <a:gd name="T2" fmla="*/ 2167 w 2167"/>
              <a:gd name="T3" fmla="*/ 1317 h 1317"/>
              <a:gd name="T4" fmla="*/ 0 w 2167"/>
              <a:gd name="T5" fmla="*/ 1317 h 1317"/>
              <a:gd name="T6" fmla="*/ 0 w 2167"/>
              <a:gd name="T7" fmla="*/ 144 h 1317"/>
              <a:gd name="T8" fmla="*/ 238 w 2167"/>
              <a:gd name="T9" fmla="*/ 144 h 1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7"/>
              <a:gd name="T16" fmla="*/ 0 h 1317"/>
              <a:gd name="T17" fmla="*/ 2167 w 2167"/>
              <a:gd name="T18" fmla="*/ 1317 h 1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7" h="1317">
                <a:moveTo>
                  <a:pt x="2167" y="0"/>
                </a:moveTo>
                <a:lnTo>
                  <a:pt x="2167" y="1317"/>
                </a:lnTo>
                <a:lnTo>
                  <a:pt x="0" y="1317"/>
                </a:lnTo>
                <a:lnTo>
                  <a:pt x="0" y="144"/>
                </a:lnTo>
                <a:lnTo>
                  <a:pt x="238" y="144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4" name="Freeform 4"/>
          <p:cNvSpPr>
            <a:spLocks/>
          </p:cNvSpPr>
          <p:nvPr/>
        </p:nvSpPr>
        <p:spPr bwMode="auto">
          <a:xfrm>
            <a:off x="3151188" y="2857500"/>
            <a:ext cx="4370387" cy="1195388"/>
          </a:xfrm>
          <a:custGeom>
            <a:avLst/>
            <a:gdLst>
              <a:gd name="T0" fmla="*/ 0 w 2753"/>
              <a:gd name="T1" fmla="*/ 753 h 753"/>
              <a:gd name="T2" fmla="*/ 2249 w 2753"/>
              <a:gd name="T3" fmla="*/ 749 h 753"/>
              <a:gd name="T4" fmla="*/ 2249 w 2753"/>
              <a:gd name="T5" fmla="*/ 0 h 753"/>
              <a:gd name="T6" fmla="*/ 2753 w 2753"/>
              <a:gd name="T7" fmla="*/ 0 h 753"/>
              <a:gd name="T8" fmla="*/ 0 60000 65536"/>
              <a:gd name="T9" fmla="*/ 0 60000 65536"/>
              <a:gd name="T10" fmla="*/ 0 60000 65536"/>
              <a:gd name="T11" fmla="*/ 0 60000 65536"/>
              <a:gd name="T12" fmla="*/ 0 w 2753"/>
              <a:gd name="T13" fmla="*/ 0 h 753"/>
              <a:gd name="T14" fmla="*/ 2753 w 2753"/>
              <a:gd name="T15" fmla="*/ 753 h 75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53" h="753">
                <a:moveTo>
                  <a:pt x="0" y="753"/>
                </a:moveTo>
                <a:lnTo>
                  <a:pt x="2249" y="749"/>
                </a:lnTo>
                <a:lnTo>
                  <a:pt x="2249" y="0"/>
                </a:lnTo>
                <a:lnTo>
                  <a:pt x="2753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5" name="Freeform 5"/>
          <p:cNvSpPr>
            <a:spLocks/>
          </p:cNvSpPr>
          <p:nvPr/>
        </p:nvSpPr>
        <p:spPr bwMode="auto">
          <a:xfrm>
            <a:off x="1039813" y="1417638"/>
            <a:ext cx="1771650" cy="1336675"/>
          </a:xfrm>
          <a:custGeom>
            <a:avLst/>
            <a:gdLst>
              <a:gd name="T0" fmla="*/ 324 w 1116"/>
              <a:gd name="T1" fmla="*/ 842 h 842"/>
              <a:gd name="T2" fmla="*/ 7 w 1116"/>
              <a:gd name="T3" fmla="*/ 842 h 842"/>
              <a:gd name="T4" fmla="*/ 0 w 1116"/>
              <a:gd name="T5" fmla="*/ 0 h 842"/>
              <a:gd name="T6" fmla="*/ 1116 w 1116"/>
              <a:gd name="T7" fmla="*/ 7 h 842"/>
              <a:gd name="T8" fmla="*/ 0 60000 65536"/>
              <a:gd name="T9" fmla="*/ 0 60000 65536"/>
              <a:gd name="T10" fmla="*/ 0 60000 65536"/>
              <a:gd name="T11" fmla="*/ 0 60000 65536"/>
              <a:gd name="T12" fmla="*/ 0 w 1116"/>
              <a:gd name="T13" fmla="*/ 0 h 842"/>
              <a:gd name="T14" fmla="*/ 1116 w 1116"/>
              <a:gd name="T15" fmla="*/ 842 h 8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6" h="842">
                <a:moveTo>
                  <a:pt x="324" y="842"/>
                </a:moveTo>
                <a:lnTo>
                  <a:pt x="7" y="842"/>
                </a:lnTo>
                <a:lnTo>
                  <a:pt x="0" y="0"/>
                </a:lnTo>
                <a:lnTo>
                  <a:pt x="1116" y="7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6" name="Freeform 6"/>
          <p:cNvSpPr>
            <a:spLocks/>
          </p:cNvSpPr>
          <p:nvPr/>
        </p:nvSpPr>
        <p:spPr bwMode="auto">
          <a:xfrm>
            <a:off x="1854200" y="1417638"/>
            <a:ext cx="957263" cy="1362075"/>
          </a:xfrm>
          <a:custGeom>
            <a:avLst/>
            <a:gdLst>
              <a:gd name="T0" fmla="*/ 0 w 603"/>
              <a:gd name="T1" fmla="*/ 858 h 858"/>
              <a:gd name="T2" fmla="*/ 6 w 603"/>
              <a:gd name="T3" fmla="*/ 504 h 858"/>
              <a:gd name="T4" fmla="*/ 207 w 603"/>
              <a:gd name="T5" fmla="*/ 511 h 858"/>
              <a:gd name="T6" fmla="*/ 294 w 603"/>
              <a:gd name="T7" fmla="*/ 410 h 858"/>
              <a:gd name="T8" fmla="*/ 603 w 603"/>
              <a:gd name="T9" fmla="*/ 403 h 858"/>
              <a:gd name="T10" fmla="*/ 603 w 603"/>
              <a:gd name="T11" fmla="*/ 0 h 8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3"/>
              <a:gd name="T19" fmla="*/ 0 h 858"/>
              <a:gd name="T20" fmla="*/ 603 w 603"/>
              <a:gd name="T21" fmla="*/ 858 h 8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3" h="858">
                <a:moveTo>
                  <a:pt x="0" y="858"/>
                </a:moveTo>
                <a:lnTo>
                  <a:pt x="6" y="504"/>
                </a:lnTo>
                <a:lnTo>
                  <a:pt x="207" y="511"/>
                </a:lnTo>
                <a:lnTo>
                  <a:pt x="294" y="410"/>
                </a:lnTo>
                <a:lnTo>
                  <a:pt x="603" y="403"/>
                </a:lnTo>
                <a:lnTo>
                  <a:pt x="603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7" name="Freeform 7"/>
          <p:cNvSpPr>
            <a:spLocks/>
          </p:cNvSpPr>
          <p:nvPr/>
        </p:nvSpPr>
        <p:spPr bwMode="auto">
          <a:xfrm>
            <a:off x="1749425" y="2754313"/>
            <a:ext cx="1393825" cy="138112"/>
          </a:xfrm>
          <a:custGeom>
            <a:avLst/>
            <a:gdLst>
              <a:gd name="T0" fmla="*/ 0 w 878"/>
              <a:gd name="T1" fmla="*/ 8 h 87"/>
              <a:gd name="T2" fmla="*/ 352 w 878"/>
              <a:gd name="T3" fmla="*/ 0 h 87"/>
              <a:gd name="T4" fmla="*/ 468 w 878"/>
              <a:gd name="T5" fmla="*/ 87 h 87"/>
              <a:gd name="T6" fmla="*/ 878 w 878"/>
              <a:gd name="T7" fmla="*/ 87 h 87"/>
              <a:gd name="T8" fmla="*/ 0 60000 65536"/>
              <a:gd name="T9" fmla="*/ 0 60000 65536"/>
              <a:gd name="T10" fmla="*/ 0 60000 65536"/>
              <a:gd name="T11" fmla="*/ 0 60000 65536"/>
              <a:gd name="T12" fmla="*/ 0 w 878"/>
              <a:gd name="T13" fmla="*/ 0 h 87"/>
              <a:gd name="T14" fmla="*/ 878 w 878"/>
              <a:gd name="T15" fmla="*/ 87 h 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78" h="87">
                <a:moveTo>
                  <a:pt x="0" y="8"/>
                </a:moveTo>
                <a:lnTo>
                  <a:pt x="352" y="0"/>
                </a:lnTo>
                <a:lnTo>
                  <a:pt x="468" y="87"/>
                </a:lnTo>
                <a:lnTo>
                  <a:pt x="878" y="87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8" name="Freeform 8"/>
          <p:cNvSpPr>
            <a:spLocks/>
          </p:cNvSpPr>
          <p:nvPr/>
        </p:nvSpPr>
        <p:spPr bwMode="auto">
          <a:xfrm>
            <a:off x="3143250" y="2600325"/>
            <a:ext cx="3451225" cy="450850"/>
          </a:xfrm>
          <a:custGeom>
            <a:avLst/>
            <a:gdLst>
              <a:gd name="T0" fmla="*/ 0 w 2174"/>
              <a:gd name="T1" fmla="*/ 0 h 284"/>
              <a:gd name="T2" fmla="*/ 900 w 2174"/>
              <a:gd name="T3" fmla="*/ 0 h 284"/>
              <a:gd name="T4" fmla="*/ 1145 w 2174"/>
              <a:gd name="T5" fmla="*/ 284 h 284"/>
              <a:gd name="T6" fmla="*/ 2174 w 2174"/>
              <a:gd name="T7" fmla="*/ 284 h 284"/>
              <a:gd name="T8" fmla="*/ 0 60000 65536"/>
              <a:gd name="T9" fmla="*/ 0 60000 65536"/>
              <a:gd name="T10" fmla="*/ 0 60000 65536"/>
              <a:gd name="T11" fmla="*/ 0 60000 65536"/>
              <a:gd name="T12" fmla="*/ 0 w 2174"/>
              <a:gd name="T13" fmla="*/ 0 h 284"/>
              <a:gd name="T14" fmla="*/ 2174 w 2174"/>
              <a:gd name="T15" fmla="*/ 284 h 2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74" h="284">
                <a:moveTo>
                  <a:pt x="0" y="0"/>
                </a:moveTo>
                <a:lnTo>
                  <a:pt x="900" y="0"/>
                </a:lnTo>
                <a:lnTo>
                  <a:pt x="1145" y="284"/>
                </a:lnTo>
                <a:lnTo>
                  <a:pt x="2174" y="284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9" name="Freeform 9"/>
          <p:cNvSpPr>
            <a:spLocks/>
          </p:cNvSpPr>
          <p:nvPr/>
        </p:nvSpPr>
        <p:spPr bwMode="auto">
          <a:xfrm>
            <a:off x="3149600" y="2459038"/>
            <a:ext cx="3614738" cy="468312"/>
          </a:xfrm>
          <a:custGeom>
            <a:avLst/>
            <a:gdLst>
              <a:gd name="T0" fmla="*/ 0 w 2277"/>
              <a:gd name="T1" fmla="*/ 0 h 295"/>
              <a:gd name="T2" fmla="*/ 849 w 2277"/>
              <a:gd name="T3" fmla="*/ 0 h 295"/>
              <a:gd name="T4" fmla="*/ 1058 w 2277"/>
              <a:gd name="T5" fmla="*/ 187 h 295"/>
              <a:gd name="T6" fmla="*/ 2172 w 2277"/>
              <a:gd name="T7" fmla="*/ 194 h 295"/>
              <a:gd name="T8" fmla="*/ 2277 w 2277"/>
              <a:gd name="T9" fmla="*/ 295 h 2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77"/>
              <a:gd name="T16" fmla="*/ 0 h 295"/>
              <a:gd name="T17" fmla="*/ 2277 w 2277"/>
              <a:gd name="T18" fmla="*/ 295 h 2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77" h="295">
                <a:moveTo>
                  <a:pt x="0" y="0"/>
                </a:moveTo>
                <a:lnTo>
                  <a:pt x="849" y="0"/>
                </a:lnTo>
                <a:lnTo>
                  <a:pt x="1058" y="187"/>
                </a:lnTo>
                <a:lnTo>
                  <a:pt x="2172" y="194"/>
                </a:lnTo>
                <a:lnTo>
                  <a:pt x="2277" y="295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1" name="Rectangle 10"/>
          <p:cNvSpPr>
            <a:spLocks noGrp="1" noChangeArrowheads="1"/>
          </p:cNvSpPr>
          <p:nvPr>
            <p:ph type="title"/>
          </p:nvPr>
        </p:nvSpPr>
        <p:spPr>
          <a:xfrm>
            <a:off x="177800" y="393700"/>
            <a:ext cx="86487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Datapath: Reg-Reg ALU Instructions</a:t>
            </a:r>
          </a:p>
        </p:txBody>
      </p:sp>
      <p:sp>
        <p:nvSpPr>
          <p:cNvPr id="1218571" name="Rectangle 11"/>
          <p:cNvSpPr>
            <a:spLocks noChangeArrowheads="1"/>
          </p:cNvSpPr>
          <p:nvPr/>
        </p:nvSpPr>
        <p:spPr bwMode="auto">
          <a:xfrm>
            <a:off x="6346825" y="5464175"/>
            <a:ext cx="2619375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</a:rPr>
              <a:t>RegWrite Timing?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50913" y="5805488"/>
            <a:ext cx="7710487" cy="901700"/>
            <a:chOff x="599" y="3721"/>
            <a:chExt cx="4857" cy="568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621" y="3721"/>
              <a:ext cx="4835" cy="471"/>
              <a:chOff x="621" y="3721"/>
              <a:chExt cx="4835" cy="471"/>
            </a:xfrm>
          </p:grpSpPr>
          <p:sp>
            <p:nvSpPr>
              <p:cNvPr id="58448" name="Rectangle 14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621" y="3721"/>
                <a:ext cx="4672" cy="407"/>
                <a:chOff x="621" y="3721"/>
                <a:chExt cx="4672" cy="407"/>
              </a:xfrm>
            </p:grpSpPr>
            <p:sp>
              <p:nvSpPr>
                <p:cNvPr id="58450" name="Rectangle 16"/>
                <p:cNvSpPr>
                  <a:spLocks noChangeArrowheads="1"/>
                </p:cNvSpPr>
                <p:nvPr/>
              </p:nvSpPr>
              <p:spPr bwMode="auto">
                <a:xfrm>
                  <a:off x="621" y="3721"/>
                  <a:ext cx="4672" cy="402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</a:t>
                  </a: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6	   5	 5       5       5          6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0	   rs	rt       rd       0       func       rd </a:t>
                  </a:r>
                  <a:r>
                    <a:rPr lang="en-US" sz="1800">
                      <a:solidFill>
                        <a:srgbClr val="56127A"/>
                      </a:solidFill>
                      <a:latin typeface="Symbol" charset="2"/>
                    </a:rPr>
                    <a:t></a:t>
                  </a: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(rs) func (rt)</a:t>
                  </a:r>
                </a:p>
              </p:txBody>
            </p:sp>
            <p:sp>
              <p:nvSpPr>
                <p:cNvPr id="58451" name="Rectangle 17"/>
                <p:cNvSpPr>
                  <a:spLocks noChangeArrowheads="1"/>
                </p:cNvSpPr>
                <p:nvPr/>
              </p:nvSpPr>
              <p:spPr bwMode="auto">
                <a:xfrm>
                  <a:off x="630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2" name="Rectangle 18"/>
                <p:cNvSpPr>
                  <a:spLocks noChangeArrowheads="1"/>
                </p:cNvSpPr>
                <p:nvPr/>
              </p:nvSpPr>
              <p:spPr bwMode="auto">
                <a:xfrm>
                  <a:off x="2142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3" name="Line 19"/>
                <p:cNvSpPr>
                  <a:spLocks noChangeShapeType="1"/>
                </p:cNvSpPr>
                <p:nvPr/>
              </p:nvSpPr>
              <p:spPr bwMode="auto">
                <a:xfrm>
                  <a:off x="1702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4" name="Line 20"/>
                <p:cNvSpPr>
                  <a:spLocks noChangeShapeType="1"/>
                </p:cNvSpPr>
                <p:nvPr/>
              </p:nvSpPr>
              <p:spPr bwMode="auto">
                <a:xfrm>
                  <a:off x="1198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5" name="Line 21"/>
                <p:cNvSpPr>
                  <a:spLocks noChangeShapeType="1"/>
                </p:cNvSpPr>
                <p:nvPr/>
              </p:nvSpPr>
              <p:spPr bwMode="auto">
                <a:xfrm>
                  <a:off x="2630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6" name="Line 22"/>
                <p:cNvSpPr>
                  <a:spLocks noChangeShapeType="1"/>
                </p:cNvSpPr>
                <p:nvPr/>
              </p:nvSpPr>
              <p:spPr bwMode="auto">
                <a:xfrm>
                  <a:off x="3070" y="3911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7" name="Rectangle 23"/>
                <p:cNvSpPr>
                  <a:spLocks noChangeArrowheads="1"/>
                </p:cNvSpPr>
                <p:nvPr/>
              </p:nvSpPr>
              <p:spPr bwMode="auto">
                <a:xfrm>
                  <a:off x="3760" y="3897"/>
                  <a:ext cx="1336" cy="23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58447" name="Rectangle 24"/>
            <p:cNvSpPr>
              <a:spLocks noChangeArrowheads="1"/>
            </p:cNvSpPr>
            <p:nvPr/>
          </p:nvSpPr>
          <p:spPr bwMode="auto">
            <a:xfrm>
              <a:off x="599" y="4118"/>
              <a:ext cx="310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31        26  25      21 20     16 15       11             5             0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055688" y="1412875"/>
            <a:ext cx="2081212" cy="2114550"/>
            <a:chOff x="665" y="890"/>
            <a:chExt cx="1311" cy="1332"/>
          </a:xfrm>
        </p:grpSpPr>
        <p:sp>
          <p:nvSpPr>
            <p:cNvPr id="58426" name="Line 26"/>
            <p:cNvSpPr>
              <a:spLocks noChangeShapeType="1"/>
            </p:cNvSpPr>
            <p:nvPr/>
          </p:nvSpPr>
          <p:spPr bwMode="auto">
            <a:xfrm>
              <a:off x="1816" y="1832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27" name="Rectangle 27"/>
            <p:cNvSpPr>
              <a:spLocks noChangeArrowheads="1"/>
            </p:cNvSpPr>
            <p:nvPr/>
          </p:nvSpPr>
          <p:spPr bwMode="auto">
            <a:xfrm>
              <a:off x="1071" y="1070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58428" name="Freeform 28"/>
            <p:cNvSpPr>
              <a:spLocks/>
            </p:cNvSpPr>
            <p:nvPr/>
          </p:nvSpPr>
          <p:spPr bwMode="auto">
            <a:xfrm>
              <a:off x="1336" y="1096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29" name="Line 29"/>
            <p:cNvSpPr>
              <a:spLocks noChangeShapeType="1"/>
            </p:cNvSpPr>
            <p:nvPr/>
          </p:nvSpPr>
          <p:spPr bwMode="auto">
            <a:xfrm>
              <a:off x="1292" y="114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30" name="Rectangle 30"/>
            <p:cNvSpPr>
              <a:spLocks noChangeArrowheads="1"/>
            </p:cNvSpPr>
            <p:nvPr/>
          </p:nvSpPr>
          <p:spPr bwMode="auto">
            <a:xfrm>
              <a:off x="1351" y="1228"/>
              <a:ext cx="256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Add</a:t>
              </a:r>
            </a:p>
          </p:txBody>
        </p:sp>
        <p:sp>
          <p:nvSpPr>
            <p:cNvPr id="58431" name="Rectangle 31"/>
            <p:cNvSpPr>
              <a:spLocks noChangeArrowheads="1"/>
            </p:cNvSpPr>
            <p:nvPr/>
          </p:nvSpPr>
          <p:spPr bwMode="auto">
            <a:xfrm>
              <a:off x="935" y="19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58432" name="Line 32"/>
            <p:cNvSpPr>
              <a:spLocks noChangeShapeType="1"/>
            </p:cNvSpPr>
            <p:nvPr/>
          </p:nvSpPr>
          <p:spPr bwMode="auto">
            <a:xfrm>
              <a:off x="1061" y="1920"/>
              <a:ext cx="0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33"/>
            <p:cNvGrpSpPr>
              <a:grpSpLocks/>
            </p:cNvGrpSpPr>
            <p:nvPr/>
          </p:nvGrpSpPr>
          <p:grpSpPr bwMode="auto">
            <a:xfrm>
              <a:off x="942" y="1554"/>
              <a:ext cx="892" cy="668"/>
              <a:chOff x="942" y="1554"/>
              <a:chExt cx="892" cy="668"/>
            </a:xfrm>
          </p:grpSpPr>
          <p:sp>
            <p:nvSpPr>
              <p:cNvPr id="58436" name="Freeform 34"/>
              <p:cNvSpPr>
                <a:spLocks/>
              </p:cNvSpPr>
              <p:nvPr/>
            </p:nvSpPr>
            <p:spPr bwMode="auto">
              <a:xfrm>
                <a:off x="1127" y="1738"/>
                <a:ext cx="193" cy="1"/>
              </a:xfrm>
              <a:custGeom>
                <a:avLst/>
                <a:gdLst>
                  <a:gd name="T0" fmla="*/ 0 w 193"/>
                  <a:gd name="T1" fmla="*/ 0 h 1"/>
                  <a:gd name="T2" fmla="*/ 144 w 193"/>
                  <a:gd name="T3" fmla="*/ 0 h 1"/>
                  <a:gd name="T4" fmla="*/ 192 w 19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93"/>
                  <a:gd name="T10" fmla="*/ 0 h 1"/>
                  <a:gd name="T11" fmla="*/ 193 w 19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35"/>
              <p:cNvGrpSpPr>
                <a:grpSpLocks/>
              </p:cNvGrpSpPr>
              <p:nvPr/>
            </p:nvGrpSpPr>
            <p:grpSpPr bwMode="auto">
              <a:xfrm>
                <a:off x="1298" y="1621"/>
                <a:ext cx="536" cy="601"/>
                <a:chOff x="1298" y="1621"/>
                <a:chExt cx="536" cy="601"/>
              </a:xfrm>
            </p:grpSpPr>
            <p:sp>
              <p:nvSpPr>
                <p:cNvPr id="58442" name="Rectangle 36"/>
                <p:cNvSpPr>
                  <a:spLocks noChangeArrowheads="1"/>
                </p:cNvSpPr>
                <p:nvPr/>
              </p:nvSpPr>
              <p:spPr bwMode="auto">
                <a:xfrm>
                  <a:off x="1331" y="1623"/>
                  <a:ext cx="472" cy="58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43" name="Rectangle 37"/>
                <p:cNvSpPr>
                  <a:spLocks noChangeArrowheads="1"/>
                </p:cNvSpPr>
                <p:nvPr/>
              </p:nvSpPr>
              <p:spPr bwMode="auto">
                <a:xfrm>
                  <a:off x="1298" y="1621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58444" name="Rectangle 38"/>
                <p:cNvSpPr>
                  <a:spLocks noChangeArrowheads="1"/>
                </p:cNvSpPr>
                <p:nvPr/>
              </p:nvSpPr>
              <p:spPr bwMode="auto">
                <a:xfrm>
                  <a:off x="1571" y="1725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58445" name="Rectangle 39"/>
                <p:cNvSpPr>
                  <a:spLocks noChangeArrowheads="1"/>
                </p:cNvSpPr>
                <p:nvPr/>
              </p:nvSpPr>
              <p:spPr bwMode="auto">
                <a:xfrm>
                  <a:off x="1305" y="1898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58438" name="Rectangle 40"/>
              <p:cNvSpPr>
                <a:spLocks noChangeArrowheads="1"/>
              </p:cNvSpPr>
              <p:nvPr/>
            </p:nvSpPr>
            <p:spPr bwMode="auto">
              <a:xfrm>
                <a:off x="991" y="1554"/>
                <a:ext cx="128" cy="36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39" name="Line 41"/>
              <p:cNvSpPr>
                <a:spLocks noChangeShapeType="1"/>
              </p:cNvSpPr>
              <p:nvPr/>
            </p:nvSpPr>
            <p:spPr bwMode="auto">
              <a:xfrm>
                <a:off x="1135" y="1738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40" name="Rectangle 42"/>
              <p:cNvSpPr>
                <a:spLocks noChangeArrowheads="1"/>
              </p:cNvSpPr>
              <p:nvPr/>
            </p:nvSpPr>
            <p:spPr bwMode="auto">
              <a:xfrm>
                <a:off x="942" y="166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58441" name="Freeform 43"/>
              <p:cNvSpPr>
                <a:spLocks/>
              </p:cNvSpPr>
              <p:nvPr/>
            </p:nvSpPr>
            <p:spPr bwMode="auto">
              <a:xfrm>
                <a:off x="1031" y="1874"/>
                <a:ext cx="49" cy="49"/>
              </a:xfrm>
              <a:custGeom>
                <a:avLst/>
                <a:gdLst>
                  <a:gd name="T0" fmla="*/ 0 w 49"/>
                  <a:gd name="T1" fmla="*/ 48 h 49"/>
                  <a:gd name="T2" fmla="*/ 24 w 49"/>
                  <a:gd name="T3" fmla="*/ 0 h 49"/>
                  <a:gd name="T4" fmla="*/ 48 w 49"/>
                  <a:gd name="T5" fmla="*/ 48 h 49"/>
                  <a:gd name="T6" fmla="*/ 0 60000 65536"/>
                  <a:gd name="T7" fmla="*/ 0 60000 65536"/>
                  <a:gd name="T8" fmla="*/ 0 60000 65536"/>
                  <a:gd name="T9" fmla="*/ 0 w 49"/>
                  <a:gd name="T10" fmla="*/ 0 h 49"/>
                  <a:gd name="T11" fmla="*/ 49 w 49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8434" name="Freeform 44"/>
            <p:cNvSpPr>
              <a:spLocks/>
            </p:cNvSpPr>
            <p:nvPr/>
          </p:nvSpPr>
          <p:spPr bwMode="auto">
            <a:xfrm>
              <a:off x="665" y="890"/>
              <a:ext cx="1106" cy="845"/>
            </a:xfrm>
            <a:custGeom>
              <a:avLst/>
              <a:gdLst>
                <a:gd name="T0" fmla="*/ 921 w 1106"/>
                <a:gd name="T1" fmla="*/ 410 h 845"/>
                <a:gd name="T2" fmla="*/ 1104 w 1106"/>
                <a:gd name="T3" fmla="*/ 409 h 845"/>
                <a:gd name="T4" fmla="*/ 1106 w 1106"/>
                <a:gd name="T5" fmla="*/ 1 h 845"/>
                <a:gd name="T6" fmla="*/ 775 w 1106"/>
                <a:gd name="T7" fmla="*/ 0 h 845"/>
                <a:gd name="T8" fmla="*/ 2 w 1106"/>
                <a:gd name="T9" fmla="*/ 1 h 845"/>
                <a:gd name="T10" fmla="*/ 0 w 1106"/>
                <a:gd name="T11" fmla="*/ 845 h 845"/>
                <a:gd name="T12" fmla="*/ 335 w 1106"/>
                <a:gd name="T13" fmla="*/ 845 h 8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6"/>
                <a:gd name="T22" fmla="*/ 0 h 845"/>
                <a:gd name="T23" fmla="*/ 1106 w 1106"/>
                <a:gd name="T24" fmla="*/ 845 h 8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6" h="845">
                  <a:moveTo>
                    <a:pt x="921" y="410"/>
                  </a:moveTo>
                  <a:lnTo>
                    <a:pt x="1104" y="409"/>
                  </a:lnTo>
                  <a:lnTo>
                    <a:pt x="1106" y="1"/>
                  </a:lnTo>
                  <a:lnTo>
                    <a:pt x="775" y="0"/>
                  </a:lnTo>
                  <a:lnTo>
                    <a:pt x="2" y="1"/>
                  </a:lnTo>
                  <a:lnTo>
                    <a:pt x="0" y="845"/>
                  </a:lnTo>
                  <a:lnTo>
                    <a:pt x="335" y="845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35" name="Freeform 45"/>
            <p:cNvSpPr>
              <a:spLocks/>
            </p:cNvSpPr>
            <p:nvPr/>
          </p:nvSpPr>
          <p:spPr bwMode="auto">
            <a:xfrm>
              <a:off x="1168" y="1410"/>
              <a:ext cx="168" cy="333"/>
            </a:xfrm>
            <a:custGeom>
              <a:avLst/>
              <a:gdLst>
                <a:gd name="T0" fmla="*/ 1 w 168"/>
                <a:gd name="T1" fmla="*/ 333 h 333"/>
                <a:gd name="T2" fmla="*/ 0 w 168"/>
                <a:gd name="T3" fmla="*/ 5 h 333"/>
                <a:gd name="T4" fmla="*/ 5 w 168"/>
                <a:gd name="T5" fmla="*/ 0 h 333"/>
                <a:gd name="T6" fmla="*/ 168 w 168"/>
                <a:gd name="T7" fmla="*/ 4 h 3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333"/>
                <a:gd name="T14" fmla="*/ 168 w 168"/>
                <a:gd name="T15" fmla="*/ 333 h 3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333">
                  <a:moveTo>
                    <a:pt x="1" y="333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168" y="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18606" name="Freeform 46"/>
          <p:cNvSpPr>
            <a:spLocks/>
          </p:cNvSpPr>
          <p:nvPr/>
        </p:nvSpPr>
        <p:spPr bwMode="auto">
          <a:xfrm>
            <a:off x="4064000" y="2863850"/>
            <a:ext cx="3459163" cy="2068513"/>
          </a:xfrm>
          <a:custGeom>
            <a:avLst/>
            <a:gdLst>
              <a:gd name="T0" fmla="*/ 1769 w 2179"/>
              <a:gd name="T1" fmla="*/ 0 h 1303"/>
              <a:gd name="T2" fmla="*/ 2178 w 2179"/>
              <a:gd name="T3" fmla="*/ 0 h 1303"/>
              <a:gd name="T4" fmla="*/ 2178 w 2179"/>
              <a:gd name="T5" fmla="*/ 1302 h 1303"/>
              <a:gd name="T6" fmla="*/ 0 w 2179"/>
              <a:gd name="T7" fmla="*/ 1302 h 1303"/>
              <a:gd name="T8" fmla="*/ 0 w 2179"/>
              <a:gd name="T9" fmla="*/ 133 h 1303"/>
              <a:gd name="T10" fmla="*/ 242 w 2179"/>
              <a:gd name="T11" fmla="*/ 133 h 1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9"/>
              <a:gd name="T19" fmla="*/ 0 h 1303"/>
              <a:gd name="T20" fmla="*/ 2179 w 2179"/>
              <a:gd name="T21" fmla="*/ 1303 h 130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9" h="1303">
                <a:moveTo>
                  <a:pt x="1769" y="0"/>
                </a:moveTo>
                <a:lnTo>
                  <a:pt x="2178" y="0"/>
                </a:lnTo>
                <a:lnTo>
                  <a:pt x="2178" y="1302"/>
                </a:lnTo>
                <a:lnTo>
                  <a:pt x="0" y="1302"/>
                </a:lnTo>
                <a:lnTo>
                  <a:pt x="0" y="133"/>
                </a:lnTo>
                <a:lnTo>
                  <a:pt x="242" y="133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2843213" y="1517650"/>
            <a:ext cx="4535487" cy="4000500"/>
            <a:chOff x="1791" y="956"/>
            <a:chExt cx="2857" cy="2520"/>
          </a:xfrm>
        </p:grpSpPr>
        <p:sp>
          <p:nvSpPr>
            <p:cNvPr id="58387" name="Freeform 48"/>
            <p:cNvSpPr>
              <a:spLocks/>
            </p:cNvSpPr>
            <p:nvPr/>
          </p:nvSpPr>
          <p:spPr bwMode="auto">
            <a:xfrm>
              <a:off x="1984" y="1544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88" name="Freeform 49"/>
            <p:cNvSpPr>
              <a:spLocks/>
            </p:cNvSpPr>
            <p:nvPr/>
          </p:nvSpPr>
          <p:spPr bwMode="auto">
            <a:xfrm>
              <a:off x="1984" y="1640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89" name="Freeform 50"/>
            <p:cNvSpPr>
              <a:spLocks/>
            </p:cNvSpPr>
            <p:nvPr/>
          </p:nvSpPr>
          <p:spPr bwMode="auto">
            <a:xfrm>
              <a:off x="3200" y="1736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0" name="Freeform 51"/>
            <p:cNvSpPr>
              <a:spLocks/>
            </p:cNvSpPr>
            <p:nvPr/>
          </p:nvSpPr>
          <p:spPr bwMode="auto">
            <a:xfrm>
              <a:off x="1984" y="2312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1" name="Freeform 52"/>
            <p:cNvSpPr>
              <a:spLocks/>
            </p:cNvSpPr>
            <p:nvPr/>
          </p:nvSpPr>
          <p:spPr bwMode="auto">
            <a:xfrm>
              <a:off x="3696" y="1947"/>
              <a:ext cx="545" cy="598"/>
            </a:xfrm>
            <a:custGeom>
              <a:avLst/>
              <a:gdLst>
                <a:gd name="T0" fmla="*/ 0 w 545"/>
                <a:gd name="T1" fmla="*/ 597 h 598"/>
                <a:gd name="T2" fmla="*/ 544 w 545"/>
                <a:gd name="T3" fmla="*/ 597 h 598"/>
                <a:gd name="T4" fmla="*/ 544 w 545"/>
                <a:gd name="T5" fmla="*/ 0 h 598"/>
                <a:gd name="T6" fmla="*/ 0 60000 65536"/>
                <a:gd name="T7" fmla="*/ 0 60000 65536"/>
                <a:gd name="T8" fmla="*/ 0 60000 65536"/>
                <a:gd name="T9" fmla="*/ 0 w 545"/>
                <a:gd name="T10" fmla="*/ 0 h 598"/>
                <a:gd name="T11" fmla="*/ 545 w 545"/>
                <a:gd name="T12" fmla="*/ 598 h 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98">
                  <a:moveTo>
                    <a:pt x="0" y="597"/>
                  </a:moveTo>
                  <a:lnTo>
                    <a:pt x="544" y="597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2" name="Freeform 53"/>
            <p:cNvSpPr>
              <a:spLocks/>
            </p:cNvSpPr>
            <p:nvPr/>
          </p:nvSpPr>
          <p:spPr bwMode="auto">
            <a:xfrm>
              <a:off x="3208" y="1928"/>
              <a:ext cx="873" cy="1"/>
            </a:xfrm>
            <a:custGeom>
              <a:avLst/>
              <a:gdLst>
                <a:gd name="T0" fmla="*/ 0 w 873"/>
                <a:gd name="T1" fmla="*/ 0 h 1"/>
                <a:gd name="T2" fmla="*/ 872 w 873"/>
                <a:gd name="T3" fmla="*/ 0 h 1"/>
                <a:gd name="T4" fmla="*/ 0 60000 65536"/>
                <a:gd name="T5" fmla="*/ 0 60000 65536"/>
                <a:gd name="T6" fmla="*/ 0 w 873"/>
                <a:gd name="T7" fmla="*/ 0 h 1"/>
                <a:gd name="T8" fmla="*/ 873 w 873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73" h="1">
                  <a:moveTo>
                    <a:pt x="0" y="0"/>
                  </a:moveTo>
                  <a:lnTo>
                    <a:pt x="872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3" name="Rectangle 54"/>
            <p:cNvSpPr>
              <a:spLocks noChangeArrowheads="1"/>
            </p:cNvSpPr>
            <p:nvPr/>
          </p:nvSpPr>
          <p:spPr bwMode="auto">
            <a:xfrm>
              <a:off x="1968" y="1392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inst&lt;25:21&gt;</a:t>
              </a:r>
            </a:p>
          </p:txBody>
        </p:sp>
        <p:sp>
          <p:nvSpPr>
            <p:cNvPr id="58394" name="Rectangle 55"/>
            <p:cNvSpPr>
              <a:spLocks noChangeArrowheads="1"/>
            </p:cNvSpPr>
            <p:nvPr/>
          </p:nvSpPr>
          <p:spPr bwMode="auto">
            <a:xfrm>
              <a:off x="1973" y="1493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inst&lt;20:16&gt;</a:t>
              </a:r>
            </a:p>
          </p:txBody>
        </p:sp>
        <p:sp>
          <p:nvSpPr>
            <p:cNvPr id="58395" name="Rectangle 56"/>
            <p:cNvSpPr>
              <a:spLocks noChangeArrowheads="1"/>
            </p:cNvSpPr>
            <p:nvPr/>
          </p:nvSpPr>
          <p:spPr bwMode="auto">
            <a:xfrm>
              <a:off x="1953" y="1686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inst&lt;15:11&gt;</a:t>
              </a:r>
            </a:p>
          </p:txBody>
        </p:sp>
        <p:sp>
          <p:nvSpPr>
            <p:cNvPr id="58396" name="Rectangle 57"/>
            <p:cNvSpPr>
              <a:spLocks noChangeArrowheads="1"/>
            </p:cNvSpPr>
            <p:nvPr/>
          </p:nvSpPr>
          <p:spPr bwMode="auto">
            <a:xfrm>
              <a:off x="1961" y="2414"/>
              <a:ext cx="50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inst&lt;5:0&gt;</a:t>
              </a:r>
            </a:p>
          </p:txBody>
        </p:sp>
        <p:sp>
          <p:nvSpPr>
            <p:cNvPr id="58397" name="Line 58"/>
            <p:cNvSpPr>
              <a:spLocks noChangeShapeType="1"/>
            </p:cNvSpPr>
            <p:nvPr/>
          </p:nvSpPr>
          <p:spPr bwMode="auto">
            <a:xfrm>
              <a:off x="1984" y="1548"/>
              <a:ext cx="0" cy="1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8" name="Rectangle 59"/>
            <p:cNvSpPr>
              <a:spLocks noChangeArrowheads="1"/>
            </p:cNvSpPr>
            <p:nvPr/>
          </p:nvSpPr>
          <p:spPr bwMode="auto">
            <a:xfrm>
              <a:off x="1791" y="3305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58399" name="Line 60"/>
            <p:cNvSpPr>
              <a:spLocks noChangeShapeType="1"/>
            </p:cNvSpPr>
            <p:nvPr/>
          </p:nvSpPr>
          <p:spPr bwMode="auto">
            <a:xfrm flipH="1">
              <a:off x="3806" y="1928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00" name="Freeform 61"/>
            <p:cNvSpPr>
              <a:spLocks/>
            </p:cNvSpPr>
            <p:nvPr/>
          </p:nvSpPr>
          <p:spPr bwMode="auto">
            <a:xfrm>
              <a:off x="1976" y="1824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62"/>
            <p:cNvGrpSpPr>
              <a:grpSpLocks/>
            </p:cNvGrpSpPr>
            <p:nvPr/>
          </p:nvGrpSpPr>
          <p:grpSpPr bwMode="auto">
            <a:xfrm>
              <a:off x="4063" y="1630"/>
              <a:ext cx="462" cy="387"/>
              <a:chOff x="4063" y="1630"/>
              <a:chExt cx="462" cy="387"/>
            </a:xfrm>
          </p:grpSpPr>
          <p:sp>
            <p:nvSpPr>
              <p:cNvPr id="58422" name="Rectangle 63"/>
              <p:cNvSpPr>
                <a:spLocks noChangeArrowheads="1"/>
              </p:cNvSpPr>
              <p:nvPr/>
            </p:nvSpPr>
            <p:spPr bwMode="auto">
              <a:xfrm>
                <a:off x="4363" y="1846"/>
                <a:ext cx="16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z</a:t>
                </a:r>
              </a:p>
            </p:txBody>
          </p:sp>
          <p:sp>
            <p:nvSpPr>
              <p:cNvPr id="58423" name="Line 64"/>
              <p:cNvSpPr>
                <a:spLocks noChangeShapeType="1"/>
              </p:cNvSpPr>
              <p:nvPr/>
            </p:nvSpPr>
            <p:spPr bwMode="auto">
              <a:xfrm>
                <a:off x="4335" y="1884"/>
                <a:ext cx="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24" name="Freeform 65"/>
              <p:cNvSpPr>
                <a:spLocks/>
              </p:cNvSpPr>
              <p:nvPr/>
            </p:nvSpPr>
            <p:spPr bwMode="auto">
              <a:xfrm>
                <a:off x="4085" y="1630"/>
                <a:ext cx="241" cy="385"/>
              </a:xfrm>
              <a:custGeom>
                <a:avLst/>
                <a:gdLst>
                  <a:gd name="T0" fmla="*/ 0 w 241"/>
                  <a:gd name="T1" fmla="*/ 0 h 385"/>
                  <a:gd name="T2" fmla="*/ 0 w 241"/>
                  <a:gd name="T3" fmla="*/ 160 h 385"/>
                  <a:gd name="T4" fmla="*/ 48 w 241"/>
                  <a:gd name="T5" fmla="*/ 192 h 385"/>
                  <a:gd name="T6" fmla="*/ 0 w 241"/>
                  <a:gd name="T7" fmla="*/ 224 h 385"/>
                  <a:gd name="T8" fmla="*/ 0 w 241"/>
                  <a:gd name="T9" fmla="*/ 384 h 385"/>
                  <a:gd name="T10" fmla="*/ 240 w 241"/>
                  <a:gd name="T11" fmla="*/ 288 h 385"/>
                  <a:gd name="T12" fmla="*/ 240 w 241"/>
                  <a:gd name="T13" fmla="*/ 96 h 385"/>
                  <a:gd name="T14" fmla="*/ 0 w 241"/>
                  <a:gd name="T15" fmla="*/ 0 h 38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41"/>
                  <a:gd name="T25" fmla="*/ 0 h 385"/>
                  <a:gd name="T26" fmla="*/ 241 w 241"/>
                  <a:gd name="T27" fmla="*/ 385 h 38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25" name="Rectangle 66"/>
              <p:cNvSpPr>
                <a:spLocks noChangeArrowheads="1"/>
              </p:cNvSpPr>
              <p:nvPr/>
            </p:nvSpPr>
            <p:spPr bwMode="auto">
              <a:xfrm>
                <a:off x="4063" y="1749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0" name="Group 67"/>
            <p:cNvGrpSpPr>
              <a:grpSpLocks/>
            </p:cNvGrpSpPr>
            <p:nvPr/>
          </p:nvGrpSpPr>
          <p:grpSpPr bwMode="auto">
            <a:xfrm>
              <a:off x="3302" y="2417"/>
              <a:ext cx="423" cy="267"/>
              <a:chOff x="3302" y="2417"/>
              <a:chExt cx="423" cy="267"/>
            </a:xfrm>
          </p:grpSpPr>
          <p:sp>
            <p:nvSpPr>
              <p:cNvPr id="58420" name="Rectangle 68"/>
              <p:cNvSpPr>
                <a:spLocks noChangeArrowheads="1"/>
              </p:cNvSpPr>
              <p:nvPr/>
            </p:nvSpPr>
            <p:spPr bwMode="auto">
              <a:xfrm>
                <a:off x="3335" y="2437"/>
                <a:ext cx="368" cy="2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21" name="Rectangle 69"/>
              <p:cNvSpPr>
                <a:spLocks noChangeArrowheads="1"/>
              </p:cNvSpPr>
              <p:nvPr/>
            </p:nvSpPr>
            <p:spPr bwMode="auto">
              <a:xfrm>
                <a:off x="3302" y="2417"/>
                <a:ext cx="423" cy="26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ALU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grpSp>
          <p:nvGrpSpPr>
            <p:cNvPr id="11" name="Group 70"/>
            <p:cNvGrpSpPr>
              <a:grpSpLocks/>
            </p:cNvGrpSpPr>
            <p:nvPr/>
          </p:nvGrpSpPr>
          <p:grpSpPr bwMode="auto">
            <a:xfrm>
              <a:off x="2758" y="956"/>
              <a:ext cx="515" cy="1205"/>
              <a:chOff x="2758" y="956"/>
              <a:chExt cx="515" cy="1205"/>
            </a:xfrm>
          </p:grpSpPr>
          <p:sp>
            <p:nvSpPr>
              <p:cNvPr id="58405" name="Rectangle 71"/>
              <p:cNvSpPr>
                <a:spLocks noChangeArrowheads="1"/>
              </p:cNvSpPr>
              <p:nvPr/>
            </p:nvSpPr>
            <p:spPr bwMode="auto">
              <a:xfrm>
                <a:off x="2759" y="956"/>
                <a:ext cx="514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RegWrite</a:t>
                </a:r>
              </a:p>
            </p:txBody>
          </p:sp>
          <p:sp>
            <p:nvSpPr>
              <p:cNvPr id="58406" name="Rectangle 72"/>
              <p:cNvSpPr>
                <a:spLocks noChangeArrowheads="1"/>
              </p:cNvSpPr>
              <p:nvPr/>
            </p:nvSpPr>
            <p:spPr bwMode="auto">
              <a:xfrm>
                <a:off x="2758" y="1196"/>
                <a:ext cx="212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58407" name="Freeform 73"/>
              <p:cNvSpPr>
                <a:spLocks/>
              </p:cNvSpPr>
              <p:nvPr/>
            </p:nvSpPr>
            <p:spPr bwMode="auto">
              <a:xfrm>
                <a:off x="3023" y="1216"/>
                <a:ext cx="1" cy="233"/>
              </a:xfrm>
              <a:custGeom>
                <a:avLst/>
                <a:gdLst>
                  <a:gd name="T0" fmla="*/ 0 w 1"/>
                  <a:gd name="T1" fmla="*/ 0 h 233"/>
                  <a:gd name="T2" fmla="*/ 0 w 1"/>
                  <a:gd name="T3" fmla="*/ 232 h 233"/>
                  <a:gd name="T4" fmla="*/ 0 60000 65536"/>
                  <a:gd name="T5" fmla="*/ 0 60000 65536"/>
                  <a:gd name="T6" fmla="*/ 0 w 1"/>
                  <a:gd name="T7" fmla="*/ 0 h 233"/>
                  <a:gd name="T8" fmla="*/ 1 w 1"/>
                  <a:gd name="T9" fmla="*/ 233 h 23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3">
                    <a:moveTo>
                      <a:pt x="0" y="0"/>
                    </a:moveTo>
                    <a:lnTo>
                      <a:pt x="0" y="232"/>
                    </a:lnTo>
                  </a:path>
                </a:pathLst>
              </a:custGeom>
              <a:noFill/>
              <a:ln w="12700" cap="rnd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08" name="Rectangle 74"/>
              <p:cNvSpPr>
                <a:spLocks noChangeArrowheads="1"/>
              </p:cNvSpPr>
              <p:nvPr/>
            </p:nvSpPr>
            <p:spPr bwMode="auto">
              <a:xfrm>
                <a:off x="2813" y="1447"/>
                <a:ext cx="368" cy="68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09" name="Rectangle 75"/>
              <p:cNvSpPr>
                <a:spLocks noChangeArrowheads="1"/>
              </p:cNvSpPr>
              <p:nvPr/>
            </p:nvSpPr>
            <p:spPr bwMode="auto">
              <a:xfrm>
                <a:off x="2972" y="1697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rd1</a:t>
                </a:r>
              </a:p>
            </p:txBody>
          </p:sp>
          <p:sp>
            <p:nvSpPr>
              <p:cNvPr id="58410" name="Rectangle 76"/>
              <p:cNvSpPr>
                <a:spLocks noChangeArrowheads="1"/>
              </p:cNvSpPr>
              <p:nvPr/>
            </p:nvSpPr>
            <p:spPr bwMode="auto">
              <a:xfrm>
                <a:off x="2797" y="1971"/>
                <a:ext cx="413" cy="1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GPRs</a:t>
                </a:r>
              </a:p>
            </p:txBody>
          </p:sp>
          <p:sp>
            <p:nvSpPr>
              <p:cNvPr id="58411" name="Rectangle 77"/>
              <p:cNvSpPr>
                <a:spLocks noChangeArrowheads="1"/>
              </p:cNvSpPr>
              <p:nvPr/>
            </p:nvSpPr>
            <p:spPr bwMode="auto">
              <a:xfrm>
                <a:off x="2780" y="1501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rs1</a:t>
                </a:r>
              </a:p>
            </p:txBody>
          </p:sp>
          <p:sp>
            <p:nvSpPr>
              <p:cNvPr id="58412" name="Rectangle 78"/>
              <p:cNvSpPr>
                <a:spLocks noChangeArrowheads="1"/>
              </p:cNvSpPr>
              <p:nvPr/>
            </p:nvSpPr>
            <p:spPr bwMode="auto">
              <a:xfrm>
                <a:off x="2780" y="1597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rs2</a:t>
                </a:r>
              </a:p>
            </p:txBody>
          </p:sp>
          <p:sp>
            <p:nvSpPr>
              <p:cNvPr id="58413" name="Rectangle 79"/>
              <p:cNvSpPr>
                <a:spLocks noChangeArrowheads="1"/>
              </p:cNvSpPr>
              <p:nvPr/>
            </p:nvSpPr>
            <p:spPr bwMode="auto">
              <a:xfrm>
                <a:off x="2780" y="1781"/>
                <a:ext cx="23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ws</a:t>
                </a:r>
              </a:p>
            </p:txBody>
          </p:sp>
          <p:sp>
            <p:nvSpPr>
              <p:cNvPr id="58414" name="Rectangle 80"/>
              <p:cNvSpPr>
                <a:spLocks noChangeArrowheads="1"/>
              </p:cNvSpPr>
              <p:nvPr/>
            </p:nvSpPr>
            <p:spPr bwMode="auto">
              <a:xfrm>
                <a:off x="2780" y="1875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wd</a:t>
                </a:r>
              </a:p>
            </p:txBody>
          </p:sp>
          <p:sp>
            <p:nvSpPr>
              <p:cNvPr id="58415" name="Rectangle 81"/>
              <p:cNvSpPr>
                <a:spLocks noChangeArrowheads="1"/>
              </p:cNvSpPr>
              <p:nvPr/>
            </p:nvSpPr>
            <p:spPr bwMode="auto">
              <a:xfrm>
                <a:off x="2977" y="1876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rd2</a:t>
                </a:r>
              </a:p>
            </p:txBody>
          </p:sp>
          <p:sp>
            <p:nvSpPr>
              <p:cNvPr id="58416" name="Rectangle 82"/>
              <p:cNvSpPr>
                <a:spLocks noChangeArrowheads="1"/>
              </p:cNvSpPr>
              <p:nvPr/>
            </p:nvSpPr>
            <p:spPr bwMode="auto">
              <a:xfrm>
                <a:off x="2908" y="1397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we</a:t>
                </a:r>
              </a:p>
            </p:txBody>
          </p:sp>
          <p:sp>
            <p:nvSpPr>
              <p:cNvPr id="58417" name="Line 83"/>
              <p:cNvSpPr>
                <a:spLocks noChangeShapeType="1"/>
              </p:cNvSpPr>
              <p:nvPr/>
            </p:nvSpPr>
            <p:spPr bwMode="auto">
              <a:xfrm>
                <a:off x="2829" y="1443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18" name="Line 84"/>
              <p:cNvSpPr>
                <a:spLocks noChangeShapeType="1"/>
              </p:cNvSpPr>
              <p:nvPr/>
            </p:nvSpPr>
            <p:spPr bwMode="auto">
              <a:xfrm flipH="1">
                <a:off x="2856" y="1446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19" name="Line 85"/>
              <p:cNvSpPr>
                <a:spLocks noChangeShapeType="1"/>
              </p:cNvSpPr>
              <p:nvPr/>
            </p:nvSpPr>
            <p:spPr bwMode="auto">
              <a:xfrm>
                <a:off x="2856" y="1368"/>
                <a:ext cx="0" cy="9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8404" name="Line 86"/>
            <p:cNvSpPr>
              <a:spLocks noChangeShapeType="1"/>
            </p:cNvSpPr>
            <p:nvPr/>
          </p:nvSpPr>
          <p:spPr bwMode="auto">
            <a:xfrm>
              <a:off x="4328" y="1808"/>
              <a:ext cx="3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1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218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18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218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21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218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21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121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218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62" grpId="0" animBg="1"/>
      <p:bldP spid="1218563" grpId="0" animBg="1"/>
      <p:bldP spid="1218564" grpId="0" animBg="1"/>
      <p:bldP spid="1218565" grpId="0" animBg="1"/>
      <p:bldP spid="1218566" grpId="0" animBg="1"/>
      <p:bldP spid="1218567" grpId="0" animBg="1"/>
      <p:bldP spid="1218568" grpId="0" animBg="1"/>
      <p:bldP spid="1218569" grpId="0" animBg="1"/>
      <p:bldP spid="1218571" grpId="0" autoUpdateAnimBg="0"/>
      <p:bldP spid="121860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ADEB8C-8E1D-2F47-9207-8DA531E56F30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431800"/>
            <a:ext cx="8902700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Datapath: Reg-Imm ALU Instructions</a:t>
            </a:r>
            <a:endParaRPr lang="en-US" sz="2000" i="1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01713" y="5827713"/>
            <a:ext cx="7885112" cy="863600"/>
            <a:chOff x="631" y="3671"/>
            <a:chExt cx="4967" cy="54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81" y="3671"/>
              <a:ext cx="4917" cy="425"/>
              <a:chOff x="681" y="3767"/>
              <a:chExt cx="4917" cy="425"/>
            </a:xfrm>
          </p:grpSpPr>
          <p:sp>
            <p:nvSpPr>
              <p:cNvPr id="60492" name="Rectangle 5"/>
              <p:cNvSpPr>
                <a:spLocks noChangeArrowheads="1"/>
              </p:cNvSpPr>
              <p:nvPr/>
            </p:nvSpPr>
            <p:spPr bwMode="auto">
              <a:xfrm>
                <a:off x="690" y="395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3" name="Rectangle 6"/>
              <p:cNvSpPr>
                <a:spLocks noChangeArrowheads="1"/>
              </p:cNvSpPr>
              <p:nvPr/>
            </p:nvSpPr>
            <p:spPr bwMode="auto">
              <a:xfrm>
                <a:off x="2202" y="395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4" name="Line 7"/>
              <p:cNvSpPr>
                <a:spLocks noChangeShapeType="1"/>
              </p:cNvSpPr>
              <p:nvPr/>
            </p:nvSpPr>
            <p:spPr bwMode="auto">
              <a:xfrm>
                <a:off x="1762" y="396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5" name="Line 8"/>
              <p:cNvSpPr>
                <a:spLocks noChangeShapeType="1"/>
              </p:cNvSpPr>
              <p:nvPr/>
            </p:nvSpPr>
            <p:spPr bwMode="auto">
              <a:xfrm>
                <a:off x="1258" y="396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6" name="Rectangle 9"/>
              <p:cNvSpPr>
                <a:spLocks noChangeArrowheads="1"/>
              </p:cNvSpPr>
              <p:nvPr/>
            </p:nvSpPr>
            <p:spPr bwMode="auto">
              <a:xfrm>
                <a:off x="681" y="3767"/>
                <a:ext cx="4917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     </a:t>
                </a:r>
                <a:r>
                  <a:rPr lang="en-US" sz="1800">
                    <a:solidFill>
                      <a:schemeClr val="tx1"/>
                    </a:solidFill>
                    <a:latin typeface="Verdana" charset="0"/>
                  </a:rPr>
                  <a:t>6	   5	 5	       16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opcode	   rs	rt	  immediate	     rt </a:t>
                </a:r>
                <a:r>
                  <a:rPr lang="en-US" sz="1800">
                    <a:solidFill>
                      <a:srgbClr val="56127A"/>
                    </a:solidFill>
                    <a:latin typeface="Symbol" charset="2"/>
                  </a:rPr>
                  <a:t></a:t>
                </a: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 (rs) op immediate</a:t>
                </a:r>
              </a:p>
            </p:txBody>
          </p:sp>
          <p:sp>
            <p:nvSpPr>
              <p:cNvPr id="60497" name="Rectangle 10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491" name="Rectangle 11"/>
            <p:cNvSpPr>
              <a:spLocks noChangeArrowheads="1"/>
            </p:cNvSpPr>
            <p:nvPr/>
          </p:nvSpPr>
          <p:spPr bwMode="auto">
            <a:xfrm>
              <a:off x="631" y="4044"/>
              <a:ext cx="3088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31         26 25       2120      16 15                                     0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130550" y="3136900"/>
            <a:ext cx="3348038" cy="2339975"/>
            <a:chOff x="1972" y="1976"/>
            <a:chExt cx="2109" cy="1474"/>
          </a:xfrm>
        </p:grpSpPr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989" y="1976"/>
              <a:ext cx="2092" cy="1474"/>
              <a:chOff x="1989" y="1976"/>
              <a:chExt cx="2092" cy="1474"/>
            </a:xfrm>
          </p:grpSpPr>
          <p:grpSp>
            <p:nvGrpSpPr>
              <p:cNvPr id="6" name="Group 14"/>
              <p:cNvGrpSpPr>
                <a:grpSpLocks/>
              </p:cNvGrpSpPr>
              <p:nvPr/>
            </p:nvGrpSpPr>
            <p:grpSpPr bwMode="auto">
              <a:xfrm>
                <a:off x="1989" y="1976"/>
                <a:ext cx="2092" cy="1322"/>
                <a:chOff x="1989" y="1976"/>
                <a:chExt cx="2092" cy="1322"/>
              </a:xfrm>
            </p:grpSpPr>
            <p:sp>
              <p:nvSpPr>
                <p:cNvPr id="60484" name="Rectangle 15"/>
                <p:cNvSpPr>
                  <a:spLocks noChangeArrowheads="1"/>
                </p:cNvSpPr>
                <p:nvPr/>
              </p:nvSpPr>
              <p:spPr bwMode="auto">
                <a:xfrm>
                  <a:off x="2819" y="2176"/>
                  <a:ext cx="368" cy="20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7" name="Group 16"/>
                <p:cNvGrpSpPr>
                  <a:grpSpLocks/>
                </p:cNvGrpSpPr>
                <p:nvPr/>
              </p:nvGrpSpPr>
              <p:grpSpPr bwMode="auto">
                <a:xfrm>
                  <a:off x="1989" y="1976"/>
                  <a:ext cx="2092" cy="1322"/>
                  <a:chOff x="1989" y="1976"/>
                  <a:chExt cx="2092" cy="1322"/>
                </a:xfrm>
              </p:grpSpPr>
              <p:sp>
                <p:nvSpPr>
                  <p:cNvPr id="60486" name="Freeform 17"/>
                  <p:cNvSpPr>
                    <a:spLocks/>
                  </p:cNvSpPr>
                  <p:nvPr/>
                </p:nvSpPr>
                <p:spPr bwMode="auto">
                  <a:xfrm>
                    <a:off x="1989" y="2289"/>
                    <a:ext cx="832" cy="47"/>
                  </a:xfrm>
                  <a:custGeom>
                    <a:avLst/>
                    <a:gdLst>
                      <a:gd name="T0" fmla="*/ 0 w 817"/>
                      <a:gd name="T1" fmla="*/ 0 h 1"/>
                      <a:gd name="T2" fmla="*/ 816 w 817"/>
                      <a:gd name="T3" fmla="*/ 0 h 1"/>
                      <a:gd name="T4" fmla="*/ 0 60000 65536"/>
                      <a:gd name="T5" fmla="*/ 0 60000 65536"/>
                      <a:gd name="T6" fmla="*/ 0 w 817"/>
                      <a:gd name="T7" fmla="*/ 0 h 1"/>
                      <a:gd name="T8" fmla="*/ 817 w 817"/>
                      <a:gd name="T9" fmla="*/ 1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817" h="1">
                        <a:moveTo>
                          <a:pt x="0" y="0"/>
                        </a:moveTo>
                        <a:lnTo>
                          <a:pt x="816" y="0"/>
                        </a:lnTo>
                      </a:path>
                    </a:pathLst>
                  </a:custGeom>
                  <a:noFill/>
                  <a:ln w="12700" cap="rnd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487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03" y="2378"/>
                    <a:ext cx="0" cy="920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488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858" y="2162"/>
                    <a:ext cx="301" cy="22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75000"/>
                      </a:lnSpc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Imm</a:t>
                    </a:r>
                  </a:p>
                  <a:p>
                    <a:pPr>
                      <a:lnSpc>
                        <a:spcPct val="75000"/>
                      </a:lnSpc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Ext</a:t>
                    </a:r>
                  </a:p>
                </p:txBody>
              </p:sp>
              <p:sp>
                <p:nvSpPr>
                  <p:cNvPr id="60489" name="Freeform 20"/>
                  <p:cNvSpPr>
                    <a:spLocks/>
                  </p:cNvSpPr>
                  <p:nvPr/>
                </p:nvSpPr>
                <p:spPr bwMode="auto">
                  <a:xfrm>
                    <a:off x="3192" y="1976"/>
                    <a:ext cx="889" cy="299"/>
                  </a:xfrm>
                  <a:custGeom>
                    <a:avLst/>
                    <a:gdLst>
                      <a:gd name="T0" fmla="*/ 0 w 889"/>
                      <a:gd name="T1" fmla="*/ 298 h 299"/>
                      <a:gd name="T2" fmla="*/ 277 w 889"/>
                      <a:gd name="T3" fmla="*/ 298 h 299"/>
                      <a:gd name="T4" fmla="*/ 277 w 889"/>
                      <a:gd name="T5" fmla="*/ 0 h 299"/>
                      <a:gd name="T6" fmla="*/ 888 w 889"/>
                      <a:gd name="T7" fmla="*/ 0 h 29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889"/>
                      <a:gd name="T13" fmla="*/ 0 h 299"/>
                      <a:gd name="T14" fmla="*/ 889 w 889"/>
                      <a:gd name="T15" fmla="*/ 299 h 29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889" h="299">
                        <a:moveTo>
                          <a:pt x="0" y="298"/>
                        </a:moveTo>
                        <a:lnTo>
                          <a:pt x="277" y="298"/>
                        </a:lnTo>
                        <a:lnTo>
                          <a:pt x="277" y="0"/>
                        </a:lnTo>
                        <a:lnTo>
                          <a:pt x="888" y="0"/>
                        </a:lnTo>
                      </a:path>
                    </a:pathLst>
                  </a:custGeom>
                  <a:noFill/>
                  <a:ln w="25400" cap="rnd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60483" name="Rectangle 21"/>
              <p:cNvSpPr>
                <a:spLocks noChangeArrowheads="1"/>
              </p:cNvSpPr>
              <p:nvPr/>
            </p:nvSpPr>
            <p:spPr bwMode="auto">
              <a:xfrm>
                <a:off x="2842" y="3279"/>
                <a:ext cx="39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ExtSel</a:t>
                </a:r>
              </a:p>
            </p:txBody>
          </p:sp>
        </p:grpSp>
        <p:sp>
          <p:nvSpPr>
            <p:cNvPr id="60481" name="Rectangle 22"/>
            <p:cNvSpPr>
              <a:spLocks noChangeArrowheads="1"/>
            </p:cNvSpPr>
            <p:nvPr/>
          </p:nvSpPr>
          <p:spPr bwMode="auto">
            <a:xfrm>
              <a:off x="1972" y="2136"/>
              <a:ext cx="5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inst&lt;15:0&gt;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055688" y="1412875"/>
            <a:ext cx="6467475" cy="4105275"/>
            <a:chOff x="665" y="890"/>
            <a:chExt cx="4074" cy="2586"/>
          </a:xfrm>
        </p:grpSpPr>
        <p:sp>
          <p:nvSpPr>
            <p:cNvPr id="60425" name="Freeform 24"/>
            <p:cNvSpPr>
              <a:spLocks/>
            </p:cNvSpPr>
            <p:nvPr/>
          </p:nvSpPr>
          <p:spPr bwMode="auto">
            <a:xfrm>
              <a:off x="2560" y="1796"/>
              <a:ext cx="2179" cy="1303"/>
            </a:xfrm>
            <a:custGeom>
              <a:avLst/>
              <a:gdLst>
                <a:gd name="T0" fmla="*/ 1769 w 2179"/>
                <a:gd name="T1" fmla="*/ 0 h 1303"/>
                <a:gd name="T2" fmla="*/ 2178 w 2179"/>
                <a:gd name="T3" fmla="*/ 0 h 1303"/>
                <a:gd name="T4" fmla="*/ 2178 w 2179"/>
                <a:gd name="T5" fmla="*/ 1302 h 1303"/>
                <a:gd name="T6" fmla="*/ 0 w 2179"/>
                <a:gd name="T7" fmla="*/ 1302 h 1303"/>
                <a:gd name="T8" fmla="*/ 0 w 2179"/>
                <a:gd name="T9" fmla="*/ 133 h 1303"/>
                <a:gd name="T10" fmla="*/ 242 w 2179"/>
                <a:gd name="T11" fmla="*/ 133 h 13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79"/>
                <a:gd name="T19" fmla="*/ 0 h 1303"/>
                <a:gd name="T20" fmla="*/ 2179 w 2179"/>
                <a:gd name="T21" fmla="*/ 1303 h 13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79" h="1303">
                  <a:moveTo>
                    <a:pt x="1769" y="0"/>
                  </a:moveTo>
                  <a:lnTo>
                    <a:pt x="2178" y="0"/>
                  </a:lnTo>
                  <a:lnTo>
                    <a:pt x="2178" y="1302"/>
                  </a:lnTo>
                  <a:lnTo>
                    <a:pt x="0" y="1302"/>
                  </a:lnTo>
                  <a:lnTo>
                    <a:pt x="0" y="133"/>
                  </a:lnTo>
                  <a:lnTo>
                    <a:pt x="242" y="133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Line 25"/>
            <p:cNvSpPr>
              <a:spLocks noChangeShapeType="1"/>
            </p:cNvSpPr>
            <p:nvPr/>
          </p:nvSpPr>
          <p:spPr bwMode="auto">
            <a:xfrm>
              <a:off x="1816" y="1832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7" name="Line 26"/>
            <p:cNvSpPr>
              <a:spLocks noChangeShapeType="1"/>
            </p:cNvSpPr>
            <p:nvPr/>
          </p:nvSpPr>
          <p:spPr bwMode="auto">
            <a:xfrm>
              <a:off x="1984" y="1548"/>
              <a:ext cx="0" cy="1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Rectangle 27"/>
            <p:cNvSpPr>
              <a:spLocks noChangeArrowheads="1"/>
            </p:cNvSpPr>
            <p:nvPr/>
          </p:nvSpPr>
          <p:spPr bwMode="auto">
            <a:xfrm>
              <a:off x="1791" y="3305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60429" name="Rectangle 28"/>
            <p:cNvSpPr>
              <a:spLocks noChangeArrowheads="1"/>
            </p:cNvSpPr>
            <p:nvPr/>
          </p:nvSpPr>
          <p:spPr bwMode="auto">
            <a:xfrm>
              <a:off x="1071" y="1070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60430" name="Freeform 29"/>
            <p:cNvSpPr>
              <a:spLocks/>
            </p:cNvSpPr>
            <p:nvPr/>
          </p:nvSpPr>
          <p:spPr bwMode="auto">
            <a:xfrm>
              <a:off x="1336" y="1096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1" name="Line 30"/>
            <p:cNvSpPr>
              <a:spLocks noChangeShapeType="1"/>
            </p:cNvSpPr>
            <p:nvPr/>
          </p:nvSpPr>
          <p:spPr bwMode="auto">
            <a:xfrm>
              <a:off x="1292" y="114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Rectangle 31"/>
            <p:cNvSpPr>
              <a:spLocks noChangeArrowheads="1"/>
            </p:cNvSpPr>
            <p:nvPr/>
          </p:nvSpPr>
          <p:spPr bwMode="auto">
            <a:xfrm>
              <a:off x="1351" y="1228"/>
              <a:ext cx="256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Add</a:t>
              </a:r>
            </a:p>
          </p:txBody>
        </p:sp>
        <p:sp>
          <p:nvSpPr>
            <p:cNvPr id="60433" name="Rectangle 32"/>
            <p:cNvSpPr>
              <a:spLocks noChangeArrowheads="1"/>
            </p:cNvSpPr>
            <p:nvPr/>
          </p:nvSpPr>
          <p:spPr bwMode="auto">
            <a:xfrm>
              <a:off x="935" y="19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0434" name="Line 33"/>
            <p:cNvSpPr>
              <a:spLocks noChangeShapeType="1"/>
            </p:cNvSpPr>
            <p:nvPr/>
          </p:nvSpPr>
          <p:spPr bwMode="auto">
            <a:xfrm>
              <a:off x="1061" y="1920"/>
              <a:ext cx="0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942" y="1554"/>
              <a:ext cx="892" cy="668"/>
              <a:chOff x="942" y="1554"/>
              <a:chExt cx="892" cy="668"/>
            </a:xfrm>
          </p:grpSpPr>
          <p:sp>
            <p:nvSpPr>
              <p:cNvPr id="60470" name="Freeform 35"/>
              <p:cNvSpPr>
                <a:spLocks/>
              </p:cNvSpPr>
              <p:nvPr/>
            </p:nvSpPr>
            <p:spPr bwMode="auto">
              <a:xfrm>
                <a:off x="1127" y="1738"/>
                <a:ext cx="193" cy="1"/>
              </a:xfrm>
              <a:custGeom>
                <a:avLst/>
                <a:gdLst>
                  <a:gd name="T0" fmla="*/ 0 w 193"/>
                  <a:gd name="T1" fmla="*/ 0 h 1"/>
                  <a:gd name="T2" fmla="*/ 144 w 193"/>
                  <a:gd name="T3" fmla="*/ 0 h 1"/>
                  <a:gd name="T4" fmla="*/ 192 w 19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93"/>
                  <a:gd name="T10" fmla="*/ 0 h 1"/>
                  <a:gd name="T11" fmla="*/ 193 w 19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" name="Group 36"/>
              <p:cNvGrpSpPr>
                <a:grpSpLocks/>
              </p:cNvGrpSpPr>
              <p:nvPr/>
            </p:nvGrpSpPr>
            <p:grpSpPr bwMode="auto">
              <a:xfrm>
                <a:off x="1298" y="1621"/>
                <a:ext cx="536" cy="601"/>
                <a:chOff x="1298" y="1621"/>
                <a:chExt cx="536" cy="601"/>
              </a:xfrm>
            </p:grpSpPr>
            <p:sp>
              <p:nvSpPr>
                <p:cNvPr id="60476" name="Rectangle 37"/>
                <p:cNvSpPr>
                  <a:spLocks noChangeArrowheads="1"/>
                </p:cNvSpPr>
                <p:nvPr/>
              </p:nvSpPr>
              <p:spPr bwMode="auto">
                <a:xfrm>
                  <a:off x="1331" y="16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477" name="Rectangle 38"/>
                <p:cNvSpPr>
                  <a:spLocks noChangeArrowheads="1"/>
                </p:cNvSpPr>
                <p:nvPr/>
              </p:nvSpPr>
              <p:spPr bwMode="auto">
                <a:xfrm>
                  <a:off x="1298" y="1621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60478" name="Rectangle 39"/>
                <p:cNvSpPr>
                  <a:spLocks noChangeArrowheads="1"/>
                </p:cNvSpPr>
                <p:nvPr/>
              </p:nvSpPr>
              <p:spPr bwMode="auto">
                <a:xfrm>
                  <a:off x="1571" y="1725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60479" name="Rectangle 40"/>
                <p:cNvSpPr>
                  <a:spLocks noChangeArrowheads="1"/>
                </p:cNvSpPr>
                <p:nvPr/>
              </p:nvSpPr>
              <p:spPr bwMode="auto">
                <a:xfrm>
                  <a:off x="1305" y="1898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60472" name="Rectangle 41"/>
              <p:cNvSpPr>
                <a:spLocks noChangeArrowheads="1"/>
              </p:cNvSpPr>
              <p:nvPr/>
            </p:nvSpPr>
            <p:spPr bwMode="auto">
              <a:xfrm>
                <a:off x="991" y="1554"/>
                <a:ext cx="128" cy="36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73" name="Line 42"/>
              <p:cNvSpPr>
                <a:spLocks noChangeShapeType="1"/>
              </p:cNvSpPr>
              <p:nvPr/>
            </p:nvSpPr>
            <p:spPr bwMode="auto">
              <a:xfrm>
                <a:off x="1135" y="1738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74" name="Rectangle 43"/>
              <p:cNvSpPr>
                <a:spLocks noChangeArrowheads="1"/>
              </p:cNvSpPr>
              <p:nvPr/>
            </p:nvSpPr>
            <p:spPr bwMode="auto">
              <a:xfrm>
                <a:off x="942" y="166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60475" name="Freeform 44"/>
              <p:cNvSpPr>
                <a:spLocks/>
              </p:cNvSpPr>
              <p:nvPr/>
            </p:nvSpPr>
            <p:spPr bwMode="auto">
              <a:xfrm>
                <a:off x="1031" y="1874"/>
                <a:ext cx="49" cy="49"/>
              </a:xfrm>
              <a:custGeom>
                <a:avLst/>
                <a:gdLst>
                  <a:gd name="T0" fmla="*/ 0 w 49"/>
                  <a:gd name="T1" fmla="*/ 48 h 49"/>
                  <a:gd name="T2" fmla="*/ 24 w 49"/>
                  <a:gd name="T3" fmla="*/ 0 h 49"/>
                  <a:gd name="T4" fmla="*/ 48 w 49"/>
                  <a:gd name="T5" fmla="*/ 48 h 49"/>
                  <a:gd name="T6" fmla="*/ 0 60000 65536"/>
                  <a:gd name="T7" fmla="*/ 0 60000 65536"/>
                  <a:gd name="T8" fmla="*/ 0 60000 65536"/>
                  <a:gd name="T9" fmla="*/ 0 w 49"/>
                  <a:gd name="T10" fmla="*/ 0 h 49"/>
                  <a:gd name="T11" fmla="*/ 49 w 49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45"/>
            <p:cNvGrpSpPr>
              <a:grpSpLocks/>
            </p:cNvGrpSpPr>
            <p:nvPr/>
          </p:nvGrpSpPr>
          <p:grpSpPr bwMode="auto">
            <a:xfrm>
              <a:off x="4063" y="1630"/>
              <a:ext cx="462" cy="387"/>
              <a:chOff x="4063" y="1630"/>
              <a:chExt cx="462" cy="387"/>
            </a:xfrm>
          </p:grpSpPr>
          <p:sp>
            <p:nvSpPr>
              <p:cNvPr id="60466" name="Rectangle 46"/>
              <p:cNvSpPr>
                <a:spLocks noChangeArrowheads="1"/>
              </p:cNvSpPr>
              <p:nvPr/>
            </p:nvSpPr>
            <p:spPr bwMode="auto">
              <a:xfrm>
                <a:off x="4363" y="1846"/>
                <a:ext cx="16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z</a:t>
                </a:r>
              </a:p>
            </p:txBody>
          </p:sp>
          <p:sp>
            <p:nvSpPr>
              <p:cNvPr id="60467" name="Line 47"/>
              <p:cNvSpPr>
                <a:spLocks noChangeShapeType="1"/>
              </p:cNvSpPr>
              <p:nvPr/>
            </p:nvSpPr>
            <p:spPr bwMode="auto">
              <a:xfrm>
                <a:off x="4335" y="1884"/>
                <a:ext cx="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68" name="Freeform 48"/>
              <p:cNvSpPr>
                <a:spLocks/>
              </p:cNvSpPr>
              <p:nvPr/>
            </p:nvSpPr>
            <p:spPr bwMode="auto">
              <a:xfrm>
                <a:off x="4085" y="1630"/>
                <a:ext cx="241" cy="385"/>
              </a:xfrm>
              <a:custGeom>
                <a:avLst/>
                <a:gdLst>
                  <a:gd name="T0" fmla="*/ 0 w 241"/>
                  <a:gd name="T1" fmla="*/ 0 h 385"/>
                  <a:gd name="T2" fmla="*/ 0 w 241"/>
                  <a:gd name="T3" fmla="*/ 160 h 385"/>
                  <a:gd name="T4" fmla="*/ 48 w 241"/>
                  <a:gd name="T5" fmla="*/ 192 h 385"/>
                  <a:gd name="T6" fmla="*/ 0 w 241"/>
                  <a:gd name="T7" fmla="*/ 224 h 385"/>
                  <a:gd name="T8" fmla="*/ 0 w 241"/>
                  <a:gd name="T9" fmla="*/ 384 h 385"/>
                  <a:gd name="T10" fmla="*/ 240 w 241"/>
                  <a:gd name="T11" fmla="*/ 288 h 385"/>
                  <a:gd name="T12" fmla="*/ 240 w 241"/>
                  <a:gd name="T13" fmla="*/ 96 h 385"/>
                  <a:gd name="T14" fmla="*/ 0 w 241"/>
                  <a:gd name="T15" fmla="*/ 0 h 38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41"/>
                  <a:gd name="T25" fmla="*/ 0 h 385"/>
                  <a:gd name="T26" fmla="*/ 241 w 241"/>
                  <a:gd name="T27" fmla="*/ 385 h 38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69" name="Rectangle 49"/>
              <p:cNvSpPr>
                <a:spLocks noChangeArrowheads="1"/>
              </p:cNvSpPr>
              <p:nvPr/>
            </p:nvSpPr>
            <p:spPr bwMode="auto">
              <a:xfrm>
                <a:off x="4063" y="1749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sp>
          <p:nvSpPr>
            <p:cNvPr id="60437" name="Rectangle 50"/>
            <p:cNvSpPr>
              <a:spLocks noChangeArrowheads="1"/>
            </p:cNvSpPr>
            <p:nvPr/>
          </p:nvSpPr>
          <p:spPr bwMode="auto">
            <a:xfrm>
              <a:off x="2759" y="956"/>
              <a:ext cx="51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RegWrite</a:t>
              </a:r>
            </a:p>
          </p:txBody>
        </p:sp>
        <p:grpSp>
          <p:nvGrpSpPr>
            <p:cNvPr id="12" name="Group 51"/>
            <p:cNvGrpSpPr>
              <a:grpSpLocks/>
            </p:cNvGrpSpPr>
            <p:nvPr/>
          </p:nvGrpSpPr>
          <p:grpSpPr bwMode="auto">
            <a:xfrm>
              <a:off x="2744" y="1160"/>
              <a:ext cx="472" cy="965"/>
              <a:chOff x="2744" y="1160"/>
              <a:chExt cx="472" cy="965"/>
            </a:xfrm>
          </p:grpSpPr>
          <p:sp>
            <p:nvSpPr>
              <p:cNvPr id="60452" name="Rectangle 52"/>
              <p:cNvSpPr>
                <a:spLocks noChangeArrowheads="1"/>
              </p:cNvSpPr>
              <p:nvPr/>
            </p:nvSpPr>
            <p:spPr bwMode="auto">
              <a:xfrm>
                <a:off x="2744" y="1160"/>
                <a:ext cx="212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60453" name="Line 53"/>
              <p:cNvSpPr>
                <a:spLocks noChangeShapeType="1"/>
              </p:cNvSpPr>
              <p:nvPr/>
            </p:nvSpPr>
            <p:spPr bwMode="auto">
              <a:xfrm>
                <a:off x="2839" y="1323"/>
                <a:ext cx="0" cy="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54" name="Freeform 54"/>
              <p:cNvSpPr>
                <a:spLocks/>
              </p:cNvSpPr>
              <p:nvPr/>
            </p:nvSpPr>
            <p:spPr bwMode="auto">
              <a:xfrm>
                <a:off x="3009" y="1180"/>
                <a:ext cx="1" cy="233"/>
              </a:xfrm>
              <a:custGeom>
                <a:avLst/>
                <a:gdLst>
                  <a:gd name="T0" fmla="*/ 0 w 1"/>
                  <a:gd name="T1" fmla="*/ 0 h 233"/>
                  <a:gd name="T2" fmla="*/ 0 w 1"/>
                  <a:gd name="T3" fmla="*/ 232 h 233"/>
                  <a:gd name="T4" fmla="*/ 0 60000 65536"/>
                  <a:gd name="T5" fmla="*/ 0 60000 65536"/>
                  <a:gd name="T6" fmla="*/ 0 w 1"/>
                  <a:gd name="T7" fmla="*/ 0 h 233"/>
                  <a:gd name="T8" fmla="*/ 1 w 1"/>
                  <a:gd name="T9" fmla="*/ 233 h 23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3">
                    <a:moveTo>
                      <a:pt x="0" y="0"/>
                    </a:moveTo>
                    <a:lnTo>
                      <a:pt x="0" y="232"/>
                    </a:lnTo>
                  </a:path>
                </a:pathLst>
              </a:custGeom>
              <a:noFill/>
              <a:ln w="12700" cap="rnd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55" name="Rectangle 55"/>
              <p:cNvSpPr>
                <a:spLocks noChangeArrowheads="1"/>
              </p:cNvSpPr>
              <p:nvPr/>
            </p:nvSpPr>
            <p:spPr bwMode="auto">
              <a:xfrm>
                <a:off x="2799" y="1411"/>
                <a:ext cx="368" cy="68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56" name="Rectangle 56"/>
              <p:cNvSpPr>
                <a:spLocks noChangeArrowheads="1"/>
              </p:cNvSpPr>
              <p:nvPr/>
            </p:nvSpPr>
            <p:spPr bwMode="auto">
              <a:xfrm>
                <a:off x="2958" y="1661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rd1</a:t>
                </a:r>
              </a:p>
            </p:txBody>
          </p:sp>
          <p:sp>
            <p:nvSpPr>
              <p:cNvPr id="60457" name="Rectangle 57"/>
              <p:cNvSpPr>
                <a:spLocks noChangeArrowheads="1"/>
              </p:cNvSpPr>
              <p:nvPr/>
            </p:nvSpPr>
            <p:spPr bwMode="auto">
              <a:xfrm>
                <a:off x="2783" y="1935"/>
                <a:ext cx="413" cy="1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GPRs</a:t>
                </a:r>
              </a:p>
            </p:txBody>
          </p:sp>
          <p:sp>
            <p:nvSpPr>
              <p:cNvPr id="60458" name="Rectangle 58"/>
              <p:cNvSpPr>
                <a:spLocks noChangeArrowheads="1"/>
              </p:cNvSpPr>
              <p:nvPr/>
            </p:nvSpPr>
            <p:spPr bwMode="auto">
              <a:xfrm>
                <a:off x="2766" y="1465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rs1</a:t>
                </a:r>
              </a:p>
            </p:txBody>
          </p:sp>
          <p:sp>
            <p:nvSpPr>
              <p:cNvPr id="60459" name="Rectangle 59"/>
              <p:cNvSpPr>
                <a:spLocks noChangeArrowheads="1"/>
              </p:cNvSpPr>
              <p:nvPr/>
            </p:nvSpPr>
            <p:spPr bwMode="auto">
              <a:xfrm>
                <a:off x="2766" y="1561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rs2</a:t>
                </a:r>
              </a:p>
            </p:txBody>
          </p:sp>
          <p:sp>
            <p:nvSpPr>
              <p:cNvPr id="60460" name="Rectangle 60"/>
              <p:cNvSpPr>
                <a:spLocks noChangeArrowheads="1"/>
              </p:cNvSpPr>
              <p:nvPr/>
            </p:nvSpPr>
            <p:spPr bwMode="auto">
              <a:xfrm>
                <a:off x="2766" y="1745"/>
                <a:ext cx="23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ws</a:t>
                </a:r>
              </a:p>
            </p:txBody>
          </p:sp>
          <p:sp>
            <p:nvSpPr>
              <p:cNvPr id="60461" name="Rectangle 61"/>
              <p:cNvSpPr>
                <a:spLocks noChangeArrowheads="1"/>
              </p:cNvSpPr>
              <p:nvPr/>
            </p:nvSpPr>
            <p:spPr bwMode="auto">
              <a:xfrm>
                <a:off x="2766" y="1839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wd</a:t>
                </a:r>
              </a:p>
            </p:txBody>
          </p:sp>
          <p:sp>
            <p:nvSpPr>
              <p:cNvPr id="60462" name="Rectangle 62"/>
              <p:cNvSpPr>
                <a:spLocks noChangeArrowheads="1"/>
              </p:cNvSpPr>
              <p:nvPr/>
            </p:nvSpPr>
            <p:spPr bwMode="auto">
              <a:xfrm>
                <a:off x="2963" y="1840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rd2</a:t>
                </a:r>
              </a:p>
            </p:txBody>
          </p:sp>
          <p:sp>
            <p:nvSpPr>
              <p:cNvPr id="60463" name="Rectangle 63"/>
              <p:cNvSpPr>
                <a:spLocks noChangeArrowheads="1"/>
              </p:cNvSpPr>
              <p:nvPr/>
            </p:nvSpPr>
            <p:spPr bwMode="auto">
              <a:xfrm>
                <a:off x="2894" y="1361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we</a:t>
                </a:r>
              </a:p>
            </p:txBody>
          </p:sp>
          <p:sp>
            <p:nvSpPr>
              <p:cNvPr id="60464" name="Line 6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65" name="Line 6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439" name="Freeform 66"/>
            <p:cNvSpPr>
              <a:spLocks/>
            </p:cNvSpPr>
            <p:nvPr/>
          </p:nvSpPr>
          <p:spPr bwMode="auto">
            <a:xfrm>
              <a:off x="1168" y="1410"/>
              <a:ext cx="168" cy="333"/>
            </a:xfrm>
            <a:custGeom>
              <a:avLst/>
              <a:gdLst>
                <a:gd name="T0" fmla="*/ 1 w 168"/>
                <a:gd name="T1" fmla="*/ 333 h 333"/>
                <a:gd name="T2" fmla="*/ 0 w 168"/>
                <a:gd name="T3" fmla="*/ 5 h 333"/>
                <a:gd name="T4" fmla="*/ 5 w 168"/>
                <a:gd name="T5" fmla="*/ 0 h 333"/>
                <a:gd name="T6" fmla="*/ 168 w 168"/>
                <a:gd name="T7" fmla="*/ 4 h 3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333"/>
                <a:gd name="T14" fmla="*/ 168 w 168"/>
                <a:gd name="T15" fmla="*/ 333 h 3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333">
                  <a:moveTo>
                    <a:pt x="1" y="333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168" y="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0" name="Freeform 67"/>
            <p:cNvSpPr>
              <a:spLocks/>
            </p:cNvSpPr>
            <p:nvPr/>
          </p:nvSpPr>
          <p:spPr bwMode="auto">
            <a:xfrm>
              <a:off x="1979" y="1835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1" name="Rectangle 68"/>
            <p:cNvSpPr>
              <a:spLocks noChangeArrowheads="1"/>
            </p:cNvSpPr>
            <p:nvPr/>
          </p:nvSpPr>
          <p:spPr bwMode="auto">
            <a:xfrm>
              <a:off x="1947" y="1396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inst&lt;25:21&gt;</a:t>
              </a:r>
            </a:p>
          </p:txBody>
        </p:sp>
        <p:sp>
          <p:nvSpPr>
            <p:cNvPr id="60442" name="Rectangle 69"/>
            <p:cNvSpPr>
              <a:spLocks noChangeArrowheads="1"/>
            </p:cNvSpPr>
            <p:nvPr/>
          </p:nvSpPr>
          <p:spPr bwMode="auto">
            <a:xfrm>
              <a:off x="1953" y="1676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inst&lt;20:16&gt;</a:t>
              </a:r>
            </a:p>
          </p:txBody>
        </p:sp>
        <p:sp>
          <p:nvSpPr>
            <p:cNvPr id="60443" name="Rectangle 70"/>
            <p:cNvSpPr>
              <a:spLocks noChangeArrowheads="1"/>
            </p:cNvSpPr>
            <p:nvPr/>
          </p:nvSpPr>
          <p:spPr bwMode="auto">
            <a:xfrm>
              <a:off x="1972" y="2364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inst&lt;31:26&gt;</a:t>
              </a:r>
            </a:p>
          </p:txBody>
        </p:sp>
        <p:sp>
          <p:nvSpPr>
            <p:cNvPr id="60444" name="Line 71"/>
            <p:cNvSpPr>
              <a:spLocks noChangeShapeType="1"/>
            </p:cNvSpPr>
            <p:nvPr/>
          </p:nvSpPr>
          <p:spPr bwMode="auto">
            <a:xfrm>
              <a:off x="2835" y="1955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5" name="Freeform 72"/>
            <p:cNvSpPr>
              <a:spLocks/>
            </p:cNvSpPr>
            <p:nvPr/>
          </p:nvSpPr>
          <p:spPr bwMode="auto">
            <a:xfrm>
              <a:off x="1981" y="155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6" name="Rectangle 73"/>
            <p:cNvSpPr>
              <a:spLocks noChangeArrowheads="1"/>
            </p:cNvSpPr>
            <p:nvPr/>
          </p:nvSpPr>
          <p:spPr bwMode="auto">
            <a:xfrm>
              <a:off x="3323" y="2438"/>
              <a:ext cx="368" cy="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7" name="Rectangle 74"/>
            <p:cNvSpPr>
              <a:spLocks noChangeArrowheads="1"/>
            </p:cNvSpPr>
            <p:nvPr/>
          </p:nvSpPr>
          <p:spPr bwMode="auto">
            <a:xfrm>
              <a:off x="3297" y="2429"/>
              <a:ext cx="423" cy="22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Control</a:t>
              </a:r>
            </a:p>
          </p:txBody>
        </p:sp>
        <p:sp>
          <p:nvSpPr>
            <p:cNvPr id="60448" name="Freeform 75"/>
            <p:cNvSpPr>
              <a:spLocks/>
            </p:cNvSpPr>
            <p:nvPr/>
          </p:nvSpPr>
          <p:spPr bwMode="auto">
            <a:xfrm>
              <a:off x="3190" y="1689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9" name="Freeform 76"/>
            <p:cNvSpPr>
              <a:spLocks/>
            </p:cNvSpPr>
            <p:nvPr/>
          </p:nvSpPr>
          <p:spPr bwMode="auto">
            <a:xfrm>
              <a:off x="3686" y="1962"/>
              <a:ext cx="544" cy="535"/>
            </a:xfrm>
            <a:custGeom>
              <a:avLst/>
              <a:gdLst>
                <a:gd name="T0" fmla="*/ 0 w 544"/>
                <a:gd name="T1" fmla="*/ 535 h 535"/>
                <a:gd name="T2" fmla="*/ 544 w 544"/>
                <a:gd name="T3" fmla="*/ 535 h 535"/>
                <a:gd name="T4" fmla="*/ 540 w 544"/>
                <a:gd name="T5" fmla="*/ 0 h 535"/>
                <a:gd name="T6" fmla="*/ 0 60000 65536"/>
                <a:gd name="T7" fmla="*/ 0 60000 65536"/>
                <a:gd name="T8" fmla="*/ 0 60000 65536"/>
                <a:gd name="T9" fmla="*/ 0 w 544"/>
                <a:gd name="T10" fmla="*/ 0 h 535"/>
                <a:gd name="T11" fmla="*/ 544 w 544"/>
                <a:gd name="T12" fmla="*/ 535 h 5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4" h="535">
                  <a:moveTo>
                    <a:pt x="0" y="535"/>
                  </a:moveTo>
                  <a:lnTo>
                    <a:pt x="544" y="535"/>
                  </a:lnTo>
                  <a:lnTo>
                    <a:pt x="5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50" name="Freeform 77"/>
            <p:cNvSpPr>
              <a:spLocks/>
            </p:cNvSpPr>
            <p:nvPr/>
          </p:nvSpPr>
          <p:spPr bwMode="auto">
            <a:xfrm>
              <a:off x="1981" y="2515"/>
              <a:ext cx="1349" cy="47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51" name="Freeform 78"/>
            <p:cNvSpPr>
              <a:spLocks/>
            </p:cNvSpPr>
            <p:nvPr/>
          </p:nvSpPr>
          <p:spPr bwMode="auto">
            <a:xfrm>
              <a:off x="665" y="890"/>
              <a:ext cx="1106" cy="845"/>
            </a:xfrm>
            <a:custGeom>
              <a:avLst/>
              <a:gdLst>
                <a:gd name="T0" fmla="*/ 921 w 1106"/>
                <a:gd name="T1" fmla="*/ 410 h 845"/>
                <a:gd name="T2" fmla="*/ 1104 w 1106"/>
                <a:gd name="T3" fmla="*/ 409 h 845"/>
                <a:gd name="T4" fmla="*/ 1106 w 1106"/>
                <a:gd name="T5" fmla="*/ 1 h 845"/>
                <a:gd name="T6" fmla="*/ 775 w 1106"/>
                <a:gd name="T7" fmla="*/ 0 h 845"/>
                <a:gd name="T8" fmla="*/ 2 w 1106"/>
                <a:gd name="T9" fmla="*/ 1 h 845"/>
                <a:gd name="T10" fmla="*/ 0 w 1106"/>
                <a:gd name="T11" fmla="*/ 845 h 845"/>
                <a:gd name="T12" fmla="*/ 335 w 1106"/>
                <a:gd name="T13" fmla="*/ 845 h 8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6"/>
                <a:gd name="T22" fmla="*/ 0 h 845"/>
                <a:gd name="T23" fmla="*/ 1106 w 1106"/>
                <a:gd name="T24" fmla="*/ 845 h 8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6" h="845">
                  <a:moveTo>
                    <a:pt x="921" y="410"/>
                  </a:moveTo>
                  <a:lnTo>
                    <a:pt x="1104" y="409"/>
                  </a:lnTo>
                  <a:lnTo>
                    <a:pt x="1106" y="1"/>
                  </a:lnTo>
                  <a:lnTo>
                    <a:pt x="775" y="0"/>
                  </a:lnTo>
                  <a:lnTo>
                    <a:pt x="2" y="1"/>
                  </a:lnTo>
                  <a:lnTo>
                    <a:pt x="0" y="845"/>
                  </a:lnTo>
                  <a:lnTo>
                    <a:pt x="335" y="845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4258</TotalTime>
  <Pages>12</Pages>
  <Words>2130</Words>
  <Application>Microsoft Macintosh PowerPoint</Application>
  <PresentationFormat>Letter Paper (8.5x11 in)</PresentationFormat>
  <Paragraphs>819</Paragraphs>
  <Slides>29</Slides>
  <Notes>24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490/590 Computer Architecture  MIPS Review &amp; Pipelining I </vt:lpstr>
      <vt:lpstr>Last Time…</vt:lpstr>
      <vt:lpstr>MIPS Instruction Formats</vt:lpstr>
      <vt:lpstr>Reg-Reg Instructions</vt:lpstr>
      <vt:lpstr>Reg-Imm Instructions</vt:lpstr>
      <vt:lpstr>Jump / Call</vt:lpstr>
      <vt:lpstr>Implementing MIPS:  Single-cycle per instruction datapath &amp; control logic</vt:lpstr>
      <vt:lpstr>Datapath: Reg-Reg ALU Instructions</vt:lpstr>
      <vt:lpstr>Datapath: Reg-Imm ALU Instructions</vt:lpstr>
      <vt:lpstr>Conflicts in Merging Datapath</vt:lpstr>
      <vt:lpstr>Datapath for ALU Instructions</vt:lpstr>
      <vt:lpstr>Datapath for Memory Instructions</vt:lpstr>
      <vt:lpstr>Load/Store Instructions:Harvard Datapath </vt:lpstr>
      <vt:lpstr>CSE 490/590 Administrivia</vt:lpstr>
      <vt:lpstr>MIPS Control Instructions</vt:lpstr>
      <vt:lpstr>Conditional Branches (BEQZ, BNEZ)</vt:lpstr>
      <vt:lpstr>Register-Indirect Jumps (JR)</vt:lpstr>
      <vt:lpstr>Register-Indirect Jump-&amp;-Link (JALR)</vt:lpstr>
      <vt:lpstr>Absolute Jumps (J, JAL)</vt:lpstr>
      <vt:lpstr>Harvard-Style Datapath for MIPS</vt:lpstr>
      <vt:lpstr>Single-Cycle Hardwired Control: Harvard architecture</vt:lpstr>
      <vt:lpstr>Pipelined MIPS</vt:lpstr>
      <vt:lpstr>An Ideal Pipeline </vt:lpstr>
      <vt:lpstr>Pipelined MIPS</vt:lpstr>
      <vt:lpstr>Pipelined Datapath</vt:lpstr>
      <vt:lpstr>“Iron Law” of Processor Performance</vt:lpstr>
      <vt:lpstr>CPI Examples</vt:lpstr>
      <vt:lpstr>Technology Assumptions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300</cp:revision>
  <cp:lastPrinted>2010-01-19T21:50:09Z</cp:lastPrinted>
  <dcterms:created xsi:type="dcterms:W3CDTF">2011-02-14T15:02:11Z</dcterms:created>
  <dcterms:modified xsi:type="dcterms:W3CDTF">2011-02-14T15:03:13Z</dcterms:modified>
  <cp:category/>
</cp:coreProperties>
</file>