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581" r:id="rId4"/>
    <p:sldId id="644" r:id="rId5"/>
    <p:sldId id="618" r:id="rId6"/>
    <p:sldId id="619" r:id="rId7"/>
    <p:sldId id="643" r:id="rId8"/>
    <p:sldId id="621" r:id="rId9"/>
    <p:sldId id="622" r:id="rId10"/>
    <p:sldId id="623" r:id="rId11"/>
    <p:sldId id="624" r:id="rId12"/>
    <p:sldId id="625" r:id="rId13"/>
    <p:sldId id="626" r:id="rId14"/>
    <p:sldId id="627" r:id="rId15"/>
    <p:sldId id="628" r:id="rId16"/>
    <p:sldId id="617" r:id="rId17"/>
    <p:sldId id="629" r:id="rId18"/>
    <p:sldId id="630" r:id="rId19"/>
    <p:sldId id="633" r:id="rId20"/>
    <p:sldId id="634" r:id="rId21"/>
    <p:sldId id="635" r:id="rId22"/>
    <p:sldId id="636" r:id="rId23"/>
    <p:sldId id="637" r:id="rId24"/>
    <p:sldId id="543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A72A4-8A12-5843-A808-CF57F505AF3D}" type="slidenum">
              <a:rPr lang="en-US"/>
              <a:pPr/>
              <a:t>11</a:t>
            </a:fld>
            <a:endParaRPr lang="en-US"/>
          </a:p>
        </p:txBody>
      </p:sp>
      <p:sp>
        <p:nvSpPr>
          <p:cNvPr id="133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FAFBF6-1A0D-934B-9B96-654A68BFB29F}" type="slidenum">
              <a:rPr lang="en-US"/>
              <a:pPr/>
              <a:t>12</a:t>
            </a:fld>
            <a:endParaRPr lang="en-US"/>
          </a:p>
        </p:txBody>
      </p:sp>
      <p:sp>
        <p:nvSpPr>
          <p:cNvPr id="129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Real designs will seldom provide full feedback nor will they be able to stop on a dime.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8D495-7CBC-914A-AB54-1C6252D8D71D}" type="slidenum">
              <a:rPr lang="en-US"/>
              <a:pPr/>
              <a:t>13</a:t>
            </a:fld>
            <a:endParaRPr lang="en-US"/>
          </a:p>
        </p:txBody>
      </p:sp>
      <p:sp>
        <p:nvSpPr>
          <p:cNvPr id="134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A16BA-0742-654D-A77C-D86C5B80D8AA}" type="slidenum">
              <a:rPr lang="en-US"/>
              <a:pPr/>
              <a:t>14</a:t>
            </a:fld>
            <a:endParaRPr lang="en-US"/>
          </a:p>
        </p:txBody>
      </p:sp>
      <p:sp>
        <p:nvSpPr>
          <p:cNvPr id="134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C4234E-768B-AC4C-99ED-B37B9E59D730}" type="slidenum">
              <a:rPr lang="en-US"/>
              <a:pPr/>
              <a:t>16</a:t>
            </a:fld>
            <a:endParaRPr lang="en-US"/>
          </a:p>
        </p:txBody>
      </p:sp>
      <p:sp>
        <p:nvSpPr>
          <p:cNvPr id="134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2E78A4-2222-C748-8FED-25B3DB3AEDD9}" type="slidenum">
              <a:rPr lang="en-US"/>
              <a:pPr/>
              <a:t>17</a:t>
            </a:fld>
            <a:endParaRPr lang="en-US"/>
          </a:p>
        </p:txBody>
      </p:sp>
      <p:sp>
        <p:nvSpPr>
          <p:cNvPr id="134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DDC431-8340-8E4E-A82D-C1A5BF97F10E}" type="slidenum">
              <a:rPr lang="en-US"/>
              <a:pPr/>
              <a:t>18</a:t>
            </a:fld>
            <a:endParaRPr lang="en-US"/>
          </a:p>
        </p:txBody>
      </p:sp>
      <p:sp>
        <p:nvSpPr>
          <p:cNvPr id="134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F950BE-EF3A-674E-8665-47D9B4AA6598}" type="slidenum">
              <a:rPr lang="en-US"/>
              <a:pPr/>
              <a:t>19</a:t>
            </a:fld>
            <a:endParaRPr lang="en-US"/>
          </a:p>
        </p:txBody>
      </p:sp>
      <p:sp>
        <p:nvSpPr>
          <p:cNvPr id="134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B82A85-EED7-A74E-801E-121177BAA77E}" type="slidenum">
              <a:rPr lang="en-US"/>
              <a:pPr/>
              <a:t>20</a:t>
            </a:fld>
            <a:endParaRPr lang="en-US"/>
          </a:p>
        </p:txBody>
      </p:sp>
      <p:sp>
        <p:nvSpPr>
          <p:cNvPr id="134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8D30B2-5371-3646-82BF-EA599888780C}" type="slidenum">
              <a:rPr lang="en-US"/>
              <a:pPr/>
              <a:t>2</a:t>
            </a:fld>
            <a:endParaRPr lang="en-US"/>
          </a:p>
        </p:txBody>
      </p:sp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984E2-56A8-B446-9528-D8747023A2AA}" type="slidenum">
              <a:rPr lang="en-US"/>
              <a:pPr/>
              <a:t>21</a:t>
            </a:fld>
            <a:endParaRPr lang="en-US"/>
          </a:p>
        </p:txBody>
      </p:sp>
      <p:sp>
        <p:nvSpPr>
          <p:cNvPr id="134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1529B2-DD51-E44E-AFD4-50DB7D789DAE}" type="slidenum">
              <a:rPr lang="en-US"/>
              <a:pPr/>
              <a:t>22</a:t>
            </a:fld>
            <a:endParaRPr lang="en-US"/>
          </a:p>
        </p:txBody>
      </p:sp>
      <p:sp>
        <p:nvSpPr>
          <p:cNvPr id="135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C2269-1BD9-0E48-9E76-064404E7FA60}" type="slidenum">
              <a:rPr lang="en-US"/>
              <a:pPr/>
              <a:t>3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373E82-11B8-DA4F-8030-6C18037FD3F9}" type="slidenum">
              <a:rPr lang="en-US"/>
              <a:pPr/>
              <a:t>4</a:t>
            </a:fld>
            <a:endParaRPr lang="en-US"/>
          </a:p>
        </p:txBody>
      </p:sp>
      <p:sp>
        <p:nvSpPr>
          <p:cNvPr id="133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0808E-E218-1848-B76C-C8EC01E204AC}" type="slidenum">
              <a:rPr lang="en-US"/>
              <a:pPr/>
              <a:t>5</a:t>
            </a:fld>
            <a:endParaRPr lang="en-US"/>
          </a:p>
        </p:txBody>
      </p:sp>
      <p:sp>
        <p:nvSpPr>
          <p:cNvPr id="133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0A2E20-D4B9-3F46-89E0-73A8A691D12C}" type="slidenum">
              <a:rPr lang="en-US"/>
              <a:pPr/>
              <a:t>6</a:t>
            </a:fld>
            <a:endParaRPr lang="en-US"/>
          </a:p>
        </p:txBody>
      </p:sp>
      <p:sp>
        <p:nvSpPr>
          <p:cNvPr id="133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23AD18-7604-7D41-B279-08D281EB8D46}" type="slidenum">
              <a:rPr lang="en-US"/>
              <a:pPr/>
              <a:t>7</a:t>
            </a:fld>
            <a:endParaRPr lang="en-US"/>
          </a:p>
        </p:txBody>
      </p:sp>
      <p:sp>
        <p:nvSpPr>
          <p:cNvPr id="133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FD8EF-267F-124F-ACBA-EEDE6496C49D}" type="slidenum">
              <a:rPr lang="en-US"/>
              <a:pPr/>
              <a:t>8</a:t>
            </a:fld>
            <a:endParaRPr lang="en-US"/>
          </a:p>
        </p:txBody>
      </p:sp>
      <p:sp>
        <p:nvSpPr>
          <p:cNvPr id="133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9F930-08D7-514F-A1EB-B2ED2D1B4F9A}" type="slidenum">
              <a:rPr lang="en-US"/>
              <a:pPr/>
              <a:t>10</a:t>
            </a:fld>
            <a:endParaRPr lang="en-US"/>
          </a:p>
        </p:txBody>
      </p:sp>
      <p:sp>
        <p:nvSpPr>
          <p:cNvPr id="133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 II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0C1A-2723-C346-AEA8-EC3F9D6DA410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596900"/>
            <a:ext cx="7835900" cy="6223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Data Hazards</a:t>
            </a:r>
          </a:p>
        </p:txBody>
      </p:sp>
      <p:sp>
        <p:nvSpPr>
          <p:cNvPr id="1288195" name="Rectangle 3"/>
          <p:cNvSpPr>
            <a:spLocks noChangeArrowheads="1"/>
          </p:cNvSpPr>
          <p:nvPr/>
        </p:nvSpPr>
        <p:spPr bwMode="auto">
          <a:xfrm>
            <a:off x="508000" y="5105400"/>
            <a:ext cx="1833563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...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r1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r0 + 10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r4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r1 + 17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...</a:t>
            </a:r>
          </a:p>
        </p:txBody>
      </p:sp>
      <p:sp>
        <p:nvSpPr>
          <p:cNvPr id="1288196" name="Rectangle 4"/>
          <p:cNvSpPr>
            <a:spLocks noChangeArrowheads="1"/>
          </p:cNvSpPr>
          <p:nvPr/>
        </p:nvSpPr>
        <p:spPr bwMode="auto">
          <a:xfrm>
            <a:off x="5613400" y="5664200"/>
            <a:ext cx="2800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  <a:latin typeface="Verdana" charset="0"/>
              </a:rPr>
              <a:t>r1 is stale. Oops!</a:t>
            </a:r>
          </a:p>
        </p:txBody>
      </p:sp>
      <p:sp>
        <p:nvSpPr>
          <p:cNvPr id="1288197" name="Text Box 5"/>
          <p:cNvSpPr txBox="1">
            <a:spLocks noChangeArrowheads="1"/>
          </p:cNvSpPr>
          <p:nvPr/>
        </p:nvSpPr>
        <p:spPr bwMode="auto">
          <a:xfrm>
            <a:off x="5368925" y="1357313"/>
            <a:ext cx="10652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r1 </a:t>
            </a:r>
            <a:r>
              <a:rPr lang="en-US" sz="2000">
                <a:solidFill>
                  <a:srgbClr val="FF0000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…</a:t>
            </a:r>
          </a:p>
        </p:txBody>
      </p:sp>
      <p:sp>
        <p:nvSpPr>
          <p:cNvPr id="1288198" name="Text Box 6"/>
          <p:cNvSpPr txBox="1">
            <a:spLocks noChangeArrowheads="1"/>
          </p:cNvSpPr>
          <p:nvPr/>
        </p:nvSpPr>
        <p:spPr bwMode="auto">
          <a:xfrm>
            <a:off x="2165350" y="1382713"/>
            <a:ext cx="14620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r4 </a:t>
            </a:r>
            <a:r>
              <a:rPr lang="en-US" sz="2000">
                <a:solidFill>
                  <a:srgbClr val="FF0000"/>
                </a:solidFill>
                <a:latin typeface="Symbol" charset="2"/>
              </a:rPr>
              <a:t>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r1</a:t>
            </a:r>
            <a:r>
              <a:rPr lang="en-US" sz="2000">
                <a:solidFill>
                  <a:srgbClr val="FF0000"/>
                </a:solidFill>
                <a:latin typeface="Symbol" charset="2"/>
              </a:rPr>
              <a:t>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…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81000" y="1460500"/>
            <a:ext cx="8675688" cy="3481388"/>
            <a:chOff x="240" y="920"/>
            <a:chExt cx="5465" cy="2193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40" y="920"/>
              <a:ext cx="5428" cy="2193"/>
              <a:chOff x="240" y="920"/>
              <a:chExt cx="5428" cy="2193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1438" y="1144"/>
                <a:ext cx="4230" cy="1545"/>
                <a:chOff x="1438" y="1144"/>
                <a:chExt cx="4230" cy="1545"/>
              </a:xfrm>
            </p:grpSpPr>
            <p:grpSp>
              <p:nvGrpSpPr>
                <p:cNvPr id="5" name="Group 10"/>
                <p:cNvGrpSpPr>
                  <a:grpSpLocks/>
                </p:cNvGrpSpPr>
                <p:nvPr/>
              </p:nvGrpSpPr>
              <p:grpSpPr bwMode="auto">
                <a:xfrm>
                  <a:off x="3909" y="1144"/>
                  <a:ext cx="239" cy="304"/>
                  <a:chOff x="3909" y="1144"/>
                  <a:chExt cx="239" cy="304"/>
                </a:xfrm>
              </p:grpSpPr>
              <p:sp>
                <p:nvSpPr>
                  <p:cNvPr id="128820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3965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04" name="Freeform 12"/>
                  <p:cNvSpPr>
                    <a:spLocks/>
                  </p:cNvSpPr>
                  <p:nvPr/>
                </p:nvSpPr>
                <p:spPr bwMode="auto">
                  <a:xfrm>
                    <a:off x="3998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0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909" y="1207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88206" name="Freeform 14"/>
                <p:cNvSpPr>
                  <a:spLocks/>
                </p:cNvSpPr>
                <p:nvPr/>
              </p:nvSpPr>
              <p:spPr bwMode="auto">
                <a:xfrm>
                  <a:off x="1438" y="1312"/>
                  <a:ext cx="1905" cy="1377"/>
                </a:xfrm>
                <a:custGeom>
                  <a:avLst/>
                  <a:gdLst/>
                  <a:ahLst/>
                  <a:cxnLst>
                    <a:cxn ang="0">
                      <a:pos x="0" y="1376"/>
                    </a:cxn>
                    <a:cxn ang="0">
                      <a:pos x="0" y="0"/>
                    </a:cxn>
                    <a:cxn ang="0">
                      <a:pos x="520" y="0"/>
                    </a:cxn>
                    <a:cxn ang="0">
                      <a:pos x="1904" y="0"/>
                    </a:cxn>
                  </a:cxnLst>
                  <a:rect l="0" t="0" r="r" b="b"/>
                  <a:pathLst>
                    <a:path w="1905" h="1377">
                      <a:moveTo>
                        <a:pt x="0" y="1376"/>
                      </a:moveTo>
                      <a:lnTo>
                        <a:pt x="0" y="0"/>
                      </a:lnTo>
                      <a:lnTo>
                        <a:pt x="520" y="0"/>
                      </a:lnTo>
                      <a:lnTo>
                        <a:pt x="1904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07" name="Line 15"/>
                <p:cNvSpPr>
                  <a:spLocks noChangeShapeType="1"/>
                </p:cNvSpPr>
                <p:nvPr/>
              </p:nvSpPr>
              <p:spPr bwMode="auto">
                <a:xfrm>
                  <a:off x="3470" y="1312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08" name="Line 16"/>
                <p:cNvSpPr>
                  <a:spLocks noChangeShapeType="1"/>
                </p:cNvSpPr>
                <p:nvPr/>
              </p:nvSpPr>
              <p:spPr bwMode="auto">
                <a:xfrm>
                  <a:off x="4094" y="1304"/>
                  <a:ext cx="136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6" name="Group 17"/>
                <p:cNvGrpSpPr>
                  <a:grpSpLocks/>
                </p:cNvGrpSpPr>
                <p:nvPr/>
              </p:nvGrpSpPr>
              <p:grpSpPr bwMode="auto">
                <a:xfrm>
                  <a:off x="3293" y="1144"/>
                  <a:ext cx="239" cy="304"/>
                  <a:chOff x="3293" y="1144"/>
                  <a:chExt cx="239" cy="304"/>
                </a:xfrm>
              </p:grpSpPr>
              <p:sp>
                <p:nvSpPr>
                  <p:cNvPr id="1288210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3341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11" name="Freeform 19"/>
                  <p:cNvSpPr>
                    <a:spLocks/>
                  </p:cNvSpPr>
                  <p:nvPr/>
                </p:nvSpPr>
                <p:spPr bwMode="auto">
                  <a:xfrm>
                    <a:off x="3374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12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3293" y="1207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grpSp>
              <p:nvGrpSpPr>
                <p:cNvPr id="7" name="Group 21"/>
                <p:cNvGrpSpPr>
                  <a:grpSpLocks/>
                </p:cNvGrpSpPr>
                <p:nvPr/>
              </p:nvGrpSpPr>
              <p:grpSpPr bwMode="auto">
                <a:xfrm>
                  <a:off x="5429" y="1144"/>
                  <a:ext cx="239" cy="304"/>
                  <a:chOff x="5429" y="1144"/>
                  <a:chExt cx="239" cy="304"/>
                </a:xfrm>
              </p:grpSpPr>
              <p:sp>
                <p:nvSpPr>
                  <p:cNvPr id="1288214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5477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15" name="Freeform 23"/>
                  <p:cNvSpPr>
                    <a:spLocks/>
                  </p:cNvSpPr>
                  <p:nvPr/>
                </p:nvSpPr>
                <p:spPr bwMode="auto">
                  <a:xfrm>
                    <a:off x="5510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1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29" y="1191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</p:grp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1838" y="1304"/>
                <a:ext cx="3825" cy="905"/>
                <a:chOff x="1838" y="1304"/>
                <a:chExt cx="3825" cy="905"/>
              </a:xfrm>
            </p:grpSpPr>
            <p:sp>
              <p:nvSpPr>
                <p:cNvPr id="1288218" name="Freeform 26"/>
                <p:cNvSpPr>
                  <a:spLocks/>
                </p:cNvSpPr>
                <p:nvPr/>
              </p:nvSpPr>
              <p:spPr bwMode="auto">
                <a:xfrm>
                  <a:off x="1838" y="1496"/>
                  <a:ext cx="2977" cy="713"/>
                </a:xfrm>
                <a:custGeom>
                  <a:avLst/>
                  <a:gdLst/>
                  <a:ahLst/>
                  <a:cxnLst>
                    <a:cxn ang="0">
                      <a:pos x="2976" y="0"/>
                    </a:cxn>
                    <a:cxn ang="0">
                      <a:pos x="0" y="0"/>
                    </a:cxn>
                    <a:cxn ang="0">
                      <a:pos x="0" y="712"/>
                    </a:cxn>
                    <a:cxn ang="0">
                      <a:pos x="432" y="712"/>
                    </a:cxn>
                  </a:cxnLst>
                  <a:rect l="0" t="0" r="r" b="b"/>
                  <a:pathLst>
                    <a:path w="2977" h="713">
                      <a:moveTo>
                        <a:pt x="2976" y="0"/>
                      </a:moveTo>
                      <a:lnTo>
                        <a:pt x="0" y="0"/>
                      </a:lnTo>
                      <a:lnTo>
                        <a:pt x="0" y="712"/>
                      </a:lnTo>
                      <a:lnTo>
                        <a:pt x="432" y="7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9" name="Group 27"/>
                <p:cNvGrpSpPr>
                  <a:grpSpLocks/>
                </p:cNvGrpSpPr>
                <p:nvPr/>
              </p:nvGrpSpPr>
              <p:grpSpPr bwMode="auto">
                <a:xfrm>
                  <a:off x="4812" y="1304"/>
                  <a:ext cx="851" cy="345"/>
                  <a:chOff x="4812" y="1304"/>
                  <a:chExt cx="851" cy="345"/>
                </a:xfrm>
              </p:grpSpPr>
              <p:sp>
                <p:nvSpPr>
                  <p:cNvPr id="1288220" name="Freeform 28"/>
                  <p:cNvSpPr>
                    <a:spLocks/>
                  </p:cNvSpPr>
                  <p:nvPr/>
                </p:nvSpPr>
                <p:spPr bwMode="auto">
                  <a:xfrm>
                    <a:off x="4958" y="1304"/>
                    <a:ext cx="705" cy="313"/>
                  </a:xfrm>
                  <a:custGeom>
                    <a:avLst/>
                    <a:gdLst/>
                    <a:ahLst/>
                    <a:cxnLst>
                      <a:cxn ang="0">
                        <a:pos x="640" y="0"/>
                      </a:cxn>
                      <a:cxn ang="0">
                        <a:pos x="704" y="0"/>
                      </a:cxn>
                      <a:cxn ang="0">
                        <a:pos x="704" y="312"/>
                      </a:cxn>
                      <a:cxn ang="0">
                        <a:pos x="0" y="312"/>
                      </a:cxn>
                    </a:cxnLst>
                    <a:rect l="0" t="0" r="r" b="b"/>
                    <a:pathLst>
                      <a:path w="705" h="313">
                        <a:moveTo>
                          <a:pt x="640" y="0"/>
                        </a:moveTo>
                        <a:lnTo>
                          <a:pt x="704" y="0"/>
                        </a:lnTo>
                        <a:lnTo>
                          <a:pt x="704" y="312"/>
                        </a:lnTo>
                        <a:lnTo>
                          <a:pt x="0" y="3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21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46" y="1504"/>
                    <a:ext cx="71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4812" y="1348"/>
                    <a:ext cx="321" cy="301"/>
                    <a:chOff x="4812" y="1348"/>
                    <a:chExt cx="321" cy="301"/>
                  </a:xfrm>
                </p:grpSpPr>
                <p:sp>
                  <p:nvSpPr>
                    <p:cNvPr id="1288223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7" y="1348"/>
                      <a:ext cx="216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31</a:t>
                      </a:r>
                    </a:p>
                  </p:txBody>
                </p:sp>
                <p:sp>
                  <p:nvSpPr>
                    <p:cNvPr id="1288224" name="Freeform 32"/>
                    <p:cNvSpPr>
                      <a:spLocks/>
                    </p:cNvSpPr>
                    <p:nvPr/>
                  </p:nvSpPr>
                  <p:spPr bwMode="auto">
                    <a:xfrm>
                      <a:off x="4812" y="1360"/>
                      <a:ext cx="145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48"/>
                        </a:cxn>
                        <a:cxn ang="0">
                          <a:pos x="144" y="0"/>
                        </a:cxn>
                        <a:cxn ang="0">
                          <a:pos x="144" y="288"/>
                        </a:cxn>
                        <a:cxn ang="0">
                          <a:pos x="0" y="240"/>
                        </a:cxn>
                      </a:cxnLst>
                      <a:rect l="0" t="0" r="r" b="b"/>
                      <a:pathLst>
                        <a:path w="145" h="289">
                          <a:moveTo>
                            <a:pt x="0" y="240"/>
                          </a:moveTo>
                          <a:lnTo>
                            <a:pt x="0" y="48"/>
                          </a:lnTo>
                          <a:lnTo>
                            <a:pt x="144" y="0"/>
                          </a:lnTo>
                          <a:lnTo>
                            <a:pt x="144" y="288"/>
                          </a:lnTo>
                          <a:lnTo>
                            <a:pt x="0" y="24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1" name="Group 33"/>
              <p:cNvGrpSpPr>
                <a:grpSpLocks/>
              </p:cNvGrpSpPr>
              <p:nvPr/>
            </p:nvGrpSpPr>
            <p:grpSpPr bwMode="auto">
              <a:xfrm>
                <a:off x="240" y="920"/>
                <a:ext cx="5393" cy="2193"/>
                <a:chOff x="240" y="920"/>
                <a:chExt cx="5393" cy="2193"/>
              </a:xfrm>
            </p:grpSpPr>
            <p:sp>
              <p:nvSpPr>
                <p:cNvPr id="1288226" name="Freeform 34"/>
                <p:cNvSpPr>
                  <a:spLocks/>
                </p:cNvSpPr>
                <p:nvPr/>
              </p:nvSpPr>
              <p:spPr bwMode="auto">
                <a:xfrm>
                  <a:off x="2916" y="2325"/>
                  <a:ext cx="1520" cy="4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285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27" name="Line 35"/>
                <p:cNvSpPr>
                  <a:spLocks noChangeShapeType="1"/>
                </p:cNvSpPr>
                <p:nvPr/>
              </p:nvSpPr>
              <p:spPr bwMode="auto">
                <a:xfrm>
                  <a:off x="3280" y="2392"/>
                  <a:ext cx="33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28" name="Line 36"/>
                <p:cNvSpPr>
                  <a:spLocks noChangeShapeType="1"/>
                </p:cNvSpPr>
                <p:nvPr/>
              </p:nvSpPr>
              <p:spPr bwMode="auto">
                <a:xfrm>
                  <a:off x="3808" y="2232"/>
                  <a:ext cx="61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29" name="Freeform 37"/>
                <p:cNvSpPr>
                  <a:spLocks/>
                </p:cNvSpPr>
                <p:nvPr/>
              </p:nvSpPr>
              <p:spPr bwMode="auto">
                <a:xfrm>
                  <a:off x="240" y="920"/>
                  <a:ext cx="481" cy="1201"/>
                </a:xfrm>
                <a:custGeom>
                  <a:avLst/>
                  <a:gdLst/>
                  <a:ahLst/>
                  <a:cxnLst>
                    <a:cxn ang="0">
                      <a:pos x="480" y="0"/>
                    </a:cxn>
                    <a:cxn ang="0">
                      <a:pos x="0" y="0"/>
                    </a:cxn>
                    <a:cxn ang="0">
                      <a:pos x="0" y="1200"/>
                    </a:cxn>
                    <a:cxn ang="0">
                      <a:pos x="192" y="1200"/>
                    </a:cxn>
                  </a:cxnLst>
                  <a:rect l="0" t="0" r="r" b="b"/>
                  <a:pathLst>
                    <a:path w="481" h="1201">
                      <a:moveTo>
                        <a:pt x="480" y="0"/>
                      </a:moveTo>
                      <a:lnTo>
                        <a:pt x="0" y="0"/>
                      </a:lnTo>
                      <a:lnTo>
                        <a:pt x="0" y="1200"/>
                      </a:lnTo>
                      <a:lnTo>
                        <a:pt x="192" y="120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0" name="Freeform 38"/>
                <p:cNvSpPr>
                  <a:spLocks/>
                </p:cNvSpPr>
                <p:nvPr/>
              </p:nvSpPr>
              <p:spPr bwMode="auto">
                <a:xfrm>
                  <a:off x="600" y="1488"/>
                  <a:ext cx="217" cy="633"/>
                </a:xfrm>
                <a:custGeom>
                  <a:avLst/>
                  <a:gdLst/>
                  <a:ahLst/>
                  <a:cxnLst>
                    <a:cxn ang="0">
                      <a:pos x="0" y="632"/>
                    </a:cxn>
                    <a:cxn ang="0">
                      <a:pos x="0" y="56"/>
                    </a:cxn>
                    <a:cxn ang="0">
                      <a:pos x="0" y="0"/>
                    </a:cxn>
                    <a:cxn ang="0">
                      <a:pos x="216" y="0"/>
                    </a:cxn>
                  </a:cxnLst>
                  <a:rect l="0" t="0" r="r" b="b"/>
                  <a:pathLst>
                    <a:path w="217" h="633">
                      <a:moveTo>
                        <a:pt x="0" y="632"/>
                      </a:moveTo>
                      <a:lnTo>
                        <a:pt x="0" y="56"/>
                      </a:lnTo>
                      <a:lnTo>
                        <a:pt x="0" y="0"/>
                      </a:lnTo>
                      <a:lnTo>
                        <a:pt x="21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1" name="Freeform 39"/>
                <p:cNvSpPr>
                  <a:spLocks/>
                </p:cNvSpPr>
                <p:nvPr/>
              </p:nvSpPr>
              <p:spPr bwMode="auto">
                <a:xfrm>
                  <a:off x="576" y="2120"/>
                  <a:ext cx="19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4" y="0"/>
                    </a:cxn>
                    <a:cxn ang="0">
                      <a:pos x="192" y="0"/>
                    </a:cxn>
                  </a:cxnLst>
                  <a:rect l="0" t="0" r="r" b="b"/>
                  <a:pathLst>
                    <a:path w="193" h="1">
                      <a:moveTo>
                        <a:pt x="0" y="0"/>
                      </a:moveTo>
                      <a:lnTo>
                        <a:pt x="144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2" name="Freeform 40"/>
                <p:cNvSpPr>
                  <a:spLocks/>
                </p:cNvSpPr>
                <p:nvPr/>
              </p:nvSpPr>
              <p:spPr bwMode="auto">
                <a:xfrm>
                  <a:off x="704" y="920"/>
                  <a:ext cx="433" cy="425"/>
                </a:xfrm>
                <a:custGeom>
                  <a:avLst/>
                  <a:gdLst/>
                  <a:ahLst/>
                  <a:cxnLst>
                    <a:cxn ang="0">
                      <a:pos x="432" y="424"/>
                    </a:cxn>
                    <a:cxn ang="0">
                      <a:pos x="43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3" h="425">
                      <a:moveTo>
                        <a:pt x="432" y="424"/>
                      </a:moveTo>
                      <a:lnTo>
                        <a:pt x="432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3" name="Freeform 41"/>
                <p:cNvSpPr>
                  <a:spLocks/>
                </p:cNvSpPr>
                <p:nvPr/>
              </p:nvSpPr>
              <p:spPr bwMode="auto">
                <a:xfrm>
                  <a:off x="1440" y="1928"/>
                  <a:ext cx="817" cy="193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93">
                      <a:moveTo>
                        <a:pt x="0" y="192"/>
                      </a:moveTo>
                      <a:lnTo>
                        <a:pt x="0" y="0"/>
                      </a:ln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4" name="Freeform 42"/>
                <p:cNvSpPr>
                  <a:spLocks/>
                </p:cNvSpPr>
                <p:nvPr/>
              </p:nvSpPr>
              <p:spPr bwMode="auto">
                <a:xfrm>
                  <a:off x="1440" y="2024"/>
                  <a:ext cx="8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">
                      <a:moveTo>
                        <a:pt x="0" y="0"/>
                      </a:move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5" name="Freeform 43"/>
                <p:cNvSpPr>
                  <a:spLocks/>
                </p:cNvSpPr>
                <p:nvPr/>
              </p:nvSpPr>
              <p:spPr bwMode="auto">
                <a:xfrm>
                  <a:off x="1440" y="2120"/>
                  <a:ext cx="817" cy="5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6" name="Freeform 44"/>
                <p:cNvSpPr>
                  <a:spLocks/>
                </p:cNvSpPr>
                <p:nvPr/>
              </p:nvSpPr>
              <p:spPr bwMode="auto">
                <a:xfrm>
                  <a:off x="2646" y="2490"/>
                  <a:ext cx="469" cy="247"/>
                </a:xfrm>
                <a:custGeom>
                  <a:avLst/>
                  <a:gdLst/>
                  <a:ahLst/>
                  <a:cxnLst>
                    <a:cxn ang="0">
                      <a:pos x="0" y="246"/>
                    </a:cxn>
                    <a:cxn ang="0">
                      <a:pos x="123" y="246"/>
                    </a:cxn>
                    <a:cxn ang="0">
                      <a:pos x="123" y="0"/>
                    </a:cxn>
                    <a:cxn ang="0">
                      <a:pos x="468" y="0"/>
                    </a:cxn>
                  </a:cxnLst>
                  <a:rect l="0" t="0" r="r" b="b"/>
                  <a:pathLst>
                    <a:path w="469" h="247">
                      <a:moveTo>
                        <a:pt x="0" y="246"/>
                      </a:moveTo>
                      <a:lnTo>
                        <a:pt x="123" y="246"/>
                      </a:lnTo>
                      <a:lnTo>
                        <a:pt x="123" y="0"/>
                      </a:lnTo>
                      <a:lnTo>
                        <a:pt x="468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7" name="Freeform 45"/>
                <p:cNvSpPr>
                  <a:spLocks/>
                </p:cNvSpPr>
                <p:nvPr/>
              </p:nvSpPr>
              <p:spPr bwMode="auto">
                <a:xfrm>
                  <a:off x="2642" y="2120"/>
                  <a:ext cx="99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90" y="0"/>
                    </a:cxn>
                  </a:cxnLst>
                  <a:rect l="0" t="0" r="r" b="b"/>
                  <a:pathLst>
                    <a:path w="991" h="1">
                      <a:moveTo>
                        <a:pt x="0" y="0"/>
                      </a:moveTo>
                      <a:lnTo>
                        <a:pt x="99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8" name="Freeform 46"/>
                <p:cNvSpPr>
                  <a:spLocks/>
                </p:cNvSpPr>
                <p:nvPr/>
              </p:nvSpPr>
              <p:spPr bwMode="auto">
                <a:xfrm flipV="1">
                  <a:off x="4929" y="2400"/>
                  <a:ext cx="358" cy="4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36" y="0"/>
                    </a:cxn>
                  </a:cxnLst>
                  <a:rect l="0" t="0" r="r" b="b"/>
                  <a:pathLst>
                    <a:path w="337" h="1">
                      <a:moveTo>
                        <a:pt x="0" y="0"/>
                      </a:moveTo>
                      <a:lnTo>
                        <a:pt x="33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39" name="Freeform 47"/>
                <p:cNvSpPr>
                  <a:spLocks/>
                </p:cNvSpPr>
                <p:nvPr/>
              </p:nvSpPr>
              <p:spPr bwMode="auto">
                <a:xfrm>
                  <a:off x="4186" y="2241"/>
                  <a:ext cx="1100" cy="72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8"/>
                    </a:cxn>
                    <a:cxn ang="0">
                      <a:pos x="843" y="728"/>
                    </a:cxn>
                    <a:cxn ang="0">
                      <a:pos x="841" y="399"/>
                    </a:cxn>
                    <a:cxn ang="0">
                      <a:pos x="1100" y="399"/>
                    </a:cxn>
                  </a:cxnLst>
                  <a:rect l="0" t="0" r="r" b="b"/>
                  <a:pathLst>
                    <a:path w="1100" h="728">
                      <a:moveTo>
                        <a:pt x="0" y="0"/>
                      </a:moveTo>
                      <a:lnTo>
                        <a:pt x="0" y="728"/>
                      </a:lnTo>
                      <a:lnTo>
                        <a:pt x="843" y="728"/>
                      </a:lnTo>
                      <a:lnTo>
                        <a:pt x="841" y="399"/>
                      </a:lnTo>
                      <a:lnTo>
                        <a:pt x="1100" y="399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40" name="Freeform 48"/>
                <p:cNvSpPr>
                  <a:spLocks/>
                </p:cNvSpPr>
                <p:nvPr/>
              </p:nvSpPr>
              <p:spPr bwMode="auto">
                <a:xfrm>
                  <a:off x="2016" y="2312"/>
                  <a:ext cx="3617" cy="801"/>
                </a:xfrm>
                <a:custGeom>
                  <a:avLst/>
                  <a:gdLst/>
                  <a:ahLst/>
                  <a:cxnLst>
                    <a:cxn ang="0">
                      <a:pos x="3408" y="288"/>
                    </a:cxn>
                    <a:cxn ang="0">
                      <a:pos x="3616" y="288"/>
                    </a:cxn>
                    <a:cxn ang="0">
                      <a:pos x="3616" y="800"/>
                    </a:cxn>
                    <a:cxn ang="0">
                      <a:pos x="0" y="800"/>
                    </a:cxn>
                    <a:cxn ang="0">
                      <a:pos x="0" y="0"/>
                    </a:cxn>
                    <a:cxn ang="0">
                      <a:pos x="240" y="0"/>
                    </a:cxn>
                  </a:cxnLst>
                  <a:rect l="0" t="0" r="r" b="b"/>
                  <a:pathLst>
                    <a:path w="3617" h="801">
                      <a:moveTo>
                        <a:pt x="3408" y="288"/>
                      </a:moveTo>
                      <a:lnTo>
                        <a:pt x="3616" y="288"/>
                      </a:lnTo>
                      <a:lnTo>
                        <a:pt x="3616" y="800"/>
                      </a:lnTo>
                      <a:lnTo>
                        <a:pt x="0" y="800"/>
                      </a:lnTo>
                      <a:lnTo>
                        <a:pt x="0" y="0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41" name="Oval 49"/>
                <p:cNvSpPr>
                  <a:spLocks noChangeArrowheads="1"/>
                </p:cNvSpPr>
                <p:nvPr/>
              </p:nvSpPr>
              <p:spPr bwMode="auto">
                <a:xfrm>
                  <a:off x="2900" y="2284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42" name="Oval 50"/>
                <p:cNvSpPr>
                  <a:spLocks noChangeArrowheads="1"/>
                </p:cNvSpPr>
                <p:nvPr/>
              </p:nvSpPr>
              <p:spPr bwMode="auto">
                <a:xfrm>
                  <a:off x="4162" y="2216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43" name="Freeform 51"/>
                <p:cNvSpPr>
                  <a:spLocks/>
                </p:cNvSpPr>
                <p:nvPr/>
              </p:nvSpPr>
              <p:spPr bwMode="auto">
                <a:xfrm>
                  <a:off x="3118" y="2248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144" y="48"/>
                    </a:cxn>
                    <a:cxn ang="0">
                      <a:pos x="144" y="240"/>
                    </a:cxn>
                    <a:cxn ang="0">
                      <a:pos x="0" y="288"/>
                    </a:cxn>
                    <a:cxn ang="0">
                      <a:pos x="0" y="0"/>
                    </a:cxn>
                    <a:cxn ang="0">
                      <a:pos x="144" y="48"/>
                    </a:cxn>
                  </a:cxnLst>
                  <a:rect l="0" t="0" r="r" b="b"/>
                  <a:pathLst>
                    <a:path w="145" h="289">
                      <a:moveTo>
                        <a:pt x="144" y="48"/>
                      </a:moveTo>
                      <a:lnTo>
                        <a:pt x="144" y="240"/>
                      </a:lnTo>
                      <a:lnTo>
                        <a:pt x="0" y="288"/>
                      </a:lnTo>
                      <a:lnTo>
                        <a:pt x="0" y="0"/>
                      </a:lnTo>
                      <a:lnTo>
                        <a:pt x="144" y="4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2" name="Group 52"/>
                <p:cNvGrpSpPr>
                  <a:grpSpLocks/>
                </p:cNvGrpSpPr>
                <p:nvPr/>
              </p:nvGrpSpPr>
              <p:grpSpPr bwMode="auto">
                <a:xfrm>
                  <a:off x="391" y="1936"/>
                  <a:ext cx="239" cy="369"/>
                  <a:chOff x="391" y="2136"/>
                  <a:chExt cx="239" cy="369"/>
                </a:xfrm>
              </p:grpSpPr>
              <p:sp>
                <p:nvSpPr>
                  <p:cNvPr id="1288245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40" y="2136"/>
                    <a:ext cx="128" cy="36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46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584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4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91" y="2260"/>
                    <a:ext cx="239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PC</a:t>
                    </a:r>
                  </a:p>
                </p:txBody>
              </p:sp>
              <p:sp>
                <p:nvSpPr>
                  <p:cNvPr id="1288248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392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49" name="Freeform 57"/>
                  <p:cNvSpPr>
                    <a:spLocks/>
                  </p:cNvSpPr>
                  <p:nvPr/>
                </p:nvSpPr>
                <p:spPr bwMode="auto">
                  <a:xfrm>
                    <a:off x="480" y="2456"/>
                    <a:ext cx="49" cy="49"/>
                  </a:xfrm>
                  <a:custGeom>
                    <a:avLst/>
                    <a:gdLst/>
                    <a:ahLst/>
                    <a:cxnLst>
                      <a:cxn ang="0">
                        <a:pos x="0" y="48"/>
                      </a:cxn>
                      <a:cxn ang="0">
                        <a:pos x="24" y="0"/>
                      </a:cxn>
                      <a:cxn ang="0">
                        <a:pos x="48" y="48"/>
                      </a:cxn>
                    </a:cxnLst>
                    <a:rect l="0" t="0" r="r" b="b"/>
                    <a:pathLst>
                      <a:path w="49" h="49">
                        <a:moveTo>
                          <a:pt x="0" y="48"/>
                        </a:moveTo>
                        <a:lnTo>
                          <a:pt x="24" y="0"/>
                        </a:lnTo>
                        <a:lnTo>
                          <a:pt x="48" y="48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88250" name="Line 58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47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3" name="Group 59"/>
                <p:cNvGrpSpPr>
                  <a:grpSpLocks/>
                </p:cNvGrpSpPr>
                <p:nvPr/>
              </p:nvGrpSpPr>
              <p:grpSpPr bwMode="auto">
                <a:xfrm>
                  <a:off x="3311" y="1920"/>
                  <a:ext cx="180" cy="306"/>
                  <a:chOff x="3311" y="2120"/>
                  <a:chExt cx="180" cy="306"/>
                </a:xfrm>
              </p:grpSpPr>
              <p:sp>
                <p:nvSpPr>
                  <p:cNvPr id="1288252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120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53" name="Freeform 61"/>
                  <p:cNvSpPr>
                    <a:spLocks/>
                  </p:cNvSpPr>
                  <p:nvPr/>
                </p:nvSpPr>
                <p:spPr bwMode="auto">
                  <a:xfrm>
                    <a:off x="3368" y="2382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54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195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4" name="Group 63"/>
                <p:cNvGrpSpPr>
                  <a:grpSpLocks/>
                </p:cNvGrpSpPr>
                <p:nvPr/>
              </p:nvGrpSpPr>
              <p:grpSpPr bwMode="auto">
                <a:xfrm>
                  <a:off x="3311" y="2256"/>
                  <a:ext cx="180" cy="306"/>
                  <a:chOff x="3311" y="2456"/>
                  <a:chExt cx="180" cy="306"/>
                </a:xfrm>
              </p:grpSpPr>
              <p:sp>
                <p:nvSpPr>
                  <p:cNvPr id="1288256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4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57" name="Freeform 65"/>
                  <p:cNvSpPr>
                    <a:spLocks/>
                  </p:cNvSpPr>
                  <p:nvPr/>
                </p:nvSpPr>
                <p:spPr bwMode="auto">
                  <a:xfrm>
                    <a:off x="3368" y="27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58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539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" name="Group 67"/>
                <p:cNvGrpSpPr>
                  <a:grpSpLocks/>
                </p:cNvGrpSpPr>
                <p:nvPr/>
              </p:nvGrpSpPr>
              <p:grpSpPr bwMode="auto">
                <a:xfrm>
                  <a:off x="3335" y="2592"/>
                  <a:ext cx="109" cy="304"/>
                  <a:chOff x="3335" y="2792"/>
                  <a:chExt cx="109" cy="304"/>
                </a:xfrm>
              </p:grpSpPr>
              <p:sp>
                <p:nvSpPr>
                  <p:cNvPr id="1288260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61" name="Freeform 69"/>
                  <p:cNvSpPr>
                    <a:spLocks/>
                  </p:cNvSpPr>
                  <p:nvPr/>
                </p:nvSpPr>
                <p:spPr bwMode="auto">
                  <a:xfrm>
                    <a:off x="3368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70"/>
                <p:cNvGrpSpPr>
                  <a:grpSpLocks/>
                </p:cNvGrpSpPr>
                <p:nvPr/>
              </p:nvGrpSpPr>
              <p:grpSpPr bwMode="auto">
                <a:xfrm>
                  <a:off x="3935" y="2088"/>
                  <a:ext cx="173" cy="306"/>
                  <a:chOff x="3935" y="2288"/>
                  <a:chExt cx="173" cy="306"/>
                </a:xfrm>
              </p:grpSpPr>
              <p:sp>
                <p:nvSpPr>
                  <p:cNvPr id="1288263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3959" y="2288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64" name="Freeform 72"/>
                  <p:cNvSpPr>
                    <a:spLocks/>
                  </p:cNvSpPr>
                  <p:nvPr/>
                </p:nvSpPr>
                <p:spPr bwMode="auto">
                  <a:xfrm>
                    <a:off x="3992" y="2550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65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3935" y="2363"/>
                    <a:ext cx="173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Y</a:t>
                    </a:r>
                  </a:p>
                </p:txBody>
              </p:sp>
            </p:grpSp>
            <p:grpSp>
              <p:nvGrpSpPr>
                <p:cNvPr id="17" name="Group 74"/>
                <p:cNvGrpSpPr>
                  <a:grpSpLocks/>
                </p:cNvGrpSpPr>
                <p:nvPr/>
              </p:nvGrpSpPr>
              <p:grpSpPr bwMode="auto">
                <a:xfrm>
                  <a:off x="3951" y="2592"/>
                  <a:ext cx="109" cy="304"/>
                  <a:chOff x="3951" y="2792"/>
                  <a:chExt cx="109" cy="304"/>
                </a:xfrm>
              </p:grpSpPr>
              <p:sp>
                <p:nvSpPr>
                  <p:cNvPr id="1288267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3951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68" name="Freeform 76"/>
                  <p:cNvSpPr>
                    <a:spLocks/>
                  </p:cNvSpPr>
                  <p:nvPr/>
                </p:nvSpPr>
                <p:spPr bwMode="auto">
                  <a:xfrm>
                    <a:off x="3984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77"/>
                <p:cNvGrpSpPr>
                  <a:grpSpLocks/>
                </p:cNvGrpSpPr>
                <p:nvPr/>
              </p:nvGrpSpPr>
              <p:grpSpPr bwMode="auto">
                <a:xfrm>
                  <a:off x="5420" y="2456"/>
                  <a:ext cx="192" cy="306"/>
                  <a:chOff x="5420" y="2656"/>
                  <a:chExt cx="192" cy="306"/>
                </a:xfrm>
              </p:grpSpPr>
              <p:sp>
                <p:nvSpPr>
                  <p:cNvPr id="1288270" name="Line 7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420" y="2800"/>
                    <a:ext cx="5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71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5471" y="26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72" name="Freeform 80"/>
                  <p:cNvSpPr>
                    <a:spLocks/>
                  </p:cNvSpPr>
                  <p:nvPr/>
                </p:nvSpPr>
                <p:spPr bwMode="auto">
                  <a:xfrm>
                    <a:off x="5504" y="29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73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5431" y="2723"/>
                    <a:ext cx="181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</a:t>
                    </a:r>
                  </a:p>
                </p:txBody>
              </p:sp>
            </p:grpSp>
            <p:sp>
              <p:nvSpPr>
                <p:cNvPr id="1288274" name="Rectangle 82"/>
                <p:cNvSpPr>
                  <a:spLocks noChangeArrowheads="1"/>
                </p:cNvSpPr>
                <p:nvPr/>
              </p:nvSpPr>
              <p:spPr bwMode="auto">
                <a:xfrm>
                  <a:off x="3247" y="2875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MD1</a:t>
                  </a:r>
                </a:p>
              </p:txBody>
            </p:sp>
            <p:sp>
              <p:nvSpPr>
                <p:cNvPr id="1288275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" y="2883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MD2</a:t>
                  </a:r>
                </a:p>
              </p:txBody>
            </p:sp>
            <p:sp>
              <p:nvSpPr>
                <p:cNvPr id="1288276" name="Line 84"/>
                <p:cNvSpPr>
                  <a:spLocks noChangeShapeType="1"/>
                </p:cNvSpPr>
                <p:nvPr/>
              </p:nvSpPr>
              <p:spPr bwMode="auto">
                <a:xfrm>
                  <a:off x="3192" y="2516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9" name="Group 85"/>
                <p:cNvGrpSpPr>
                  <a:grpSpLocks/>
                </p:cNvGrpSpPr>
                <p:nvPr/>
              </p:nvGrpSpPr>
              <p:grpSpPr bwMode="auto">
                <a:xfrm>
                  <a:off x="733" y="2021"/>
                  <a:ext cx="566" cy="596"/>
                  <a:chOff x="733" y="2221"/>
                  <a:chExt cx="566" cy="596"/>
                </a:xfrm>
              </p:grpSpPr>
              <p:sp>
                <p:nvSpPr>
                  <p:cNvPr id="1288278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775" y="2223"/>
                    <a:ext cx="472" cy="584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79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734" y="2221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88280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992" y="2335"/>
                    <a:ext cx="289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</p:txBody>
              </p:sp>
              <p:sp>
                <p:nvSpPr>
                  <p:cNvPr id="1288281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733" y="2493"/>
                    <a:ext cx="566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</p:grpSp>
            <p:grpSp>
              <p:nvGrpSpPr>
                <p:cNvPr id="20" name="Group 90"/>
                <p:cNvGrpSpPr>
                  <a:grpSpLocks/>
                </p:cNvGrpSpPr>
                <p:nvPr/>
              </p:nvGrpSpPr>
              <p:grpSpPr bwMode="auto">
                <a:xfrm>
                  <a:off x="526" y="1125"/>
                  <a:ext cx="601" cy="411"/>
                  <a:chOff x="526" y="1325"/>
                  <a:chExt cx="601" cy="411"/>
                </a:xfrm>
              </p:grpSpPr>
              <p:sp>
                <p:nvSpPr>
                  <p:cNvPr id="128828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526" y="1325"/>
                    <a:ext cx="29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0x4</a:t>
                    </a:r>
                  </a:p>
                </p:txBody>
              </p:sp>
              <p:sp>
                <p:nvSpPr>
                  <p:cNvPr id="1288284" name="Freeform 92"/>
                  <p:cNvSpPr>
                    <a:spLocks/>
                  </p:cNvSpPr>
                  <p:nvPr/>
                </p:nvSpPr>
                <p:spPr bwMode="auto">
                  <a:xfrm>
                    <a:off x="823" y="1351"/>
                    <a:ext cx="241" cy="38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0"/>
                      </a:cxn>
                      <a:cxn ang="0">
                        <a:pos x="48" y="192"/>
                      </a:cxn>
                      <a:cxn ang="0">
                        <a:pos x="0" y="224"/>
                      </a:cxn>
                      <a:cxn ang="0">
                        <a:pos x="0" y="384"/>
                      </a:cxn>
                      <a:cxn ang="0">
                        <a:pos x="240" y="288"/>
                      </a:cxn>
                      <a:cxn ang="0">
                        <a:pos x="240" y="9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41" h="385">
                        <a:moveTo>
                          <a:pt x="0" y="0"/>
                        </a:moveTo>
                        <a:lnTo>
                          <a:pt x="0" y="160"/>
                        </a:lnTo>
                        <a:lnTo>
                          <a:pt x="48" y="192"/>
                        </a:lnTo>
                        <a:lnTo>
                          <a:pt x="0" y="224"/>
                        </a:lnTo>
                        <a:lnTo>
                          <a:pt x="0" y="384"/>
                        </a:lnTo>
                        <a:lnTo>
                          <a:pt x="240" y="288"/>
                        </a:lnTo>
                        <a:lnTo>
                          <a:pt x="240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85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779" y="1399"/>
                    <a:ext cx="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86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29" y="1469"/>
                    <a:ext cx="268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Add</a:t>
                    </a:r>
                  </a:p>
                </p:txBody>
              </p:sp>
              <p:sp>
                <p:nvSpPr>
                  <p:cNvPr id="1288287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1071" y="1551"/>
                    <a:ext cx="56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96"/>
                <p:cNvGrpSpPr>
                  <a:grpSpLocks/>
                </p:cNvGrpSpPr>
                <p:nvPr/>
              </p:nvGrpSpPr>
              <p:grpSpPr bwMode="auto">
                <a:xfrm>
                  <a:off x="1238" y="2063"/>
                  <a:ext cx="221" cy="304"/>
                  <a:chOff x="1238" y="2263"/>
                  <a:chExt cx="221" cy="304"/>
                </a:xfrm>
              </p:grpSpPr>
              <p:sp>
                <p:nvSpPr>
                  <p:cNvPr id="1288289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1256" y="2424"/>
                    <a:ext cx="182" cy="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9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1293" y="2263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91" name="Freeform 99"/>
                  <p:cNvSpPr>
                    <a:spLocks/>
                  </p:cNvSpPr>
                  <p:nvPr/>
                </p:nvSpPr>
                <p:spPr bwMode="auto">
                  <a:xfrm>
                    <a:off x="1326" y="2517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292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1238" y="2330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88293" name="Rectangle 101"/>
                <p:cNvSpPr>
                  <a:spLocks noChangeArrowheads="1"/>
                </p:cNvSpPr>
                <p:nvPr/>
              </p:nvSpPr>
              <p:spPr bwMode="auto">
                <a:xfrm>
                  <a:off x="2265" y="2603"/>
                  <a:ext cx="369" cy="21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94" name="Rectangle 102"/>
                <p:cNvSpPr>
                  <a:spLocks noChangeArrowheads="1"/>
                </p:cNvSpPr>
                <p:nvPr/>
              </p:nvSpPr>
              <p:spPr bwMode="auto">
                <a:xfrm>
                  <a:off x="2283" y="2569"/>
                  <a:ext cx="341" cy="28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Imm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Ext</a:t>
                  </a:r>
                </a:p>
              </p:txBody>
            </p:sp>
            <p:sp>
              <p:nvSpPr>
                <p:cNvPr id="1288295" name="Freeform 103"/>
                <p:cNvSpPr>
                  <a:spLocks/>
                </p:cNvSpPr>
                <p:nvPr/>
              </p:nvSpPr>
              <p:spPr bwMode="auto">
                <a:xfrm>
                  <a:off x="3619" y="2063"/>
                  <a:ext cx="250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50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9" y="288"/>
                    </a:cxn>
                    <a:cxn ang="0">
                      <a:pos x="249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50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50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9" y="288"/>
                      </a:lnTo>
                      <a:lnTo>
                        <a:pt x="249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8296" name="Rectangle 104"/>
                <p:cNvSpPr>
                  <a:spLocks noChangeArrowheads="1"/>
                </p:cNvSpPr>
                <p:nvPr/>
              </p:nvSpPr>
              <p:spPr bwMode="auto">
                <a:xfrm>
                  <a:off x="3627" y="2173"/>
                  <a:ext cx="272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ALU</a:t>
                  </a:r>
                </a:p>
              </p:txBody>
            </p:sp>
            <p:sp>
              <p:nvSpPr>
                <p:cNvPr id="1288297" name="Freeform 105"/>
                <p:cNvSpPr>
                  <a:spLocks/>
                </p:cNvSpPr>
                <p:nvPr/>
              </p:nvSpPr>
              <p:spPr bwMode="auto">
                <a:xfrm>
                  <a:off x="5280" y="2393"/>
                  <a:ext cx="145" cy="326"/>
                </a:xfrm>
                <a:custGeom>
                  <a:avLst/>
                  <a:gdLst/>
                  <a:ahLst/>
                  <a:cxnLst>
                    <a:cxn ang="0">
                      <a:pos x="144" y="41"/>
                    </a:cxn>
                    <a:cxn ang="0">
                      <a:pos x="144" y="284"/>
                    </a:cxn>
                    <a:cxn ang="0">
                      <a:pos x="0" y="325"/>
                    </a:cxn>
                    <a:cxn ang="0">
                      <a:pos x="0" y="0"/>
                    </a:cxn>
                    <a:cxn ang="0">
                      <a:pos x="144" y="41"/>
                    </a:cxn>
                  </a:cxnLst>
                  <a:rect l="0" t="0" r="r" b="b"/>
                  <a:pathLst>
                    <a:path w="145" h="326">
                      <a:moveTo>
                        <a:pt x="144" y="41"/>
                      </a:moveTo>
                      <a:lnTo>
                        <a:pt x="144" y="284"/>
                      </a:lnTo>
                      <a:lnTo>
                        <a:pt x="0" y="325"/>
                      </a:lnTo>
                      <a:lnTo>
                        <a:pt x="0" y="0"/>
                      </a:lnTo>
                      <a:lnTo>
                        <a:pt x="144" y="41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2" name="Group 106"/>
                <p:cNvGrpSpPr>
                  <a:grpSpLocks/>
                </p:cNvGrpSpPr>
                <p:nvPr/>
              </p:nvGrpSpPr>
              <p:grpSpPr bwMode="auto">
                <a:xfrm>
                  <a:off x="2224" y="1737"/>
                  <a:ext cx="444" cy="748"/>
                  <a:chOff x="2224" y="1737"/>
                  <a:chExt cx="444" cy="748"/>
                </a:xfrm>
              </p:grpSpPr>
              <p:sp>
                <p:nvSpPr>
                  <p:cNvPr id="1288299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1787"/>
                    <a:ext cx="368" cy="680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300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2037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rd1</a:t>
                    </a:r>
                  </a:p>
                </p:txBody>
              </p:sp>
              <p:sp>
                <p:nvSpPr>
                  <p:cNvPr id="1288301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2249" y="2295"/>
                    <a:ext cx="405" cy="19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GPRs</a:t>
                    </a:r>
                  </a:p>
                </p:txBody>
              </p:sp>
              <p:sp>
                <p:nvSpPr>
                  <p:cNvPr id="1288302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841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rs1</a:t>
                    </a:r>
                  </a:p>
                </p:txBody>
              </p:sp>
              <p:sp>
                <p:nvSpPr>
                  <p:cNvPr id="128830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937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rs2</a:t>
                    </a:r>
                  </a:p>
                </p:txBody>
              </p:sp>
              <p:sp>
                <p:nvSpPr>
                  <p:cNvPr id="1288304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121"/>
                    <a:ext cx="24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ws</a:t>
                    </a:r>
                  </a:p>
                </p:txBody>
              </p:sp>
              <p:sp>
                <p:nvSpPr>
                  <p:cNvPr id="1288305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215"/>
                    <a:ext cx="25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</a:t>
                    </a:r>
                  </a:p>
                </p:txBody>
              </p:sp>
              <p:sp>
                <p:nvSpPr>
                  <p:cNvPr id="1288306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2216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rd2</a:t>
                    </a:r>
                  </a:p>
                </p:txBody>
              </p:sp>
              <p:sp>
                <p:nvSpPr>
                  <p:cNvPr id="1288307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360" y="1737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88308" name="Freeform 116"/>
                  <p:cNvSpPr>
                    <a:spLocks/>
                  </p:cNvSpPr>
                  <p:nvPr/>
                </p:nvSpPr>
                <p:spPr bwMode="auto">
                  <a:xfrm flipV="1">
                    <a:off x="2295" y="1789"/>
                    <a:ext cx="54" cy="47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3" name="Group 117"/>
                <p:cNvGrpSpPr>
                  <a:grpSpLocks/>
                </p:cNvGrpSpPr>
                <p:nvPr/>
              </p:nvGrpSpPr>
              <p:grpSpPr bwMode="auto">
                <a:xfrm>
                  <a:off x="4391" y="1988"/>
                  <a:ext cx="586" cy="868"/>
                  <a:chOff x="4391" y="2188"/>
                  <a:chExt cx="586" cy="868"/>
                </a:xfrm>
              </p:grpSpPr>
              <p:sp>
                <p:nvSpPr>
                  <p:cNvPr id="1288310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65"/>
                    <a:ext cx="333" cy="14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9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88311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188"/>
                    <a:ext cx="0" cy="104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312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4432" y="2304"/>
                    <a:ext cx="488" cy="752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8313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2350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88314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79"/>
                    <a:ext cx="4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8831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4586" y="2548"/>
                    <a:ext cx="368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rdata</a:t>
                    </a:r>
                  </a:p>
                </p:txBody>
              </p:sp>
              <p:sp>
                <p:nvSpPr>
                  <p:cNvPr id="1288316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4411" y="2648"/>
                    <a:ext cx="566" cy="284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Data </a:t>
                    </a:r>
                  </a:p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  <p:sp>
                <p:nvSpPr>
                  <p:cNvPr id="128831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4527" y="2254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88318" name="Freeform 126"/>
                  <p:cNvSpPr>
                    <a:spLocks/>
                  </p:cNvSpPr>
                  <p:nvPr/>
                </p:nvSpPr>
                <p:spPr bwMode="auto">
                  <a:xfrm flipV="1">
                    <a:off x="4468" y="2313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88319" name="Freeform 127"/>
            <p:cNvSpPr>
              <a:spLocks/>
            </p:cNvSpPr>
            <p:nvPr/>
          </p:nvSpPr>
          <p:spPr bwMode="auto">
            <a:xfrm>
              <a:off x="1434" y="2514"/>
              <a:ext cx="1761" cy="481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0" y="480"/>
                </a:cxn>
                <a:cxn ang="0">
                  <a:pos x="1760" y="480"/>
                </a:cxn>
                <a:cxn ang="0">
                  <a:pos x="1760" y="0"/>
                </a:cxn>
              </a:cxnLst>
              <a:rect l="0" t="0" r="r" b="b"/>
              <a:pathLst>
                <a:path w="1761" h="481">
                  <a:moveTo>
                    <a:pt x="0" y="160"/>
                  </a:moveTo>
                  <a:lnTo>
                    <a:pt x="0" y="480"/>
                  </a:lnTo>
                  <a:lnTo>
                    <a:pt x="1760" y="480"/>
                  </a:lnTo>
                  <a:lnTo>
                    <a:pt x="176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8320" name="Freeform 128"/>
            <p:cNvSpPr>
              <a:spLocks/>
            </p:cNvSpPr>
            <p:nvPr/>
          </p:nvSpPr>
          <p:spPr bwMode="auto">
            <a:xfrm>
              <a:off x="3441" y="1384"/>
              <a:ext cx="321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744"/>
                </a:cxn>
              </a:cxnLst>
              <a:rect l="0" t="0" r="r" b="b"/>
              <a:pathLst>
                <a:path w="321" h="745">
                  <a:moveTo>
                    <a:pt x="0" y="0"/>
                  </a:moveTo>
                  <a:lnTo>
                    <a:pt x="320" y="0"/>
                  </a:lnTo>
                  <a:lnTo>
                    <a:pt x="320" y="74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8321" name="Freeform 129"/>
            <p:cNvSpPr>
              <a:spLocks/>
            </p:cNvSpPr>
            <p:nvPr/>
          </p:nvSpPr>
          <p:spPr bwMode="auto">
            <a:xfrm>
              <a:off x="4856" y="1418"/>
              <a:ext cx="849" cy="400"/>
            </a:xfrm>
            <a:custGeom>
              <a:avLst/>
              <a:gdLst/>
              <a:ahLst/>
              <a:cxnLst>
                <a:cxn ang="0">
                  <a:pos x="729" y="0"/>
                </a:cxn>
                <a:cxn ang="0">
                  <a:pos x="849" y="0"/>
                </a:cxn>
                <a:cxn ang="0">
                  <a:pos x="849" y="400"/>
                </a:cxn>
                <a:cxn ang="0">
                  <a:pos x="9" y="400"/>
                </a:cxn>
                <a:cxn ang="0">
                  <a:pos x="0" y="202"/>
                </a:cxn>
              </a:cxnLst>
              <a:rect l="0" t="0" r="r" b="b"/>
              <a:pathLst>
                <a:path w="849" h="400">
                  <a:moveTo>
                    <a:pt x="729" y="0"/>
                  </a:moveTo>
                  <a:lnTo>
                    <a:pt x="849" y="0"/>
                  </a:lnTo>
                  <a:lnTo>
                    <a:pt x="849" y="400"/>
                  </a:lnTo>
                  <a:lnTo>
                    <a:pt x="9" y="400"/>
                  </a:lnTo>
                  <a:lnTo>
                    <a:pt x="0" y="20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8322" name="Freeform 130"/>
            <p:cNvSpPr>
              <a:spLocks/>
            </p:cNvSpPr>
            <p:nvPr/>
          </p:nvSpPr>
          <p:spPr bwMode="auto">
            <a:xfrm>
              <a:off x="2460" y="1546"/>
              <a:ext cx="2457" cy="273"/>
            </a:xfrm>
            <a:custGeom>
              <a:avLst/>
              <a:gdLst/>
              <a:ahLst/>
              <a:cxnLst>
                <a:cxn ang="0">
                  <a:pos x="2456" y="272"/>
                </a:cxn>
                <a:cxn ang="0">
                  <a:pos x="360" y="272"/>
                </a:cxn>
                <a:cxn ang="0">
                  <a:pos x="360" y="0"/>
                </a:cxn>
                <a:cxn ang="0">
                  <a:pos x="0" y="0"/>
                </a:cxn>
                <a:cxn ang="0">
                  <a:pos x="0" y="240"/>
                </a:cxn>
              </a:cxnLst>
              <a:rect l="0" t="0" r="r" b="b"/>
              <a:pathLst>
                <a:path w="2457" h="273">
                  <a:moveTo>
                    <a:pt x="2456" y="272"/>
                  </a:moveTo>
                  <a:lnTo>
                    <a:pt x="360" y="272"/>
                  </a:lnTo>
                  <a:lnTo>
                    <a:pt x="360" y="0"/>
                  </a:ln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8323" name="Freeform 131"/>
            <p:cNvSpPr>
              <a:spLocks/>
            </p:cNvSpPr>
            <p:nvPr/>
          </p:nvSpPr>
          <p:spPr bwMode="auto">
            <a:xfrm>
              <a:off x="4089" y="1418"/>
              <a:ext cx="521" cy="6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0" y="0"/>
                </a:cxn>
                <a:cxn ang="0">
                  <a:pos x="520" y="680"/>
                </a:cxn>
              </a:cxnLst>
              <a:rect l="0" t="0" r="r" b="b"/>
              <a:pathLst>
                <a:path w="521" h="681">
                  <a:moveTo>
                    <a:pt x="0" y="0"/>
                  </a:moveTo>
                  <a:lnTo>
                    <a:pt x="520" y="0"/>
                  </a:lnTo>
                  <a:lnTo>
                    <a:pt x="520" y="68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8324" name="Freeform 132"/>
            <p:cNvSpPr>
              <a:spLocks/>
            </p:cNvSpPr>
            <p:nvPr/>
          </p:nvSpPr>
          <p:spPr bwMode="auto">
            <a:xfrm>
              <a:off x="4605" y="1938"/>
              <a:ext cx="763" cy="4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8196" grpId="0" autoUpdateAnimBg="0"/>
      <p:bldP spid="1288197" grpId="0" autoUpdateAnimBg="0"/>
      <p:bldP spid="128819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49C9-63E0-F541-8AD3-707952F3CD93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457200"/>
            <a:ext cx="71628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Resolving Data Hazards (1)</a:t>
            </a:r>
          </a:p>
        </p:txBody>
      </p:sp>
      <p:sp>
        <p:nvSpPr>
          <p:cNvPr id="1289219" name="Rectangle 3"/>
          <p:cNvSpPr>
            <a:spLocks noChangeArrowheads="1"/>
          </p:cNvSpPr>
          <p:nvPr/>
        </p:nvSpPr>
        <p:spPr bwMode="auto">
          <a:xfrm>
            <a:off x="911225" y="2146300"/>
            <a:ext cx="7623175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Strategy 1:</a:t>
            </a:r>
          </a:p>
          <a:p>
            <a:pPr>
              <a:spcBef>
                <a:spcPct val="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/>
            </a:r>
            <a:br>
              <a:rPr lang="en-US" sz="2400" i="1" dirty="0">
                <a:solidFill>
                  <a:schemeClr val="tx1"/>
                </a:solidFill>
                <a:latin typeface="Verdana" charset="0"/>
              </a:rPr>
            </a:b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Wait for the result to be available by freezing earlier pipeline stages</a:t>
            </a:r>
            <a:r>
              <a:rPr lang="en-US" sz="2400" i="1" dirty="0" smtClean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en-US" sz="2400" i="1" dirty="0" smtClean="0">
                <a:solidFill>
                  <a:srgbClr val="FF0000"/>
                </a:solidFill>
                <a:latin typeface="Verdana" charset="0"/>
              </a:rPr>
              <a:t> interlocks</a:t>
            </a:r>
            <a:endParaRPr lang="en-US" sz="2400" dirty="0">
              <a:solidFill>
                <a:srgbClr val="56127A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17B79-A92D-4142-85A9-834D882E5EF7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9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Feedback to Resolve Hazards</a:t>
            </a:r>
          </a:p>
        </p:txBody>
      </p:sp>
      <p:sp>
        <p:nvSpPr>
          <p:cNvPr id="129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0313" y="4108450"/>
            <a:ext cx="7326312" cy="1008063"/>
          </a:xfrm>
        </p:spPr>
        <p:txBody>
          <a:bodyPr/>
          <a:lstStyle/>
          <a:p>
            <a:pPr marL="342900" indent="-342900">
              <a:spcBef>
                <a:spcPct val="0"/>
              </a:spcBef>
            </a:pPr>
            <a:r>
              <a:rPr lang="en-US" dirty="0"/>
              <a:t>Later stages provide dependence information to earlier stages which can </a:t>
            </a:r>
            <a:r>
              <a:rPr lang="en-US" i="1" dirty="0"/>
              <a:t>stall (or kill) instructions</a:t>
            </a:r>
            <a:r>
              <a:rPr lang="en-US" dirty="0"/>
              <a:t> </a:t>
            </a:r>
          </a:p>
        </p:txBody>
      </p:sp>
      <p:sp>
        <p:nvSpPr>
          <p:cNvPr id="1290244" name="Freeform 4"/>
          <p:cNvSpPr>
            <a:spLocks/>
          </p:cNvSpPr>
          <p:nvPr/>
        </p:nvSpPr>
        <p:spPr bwMode="auto">
          <a:xfrm>
            <a:off x="1893888" y="1811338"/>
            <a:ext cx="2046287" cy="446087"/>
          </a:xfrm>
          <a:custGeom>
            <a:avLst/>
            <a:gdLst/>
            <a:ahLst/>
            <a:cxnLst>
              <a:cxn ang="0">
                <a:pos x="1288" y="280"/>
              </a:cxn>
              <a:cxn ang="0">
                <a:pos x="1288" y="0"/>
              </a:cxn>
              <a:cxn ang="0">
                <a:pos x="0" y="0"/>
              </a:cxn>
              <a:cxn ang="0">
                <a:pos x="0" y="192"/>
              </a:cxn>
            </a:cxnLst>
            <a:rect l="0" t="0" r="r" b="b"/>
            <a:pathLst>
              <a:path w="1289" h="281">
                <a:moveTo>
                  <a:pt x="1288" y="280"/>
                </a:moveTo>
                <a:lnTo>
                  <a:pt x="1288" y="0"/>
                </a:ln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28788" y="1633538"/>
            <a:ext cx="3836987" cy="611187"/>
            <a:chOff x="1089" y="1029"/>
            <a:chExt cx="2417" cy="385"/>
          </a:xfrm>
        </p:grpSpPr>
        <p:sp>
          <p:nvSpPr>
            <p:cNvPr id="1290246" name="Freeform 6"/>
            <p:cNvSpPr>
              <a:spLocks/>
            </p:cNvSpPr>
            <p:nvPr/>
          </p:nvSpPr>
          <p:spPr bwMode="auto">
            <a:xfrm>
              <a:off x="2225" y="1029"/>
              <a:ext cx="1281" cy="385"/>
            </a:xfrm>
            <a:custGeom>
              <a:avLst/>
              <a:gdLst/>
              <a:ahLst/>
              <a:cxnLst>
                <a:cxn ang="0">
                  <a:pos x="1280" y="384"/>
                </a:cxn>
                <a:cxn ang="0">
                  <a:pos x="1280" y="0"/>
                </a:cxn>
                <a:cxn ang="0">
                  <a:pos x="0" y="0"/>
                </a:cxn>
                <a:cxn ang="0">
                  <a:pos x="0" y="304"/>
                </a:cxn>
              </a:cxnLst>
              <a:rect l="0" t="0" r="r" b="b"/>
              <a:pathLst>
                <a:path w="1281" h="385">
                  <a:moveTo>
                    <a:pt x="1280" y="384"/>
                  </a:moveTo>
                  <a:lnTo>
                    <a:pt x="1280" y="0"/>
                  </a:lnTo>
                  <a:lnTo>
                    <a:pt x="0" y="0"/>
                  </a:lnTo>
                  <a:lnTo>
                    <a:pt x="0" y="30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47" name="Freeform 7"/>
            <p:cNvSpPr>
              <a:spLocks/>
            </p:cNvSpPr>
            <p:nvPr/>
          </p:nvSpPr>
          <p:spPr bwMode="auto">
            <a:xfrm>
              <a:off x="1089" y="1029"/>
              <a:ext cx="1137" cy="273"/>
            </a:xfrm>
            <a:custGeom>
              <a:avLst/>
              <a:gdLst/>
              <a:ahLst/>
              <a:cxnLst>
                <a:cxn ang="0">
                  <a:pos x="1136" y="0"/>
                </a:cxn>
                <a:cxn ang="0">
                  <a:pos x="0" y="0"/>
                </a:cxn>
                <a:cxn ang="0">
                  <a:pos x="0" y="272"/>
                </a:cxn>
              </a:cxnLst>
              <a:rect l="0" t="0" r="r" b="b"/>
              <a:pathLst>
                <a:path w="1137" h="273">
                  <a:moveTo>
                    <a:pt x="1136" y="0"/>
                  </a:moveTo>
                  <a:lnTo>
                    <a:pt x="0" y="0"/>
                  </a:lnTo>
                  <a:lnTo>
                    <a:pt x="0" y="27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76388" y="1443038"/>
            <a:ext cx="5602287" cy="801687"/>
            <a:chOff x="993" y="909"/>
            <a:chExt cx="3529" cy="505"/>
          </a:xfrm>
        </p:grpSpPr>
        <p:sp>
          <p:nvSpPr>
            <p:cNvPr id="1290249" name="Freeform 9"/>
            <p:cNvSpPr>
              <a:spLocks/>
            </p:cNvSpPr>
            <p:nvPr/>
          </p:nvSpPr>
          <p:spPr bwMode="auto">
            <a:xfrm>
              <a:off x="993" y="909"/>
              <a:ext cx="3529" cy="505"/>
            </a:xfrm>
            <a:custGeom>
              <a:avLst/>
              <a:gdLst/>
              <a:ahLst/>
              <a:cxnLst>
                <a:cxn ang="0">
                  <a:pos x="3528" y="504"/>
                </a:cxn>
                <a:cxn ang="0">
                  <a:pos x="3528" y="0"/>
                </a:cxn>
                <a:cxn ang="0">
                  <a:pos x="0" y="0"/>
                </a:cxn>
                <a:cxn ang="0">
                  <a:pos x="0" y="408"/>
                </a:cxn>
              </a:cxnLst>
              <a:rect l="0" t="0" r="r" b="b"/>
              <a:pathLst>
                <a:path w="3529" h="505">
                  <a:moveTo>
                    <a:pt x="3528" y="504"/>
                  </a:moveTo>
                  <a:lnTo>
                    <a:pt x="3528" y="0"/>
                  </a:lnTo>
                  <a:lnTo>
                    <a:pt x="0" y="0"/>
                  </a:lnTo>
                  <a:lnTo>
                    <a:pt x="0" y="408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50" name="Freeform 10"/>
            <p:cNvSpPr>
              <a:spLocks/>
            </p:cNvSpPr>
            <p:nvPr/>
          </p:nvSpPr>
          <p:spPr bwMode="auto">
            <a:xfrm>
              <a:off x="2113" y="917"/>
              <a:ext cx="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4"/>
                </a:cxn>
              </a:cxnLst>
              <a:rect l="0" t="0" r="r" b="b"/>
              <a:pathLst>
                <a:path w="1" h="385">
                  <a:moveTo>
                    <a:pt x="0" y="0"/>
                  </a:moveTo>
                  <a:lnTo>
                    <a:pt x="0" y="38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51" name="Freeform 11"/>
            <p:cNvSpPr>
              <a:spLocks/>
            </p:cNvSpPr>
            <p:nvPr/>
          </p:nvSpPr>
          <p:spPr bwMode="auto">
            <a:xfrm flipH="1">
              <a:off x="3118" y="917"/>
              <a:ext cx="27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16"/>
                </a:cxn>
              </a:cxnLst>
              <a:rect l="0" t="0" r="r" b="b"/>
              <a:pathLst>
                <a:path w="1" h="417">
                  <a:moveTo>
                    <a:pt x="0" y="0"/>
                  </a:moveTo>
                  <a:lnTo>
                    <a:pt x="0" y="416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457325" y="2082800"/>
            <a:ext cx="844550" cy="682625"/>
            <a:chOff x="918" y="1312"/>
            <a:chExt cx="532" cy="430"/>
          </a:xfrm>
        </p:grpSpPr>
        <p:sp>
          <p:nvSpPr>
            <p:cNvPr id="1290253" name="Freeform 13"/>
            <p:cNvSpPr>
              <a:spLocks/>
            </p:cNvSpPr>
            <p:nvPr/>
          </p:nvSpPr>
          <p:spPr bwMode="auto">
            <a:xfrm>
              <a:off x="1265" y="1421"/>
              <a:ext cx="185" cy="289"/>
            </a:xfrm>
            <a:custGeom>
              <a:avLst/>
              <a:gdLst/>
              <a:ahLst/>
              <a:cxnLst>
                <a:cxn ang="0">
                  <a:pos x="184" y="288"/>
                </a:cxn>
                <a:cxn ang="0">
                  <a:pos x="184" y="0"/>
                </a:cxn>
                <a:cxn ang="0">
                  <a:pos x="0" y="0"/>
                </a:cxn>
              </a:cxnLst>
              <a:rect l="0" t="0" r="r" b="b"/>
              <a:pathLst>
                <a:path w="185" h="289">
                  <a:moveTo>
                    <a:pt x="184" y="288"/>
                  </a:moveTo>
                  <a:lnTo>
                    <a:pt x="184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54" name="Freeform 14"/>
            <p:cNvSpPr>
              <a:spLocks/>
            </p:cNvSpPr>
            <p:nvPr/>
          </p:nvSpPr>
          <p:spPr bwMode="auto">
            <a:xfrm>
              <a:off x="1089" y="1549"/>
              <a:ext cx="1" cy="1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2"/>
                </a:cxn>
              </a:cxnLst>
              <a:rect l="0" t="0" r="r" b="b"/>
              <a:pathLst>
                <a:path w="1" h="193">
                  <a:moveTo>
                    <a:pt x="0" y="0"/>
                  </a:moveTo>
                  <a:lnTo>
                    <a:pt x="0" y="19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918" y="1312"/>
              <a:ext cx="357" cy="229"/>
              <a:chOff x="502" y="1656"/>
              <a:chExt cx="357" cy="229"/>
            </a:xfrm>
          </p:grpSpPr>
          <p:sp>
            <p:nvSpPr>
              <p:cNvPr id="1290256" name="Oval 16"/>
              <p:cNvSpPr>
                <a:spLocks noChangeArrowheads="1"/>
              </p:cNvSpPr>
              <p:nvPr/>
            </p:nvSpPr>
            <p:spPr bwMode="auto">
              <a:xfrm>
                <a:off x="505" y="1661"/>
                <a:ext cx="336" cy="224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257" name="Rectangle 17"/>
              <p:cNvSpPr>
                <a:spLocks noChangeArrowheads="1"/>
              </p:cNvSpPr>
              <p:nvPr/>
            </p:nvSpPr>
            <p:spPr bwMode="auto">
              <a:xfrm>
                <a:off x="502" y="1656"/>
                <a:ext cx="357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chemeClr val="tx1"/>
                    </a:solidFill>
                    <a:latin typeface="Verdana" charset="0"/>
                  </a:rPr>
                  <a:t>FB</a:t>
                </a:r>
                <a:r>
                  <a:rPr lang="en-US" sz="1800" baseline="-25000">
                    <a:solidFill>
                      <a:schemeClr val="tx1"/>
                    </a:solidFill>
                    <a:latin typeface="Verdana" charset="0"/>
                  </a:rPr>
                  <a:t>1</a:t>
                </a:r>
              </a:p>
            </p:txBody>
          </p:sp>
        </p:grp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1338263" y="2714625"/>
            <a:ext cx="6851650" cy="898525"/>
            <a:chOff x="843" y="1710"/>
            <a:chExt cx="4316" cy="566"/>
          </a:xfrm>
        </p:grpSpPr>
        <p:sp>
          <p:nvSpPr>
            <p:cNvPr id="1290259" name="Rectangle 19"/>
            <p:cNvSpPr>
              <a:spLocks noChangeArrowheads="1"/>
            </p:cNvSpPr>
            <p:nvPr/>
          </p:nvSpPr>
          <p:spPr bwMode="auto">
            <a:xfrm>
              <a:off x="1386" y="1716"/>
              <a:ext cx="483" cy="56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0" name="Rectangle 20"/>
            <p:cNvSpPr>
              <a:spLocks noChangeArrowheads="1"/>
            </p:cNvSpPr>
            <p:nvPr/>
          </p:nvSpPr>
          <p:spPr bwMode="auto">
            <a:xfrm>
              <a:off x="2032" y="1755"/>
              <a:ext cx="157" cy="4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1" name="Line 21"/>
            <p:cNvSpPr>
              <a:spLocks noChangeShapeType="1"/>
            </p:cNvSpPr>
            <p:nvPr/>
          </p:nvSpPr>
          <p:spPr bwMode="auto">
            <a:xfrm>
              <a:off x="1885" y="1996"/>
              <a:ext cx="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2" name="Rectangle 22"/>
            <p:cNvSpPr>
              <a:spLocks noChangeArrowheads="1"/>
            </p:cNvSpPr>
            <p:nvPr/>
          </p:nvSpPr>
          <p:spPr bwMode="auto">
            <a:xfrm>
              <a:off x="2410" y="1710"/>
              <a:ext cx="483" cy="56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3" name="Rectangle 23"/>
            <p:cNvSpPr>
              <a:spLocks noChangeArrowheads="1"/>
            </p:cNvSpPr>
            <p:nvPr/>
          </p:nvSpPr>
          <p:spPr bwMode="auto">
            <a:xfrm>
              <a:off x="3057" y="1748"/>
              <a:ext cx="156" cy="4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4" name="Line 24"/>
            <p:cNvSpPr>
              <a:spLocks noChangeShapeType="1"/>
            </p:cNvSpPr>
            <p:nvPr/>
          </p:nvSpPr>
          <p:spPr bwMode="auto">
            <a:xfrm>
              <a:off x="2909" y="1996"/>
              <a:ext cx="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5" name="Rectangle 25"/>
            <p:cNvSpPr>
              <a:spLocks noChangeArrowheads="1"/>
            </p:cNvSpPr>
            <p:nvPr/>
          </p:nvSpPr>
          <p:spPr bwMode="auto">
            <a:xfrm>
              <a:off x="3434" y="1710"/>
              <a:ext cx="483" cy="56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6" name="Rectangle 26"/>
            <p:cNvSpPr>
              <a:spLocks noChangeArrowheads="1"/>
            </p:cNvSpPr>
            <p:nvPr/>
          </p:nvSpPr>
          <p:spPr bwMode="auto">
            <a:xfrm>
              <a:off x="4081" y="1748"/>
              <a:ext cx="156" cy="4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7" name="Line 27"/>
            <p:cNvSpPr>
              <a:spLocks noChangeShapeType="1"/>
            </p:cNvSpPr>
            <p:nvPr/>
          </p:nvSpPr>
          <p:spPr bwMode="auto">
            <a:xfrm>
              <a:off x="3910" y="1996"/>
              <a:ext cx="16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8" name="Rectangle 28"/>
            <p:cNvSpPr>
              <a:spLocks noChangeArrowheads="1"/>
            </p:cNvSpPr>
            <p:nvPr/>
          </p:nvSpPr>
          <p:spPr bwMode="auto">
            <a:xfrm>
              <a:off x="4458" y="1710"/>
              <a:ext cx="483" cy="56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69" name="Line 29"/>
            <p:cNvSpPr>
              <a:spLocks noChangeShapeType="1"/>
            </p:cNvSpPr>
            <p:nvPr/>
          </p:nvSpPr>
          <p:spPr bwMode="auto">
            <a:xfrm>
              <a:off x="4957" y="1996"/>
              <a:ext cx="20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0" name="Rectangle 30"/>
            <p:cNvSpPr>
              <a:spLocks noChangeArrowheads="1"/>
            </p:cNvSpPr>
            <p:nvPr/>
          </p:nvSpPr>
          <p:spPr bwMode="auto">
            <a:xfrm>
              <a:off x="1021" y="1752"/>
              <a:ext cx="157" cy="4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1" name="Rectangle 31"/>
            <p:cNvSpPr>
              <a:spLocks noChangeArrowheads="1"/>
            </p:cNvSpPr>
            <p:nvPr/>
          </p:nvSpPr>
          <p:spPr bwMode="auto">
            <a:xfrm>
              <a:off x="1381" y="1797"/>
              <a:ext cx="530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stage</a:t>
              </a:r>
            </a:p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1</a:t>
              </a:r>
            </a:p>
          </p:txBody>
        </p:sp>
        <p:sp>
          <p:nvSpPr>
            <p:cNvPr id="1290272" name="Rectangle 32"/>
            <p:cNvSpPr>
              <a:spLocks noChangeArrowheads="1"/>
            </p:cNvSpPr>
            <p:nvPr/>
          </p:nvSpPr>
          <p:spPr bwMode="auto">
            <a:xfrm>
              <a:off x="2411" y="1792"/>
              <a:ext cx="530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stage</a:t>
              </a:r>
            </a:p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290273" name="Rectangle 33"/>
            <p:cNvSpPr>
              <a:spLocks noChangeArrowheads="1"/>
            </p:cNvSpPr>
            <p:nvPr/>
          </p:nvSpPr>
          <p:spPr bwMode="auto">
            <a:xfrm>
              <a:off x="3435" y="1772"/>
              <a:ext cx="530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stage</a:t>
              </a:r>
            </a:p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3</a:t>
              </a:r>
            </a:p>
          </p:txBody>
        </p:sp>
        <p:sp>
          <p:nvSpPr>
            <p:cNvPr id="1290274" name="Rectangle 34"/>
            <p:cNvSpPr>
              <a:spLocks noChangeArrowheads="1"/>
            </p:cNvSpPr>
            <p:nvPr/>
          </p:nvSpPr>
          <p:spPr bwMode="auto">
            <a:xfrm>
              <a:off x="4466" y="1778"/>
              <a:ext cx="530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stage</a:t>
              </a:r>
            </a:p>
            <a:p>
              <a:pPr algn="ctr" defTabSz="585788"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4</a:t>
              </a:r>
            </a:p>
          </p:txBody>
        </p:sp>
        <p:sp>
          <p:nvSpPr>
            <p:cNvPr id="1290275" name="Line 35"/>
            <p:cNvSpPr>
              <a:spLocks noChangeShapeType="1"/>
            </p:cNvSpPr>
            <p:nvPr/>
          </p:nvSpPr>
          <p:spPr bwMode="auto">
            <a:xfrm flipV="1">
              <a:off x="1178" y="1994"/>
              <a:ext cx="22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6" name="Line 36"/>
            <p:cNvSpPr>
              <a:spLocks noChangeShapeType="1"/>
            </p:cNvSpPr>
            <p:nvPr/>
          </p:nvSpPr>
          <p:spPr bwMode="auto">
            <a:xfrm flipV="1">
              <a:off x="4241" y="1994"/>
              <a:ext cx="219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7" name="Line 37"/>
            <p:cNvSpPr>
              <a:spLocks noChangeShapeType="1"/>
            </p:cNvSpPr>
            <p:nvPr/>
          </p:nvSpPr>
          <p:spPr bwMode="auto">
            <a:xfrm flipV="1">
              <a:off x="3218" y="1994"/>
              <a:ext cx="208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8" name="Line 38"/>
            <p:cNvSpPr>
              <a:spLocks noChangeShapeType="1"/>
            </p:cNvSpPr>
            <p:nvPr/>
          </p:nvSpPr>
          <p:spPr bwMode="auto">
            <a:xfrm flipV="1">
              <a:off x="2186" y="1994"/>
              <a:ext cx="224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279" name="Line 39"/>
            <p:cNvSpPr>
              <a:spLocks noChangeShapeType="1"/>
            </p:cNvSpPr>
            <p:nvPr/>
          </p:nvSpPr>
          <p:spPr bwMode="auto">
            <a:xfrm>
              <a:off x="843" y="1996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2909888" y="2082800"/>
            <a:ext cx="1030287" cy="695325"/>
            <a:chOff x="1833" y="1312"/>
            <a:chExt cx="649" cy="438"/>
          </a:xfrm>
        </p:grpSpPr>
        <p:sp>
          <p:nvSpPr>
            <p:cNvPr id="1290281" name="Freeform 41"/>
            <p:cNvSpPr>
              <a:spLocks/>
            </p:cNvSpPr>
            <p:nvPr/>
          </p:nvSpPr>
          <p:spPr bwMode="auto">
            <a:xfrm>
              <a:off x="1833" y="1421"/>
              <a:ext cx="105" cy="289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0"/>
                </a:cxn>
                <a:cxn ang="0">
                  <a:pos x="0" y="288"/>
                </a:cxn>
              </a:cxnLst>
              <a:rect l="0" t="0" r="r" b="b"/>
              <a:pathLst>
                <a:path w="105" h="289">
                  <a:moveTo>
                    <a:pt x="104" y="0"/>
                  </a:moveTo>
                  <a:lnTo>
                    <a:pt x="0" y="0"/>
                  </a:lnTo>
                  <a:lnTo>
                    <a:pt x="0" y="288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42"/>
            <p:cNvGrpSpPr>
              <a:grpSpLocks/>
            </p:cNvGrpSpPr>
            <p:nvPr/>
          </p:nvGrpSpPr>
          <p:grpSpPr bwMode="auto">
            <a:xfrm>
              <a:off x="1966" y="1312"/>
              <a:ext cx="516" cy="438"/>
              <a:chOff x="1966" y="1312"/>
              <a:chExt cx="516" cy="438"/>
            </a:xfrm>
          </p:grpSpPr>
          <p:sp>
            <p:nvSpPr>
              <p:cNvPr id="1290283" name="Freeform 43"/>
              <p:cNvSpPr>
                <a:spLocks/>
              </p:cNvSpPr>
              <p:nvPr/>
            </p:nvSpPr>
            <p:spPr bwMode="auto">
              <a:xfrm>
                <a:off x="2297" y="1421"/>
                <a:ext cx="185" cy="289"/>
              </a:xfrm>
              <a:custGeom>
                <a:avLst/>
                <a:gdLst/>
                <a:ahLst/>
                <a:cxnLst>
                  <a:cxn ang="0">
                    <a:pos x="184" y="288"/>
                  </a:cxn>
                  <a:cxn ang="0">
                    <a:pos x="184" y="0"/>
                  </a:cxn>
                  <a:cxn ang="0">
                    <a:pos x="0" y="0"/>
                  </a:cxn>
                </a:cxnLst>
                <a:rect l="0" t="0" r="r" b="b"/>
                <a:pathLst>
                  <a:path w="185" h="289">
                    <a:moveTo>
                      <a:pt x="184" y="288"/>
                    </a:moveTo>
                    <a:lnTo>
                      <a:pt x="184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284" name="Freeform 44"/>
              <p:cNvSpPr>
                <a:spLocks/>
              </p:cNvSpPr>
              <p:nvPr/>
            </p:nvSpPr>
            <p:spPr bwMode="auto">
              <a:xfrm>
                <a:off x="2113" y="1549"/>
                <a:ext cx="1" cy="20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00"/>
                  </a:cxn>
                </a:cxnLst>
                <a:rect l="0" t="0" r="r" b="b"/>
                <a:pathLst>
                  <a:path w="1" h="201">
                    <a:moveTo>
                      <a:pt x="0" y="0"/>
                    </a:moveTo>
                    <a:lnTo>
                      <a:pt x="0" y="20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9" name="Group 45"/>
              <p:cNvGrpSpPr>
                <a:grpSpLocks/>
              </p:cNvGrpSpPr>
              <p:nvPr/>
            </p:nvGrpSpPr>
            <p:grpSpPr bwMode="auto">
              <a:xfrm>
                <a:off x="1966" y="1312"/>
                <a:ext cx="357" cy="229"/>
                <a:chOff x="502" y="1656"/>
                <a:chExt cx="357" cy="229"/>
              </a:xfrm>
            </p:grpSpPr>
            <p:sp>
              <p:nvSpPr>
                <p:cNvPr id="1290286" name="Oval 46"/>
                <p:cNvSpPr>
                  <a:spLocks noChangeArrowheads="1"/>
                </p:cNvSpPr>
                <p:nvPr/>
              </p:nvSpPr>
              <p:spPr bwMode="auto">
                <a:xfrm>
                  <a:off x="505" y="1661"/>
                  <a:ext cx="336" cy="224"/>
                </a:xfrm>
                <a:prstGeom prst="ellipse">
                  <a:avLst/>
                </a:prstGeom>
                <a:solidFill>
                  <a:srgbClr val="CFBDC8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0287" name="Rectangle 47"/>
                <p:cNvSpPr>
                  <a:spLocks noChangeArrowheads="1"/>
                </p:cNvSpPr>
                <p:nvPr/>
              </p:nvSpPr>
              <p:spPr bwMode="auto">
                <a:xfrm>
                  <a:off x="502" y="1656"/>
                  <a:ext cx="357" cy="22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FB</a:t>
                  </a:r>
                  <a:r>
                    <a:rPr lang="en-US" sz="1800" baseline="-25000">
                      <a:solidFill>
                        <a:schemeClr val="tx1"/>
                      </a:solidFill>
                      <a:latin typeface="Verdana" charset="0"/>
                    </a:rPr>
                    <a:t>2</a:t>
                  </a:r>
                </a:p>
              </p:txBody>
            </p:sp>
          </p:grpSp>
        </p:grp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4535488" y="2082800"/>
            <a:ext cx="1030287" cy="695325"/>
            <a:chOff x="2857" y="1312"/>
            <a:chExt cx="649" cy="438"/>
          </a:xfrm>
        </p:grpSpPr>
        <p:sp>
          <p:nvSpPr>
            <p:cNvPr id="1290289" name="Freeform 49"/>
            <p:cNvSpPr>
              <a:spLocks/>
            </p:cNvSpPr>
            <p:nvPr/>
          </p:nvSpPr>
          <p:spPr bwMode="auto">
            <a:xfrm>
              <a:off x="2857" y="1421"/>
              <a:ext cx="105" cy="289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0"/>
                </a:cxn>
                <a:cxn ang="0">
                  <a:pos x="0" y="288"/>
                </a:cxn>
              </a:cxnLst>
              <a:rect l="0" t="0" r="r" b="b"/>
              <a:pathLst>
                <a:path w="105" h="289">
                  <a:moveTo>
                    <a:pt x="104" y="0"/>
                  </a:moveTo>
                  <a:lnTo>
                    <a:pt x="0" y="0"/>
                  </a:lnTo>
                  <a:lnTo>
                    <a:pt x="0" y="288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50"/>
            <p:cNvGrpSpPr>
              <a:grpSpLocks/>
            </p:cNvGrpSpPr>
            <p:nvPr/>
          </p:nvGrpSpPr>
          <p:grpSpPr bwMode="auto">
            <a:xfrm>
              <a:off x="2998" y="1312"/>
              <a:ext cx="508" cy="438"/>
              <a:chOff x="2998" y="1312"/>
              <a:chExt cx="508" cy="438"/>
            </a:xfrm>
          </p:grpSpPr>
          <p:sp>
            <p:nvSpPr>
              <p:cNvPr id="1290291" name="Freeform 51"/>
              <p:cNvSpPr>
                <a:spLocks/>
              </p:cNvSpPr>
              <p:nvPr/>
            </p:nvSpPr>
            <p:spPr bwMode="auto">
              <a:xfrm>
                <a:off x="3321" y="1413"/>
                <a:ext cx="185" cy="289"/>
              </a:xfrm>
              <a:custGeom>
                <a:avLst/>
                <a:gdLst/>
                <a:ahLst/>
                <a:cxnLst>
                  <a:cxn ang="0">
                    <a:pos x="184" y="288"/>
                  </a:cxn>
                  <a:cxn ang="0">
                    <a:pos x="184" y="0"/>
                  </a:cxn>
                  <a:cxn ang="0">
                    <a:pos x="0" y="0"/>
                  </a:cxn>
                </a:cxnLst>
                <a:rect l="0" t="0" r="r" b="b"/>
                <a:pathLst>
                  <a:path w="185" h="289">
                    <a:moveTo>
                      <a:pt x="184" y="288"/>
                    </a:moveTo>
                    <a:lnTo>
                      <a:pt x="184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292" name="Freeform 52"/>
              <p:cNvSpPr>
                <a:spLocks/>
              </p:cNvSpPr>
              <p:nvPr/>
            </p:nvSpPr>
            <p:spPr bwMode="auto">
              <a:xfrm>
                <a:off x="3137" y="1549"/>
                <a:ext cx="1" cy="20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00"/>
                  </a:cxn>
                </a:cxnLst>
                <a:rect l="0" t="0" r="r" b="b"/>
                <a:pathLst>
                  <a:path w="1" h="201">
                    <a:moveTo>
                      <a:pt x="0" y="0"/>
                    </a:moveTo>
                    <a:lnTo>
                      <a:pt x="0" y="20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53"/>
              <p:cNvGrpSpPr>
                <a:grpSpLocks/>
              </p:cNvGrpSpPr>
              <p:nvPr/>
            </p:nvGrpSpPr>
            <p:grpSpPr bwMode="auto">
              <a:xfrm>
                <a:off x="2998" y="1312"/>
                <a:ext cx="357" cy="229"/>
                <a:chOff x="502" y="1656"/>
                <a:chExt cx="357" cy="229"/>
              </a:xfrm>
            </p:grpSpPr>
            <p:sp>
              <p:nvSpPr>
                <p:cNvPr id="1290294" name="Oval 54"/>
                <p:cNvSpPr>
                  <a:spLocks noChangeArrowheads="1"/>
                </p:cNvSpPr>
                <p:nvPr/>
              </p:nvSpPr>
              <p:spPr bwMode="auto">
                <a:xfrm>
                  <a:off x="505" y="1661"/>
                  <a:ext cx="336" cy="224"/>
                </a:xfrm>
                <a:prstGeom prst="ellipse">
                  <a:avLst/>
                </a:prstGeom>
                <a:solidFill>
                  <a:srgbClr val="CFBDC8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0295" name="Rectangle 55"/>
                <p:cNvSpPr>
                  <a:spLocks noChangeArrowheads="1"/>
                </p:cNvSpPr>
                <p:nvPr/>
              </p:nvSpPr>
              <p:spPr bwMode="auto">
                <a:xfrm>
                  <a:off x="502" y="1656"/>
                  <a:ext cx="357" cy="22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FB</a:t>
                  </a:r>
                  <a:r>
                    <a:rPr lang="en-US" sz="1800" baseline="-25000">
                      <a:solidFill>
                        <a:schemeClr val="tx1"/>
                      </a:solidFill>
                      <a:latin typeface="Verdana" charset="0"/>
                    </a:rPr>
                    <a:t>3</a:t>
                  </a:r>
                </a:p>
              </p:txBody>
            </p:sp>
          </p:grpSp>
        </p:grpSp>
      </p:grp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6148388" y="2082800"/>
            <a:ext cx="1030287" cy="682625"/>
            <a:chOff x="3873" y="1312"/>
            <a:chExt cx="649" cy="430"/>
          </a:xfrm>
        </p:grpSpPr>
        <p:sp>
          <p:nvSpPr>
            <p:cNvPr id="1290297" name="Freeform 57"/>
            <p:cNvSpPr>
              <a:spLocks/>
            </p:cNvSpPr>
            <p:nvPr/>
          </p:nvSpPr>
          <p:spPr bwMode="auto">
            <a:xfrm>
              <a:off x="3873" y="1421"/>
              <a:ext cx="105" cy="289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0"/>
                </a:cxn>
                <a:cxn ang="0">
                  <a:pos x="0" y="288"/>
                </a:cxn>
              </a:cxnLst>
              <a:rect l="0" t="0" r="r" b="b"/>
              <a:pathLst>
                <a:path w="105" h="289">
                  <a:moveTo>
                    <a:pt x="104" y="0"/>
                  </a:moveTo>
                  <a:lnTo>
                    <a:pt x="0" y="0"/>
                  </a:lnTo>
                  <a:lnTo>
                    <a:pt x="0" y="288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" name="Group 58"/>
            <p:cNvGrpSpPr>
              <a:grpSpLocks/>
            </p:cNvGrpSpPr>
            <p:nvPr/>
          </p:nvGrpSpPr>
          <p:grpSpPr bwMode="auto">
            <a:xfrm>
              <a:off x="3998" y="1312"/>
              <a:ext cx="524" cy="430"/>
              <a:chOff x="3998" y="1312"/>
              <a:chExt cx="524" cy="430"/>
            </a:xfrm>
          </p:grpSpPr>
          <p:sp>
            <p:nvSpPr>
              <p:cNvPr id="1290299" name="Freeform 59"/>
              <p:cNvSpPr>
                <a:spLocks/>
              </p:cNvSpPr>
              <p:nvPr/>
            </p:nvSpPr>
            <p:spPr bwMode="auto">
              <a:xfrm>
                <a:off x="4337" y="1421"/>
                <a:ext cx="185" cy="289"/>
              </a:xfrm>
              <a:custGeom>
                <a:avLst/>
                <a:gdLst/>
                <a:ahLst/>
                <a:cxnLst>
                  <a:cxn ang="0">
                    <a:pos x="184" y="288"/>
                  </a:cxn>
                  <a:cxn ang="0">
                    <a:pos x="184" y="0"/>
                  </a:cxn>
                  <a:cxn ang="0">
                    <a:pos x="0" y="0"/>
                  </a:cxn>
                </a:cxnLst>
                <a:rect l="0" t="0" r="r" b="b"/>
                <a:pathLst>
                  <a:path w="185" h="289">
                    <a:moveTo>
                      <a:pt x="184" y="288"/>
                    </a:moveTo>
                    <a:lnTo>
                      <a:pt x="184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300" name="Freeform 60"/>
              <p:cNvSpPr>
                <a:spLocks/>
              </p:cNvSpPr>
              <p:nvPr/>
            </p:nvSpPr>
            <p:spPr bwMode="auto">
              <a:xfrm>
                <a:off x="4161" y="1541"/>
                <a:ext cx="1" cy="20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00"/>
                  </a:cxn>
                </a:cxnLst>
                <a:rect l="0" t="0" r="r" b="b"/>
                <a:pathLst>
                  <a:path w="1" h="201">
                    <a:moveTo>
                      <a:pt x="0" y="0"/>
                    </a:moveTo>
                    <a:lnTo>
                      <a:pt x="0" y="20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5" name="Group 61"/>
              <p:cNvGrpSpPr>
                <a:grpSpLocks/>
              </p:cNvGrpSpPr>
              <p:nvPr/>
            </p:nvGrpSpPr>
            <p:grpSpPr bwMode="auto">
              <a:xfrm>
                <a:off x="3998" y="1312"/>
                <a:ext cx="357" cy="229"/>
                <a:chOff x="502" y="1656"/>
                <a:chExt cx="357" cy="229"/>
              </a:xfrm>
            </p:grpSpPr>
            <p:sp>
              <p:nvSpPr>
                <p:cNvPr id="1290302" name="Oval 62"/>
                <p:cNvSpPr>
                  <a:spLocks noChangeArrowheads="1"/>
                </p:cNvSpPr>
                <p:nvPr/>
              </p:nvSpPr>
              <p:spPr bwMode="auto">
                <a:xfrm>
                  <a:off x="505" y="1661"/>
                  <a:ext cx="336" cy="224"/>
                </a:xfrm>
                <a:prstGeom prst="ellipse">
                  <a:avLst/>
                </a:prstGeom>
                <a:solidFill>
                  <a:srgbClr val="CFBDC8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0303" name="Rectangle 63"/>
                <p:cNvSpPr>
                  <a:spLocks noChangeArrowheads="1"/>
                </p:cNvSpPr>
                <p:nvPr/>
              </p:nvSpPr>
              <p:spPr bwMode="auto">
                <a:xfrm>
                  <a:off x="502" y="1656"/>
                  <a:ext cx="357" cy="22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FB</a:t>
                  </a:r>
                  <a:r>
                    <a:rPr lang="en-US" sz="1800" baseline="-25000">
                      <a:solidFill>
                        <a:schemeClr val="tx1"/>
                      </a:solidFill>
                      <a:latin typeface="Verdana" charset="0"/>
                    </a:rPr>
                    <a:t>4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29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8A8D-47F1-FD40-B847-967BD2337DC7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92290" name="Oval 2"/>
          <p:cNvSpPr>
            <a:spLocks noChangeArrowheads="1"/>
          </p:cNvSpPr>
          <p:nvPr/>
        </p:nvSpPr>
        <p:spPr bwMode="auto">
          <a:xfrm>
            <a:off x="4337050" y="2419350"/>
            <a:ext cx="690563" cy="944563"/>
          </a:xfrm>
          <a:prstGeom prst="ellipse">
            <a:avLst/>
          </a:prstGeom>
          <a:solidFill>
            <a:srgbClr val="CFBDC8"/>
          </a:solidFill>
          <a:ln w="254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3213" y="2260600"/>
            <a:ext cx="8675687" cy="3481388"/>
            <a:chOff x="240" y="920"/>
            <a:chExt cx="5465" cy="2193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40" y="920"/>
              <a:ext cx="5423" cy="2193"/>
              <a:chOff x="240" y="920"/>
              <a:chExt cx="5423" cy="2193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438" y="1144"/>
                <a:ext cx="4212" cy="1545"/>
                <a:chOff x="1438" y="1144"/>
                <a:chExt cx="4212" cy="1545"/>
              </a:xfrm>
            </p:grpSpPr>
            <p:grpSp>
              <p:nvGrpSpPr>
                <p:cNvPr id="5" name="Group 6"/>
                <p:cNvGrpSpPr>
                  <a:grpSpLocks/>
                </p:cNvGrpSpPr>
                <p:nvPr/>
              </p:nvGrpSpPr>
              <p:grpSpPr bwMode="auto">
                <a:xfrm>
                  <a:off x="3909" y="1144"/>
                  <a:ext cx="221" cy="304"/>
                  <a:chOff x="3909" y="1144"/>
                  <a:chExt cx="221" cy="304"/>
                </a:xfrm>
              </p:grpSpPr>
              <p:sp>
                <p:nvSpPr>
                  <p:cNvPr id="129229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965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296" name="Freeform 8"/>
                  <p:cNvSpPr>
                    <a:spLocks/>
                  </p:cNvSpPr>
                  <p:nvPr/>
                </p:nvSpPr>
                <p:spPr bwMode="auto">
                  <a:xfrm>
                    <a:off x="3998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297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3909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92298" name="Freeform 10"/>
                <p:cNvSpPr>
                  <a:spLocks/>
                </p:cNvSpPr>
                <p:nvPr/>
              </p:nvSpPr>
              <p:spPr bwMode="auto">
                <a:xfrm>
                  <a:off x="1438" y="1312"/>
                  <a:ext cx="1905" cy="1377"/>
                </a:xfrm>
                <a:custGeom>
                  <a:avLst/>
                  <a:gdLst/>
                  <a:ahLst/>
                  <a:cxnLst>
                    <a:cxn ang="0">
                      <a:pos x="0" y="1376"/>
                    </a:cxn>
                    <a:cxn ang="0">
                      <a:pos x="0" y="0"/>
                    </a:cxn>
                    <a:cxn ang="0">
                      <a:pos x="520" y="0"/>
                    </a:cxn>
                    <a:cxn ang="0">
                      <a:pos x="1904" y="0"/>
                    </a:cxn>
                  </a:cxnLst>
                  <a:rect l="0" t="0" r="r" b="b"/>
                  <a:pathLst>
                    <a:path w="1905" h="1377">
                      <a:moveTo>
                        <a:pt x="0" y="1376"/>
                      </a:moveTo>
                      <a:lnTo>
                        <a:pt x="0" y="0"/>
                      </a:lnTo>
                      <a:lnTo>
                        <a:pt x="520" y="0"/>
                      </a:lnTo>
                      <a:lnTo>
                        <a:pt x="1904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299" name="Line 11"/>
                <p:cNvSpPr>
                  <a:spLocks noChangeShapeType="1"/>
                </p:cNvSpPr>
                <p:nvPr/>
              </p:nvSpPr>
              <p:spPr bwMode="auto">
                <a:xfrm>
                  <a:off x="3470" y="1312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00" name="Line 12"/>
                <p:cNvSpPr>
                  <a:spLocks noChangeShapeType="1"/>
                </p:cNvSpPr>
                <p:nvPr/>
              </p:nvSpPr>
              <p:spPr bwMode="auto">
                <a:xfrm>
                  <a:off x="4094" y="1304"/>
                  <a:ext cx="136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6" name="Group 13"/>
                <p:cNvGrpSpPr>
                  <a:grpSpLocks/>
                </p:cNvGrpSpPr>
                <p:nvPr/>
              </p:nvGrpSpPr>
              <p:grpSpPr bwMode="auto">
                <a:xfrm>
                  <a:off x="3293" y="1144"/>
                  <a:ext cx="221" cy="304"/>
                  <a:chOff x="3293" y="1144"/>
                  <a:chExt cx="221" cy="304"/>
                </a:xfrm>
              </p:grpSpPr>
              <p:sp>
                <p:nvSpPr>
                  <p:cNvPr id="1292302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341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03" name="Freeform 15"/>
                  <p:cNvSpPr>
                    <a:spLocks/>
                  </p:cNvSpPr>
                  <p:nvPr/>
                </p:nvSpPr>
                <p:spPr bwMode="auto">
                  <a:xfrm>
                    <a:off x="3374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04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293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grpSp>
              <p:nvGrpSpPr>
                <p:cNvPr id="7" name="Group 17"/>
                <p:cNvGrpSpPr>
                  <a:grpSpLocks/>
                </p:cNvGrpSpPr>
                <p:nvPr/>
              </p:nvGrpSpPr>
              <p:grpSpPr bwMode="auto">
                <a:xfrm>
                  <a:off x="5429" y="1144"/>
                  <a:ext cx="221" cy="304"/>
                  <a:chOff x="5429" y="1144"/>
                  <a:chExt cx="221" cy="304"/>
                </a:xfrm>
              </p:grpSpPr>
              <p:sp>
                <p:nvSpPr>
                  <p:cNvPr id="1292306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5477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07" name="Freeform 19"/>
                  <p:cNvSpPr>
                    <a:spLocks/>
                  </p:cNvSpPr>
                  <p:nvPr/>
                </p:nvSpPr>
                <p:spPr bwMode="auto">
                  <a:xfrm>
                    <a:off x="5510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08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5429" y="1191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</p:grpSp>
          <p:grpSp>
            <p:nvGrpSpPr>
              <p:cNvPr id="8" name="Group 21"/>
              <p:cNvGrpSpPr>
                <a:grpSpLocks/>
              </p:cNvGrpSpPr>
              <p:nvPr/>
            </p:nvGrpSpPr>
            <p:grpSpPr bwMode="auto">
              <a:xfrm>
                <a:off x="1838" y="1304"/>
                <a:ext cx="3825" cy="905"/>
                <a:chOff x="1838" y="1304"/>
                <a:chExt cx="3825" cy="905"/>
              </a:xfrm>
            </p:grpSpPr>
            <p:sp>
              <p:nvSpPr>
                <p:cNvPr id="1292310" name="Freeform 22"/>
                <p:cNvSpPr>
                  <a:spLocks/>
                </p:cNvSpPr>
                <p:nvPr/>
              </p:nvSpPr>
              <p:spPr bwMode="auto">
                <a:xfrm>
                  <a:off x="1838" y="1496"/>
                  <a:ext cx="2977" cy="713"/>
                </a:xfrm>
                <a:custGeom>
                  <a:avLst/>
                  <a:gdLst/>
                  <a:ahLst/>
                  <a:cxnLst>
                    <a:cxn ang="0">
                      <a:pos x="2976" y="0"/>
                    </a:cxn>
                    <a:cxn ang="0">
                      <a:pos x="0" y="0"/>
                    </a:cxn>
                    <a:cxn ang="0">
                      <a:pos x="0" y="712"/>
                    </a:cxn>
                    <a:cxn ang="0">
                      <a:pos x="432" y="712"/>
                    </a:cxn>
                  </a:cxnLst>
                  <a:rect l="0" t="0" r="r" b="b"/>
                  <a:pathLst>
                    <a:path w="2977" h="713">
                      <a:moveTo>
                        <a:pt x="2976" y="0"/>
                      </a:moveTo>
                      <a:lnTo>
                        <a:pt x="0" y="0"/>
                      </a:lnTo>
                      <a:lnTo>
                        <a:pt x="0" y="712"/>
                      </a:lnTo>
                      <a:lnTo>
                        <a:pt x="432" y="7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>
                  <a:off x="4812" y="1304"/>
                  <a:ext cx="851" cy="345"/>
                  <a:chOff x="4812" y="1304"/>
                  <a:chExt cx="851" cy="345"/>
                </a:xfrm>
              </p:grpSpPr>
              <p:sp>
                <p:nvSpPr>
                  <p:cNvPr id="1292312" name="Freeform 24"/>
                  <p:cNvSpPr>
                    <a:spLocks/>
                  </p:cNvSpPr>
                  <p:nvPr/>
                </p:nvSpPr>
                <p:spPr bwMode="auto">
                  <a:xfrm>
                    <a:off x="4958" y="1304"/>
                    <a:ext cx="705" cy="313"/>
                  </a:xfrm>
                  <a:custGeom>
                    <a:avLst/>
                    <a:gdLst/>
                    <a:ahLst/>
                    <a:cxnLst>
                      <a:cxn ang="0">
                        <a:pos x="640" y="0"/>
                      </a:cxn>
                      <a:cxn ang="0">
                        <a:pos x="704" y="0"/>
                      </a:cxn>
                      <a:cxn ang="0">
                        <a:pos x="704" y="312"/>
                      </a:cxn>
                      <a:cxn ang="0">
                        <a:pos x="0" y="312"/>
                      </a:cxn>
                    </a:cxnLst>
                    <a:rect l="0" t="0" r="r" b="b"/>
                    <a:pathLst>
                      <a:path w="705" h="313">
                        <a:moveTo>
                          <a:pt x="640" y="0"/>
                        </a:moveTo>
                        <a:lnTo>
                          <a:pt x="704" y="0"/>
                        </a:lnTo>
                        <a:lnTo>
                          <a:pt x="704" y="312"/>
                        </a:lnTo>
                        <a:lnTo>
                          <a:pt x="0" y="3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13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46" y="1504"/>
                    <a:ext cx="71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4812" y="1348"/>
                    <a:ext cx="321" cy="301"/>
                    <a:chOff x="4812" y="1348"/>
                    <a:chExt cx="321" cy="301"/>
                  </a:xfrm>
                </p:grpSpPr>
                <p:sp>
                  <p:nvSpPr>
                    <p:cNvPr id="1292315" name="Rectangl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7" y="1348"/>
                      <a:ext cx="216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31</a:t>
                      </a:r>
                    </a:p>
                  </p:txBody>
                </p:sp>
                <p:sp>
                  <p:nvSpPr>
                    <p:cNvPr id="1292316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812" y="1360"/>
                      <a:ext cx="145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48"/>
                        </a:cxn>
                        <a:cxn ang="0">
                          <a:pos x="144" y="0"/>
                        </a:cxn>
                        <a:cxn ang="0">
                          <a:pos x="144" y="288"/>
                        </a:cxn>
                        <a:cxn ang="0">
                          <a:pos x="0" y="240"/>
                        </a:cxn>
                      </a:cxnLst>
                      <a:rect l="0" t="0" r="r" b="b"/>
                      <a:pathLst>
                        <a:path w="145" h="289">
                          <a:moveTo>
                            <a:pt x="0" y="240"/>
                          </a:moveTo>
                          <a:lnTo>
                            <a:pt x="0" y="48"/>
                          </a:lnTo>
                          <a:lnTo>
                            <a:pt x="144" y="0"/>
                          </a:lnTo>
                          <a:lnTo>
                            <a:pt x="144" y="288"/>
                          </a:lnTo>
                          <a:lnTo>
                            <a:pt x="0" y="24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1" name="Group 29"/>
              <p:cNvGrpSpPr>
                <a:grpSpLocks/>
              </p:cNvGrpSpPr>
              <p:nvPr/>
            </p:nvGrpSpPr>
            <p:grpSpPr bwMode="auto">
              <a:xfrm>
                <a:off x="240" y="920"/>
                <a:ext cx="5393" cy="2193"/>
                <a:chOff x="240" y="920"/>
                <a:chExt cx="5393" cy="2193"/>
              </a:xfrm>
            </p:grpSpPr>
            <p:sp>
              <p:nvSpPr>
                <p:cNvPr id="1292318" name="Freeform 30"/>
                <p:cNvSpPr>
                  <a:spLocks/>
                </p:cNvSpPr>
                <p:nvPr/>
              </p:nvSpPr>
              <p:spPr bwMode="auto">
                <a:xfrm>
                  <a:off x="2916" y="2325"/>
                  <a:ext cx="1520" cy="4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285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19" name="Line 31"/>
                <p:cNvSpPr>
                  <a:spLocks noChangeShapeType="1"/>
                </p:cNvSpPr>
                <p:nvPr/>
              </p:nvSpPr>
              <p:spPr bwMode="auto">
                <a:xfrm>
                  <a:off x="3280" y="2392"/>
                  <a:ext cx="33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0" name="Line 32"/>
                <p:cNvSpPr>
                  <a:spLocks noChangeShapeType="1"/>
                </p:cNvSpPr>
                <p:nvPr/>
              </p:nvSpPr>
              <p:spPr bwMode="auto">
                <a:xfrm>
                  <a:off x="3808" y="2232"/>
                  <a:ext cx="61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1" name="Freeform 33"/>
                <p:cNvSpPr>
                  <a:spLocks/>
                </p:cNvSpPr>
                <p:nvPr/>
              </p:nvSpPr>
              <p:spPr bwMode="auto">
                <a:xfrm>
                  <a:off x="240" y="920"/>
                  <a:ext cx="481" cy="1201"/>
                </a:xfrm>
                <a:custGeom>
                  <a:avLst/>
                  <a:gdLst/>
                  <a:ahLst/>
                  <a:cxnLst>
                    <a:cxn ang="0">
                      <a:pos x="480" y="0"/>
                    </a:cxn>
                    <a:cxn ang="0">
                      <a:pos x="0" y="0"/>
                    </a:cxn>
                    <a:cxn ang="0">
                      <a:pos x="0" y="1200"/>
                    </a:cxn>
                    <a:cxn ang="0">
                      <a:pos x="192" y="1200"/>
                    </a:cxn>
                  </a:cxnLst>
                  <a:rect l="0" t="0" r="r" b="b"/>
                  <a:pathLst>
                    <a:path w="481" h="1201">
                      <a:moveTo>
                        <a:pt x="480" y="0"/>
                      </a:moveTo>
                      <a:lnTo>
                        <a:pt x="0" y="0"/>
                      </a:lnTo>
                      <a:lnTo>
                        <a:pt x="0" y="1200"/>
                      </a:lnTo>
                      <a:lnTo>
                        <a:pt x="192" y="120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2" name="Freeform 34"/>
                <p:cNvSpPr>
                  <a:spLocks/>
                </p:cNvSpPr>
                <p:nvPr/>
              </p:nvSpPr>
              <p:spPr bwMode="auto">
                <a:xfrm>
                  <a:off x="600" y="1488"/>
                  <a:ext cx="217" cy="633"/>
                </a:xfrm>
                <a:custGeom>
                  <a:avLst/>
                  <a:gdLst/>
                  <a:ahLst/>
                  <a:cxnLst>
                    <a:cxn ang="0">
                      <a:pos x="0" y="632"/>
                    </a:cxn>
                    <a:cxn ang="0">
                      <a:pos x="0" y="56"/>
                    </a:cxn>
                    <a:cxn ang="0">
                      <a:pos x="0" y="0"/>
                    </a:cxn>
                    <a:cxn ang="0">
                      <a:pos x="216" y="0"/>
                    </a:cxn>
                  </a:cxnLst>
                  <a:rect l="0" t="0" r="r" b="b"/>
                  <a:pathLst>
                    <a:path w="217" h="633">
                      <a:moveTo>
                        <a:pt x="0" y="632"/>
                      </a:moveTo>
                      <a:lnTo>
                        <a:pt x="0" y="56"/>
                      </a:lnTo>
                      <a:lnTo>
                        <a:pt x="0" y="0"/>
                      </a:lnTo>
                      <a:lnTo>
                        <a:pt x="21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3" name="Freeform 35"/>
                <p:cNvSpPr>
                  <a:spLocks/>
                </p:cNvSpPr>
                <p:nvPr/>
              </p:nvSpPr>
              <p:spPr bwMode="auto">
                <a:xfrm>
                  <a:off x="576" y="2120"/>
                  <a:ext cx="19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4" y="0"/>
                    </a:cxn>
                    <a:cxn ang="0">
                      <a:pos x="192" y="0"/>
                    </a:cxn>
                  </a:cxnLst>
                  <a:rect l="0" t="0" r="r" b="b"/>
                  <a:pathLst>
                    <a:path w="193" h="1">
                      <a:moveTo>
                        <a:pt x="0" y="0"/>
                      </a:moveTo>
                      <a:lnTo>
                        <a:pt x="144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4" name="Freeform 36"/>
                <p:cNvSpPr>
                  <a:spLocks/>
                </p:cNvSpPr>
                <p:nvPr/>
              </p:nvSpPr>
              <p:spPr bwMode="auto">
                <a:xfrm>
                  <a:off x="704" y="920"/>
                  <a:ext cx="433" cy="425"/>
                </a:xfrm>
                <a:custGeom>
                  <a:avLst/>
                  <a:gdLst/>
                  <a:ahLst/>
                  <a:cxnLst>
                    <a:cxn ang="0">
                      <a:pos x="432" y="424"/>
                    </a:cxn>
                    <a:cxn ang="0">
                      <a:pos x="43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3" h="425">
                      <a:moveTo>
                        <a:pt x="432" y="424"/>
                      </a:moveTo>
                      <a:lnTo>
                        <a:pt x="432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5" name="Freeform 37"/>
                <p:cNvSpPr>
                  <a:spLocks/>
                </p:cNvSpPr>
                <p:nvPr/>
              </p:nvSpPr>
              <p:spPr bwMode="auto">
                <a:xfrm>
                  <a:off x="1440" y="1928"/>
                  <a:ext cx="817" cy="193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93">
                      <a:moveTo>
                        <a:pt x="0" y="192"/>
                      </a:moveTo>
                      <a:lnTo>
                        <a:pt x="0" y="0"/>
                      </a:ln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6" name="Freeform 38"/>
                <p:cNvSpPr>
                  <a:spLocks/>
                </p:cNvSpPr>
                <p:nvPr/>
              </p:nvSpPr>
              <p:spPr bwMode="auto">
                <a:xfrm>
                  <a:off x="1440" y="2024"/>
                  <a:ext cx="8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">
                      <a:moveTo>
                        <a:pt x="0" y="0"/>
                      </a:move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7" name="Freeform 39"/>
                <p:cNvSpPr>
                  <a:spLocks/>
                </p:cNvSpPr>
                <p:nvPr/>
              </p:nvSpPr>
              <p:spPr bwMode="auto">
                <a:xfrm>
                  <a:off x="1440" y="2120"/>
                  <a:ext cx="817" cy="5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8" name="Freeform 40"/>
                <p:cNvSpPr>
                  <a:spLocks/>
                </p:cNvSpPr>
                <p:nvPr/>
              </p:nvSpPr>
              <p:spPr bwMode="auto">
                <a:xfrm>
                  <a:off x="2646" y="2490"/>
                  <a:ext cx="469" cy="247"/>
                </a:xfrm>
                <a:custGeom>
                  <a:avLst/>
                  <a:gdLst/>
                  <a:ahLst/>
                  <a:cxnLst>
                    <a:cxn ang="0">
                      <a:pos x="0" y="246"/>
                    </a:cxn>
                    <a:cxn ang="0">
                      <a:pos x="123" y="246"/>
                    </a:cxn>
                    <a:cxn ang="0">
                      <a:pos x="123" y="0"/>
                    </a:cxn>
                    <a:cxn ang="0">
                      <a:pos x="468" y="0"/>
                    </a:cxn>
                  </a:cxnLst>
                  <a:rect l="0" t="0" r="r" b="b"/>
                  <a:pathLst>
                    <a:path w="469" h="247">
                      <a:moveTo>
                        <a:pt x="0" y="246"/>
                      </a:moveTo>
                      <a:lnTo>
                        <a:pt x="123" y="246"/>
                      </a:lnTo>
                      <a:lnTo>
                        <a:pt x="123" y="0"/>
                      </a:lnTo>
                      <a:lnTo>
                        <a:pt x="468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29" name="Freeform 41"/>
                <p:cNvSpPr>
                  <a:spLocks/>
                </p:cNvSpPr>
                <p:nvPr/>
              </p:nvSpPr>
              <p:spPr bwMode="auto">
                <a:xfrm>
                  <a:off x="2642" y="2120"/>
                  <a:ext cx="99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90" y="0"/>
                    </a:cxn>
                  </a:cxnLst>
                  <a:rect l="0" t="0" r="r" b="b"/>
                  <a:pathLst>
                    <a:path w="991" h="1">
                      <a:moveTo>
                        <a:pt x="0" y="0"/>
                      </a:moveTo>
                      <a:lnTo>
                        <a:pt x="99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0" name="Freeform 42"/>
                <p:cNvSpPr>
                  <a:spLocks/>
                </p:cNvSpPr>
                <p:nvPr/>
              </p:nvSpPr>
              <p:spPr bwMode="auto">
                <a:xfrm flipV="1">
                  <a:off x="4929" y="2400"/>
                  <a:ext cx="358" cy="4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36" y="0"/>
                    </a:cxn>
                  </a:cxnLst>
                  <a:rect l="0" t="0" r="r" b="b"/>
                  <a:pathLst>
                    <a:path w="337" h="1">
                      <a:moveTo>
                        <a:pt x="0" y="0"/>
                      </a:moveTo>
                      <a:lnTo>
                        <a:pt x="33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1" name="Freeform 43"/>
                <p:cNvSpPr>
                  <a:spLocks/>
                </p:cNvSpPr>
                <p:nvPr/>
              </p:nvSpPr>
              <p:spPr bwMode="auto">
                <a:xfrm>
                  <a:off x="4186" y="2241"/>
                  <a:ext cx="1100" cy="72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8"/>
                    </a:cxn>
                    <a:cxn ang="0">
                      <a:pos x="843" y="728"/>
                    </a:cxn>
                    <a:cxn ang="0">
                      <a:pos x="841" y="399"/>
                    </a:cxn>
                    <a:cxn ang="0">
                      <a:pos x="1100" y="399"/>
                    </a:cxn>
                  </a:cxnLst>
                  <a:rect l="0" t="0" r="r" b="b"/>
                  <a:pathLst>
                    <a:path w="1100" h="728">
                      <a:moveTo>
                        <a:pt x="0" y="0"/>
                      </a:moveTo>
                      <a:lnTo>
                        <a:pt x="0" y="728"/>
                      </a:lnTo>
                      <a:lnTo>
                        <a:pt x="843" y="728"/>
                      </a:lnTo>
                      <a:lnTo>
                        <a:pt x="841" y="399"/>
                      </a:lnTo>
                      <a:lnTo>
                        <a:pt x="1100" y="399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2" name="Freeform 44"/>
                <p:cNvSpPr>
                  <a:spLocks/>
                </p:cNvSpPr>
                <p:nvPr/>
              </p:nvSpPr>
              <p:spPr bwMode="auto">
                <a:xfrm>
                  <a:off x="2016" y="2312"/>
                  <a:ext cx="3617" cy="801"/>
                </a:xfrm>
                <a:custGeom>
                  <a:avLst/>
                  <a:gdLst/>
                  <a:ahLst/>
                  <a:cxnLst>
                    <a:cxn ang="0">
                      <a:pos x="3408" y="288"/>
                    </a:cxn>
                    <a:cxn ang="0">
                      <a:pos x="3616" y="288"/>
                    </a:cxn>
                    <a:cxn ang="0">
                      <a:pos x="3616" y="800"/>
                    </a:cxn>
                    <a:cxn ang="0">
                      <a:pos x="0" y="800"/>
                    </a:cxn>
                    <a:cxn ang="0">
                      <a:pos x="0" y="0"/>
                    </a:cxn>
                    <a:cxn ang="0">
                      <a:pos x="240" y="0"/>
                    </a:cxn>
                  </a:cxnLst>
                  <a:rect l="0" t="0" r="r" b="b"/>
                  <a:pathLst>
                    <a:path w="3617" h="801">
                      <a:moveTo>
                        <a:pt x="3408" y="288"/>
                      </a:moveTo>
                      <a:lnTo>
                        <a:pt x="3616" y="288"/>
                      </a:lnTo>
                      <a:lnTo>
                        <a:pt x="3616" y="800"/>
                      </a:lnTo>
                      <a:lnTo>
                        <a:pt x="0" y="800"/>
                      </a:lnTo>
                      <a:lnTo>
                        <a:pt x="0" y="0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3" name="Oval 45"/>
                <p:cNvSpPr>
                  <a:spLocks noChangeArrowheads="1"/>
                </p:cNvSpPr>
                <p:nvPr/>
              </p:nvSpPr>
              <p:spPr bwMode="auto">
                <a:xfrm>
                  <a:off x="2900" y="2284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4" name="Oval 46"/>
                <p:cNvSpPr>
                  <a:spLocks noChangeArrowheads="1"/>
                </p:cNvSpPr>
                <p:nvPr/>
              </p:nvSpPr>
              <p:spPr bwMode="auto">
                <a:xfrm>
                  <a:off x="4162" y="2216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35" name="Freeform 47"/>
                <p:cNvSpPr>
                  <a:spLocks/>
                </p:cNvSpPr>
                <p:nvPr/>
              </p:nvSpPr>
              <p:spPr bwMode="auto">
                <a:xfrm>
                  <a:off x="3118" y="2248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144" y="48"/>
                    </a:cxn>
                    <a:cxn ang="0">
                      <a:pos x="144" y="240"/>
                    </a:cxn>
                    <a:cxn ang="0">
                      <a:pos x="0" y="288"/>
                    </a:cxn>
                    <a:cxn ang="0">
                      <a:pos x="0" y="0"/>
                    </a:cxn>
                    <a:cxn ang="0">
                      <a:pos x="144" y="48"/>
                    </a:cxn>
                  </a:cxnLst>
                  <a:rect l="0" t="0" r="r" b="b"/>
                  <a:pathLst>
                    <a:path w="145" h="289">
                      <a:moveTo>
                        <a:pt x="144" y="48"/>
                      </a:moveTo>
                      <a:lnTo>
                        <a:pt x="144" y="240"/>
                      </a:lnTo>
                      <a:lnTo>
                        <a:pt x="0" y="288"/>
                      </a:lnTo>
                      <a:lnTo>
                        <a:pt x="0" y="0"/>
                      </a:lnTo>
                      <a:lnTo>
                        <a:pt x="144" y="4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2" name="Group 48"/>
                <p:cNvGrpSpPr>
                  <a:grpSpLocks/>
                </p:cNvGrpSpPr>
                <p:nvPr/>
              </p:nvGrpSpPr>
              <p:grpSpPr bwMode="auto">
                <a:xfrm>
                  <a:off x="391" y="1936"/>
                  <a:ext cx="239" cy="369"/>
                  <a:chOff x="391" y="2136"/>
                  <a:chExt cx="239" cy="369"/>
                </a:xfrm>
              </p:grpSpPr>
              <p:sp>
                <p:nvSpPr>
                  <p:cNvPr id="129233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40" y="2136"/>
                    <a:ext cx="128" cy="36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3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584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39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91" y="2260"/>
                    <a:ext cx="239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PC</a:t>
                    </a:r>
                  </a:p>
                </p:txBody>
              </p:sp>
              <p:sp>
                <p:nvSpPr>
                  <p:cNvPr id="1292340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392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41" name="Freeform 53"/>
                  <p:cNvSpPr>
                    <a:spLocks/>
                  </p:cNvSpPr>
                  <p:nvPr/>
                </p:nvSpPr>
                <p:spPr bwMode="auto">
                  <a:xfrm>
                    <a:off x="480" y="2456"/>
                    <a:ext cx="49" cy="49"/>
                  </a:xfrm>
                  <a:custGeom>
                    <a:avLst/>
                    <a:gdLst/>
                    <a:ahLst/>
                    <a:cxnLst>
                      <a:cxn ang="0">
                        <a:pos x="0" y="48"/>
                      </a:cxn>
                      <a:cxn ang="0">
                        <a:pos x="24" y="0"/>
                      </a:cxn>
                      <a:cxn ang="0">
                        <a:pos x="48" y="48"/>
                      </a:cxn>
                    </a:cxnLst>
                    <a:rect l="0" t="0" r="r" b="b"/>
                    <a:pathLst>
                      <a:path w="49" h="49">
                        <a:moveTo>
                          <a:pt x="0" y="48"/>
                        </a:moveTo>
                        <a:lnTo>
                          <a:pt x="24" y="0"/>
                        </a:lnTo>
                        <a:lnTo>
                          <a:pt x="48" y="48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92342" name="Line 54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47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3" name="Group 55"/>
                <p:cNvGrpSpPr>
                  <a:grpSpLocks/>
                </p:cNvGrpSpPr>
                <p:nvPr/>
              </p:nvGrpSpPr>
              <p:grpSpPr bwMode="auto">
                <a:xfrm>
                  <a:off x="3311" y="1920"/>
                  <a:ext cx="180" cy="306"/>
                  <a:chOff x="3311" y="2120"/>
                  <a:chExt cx="180" cy="306"/>
                </a:xfrm>
              </p:grpSpPr>
              <p:sp>
                <p:nvSpPr>
                  <p:cNvPr id="129234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120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45" name="Freeform 57"/>
                  <p:cNvSpPr>
                    <a:spLocks/>
                  </p:cNvSpPr>
                  <p:nvPr/>
                </p:nvSpPr>
                <p:spPr bwMode="auto">
                  <a:xfrm>
                    <a:off x="3368" y="2382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4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195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4" name="Group 59"/>
                <p:cNvGrpSpPr>
                  <a:grpSpLocks/>
                </p:cNvGrpSpPr>
                <p:nvPr/>
              </p:nvGrpSpPr>
              <p:grpSpPr bwMode="auto">
                <a:xfrm>
                  <a:off x="3311" y="2256"/>
                  <a:ext cx="180" cy="306"/>
                  <a:chOff x="3311" y="2456"/>
                  <a:chExt cx="180" cy="306"/>
                </a:xfrm>
              </p:grpSpPr>
              <p:sp>
                <p:nvSpPr>
                  <p:cNvPr id="129234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4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49" name="Freeform 61"/>
                  <p:cNvSpPr>
                    <a:spLocks/>
                  </p:cNvSpPr>
                  <p:nvPr/>
                </p:nvSpPr>
                <p:spPr bwMode="auto">
                  <a:xfrm>
                    <a:off x="3368" y="27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5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539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" name="Group 63"/>
                <p:cNvGrpSpPr>
                  <a:grpSpLocks/>
                </p:cNvGrpSpPr>
                <p:nvPr/>
              </p:nvGrpSpPr>
              <p:grpSpPr bwMode="auto">
                <a:xfrm>
                  <a:off x="3335" y="2592"/>
                  <a:ext cx="109" cy="304"/>
                  <a:chOff x="3335" y="2792"/>
                  <a:chExt cx="109" cy="304"/>
                </a:xfrm>
              </p:grpSpPr>
              <p:sp>
                <p:nvSpPr>
                  <p:cNvPr id="129235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53" name="Freeform 65"/>
                  <p:cNvSpPr>
                    <a:spLocks/>
                  </p:cNvSpPr>
                  <p:nvPr/>
                </p:nvSpPr>
                <p:spPr bwMode="auto">
                  <a:xfrm>
                    <a:off x="3368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66"/>
                <p:cNvGrpSpPr>
                  <a:grpSpLocks/>
                </p:cNvGrpSpPr>
                <p:nvPr/>
              </p:nvGrpSpPr>
              <p:grpSpPr bwMode="auto">
                <a:xfrm>
                  <a:off x="3935" y="2088"/>
                  <a:ext cx="173" cy="306"/>
                  <a:chOff x="3935" y="2288"/>
                  <a:chExt cx="173" cy="306"/>
                </a:xfrm>
              </p:grpSpPr>
              <p:sp>
                <p:nvSpPr>
                  <p:cNvPr id="129235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59" y="2288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56" name="Freeform 68"/>
                  <p:cNvSpPr>
                    <a:spLocks/>
                  </p:cNvSpPr>
                  <p:nvPr/>
                </p:nvSpPr>
                <p:spPr bwMode="auto">
                  <a:xfrm>
                    <a:off x="3992" y="2550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5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3935" y="2363"/>
                    <a:ext cx="173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Y</a:t>
                    </a:r>
                  </a:p>
                </p:txBody>
              </p:sp>
            </p:grpSp>
            <p:grpSp>
              <p:nvGrpSpPr>
                <p:cNvPr id="17" name="Group 70"/>
                <p:cNvGrpSpPr>
                  <a:grpSpLocks/>
                </p:cNvGrpSpPr>
                <p:nvPr/>
              </p:nvGrpSpPr>
              <p:grpSpPr bwMode="auto">
                <a:xfrm>
                  <a:off x="3951" y="2592"/>
                  <a:ext cx="109" cy="304"/>
                  <a:chOff x="3951" y="2792"/>
                  <a:chExt cx="109" cy="304"/>
                </a:xfrm>
              </p:grpSpPr>
              <p:sp>
                <p:nvSpPr>
                  <p:cNvPr id="129235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3951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60" name="Freeform 72"/>
                  <p:cNvSpPr>
                    <a:spLocks/>
                  </p:cNvSpPr>
                  <p:nvPr/>
                </p:nvSpPr>
                <p:spPr bwMode="auto">
                  <a:xfrm>
                    <a:off x="3984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73"/>
                <p:cNvGrpSpPr>
                  <a:grpSpLocks/>
                </p:cNvGrpSpPr>
                <p:nvPr/>
              </p:nvGrpSpPr>
              <p:grpSpPr bwMode="auto">
                <a:xfrm>
                  <a:off x="5420" y="2456"/>
                  <a:ext cx="192" cy="306"/>
                  <a:chOff x="5420" y="2656"/>
                  <a:chExt cx="192" cy="306"/>
                </a:xfrm>
              </p:grpSpPr>
              <p:sp>
                <p:nvSpPr>
                  <p:cNvPr id="1292362" name="Line 7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420" y="2800"/>
                    <a:ext cx="5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63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5471" y="26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64" name="Freeform 76"/>
                  <p:cNvSpPr>
                    <a:spLocks/>
                  </p:cNvSpPr>
                  <p:nvPr/>
                </p:nvSpPr>
                <p:spPr bwMode="auto">
                  <a:xfrm>
                    <a:off x="5504" y="29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65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5431" y="2723"/>
                    <a:ext cx="181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</a:t>
                    </a:r>
                  </a:p>
                </p:txBody>
              </p:sp>
            </p:grpSp>
            <p:sp>
              <p:nvSpPr>
                <p:cNvPr id="1292366" name="Rectangle 78"/>
                <p:cNvSpPr>
                  <a:spLocks noChangeArrowheads="1"/>
                </p:cNvSpPr>
                <p:nvPr/>
              </p:nvSpPr>
              <p:spPr bwMode="auto">
                <a:xfrm>
                  <a:off x="3247" y="2875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MD1</a:t>
                  </a:r>
                </a:p>
              </p:txBody>
            </p:sp>
            <p:sp>
              <p:nvSpPr>
                <p:cNvPr id="1292367" name="Rectangle 79"/>
                <p:cNvSpPr>
                  <a:spLocks noChangeArrowheads="1"/>
                </p:cNvSpPr>
                <p:nvPr/>
              </p:nvSpPr>
              <p:spPr bwMode="auto">
                <a:xfrm>
                  <a:off x="3863" y="2883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MD2</a:t>
                  </a:r>
                </a:p>
              </p:txBody>
            </p:sp>
            <p:sp>
              <p:nvSpPr>
                <p:cNvPr id="1292368" name="Line 80"/>
                <p:cNvSpPr>
                  <a:spLocks noChangeShapeType="1"/>
                </p:cNvSpPr>
                <p:nvPr/>
              </p:nvSpPr>
              <p:spPr bwMode="auto">
                <a:xfrm>
                  <a:off x="3192" y="2516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9" name="Group 81"/>
                <p:cNvGrpSpPr>
                  <a:grpSpLocks/>
                </p:cNvGrpSpPr>
                <p:nvPr/>
              </p:nvGrpSpPr>
              <p:grpSpPr bwMode="auto">
                <a:xfrm>
                  <a:off x="733" y="2021"/>
                  <a:ext cx="566" cy="596"/>
                  <a:chOff x="733" y="2221"/>
                  <a:chExt cx="566" cy="596"/>
                </a:xfrm>
              </p:grpSpPr>
              <p:sp>
                <p:nvSpPr>
                  <p:cNvPr id="1292370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775" y="2223"/>
                    <a:ext cx="472" cy="584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71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734" y="2221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92372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992" y="2335"/>
                    <a:ext cx="289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</p:txBody>
              </p:sp>
              <p:sp>
                <p:nvSpPr>
                  <p:cNvPr id="1292373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33" y="2493"/>
                    <a:ext cx="566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</p:grpSp>
            <p:grpSp>
              <p:nvGrpSpPr>
                <p:cNvPr id="20" name="Group 86"/>
                <p:cNvGrpSpPr>
                  <a:grpSpLocks/>
                </p:cNvGrpSpPr>
                <p:nvPr/>
              </p:nvGrpSpPr>
              <p:grpSpPr bwMode="auto">
                <a:xfrm>
                  <a:off x="526" y="1125"/>
                  <a:ext cx="601" cy="411"/>
                  <a:chOff x="526" y="1325"/>
                  <a:chExt cx="601" cy="411"/>
                </a:xfrm>
              </p:grpSpPr>
              <p:sp>
                <p:nvSpPr>
                  <p:cNvPr id="1292375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526" y="1325"/>
                    <a:ext cx="29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0x4</a:t>
                    </a:r>
                  </a:p>
                </p:txBody>
              </p:sp>
              <p:sp>
                <p:nvSpPr>
                  <p:cNvPr id="1292376" name="Freeform 88"/>
                  <p:cNvSpPr>
                    <a:spLocks/>
                  </p:cNvSpPr>
                  <p:nvPr/>
                </p:nvSpPr>
                <p:spPr bwMode="auto">
                  <a:xfrm>
                    <a:off x="823" y="1351"/>
                    <a:ext cx="241" cy="38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0"/>
                      </a:cxn>
                      <a:cxn ang="0">
                        <a:pos x="48" y="192"/>
                      </a:cxn>
                      <a:cxn ang="0">
                        <a:pos x="0" y="224"/>
                      </a:cxn>
                      <a:cxn ang="0">
                        <a:pos x="0" y="384"/>
                      </a:cxn>
                      <a:cxn ang="0">
                        <a:pos x="240" y="288"/>
                      </a:cxn>
                      <a:cxn ang="0">
                        <a:pos x="240" y="9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41" h="385">
                        <a:moveTo>
                          <a:pt x="0" y="0"/>
                        </a:moveTo>
                        <a:lnTo>
                          <a:pt x="0" y="160"/>
                        </a:lnTo>
                        <a:lnTo>
                          <a:pt x="48" y="192"/>
                        </a:lnTo>
                        <a:lnTo>
                          <a:pt x="0" y="224"/>
                        </a:lnTo>
                        <a:lnTo>
                          <a:pt x="0" y="384"/>
                        </a:lnTo>
                        <a:lnTo>
                          <a:pt x="240" y="288"/>
                        </a:lnTo>
                        <a:lnTo>
                          <a:pt x="240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77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779" y="1399"/>
                    <a:ext cx="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78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829" y="1469"/>
                    <a:ext cx="268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Add</a:t>
                    </a:r>
                  </a:p>
                </p:txBody>
              </p:sp>
              <p:sp>
                <p:nvSpPr>
                  <p:cNvPr id="1292379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1071" y="1551"/>
                    <a:ext cx="56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92"/>
                <p:cNvGrpSpPr>
                  <a:grpSpLocks/>
                </p:cNvGrpSpPr>
                <p:nvPr/>
              </p:nvGrpSpPr>
              <p:grpSpPr bwMode="auto">
                <a:xfrm>
                  <a:off x="1238" y="2063"/>
                  <a:ext cx="221" cy="304"/>
                  <a:chOff x="1238" y="2263"/>
                  <a:chExt cx="221" cy="304"/>
                </a:xfrm>
              </p:grpSpPr>
              <p:sp>
                <p:nvSpPr>
                  <p:cNvPr id="1292381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1256" y="2424"/>
                    <a:ext cx="182" cy="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82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1293" y="2263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83" name="Freeform 95"/>
                  <p:cNvSpPr>
                    <a:spLocks/>
                  </p:cNvSpPr>
                  <p:nvPr/>
                </p:nvSpPr>
                <p:spPr bwMode="auto">
                  <a:xfrm>
                    <a:off x="1326" y="2517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8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1238" y="2330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92385" name="Rectangle 97"/>
                <p:cNvSpPr>
                  <a:spLocks noChangeArrowheads="1"/>
                </p:cNvSpPr>
                <p:nvPr/>
              </p:nvSpPr>
              <p:spPr bwMode="auto">
                <a:xfrm>
                  <a:off x="2265" y="2603"/>
                  <a:ext cx="369" cy="21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86" name="Rectangle 98"/>
                <p:cNvSpPr>
                  <a:spLocks noChangeArrowheads="1"/>
                </p:cNvSpPr>
                <p:nvPr/>
              </p:nvSpPr>
              <p:spPr bwMode="auto">
                <a:xfrm>
                  <a:off x="2283" y="2569"/>
                  <a:ext cx="341" cy="28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Imm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Ext</a:t>
                  </a:r>
                </a:p>
              </p:txBody>
            </p:sp>
            <p:sp>
              <p:nvSpPr>
                <p:cNvPr id="1292387" name="Freeform 99"/>
                <p:cNvSpPr>
                  <a:spLocks/>
                </p:cNvSpPr>
                <p:nvPr/>
              </p:nvSpPr>
              <p:spPr bwMode="auto">
                <a:xfrm>
                  <a:off x="3619" y="2063"/>
                  <a:ext cx="250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50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9" y="288"/>
                    </a:cxn>
                    <a:cxn ang="0">
                      <a:pos x="249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50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50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9" y="288"/>
                      </a:lnTo>
                      <a:lnTo>
                        <a:pt x="249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2388" name="Rectangle 100"/>
                <p:cNvSpPr>
                  <a:spLocks noChangeArrowheads="1"/>
                </p:cNvSpPr>
                <p:nvPr/>
              </p:nvSpPr>
              <p:spPr bwMode="auto">
                <a:xfrm>
                  <a:off x="3627" y="2173"/>
                  <a:ext cx="272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ALU</a:t>
                  </a:r>
                </a:p>
              </p:txBody>
            </p:sp>
            <p:sp>
              <p:nvSpPr>
                <p:cNvPr id="1292389" name="Freeform 101"/>
                <p:cNvSpPr>
                  <a:spLocks/>
                </p:cNvSpPr>
                <p:nvPr/>
              </p:nvSpPr>
              <p:spPr bwMode="auto">
                <a:xfrm>
                  <a:off x="5280" y="2393"/>
                  <a:ext cx="145" cy="326"/>
                </a:xfrm>
                <a:custGeom>
                  <a:avLst/>
                  <a:gdLst/>
                  <a:ahLst/>
                  <a:cxnLst>
                    <a:cxn ang="0">
                      <a:pos x="144" y="41"/>
                    </a:cxn>
                    <a:cxn ang="0">
                      <a:pos x="144" y="284"/>
                    </a:cxn>
                    <a:cxn ang="0">
                      <a:pos x="0" y="325"/>
                    </a:cxn>
                    <a:cxn ang="0">
                      <a:pos x="0" y="0"/>
                    </a:cxn>
                    <a:cxn ang="0">
                      <a:pos x="144" y="41"/>
                    </a:cxn>
                  </a:cxnLst>
                  <a:rect l="0" t="0" r="r" b="b"/>
                  <a:pathLst>
                    <a:path w="145" h="326">
                      <a:moveTo>
                        <a:pt x="144" y="41"/>
                      </a:moveTo>
                      <a:lnTo>
                        <a:pt x="144" y="284"/>
                      </a:lnTo>
                      <a:lnTo>
                        <a:pt x="0" y="325"/>
                      </a:lnTo>
                      <a:lnTo>
                        <a:pt x="0" y="0"/>
                      </a:lnTo>
                      <a:lnTo>
                        <a:pt x="144" y="41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2" name="Group 102"/>
                <p:cNvGrpSpPr>
                  <a:grpSpLocks/>
                </p:cNvGrpSpPr>
                <p:nvPr/>
              </p:nvGrpSpPr>
              <p:grpSpPr bwMode="auto">
                <a:xfrm>
                  <a:off x="2224" y="1737"/>
                  <a:ext cx="444" cy="748"/>
                  <a:chOff x="2224" y="1737"/>
                  <a:chExt cx="444" cy="748"/>
                </a:xfrm>
              </p:grpSpPr>
              <p:sp>
                <p:nvSpPr>
                  <p:cNvPr id="1292391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1787"/>
                    <a:ext cx="368" cy="680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392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2037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rd1</a:t>
                    </a:r>
                  </a:p>
                </p:txBody>
              </p:sp>
              <p:sp>
                <p:nvSpPr>
                  <p:cNvPr id="1292393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249" y="2295"/>
                    <a:ext cx="405" cy="19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GPRs</a:t>
                    </a:r>
                  </a:p>
                </p:txBody>
              </p:sp>
              <p:sp>
                <p:nvSpPr>
                  <p:cNvPr id="1292394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841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rs1</a:t>
                    </a:r>
                  </a:p>
                </p:txBody>
              </p:sp>
              <p:sp>
                <p:nvSpPr>
                  <p:cNvPr id="1292395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937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rs2</a:t>
                    </a:r>
                  </a:p>
                </p:txBody>
              </p:sp>
              <p:sp>
                <p:nvSpPr>
                  <p:cNvPr id="1292396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121"/>
                    <a:ext cx="24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ws</a:t>
                    </a:r>
                  </a:p>
                </p:txBody>
              </p:sp>
              <p:sp>
                <p:nvSpPr>
                  <p:cNvPr id="1292397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215"/>
                    <a:ext cx="25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</a:t>
                    </a:r>
                  </a:p>
                </p:txBody>
              </p:sp>
              <p:sp>
                <p:nvSpPr>
                  <p:cNvPr id="1292398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2216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rd2</a:t>
                    </a:r>
                  </a:p>
                </p:txBody>
              </p:sp>
              <p:sp>
                <p:nvSpPr>
                  <p:cNvPr id="1292399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360" y="1737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92400" name="Freeform 112"/>
                  <p:cNvSpPr>
                    <a:spLocks/>
                  </p:cNvSpPr>
                  <p:nvPr/>
                </p:nvSpPr>
                <p:spPr bwMode="auto">
                  <a:xfrm flipV="1">
                    <a:off x="2295" y="1789"/>
                    <a:ext cx="54" cy="47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3" name="Group 113"/>
                <p:cNvGrpSpPr>
                  <a:grpSpLocks/>
                </p:cNvGrpSpPr>
                <p:nvPr/>
              </p:nvGrpSpPr>
              <p:grpSpPr bwMode="auto">
                <a:xfrm>
                  <a:off x="4391" y="1988"/>
                  <a:ext cx="586" cy="868"/>
                  <a:chOff x="4391" y="2188"/>
                  <a:chExt cx="586" cy="868"/>
                </a:xfrm>
              </p:grpSpPr>
              <p:sp>
                <p:nvSpPr>
                  <p:cNvPr id="1292402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65"/>
                    <a:ext cx="333" cy="14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9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92403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188"/>
                    <a:ext cx="0" cy="104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404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4432" y="2304"/>
                    <a:ext cx="488" cy="752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2405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2350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92406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79"/>
                    <a:ext cx="4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92407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4586" y="2548"/>
                    <a:ext cx="368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rdata</a:t>
                    </a:r>
                  </a:p>
                </p:txBody>
              </p:sp>
              <p:sp>
                <p:nvSpPr>
                  <p:cNvPr id="1292408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4411" y="2648"/>
                    <a:ext cx="566" cy="284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Data </a:t>
                    </a:r>
                  </a:p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  <p:sp>
                <p:nvSpPr>
                  <p:cNvPr id="1292409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4527" y="2254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92410" name="Freeform 122"/>
                  <p:cNvSpPr>
                    <a:spLocks/>
                  </p:cNvSpPr>
                  <p:nvPr/>
                </p:nvSpPr>
                <p:spPr bwMode="auto">
                  <a:xfrm flipV="1">
                    <a:off x="4468" y="2313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92411" name="Freeform 123"/>
            <p:cNvSpPr>
              <a:spLocks/>
            </p:cNvSpPr>
            <p:nvPr/>
          </p:nvSpPr>
          <p:spPr bwMode="auto">
            <a:xfrm>
              <a:off x="1434" y="2514"/>
              <a:ext cx="1761" cy="481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0" y="480"/>
                </a:cxn>
                <a:cxn ang="0">
                  <a:pos x="1760" y="480"/>
                </a:cxn>
                <a:cxn ang="0">
                  <a:pos x="1760" y="0"/>
                </a:cxn>
              </a:cxnLst>
              <a:rect l="0" t="0" r="r" b="b"/>
              <a:pathLst>
                <a:path w="1761" h="481">
                  <a:moveTo>
                    <a:pt x="0" y="160"/>
                  </a:moveTo>
                  <a:lnTo>
                    <a:pt x="0" y="480"/>
                  </a:lnTo>
                  <a:lnTo>
                    <a:pt x="1760" y="480"/>
                  </a:lnTo>
                  <a:lnTo>
                    <a:pt x="176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2" name="Freeform 124"/>
            <p:cNvSpPr>
              <a:spLocks/>
            </p:cNvSpPr>
            <p:nvPr/>
          </p:nvSpPr>
          <p:spPr bwMode="auto">
            <a:xfrm>
              <a:off x="3441" y="1384"/>
              <a:ext cx="321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744"/>
                </a:cxn>
              </a:cxnLst>
              <a:rect l="0" t="0" r="r" b="b"/>
              <a:pathLst>
                <a:path w="321" h="745">
                  <a:moveTo>
                    <a:pt x="0" y="0"/>
                  </a:moveTo>
                  <a:lnTo>
                    <a:pt x="320" y="0"/>
                  </a:lnTo>
                  <a:lnTo>
                    <a:pt x="320" y="74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3" name="Freeform 125"/>
            <p:cNvSpPr>
              <a:spLocks/>
            </p:cNvSpPr>
            <p:nvPr/>
          </p:nvSpPr>
          <p:spPr bwMode="auto">
            <a:xfrm>
              <a:off x="4856" y="1418"/>
              <a:ext cx="849" cy="400"/>
            </a:xfrm>
            <a:custGeom>
              <a:avLst/>
              <a:gdLst/>
              <a:ahLst/>
              <a:cxnLst>
                <a:cxn ang="0">
                  <a:pos x="729" y="0"/>
                </a:cxn>
                <a:cxn ang="0">
                  <a:pos x="849" y="0"/>
                </a:cxn>
                <a:cxn ang="0">
                  <a:pos x="849" y="400"/>
                </a:cxn>
                <a:cxn ang="0">
                  <a:pos x="9" y="400"/>
                </a:cxn>
                <a:cxn ang="0">
                  <a:pos x="0" y="202"/>
                </a:cxn>
              </a:cxnLst>
              <a:rect l="0" t="0" r="r" b="b"/>
              <a:pathLst>
                <a:path w="849" h="400">
                  <a:moveTo>
                    <a:pt x="729" y="0"/>
                  </a:moveTo>
                  <a:lnTo>
                    <a:pt x="849" y="0"/>
                  </a:lnTo>
                  <a:lnTo>
                    <a:pt x="849" y="400"/>
                  </a:lnTo>
                  <a:lnTo>
                    <a:pt x="9" y="400"/>
                  </a:lnTo>
                  <a:lnTo>
                    <a:pt x="0" y="20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4" name="Freeform 126"/>
            <p:cNvSpPr>
              <a:spLocks/>
            </p:cNvSpPr>
            <p:nvPr/>
          </p:nvSpPr>
          <p:spPr bwMode="auto">
            <a:xfrm>
              <a:off x="2460" y="1546"/>
              <a:ext cx="2457" cy="273"/>
            </a:xfrm>
            <a:custGeom>
              <a:avLst/>
              <a:gdLst/>
              <a:ahLst/>
              <a:cxnLst>
                <a:cxn ang="0">
                  <a:pos x="2456" y="272"/>
                </a:cxn>
                <a:cxn ang="0">
                  <a:pos x="360" y="272"/>
                </a:cxn>
                <a:cxn ang="0">
                  <a:pos x="360" y="0"/>
                </a:cxn>
                <a:cxn ang="0">
                  <a:pos x="0" y="0"/>
                </a:cxn>
                <a:cxn ang="0">
                  <a:pos x="0" y="240"/>
                </a:cxn>
              </a:cxnLst>
              <a:rect l="0" t="0" r="r" b="b"/>
              <a:pathLst>
                <a:path w="2457" h="273">
                  <a:moveTo>
                    <a:pt x="2456" y="272"/>
                  </a:moveTo>
                  <a:lnTo>
                    <a:pt x="360" y="272"/>
                  </a:lnTo>
                  <a:lnTo>
                    <a:pt x="360" y="0"/>
                  </a:ln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5" name="Freeform 127"/>
            <p:cNvSpPr>
              <a:spLocks/>
            </p:cNvSpPr>
            <p:nvPr/>
          </p:nvSpPr>
          <p:spPr bwMode="auto">
            <a:xfrm>
              <a:off x="4089" y="1418"/>
              <a:ext cx="521" cy="6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0" y="0"/>
                </a:cxn>
                <a:cxn ang="0">
                  <a:pos x="520" y="680"/>
                </a:cxn>
              </a:cxnLst>
              <a:rect l="0" t="0" r="r" b="b"/>
              <a:pathLst>
                <a:path w="521" h="681">
                  <a:moveTo>
                    <a:pt x="0" y="0"/>
                  </a:moveTo>
                  <a:lnTo>
                    <a:pt x="520" y="0"/>
                  </a:lnTo>
                  <a:lnTo>
                    <a:pt x="520" y="68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6" name="Freeform 128"/>
            <p:cNvSpPr>
              <a:spLocks/>
            </p:cNvSpPr>
            <p:nvPr/>
          </p:nvSpPr>
          <p:spPr bwMode="auto">
            <a:xfrm>
              <a:off x="4605" y="1938"/>
              <a:ext cx="763" cy="4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129"/>
          <p:cNvGrpSpPr>
            <a:grpSpLocks/>
          </p:cNvGrpSpPr>
          <p:nvPr/>
        </p:nvGrpSpPr>
        <p:grpSpPr bwMode="auto">
          <a:xfrm>
            <a:off x="3917950" y="2606675"/>
            <a:ext cx="868363" cy="523875"/>
            <a:chOff x="2980" y="1242"/>
            <a:chExt cx="547" cy="330"/>
          </a:xfrm>
        </p:grpSpPr>
        <p:sp>
          <p:nvSpPr>
            <p:cNvPr id="1292418" name="Freeform 130"/>
            <p:cNvSpPr>
              <a:spLocks/>
            </p:cNvSpPr>
            <p:nvPr/>
          </p:nvSpPr>
          <p:spPr bwMode="auto">
            <a:xfrm>
              <a:off x="3382" y="1283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19" name="Rectangle 131"/>
            <p:cNvSpPr>
              <a:spLocks noChangeArrowheads="1"/>
            </p:cNvSpPr>
            <p:nvPr/>
          </p:nvSpPr>
          <p:spPr bwMode="auto">
            <a:xfrm>
              <a:off x="2980" y="1242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292420" name="Line 132"/>
            <p:cNvSpPr>
              <a:spLocks noChangeShapeType="1"/>
            </p:cNvSpPr>
            <p:nvPr/>
          </p:nvSpPr>
          <p:spPr bwMode="auto">
            <a:xfrm>
              <a:off x="3304" y="1347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92421" name="Rectangle 133"/>
          <p:cNvSpPr>
            <a:spLocks noGrp="1" noChangeArrowheads="1"/>
          </p:cNvSpPr>
          <p:nvPr>
            <p:ph type="title"/>
          </p:nvPr>
        </p:nvSpPr>
        <p:spPr>
          <a:xfrm>
            <a:off x="292100" y="266700"/>
            <a:ext cx="8547100" cy="9525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Interlocks to resolve Data Hazards</a:t>
            </a:r>
          </a:p>
        </p:txBody>
      </p:sp>
      <p:sp>
        <p:nvSpPr>
          <p:cNvPr id="1292422" name="Rectangle 134"/>
          <p:cNvSpPr>
            <a:spLocks noChangeArrowheads="1"/>
          </p:cNvSpPr>
          <p:nvPr/>
        </p:nvSpPr>
        <p:spPr bwMode="auto">
          <a:xfrm>
            <a:off x="292100" y="5105400"/>
            <a:ext cx="1833563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...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r1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r0 + 10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r4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r1 + 17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...</a:t>
            </a:r>
          </a:p>
        </p:txBody>
      </p:sp>
      <p:grpSp>
        <p:nvGrpSpPr>
          <p:cNvPr id="25" name="Group 135"/>
          <p:cNvGrpSpPr>
            <a:grpSpLocks/>
          </p:cNvGrpSpPr>
          <p:nvPr/>
        </p:nvGrpSpPr>
        <p:grpSpPr bwMode="auto">
          <a:xfrm>
            <a:off x="723900" y="1271588"/>
            <a:ext cx="3963988" cy="2824162"/>
            <a:chOff x="496" y="801"/>
            <a:chExt cx="2545" cy="1779"/>
          </a:xfrm>
        </p:grpSpPr>
        <p:grpSp>
          <p:nvGrpSpPr>
            <p:cNvPr id="26" name="Group 136"/>
            <p:cNvGrpSpPr>
              <a:grpSpLocks/>
            </p:cNvGrpSpPr>
            <p:nvPr/>
          </p:nvGrpSpPr>
          <p:grpSpPr bwMode="auto">
            <a:xfrm>
              <a:off x="496" y="995"/>
              <a:ext cx="857" cy="1585"/>
              <a:chOff x="448" y="763"/>
              <a:chExt cx="857" cy="1585"/>
            </a:xfrm>
          </p:grpSpPr>
          <p:sp>
            <p:nvSpPr>
              <p:cNvPr id="1292425" name="Freeform 137"/>
              <p:cNvSpPr>
                <a:spLocks/>
              </p:cNvSpPr>
              <p:nvPr/>
            </p:nvSpPr>
            <p:spPr bwMode="auto">
              <a:xfrm>
                <a:off x="1304" y="763"/>
                <a:ext cx="1" cy="15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584"/>
                  </a:cxn>
                </a:cxnLst>
                <a:rect l="0" t="0" r="r" b="b"/>
                <a:pathLst>
                  <a:path w="1" h="1585">
                    <a:moveTo>
                      <a:pt x="0" y="0"/>
                    </a:moveTo>
                    <a:lnTo>
                      <a:pt x="0" y="1584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2426" name="Freeform 138"/>
              <p:cNvSpPr>
                <a:spLocks/>
              </p:cNvSpPr>
              <p:nvPr/>
            </p:nvSpPr>
            <p:spPr bwMode="auto">
              <a:xfrm>
                <a:off x="448" y="915"/>
                <a:ext cx="857" cy="1297"/>
              </a:xfrm>
              <a:custGeom>
                <a:avLst/>
                <a:gdLst/>
                <a:ahLst/>
                <a:cxnLst>
                  <a:cxn ang="0">
                    <a:pos x="856" y="0"/>
                  </a:cxn>
                  <a:cxn ang="0">
                    <a:pos x="0" y="0"/>
                  </a:cxn>
                  <a:cxn ang="0">
                    <a:pos x="0" y="1296"/>
                  </a:cxn>
                </a:cxnLst>
                <a:rect l="0" t="0" r="r" b="b"/>
                <a:pathLst>
                  <a:path w="857" h="1297">
                    <a:moveTo>
                      <a:pt x="856" y="0"/>
                    </a:moveTo>
                    <a:lnTo>
                      <a:pt x="0" y="0"/>
                    </a:lnTo>
                    <a:lnTo>
                      <a:pt x="0" y="1296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92427" name="Freeform 139"/>
            <p:cNvSpPr>
              <a:spLocks/>
            </p:cNvSpPr>
            <p:nvPr/>
          </p:nvSpPr>
          <p:spPr bwMode="auto">
            <a:xfrm>
              <a:off x="1352" y="1147"/>
              <a:ext cx="1689" cy="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8" y="0"/>
                </a:cxn>
                <a:cxn ang="0">
                  <a:pos x="1688" y="552"/>
                </a:cxn>
              </a:cxnLst>
              <a:rect l="0" t="0" r="r" b="b"/>
              <a:pathLst>
                <a:path w="1689" h="553">
                  <a:moveTo>
                    <a:pt x="0" y="0"/>
                  </a:moveTo>
                  <a:lnTo>
                    <a:pt x="1688" y="0"/>
                  </a:lnTo>
                  <a:lnTo>
                    <a:pt x="1688" y="5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2428" name="Rectangle 140"/>
            <p:cNvSpPr>
              <a:spLocks noChangeArrowheads="1"/>
            </p:cNvSpPr>
            <p:nvPr/>
          </p:nvSpPr>
          <p:spPr bwMode="auto">
            <a:xfrm>
              <a:off x="664" y="801"/>
              <a:ext cx="1311" cy="248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solidFill>
                    <a:schemeClr val="tx1"/>
                  </a:solidFill>
                  <a:latin typeface="Verdana" charset="0"/>
                </a:rPr>
                <a:t>Stall Condition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22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601E-711F-6E43-BBAD-DF33F9F2732D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363913" y="2351088"/>
            <a:ext cx="1768475" cy="957262"/>
            <a:chOff x="2119" y="1481"/>
            <a:chExt cx="1114" cy="603"/>
          </a:xfrm>
        </p:grpSpPr>
        <p:sp>
          <p:nvSpPr>
            <p:cNvPr id="1293315" name="Rectangle 3"/>
            <p:cNvSpPr>
              <a:spLocks noChangeArrowheads="1"/>
            </p:cNvSpPr>
            <p:nvPr/>
          </p:nvSpPr>
          <p:spPr bwMode="auto">
            <a:xfrm>
              <a:off x="2119" y="1481"/>
              <a:ext cx="1108" cy="368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3316" name="Rectangle 4"/>
            <p:cNvSpPr>
              <a:spLocks noChangeArrowheads="1"/>
            </p:cNvSpPr>
            <p:nvPr/>
          </p:nvSpPr>
          <p:spPr bwMode="auto">
            <a:xfrm>
              <a:off x="2125" y="1853"/>
              <a:ext cx="11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FF0000"/>
                  </a:solidFill>
                  <a:latin typeface="Verdana" charset="0"/>
                </a:rPr>
                <a:t>stalled stages</a:t>
              </a:r>
            </a:p>
          </p:txBody>
        </p:sp>
      </p:grpSp>
      <p:sp>
        <p:nvSpPr>
          <p:cNvPr id="1293317" name="Rectangle 5"/>
          <p:cNvSpPr>
            <a:spLocks noChangeArrowheads="1"/>
          </p:cNvSpPr>
          <p:nvPr/>
        </p:nvSpPr>
        <p:spPr bwMode="auto">
          <a:xfrm>
            <a:off x="3378200" y="4622800"/>
            <a:ext cx="1676400" cy="495300"/>
          </a:xfrm>
          <a:prstGeom prst="rect">
            <a:avLst/>
          </a:prstGeom>
          <a:solidFill>
            <a:srgbClr val="CFBDC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3318" name="Rectangle 6"/>
          <p:cNvSpPr>
            <a:spLocks noChangeArrowheads="1"/>
          </p:cNvSpPr>
          <p:nvPr/>
        </p:nvSpPr>
        <p:spPr bwMode="auto">
          <a:xfrm>
            <a:off x="1712913" y="3998913"/>
            <a:ext cx="7231062" cy="20113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571500" lvl="1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</a:t>
            </a:r>
          </a:p>
          <a:p>
            <a:pPr marL="571500" lvl="1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IF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ID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endParaRPr lang="en-US" sz="18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EX		       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nop	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MA      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nop	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WB     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nop	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endParaRPr lang="en-US" sz="1800" i="1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129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279400" y="431800"/>
            <a:ext cx="8521700" cy="787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Stalled Stages and Pipeline Bubbles</a:t>
            </a:r>
          </a:p>
        </p:txBody>
      </p:sp>
      <p:sp>
        <p:nvSpPr>
          <p:cNvPr id="1293320" name="Rectangle 8"/>
          <p:cNvSpPr>
            <a:spLocks noChangeArrowheads="1"/>
          </p:cNvSpPr>
          <p:nvPr/>
        </p:nvSpPr>
        <p:spPr bwMode="auto">
          <a:xfrm>
            <a:off x="-11113" y="1214438"/>
            <a:ext cx="9232901" cy="2286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1714500" lvl="3" defTabSz="571500">
              <a:spcBef>
                <a:spcPct val="0"/>
              </a:spcBef>
            </a:pPr>
            <a:endParaRPr lang="en-US" sz="1800" i="1">
              <a:solidFill>
                <a:schemeClr val="tx1"/>
              </a:solidFill>
              <a:latin typeface="Verdana" charset="0"/>
            </a:endParaRPr>
          </a:p>
          <a:p>
            <a:pPr marL="1714500" lvl="3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	time</a:t>
            </a:r>
          </a:p>
          <a:p>
            <a:pPr marL="1714500" lvl="3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	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) r1 </a:t>
            </a:r>
            <a:r>
              <a:rPr lang="en-US" sz="1800">
                <a:solidFill>
                  <a:schemeClr val="accent1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(r0) + 10	IF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) r4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(r1) + 17		IF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)					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)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          	      		  		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	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folHlink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)		          	           						IF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657600" y="2208213"/>
            <a:ext cx="1755775" cy="209550"/>
            <a:chOff x="2304" y="1391"/>
            <a:chExt cx="1106" cy="132"/>
          </a:xfrm>
        </p:grpSpPr>
        <p:sp>
          <p:nvSpPr>
            <p:cNvPr id="1293322" name="Arc 10"/>
            <p:cNvSpPr>
              <a:spLocks/>
            </p:cNvSpPr>
            <p:nvPr/>
          </p:nvSpPr>
          <p:spPr bwMode="auto">
            <a:xfrm>
              <a:off x="2304" y="1391"/>
              <a:ext cx="596" cy="1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6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3323" name="Arc 11"/>
            <p:cNvSpPr>
              <a:spLocks/>
            </p:cNvSpPr>
            <p:nvPr/>
          </p:nvSpPr>
          <p:spPr bwMode="auto">
            <a:xfrm>
              <a:off x="3181" y="1391"/>
              <a:ext cx="229" cy="108"/>
            </a:xfrm>
            <a:custGeom>
              <a:avLst/>
              <a:gdLst>
                <a:gd name="G0" fmla="+- 95 0 0"/>
                <a:gd name="G1" fmla="+- 21600 0 0"/>
                <a:gd name="G2" fmla="+- 21600 0 0"/>
                <a:gd name="T0" fmla="*/ 0 w 21695"/>
                <a:gd name="T1" fmla="*/ 0 h 21600"/>
                <a:gd name="T2" fmla="*/ 21695 w 21695"/>
                <a:gd name="T3" fmla="*/ 21600 h 21600"/>
                <a:gd name="T4" fmla="*/ 95 w 216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95" h="21600" fill="none" extrusionOk="0">
                  <a:moveTo>
                    <a:pt x="0" y="0"/>
                  </a:moveTo>
                  <a:cubicBezTo>
                    <a:pt x="31" y="0"/>
                    <a:pt x="63" y="-1"/>
                    <a:pt x="95" y="-1"/>
                  </a:cubicBezTo>
                  <a:cubicBezTo>
                    <a:pt x="12024" y="-1"/>
                    <a:pt x="21695" y="9670"/>
                    <a:pt x="21695" y="21600"/>
                  </a:cubicBezTo>
                </a:path>
                <a:path w="21695" h="21600" stroke="0" extrusionOk="0">
                  <a:moveTo>
                    <a:pt x="0" y="0"/>
                  </a:moveTo>
                  <a:cubicBezTo>
                    <a:pt x="31" y="0"/>
                    <a:pt x="63" y="-1"/>
                    <a:pt x="95" y="-1"/>
                  </a:cubicBezTo>
                  <a:cubicBezTo>
                    <a:pt x="12024" y="-1"/>
                    <a:pt x="21695" y="9670"/>
                    <a:pt x="21695" y="21600"/>
                  </a:cubicBezTo>
                  <a:lnTo>
                    <a:pt x="95" y="21600"/>
                  </a:lnTo>
                  <a:close/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93324" name="Rectangle 12"/>
          <p:cNvSpPr>
            <a:spLocks noChangeArrowheads="1"/>
          </p:cNvSpPr>
          <p:nvPr/>
        </p:nvSpPr>
        <p:spPr bwMode="auto">
          <a:xfrm>
            <a:off x="87313" y="4981575"/>
            <a:ext cx="13112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Resource 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Usage</a:t>
            </a:r>
          </a:p>
        </p:txBody>
      </p:sp>
      <p:sp>
        <p:nvSpPr>
          <p:cNvPr id="1293325" name="Rectangle 13"/>
          <p:cNvSpPr>
            <a:spLocks noChangeArrowheads="1"/>
          </p:cNvSpPr>
          <p:nvPr/>
        </p:nvSpPr>
        <p:spPr bwMode="auto">
          <a:xfrm>
            <a:off x="5283200" y="6230938"/>
            <a:ext cx="3140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</a:t>
            </a:r>
            <a:r>
              <a:rPr lang="en-US" sz="1800" i="1">
                <a:solidFill>
                  <a:schemeClr val="tx1"/>
                </a:solidFill>
                <a:latin typeface="Symbol" charset="2"/>
              </a:rPr>
              <a:t>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   </a:t>
            </a:r>
            <a:r>
              <a:rPr lang="en-US" sz="1800" i="1">
                <a:solidFill>
                  <a:srgbClr val="FF0000"/>
                </a:solidFill>
                <a:latin typeface="Verdana" charset="0"/>
              </a:rPr>
              <a:t>pipeline bubble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29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3317" grpId="0" animBg="1"/>
      <p:bldP spid="1293318" grpId="0" build="p" autoUpdateAnimBg="0"/>
      <p:bldP spid="1293320" grpId="0" build="p" autoUpdateAnimBg="0"/>
      <p:bldP spid="1293324" grpId="0" autoUpdateAnimBg="0"/>
      <p:bldP spid="129332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purchase a BASYS2 board (100K) as soon as possible.</a:t>
            </a:r>
          </a:p>
          <a:p>
            <a:pPr lvl="1"/>
            <a:r>
              <a:rPr lang="en-US" dirty="0" smtClean="0"/>
              <a:t>Projects should be done individually.</a:t>
            </a:r>
          </a:p>
          <a:p>
            <a:r>
              <a:rPr lang="en-US" dirty="0" smtClean="0"/>
              <a:t>Quiz 1</a:t>
            </a:r>
          </a:p>
          <a:p>
            <a:pPr lvl="1"/>
            <a:r>
              <a:rPr lang="en-US" dirty="0" smtClean="0"/>
              <a:t>Fri, 2/4</a:t>
            </a:r>
          </a:p>
          <a:p>
            <a:pPr lvl="1"/>
            <a:r>
              <a:rPr lang="en-US" dirty="0" smtClean="0"/>
              <a:t>Closed book, in-</a:t>
            </a:r>
            <a:r>
              <a:rPr lang="en-US" dirty="0" smtClean="0"/>
              <a:t>class</a:t>
            </a:r>
          </a:p>
          <a:p>
            <a:r>
              <a:rPr lang="en-US" dirty="0" smtClean="0"/>
              <a:t>Lecture notes</a:t>
            </a:r>
          </a:p>
          <a:p>
            <a:pPr lvl="1"/>
            <a:r>
              <a:rPr lang="en-US" dirty="0" smtClean="0"/>
              <a:t>(Hopefully) will be up by a day before.</a:t>
            </a:r>
          </a:p>
          <a:p>
            <a:pPr lvl="1"/>
            <a:r>
              <a:rPr lang="en-US" dirty="0" smtClean="0"/>
              <a:t>But will probably do some editing before and after each class. </a:t>
            </a:r>
          </a:p>
          <a:p>
            <a:pPr lvl="1"/>
            <a:r>
              <a:rPr lang="en-US" dirty="0" smtClean="0"/>
              <a:t>Also available in </a:t>
            </a:r>
            <a:r>
              <a:rPr lang="en-US" dirty="0" err="1" smtClean="0"/>
              <a:t>p</a:t>
            </a:r>
            <a:r>
              <a:rPr lang="en-US" dirty="0" err="1" smtClean="0"/>
              <a:t>ptx</a:t>
            </a:r>
            <a:r>
              <a:rPr lang="en-US" dirty="0" smtClean="0"/>
              <a:t> now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0CFC6-5507-EC41-844A-F64ECECDE5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0513" y="2197100"/>
            <a:ext cx="8675687" cy="3481388"/>
            <a:chOff x="240" y="920"/>
            <a:chExt cx="5465" cy="219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40" y="920"/>
              <a:ext cx="5428" cy="2193"/>
              <a:chOff x="240" y="920"/>
              <a:chExt cx="5428" cy="2193"/>
            </a:xfrm>
          </p:grpSpPr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1438" y="1144"/>
                <a:ext cx="4230" cy="1545"/>
                <a:chOff x="1438" y="1144"/>
                <a:chExt cx="4230" cy="1545"/>
              </a:xfrm>
            </p:grpSpPr>
            <p:grpSp>
              <p:nvGrpSpPr>
                <p:cNvPr id="5" name="Group 5"/>
                <p:cNvGrpSpPr>
                  <a:grpSpLocks/>
                </p:cNvGrpSpPr>
                <p:nvPr/>
              </p:nvGrpSpPr>
              <p:grpSpPr bwMode="auto">
                <a:xfrm>
                  <a:off x="3909" y="1144"/>
                  <a:ext cx="239" cy="304"/>
                  <a:chOff x="3909" y="1144"/>
                  <a:chExt cx="239" cy="304"/>
                </a:xfrm>
              </p:grpSpPr>
              <p:sp>
                <p:nvSpPr>
                  <p:cNvPr id="1294342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3965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43" name="Freeform 7"/>
                  <p:cNvSpPr>
                    <a:spLocks/>
                  </p:cNvSpPr>
                  <p:nvPr/>
                </p:nvSpPr>
                <p:spPr bwMode="auto">
                  <a:xfrm>
                    <a:off x="3998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4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909" y="1207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94345" name="Freeform 9"/>
                <p:cNvSpPr>
                  <a:spLocks/>
                </p:cNvSpPr>
                <p:nvPr/>
              </p:nvSpPr>
              <p:spPr bwMode="auto">
                <a:xfrm>
                  <a:off x="1438" y="1312"/>
                  <a:ext cx="1905" cy="1377"/>
                </a:xfrm>
                <a:custGeom>
                  <a:avLst/>
                  <a:gdLst/>
                  <a:ahLst/>
                  <a:cxnLst>
                    <a:cxn ang="0">
                      <a:pos x="0" y="1376"/>
                    </a:cxn>
                    <a:cxn ang="0">
                      <a:pos x="0" y="0"/>
                    </a:cxn>
                    <a:cxn ang="0">
                      <a:pos x="520" y="0"/>
                    </a:cxn>
                    <a:cxn ang="0">
                      <a:pos x="1904" y="0"/>
                    </a:cxn>
                  </a:cxnLst>
                  <a:rect l="0" t="0" r="r" b="b"/>
                  <a:pathLst>
                    <a:path w="1905" h="1377">
                      <a:moveTo>
                        <a:pt x="0" y="1376"/>
                      </a:moveTo>
                      <a:lnTo>
                        <a:pt x="0" y="0"/>
                      </a:lnTo>
                      <a:lnTo>
                        <a:pt x="520" y="0"/>
                      </a:lnTo>
                      <a:lnTo>
                        <a:pt x="1904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46" name="Line 10"/>
                <p:cNvSpPr>
                  <a:spLocks noChangeShapeType="1"/>
                </p:cNvSpPr>
                <p:nvPr/>
              </p:nvSpPr>
              <p:spPr bwMode="auto">
                <a:xfrm>
                  <a:off x="3470" y="1312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47" name="Line 11"/>
                <p:cNvSpPr>
                  <a:spLocks noChangeShapeType="1"/>
                </p:cNvSpPr>
                <p:nvPr/>
              </p:nvSpPr>
              <p:spPr bwMode="auto">
                <a:xfrm>
                  <a:off x="4094" y="1304"/>
                  <a:ext cx="136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6" name="Group 12"/>
                <p:cNvGrpSpPr>
                  <a:grpSpLocks/>
                </p:cNvGrpSpPr>
                <p:nvPr/>
              </p:nvGrpSpPr>
              <p:grpSpPr bwMode="auto">
                <a:xfrm>
                  <a:off x="3293" y="1144"/>
                  <a:ext cx="239" cy="304"/>
                  <a:chOff x="3293" y="1144"/>
                  <a:chExt cx="239" cy="304"/>
                </a:xfrm>
              </p:grpSpPr>
              <p:sp>
                <p:nvSpPr>
                  <p:cNvPr id="1294349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341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50" name="Freeform 14"/>
                  <p:cNvSpPr>
                    <a:spLocks/>
                  </p:cNvSpPr>
                  <p:nvPr/>
                </p:nvSpPr>
                <p:spPr bwMode="auto">
                  <a:xfrm>
                    <a:off x="3374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51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3293" y="1207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5429" y="1144"/>
                  <a:ext cx="239" cy="304"/>
                  <a:chOff x="5429" y="1144"/>
                  <a:chExt cx="239" cy="304"/>
                </a:xfrm>
              </p:grpSpPr>
              <p:sp>
                <p:nvSpPr>
                  <p:cNvPr id="129435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5477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54" name="Freeform 18"/>
                  <p:cNvSpPr>
                    <a:spLocks/>
                  </p:cNvSpPr>
                  <p:nvPr/>
                </p:nvSpPr>
                <p:spPr bwMode="auto">
                  <a:xfrm>
                    <a:off x="5510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5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5429" y="1191"/>
                    <a:ext cx="239" cy="190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</p:grpSp>
          <p:grpSp>
            <p:nvGrpSpPr>
              <p:cNvPr id="8" name="Group 20"/>
              <p:cNvGrpSpPr>
                <a:grpSpLocks/>
              </p:cNvGrpSpPr>
              <p:nvPr/>
            </p:nvGrpSpPr>
            <p:grpSpPr bwMode="auto">
              <a:xfrm>
                <a:off x="1838" y="1304"/>
                <a:ext cx="3825" cy="905"/>
                <a:chOff x="1838" y="1304"/>
                <a:chExt cx="3825" cy="905"/>
              </a:xfrm>
            </p:grpSpPr>
            <p:sp>
              <p:nvSpPr>
                <p:cNvPr id="1294357" name="Freeform 21"/>
                <p:cNvSpPr>
                  <a:spLocks/>
                </p:cNvSpPr>
                <p:nvPr/>
              </p:nvSpPr>
              <p:spPr bwMode="auto">
                <a:xfrm>
                  <a:off x="1838" y="1496"/>
                  <a:ext cx="2977" cy="713"/>
                </a:xfrm>
                <a:custGeom>
                  <a:avLst/>
                  <a:gdLst/>
                  <a:ahLst/>
                  <a:cxnLst>
                    <a:cxn ang="0">
                      <a:pos x="2976" y="0"/>
                    </a:cxn>
                    <a:cxn ang="0">
                      <a:pos x="0" y="0"/>
                    </a:cxn>
                    <a:cxn ang="0">
                      <a:pos x="0" y="712"/>
                    </a:cxn>
                    <a:cxn ang="0">
                      <a:pos x="432" y="712"/>
                    </a:cxn>
                  </a:cxnLst>
                  <a:rect l="0" t="0" r="r" b="b"/>
                  <a:pathLst>
                    <a:path w="2977" h="713">
                      <a:moveTo>
                        <a:pt x="2976" y="0"/>
                      </a:moveTo>
                      <a:lnTo>
                        <a:pt x="0" y="0"/>
                      </a:lnTo>
                      <a:lnTo>
                        <a:pt x="0" y="712"/>
                      </a:lnTo>
                      <a:lnTo>
                        <a:pt x="432" y="7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9" name="Group 22"/>
                <p:cNvGrpSpPr>
                  <a:grpSpLocks/>
                </p:cNvGrpSpPr>
                <p:nvPr/>
              </p:nvGrpSpPr>
              <p:grpSpPr bwMode="auto">
                <a:xfrm>
                  <a:off x="4812" y="1304"/>
                  <a:ext cx="851" cy="345"/>
                  <a:chOff x="4812" y="1304"/>
                  <a:chExt cx="851" cy="345"/>
                </a:xfrm>
              </p:grpSpPr>
              <p:sp>
                <p:nvSpPr>
                  <p:cNvPr id="1294359" name="Freeform 23"/>
                  <p:cNvSpPr>
                    <a:spLocks/>
                  </p:cNvSpPr>
                  <p:nvPr/>
                </p:nvSpPr>
                <p:spPr bwMode="auto">
                  <a:xfrm>
                    <a:off x="4958" y="1304"/>
                    <a:ext cx="705" cy="313"/>
                  </a:xfrm>
                  <a:custGeom>
                    <a:avLst/>
                    <a:gdLst/>
                    <a:ahLst/>
                    <a:cxnLst>
                      <a:cxn ang="0">
                        <a:pos x="640" y="0"/>
                      </a:cxn>
                      <a:cxn ang="0">
                        <a:pos x="704" y="0"/>
                      </a:cxn>
                      <a:cxn ang="0">
                        <a:pos x="704" y="312"/>
                      </a:cxn>
                      <a:cxn ang="0">
                        <a:pos x="0" y="312"/>
                      </a:cxn>
                    </a:cxnLst>
                    <a:rect l="0" t="0" r="r" b="b"/>
                    <a:pathLst>
                      <a:path w="705" h="313">
                        <a:moveTo>
                          <a:pt x="640" y="0"/>
                        </a:moveTo>
                        <a:lnTo>
                          <a:pt x="704" y="0"/>
                        </a:lnTo>
                        <a:lnTo>
                          <a:pt x="704" y="312"/>
                        </a:lnTo>
                        <a:lnTo>
                          <a:pt x="0" y="3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60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46" y="1504"/>
                    <a:ext cx="71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4812" y="1348"/>
                    <a:ext cx="321" cy="301"/>
                    <a:chOff x="4812" y="1348"/>
                    <a:chExt cx="321" cy="301"/>
                  </a:xfrm>
                </p:grpSpPr>
                <p:sp>
                  <p:nvSpPr>
                    <p:cNvPr id="1294362" name="Rectangle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7" y="1348"/>
                      <a:ext cx="216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31</a:t>
                      </a:r>
                    </a:p>
                  </p:txBody>
                </p:sp>
                <p:sp>
                  <p:nvSpPr>
                    <p:cNvPr id="1294363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812" y="1360"/>
                      <a:ext cx="145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48"/>
                        </a:cxn>
                        <a:cxn ang="0">
                          <a:pos x="144" y="0"/>
                        </a:cxn>
                        <a:cxn ang="0">
                          <a:pos x="144" y="288"/>
                        </a:cxn>
                        <a:cxn ang="0">
                          <a:pos x="0" y="240"/>
                        </a:cxn>
                      </a:cxnLst>
                      <a:rect l="0" t="0" r="r" b="b"/>
                      <a:pathLst>
                        <a:path w="145" h="289">
                          <a:moveTo>
                            <a:pt x="0" y="240"/>
                          </a:moveTo>
                          <a:lnTo>
                            <a:pt x="0" y="48"/>
                          </a:lnTo>
                          <a:lnTo>
                            <a:pt x="144" y="0"/>
                          </a:lnTo>
                          <a:lnTo>
                            <a:pt x="144" y="288"/>
                          </a:lnTo>
                          <a:lnTo>
                            <a:pt x="0" y="24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40" y="920"/>
                <a:ext cx="5393" cy="2193"/>
                <a:chOff x="240" y="920"/>
                <a:chExt cx="5393" cy="2193"/>
              </a:xfrm>
            </p:grpSpPr>
            <p:sp>
              <p:nvSpPr>
                <p:cNvPr id="1294365" name="Freeform 29"/>
                <p:cNvSpPr>
                  <a:spLocks/>
                </p:cNvSpPr>
                <p:nvPr/>
              </p:nvSpPr>
              <p:spPr bwMode="auto">
                <a:xfrm>
                  <a:off x="2916" y="2325"/>
                  <a:ext cx="1520" cy="4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2857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66" name="Line 30"/>
                <p:cNvSpPr>
                  <a:spLocks noChangeShapeType="1"/>
                </p:cNvSpPr>
                <p:nvPr/>
              </p:nvSpPr>
              <p:spPr bwMode="auto">
                <a:xfrm>
                  <a:off x="3280" y="2392"/>
                  <a:ext cx="33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67" name="Line 31"/>
                <p:cNvSpPr>
                  <a:spLocks noChangeShapeType="1"/>
                </p:cNvSpPr>
                <p:nvPr/>
              </p:nvSpPr>
              <p:spPr bwMode="auto">
                <a:xfrm>
                  <a:off x="3808" y="2232"/>
                  <a:ext cx="61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68" name="Freeform 32"/>
                <p:cNvSpPr>
                  <a:spLocks/>
                </p:cNvSpPr>
                <p:nvPr/>
              </p:nvSpPr>
              <p:spPr bwMode="auto">
                <a:xfrm>
                  <a:off x="240" y="920"/>
                  <a:ext cx="481" cy="1201"/>
                </a:xfrm>
                <a:custGeom>
                  <a:avLst/>
                  <a:gdLst/>
                  <a:ahLst/>
                  <a:cxnLst>
                    <a:cxn ang="0">
                      <a:pos x="480" y="0"/>
                    </a:cxn>
                    <a:cxn ang="0">
                      <a:pos x="0" y="0"/>
                    </a:cxn>
                    <a:cxn ang="0">
                      <a:pos x="0" y="1200"/>
                    </a:cxn>
                    <a:cxn ang="0">
                      <a:pos x="192" y="1200"/>
                    </a:cxn>
                  </a:cxnLst>
                  <a:rect l="0" t="0" r="r" b="b"/>
                  <a:pathLst>
                    <a:path w="481" h="1201">
                      <a:moveTo>
                        <a:pt x="480" y="0"/>
                      </a:moveTo>
                      <a:lnTo>
                        <a:pt x="0" y="0"/>
                      </a:lnTo>
                      <a:lnTo>
                        <a:pt x="0" y="1200"/>
                      </a:lnTo>
                      <a:lnTo>
                        <a:pt x="192" y="120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69" name="Freeform 33"/>
                <p:cNvSpPr>
                  <a:spLocks/>
                </p:cNvSpPr>
                <p:nvPr/>
              </p:nvSpPr>
              <p:spPr bwMode="auto">
                <a:xfrm>
                  <a:off x="600" y="1488"/>
                  <a:ext cx="217" cy="633"/>
                </a:xfrm>
                <a:custGeom>
                  <a:avLst/>
                  <a:gdLst/>
                  <a:ahLst/>
                  <a:cxnLst>
                    <a:cxn ang="0">
                      <a:pos x="0" y="632"/>
                    </a:cxn>
                    <a:cxn ang="0">
                      <a:pos x="0" y="56"/>
                    </a:cxn>
                    <a:cxn ang="0">
                      <a:pos x="0" y="0"/>
                    </a:cxn>
                    <a:cxn ang="0">
                      <a:pos x="216" y="0"/>
                    </a:cxn>
                  </a:cxnLst>
                  <a:rect l="0" t="0" r="r" b="b"/>
                  <a:pathLst>
                    <a:path w="217" h="633">
                      <a:moveTo>
                        <a:pt x="0" y="632"/>
                      </a:moveTo>
                      <a:lnTo>
                        <a:pt x="0" y="56"/>
                      </a:lnTo>
                      <a:lnTo>
                        <a:pt x="0" y="0"/>
                      </a:lnTo>
                      <a:lnTo>
                        <a:pt x="21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0" name="Freeform 34"/>
                <p:cNvSpPr>
                  <a:spLocks/>
                </p:cNvSpPr>
                <p:nvPr/>
              </p:nvSpPr>
              <p:spPr bwMode="auto">
                <a:xfrm>
                  <a:off x="576" y="2120"/>
                  <a:ext cx="19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4" y="0"/>
                    </a:cxn>
                    <a:cxn ang="0">
                      <a:pos x="192" y="0"/>
                    </a:cxn>
                  </a:cxnLst>
                  <a:rect l="0" t="0" r="r" b="b"/>
                  <a:pathLst>
                    <a:path w="193" h="1">
                      <a:moveTo>
                        <a:pt x="0" y="0"/>
                      </a:moveTo>
                      <a:lnTo>
                        <a:pt x="144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1" name="Freeform 35"/>
                <p:cNvSpPr>
                  <a:spLocks/>
                </p:cNvSpPr>
                <p:nvPr/>
              </p:nvSpPr>
              <p:spPr bwMode="auto">
                <a:xfrm>
                  <a:off x="704" y="920"/>
                  <a:ext cx="433" cy="425"/>
                </a:xfrm>
                <a:custGeom>
                  <a:avLst/>
                  <a:gdLst/>
                  <a:ahLst/>
                  <a:cxnLst>
                    <a:cxn ang="0">
                      <a:pos x="432" y="424"/>
                    </a:cxn>
                    <a:cxn ang="0">
                      <a:pos x="43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3" h="425">
                      <a:moveTo>
                        <a:pt x="432" y="424"/>
                      </a:moveTo>
                      <a:lnTo>
                        <a:pt x="432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2" name="Freeform 36"/>
                <p:cNvSpPr>
                  <a:spLocks/>
                </p:cNvSpPr>
                <p:nvPr/>
              </p:nvSpPr>
              <p:spPr bwMode="auto">
                <a:xfrm>
                  <a:off x="1440" y="1928"/>
                  <a:ext cx="817" cy="193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93">
                      <a:moveTo>
                        <a:pt x="0" y="192"/>
                      </a:moveTo>
                      <a:lnTo>
                        <a:pt x="0" y="0"/>
                      </a:ln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3" name="Freeform 37"/>
                <p:cNvSpPr>
                  <a:spLocks/>
                </p:cNvSpPr>
                <p:nvPr/>
              </p:nvSpPr>
              <p:spPr bwMode="auto">
                <a:xfrm>
                  <a:off x="1440" y="2024"/>
                  <a:ext cx="8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">
                      <a:moveTo>
                        <a:pt x="0" y="0"/>
                      </a:move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4" name="Freeform 38"/>
                <p:cNvSpPr>
                  <a:spLocks/>
                </p:cNvSpPr>
                <p:nvPr/>
              </p:nvSpPr>
              <p:spPr bwMode="auto">
                <a:xfrm>
                  <a:off x="1440" y="2120"/>
                  <a:ext cx="817" cy="5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5" name="Freeform 39"/>
                <p:cNvSpPr>
                  <a:spLocks/>
                </p:cNvSpPr>
                <p:nvPr/>
              </p:nvSpPr>
              <p:spPr bwMode="auto">
                <a:xfrm>
                  <a:off x="2646" y="2490"/>
                  <a:ext cx="469" cy="247"/>
                </a:xfrm>
                <a:custGeom>
                  <a:avLst/>
                  <a:gdLst/>
                  <a:ahLst/>
                  <a:cxnLst>
                    <a:cxn ang="0">
                      <a:pos x="0" y="246"/>
                    </a:cxn>
                    <a:cxn ang="0">
                      <a:pos x="123" y="246"/>
                    </a:cxn>
                    <a:cxn ang="0">
                      <a:pos x="123" y="0"/>
                    </a:cxn>
                    <a:cxn ang="0">
                      <a:pos x="468" y="0"/>
                    </a:cxn>
                  </a:cxnLst>
                  <a:rect l="0" t="0" r="r" b="b"/>
                  <a:pathLst>
                    <a:path w="469" h="247">
                      <a:moveTo>
                        <a:pt x="0" y="246"/>
                      </a:moveTo>
                      <a:lnTo>
                        <a:pt x="123" y="246"/>
                      </a:lnTo>
                      <a:lnTo>
                        <a:pt x="123" y="0"/>
                      </a:lnTo>
                      <a:lnTo>
                        <a:pt x="468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6" name="Freeform 40"/>
                <p:cNvSpPr>
                  <a:spLocks/>
                </p:cNvSpPr>
                <p:nvPr/>
              </p:nvSpPr>
              <p:spPr bwMode="auto">
                <a:xfrm>
                  <a:off x="2642" y="2120"/>
                  <a:ext cx="99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90" y="0"/>
                    </a:cxn>
                  </a:cxnLst>
                  <a:rect l="0" t="0" r="r" b="b"/>
                  <a:pathLst>
                    <a:path w="991" h="1">
                      <a:moveTo>
                        <a:pt x="0" y="0"/>
                      </a:moveTo>
                      <a:lnTo>
                        <a:pt x="99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7" name="Freeform 41"/>
                <p:cNvSpPr>
                  <a:spLocks/>
                </p:cNvSpPr>
                <p:nvPr/>
              </p:nvSpPr>
              <p:spPr bwMode="auto">
                <a:xfrm flipV="1">
                  <a:off x="4929" y="2400"/>
                  <a:ext cx="358" cy="4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36" y="0"/>
                    </a:cxn>
                  </a:cxnLst>
                  <a:rect l="0" t="0" r="r" b="b"/>
                  <a:pathLst>
                    <a:path w="337" h="1">
                      <a:moveTo>
                        <a:pt x="0" y="0"/>
                      </a:moveTo>
                      <a:lnTo>
                        <a:pt x="336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8" name="Freeform 42"/>
                <p:cNvSpPr>
                  <a:spLocks/>
                </p:cNvSpPr>
                <p:nvPr/>
              </p:nvSpPr>
              <p:spPr bwMode="auto">
                <a:xfrm>
                  <a:off x="4186" y="2241"/>
                  <a:ext cx="1100" cy="72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8"/>
                    </a:cxn>
                    <a:cxn ang="0">
                      <a:pos x="843" y="728"/>
                    </a:cxn>
                    <a:cxn ang="0">
                      <a:pos x="841" y="399"/>
                    </a:cxn>
                    <a:cxn ang="0">
                      <a:pos x="1100" y="399"/>
                    </a:cxn>
                  </a:cxnLst>
                  <a:rect l="0" t="0" r="r" b="b"/>
                  <a:pathLst>
                    <a:path w="1100" h="728">
                      <a:moveTo>
                        <a:pt x="0" y="0"/>
                      </a:moveTo>
                      <a:lnTo>
                        <a:pt x="0" y="728"/>
                      </a:lnTo>
                      <a:lnTo>
                        <a:pt x="843" y="728"/>
                      </a:lnTo>
                      <a:lnTo>
                        <a:pt x="841" y="399"/>
                      </a:lnTo>
                      <a:lnTo>
                        <a:pt x="1100" y="399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79" name="Freeform 43"/>
                <p:cNvSpPr>
                  <a:spLocks/>
                </p:cNvSpPr>
                <p:nvPr/>
              </p:nvSpPr>
              <p:spPr bwMode="auto">
                <a:xfrm>
                  <a:off x="2016" y="2312"/>
                  <a:ext cx="3617" cy="801"/>
                </a:xfrm>
                <a:custGeom>
                  <a:avLst/>
                  <a:gdLst/>
                  <a:ahLst/>
                  <a:cxnLst>
                    <a:cxn ang="0">
                      <a:pos x="3408" y="288"/>
                    </a:cxn>
                    <a:cxn ang="0">
                      <a:pos x="3616" y="288"/>
                    </a:cxn>
                    <a:cxn ang="0">
                      <a:pos x="3616" y="800"/>
                    </a:cxn>
                    <a:cxn ang="0">
                      <a:pos x="0" y="800"/>
                    </a:cxn>
                    <a:cxn ang="0">
                      <a:pos x="0" y="0"/>
                    </a:cxn>
                    <a:cxn ang="0">
                      <a:pos x="240" y="0"/>
                    </a:cxn>
                  </a:cxnLst>
                  <a:rect l="0" t="0" r="r" b="b"/>
                  <a:pathLst>
                    <a:path w="3617" h="801">
                      <a:moveTo>
                        <a:pt x="3408" y="288"/>
                      </a:moveTo>
                      <a:lnTo>
                        <a:pt x="3616" y="288"/>
                      </a:lnTo>
                      <a:lnTo>
                        <a:pt x="3616" y="800"/>
                      </a:lnTo>
                      <a:lnTo>
                        <a:pt x="0" y="800"/>
                      </a:lnTo>
                      <a:lnTo>
                        <a:pt x="0" y="0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80" name="Oval 44"/>
                <p:cNvSpPr>
                  <a:spLocks noChangeArrowheads="1"/>
                </p:cNvSpPr>
                <p:nvPr/>
              </p:nvSpPr>
              <p:spPr bwMode="auto">
                <a:xfrm>
                  <a:off x="2900" y="2284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81" name="Oval 45"/>
                <p:cNvSpPr>
                  <a:spLocks noChangeArrowheads="1"/>
                </p:cNvSpPr>
                <p:nvPr/>
              </p:nvSpPr>
              <p:spPr bwMode="auto">
                <a:xfrm>
                  <a:off x="4162" y="2216"/>
                  <a:ext cx="32" cy="3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382" name="Freeform 46"/>
                <p:cNvSpPr>
                  <a:spLocks/>
                </p:cNvSpPr>
                <p:nvPr/>
              </p:nvSpPr>
              <p:spPr bwMode="auto">
                <a:xfrm>
                  <a:off x="3118" y="2248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144" y="48"/>
                    </a:cxn>
                    <a:cxn ang="0">
                      <a:pos x="144" y="240"/>
                    </a:cxn>
                    <a:cxn ang="0">
                      <a:pos x="0" y="288"/>
                    </a:cxn>
                    <a:cxn ang="0">
                      <a:pos x="0" y="0"/>
                    </a:cxn>
                    <a:cxn ang="0">
                      <a:pos x="144" y="48"/>
                    </a:cxn>
                  </a:cxnLst>
                  <a:rect l="0" t="0" r="r" b="b"/>
                  <a:pathLst>
                    <a:path w="145" h="289">
                      <a:moveTo>
                        <a:pt x="144" y="48"/>
                      </a:moveTo>
                      <a:lnTo>
                        <a:pt x="144" y="240"/>
                      </a:lnTo>
                      <a:lnTo>
                        <a:pt x="0" y="288"/>
                      </a:lnTo>
                      <a:lnTo>
                        <a:pt x="0" y="0"/>
                      </a:lnTo>
                      <a:lnTo>
                        <a:pt x="144" y="4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2" name="Group 47"/>
                <p:cNvGrpSpPr>
                  <a:grpSpLocks/>
                </p:cNvGrpSpPr>
                <p:nvPr/>
              </p:nvGrpSpPr>
              <p:grpSpPr bwMode="auto">
                <a:xfrm>
                  <a:off x="391" y="1936"/>
                  <a:ext cx="239" cy="369"/>
                  <a:chOff x="391" y="2136"/>
                  <a:chExt cx="239" cy="369"/>
                </a:xfrm>
              </p:grpSpPr>
              <p:sp>
                <p:nvSpPr>
                  <p:cNvPr id="129438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40" y="2136"/>
                    <a:ext cx="128" cy="36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85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584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86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91" y="2260"/>
                    <a:ext cx="239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PC</a:t>
                    </a:r>
                  </a:p>
                </p:txBody>
              </p:sp>
              <p:sp>
                <p:nvSpPr>
                  <p:cNvPr id="129438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392" y="2320"/>
                    <a:ext cx="3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88" name="Freeform 52"/>
                  <p:cNvSpPr>
                    <a:spLocks/>
                  </p:cNvSpPr>
                  <p:nvPr/>
                </p:nvSpPr>
                <p:spPr bwMode="auto">
                  <a:xfrm>
                    <a:off x="480" y="2456"/>
                    <a:ext cx="49" cy="49"/>
                  </a:xfrm>
                  <a:custGeom>
                    <a:avLst/>
                    <a:gdLst/>
                    <a:ahLst/>
                    <a:cxnLst>
                      <a:cxn ang="0">
                        <a:pos x="0" y="48"/>
                      </a:cxn>
                      <a:cxn ang="0">
                        <a:pos x="24" y="0"/>
                      </a:cxn>
                      <a:cxn ang="0">
                        <a:pos x="48" y="48"/>
                      </a:cxn>
                    </a:cxnLst>
                    <a:rect l="0" t="0" r="r" b="b"/>
                    <a:pathLst>
                      <a:path w="49" h="49">
                        <a:moveTo>
                          <a:pt x="0" y="48"/>
                        </a:moveTo>
                        <a:lnTo>
                          <a:pt x="24" y="0"/>
                        </a:lnTo>
                        <a:lnTo>
                          <a:pt x="48" y="48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94389" name="Line 53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47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3" name="Group 54"/>
                <p:cNvGrpSpPr>
                  <a:grpSpLocks/>
                </p:cNvGrpSpPr>
                <p:nvPr/>
              </p:nvGrpSpPr>
              <p:grpSpPr bwMode="auto">
                <a:xfrm>
                  <a:off x="3311" y="1920"/>
                  <a:ext cx="180" cy="306"/>
                  <a:chOff x="3311" y="2120"/>
                  <a:chExt cx="180" cy="306"/>
                </a:xfrm>
              </p:grpSpPr>
              <p:sp>
                <p:nvSpPr>
                  <p:cNvPr id="1294391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120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92" name="Freeform 56"/>
                  <p:cNvSpPr>
                    <a:spLocks/>
                  </p:cNvSpPr>
                  <p:nvPr/>
                </p:nvSpPr>
                <p:spPr bwMode="auto">
                  <a:xfrm>
                    <a:off x="3368" y="2382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93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195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4" name="Group 58"/>
                <p:cNvGrpSpPr>
                  <a:grpSpLocks/>
                </p:cNvGrpSpPr>
                <p:nvPr/>
              </p:nvGrpSpPr>
              <p:grpSpPr bwMode="auto">
                <a:xfrm>
                  <a:off x="3311" y="2256"/>
                  <a:ext cx="180" cy="306"/>
                  <a:chOff x="3311" y="2456"/>
                  <a:chExt cx="180" cy="306"/>
                </a:xfrm>
              </p:grpSpPr>
              <p:sp>
                <p:nvSpPr>
                  <p:cNvPr id="1294395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4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96" name="Freeform 60"/>
                  <p:cNvSpPr>
                    <a:spLocks/>
                  </p:cNvSpPr>
                  <p:nvPr/>
                </p:nvSpPr>
                <p:spPr bwMode="auto">
                  <a:xfrm>
                    <a:off x="3368" y="27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397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2539"/>
                    <a:ext cx="180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" name="Group 62"/>
                <p:cNvGrpSpPr>
                  <a:grpSpLocks/>
                </p:cNvGrpSpPr>
                <p:nvPr/>
              </p:nvGrpSpPr>
              <p:grpSpPr bwMode="auto">
                <a:xfrm>
                  <a:off x="3335" y="2592"/>
                  <a:ext cx="109" cy="304"/>
                  <a:chOff x="3335" y="2792"/>
                  <a:chExt cx="109" cy="304"/>
                </a:xfrm>
              </p:grpSpPr>
              <p:sp>
                <p:nvSpPr>
                  <p:cNvPr id="1294399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00" name="Freeform 64"/>
                  <p:cNvSpPr>
                    <a:spLocks/>
                  </p:cNvSpPr>
                  <p:nvPr/>
                </p:nvSpPr>
                <p:spPr bwMode="auto">
                  <a:xfrm>
                    <a:off x="3368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65"/>
                <p:cNvGrpSpPr>
                  <a:grpSpLocks/>
                </p:cNvGrpSpPr>
                <p:nvPr/>
              </p:nvGrpSpPr>
              <p:grpSpPr bwMode="auto">
                <a:xfrm>
                  <a:off x="3935" y="2088"/>
                  <a:ext cx="173" cy="306"/>
                  <a:chOff x="3935" y="2288"/>
                  <a:chExt cx="173" cy="306"/>
                </a:xfrm>
              </p:grpSpPr>
              <p:sp>
                <p:nvSpPr>
                  <p:cNvPr id="129440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959" y="2288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03" name="Freeform 67"/>
                  <p:cNvSpPr>
                    <a:spLocks/>
                  </p:cNvSpPr>
                  <p:nvPr/>
                </p:nvSpPr>
                <p:spPr bwMode="auto">
                  <a:xfrm>
                    <a:off x="3992" y="2550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04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3935" y="2363"/>
                    <a:ext cx="173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Y</a:t>
                    </a:r>
                  </a:p>
                </p:txBody>
              </p:sp>
            </p:grpSp>
            <p:grpSp>
              <p:nvGrpSpPr>
                <p:cNvPr id="17" name="Group 69"/>
                <p:cNvGrpSpPr>
                  <a:grpSpLocks/>
                </p:cNvGrpSpPr>
                <p:nvPr/>
              </p:nvGrpSpPr>
              <p:grpSpPr bwMode="auto">
                <a:xfrm>
                  <a:off x="3951" y="2592"/>
                  <a:ext cx="109" cy="304"/>
                  <a:chOff x="3951" y="2792"/>
                  <a:chExt cx="109" cy="304"/>
                </a:xfrm>
              </p:grpSpPr>
              <p:sp>
                <p:nvSpPr>
                  <p:cNvPr id="129440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3951" y="2792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07" name="Freeform 71"/>
                  <p:cNvSpPr>
                    <a:spLocks/>
                  </p:cNvSpPr>
                  <p:nvPr/>
                </p:nvSpPr>
                <p:spPr bwMode="auto">
                  <a:xfrm>
                    <a:off x="3984" y="3046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72"/>
                <p:cNvGrpSpPr>
                  <a:grpSpLocks/>
                </p:cNvGrpSpPr>
                <p:nvPr/>
              </p:nvGrpSpPr>
              <p:grpSpPr bwMode="auto">
                <a:xfrm>
                  <a:off x="5420" y="2456"/>
                  <a:ext cx="192" cy="306"/>
                  <a:chOff x="5420" y="2656"/>
                  <a:chExt cx="192" cy="306"/>
                </a:xfrm>
              </p:grpSpPr>
              <p:sp>
                <p:nvSpPr>
                  <p:cNvPr id="1294409" name="Line 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420" y="2800"/>
                    <a:ext cx="5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10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5471" y="2656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11" name="Freeform 75"/>
                  <p:cNvSpPr>
                    <a:spLocks/>
                  </p:cNvSpPr>
                  <p:nvPr/>
                </p:nvSpPr>
                <p:spPr bwMode="auto">
                  <a:xfrm>
                    <a:off x="5504" y="291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solidFill>
                    <a:schemeClr val="accent1"/>
                  </a:solidFill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12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5431" y="2723"/>
                    <a:ext cx="181" cy="1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</a:t>
                    </a:r>
                  </a:p>
                </p:txBody>
              </p:sp>
            </p:grpSp>
            <p:sp>
              <p:nvSpPr>
                <p:cNvPr id="1294413" name="Rectangle 77"/>
                <p:cNvSpPr>
                  <a:spLocks noChangeArrowheads="1"/>
                </p:cNvSpPr>
                <p:nvPr/>
              </p:nvSpPr>
              <p:spPr bwMode="auto">
                <a:xfrm>
                  <a:off x="3247" y="2875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MD1</a:t>
                  </a:r>
                </a:p>
              </p:txBody>
            </p:sp>
            <p:sp>
              <p:nvSpPr>
                <p:cNvPr id="1294414" name="Rectangle 78"/>
                <p:cNvSpPr>
                  <a:spLocks noChangeArrowheads="1"/>
                </p:cNvSpPr>
                <p:nvPr/>
              </p:nvSpPr>
              <p:spPr bwMode="auto">
                <a:xfrm>
                  <a:off x="3863" y="2883"/>
                  <a:ext cx="33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MD2</a:t>
                  </a:r>
                </a:p>
              </p:txBody>
            </p:sp>
            <p:sp>
              <p:nvSpPr>
                <p:cNvPr id="1294415" name="Line 79"/>
                <p:cNvSpPr>
                  <a:spLocks noChangeShapeType="1"/>
                </p:cNvSpPr>
                <p:nvPr/>
              </p:nvSpPr>
              <p:spPr bwMode="auto">
                <a:xfrm>
                  <a:off x="3192" y="2516"/>
                  <a:ext cx="0" cy="96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9" name="Group 80"/>
                <p:cNvGrpSpPr>
                  <a:grpSpLocks/>
                </p:cNvGrpSpPr>
                <p:nvPr/>
              </p:nvGrpSpPr>
              <p:grpSpPr bwMode="auto">
                <a:xfrm>
                  <a:off x="733" y="2021"/>
                  <a:ext cx="566" cy="596"/>
                  <a:chOff x="733" y="2221"/>
                  <a:chExt cx="566" cy="596"/>
                </a:xfrm>
              </p:grpSpPr>
              <p:sp>
                <p:nvSpPr>
                  <p:cNvPr id="129441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775" y="2223"/>
                    <a:ext cx="472" cy="584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1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734" y="2221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94419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992" y="2335"/>
                    <a:ext cx="289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</p:txBody>
              </p:sp>
              <p:sp>
                <p:nvSpPr>
                  <p:cNvPr id="1294420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3" y="2493"/>
                    <a:ext cx="566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Inst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</p:grpSp>
            <p:grpSp>
              <p:nvGrpSpPr>
                <p:cNvPr id="20" name="Group 85"/>
                <p:cNvGrpSpPr>
                  <a:grpSpLocks/>
                </p:cNvGrpSpPr>
                <p:nvPr/>
              </p:nvGrpSpPr>
              <p:grpSpPr bwMode="auto">
                <a:xfrm>
                  <a:off x="526" y="1125"/>
                  <a:ext cx="601" cy="411"/>
                  <a:chOff x="526" y="1325"/>
                  <a:chExt cx="601" cy="411"/>
                </a:xfrm>
              </p:grpSpPr>
              <p:sp>
                <p:nvSpPr>
                  <p:cNvPr id="1294422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526" y="1325"/>
                    <a:ext cx="29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0x4</a:t>
                    </a:r>
                  </a:p>
                </p:txBody>
              </p:sp>
              <p:sp>
                <p:nvSpPr>
                  <p:cNvPr id="1294423" name="Freeform 87"/>
                  <p:cNvSpPr>
                    <a:spLocks/>
                  </p:cNvSpPr>
                  <p:nvPr/>
                </p:nvSpPr>
                <p:spPr bwMode="auto">
                  <a:xfrm>
                    <a:off x="823" y="1351"/>
                    <a:ext cx="241" cy="38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0"/>
                      </a:cxn>
                      <a:cxn ang="0">
                        <a:pos x="48" y="192"/>
                      </a:cxn>
                      <a:cxn ang="0">
                        <a:pos x="0" y="224"/>
                      </a:cxn>
                      <a:cxn ang="0">
                        <a:pos x="0" y="384"/>
                      </a:cxn>
                      <a:cxn ang="0">
                        <a:pos x="240" y="288"/>
                      </a:cxn>
                      <a:cxn ang="0">
                        <a:pos x="240" y="9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41" h="385">
                        <a:moveTo>
                          <a:pt x="0" y="0"/>
                        </a:moveTo>
                        <a:lnTo>
                          <a:pt x="0" y="160"/>
                        </a:lnTo>
                        <a:lnTo>
                          <a:pt x="48" y="192"/>
                        </a:lnTo>
                        <a:lnTo>
                          <a:pt x="0" y="224"/>
                        </a:lnTo>
                        <a:lnTo>
                          <a:pt x="0" y="384"/>
                        </a:lnTo>
                        <a:lnTo>
                          <a:pt x="240" y="288"/>
                        </a:lnTo>
                        <a:lnTo>
                          <a:pt x="240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24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779" y="1399"/>
                    <a:ext cx="4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25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829" y="1469"/>
                    <a:ext cx="268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Add</a:t>
                    </a:r>
                  </a:p>
                </p:txBody>
              </p:sp>
              <p:sp>
                <p:nvSpPr>
                  <p:cNvPr id="1294426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1071" y="1551"/>
                    <a:ext cx="56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91"/>
                <p:cNvGrpSpPr>
                  <a:grpSpLocks/>
                </p:cNvGrpSpPr>
                <p:nvPr/>
              </p:nvGrpSpPr>
              <p:grpSpPr bwMode="auto">
                <a:xfrm>
                  <a:off x="1238" y="2063"/>
                  <a:ext cx="221" cy="304"/>
                  <a:chOff x="1238" y="2263"/>
                  <a:chExt cx="221" cy="304"/>
                </a:xfrm>
              </p:grpSpPr>
              <p:sp>
                <p:nvSpPr>
                  <p:cNvPr id="1294428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1256" y="2424"/>
                    <a:ext cx="182" cy="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29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1293" y="2263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30" name="Freeform 94"/>
                  <p:cNvSpPr>
                    <a:spLocks/>
                  </p:cNvSpPr>
                  <p:nvPr/>
                </p:nvSpPr>
                <p:spPr bwMode="auto">
                  <a:xfrm>
                    <a:off x="1326" y="2517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31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1238" y="2330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294432" name="Rectangle 96"/>
                <p:cNvSpPr>
                  <a:spLocks noChangeArrowheads="1"/>
                </p:cNvSpPr>
                <p:nvPr/>
              </p:nvSpPr>
              <p:spPr bwMode="auto">
                <a:xfrm>
                  <a:off x="2265" y="2603"/>
                  <a:ext cx="369" cy="21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433" name="Rectangle 97"/>
                <p:cNvSpPr>
                  <a:spLocks noChangeArrowheads="1"/>
                </p:cNvSpPr>
                <p:nvPr/>
              </p:nvSpPr>
              <p:spPr bwMode="auto">
                <a:xfrm>
                  <a:off x="2283" y="2569"/>
                  <a:ext cx="341" cy="28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Imm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Ext</a:t>
                  </a:r>
                </a:p>
              </p:txBody>
            </p:sp>
            <p:sp>
              <p:nvSpPr>
                <p:cNvPr id="1294434" name="Freeform 98"/>
                <p:cNvSpPr>
                  <a:spLocks/>
                </p:cNvSpPr>
                <p:nvPr/>
              </p:nvSpPr>
              <p:spPr bwMode="auto">
                <a:xfrm>
                  <a:off x="3619" y="2063"/>
                  <a:ext cx="250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50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9" y="288"/>
                    </a:cxn>
                    <a:cxn ang="0">
                      <a:pos x="249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50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50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9" y="288"/>
                      </a:lnTo>
                      <a:lnTo>
                        <a:pt x="249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4435" name="Rectangle 99"/>
                <p:cNvSpPr>
                  <a:spLocks noChangeArrowheads="1"/>
                </p:cNvSpPr>
                <p:nvPr/>
              </p:nvSpPr>
              <p:spPr bwMode="auto">
                <a:xfrm>
                  <a:off x="3627" y="2173"/>
                  <a:ext cx="272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ALU</a:t>
                  </a:r>
                </a:p>
              </p:txBody>
            </p:sp>
            <p:sp>
              <p:nvSpPr>
                <p:cNvPr id="1294436" name="Freeform 100"/>
                <p:cNvSpPr>
                  <a:spLocks/>
                </p:cNvSpPr>
                <p:nvPr/>
              </p:nvSpPr>
              <p:spPr bwMode="auto">
                <a:xfrm>
                  <a:off x="5280" y="2393"/>
                  <a:ext cx="145" cy="326"/>
                </a:xfrm>
                <a:custGeom>
                  <a:avLst/>
                  <a:gdLst/>
                  <a:ahLst/>
                  <a:cxnLst>
                    <a:cxn ang="0">
                      <a:pos x="144" y="41"/>
                    </a:cxn>
                    <a:cxn ang="0">
                      <a:pos x="144" y="284"/>
                    </a:cxn>
                    <a:cxn ang="0">
                      <a:pos x="0" y="325"/>
                    </a:cxn>
                    <a:cxn ang="0">
                      <a:pos x="0" y="0"/>
                    </a:cxn>
                    <a:cxn ang="0">
                      <a:pos x="144" y="41"/>
                    </a:cxn>
                  </a:cxnLst>
                  <a:rect l="0" t="0" r="r" b="b"/>
                  <a:pathLst>
                    <a:path w="145" h="326">
                      <a:moveTo>
                        <a:pt x="144" y="41"/>
                      </a:moveTo>
                      <a:lnTo>
                        <a:pt x="144" y="284"/>
                      </a:lnTo>
                      <a:lnTo>
                        <a:pt x="0" y="325"/>
                      </a:lnTo>
                      <a:lnTo>
                        <a:pt x="0" y="0"/>
                      </a:lnTo>
                      <a:lnTo>
                        <a:pt x="144" y="41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2" name="Group 101"/>
                <p:cNvGrpSpPr>
                  <a:grpSpLocks/>
                </p:cNvGrpSpPr>
                <p:nvPr/>
              </p:nvGrpSpPr>
              <p:grpSpPr bwMode="auto">
                <a:xfrm>
                  <a:off x="2224" y="1737"/>
                  <a:ext cx="444" cy="748"/>
                  <a:chOff x="2224" y="1737"/>
                  <a:chExt cx="444" cy="748"/>
                </a:xfrm>
              </p:grpSpPr>
              <p:sp>
                <p:nvSpPr>
                  <p:cNvPr id="1294438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1787"/>
                    <a:ext cx="368" cy="680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39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2037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rd1</a:t>
                    </a:r>
                  </a:p>
                </p:txBody>
              </p:sp>
              <p:sp>
                <p:nvSpPr>
                  <p:cNvPr id="1294440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249" y="2295"/>
                    <a:ext cx="405" cy="19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GPRs</a:t>
                    </a:r>
                  </a:p>
                </p:txBody>
              </p:sp>
              <p:sp>
                <p:nvSpPr>
                  <p:cNvPr id="1294441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841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rs1</a:t>
                    </a:r>
                  </a:p>
                </p:txBody>
              </p:sp>
              <p:sp>
                <p:nvSpPr>
                  <p:cNvPr id="1294442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1937"/>
                    <a:ext cx="26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rs2</a:t>
                    </a:r>
                  </a:p>
                </p:txBody>
              </p:sp>
              <p:sp>
                <p:nvSpPr>
                  <p:cNvPr id="1294443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121"/>
                    <a:ext cx="24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ws</a:t>
                    </a:r>
                  </a:p>
                </p:txBody>
              </p:sp>
              <p:sp>
                <p:nvSpPr>
                  <p:cNvPr id="1294444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224" y="2215"/>
                    <a:ext cx="25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</a:t>
                    </a:r>
                  </a:p>
                </p:txBody>
              </p:sp>
              <p:sp>
                <p:nvSpPr>
                  <p:cNvPr id="1294445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2216"/>
                    <a:ext cx="27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rd2</a:t>
                    </a:r>
                  </a:p>
                </p:txBody>
              </p:sp>
              <p:sp>
                <p:nvSpPr>
                  <p:cNvPr id="1294446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2360" y="1737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94447" name="Freeform 111"/>
                  <p:cNvSpPr>
                    <a:spLocks/>
                  </p:cNvSpPr>
                  <p:nvPr/>
                </p:nvSpPr>
                <p:spPr bwMode="auto">
                  <a:xfrm flipV="1">
                    <a:off x="2295" y="1789"/>
                    <a:ext cx="54" cy="47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3" name="Group 112"/>
                <p:cNvGrpSpPr>
                  <a:grpSpLocks/>
                </p:cNvGrpSpPr>
                <p:nvPr/>
              </p:nvGrpSpPr>
              <p:grpSpPr bwMode="auto">
                <a:xfrm>
                  <a:off x="4391" y="1988"/>
                  <a:ext cx="586" cy="868"/>
                  <a:chOff x="4391" y="2188"/>
                  <a:chExt cx="586" cy="868"/>
                </a:xfrm>
              </p:grpSpPr>
              <p:sp>
                <p:nvSpPr>
                  <p:cNvPr id="1294449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65"/>
                    <a:ext cx="333" cy="14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9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94450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188"/>
                    <a:ext cx="0" cy="104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51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4432" y="2304"/>
                    <a:ext cx="488" cy="752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4452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2350"/>
                    <a:ext cx="332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addr</a:t>
                    </a:r>
                  </a:p>
                </p:txBody>
              </p:sp>
              <p:sp>
                <p:nvSpPr>
                  <p:cNvPr id="1294453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4391" y="2879"/>
                    <a:ext cx="4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wdata</a:t>
                    </a:r>
                  </a:p>
                </p:txBody>
              </p:sp>
              <p:sp>
                <p:nvSpPr>
                  <p:cNvPr id="1294454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4586" y="2548"/>
                    <a:ext cx="368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rdata</a:t>
                    </a:r>
                  </a:p>
                </p:txBody>
              </p:sp>
              <p:sp>
                <p:nvSpPr>
                  <p:cNvPr id="1294455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4411" y="2648"/>
                    <a:ext cx="566" cy="284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Data </a:t>
                    </a:r>
                  </a:p>
                  <a:p>
                    <a:pPr>
                      <a:lnSpc>
                        <a:spcPct val="85000"/>
                      </a:lnSpc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chemeClr val="tx1"/>
                        </a:solidFill>
                        <a:latin typeface="Verdana" charset="0"/>
                      </a:rPr>
                      <a:t>Memory</a:t>
                    </a:r>
                  </a:p>
                </p:txBody>
              </p:sp>
              <p:sp>
                <p:nvSpPr>
                  <p:cNvPr id="1294456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4527" y="2254"/>
                    <a:ext cx="250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we</a:t>
                    </a:r>
                  </a:p>
                </p:txBody>
              </p:sp>
              <p:sp>
                <p:nvSpPr>
                  <p:cNvPr id="1294457" name="Freeform 121"/>
                  <p:cNvSpPr>
                    <a:spLocks/>
                  </p:cNvSpPr>
                  <p:nvPr/>
                </p:nvSpPr>
                <p:spPr bwMode="auto">
                  <a:xfrm flipV="1">
                    <a:off x="4468" y="2313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94458" name="Freeform 122"/>
            <p:cNvSpPr>
              <a:spLocks/>
            </p:cNvSpPr>
            <p:nvPr/>
          </p:nvSpPr>
          <p:spPr bwMode="auto">
            <a:xfrm>
              <a:off x="1434" y="2514"/>
              <a:ext cx="1761" cy="481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0" y="480"/>
                </a:cxn>
                <a:cxn ang="0">
                  <a:pos x="1760" y="480"/>
                </a:cxn>
                <a:cxn ang="0">
                  <a:pos x="1760" y="0"/>
                </a:cxn>
              </a:cxnLst>
              <a:rect l="0" t="0" r="r" b="b"/>
              <a:pathLst>
                <a:path w="1761" h="481">
                  <a:moveTo>
                    <a:pt x="0" y="160"/>
                  </a:moveTo>
                  <a:lnTo>
                    <a:pt x="0" y="480"/>
                  </a:lnTo>
                  <a:lnTo>
                    <a:pt x="1760" y="480"/>
                  </a:lnTo>
                  <a:lnTo>
                    <a:pt x="176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59" name="Freeform 123"/>
            <p:cNvSpPr>
              <a:spLocks/>
            </p:cNvSpPr>
            <p:nvPr/>
          </p:nvSpPr>
          <p:spPr bwMode="auto">
            <a:xfrm>
              <a:off x="3441" y="1384"/>
              <a:ext cx="321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744"/>
                </a:cxn>
              </a:cxnLst>
              <a:rect l="0" t="0" r="r" b="b"/>
              <a:pathLst>
                <a:path w="321" h="745">
                  <a:moveTo>
                    <a:pt x="0" y="0"/>
                  </a:moveTo>
                  <a:lnTo>
                    <a:pt x="320" y="0"/>
                  </a:lnTo>
                  <a:lnTo>
                    <a:pt x="320" y="74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60" name="Freeform 124"/>
            <p:cNvSpPr>
              <a:spLocks/>
            </p:cNvSpPr>
            <p:nvPr/>
          </p:nvSpPr>
          <p:spPr bwMode="auto">
            <a:xfrm>
              <a:off x="4856" y="1418"/>
              <a:ext cx="849" cy="400"/>
            </a:xfrm>
            <a:custGeom>
              <a:avLst/>
              <a:gdLst/>
              <a:ahLst/>
              <a:cxnLst>
                <a:cxn ang="0">
                  <a:pos x="729" y="0"/>
                </a:cxn>
                <a:cxn ang="0">
                  <a:pos x="849" y="0"/>
                </a:cxn>
                <a:cxn ang="0">
                  <a:pos x="849" y="400"/>
                </a:cxn>
                <a:cxn ang="0">
                  <a:pos x="9" y="400"/>
                </a:cxn>
                <a:cxn ang="0">
                  <a:pos x="0" y="202"/>
                </a:cxn>
              </a:cxnLst>
              <a:rect l="0" t="0" r="r" b="b"/>
              <a:pathLst>
                <a:path w="849" h="400">
                  <a:moveTo>
                    <a:pt x="729" y="0"/>
                  </a:moveTo>
                  <a:lnTo>
                    <a:pt x="849" y="0"/>
                  </a:lnTo>
                  <a:lnTo>
                    <a:pt x="849" y="400"/>
                  </a:lnTo>
                  <a:lnTo>
                    <a:pt x="9" y="400"/>
                  </a:lnTo>
                  <a:lnTo>
                    <a:pt x="0" y="20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61" name="Freeform 125"/>
            <p:cNvSpPr>
              <a:spLocks/>
            </p:cNvSpPr>
            <p:nvPr/>
          </p:nvSpPr>
          <p:spPr bwMode="auto">
            <a:xfrm>
              <a:off x="2460" y="1546"/>
              <a:ext cx="2457" cy="273"/>
            </a:xfrm>
            <a:custGeom>
              <a:avLst/>
              <a:gdLst/>
              <a:ahLst/>
              <a:cxnLst>
                <a:cxn ang="0">
                  <a:pos x="2456" y="272"/>
                </a:cxn>
                <a:cxn ang="0">
                  <a:pos x="360" y="272"/>
                </a:cxn>
                <a:cxn ang="0">
                  <a:pos x="360" y="0"/>
                </a:cxn>
                <a:cxn ang="0">
                  <a:pos x="0" y="0"/>
                </a:cxn>
                <a:cxn ang="0">
                  <a:pos x="0" y="240"/>
                </a:cxn>
              </a:cxnLst>
              <a:rect l="0" t="0" r="r" b="b"/>
              <a:pathLst>
                <a:path w="2457" h="273">
                  <a:moveTo>
                    <a:pt x="2456" y="272"/>
                  </a:moveTo>
                  <a:lnTo>
                    <a:pt x="360" y="272"/>
                  </a:lnTo>
                  <a:lnTo>
                    <a:pt x="360" y="0"/>
                  </a:ln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62" name="Freeform 126"/>
            <p:cNvSpPr>
              <a:spLocks/>
            </p:cNvSpPr>
            <p:nvPr/>
          </p:nvSpPr>
          <p:spPr bwMode="auto">
            <a:xfrm>
              <a:off x="4089" y="1418"/>
              <a:ext cx="521" cy="6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0" y="0"/>
                </a:cxn>
                <a:cxn ang="0">
                  <a:pos x="520" y="680"/>
                </a:cxn>
              </a:cxnLst>
              <a:rect l="0" t="0" r="r" b="b"/>
              <a:pathLst>
                <a:path w="521" h="681">
                  <a:moveTo>
                    <a:pt x="0" y="0"/>
                  </a:moveTo>
                  <a:lnTo>
                    <a:pt x="520" y="0"/>
                  </a:lnTo>
                  <a:lnTo>
                    <a:pt x="520" y="68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63" name="Freeform 127"/>
            <p:cNvSpPr>
              <a:spLocks/>
            </p:cNvSpPr>
            <p:nvPr/>
          </p:nvSpPr>
          <p:spPr bwMode="auto">
            <a:xfrm>
              <a:off x="4605" y="1938"/>
              <a:ext cx="763" cy="4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128"/>
          <p:cNvGrpSpPr>
            <a:grpSpLocks/>
          </p:cNvGrpSpPr>
          <p:nvPr/>
        </p:nvGrpSpPr>
        <p:grpSpPr bwMode="auto">
          <a:xfrm>
            <a:off x="3905250" y="2543175"/>
            <a:ext cx="868363" cy="523875"/>
            <a:chOff x="2980" y="1242"/>
            <a:chExt cx="547" cy="330"/>
          </a:xfrm>
        </p:grpSpPr>
        <p:sp>
          <p:nvSpPr>
            <p:cNvPr id="1294465" name="Freeform 129"/>
            <p:cNvSpPr>
              <a:spLocks/>
            </p:cNvSpPr>
            <p:nvPr/>
          </p:nvSpPr>
          <p:spPr bwMode="auto">
            <a:xfrm>
              <a:off x="3382" y="1283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66" name="Rectangle 130"/>
            <p:cNvSpPr>
              <a:spLocks noChangeArrowheads="1"/>
            </p:cNvSpPr>
            <p:nvPr/>
          </p:nvSpPr>
          <p:spPr bwMode="auto">
            <a:xfrm>
              <a:off x="2980" y="1242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294467" name="Line 131"/>
            <p:cNvSpPr>
              <a:spLocks noChangeShapeType="1"/>
            </p:cNvSpPr>
            <p:nvPr/>
          </p:nvSpPr>
          <p:spPr bwMode="auto">
            <a:xfrm>
              <a:off x="3304" y="1347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94468" name="Rectangle 132"/>
          <p:cNvSpPr>
            <a:spLocks noGrp="1" noChangeArrowheads="1"/>
          </p:cNvSpPr>
          <p:nvPr>
            <p:ph type="title"/>
          </p:nvPr>
        </p:nvSpPr>
        <p:spPr>
          <a:xfrm>
            <a:off x="292100" y="406400"/>
            <a:ext cx="7835900" cy="812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Interlock Control Logic</a:t>
            </a:r>
          </a:p>
        </p:txBody>
      </p:sp>
      <p:sp>
        <p:nvSpPr>
          <p:cNvPr id="1294469" name="Rectangle 133"/>
          <p:cNvSpPr>
            <a:spLocks noChangeArrowheads="1"/>
          </p:cNvSpPr>
          <p:nvPr/>
        </p:nvSpPr>
        <p:spPr bwMode="auto">
          <a:xfrm>
            <a:off x="552450" y="5638800"/>
            <a:ext cx="8210550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Compare the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source registers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of the instruction in the decode stage with the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destination register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of the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uncommitted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instructions.</a:t>
            </a:r>
          </a:p>
        </p:txBody>
      </p:sp>
      <p:sp>
        <p:nvSpPr>
          <p:cNvPr id="1294470" name="Freeform 134"/>
          <p:cNvSpPr>
            <a:spLocks/>
          </p:cNvSpPr>
          <p:nvPr/>
        </p:nvSpPr>
        <p:spPr bwMode="auto">
          <a:xfrm>
            <a:off x="3497263" y="1320800"/>
            <a:ext cx="3910012" cy="1778000"/>
          </a:xfrm>
          <a:custGeom>
            <a:avLst/>
            <a:gdLst/>
            <a:ahLst/>
            <a:cxnLst>
              <a:cxn ang="0">
                <a:pos x="2495" y="1063"/>
              </a:cxn>
              <a:cxn ang="0">
                <a:pos x="2495" y="0"/>
              </a:cxn>
              <a:cxn ang="0">
                <a:pos x="0" y="0"/>
              </a:cxn>
            </a:cxnLst>
            <a:rect l="0" t="0" r="r" b="b"/>
            <a:pathLst>
              <a:path w="2496" h="1064">
                <a:moveTo>
                  <a:pt x="2495" y="1063"/>
                </a:moveTo>
                <a:lnTo>
                  <a:pt x="2495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5" name="Group 135"/>
          <p:cNvGrpSpPr>
            <a:grpSpLocks/>
          </p:cNvGrpSpPr>
          <p:nvPr/>
        </p:nvGrpSpPr>
        <p:grpSpPr bwMode="auto">
          <a:xfrm>
            <a:off x="2327275" y="1854200"/>
            <a:ext cx="649288" cy="2084388"/>
            <a:chOff x="1578" y="1208"/>
            <a:chExt cx="409" cy="1313"/>
          </a:xfrm>
        </p:grpSpPr>
        <p:sp>
          <p:nvSpPr>
            <p:cNvPr id="1294472" name="Freeform 136"/>
            <p:cNvSpPr>
              <a:spLocks/>
            </p:cNvSpPr>
            <p:nvPr/>
          </p:nvSpPr>
          <p:spPr bwMode="auto">
            <a:xfrm>
              <a:off x="1578" y="1208"/>
              <a:ext cx="345" cy="1217"/>
            </a:xfrm>
            <a:custGeom>
              <a:avLst/>
              <a:gdLst/>
              <a:ahLst/>
              <a:cxnLst>
                <a:cxn ang="0">
                  <a:pos x="0" y="1216"/>
                </a:cxn>
                <a:cxn ang="0">
                  <a:pos x="0" y="154"/>
                </a:cxn>
                <a:cxn ang="0">
                  <a:pos x="344" y="0"/>
                </a:cxn>
                <a:cxn ang="0">
                  <a:pos x="344" y="0"/>
                </a:cxn>
                <a:cxn ang="0">
                  <a:pos x="344" y="0"/>
                </a:cxn>
              </a:cxnLst>
              <a:rect l="0" t="0" r="r" b="b"/>
              <a:pathLst>
                <a:path w="345" h="1217">
                  <a:moveTo>
                    <a:pt x="0" y="1216"/>
                  </a:moveTo>
                  <a:lnTo>
                    <a:pt x="0" y="154"/>
                  </a:lnTo>
                  <a:lnTo>
                    <a:pt x="344" y="0"/>
                  </a:lnTo>
                  <a:lnTo>
                    <a:pt x="344" y="0"/>
                  </a:lnTo>
                  <a:lnTo>
                    <a:pt x="344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73" name="Freeform 137"/>
            <p:cNvSpPr>
              <a:spLocks/>
            </p:cNvSpPr>
            <p:nvPr/>
          </p:nvSpPr>
          <p:spPr bwMode="auto">
            <a:xfrm>
              <a:off x="1674" y="1352"/>
              <a:ext cx="313" cy="1169"/>
            </a:xfrm>
            <a:custGeom>
              <a:avLst/>
              <a:gdLst/>
              <a:ahLst/>
              <a:cxnLst>
                <a:cxn ang="0">
                  <a:pos x="0" y="1168"/>
                </a:cxn>
                <a:cxn ang="0">
                  <a:pos x="0" y="140"/>
                </a:cxn>
                <a:cxn ang="0">
                  <a:pos x="312" y="0"/>
                </a:cxn>
                <a:cxn ang="0">
                  <a:pos x="312" y="0"/>
                </a:cxn>
                <a:cxn ang="0">
                  <a:pos x="312" y="0"/>
                </a:cxn>
              </a:cxnLst>
              <a:rect l="0" t="0" r="r" b="b"/>
              <a:pathLst>
                <a:path w="313" h="1169">
                  <a:moveTo>
                    <a:pt x="0" y="1168"/>
                  </a:moveTo>
                  <a:lnTo>
                    <a:pt x="0" y="140"/>
                  </a:lnTo>
                  <a:lnTo>
                    <a:pt x="312" y="0"/>
                  </a:lnTo>
                  <a:lnTo>
                    <a:pt x="312" y="0"/>
                  </a:lnTo>
                  <a:lnTo>
                    <a:pt x="312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138"/>
          <p:cNvGrpSpPr>
            <a:grpSpLocks/>
          </p:cNvGrpSpPr>
          <p:nvPr/>
        </p:nvGrpSpPr>
        <p:grpSpPr bwMode="auto">
          <a:xfrm>
            <a:off x="693738" y="1298575"/>
            <a:ext cx="3976687" cy="2701925"/>
            <a:chOff x="549" y="858"/>
            <a:chExt cx="2505" cy="1702"/>
          </a:xfrm>
        </p:grpSpPr>
        <p:sp>
          <p:nvSpPr>
            <p:cNvPr id="1294475" name="Freeform 139"/>
            <p:cNvSpPr>
              <a:spLocks/>
            </p:cNvSpPr>
            <p:nvPr/>
          </p:nvSpPr>
          <p:spPr bwMode="auto">
            <a:xfrm>
              <a:off x="549" y="1532"/>
              <a:ext cx="848" cy="903"/>
            </a:xfrm>
            <a:custGeom>
              <a:avLst/>
              <a:gdLst/>
              <a:ahLst/>
              <a:cxnLst>
                <a:cxn ang="0">
                  <a:pos x="859" y="0"/>
                </a:cxn>
                <a:cxn ang="0">
                  <a:pos x="3" y="0"/>
                </a:cxn>
                <a:cxn ang="0">
                  <a:pos x="0" y="903"/>
                </a:cxn>
              </a:cxnLst>
              <a:rect l="0" t="0" r="r" b="b"/>
              <a:pathLst>
                <a:path w="859" h="903">
                  <a:moveTo>
                    <a:pt x="859" y="0"/>
                  </a:moveTo>
                  <a:lnTo>
                    <a:pt x="3" y="0"/>
                  </a:lnTo>
                  <a:lnTo>
                    <a:pt x="0" y="903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76" name="Freeform 140"/>
            <p:cNvSpPr>
              <a:spLocks/>
            </p:cNvSpPr>
            <p:nvPr/>
          </p:nvSpPr>
          <p:spPr bwMode="auto">
            <a:xfrm>
              <a:off x="1397" y="1532"/>
              <a:ext cx="1657" cy="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8" y="0"/>
                </a:cxn>
                <a:cxn ang="0">
                  <a:pos x="1688" y="552"/>
                </a:cxn>
              </a:cxnLst>
              <a:rect l="0" t="0" r="r" b="b"/>
              <a:pathLst>
                <a:path w="1689" h="553">
                  <a:moveTo>
                    <a:pt x="0" y="0"/>
                  </a:moveTo>
                  <a:lnTo>
                    <a:pt x="1688" y="0"/>
                  </a:lnTo>
                  <a:lnTo>
                    <a:pt x="1688" y="5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77" name="Freeform 141"/>
            <p:cNvSpPr>
              <a:spLocks/>
            </p:cNvSpPr>
            <p:nvPr/>
          </p:nvSpPr>
          <p:spPr bwMode="auto">
            <a:xfrm>
              <a:off x="1416" y="1026"/>
              <a:ext cx="482" cy="1534"/>
            </a:xfrm>
            <a:custGeom>
              <a:avLst/>
              <a:gdLst/>
              <a:ahLst/>
              <a:cxnLst>
                <a:cxn ang="0">
                  <a:pos x="482" y="0"/>
                </a:cxn>
                <a:cxn ang="0">
                  <a:pos x="3" y="0"/>
                </a:cxn>
                <a:cxn ang="0">
                  <a:pos x="0" y="1534"/>
                </a:cxn>
              </a:cxnLst>
              <a:rect l="0" t="0" r="r" b="b"/>
              <a:pathLst>
                <a:path w="482" h="1534">
                  <a:moveTo>
                    <a:pt x="482" y="0"/>
                  </a:moveTo>
                  <a:lnTo>
                    <a:pt x="3" y="0"/>
                  </a:lnTo>
                  <a:lnTo>
                    <a:pt x="0" y="153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78" name="Oval 142"/>
            <p:cNvSpPr>
              <a:spLocks noChangeArrowheads="1"/>
            </p:cNvSpPr>
            <p:nvPr/>
          </p:nvSpPr>
          <p:spPr bwMode="auto">
            <a:xfrm>
              <a:off x="1399" y="1518"/>
              <a:ext cx="32" cy="32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79" name="Rectangle 143"/>
            <p:cNvSpPr>
              <a:spLocks noChangeArrowheads="1"/>
            </p:cNvSpPr>
            <p:nvPr/>
          </p:nvSpPr>
          <p:spPr bwMode="auto">
            <a:xfrm>
              <a:off x="1567" y="858"/>
              <a:ext cx="31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stall</a:t>
              </a:r>
            </a:p>
          </p:txBody>
        </p:sp>
      </p:grpSp>
      <p:grpSp>
        <p:nvGrpSpPr>
          <p:cNvPr id="27" name="Group 144"/>
          <p:cNvGrpSpPr>
            <a:grpSpLocks/>
          </p:cNvGrpSpPr>
          <p:nvPr/>
        </p:nvGrpSpPr>
        <p:grpSpPr bwMode="auto">
          <a:xfrm>
            <a:off x="2773363" y="1235075"/>
            <a:ext cx="887412" cy="949325"/>
            <a:chOff x="1859" y="818"/>
            <a:chExt cx="559" cy="598"/>
          </a:xfrm>
        </p:grpSpPr>
        <p:sp>
          <p:nvSpPr>
            <p:cNvPr id="1294481" name="Oval 145"/>
            <p:cNvSpPr>
              <a:spLocks noChangeArrowheads="1"/>
            </p:cNvSpPr>
            <p:nvPr/>
          </p:nvSpPr>
          <p:spPr bwMode="auto">
            <a:xfrm>
              <a:off x="1906" y="824"/>
              <a:ext cx="512" cy="592"/>
            </a:xfrm>
            <a:prstGeom prst="ellipse">
              <a:avLst/>
            </a:prstGeom>
            <a:solidFill>
              <a:srgbClr val="CFBDC8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4482" name="Rectangle 146"/>
            <p:cNvSpPr>
              <a:spLocks noChangeArrowheads="1"/>
            </p:cNvSpPr>
            <p:nvPr/>
          </p:nvSpPr>
          <p:spPr bwMode="auto">
            <a:xfrm>
              <a:off x="1889" y="966"/>
              <a:ext cx="3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stall</a:t>
              </a:r>
            </a:p>
          </p:txBody>
        </p:sp>
        <p:sp>
          <p:nvSpPr>
            <p:cNvPr id="1294483" name="Rectangle 147"/>
            <p:cNvSpPr>
              <a:spLocks noChangeArrowheads="1"/>
            </p:cNvSpPr>
            <p:nvPr/>
          </p:nvSpPr>
          <p:spPr bwMode="auto">
            <a:xfrm>
              <a:off x="2115" y="818"/>
              <a:ext cx="24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94484" name="Rectangle 148"/>
            <p:cNvSpPr>
              <a:spLocks noChangeArrowheads="1"/>
            </p:cNvSpPr>
            <p:nvPr/>
          </p:nvSpPr>
          <p:spPr bwMode="auto">
            <a:xfrm>
              <a:off x="1859" y="1114"/>
              <a:ext cx="205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</a:t>
              </a:r>
            </a:p>
          </p:txBody>
        </p:sp>
        <p:sp>
          <p:nvSpPr>
            <p:cNvPr id="1294485" name="Rectangle 149"/>
            <p:cNvSpPr>
              <a:spLocks noChangeArrowheads="1"/>
            </p:cNvSpPr>
            <p:nvPr/>
          </p:nvSpPr>
          <p:spPr bwMode="auto">
            <a:xfrm>
              <a:off x="1939" y="1202"/>
              <a:ext cx="1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rt</a:t>
              </a:r>
            </a:p>
          </p:txBody>
        </p:sp>
        <p:sp>
          <p:nvSpPr>
            <p:cNvPr id="1294486" name="Rectangle 150"/>
            <p:cNvSpPr>
              <a:spLocks noChangeArrowheads="1"/>
            </p:cNvSpPr>
            <p:nvPr/>
          </p:nvSpPr>
          <p:spPr bwMode="auto">
            <a:xfrm>
              <a:off x="2121" y="1150"/>
              <a:ext cx="1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94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447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6833-73A8-FF4D-88C9-85DB734D80EA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96200" y="2854325"/>
            <a:ext cx="1190625" cy="846138"/>
            <a:chOff x="4848" y="1798"/>
            <a:chExt cx="750" cy="533"/>
          </a:xfrm>
        </p:grpSpPr>
        <p:sp>
          <p:nvSpPr>
            <p:cNvPr id="1295363" name="Oval 3"/>
            <p:cNvSpPr>
              <a:spLocks noChangeArrowheads="1"/>
            </p:cNvSpPr>
            <p:nvPr/>
          </p:nvSpPr>
          <p:spPr bwMode="auto">
            <a:xfrm>
              <a:off x="4848" y="1798"/>
              <a:ext cx="466" cy="533"/>
            </a:xfrm>
            <a:prstGeom prst="ellipse">
              <a:avLst/>
            </a:prstGeom>
            <a:solidFill>
              <a:srgbClr val="CFBDC8"/>
            </a:solidFill>
            <a:ln w="25400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>
                <a:spcBef>
                  <a:spcPct val="0"/>
                </a:spcBef>
              </a:pP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95364" name="Rectangle 4"/>
            <p:cNvSpPr>
              <a:spLocks noChangeArrowheads="1"/>
            </p:cNvSpPr>
            <p:nvPr/>
          </p:nvSpPr>
          <p:spPr bwMode="auto">
            <a:xfrm>
              <a:off x="5280" y="2078"/>
              <a:ext cx="31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dest</a:t>
              </a:r>
            </a:p>
          </p:txBody>
        </p:sp>
      </p:grpSp>
      <p:sp>
        <p:nvSpPr>
          <p:cNvPr id="129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292100" y="406400"/>
            <a:ext cx="7835900" cy="812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Interlock Control Logic</a:t>
            </a:r>
            <a:br>
              <a:rPr lang="en-US"/>
            </a:br>
            <a:r>
              <a:rPr lang="en-US" sz="2000" i="1"/>
              <a:t>ignoring jumps &amp; branches</a:t>
            </a:r>
          </a:p>
        </p:txBody>
      </p:sp>
      <p:sp>
        <p:nvSpPr>
          <p:cNvPr id="1295366" name="Rectangle 6"/>
          <p:cNvSpPr>
            <a:spLocks noChangeArrowheads="1"/>
          </p:cNvSpPr>
          <p:nvPr/>
        </p:nvSpPr>
        <p:spPr bwMode="auto">
          <a:xfrm>
            <a:off x="544513" y="5683250"/>
            <a:ext cx="7216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Should we always stall if the rs field matches some rd?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90513" y="1235075"/>
            <a:ext cx="8675687" cy="4443413"/>
            <a:chOff x="183" y="778"/>
            <a:chExt cx="5465" cy="2799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1381" y="1608"/>
              <a:ext cx="4212" cy="1545"/>
              <a:chOff x="1438" y="1144"/>
              <a:chExt cx="4212" cy="1545"/>
            </a:xfrm>
          </p:grpSpPr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3909" y="1144"/>
                <a:ext cx="221" cy="304"/>
                <a:chOff x="3909" y="1144"/>
                <a:chExt cx="221" cy="304"/>
              </a:xfrm>
            </p:grpSpPr>
            <p:sp>
              <p:nvSpPr>
                <p:cNvPr id="1295370" name="Rectangle 10"/>
                <p:cNvSpPr>
                  <a:spLocks noChangeArrowheads="1"/>
                </p:cNvSpPr>
                <p:nvPr/>
              </p:nvSpPr>
              <p:spPr bwMode="auto">
                <a:xfrm>
                  <a:off x="3965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71" name="Freeform 11"/>
                <p:cNvSpPr>
                  <a:spLocks/>
                </p:cNvSpPr>
                <p:nvPr/>
              </p:nvSpPr>
              <p:spPr bwMode="auto">
                <a:xfrm>
                  <a:off x="3998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72" name="Rectangle 12"/>
                <p:cNvSpPr>
                  <a:spLocks noChangeArrowheads="1"/>
                </p:cNvSpPr>
                <p:nvPr/>
              </p:nvSpPr>
              <p:spPr bwMode="auto">
                <a:xfrm>
                  <a:off x="3909" y="1207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sp>
            <p:nvSpPr>
              <p:cNvPr id="1295373" name="Freeform 13"/>
              <p:cNvSpPr>
                <a:spLocks/>
              </p:cNvSpPr>
              <p:nvPr/>
            </p:nvSpPr>
            <p:spPr bwMode="auto">
              <a:xfrm>
                <a:off x="1438" y="1312"/>
                <a:ext cx="1905" cy="1377"/>
              </a:xfrm>
              <a:custGeom>
                <a:avLst/>
                <a:gdLst/>
                <a:ahLst/>
                <a:cxnLst>
                  <a:cxn ang="0">
                    <a:pos x="0" y="1376"/>
                  </a:cxn>
                  <a:cxn ang="0">
                    <a:pos x="0" y="0"/>
                  </a:cxn>
                  <a:cxn ang="0">
                    <a:pos x="520" y="0"/>
                  </a:cxn>
                  <a:cxn ang="0">
                    <a:pos x="1904" y="0"/>
                  </a:cxn>
                </a:cxnLst>
                <a:rect l="0" t="0" r="r" b="b"/>
                <a:pathLst>
                  <a:path w="1905" h="1377">
                    <a:moveTo>
                      <a:pt x="0" y="1376"/>
                    </a:moveTo>
                    <a:lnTo>
                      <a:pt x="0" y="0"/>
                    </a:lnTo>
                    <a:lnTo>
                      <a:pt x="520" y="0"/>
                    </a:lnTo>
                    <a:lnTo>
                      <a:pt x="1904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74" name="Line 14"/>
              <p:cNvSpPr>
                <a:spLocks noChangeShapeType="1"/>
              </p:cNvSpPr>
              <p:nvPr/>
            </p:nvSpPr>
            <p:spPr bwMode="auto">
              <a:xfrm>
                <a:off x="3470" y="1312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75" name="Line 15"/>
              <p:cNvSpPr>
                <a:spLocks noChangeShapeType="1"/>
              </p:cNvSpPr>
              <p:nvPr/>
            </p:nvSpPr>
            <p:spPr bwMode="auto">
              <a:xfrm>
                <a:off x="4094" y="1304"/>
                <a:ext cx="136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3293" y="1144"/>
                <a:ext cx="221" cy="304"/>
                <a:chOff x="3293" y="1144"/>
                <a:chExt cx="221" cy="304"/>
              </a:xfrm>
            </p:grpSpPr>
            <p:sp>
              <p:nvSpPr>
                <p:cNvPr id="1295377" name="Rectangle 17"/>
                <p:cNvSpPr>
                  <a:spLocks noChangeArrowheads="1"/>
                </p:cNvSpPr>
                <p:nvPr/>
              </p:nvSpPr>
              <p:spPr bwMode="auto">
                <a:xfrm>
                  <a:off x="3341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78" name="Freeform 18"/>
                <p:cNvSpPr>
                  <a:spLocks/>
                </p:cNvSpPr>
                <p:nvPr/>
              </p:nvSpPr>
              <p:spPr bwMode="auto">
                <a:xfrm>
                  <a:off x="3374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79" name="Rectangle 19"/>
                <p:cNvSpPr>
                  <a:spLocks noChangeArrowheads="1"/>
                </p:cNvSpPr>
                <p:nvPr/>
              </p:nvSpPr>
              <p:spPr bwMode="auto">
                <a:xfrm>
                  <a:off x="3293" y="1207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grpSp>
            <p:nvGrpSpPr>
              <p:cNvPr id="7" name="Group 20"/>
              <p:cNvGrpSpPr>
                <a:grpSpLocks/>
              </p:cNvGrpSpPr>
              <p:nvPr/>
            </p:nvGrpSpPr>
            <p:grpSpPr bwMode="auto">
              <a:xfrm>
                <a:off x="5429" y="1144"/>
                <a:ext cx="221" cy="304"/>
                <a:chOff x="5429" y="1144"/>
                <a:chExt cx="221" cy="304"/>
              </a:xfrm>
            </p:grpSpPr>
            <p:sp>
              <p:nvSpPr>
                <p:cNvPr id="1295381" name="Rectangle 21"/>
                <p:cNvSpPr>
                  <a:spLocks noChangeArrowheads="1"/>
                </p:cNvSpPr>
                <p:nvPr/>
              </p:nvSpPr>
              <p:spPr bwMode="auto">
                <a:xfrm>
                  <a:off x="5477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82" name="Freeform 22"/>
                <p:cNvSpPr>
                  <a:spLocks/>
                </p:cNvSpPr>
                <p:nvPr/>
              </p:nvSpPr>
              <p:spPr bwMode="auto">
                <a:xfrm>
                  <a:off x="5510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383" name="Rectangle 23"/>
                <p:cNvSpPr>
                  <a:spLocks noChangeArrowheads="1"/>
                </p:cNvSpPr>
                <p:nvPr/>
              </p:nvSpPr>
              <p:spPr bwMode="auto">
                <a:xfrm>
                  <a:off x="5429" y="1191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</p:grpSp>
        <p:sp>
          <p:nvSpPr>
            <p:cNvPr id="1295384" name="Freeform 24"/>
            <p:cNvSpPr>
              <a:spLocks/>
            </p:cNvSpPr>
            <p:nvPr/>
          </p:nvSpPr>
          <p:spPr bwMode="auto">
            <a:xfrm>
              <a:off x="1765" y="1960"/>
              <a:ext cx="3192" cy="712"/>
            </a:xfrm>
            <a:custGeom>
              <a:avLst/>
              <a:gdLst/>
              <a:ahLst/>
              <a:cxnLst>
                <a:cxn ang="0">
                  <a:pos x="3192" y="0"/>
                </a:cxn>
                <a:cxn ang="0">
                  <a:pos x="0" y="0"/>
                </a:cxn>
                <a:cxn ang="0">
                  <a:pos x="0" y="712"/>
                </a:cxn>
                <a:cxn ang="0">
                  <a:pos x="427" y="712"/>
                </a:cxn>
              </a:cxnLst>
              <a:rect l="0" t="0" r="r" b="b"/>
              <a:pathLst>
                <a:path w="3192" h="712">
                  <a:moveTo>
                    <a:pt x="3192" y="0"/>
                  </a:moveTo>
                  <a:lnTo>
                    <a:pt x="0" y="0"/>
                  </a:lnTo>
                  <a:lnTo>
                    <a:pt x="0" y="712"/>
                  </a:lnTo>
                  <a:lnTo>
                    <a:pt x="427" y="71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183" y="1384"/>
              <a:ext cx="5393" cy="2193"/>
              <a:chOff x="240" y="920"/>
              <a:chExt cx="5393" cy="2193"/>
            </a:xfrm>
          </p:grpSpPr>
          <p:sp>
            <p:nvSpPr>
              <p:cNvPr id="1295386" name="Freeform 26"/>
              <p:cNvSpPr>
                <a:spLocks/>
              </p:cNvSpPr>
              <p:nvPr/>
            </p:nvSpPr>
            <p:spPr bwMode="auto">
              <a:xfrm>
                <a:off x="2916" y="2325"/>
                <a:ext cx="1520" cy="4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285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87" name="Line 27"/>
              <p:cNvSpPr>
                <a:spLocks noChangeShapeType="1"/>
              </p:cNvSpPr>
              <p:nvPr/>
            </p:nvSpPr>
            <p:spPr bwMode="auto">
              <a:xfrm>
                <a:off x="3280" y="239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88" name="Line 28"/>
              <p:cNvSpPr>
                <a:spLocks noChangeShapeType="1"/>
              </p:cNvSpPr>
              <p:nvPr/>
            </p:nvSpPr>
            <p:spPr bwMode="auto">
              <a:xfrm>
                <a:off x="3808" y="2232"/>
                <a:ext cx="61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89" name="Freeform 29"/>
              <p:cNvSpPr>
                <a:spLocks/>
              </p:cNvSpPr>
              <p:nvPr/>
            </p:nvSpPr>
            <p:spPr bwMode="auto">
              <a:xfrm>
                <a:off x="240" y="920"/>
                <a:ext cx="481" cy="1201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0" y="0"/>
                  </a:cxn>
                  <a:cxn ang="0">
                    <a:pos x="0" y="1200"/>
                  </a:cxn>
                  <a:cxn ang="0">
                    <a:pos x="192" y="1200"/>
                  </a:cxn>
                </a:cxnLst>
                <a:rect l="0" t="0" r="r" b="b"/>
                <a:pathLst>
                  <a:path w="481" h="1201">
                    <a:moveTo>
                      <a:pt x="480" y="0"/>
                    </a:moveTo>
                    <a:lnTo>
                      <a:pt x="0" y="0"/>
                    </a:lnTo>
                    <a:lnTo>
                      <a:pt x="0" y="1200"/>
                    </a:lnTo>
                    <a:lnTo>
                      <a:pt x="192" y="120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0" name="Freeform 30"/>
              <p:cNvSpPr>
                <a:spLocks/>
              </p:cNvSpPr>
              <p:nvPr/>
            </p:nvSpPr>
            <p:spPr bwMode="auto">
              <a:xfrm>
                <a:off x="600" y="1488"/>
                <a:ext cx="217" cy="633"/>
              </a:xfrm>
              <a:custGeom>
                <a:avLst/>
                <a:gdLst/>
                <a:ahLst/>
                <a:cxnLst>
                  <a:cxn ang="0">
                    <a:pos x="0" y="632"/>
                  </a:cxn>
                  <a:cxn ang="0">
                    <a:pos x="0" y="56"/>
                  </a:cxn>
                  <a:cxn ang="0">
                    <a:pos x="0" y="0"/>
                  </a:cxn>
                  <a:cxn ang="0">
                    <a:pos x="216" y="0"/>
                  </a:cxn>
                </a:cxnLst>
                <a:rect l="0" t="0" r="r" b="b"/>
                <a:pathLst>
                  <a:path w="217" h="633">
                    <a:moveTo>
                      <a:pt x="0" y="632"/>
                    </a:moveTo>
                    <a:lnTo>
                      <a:pt x="0" y="56"/>
                    </a:lnTo>
                    <a:lnTo>
                      <a:pt x="0" y="0"/>
                    </a:lnTo>
                    <a:lnTo>
                      <a:pt x="21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1" name="Freeform 31"/>
              <p:cNvSpPr>
                <a:spLocks/>
              </p:cNvSpPr>
              <p:nvPr/>
            </p:nvSpPr>
            <p:spPr bwMode="auto">
              <a:xfrm>
                <a:off x="576" y="2120"/>
                <a:ext cx="19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0"/>
                  </a:cxn>
                  <a:cxn ang="0">
                    <a:pos x="192" y="0"/>
                  </a:cxn>
                </a:cxnLst>
                <a:rect l="0" t="0" r="r" b="b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2" name="Freeform 32"/>
              <p:cNvSpPr>
                <a:spLocks/>
              </p:cNvSpPr>
              <p:nvPr/>
            </p:nvSpPr>
            <p:spPr bwMode="auto">
              <a:xfrm>
                <a:off x="704" y="920"/>
                <a:ext cx="433" cy="425"/>
              </a:xfrm>
              <a:custGeom>
                <a:avLst/>
                <a:gdLst/>
                <a:ahLst/>
                <a:cxnLst>
                  <a:cxn ang="0">
                    <a:pos x="432" y="424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3" h="425">
                    <a:moveTo>
                      <a:pt x="432" y="424"/>
                    </a:moveTo>
                    <a:lnTo>
                      <a:pt x="432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3" name="Freeform 33"/>
              <p:cNvSpPr>
                <a:spLocks/>
              </p:cNvSpPr>
              <p:nvPr/>
            </p:nvSpPr>
            <p:spPr bwMode="auto">
              <a:xfrm>
                <a:off x="1440" y="1928"/>
                <a:ext cx="817" cy="193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93">
                    <a:moveTo>
                      <a:pt x="0" y="192"/>
                    </a:moveTo>
                    <a:lnTo>
                      <a:pt x="0" y="0"/>
                    </a:ln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4" name="Freeform 34"/>
              <p:cNvSpPr>
                <a:spLocks/>
              </p:cNvSpPr>
              <p:nvPr/>
            </p:nvSpPr>
            <p:spPr bwMode="auto">
              <a:xfrm>
                <a:off x="1440" y="2024"/>
                <a:ext cx="8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">
                    <a:moveTo>
                      <a:pt x="0" y="0"/>
                    </a:move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5" name="Freeform 35"/>
              <p:cNvSpPr>
                <a:spLocks/>
              </p:cNvSpPr>
              <p:nvPr/>
            </p:nvSpPr>
            <p:spPr bwMode="auto">
              <a:xfrm>
                <a:off x="1440" y="2120"/>
                <a:ext cx="81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6" name="Freeform 36"/>
              <p:cNvSpPr>
                <a:spLocks/>
              </p:cNvSpPr>
              <p:nvPr/>
            </p:nvSpPr>
            <p:spPr bwMode="auto">
              <a:xfrm>
                <a:off x="2646" y="2490"/>
                <a:ext cx="469" cy="247"/>
              </a:xfrm>
              <a:custGeom>
                <a:avLst/>
                <a:gdLst/>
                <a:ahLst/>
                <a:cxnLst>
                  <a:cxn ang="0">
                    <a:pos x="0" y="246"/>
                  </a:cxn>
                  <a:cxn ang="0">
                    <a:pos x="123" y="246"/>
                  </a:cxn>
                  <a:cxn ang="0">
                    <a:pos x="123" y="0"/>
                  </a:cxn>
                  <a:cxn ang="0">
                    <a:pos x="468" y="0"/>
                  </a:cxn>
                </a:cxnLst>
                <a:rect l="0" t="0" r="r" b="b"/>
                <a:pathLst>
                  <a:path w="469" h="247">
                    <a:moveTo>
                      <a:pt x="0" y="246"/>
                    </a:moveTo>
                    <a:lnTo>
                      <a:pt x="123" y="246"/>
                    </a:lnTo>
                    <a:lnTo>
                      <a:pt x="123" y="0"/>
                    </a:lnTo>
                    <a:lnTo>
                      <a:pt x="468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7" name="Freeform 37"/>
              <p:cNvSpPr>
                <a:spLocks/>
              </p:cNvSpPr>
              <p:nvPr/>
            </p:nvSpPr>
            <p:spPr bwMode="auto">
              <a:xfrm>
                <a:off x="2642" y="2120"/>
                <a:ext cx="99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90" y="0"/>
                  </a:cxn>
                </a:cxnLst>
                <a:rect l="0" t="0" r="r" b="b"/>
                <a:pathLst>
                  <a:path w="991" h="1">
                    <a:moveTo>
                      <a:pt x="0" y="0"/>
                    </a:moveTo>
                    <a:lnTo>
                      <a:pt x="99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8" name="Freeform 38"/>
              <p:cNvSpPr>
                <a:spLocks/>
              </p:cNvSpPr>
              <p:nvPr/>
            </p:nvSpPr>
            <p:spPr bwMode="auto">
              <a:xfrm flipV="1">
                <a:off x="4929" y="2400"/>
                <a:ext cx="358" cy="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6" y="0"/>
                  </a:cxn>
                </a:cxnLst>
                <a:rect l="0" t="0" r="r" b="b"/>
                <a:pathLst>
                  <a:path w="337" h="1">
                    <a:moveTo>
                      <a:pt x="0" y="0"/>
                    </a:moveTo>
                    <a:lnTo>
                      <a:pt x="33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399" name="Freeform 39"/>
              <p:cNvSpPr>
                <a:spLocks/>
              </p:cNvSpPr>
              <p:nvPr/>
            </p:nvSpPr>
            <p:spPr bwMode="auto">
              <a:xfrm>
                <a:off x="4186" y="2241"/>
                <a:ext cx="1100" cy="7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8"/>
                  </a:cxn>
                  <a:cxn ang="0">
                    <a:pos x="843" y="728"/>
                  </a:cxn>
                  <a:cxn ang="0">
                    <a:pos x="841" y="399"/>
                  </a:cxn>
                  <a:cxn ang="0">
                    <a:pos x="1100" y="399"/>
                  </a:cxn>
                </a:cxnLst>
                <a:rect l="0" t="0" r="r" b="b"/>
                <a:pathLst>
                  <a:path w="1100" h="728">
                    <a:moveTo>
                      <a:pt x="0" y="0"/>
                    </a:moveTo>
                    <a:lnTo>
                      <a:pt x="0" y="728"/>
                    </a:lnTo>
                    <a:lnTo>
                      <a:pt x="843" y="728"/>
                    </a:lnTo>
                    <a:lnTo>
                      <a:pt x="841" y="399"/>
                    </a:lnTo>
                    <a:lnTo>
                      <a:pt x="1100" y="399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00" name="Freeform 40"/>
              <p:cNvSpPr>
                <a:spLocks/>
              </p:cNvSpPr>
              <p:nvPr/>
            </p:nvSpPr>
            <p:spPr bwMode="auto">
              <a:xfrm>
                <a:off x="2016" y="2312"/>
                <a:ext cx="3617" cy="801"/>
              </a:xfrm>
              <a:custGeom>
                <a:avLst/>
                <a:gdLst/>
                <a:ahLst/>
                <a:cxnLst>
                  <a:cxn ang="0">
                    <a:pos x="3408" y="288"/>
                  </a:cxn>
                  <a:cxn ang="0">
                    <a:pos x="3616" y="288"/>
                  </a:cxn>
                  <a:cxn ang="0">
                    <a:pos x="3616" y="800"/>
                  </a:cxn>
                  <a:cxn ang="0">
                    <a:pos x="0" y="800"/>
                  </a:cxn>
                  <a:cxn ang="0">
                    <a:pos x="0" y="0"/>
                  </a:cxn>
                  <a:cxn ang="0">
                    <a:pos x="240" y="0"/>
                  </a:cxn>
                </a:cxnLst>
                <a:rect l="0" t="0" r="r" b="b"/>
                <a:pathLst>
                  <a:path w="3617" h="801">
                    <a:moveTo>
                      <a:pt x="3408" y="288"/>
                    </a:moveTo>
                    <a:lnTo>
                      <a:pt x="3616" y="288"/>
                    </a:lnTo>
                    <a:lnTo>
                      <a:pt x="3616" y="800"/>
                    </a:lnTo>
                    <a:lnTo>
                      <a:pt x="0" y="800"/>
                    </a:lnTo>
                    <a:lnTo>
                      <a:pt x="0" y="0"/>
                    </a:lnTo>
                    <a:lnTo>
                      <a:pt x="24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01" name="Oval 41"/>
              <p:cNvSpPr>
                <a:spLocks noChangeArrowheads="1"/>
              </p:cNvSpPr>
              <p:nvPr/>
            </p:nvSpPr>
            <p:spPr bwMode="auto">
              <a:xfrm>
                <a:off x="2900" y="2284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02" name="Oval 42"/>
              <p:cNvSpPr>
                <a:spLocks noChangeArrowheads="1"/>
              </p:cNvSpPr>
              <p:nvPr/>
            </p:nvSpPr>
            <p:spPr bwMode="auto">
              <a:xfrm>
                <a:off x="4162" y="2216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03" name="Freeform 43"/>
              <p:cNvSpPr>
                <a:spLocks/>
              </p:cNvSpPr>
              <p:nvPr/>
            </p:nvSpPr>
            <p:spPr bwMode="auto">
              <a:xfrm>
                <a:off x="3118" y="2248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9" name="Group 44"/>
              <p:cNvGrpSpPr>
                <a:grpSpLocks/>
              </p:cNvGrpSpPr>
              <p:nvPr/>
            </p:nvGrpSpPr>
            <p:grpSpPr bwMode="auto">
              <a:xfrm>
                <a:off x="391" y="1936"/>
                <a:ext cx="239" cy="369"/>
                <a:chOff x="391" y="2136"/>
                <a:chExt cx="239" cy="369"/>
              </a:xfrm>
            </p:grpSpPr>
            <p:sp>
              <p:nvSpPr>
                <p:cNvPr id="1295405" name="Rectangle 45"/>
                <p:cNvSpPr>
                  <a:spLocks noChangeArrowheads="1"/>
                </p:cNvSpPr>
                <p:nvPr/>
              </p:nvSpPr>
              <p:spPr bwMode="auto">
                <a:xfrm>
                  <a:off x="440" y="2136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06" name="Line 46"/>
                <p:cNvSpPr>
                  <a:spLocks noChangeShapeType="1"/>
                </p:cNvSpPr>
                <p:nvPr/>
              </p:nvSpPr>
              <p:spPr bwMode="auto">
                <a:xfrm>
                  <a:off x="584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07" name="Rectangle 47"/>
                <p:cNvSpPr>
                  <a:spLocks noChangeArrowheads="1"/>
                </p:cNvSpPr>
                <p:nvPr/>
              </p:nvSpPr>
              <p:spPr bwMode="auto">
                <a:xfrm>
                  <a:off x="391" y="2260"/>
                  <a:ext cx="239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PC</a:t>
                  </a:r>
                </a:p>
              </p:txBody>
            </p:sp>
            <p:sp>
              <p:nvSpPr>
                <p:cNvPr id="1295408" name="Line 48"/>
                <p:cNvSpPr>
                  <a:spLocks noChangeShapeType="1"/>
                </p:cNvSpPr>
                <p:nvPr/>
              </p:nvSpPr>
              <p:spPr bwMode="auto">
                <a:xfrm>
                  <a:off x="392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09" name="Freeform 49"/>
                <p:cNvSpPr>
                  <a:spLocks/>
                </p:cNvSpPr>
                <p:nvPr/>
              </p:nvSpPr>
              <p:spPr bwMode="auto">
                <a:xfrm>
                  <a:off x="480" y="2456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95410" name="Line 50"/>
              <p:cNvSpPr>
                <a:spLocks noChangeShapeType="1"/>
              </p:cNvSpPr>
              <p:nvPr/>
            </p:nvSpPr>
            <p:spPr bwMode="auto">
              <a:xfrm>
                <a:off x="2640" y="2304"/>
                <a:ext cx="47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" name="Group 51"/>
              <p:cNvGrpSpPr>
                <a:grpSpLocks/>
              </p:cNvGrpSpPr>
              <p:nvPr/>
            </p:nvGrpSpPr>
            <p:grpSpPr bwMode="auto">
              <a:xfrm>
                <a:off x="3311" y="1920"/>
                <a:ext cx="180" cy="306"/>
                <a:chOff x="3311" y="2120"/>
                <a:chExt cx="180" cy="306"/>
              </a:xfrm>
            </p:grpSpPr>
            <p:sp>
              <p:nvSpPr>
                <p:cNvPr id="1295412" name="Rectangle 52"/>
                <p:cNvSpPr>
                  <a:spLocks noChangeArrowheads="1"/>
                </p:cNvSpPr>
                <p:nvPr/>
              </p:nvSpPr>
              <p:spPr bwMode="auto">
                <a:xfrm>
                  <a:off x="3335" y="2120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13" name="Freeform 53"/>
                <p:cNvSpPr>
                  <a:spLocks/>
                </p:cNvSpPr>
                <p:nvPr/>
              </p:nvSpPr>
              <p:spPr bwMode="auto">
                <a:xfrm>
                  <a:off x="3368" y="2382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14" name="Rectangle 54"/>
                <p:cNvSpPr>
                  <a:spLocks noChangeArrowheads="1"/>
                </p:cNvSpPr>
                <p:nvPr/>
              </p:nvSpPr>
              <p:spPr bwMode="auto">
                <a:xfrm>
                  <a:off x="3311" y="2195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</a:t>
                  </a:r>
                </a:p>
              </p:txBody>
            </p:sp>
          </p:grpSp>
          <p:grpSp>
            <p:nvGrpSpPr>
              <p:cNvPr id="11" name="Group 55"/>
              <p:cNvGrpSpPr>
                <a:grpSpLocks/>
              </p:cNvGrpSpPr>
              <p:nvPr/>
            </p:nvGrpSpPr>
            <p:grpSpPr bwMode="auto">
              <a:xfrm>
                <a:off x="3311" y="2256"/>
                <a:ext cx="180" cy="306"/>
                <a:chOff x="3311" y="2456"/>
                <a:chExt cx="180" cy="306"/>
              </a:xfrm>
            </p:grpSpPr>
            <p:sp>
              <p:nvSpPr>
                <p:cNvPr id="1295416" name="Rectangle 56"/>
                <p:cNvSpPr>
                  <a:spLocks noChangeArrowheads="1"/>
                </p:cNvSpPr>
                <p:nvPr/>
              </p:nvSpPr>
              <p:spPr bwMode="auto">
                <a:xfrm>
                  <a:off x="3335" y="24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17" name="Freeform 57"/>
                <p:cNvSpPr>
                  <a:spLocks/>
                </p:cNvSpPr>
                <p:nvPr/>
              </p:nvSpPr>
              <p:spPr bwMode="auto">
                <a:xfrm>
                  <a:off x="3368" y="27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18" name="Rectangle 58"/>
                <p:cNvSpPr>
                  <a:spLocks noChangeArrowheads="1"/>
                </p:cNvSpPr>
                <p:nvPr/>
              </p:nvSpPr>
              <p:spPr bwMode="auto">
                <a:xfrm>
                  <a:off x="3311" y="2539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B</a:t>
                  </a:r>
                </a:p>
              </p:txBody>
            </p:sp>
          </p:grpSp>
          <p:grpSp>
            <p:nvGrpSpPr>
              <p:cNvPr id="12" name="Group 59"/>
              <p:cNvGrpSpPr>
                <a:grpSpLocks/>
              </p:cNvGrpSpPr>
              <p:nvPr/>
            </p:nvGrpSpPr>
            <p:grpSpPr bwMode="auto">
              <a:xfrm>
                <a:off x="3335" y="2592"/>
                <a:ext cx="109" cy="304"/>
                <a:chOff x="3335" y="2792"/>
                <a:chExt cx="109" cy="304"/>
              </a:xfrm>
            </p:grpSpPr>
            <p:sp>
              <p:nvSpPr>
                <p:cNvPr id="1295420" name="Rectangle 60"/>
                <p:cNvSpPr>
                  <a:spLocks noChangeArrowheads="1"/>
                </p:cNvSpPr>
                <p:nvPr/>
              </p:nvSpPr>
              <p:spPr bwMode="auto">
                <a:xfrm>
                  <a:off x="3335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21" name="Freeform 61"/>
                <p:cNvSpPr>
                  <a:spLocks/>
                </p:cNvSpPr>
                <p:nvPr/>
              </p:nvSpPr>
              <p:spPr bwMode="auto">
                <a:xfrm>
                  <a:off x="3368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62"/>
              <p:cNvGrpSpPr>
                <a:grpSpLocks/>
              </p:cNvGrpSpPr>
              <p:nvPr/>
            </p:nvGrpSpPr>
            <p:grpSpPr bwMode="auto">
              <a:xfrm>
                <a:off x="3935" y="2088"/>
                <a:ext cx="173" cy="306"/>
                <a:chOff x="3935" y="2288"/>
                <a:chExt cx="173" cy="306"/>
              </a:xfrm>
            </p:grpSpPr>
            <p:sp>
              <p:nvSpPr>
                <p:cNvPr id="1295423" name="Rectangle 63"/>
                <p:cNvSpPr>
                  <a:spLocks noChangeArrowheads="1"/>
                </p:cNvSpPr>
                <p:nvPr/>
              </p:nvSpPr>
              <p:spPr bwMode="auto">
                <a:xfrm>
                  <a:off x="3959" y="2288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24" name="Freeform 64"/>
                <p:cNvSpPr>
                  <a:spLocks/>
                </p:cNvSpPr>
                <p:nvPr/>
              </p:nvSpPr>
              <p:spPr bwMode="auto">
                <a:xfrm>
                  <a:off x="3992" y="2550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25" name="Rectangle 65"/>
                <p:cNvSpPr>
                  <a:spLocks noChangeArrowheads="1"/>
                </p:cNvSpPr>
                <p:nvPr/>
              </p:nvSpPr>
              <p:spPr bwMode="auto">
                <a:xfrm>
                  <a:off x="3935" y="2363"/>
                  <a:ext cx="173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Y</a:t>
                  </a:r>
                </a:p>
              </p:txBody>
            </p:sp>
          </p:grpSp>
          <p:grpSp>
            <p:nvGrpSpPr>
              <p:cNvPr id="14" name="Group 66"/>
              <p:cNvGrpSpPr>
                <a:grpSpLocks/>
              </p:cNvGrpSpPr>
              <p:nvPr/>
            </p:nvGrpSpPr>
            <p:grpSpPr bwMode="auto">
              <a:xfrm>
                <a:off x="3951" y="2592"/>
                <a:ext cx="109" cy="304"/>
                <a:chOff x="3951" y="2792"/>
                <a:chExt cx="109" cy="304"/>
              </a:xfrm>
            </p:grpSpPr>
            <p:sp>
              <p:nvSpPr>
                <p:cNvPr id="1295427" name="Rectangle 67"/>
                <p:cNvSpPr>
                  <a:spLocks noChangeArrowheads="1"/>
                </p:cNvSpPr>
                <p:nvPr/>
              </p:nvSpPr>
              <p:spPr bwMode="auto">
                <a:xfrm>
                  <a:off x="3951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28" name="Freeform 68"/>
                <p:cNvSpPr>
                  <a:spLocks/>
                </p:cNvSpPr>
                <p:nvPr/>
              </p:nvSpPr>
              <p:spPr bwMode="auto">
                <a:xfrm>
                  <a:off x="3984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69"/>
              <p:cNvGrpSpPr>
                <a:grpSpLocks/>
              </p:cNvGrpSpPr>
              <p:nvPr/>
            </p:nvGrpSpPr>
            <p:grpSpPr bwMode="auto">
              <a:xfrm>
                <a:off x="5420" y="2456"/>
                <a:ext cx="192" cy="306"/>
                <a:chOff x="5420" y="2656"/>
                <a:chExt cx="192" cy="306"/>
              </a:xfrm>
            </p:grpSpPr>
            <p:sp>
              <p:nvSpPr>
                <p:cNvPr id="1295430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5420" y="2800"/>
                  <a:ext cx="5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31" name="Rectangle 71"/>
                <p:cNvSpPr>
                  <a:spLocks noChangeArrowheads="1"/>
                </p:cNvSpPr>
                <p:nvPr/>
              </p:nvSpPr>
              <p:spPr bwMode="auto">
                <a:xfrm>
                  <a:off x="5471" y="26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32" name="Freeform 72"/>
                <p:cNvSpPr>
                  <a:spLocks/>
                </p:cNvSpPr>
                <p:nvPr/>
              </p:nvSpPr>
              <p:spPr bwMode="auto">
                <a:xfrm>
                  <a:off x="5504" y="29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33" name="Rectangle 73"/>
                <p:cNvSpPr>
                  <a:spLocks noChangeArrowheads="1"/>
                </p:cNvSpPr>
                <p:nvPr/>
              </p:nvSpPr>
              <p:spPr bwMode="auto">
                <a:xfrm>
                  <a:off x="5431" y="2723"/>
                  <a:ext cx="181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</a:t>
                  </a:r>
                </a:p>
              </p:txBody>
            </p:sp>
          </p:grpSp>
          <p:sp>
            <p:nvSpPr>
              <p:cNvPr id="1295434" name="Rectangle 74"/>
              <p:cNvSpPr>
                <a:spLocks noChangeArrowheads="1"/>
              </p:cNvSpPr>
              <p:nvPr/>
            </p:nvSpPr>
            <p:spPr bwMode="auto">
              <a:xfrm>
                <a:off x="3247" y="2875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MD1</a:t>
                </a:r>
              </a:p>
            </p:txBody>
          </p:sp>
          <p:sp>
            <p:nvSpPr>
              <p:cNvPr id="1295435" name="Rectangle 75"/>
              <p:cNvSpPr>
                <a:spLocks noChangeArrowheads="1"/>
              </p:cNvSpPr>
              <p:nvPr/>
            </p:nvSpPr>
            <p:spPr bwMode="auto">
              <a:xfrm>
                <a:off x="3863" y="2883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MD2</a:t>
                </a:r>
              </a:p>
            </p:txBody>
          </p:sp>
          <p:sp>
            <p:nvSpPr>
              <p:cNvPr id="1295436" name="Line 76"/>
              <p:cNvSpPr>
                <a:spLocks noChangeShapeType="1"/>
              </p:cNvSpPr>
              <p:nvPr/>
            </p:nvSpPr>
            <p:spPr bwMode="auto">
              <a:xfrm>
                <a:off x="3192" y="2516"/>
                <a:ext cx="0" cy="96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6" name="Group 77"/>
              <p:cNvGrpSpPr>
                <a:grpSpLocks/>
              </p:cNvGrpSpPr>
              <p:nvPr/>
            </p:nvGrpSpPr>
            <p:grpSpPr bwMode="auto">
              <a:xfrm>
                <a:off x="733" y="2021"/>
                <a:ext cx="566" cy="596"/>
                <a:chOff x="733" y="2221"/>
                <a:chExt cx="566" cy="596"/>
              </a:xfrm>
            </p:grpSpPr>
            <p:sp>
              <p:nvSpPr>
                <p:cNvPr id="1295438" name="Rectangle 78"/>
                <p:cNvSpPr>
                  <a:spLocks noChangeArrowheads="1"/>
                </p:cNvSpPr>
                <p:nvPr/>
              </p:nvSpPr>
              <p:spPr bwMode="auto">
                <a:xfrm>
                  <a:off x="775" y="22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39" name="Rectangle 79"/>
                <p:cNvSpPr>
                  <a:spLocks noChangeArrowheads="1"/>
                </p:cNvSpPr>
                <p:nvPr/>
              </p:nvSpPr>
              <p:spPr bwMode="auto">
                <a:xfrm>
                  <a:off x="734" y="2221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295440" name="Rectangle 80"/>
                <p:cNvSpPr>
                  <a:spLocks noChangeArrowheads="1"/>
                </p:cNvSpPr>
                <p:nvPr/>
              </p:nvSpPr>
              <p:spPr bwMode="auto">
                <a:xfrm>
                  <a:off x="992" y="2335"/>
                  <a:ext cx="289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</p:txBody>
            </p:sp>
            <p:sp>
              <p:nvSpPr>
                <p:cNvPr id="1295441" name="Rectangle 81"/>
                <p:cNvSpPr>
                  <a:spLocks noChangeArrowheads="1"/>
                </p:cNvSpPr>
                <p:nvPr/>
              </p:nvSpPr>
              <p:spPr bwMode="auto">
                <a:xfrm>
                  <a:off x="733" y="2493"/>
                  <a:ext cx="566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</p:grpSp>
          <p:grpSp>
            <p:nvGrpSpPr>
              <p:cNvPr id="17" name="Group 82"/>
              <p:cNvGrpSpPr>
                <a:grpSpLocks/>
              </p:cNvGrpSpPr>
              <p:nvPr/>
            </p:nvGrpSpPr>
            <p:grpSpPr bwMode="auto">
              <a:xfrm>
                <a:off x="526" y="1125"/>
                <a:ext cx="601" cy="411"/>
                <a:chOff x="526" y="1325"/>
                <a:chExt cx="601" cy="411"/>
              </a:xfrm>
            </p:grpSpPr>
            <p:sp>
              <p:nvSpPr>
                <p:cNvPr id="1295443" name="Rectangle 83"/>
                <p:cNvSpPr>
                  <a:spLocks noChangeArrowheads="1"/>
                </p:cNvSpPr>
                <p:nvPr/>
              </p:nvSpPr>
              <p:spPr bwMode="auto">
                <a:xfrm>
                  <a:off x="526" y="1325"/>
                  <a:ext cx="29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0x4</a:t>
                  </a:r>
                </a:p>
              </p:txBody>
            </p:sp>
            <p:sp>
              <p:nvSpPr>
                <p:cNvPr id="1295444" name="Freeform 84"/>
                <p:cNvSpPr>
                  <a:spLocks/>
                </p:cNvSpPr>
                <p:nvPr/>
              </p:nvSpPr>
              <p:spPr bwMode="auto">
                <a:xfrm>
                  <a:off x="823" y="1351"/>
                  <a:ext cx="241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48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0" y="288"/>
                    </a:cxn>
                    <a:cxn ang="0">
                      <a:pos x="240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41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48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0" y="288"/>
                      </a:lnTo>
                      <a:lnTo>
                        <a:pt x="240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45" name="Line 85"/>
                <p:cNvSpPr>
                  <a:spLocks noChangeShapeType="1"/>
                </p:cNvSpPr>
                <p:nvPr/>
              </p:nvSpPr>
              <p:spPr bwMode="auto">
                <a:xfrm>
                  <a:off x="779" y="1399"/>
                  <a:ext cx="4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46" name="Rectangle 86"/>
                <p:cNvSpPr>
                  <a:spLocks noChangeArrowheads="1"/>
                </p:cNvSpPr>
                <p:nvPr/>
              </p:nvSpPr>
              <p:spPr bwMode="auto">
                <a:xfrm>
                  <a:off x="829" y="1469"/>
                  <a:ext cx="268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Add</a:t>
                  </a:r>
                </a:p>
              </p:txBody>
            </p:sp>
            <p:sp>
              <p:nvSpPr>
                <p:cNvPr id="1295447" name="Line 87"/>
                <p:cNvSpPr>
                  <a:spLocks noChangeShapeType="1"/>
                </p:cNvSpPr>
                <p:nvPr/>
              </p:nvSpPr>
              <p:spPr bwMode="auto">
                <a:xfrm>
                  <a:off x="1071" y="1551"/>
                  <a:ext cx="5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88"/>
              <p:cNvGrpSpPr>
                <a:grpSpLocks/>
              </p:cNvGrpSpPr>
              <p:nvPr/>
            </p:nvGrpSpPr>
            <p:grpSpPr bwMode="auto">
              <a:xfrm>
                <a:off x="1238" y="2063"/>
                <a:ext cx="221" cy="304"/>
                <a:chOff x="1238" y="2263"/>
                <a:chExt cx="221" cy="304"/>
              </a:xfrm>
            </p:grpSpPr>
            <p:sp>
              <p:nvSpPr>
                <p:cNvPr id="1295449" name="Line 89"/>
                <p:cNvSpPr>
                  <a:spLocks noChangeShapeType="1"/>
                </p:cNvSpPr>
                <p:nvPr/>
              </p:nvSpPr>
              <p:spPr bwMode="auto">
                <a:xfrm>
                  <a:off x="1256" y="2424"/>
                  <a:ext cx="182" cy="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50" name="Rectangle 90"/>
                <p:cNvSpPr>
                  <a:spLocks noChangeArrowheads="1"/>
                </p:cNvSpPr>
                <p:nvPr/>
              </p:nvSpPr>
              <p:spPr bwMode="auto">
                <a:xfrm>
                  <a:off x="1293" y="2263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51" name="Freeform 91"/>
                <p:cNvSpPr>
                  <a:spLocks/>
                </p:cNvSpPr>
                <p:nvPr/>
              </p:nvSpPr>
              <p:spPr bwMode="auto">
                <a:xfrm>
                  <a:off x="1326" y="2517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52" name="Rectangle 92"/>
                <p:cNvSpPr>
                  <a:spLocks noChangeArrowheads="1"/>
                </p:cNvSpPr>
                <p:nvPr/>
              </p:nvSpPr>
              <p:spPr bwMode="auto">
                <a:xfrm>
                  <a:off x="1238" y="2330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sp>
            <p:nvSpPr>
              <p:cNvPr id="1295453" name="Rectangle 93"/>
              <p:cNvSpPr>
                <a:spLocks noChangeArrowheads="1"/>
              </p:cNvSpPr>
              <p:nvPr/>
            </p:nvSpPr>
            <p:spPr bwMode="auto">
              <a:xfrm>
                <a:off x="2265" y="2603"/>
                <a:ext cx="369" cy="21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54" name="Rectangle 94"/>
              <p:cNvSpPr>
                <a:spLocks noChangeArrowheads="1"/>
              </p:cNvSpPr>
              <p:nvPr/>
            </p:nvSpPr>
            <p:spPr bwMode="auto">
              <a:xfrm>
                <a:off x="2283" y="2569"/>
                <a:ext cx="34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Ext</a:t>
                </a:r>
              </a:p>
            </p:txBody>
          </p:sp>
          <p:sp>
            <p:nvSpPr>
              <p:cNvPr id="1295455" name="Freeform 95"/>
              <p:cNvSpPr>
                <a:spLocks/>
              </p:cNvSpPr>
              <p:nvPr/>
            </p:nvSpPr>
            <p:spPr bwMode="auto">
              <a:xfrm>
                <a:off x="3619" y="2063"/>
                <a:ext cx="250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50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9" y="288"/>
                  </a:cxn>
                  <a:cxn ang="0">
                    <a:pos x="249" y="96"/>
                  </a:cxn>
                  <a:cxn ang="0">
                    <a:pos x="0" y="0"/>
                  </a:cxn>
                </a:cxnLst>
                <a:rect l="0" t="0" r="r" b="b"/>
                <a:pathLst>
                  <a:path w="250" h="385">
                    <a:moveTo>
                      <a:pt x="0" y="0"/>
                    </a:moveTo>
                    <a:lnTo>
                      <a:pt x="0" y="160"/>
                    </a:lnTo>
                    <a:lnTo>
                      <a:pt x="50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9" y="288"/>
                    </a:lnTo>
                    <a:lnTo>
                      <a:pt x="249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56" name="Rectangle 96"/>
              <p:cNvSpPr>
                <a:spLocks noChangeArrowheads="1"/>
              </p:cNvSpPr>
              <p:nvPr/>
            </p:nvSpPr>
            <p:spPr bwMode="auto">
              <a:xfrm>
                <a:off x="3627" y="2173"/>
                <a:ext cx="27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ALU</a:t>
                </a:r>
              </a:p>
            </p:txBody>
          </p:sp>
          <p:sp>
            <p:nvSpPr>
              <p:cNvPr id="1295457" name="Freeform 97"/>
              <p:cNvSpPr>
                <a:spLocks/>
              </p:cNvSpPr>
              <p:nvPr/>
            </p:nvSpPr>
            <p:spPr bwMode="auto">
              <a:xfrm>
                <a:off x="5280" y="2393"/>
                <a:ext cx="145" cy="326"/>
              </a:xfrm>
              <a:custGeom>
                <a:avLst/>
                <a:gdLst/>
                <a:ahLst/>
                <a:cxnLst>
                  <a:cxn ang="0">
                    <a:pos x="144" y="41"/>
                  </a:cxn>
                  <a:cxn ang="0">
                    <a:pos x="144" y="284"/>
                  </a:cxn>
                  <a:cxn ang="0">
                    <a:pos x="0" y="325"/>
                  </a:cxn>
                  <a:cxn ang="0">
                    <a:pos x="0" y="0"/>
                  </a:cxn>
                  <a:cxn ang="0">
                    <a:pos x="144" y="41"/>
                  </a:cxn>
                </a:cxnLst>
                <a:rect l="0" t="0" r="r" b="b"/>
                <a:pathLst>
                  <a:path w="145" h="326">
                    <a:moveTo>
                      <a:pt x="144" y="41"/>
                    </a:moveTo>
                    <a:lnTo>
                      <a:pt x="144" y="284"/>
                    </a:lnTo>
                    <a:lnTo>
                      <a:pt x="0" y="325"/>
                    </a:lnTo>
                    <a:lnTo>
                      <a:pt x="0" y="0"/>
                    </a:lnTo>
                    <a:lnTo>
                      <a:pt x="144" y="4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9" name="Group 98"/>
              <p:cNvGrpSpPr>
                <a:grpSpLocks/>
              </p:cNvGrpSpPr>
              <p:nvPr/>
            </p:nvGrpSpPr>
            <p:grpSpPr bwMode="auto">
              <a:xfrm>
                <a:off x="2224" y="1737"/>
                <a:ext cx="444" cy="748"/>
                <a:chOff x="2224" y="1737"/>
                <a:chExt cx="444" cy="748"/>
              </a:xfrm>
            </p:grpSpPr>
            <p:sp>
              <p:nvSpPr>
                <p:cNvPr id="1295459" name="Rectangle 99"/>
                <p:cNvSpPr>
                  <a:spLocks noChangeArrowheads="1"/>
                </p:cNvSpPr>
                <p:nvPr/>
              </p:nvSpPr>
              <p:spPr bwMode="auto">
                <a:xfrm>
                  <a:off x="2265" y="1787"/>
                  <a:ext cx="368" cy="68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60" name="Rectangle 100"/>
                <p:cNvSpPr>
                  <a:spLocks noChangeArrowheads="1"/>
                </p:cNvSpPr>
                <p:nvPr/>
              </p:nvSpPr>
              <p:spPr bwMode="auto">
                <a:xfrm>
                  <a:off x="2392" y="2037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rd1</a:t>
                  </a:r>
                </a:p>
              </p:txBody>
            </p:sp>
            <p:sp>
              <p:nvSpPr>
                <p:cNvPr id="1295461" name="Rectangle 101"/>
                <p:cNvSpPr>
                  <a:spLocks noChangeArrowheads="1"/>
                </p:cNvSpPr>
                <p:nvPr/>
              </p:nvSpPr>
              <p:spPr bwMode="auto">
                <a:xfrm>
                  <a:off x="2249" y="2295"/>
                  <a:ext cx="405" cy="19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GPRs</a:t>
                  </a:r>
                </a:p>
              </p:txBody>
            </p:sp>
            <p:sp>
              <p:nvSpPr>
                <p:cNvPr id="1295462" name="Rectangle 102"/>
                <p:cNvSpPr>
                  <a:spLocks noChangeArrowheads="1"/>
                </p:cNvSpPr>
                <p:nvPr/>
              </p:nvSpPr>
              <p:spPr bwMode="auto">
                <a:xfrm>
                  <a:off x="2224" y="1841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rs1</a:t>
                  </a:r>
                </a:p>
              </p:txBody>
            </p:sp>
            <p:sp>
              <p:nvSpPr>
                <p:cNvPr id="1295463" name="Rectangle 103"/>
                <p:cNvSpPr>
                  <a:spLocks noChangeArrowheads="1"/>
                </p:cNvSpPr>
                <p:nvPr/>
              </p:nvSpPr>
              <p:spPr bwMode="auto">
                <a:xfrm>
                  <a:off x="2224" y="1937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rs2</a:t>
                  </a:r>
                </a:p>
              </p:txBody>
            </p:sp>
            <p:sp>
              <p:nvSpPr>
                <p:cNvPr id="1295464" name="Rectangle 104"/>
                <p:cNvSpPr>
                  <a:spLocks noChangeArrowheads="1"/>
                </p:cNvSpPr>
                <p:nvPr/>
              </p:nvSpPr>
              <p:spPr bwMode="auto">
                <a:xfrm>
                  <a:off x="2224" y="2121"/>
                  <a:ext cx="24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ws</a:t>
                  </a:r>
                </a:p>
              </p:txBody>
            </p:sp>
            <p:sp>
              <p:nvSpPr>
                <p:cNvPr id="1295465" name="Rectangle 105"/>
                <p:cNvSpPr>
                  <a:spLocks noChangeArrowheads="1"/>
                </p:cNvSpPr>
                <p:nvPr/>
              </p:nvSpPr>
              <p:spPr bwMode="auto">
                <a:xfrm>
                  <a:off x="2224" y="2215"/>
                  <a:ext cx="25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</a:t>
                  </a:r>
                </a:p>
              </p:txBody>
            </p:sp>
            <p:sp>
              <p:nvSpPr>
                <p:cNvPr id="1295466" name="Rectangle 106"/>
                <p:cNvSpPr>
                  <a:spLocks noChangeArrowheads="1"/>
                </p:cNvSpPr>
                <p:nvPr/>
              </p:nvSpPr>
              <p:spPr bwMode="auto">
                <a:xfrm>
                  <a:off x="2387" y="2216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rd2</a:t>
                  </a:r>
                </a:p>
              </p:txBody>
            </p:sp>
            <p:sp>
              <p:nvSpPr>
                <p:cNvPr id="1295467" name="Rectangle 107"/>
                <p:cNvSpPr>
                  <a:spLocks noChangeArrowheads="1"/>
                </p:cNvSpPr>
                <p:nvPr/>
              </p:nvSpPr>
              <p:spPr bwMode="auto">
                <a:xfrm>
                  <a:off x="2360" y="1737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295468" name="Freeform 108"/>
                <p:cNvSpPr>
                  <a:spLocks/>
                </p:cNvSpPr>
                <p:nvPr/>
              </p:nvSpPr>
              <p:spPr bwMode="auto">
                <a:xfrm flipV="1">
                  <a:off x="2295" y="1789"/>
                  <a:ext cx="54" cy="47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109"/>
              <p:cNvGrpSpPr>
                <a:grpSpLocks/>
              </p:cNvGrpSpPr>
              <p:nvPr/>
            </p:nvGrpSpPr>
            <p:grpSpPr bwMode="auto">
              <a:xfrm>
                <a:off x="4391" y="1988"/>
                <a:ext cx="586" cy="868"/>
                <a:chOff x="4391" y="2188"/>
                <a:chExt cx="586" cy="868"/>
              </a:xfrm>
            </p:grpSpPr>
            <p:sp>
              <p:nvSpPr>
                <p:cNvPr id="1295470" name="Rectangle 110"/>
                <p:cNvSpPr>
                  <a:spLocks noChangeArrowheads="1"/>
                </p:cNvSpPr>
                <p:nvPr/>
              </p:nvSpPr>
              <p:spPr bwMode="auto">
                <a:xfrm>
                  <a:off x="4391" y="2865"/>
                  <a:ext cx="333" cy="14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9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295471" name="Line 111"/>
                <p:cNvSpPr>
                  <a:spLocks noChangeShapeType="1"/>
                </p:cNvSpPr>
                <p:nvPr/>
              </p:nvSpPr>
              <p:spPr bwMode="auto">
                <a:xfrm>
                  <a:off x="4608" y="2188"/>
                  <a:ext cx="0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72" name="Rectangle 112"/>
                <p:cNvSpPr>
                  <a:spLocks noChangeArrowheads="1"/>
                </p:cNvSpPr>
                <p:nvPr/>
              </p:nvSpPr>
              <p:spPr bwMode="auto">
                <a:xfrm>
                  <a:off x="4432" y="2304"/>
                  <a:ext cx="488" cy="752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73" name="Rectangle 113"/>
                <p:cNvSpPr>
                  <a:spLocks noChangeArrowheads="1"/>
                </p:cNvSpPr>
                <p:nvPr/>
              </p:nvSpPr>
              <p:spPr bwMode="auto">
                <a:xfrm>
                  <a:off x="4399" y="2350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295474" name="Rectangle 114"/>
                <p:cNvSpPr>
                  <a:spLocks noChangeArrowheads="1"/>
                </p:cNvSpPr>
                <p:nvPr/>
              </p:nvSpPr>
              <p:spPr bwMode="auto">
                <a:xfrm>
                  <a:off x="4391" y="2879"/>
                  <a:ext cx="4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295475" name="Rectangle 115"/>
                <p:cNvSpPr>
                  <a:spLocks noChangeArrowheads="1"/>
                </p:cNvSpPr>
                <p:nvPr/>
              </p:nvSpPr>
              <p:spPr bwMode="auto">
                <a:xfrm>
                  <a:off x="4586" y="2548"/>
                  <a:ext cx="368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rdata</a:t>
                  </a:r>
                </a:p>
              </p:txBody>
            </p:sp>
            <p:sp>
              <p:nvSpPr>
                <p:cNvPr id="1295476" name="Rectangle 116"/>
                <p:cNvSpPr>
                  <a:spLocks noChangeArrowheads="1"/>
                </p:cNvSpPr>
                <p:nvPr/>
              </p:nvSpPr>
              <p:spPr bwMode="auto">
                <a:xfrm>
                  <a:off x="4411" y="2648"/>
                  <a:ext cx="566" cy="28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Data </a:t>
                  </a:r>
                </a:p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  <p:sp>
              <p:nvSpPr>
                <p:cNvPr id="1295477" name="Rectangle 117"/>
                <p:cNvSpPr>
                  <a:spLocks noChangeArrowheads="1"/>
                </p:cNvSpPr>
                <p:nvPr/>
              </p:nvSpPr>
              <p:spPr bwMode="auto">
                <a:xfrm>
                  <a:off x="4527" y="2254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295478" name="Freeform 118"/>
                <p:cNvSpPr>
                  <a:spLocks/>
                </p:cNvSpPr>
                <p:nvPr/>
              </p:nvSpPr>
              <p:spPr bwMode="auto">
                <a:xfrm flipV="1">
                  <a:off x="4468" y="2313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295479" name="Freeform 119"/>
            <p:cNvSpPr>
              <a:spLocks/>
            </p:cNvSpPr>
            <p:nvPr/>
          </p:nvSpPr>
          <p:spPr bwMode="auto">
            <a:xfrm>
              <a:off x="1377" y="2978"/>
              <a:ext cx="1761" cy="481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0" y="480"/>
                </a:cxn>
                <a:cxn ang="0">
                  <a:pos x="1760" y="480"/>
                </a:cxn>
                <a:cxn ang="0">
                  <a:pos x="1760" y="0"/>
                </a:cxn>
              </a:cxnLst>
              <a:rect l="0" t="0" r="r" b="b"/>
              <a:pathLst>
                <a:path w="1761" h="481">
                  <a:moveTo>
                    <a:pt x="0" y="160"/>
                  </a:moveTo>
                  <a:lnTo>
                    <a:pt x="0" y="480"/>
                  </a:lnTo>
                  <a:lnTo>
                    <a:pt x="1760" y="480"/>
                  </a:lnTo>
                  <a:lnTo>
                    <a:pt x="176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480" name="Freeform 120"/>
            <p:cNvSpPr>
              <a:spLocks/>
            </p:cNvSpPr>
            <p:nvPr/>
          </p:nvSpPr>
          <p:spPr bwMode="auto">
            <a:xfrm>
              <a:off x="3384" y="1848"/>
              <a:ext cx="321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744"/>
                </a:cxn>
              </a:cxnLst>
              <a:rect l="0" t="0" r="r" b="b"/>
              <a:pathLst>
                <a:path w="321" h="745">
                  <a:moveTo>
                    <a:pt x="0" y="0"/>
                  </a:moveTo>
                  <a:lnTo>
                    <a:pt x="320" y="0"/>
                  </a:lnTo>
                  <a:lnTo>
                    <a:pt x="320" y="74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1" name="Group 121"/>
            <p:cNvGrpSpPr>
              <a:grpSpLocks/>
            </p:cNvGrpSpPr>
            <p:nvPr/>
          </p:nvGrpSpPr>
          <p:grpSpPr bwMode="auto">
            <a:xfrm>
              <a:off x="4979" y="1768"/>
              <a:ext cx="669" cy="514"/>
              <a:chOff x="4755" y="1768"/>
              <a:chExt cx="893" cy="514"/>
            </a:xfrm>
          </p:grpSpPr>
          <p:grpSp>
            <p:nvGrpSpPr>
              <p:cNvPr id="22" name="Group 122"/>
              <p:cNvGrpSpPr>
                <a:grpSpLocks/>
              </p:cNvGrpSpPr>
              <p:nvPr/>
            </p:nvGrpSpPr>
            <p:grpSpPr bwMode="auto">
              <a:xfrm>
                <a:off x="4755" y="1768"/>
                <a:ext cx="851" cy="345"/>
                <a:chOff x="4812" y="1304"/>
                <a:chExt cx="851" cy="345"/>
              </a:xfrm>
            </p:grpSpPr>
            <p:sp>
              <p:nvSpPr>
                <p:cNvPr id="1295483" name="Freeform 123"/>
                <p:cNvSpPr>
                  <a:spLocks/>
                </p:cNvSpPr>
                <p:nvPr/>
              </p:nvSpPr>
              <p:spPr bwMode="auto">
                <a:xfrm>
                  <a:off x="4958" y="1304"/>
                  <a:ext cx="705" cy="313"/>
                </a:xfrm>
                <a:custGeom>
                  <a:avLst/>
                  <a:gdLst/>
                  <a:ahLst/>
                  <a:cxnLst>
                    <a:cxn ang="0">
                      <a:pos x="640" y="0"/>
                    </a:cxn>
                    <a:cxn ang="0">
                      <a:pos x="704" y="0"/>
                    </a:cxn>
                    <a:cxn ang="0">
                      <a:pos x="704" y="312"/>
                    </a:cxn>
                    <a:cxn ang="0">
                      <a:pos x="0" y="312"/>
                    </a:cxn>
                  </a:cxnLst>
                  <a:rect l="0" t="0" r="r" b="b"/>
                  <a:pathLst>
                    <a:path w="705" h="313">
                      <a:moveTo>
                        <a:pt x="640" y="0"/>
                      </a:moveTo>
                      <a:lnTo>
                        <a:pt x="704" y="0"/>
                      </a:lnTo>
                      <a:lnTo>
                        <a:pt x="704" y="312"/>
                      </a:lnTo>
                      <a:lnTo>
                        <a:pt x="0" y="3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5484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4946" y="1504"/>
                  <a:ext cx="71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3" name="Group 125"/>
                <p:cNvGrpSpPr>
                  <a:grpSpLocks/>
                </p:cNvGrpSpPr>
                <p:nvPr/>
              </p:nvGrpSpPr>
              <p:grpSpPr bwMode="auto">
                <a:xfrm>
                  <a:off x="4812" y="1348"/>
                  <a:ext cx="394" cy="301"/>
                  <a:chOff x="4812" y="1348"/>
                  <a:chExt cx="394" cy="301"/>
                </a:xfrm>
              </p:grpSpPr>
              <p:sp>
                <p:nvSpPr>
                  <p:cNvPr id="1295486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4917" y="1348"/>
                    <a:ext cx="289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31</a:t>
                    </a:r>
                  </a:p>
                </p:txBody>
              </p:sp>
              <p:sp>
                <p:nvSpPr>
                  <p:cNvPr id="1295487" name="Freeform 127"/>
                  <p:cNvSpPr>
                    <a:spLocks/>
                  </p:cNvSpPr>
                  <p:nvPr/>
                </p:nvSpPr>
                <p:spPr bwMode="auto">
                  <a:xfrm>
                    <a:off x="4812" y="1360"/>
                    <a:ext cx="145" cy="289"/>
                  </a:xfrm>
                  <a:custGeom>
                    <a:avLst/>
                    <a:gdLst/>
                    <a:ahLst/>
                    <a:cxnLst>
                      <a:cxn ang="0">
                        <a:pos x="0" y="240"/>
                      </a:cxn>
                      <a:cxn ang="0">
                        <a:pos x="0" y="48"/>
                      </a:cxn>
                      <a:cxn ang="0">
                        <a:pos x="144" y="0"/>
                      </a:cxn>
                      <a:cxn ang="0">
                        <a:pos x="144" y="288"/>
                      </a:cxn>
                      <a:cxn ang="0">
                        <a:pos x="0" y="240"/>
                      </a:cxn>
                    </a:cxnLst>
                    <a:rect l="0" t="0" r="r" b="b"/>
                    <a:pathLst>
                      <a:path w="145" h="289">
                        <a:moveTo>
                          <a:pt x="0" y="240"/>
                        </a:moveTo>
                        <a:lnTo>
                          <a:pt x="0" y="48"/>
                        </a:lnTo>
                        <a:lnTo>
                          <a:pt x="144" y="0"/>
                        </a:lnTo>
                        <a:lnTo>
                          <a:pt x="144" y="28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295488" name="Freeform 128"/>
              <p:cNvSpPr>
                <a:spLocks/>
              </p:cNvSpPr>
              <p:nvPr/>
            </p:nvSpPr>
            <p:spPr bwMode="auto">
              <a:xfrm>
                <a:off x="4799" y="1882"/>
                <a:ext cx="849" cy="400"/>
              </a:xfrm>
              <a:custGeom>
                <a:avLst/>
                <a:gdLst/>
                <a:ahLst/>
                <a:cxnLst>
                  <a:cxn ang="0">
                    <a:pos x="729" y="0"/>
                  </a:cxn>
                  <a:cxn ang="0">
                    <a:pos x="849" y="0"/>
                  </a:cxn>
                  <a:cxn ang="0">
                    <a:pos x="849" y="400"/>
                  </a:cxn>
                  <a:cxn ang="0">
                    <a:pos x="9" y="400"/>
                  </a:cxn>
                  <a:cxn ang="0">
                    <a:pos x="0" y="202"/>
                  </a:cxn>
                </a:cxnLst>
                <a:rect l="0" t="0" r="r" b="b"/>
                <a:pathLst>
                  <a:path w="849" h="400">
                    <a:moveTo>
                      <a:pt x="729" y="0"/>
                    </a:moveTo>
                    <a:lnTo>
                      <a:pt x="849" y="0"/>
                    </a:lnTo>
                    <a:lnTo>
                      <a:pt x="849" y="400"/>
                    </a:lnTo>
                    <a:lnTo>
                      <a:pt x="9" y="400"/>
                    </a:lnTo>
                    <a:lnTo>
                      <a:pt x="0" y="20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95489" name="Freeform 129"/>
            <p:cNvSpPr>
              <a:spLocks/>
            </p:cNvSpPr>
            <p:nvPr/>
          </p:nvSpPr>
          <p:spPr bwMode="auto">
            <a:xfrm>
              <a:off x="2403" y="2010"/>
              <a:ext cx="2625" cy="273"/>
            </a:xfrm>
            <a:custGeom>
              <a:avLst/>
              <a:gdLst/>
              <a:ahLst/>
              <a:cxnLst>
                <a:cxn ang="0">
                  <a:pos x="2456" y="272"/>
                </a:cxn>
                <a:cxn ang="0">
                  <a:pos x="360" y="272"/>
                </a:cxn>
                <a:cxn ang="0">
                  <a:pos x="360" y="0"/>
                </a:cxn>
                <a:cxn ang="0">
                  <a:pos x="0" y="0"/>
                </a:cxn>
                <a:cxn ang="0">
                  <a:pos x="0" y="240"/>
                </a:cxn>
              </a:cxnLst>
              <a:rect l="0" t="0" r="r" b="b"/>
              <a:pathLst>
                <a:path w="2457" h="273">
                  <a:moveTo>
                    <a:pt x="2456" y="272"/>
                  </a:moveTo>
                  <a:lnTo>
                    <a:pt x="360" y="272"/>
                  </a:lnTo>
                  <a:lnTo>
                    <a:pt x="360" y="0"/>
                  </a:ln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490" name="Freeform 130"/>
            <p:cNvSpPr>
              <a:spLocks/>
            </p:cNvSpPr>
            <p:nvPr/>
          </p:nvSpPr>
          <p:spPr bwMode="auto">
            <a:xfrm>
              <a:off x="4032" y="1882"/>
              <a:ext cx="521" cy="6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0" y="0"/>
                </a:cxn>
                <a:cxn ang="0">
                  <a:pos x="520" y="680"/>
                </a:cxn>
              </a:cxnLst>
              <a:rect l="0" t="0" r="r" b="b"/>
              <a:pathLst>
                <a:path w="521" h="681">
                  <a:moveTo>
                    <a:pt x="0" y="0"/>
                  </a:moveTo>
                  <a:lnTo>
                    <a:pt x="520" y="0"/>
                  </a:lnTo>
                  <a:lnTo>
                    <a:pt x="520" y="68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491" name="Freeform 131"/>
            <p:cNvSpPr>
              <a:spLocks/>
            </p:cNvSpPr>
            <p:nvPr/>
          </p:nvSpPr>
          <p:spPr bwMode="auto">
            <a:xfrm>
              <a:off x="4548" y="2402"/>
              <a:ext cx="763" cy="4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4" name="Group 132"/>
            <p:cNvGrpSpPr>
              <a:grpSpLocks/>
            </p:cNvGrpSpPr>
            <p:nvPr/>
          </p:nvGrpSpPr>
          <p:grpSpPr bwMode="auto">
            <a:xfrm>
              <a:off x="2460" y="1602"/>
              <a:ext cx="547" cy="330"/>
              <a:chOff x="2980" y="1242"/>
              <a:chExt cx="547" cy="330"/>
            </a:xfrm>
          </p:grpSpPr>
          <p:sp>
            <p:nvSpPr>
              <p:cNvPr id="1295493" name="Freeform 133"/>
              <p:cNvSpPr>
                <a:spLocks/>
              </p:cNvSpPr>
              <p:nvPr/>
            </p:nvSpPr>
            <p:spPr bwMode="auto">
              <a:xfrm>
                <a:off x="3382" y="1283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94" name="Rectangle 134"/>
              <p:cNvSpPr>
                <a:spLocks noChangeArrowheads="1"/>
              </p:cNvSpPr>
              <p:nvPr/>
            </p:nvSpPr>
            <p:spPr bwMode="auto">
              <a:xfrm>
                <a:off x="2980" y="1242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295495" name="Line 135"/>
              <p:cNvSpPr>
                <a:spLocks noChangeShapeType="1"/>
              </p:cNvSpPr>
              <p:nvPr/>
            </p:nvSpPr>
            <p:spPr bwMode="auto">
              <a:xfrm>
                <a:off x="3304" y="1347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136"/>
            <p:cNvGrpSpPr>
              <a:grpSpLocks/>
            </p:cNvGrpSpPr>
            <p:nvPr/>
          </p:nvGrpSpPr>
          <p:grpSpPr bwMode="auto">
            <a:xfrm>
              <a:off x="1466" y="1168"/>
              <a:ext cx="409" cy="1313"/>
              <a:chOff x="1578" y="1208"/>
              <a:chExt cx="409" cy="1313"/>
            </a:xfrm>
          </p:grpSpPr>
          <p:sp>
            <p:nvSpPr>
              <p:cNvPr id="1295497" name="Freeform 137"/>
              <p:cNvSpPr>
                <a:spLocks/>
              </p:cNvSpPr>
              <p:nvPr/>
            </p:nvSpPr>
            <p:spPr bwMode="auto">
              <a:xfrm>
                <a:off x="1578" y="1208"/>
                <a:ext cx="345" cy="1217"/>
              </a:xfrm>
              <a:custGeom>
                <a:avLst/>
                <a:gdLst/>
                <a:ahLst/>
                <a:cxnLst>
                  <a:cxn ang="0">
                    <a:pos x="0" y="1216"/>
                  </a:cxn>
                  <a:cxn ang="0">
                    <a:pos x="0" y="154"/>
                  </a:cxn>
                  <a:cxn ang="0">
                    <a:pos x="344" y="0"/>
                  </a:cxn>
                  <a:cxn ang="0">
                    <a:pos x="344" y="0"/>
                  </a:cxn>
                  <a:cxn ang="0">
                    <a:pos x="344" y="0"/>
                  </a:cxn>
                </a:cxnLst>
                <a:rect l="0" t="0" r="r" b="b"/>
                <a:pathLst>
                  <a:path w="345" h="1217">
                    <a:moveTo>
                      <a:pt x="0" y="1216"/>
                    </a:moveTo>
                    <a:lnTo>
                      <a:pt x="0" y="154"/>
                    </a:lnTo>
                    <a:lnTo>
                      <a:pt x="344" y="0"/>
                    </a:lnTo>
                    <a:lnTo>
                      <a:pt x="344" y="0"/>
                    </a:lnTo>
                    <a:lnTo>
                      <a:pt x="344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498" name="Freeform 138"/>
              <p:cNvSpPr>
                <a:spLocks/>
              </p:cNvSpPr>
              <p:nvPr/>
            </p:nvSpPr>
            <p:spPr bwMode="auto">
              <a:xfrm>
                <a:off x="1674" y="1352"/>
                <a:ext cx="313" cy="1169"/>
              </a:xfrm>
              <a:custGeom>
                <a:avLst/>
                <a:gdLst/>
                <a:ahLst/>
                <a:cxnLst>
                  <a:cxn ang="0">
                    <a:pos x="0" y="1168"/>
                  </a:cxn>
                  <a:cxn ang="0">
                    <a:pos x="0" y="140"/>
                  </a:cxn>
                  <a:cxn ang="0">
                    <a:pos x="312" y="0"/>
                  </a:cxn>
                  <a:cxn ang="0">
                    <a:pos x="312" y="0"/>
                  </a:cxn>
                  <a:cxn ang="0">
                    <a:pos x="312" y="0"/>
                  </a:cxn>
                </a:cxnLst>
                <a:rect l="0" t="0" r="r" b="b"/>
                <a:pathLst>
                  <a:path w="313" h="1169">
                    <a:moveTo>
                      <a:pt x="0" y="1168"/>
                    </a:moveTo>
                    <a:lnTo>
                      <a:pt x="0" y="14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312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6" name="Group 139"/>
            <p:cNvGrpSpPr>
              <a:grpSpLocks/>
            </p:cNvGrpSpPr>
            <p:nvPr/>
          </p:nvGrpSpPr>
          <p:grpSpPr bwMode="auto">
            <a:xfrm>
              <a:off x="437" y="818"/>
              <a:ext cx="2505" cy="1702"/>
              <a:chOff x="549" y="858"/>
              <a:chExt cx="2505" cy="1702"/>
            </a:xfrm>
          </p:grpSpPr>
          <p:sp>
            <p:nvSpPr>
              <p:cNvPr id="1295500" name="Freeform 140"/>
              <p:cNvSpPr>
                <a:spLocks/>
              </p:cNvSpPr>
              <p:nvPr/>
            </p:nvSpPr>
            <p:spPr bwMode="auto">
              <a:xfrm>
                <a:off x="549" y="1532"/>
                <a:ext cx="848" cy="903"/>
              </a:xfrm>
              <a:custGeom>
                <a:avLst/>
                <a:gdLst/>
                <a:ahLst/>
                <a:cxnLst>
                  <a:cxn ang="0">
                    <a:pos x="859" y="0"/>
                  </a:cxn>
                  <a:cxn ang="0">
                    <a:pos x="3" y="0"/>
                  </a:cxn>
                  <a:cxn ang="0">
                    <a:pos x="0" y="903"/>
                  </a:cxn>
                </a:cxnLst>
                <a:rect l="0" t="0" r="r" b="b"/>
                <a:pathLst>
                  <a:path w="859" h="903">
                    <a:moveTo>
                      <a:pt x="859" y="0"/>
                    </a:moveTo>
                    <a:lnTo>
                      <a:pt x="3" y="0"/>
                    </a:lnTo>
                    <a:lnTo>
                      <a:pt x="0" y="903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501" name="Freeform 141"/>
              <p:cNvSpPr>
                <a:spLocks/>
              </p:cNvSpPr>
              <p:nvPr/>
            </p:nvSpPr>
            <p:spPr bwMode="auto">
              <a:xfrm>
                <a:off x="1397" y="1532"/>
                <a:ext cx="1657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8" y="0"/>
                  </a:cxn>
                  <a:cxn ang="0">
                    <a:pos x="1688" y="552"/>
                  </a:cxn>
                </a:cxnLst>
                <a:rect l="0" t="0" r="r" b="b"/>
                <a:pathLst>
                  <a:path w="1689" h="553">
                    <a:moveTo>
                      <a:pt x="0" y="0"/>
                    </a:moveTo>
                    <a:lnTo>
                      <a:pt x="1688" y="0"/>
                    </a:lnTo>
                    <a:lnTo>
                      <a:pt x="1688" y="55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502" name="Freeform 142"/>
              <p:cNvSpPr>
                <a:spLocks/>
              </p:cNvSpPr>
              <p:nvPr/>
            </p:nvSpPr>
            <p:spPr bwMode="auto">
              <a:xfrm>
                <a:off x="1416" y="1026"/>
                <a:ext cx="482" cy="1534"/>
              </a:xfrm>
              <a:custGeom>
                <a:avLst/>
                <a:gdLst/>
                <a:ahLst/>
                <a:cxnLst>
                  <a:cxn ang="0">
                    <a:pos x="482" y="0"/>
                  </a:cxn>
                  <a:cxn ang="0">
                    <a:pos x="3" y="0"/>
                  </a:cxn>
                  <a:cxn ang="0">
                    <a:pos x="0" y="1534"/>
                  </a:cxn>
                </a:cxnLst>
                <a:rect l="0" t="0" r="r" b="b"/>
                <a:pathLst>
                  <a:path w="482" h="1534">
                    <a:moveTo>
                      <a:pt x="482" y="0"/>
                    </a:moveTo>
                    <a:lnTo>
                      <a:pt x="3" y="0"/>
                    </a:lnTo>
                    <a:lnTo>
                      <a:pt x="0" y="1534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503" name="Oval 143"/>
              <p:cNvSpPr>
                <a:spLocks noChangeArrowheads="1"/>
              </p:cNvSpPr>
              <p:nvPr/>
            </p:nvSpPr>
            <p:spPr bwMode="auto">
              <a:xfrm>
                <a:off x="1399" y="1518"/>
                <a:ext cx="32" cy="32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504" name="Rectangle 144"/>
              <p:cNvSpPr>
                <a:spLocks noChangeArrowheads="1"/>
              </p:cNvSpPr>
              <p:nvPr/>
            </p:nvSpPr>
            <p:spPr bwMode="auto">
              <a:xfrm>
                <a:off x="1567" y="858"/>
                <a:ext cx="31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stall</a:t>
                </a:r>
              </a:p>
            </p:txBody>
          </p:sp>
        </p:grpSp>
        <p:grpSp>
          <p:nvGrpSpPr>
            <p:cNvPr id="27" name="Group 145"/>
            <p:cNvGrpSpPr>
              <a:grpSpLocks/>
            </p:cNvGrpSpPr>
            <p:nvPr/>
          </p:nvGrpSpPr>
          <p:grpSpPr bwMode="auto">
            <a:xfrm>
              <a:off x="1747" y="778"/>
              <a:ext cx="559" cy="598"/>
              <a:chOff x="1859" y="818"/>
              <a:chExt cx="559" cy="598"/>
            </a:xfrm>
          </p:grpSpPr>
          <p:sp>
            <p:nvSpPr>
              <p:cNvPr id="1295506" name="Oval 146"/>
              <p:cNvSpPr>
                <a:spLocks noChangeArrowheads="1"/>
              </p:cNvSpPr>
              <p:nvPr/>
            </p:nvSpPr>
            <p:spPr bwMode="auto">
              <a:xfrm>
                <a:off x="1906" y="824"/>
                <a:ext cx="512" cy="592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507" name="Rectangle 147"/>
              <p:cNvSpPr>
                <a:spLocks noChangeArrowheads="1"/>
              </p:cNvSpPr>
              <p:nvPr/>
            </p:nvSpPr>
            <p:spPr bwMode="auto">
              <a:xfrm>
                <a:off x="1889" y="966"/>
                <a:ext cx="31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C</a:t>
                </a:r>
                <a:r>
                  <a:rPr lang="en-US" sz="1200" baseline="-25000">
                    <a:solidFill>
                      <a:schemeClr val="tx1"/>
                    </a:solidFill>
                    <a:latin typeface="Verdana" charset="0"/>
                  </a:rPr>
                  <a:t>stall</a:t>
                </a:r>
              </a:p>
            </p:txBody>
          </p:sp>
          <p:sp>
            <p:nvSpPr>
              <p:cNvPr id="1295508" name="Rectangle 148"/>
              <p:cNvSpPr>
                <a:spLocks noChangeArrowheads="1"/>
              </p:cNvSpPr>
              <p:nvPr/>
            </p:nvSpPr>
            <p:spPr bwMode="auto">
              <a:xfrm>
                <a:off x="2115" y="818"/>
                <a:ext cx="24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ws</a:t>
                </a:r>
              </a:p>
            </p:txBody>
          </p:sp>
          <p:sp>
            <p:nvSpPr>
              <p:cNvPr id="1295509" name="Rectangle 149"/>
              <p:cNvSpPr>
                <a:spLocks noChangeArrowheads="1"/>
              </p:cNvSpPr>
              <p:nvPr/>
            </p:nvSpPr>
            <p:spPr bwMode="auto">
              <a:xfrm>
                <a:off x="1859" y="1114"/>
                <a:ext cx="205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rs</a:t>
                </a:r>
              </a:p>
            </p:txBody>
          </p:sp>
          <p:sp>
            <p:nvSpPr>
              <p:cNvPr id="1295510" name="Rectangle 150"/>
              <p:cNvSpPr>
                <a:spLocks noChangeArrowheads="1"/>
              </p:cNvSpPr>
              <p:nvPr/>
            </p:nvSpPr>
            <p:spPr bwMode="auto">
              <a:xfrm>
                <a:off x="1939" y="1202"/>
                <a:ext cx="19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rt</a:t>
                </a:r>
              </a:p>
            </p:txBody>
          </p:sp>
          <p:sp>
            <p:nvSpPr>
              <p:cNvPr id="1295511" name="Rectangle 151"/>
              <p:cNvSpPr>
                <a:spLocks noChangeArrowheads="1"/>
              </p:cNvSpPr>
              <p:nvPr/>
            </p:nvSpPr>
            <p:spPr bwMode="auto">
              <a:xfrm>
                <a:off x="2121" y="1150"/>
                <a:ext cx="16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?</a:t>
                </a:r>
              </a:p>
            </p:txBody>
          </p:sp>
        </p:grpSp>
        <p:sp>
          <p:nvSpPr>
            <p:cNvPr id="1295512" name="Freeform 152"/>
            <p:cNvSpPr>
              <a:spLocks/>
            </p:cNvSpPr>
            <p:nvPr/>
          </p:nvSpPr>
          <p:spPr bwMode="auto">
            <a:xfrm>
              <a:off x="2203" y="832"/>
              <a:ext cx="2639" cy="1120"/>
            </a:xfrm>
            <a:custGeom>
              <a:avLst/>
              <a:gdLst/>
              <a:ahLst/>
              <a:cxnLst>
                <a:cxn ang="0">
                  <a:pos x="2495" y="1063"/>
                </a:cxn>
                <a:cxn ang="0">
                  <a:pos x="2495" y="0"/>
                </a:cxn>
                <a:cxn ang="0">
                  <a:pos x="0" y="0"/>
                </a:cxn>
              </a:cxnLst>
              <a:rect l="0" t="0" r="r" b="b"/>
              <a:pathLst>
                <a:path w="2496" h="1064">
                  <a:moveTo>
                    <a:pt x="2495" y="1063"/>
                  </a:moveTo>
                  <a:lnTo>
                    <a:pt x="2495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153"/>
          <p:cNvGrpSpPr>
            <a:grpSpLocks/>
          </p:cNvGrpSpPr>
          <p:nvPr/>
        </p:nvGrpSpPr>
        <p:grpSpPr bwMode="auto">
          <a:xfrm>
            <a:off x="3286125" y="1365250"/>
            <a:ext cx="4187825" cy="2247900"/>
            <a:chOff x="2038" y="836"/>
            <a:chExt cx="2742" cy="1440"/>
          </a:xfrm>
        </p:grpSpPr>
        <p:sp>
          <p:nvSpPr>
            <p:cNvPr id="1295514" name="Freeform 154"/>
            <p:cNvSpPr>
              <a:spLocks/>
            </p:cNvSpPr>
            <p:nvPr/>
          </p:nvSpPr>
          <p:spPr bwMode="auto">
            <a:xfrm>
              <a:off x="2228" y="878"/>
              <a:ext cx="2552" cy="1398"/>
            </a:xfrm>
            <a:custGeom>
              <a:avLst/>
              <a:gdLst/>
              <a:ahLst/>
              <a:cxnLst>
                <a:cxn ang="0">
                  <a:pos x="2361" y="1333"/>
                </a:cxn>
                <a:cxn ang="0">
                  <a:pos x="2361" y="0"/>
                </a:cxn>
                <a:cxn ang="0">
                  <a:pos x="0" y="0"/>
                </a:cxn>
              </a:cxnLst>
              <a:rect l="0" t="0" r="r" b="b"/>
              <a:pathLst>
                <a:path w="2362" h="1334">
                  <a:moveTo>
                    <a:pt x="2361" y="1333"/>
                  </a:moveTo>
                  <a:lnTo>
                    <a:pt x="2361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15" name="Text Box 155"/>
            <p:cNvSpPr txBox="1">
              <a:spLocks noChangeArrowheads="1"/>
            </p:cNvSpPr>
            <p:nvPr/>
          </p:nvSpPr>
          <p:spPr bwMode="auto">
            <a:xfrm>
              <a:off x="2038" y="836"/>
              <a:ext cx="2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</p:grpSp>
      <p:grpSp>
        <p:nvGrpSpPr>
          <p:cNvPr id="29" name="Group 156"/>
          <p:cNvGrpSpPr>
            <a:grpSpLocks/>
          </p:cNvGrpSpPr>
          <p:nvPr/>
        </p:nvGrpSpPr>
        <p:grpSpPr bwMode="auto">
          <a:xfrm>
            <a:off x="2717800" y="2105025"/>
            <a:ext cx="1101725" cy="720725"/>
            <a:chOff x="1712" y="1326"/>
            <a:chExt cx="694" cy="454"/>
          </a:xfrm>
        </p:grpSpPr>
        <p:sp>
          <p:nvSpPr>
            <p:cNvPr id="1295517" name="Line 157"/>
            <p:cNvSpPr>
              <a:spLocks noChangeShapeType="1"/>
            </p:cNvSpPr>
            <p:nvPr/>
          </p:nvSpPr>
          <p:spPr bwMode="auto">
            <a:xfrm flipV="1">
              <a:off x="2151" y="1326"/>
              <a:ext cx="0" cy="2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18" name="Oval 158"/>
            <p:cNvSpPr>
              <a:spLocks noChangeArrowheads="1"/>
            </p:cNvSpPr>
            <p:nvPr/>
          </p:nvSpPr>
          <p:spPr bwMode="auto">
            <a:xfrm>
              <a:off x="1871" y="1532"/>
              <a:ext cx="384" cy="143"/>
            </a:xfrm>
            <a:prstGeom prst="ellipse">
              <a:avLst/>
            </a:prstGeom>
            <a:solidFill>
              <a:srgbClr val="CFBDC8"/>
            </a:solidFill>
            <a:ln w="25400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19" name="Line 159"/>
            <p:cNvSpPr>
              <a:spLocks noChangeShapeType="1"/>
            </p:cNvSpPr>
            <p:nvPr/>
          </p:nvSpPr>
          <p:spPr bwMode="auto">
            <a:xfrm flipV="1">
              <a:off x="2054" y="1677"/>
              <a:ext cx="0" cy="10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20" name="Line 160"/>
            <p:cNvSpPr>
              <a:spLocks noChangeShapeType="1"/>
            </p:cNvSpPr>
            <p:nvPr/>
          </p:nvSpPr>
          <p:spPr bwMode="auto">
            <a:xfrm flipH="1" flipV="1">
              <a:off x="1951" y="1336"/>
              <a:ext cx="5" cy="23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21" name="Rectangle 161"/>
            <p:cNvSpPr>
              <a:spLocks noChangeArrowheads="1"/>
            </p:cNvSpPr>
            <p:nvPr/>
          </p:nvSpPr>
          <p:spPr bwMode="auto">
            <a:xfrm>
              <a:off x="1712" y="1329"/>
              <a:ext cx="27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re1</a:t>
              </a:r>
            </a:p>
          </p:txBody>
        </p:sp>
        <p:sp>
          <p:nvSpPr>
            <p:cNvPr id="1295522" name="Rectangle 162"/>
            <p:cNvSpPr>
              <a:spLocks noChangeArrowheads="1"/>
            </p:cNvSpPr>
            <p:nvPr/>
          </p:nvSpPr>
          <p:spPr bwMode="auto">
            <a:xfrm>
              <a:off x="2133" y="1329"/>
              <a:ext cx="27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re2</a:t>
              </a:r>
            </a:p>
          </p:txBody>
        </p:sp>
        <p:sp>
          <p:nvSpPr>
            <p:cNvPr id="1295523" name="Rectangle 163"/>
            <p:cNvSpPr>
              <a:spLocks noChangeArrowheads="1"/>
            </p:cNvSpPr>
            <p:nvPr/>
          </p:nvSpPr>
          <p:spPr bwMode="auto">
            <a:xfrm>
              <a:off x="1940" y="1501"/>
              <a:ext cx="24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re</a:t>
              </a:r>
            </a:p>
          </p:txBody>
        </p:sp>
      </p:grpSp>
      <p:grpSp>
        <p:nvGrpSpPr>
          <p:cNvPr id="30" name="Group 164"/>
          <p:cNvGrpSpPr>
            <a:grpSpLocks/>
          </p:cNvGrpSpPr>
          <p:nvPr/>
        </p:nvGrpSpPr>
        <p:grpSpPr bwMode="auto">
          <a:xfrm>
            <a:off x="3571875" y="1571625"/>
            <a:ext cx="3721100" cy="1235075"/>
            <a:chOff x="2234" y="854"/>
            <a:chExt cx="2344" cy="746"/>
          </a:xfrm>
        </p:grpSpPr>
        <p:sp>
          <p:nvSpPr>
            <p:cNvPr id="1295525" name="Oval 165"/>
            <p:cNvSpPr>
              <a:spLocks noChangeArrowheads="1"/>
            </p:cNvSpPr>
            <p:nvPr/>
          </p:nvSpPr>
          <p:spPr bwMode="auto">
            <a:xfrm>
              <a:off x="3482" y="1140"/>
              <a:ext cx="344" cy="240"/>
            </a:xfrm>
            <a:prstGeom prst="ellipse">
              <a:avLst/>
            </a:prstGeom>
            <a:solidFill>
              <a:srgbClr val="CFBDC8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26" name="Rectangle 166"/>
            <p:cNvSpPr>
              <a:spLocks noChangeArrowheads="1"/>
            </p:cNvSpPr>
            <p:nvPr/>
          </p:nvSpPr>
          <p:spPr bwMode="auto">
            <a:xfrm>
              <a:off x="3719" y="1056"/>
              <a:ext cx="243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95527" name="Rectangle 167"/>
            <p:cNvSpPr>
              <a:spLocks noChangeArrowheads="1"/>
            </p:cNvSpPr>
            <p:nvPr/>
          </p:nvSpPr>
          <p:spPr bwMode="auto">
            <a:xfrm>
              <a:off x="3943" y="1056"/>
              <a:ext cx="250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95528" name="Rectangle 168"/>
            <p:cNvSpPr>
              <a:spLocks noChangeArrowheads="1"/>
            </p:cNvSpPr>
            <p:nvPr/>
          </p:nvSpPr>
          <p:spPr bwMode="auto">
            <a:xfrm>
              <a:off x="4335" y="1048"/>
              <a:ext cx="243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95529" name="Oval 169"/>
            <p:cNvSpPr>
              <a:spLocks noChangeArrowheads="1"/>
            </p:cNvSpPr>
            <p:nvPr/>
          </p:nvSpPr>
          <p:spPr bwMode="auto">
            <a:xfrm>
              <a:off x="4098" y="1140"/>
              <a:ext cx="344" cy="240"/>
            </a:xfrm>
            <a:prstGeom prst="ellipse">
              <a:avLst/>
            </a:prstGeom>
            <a:solidFill>
              <a:srgbClr val="CFBDC8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0" name="Line 170"/>
            <p:cNvSpPr>
              <a:spLocks noChangeShapeType="1"/>
            </p:cNvSpPr>
            <p:nvPr/>
          </p:nvSpPr>
          <p:spPr bwMode="auto">
            <a:xfrm flipV="1">
              <a:off x="3646" y="1366"/>
              <a:ext cx="0" cy="2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1" name="Line 171"/>
            <p:cNvSpPr>
              <a:spLocks noChangeShapeType="1"/>
            </p:cNvSpPr>
            <p:nvPr/>
          </p:nvSpPr>
          <p:spPr bwMode="auto">
            <a:xfrm flipV="1">
              <a:off x="4270" y="1366"/>
              <a:ext cx="0" cy="2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2" name="Freeform 172"/>
            <p:cNvSpPr>
              <a:spLocks/>
            </p:cNvSpPr>
            <p:nvPr/>
          </p:nvSpPr>
          <p:spPr bwMode="auto">
            <a:xfrm>
              <a:off x="2234" y="1094"/>
              <a:ext cx="1333" cy="65"/>
            </a:xfrm>
            <a:custGeom>
              <a:avLst/>
              <a:gdLst/>
              <a:ahLst/>
              <a:cxnLst>
                <a:cxn ang="0">
                  <a:pos x="1368" y="64"/>
                </a:cxn>
                <a:cxn ang="0">
                  <a:pos x="1368" y="0"/>
                </a:cxn>
                <a:cxn ang="0">
                  <a:pos x="0" y="0"/>
                </a:cxn>
              </a:cxnLst>
              <a:rect l="0" t="0" r="r" b="b"/>
              <a:pathLst>
                <a:path w="1369" h="65">
                  <a:moveTo>
                    <a:pt x="1368" y="64"/>
                  </a:moveTo>
                  <a:lnTo>
                    <a:pt x="1368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3" name="Freeform 173"/>
            <p:cNvSpPr>
              <a:spLocks/>
            </p:cNvSpPr>
            <p:nvPr/>
          </p:nvSpPr>
          <p:spPr bwMode="auto">
            <a:xfrm>
              <a:off x="2254" y="1022"/>
              <a:ext cx="1489" cy="121"/>
            </a:xfrm>
            <a:custGeom>
              <a:avLst/>
              <a:gdLst/>
              <a:ahLst/>
              <a:cxnLst>
                <a:cxn ang="0">
                  <a:pos x="1488" y="120"/>
                </a:cxn>
                <a:cxn ang="0">
                  <a:pos x="1488" y="0"/>
                </a:cxn>
                <a:cxn ang="0">
                  <a:pos x="0" y="0"/>
                </a:cxn>
              </a:cxnLst>
              <a:rect l="0" t="0" r="r" b="b"/>
              <a:pathLst>
                <a:path w="1489" h="121">
                  <a:moveTo>
                    <a:pt x="1488" y="120"/>
                  </a:moveTo>
                  <a:lnTo>
                    <a:pt x="1488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4" name="Freeform 174"/>
            <p:cNvSpPr>
              <a:spLocks/>
            </p:cNvSpPr>
            <p:nvPr/>
          </p:nvSpPr>
          <p:spPr bwMode="auto">
            <a:xfrm>
              <a:off x="2278" y="942"/>
              <a:ext cx="1913" cy="217"/>
            </a:xfrm>
            <a:custGeom>
              <a:avLst/>
              <a:gdLst/>
              <a:ahLst/>
              <a:cxnLst>
                <a:cxn ang="0">
                  <a:pos x="1912" y="216"/>
                </a:cxn>
                <a:cxn ang="0">
                  <a:pos x="1912" y="0"/>
                </a:cxn>
                <a:cxn ang="0">
                  <a:pos x="0" y="0"/>
                </a:cxn>
              </a:cxnLst>
              <a:rect l="0" t="0" r="r" b="b"/>
              <a:pathLst>
                <a:path w="1913" h="217">
                  <a:moveTo>
                    <a:pt x="1912" y="216"/>
                  </a:moveTo>
                  <a:lnTo>
                    <a:pt x="1912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5" name="Freeform 175"/>
            <p:cNvSpPr>
              <a:spLocks/>
            </p:cNvSpPr>
            <p:nvPr/>
          </p:nvSpPr>
          <p:spPr bwMode="auto">
            <a:xfrm>
              <a:off x="2278" y="854"/>
              <a:ext cx="2089" cy="289"/>
            </a:xfrm>
            <a:custGeom>
              <a:avLst/>
              <a:gdLst/>
              <a:ahLst/>
              <a:cxnLst>
                <a:cxn ang="0">
                  <a:pos x="2088" y="288"/>
                </a:cxn>
                <a:cxn ang="0">
                  <a:pos x="2088" y="0"/>
                </a:cxn>
                <a:cxn ang="0">
                  <a:pos x="0" y="0"/>
                </a:cxn>
              </a:cxnLst>
              <a:rect l="0" t="0" r="r" b="b"/>
              <a:pathLst>
                <a:path w="2089" h="289">
                  <a:moveTo>
                    <a:pt x="2088" y="288"/>
                  </a:moveTo>
                  <a:lnTo>
                    <a:pt x="2088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5536" name="Rectangle 176"/>
            <p:cNvSpPr>
              <a:spLocks noChangeArrowheads="1"/>
            </p:cNvSpPr>
            <p:nvPr/>
          </p:nvSpPr>
          <p:spPr bwMode="auto">
            <a:xfrm>
              <a:off x="3469" y="1180"/>
              <a:ext cx="318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dest</a:t>
              </a:r>
            </a:p>
          </p:txBody>
        </p:sp>
        <p:sp>
          <p:nvSpPr>
            <p:cNvPr id="1295537" name="Rectangle 177"/>
            <p:cNvSpPr>
              <a:spLocks noChangeArrowheads="1"/>
            </p:cNvSpPr>
            <p:nvPr/>
          </p:nvSpPr>
          <p:spPr bwMode="auto">
            <a:xfrm>
              <a:off x="4109" y="1172"/>
              <a:ext cx="318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dest</a:t>
              </a:r>
            </a:p>
          </p:txBody>
        </p:sp>
        <p:sp>
          <p:nvSpPr>
            <p:cNvPr id="1295538" name="Rectangle 178"/>
            <p:cNvSpPr>
              <a:spLocks noChangeArrowheads="1"/>
            </p:cNvSpPr>
            <p:nvPr/>
          </p:nvSpPr>
          <p:spPr bwMode="auto">
            <a:xfrm>
              <a:off x="3311" y="1064"/>
              <a:ext cx="250" cy="1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</p:grpSp>
      <p:sp>
        <p:nvSpPr>
          <p:cNvPr id="1295539" name="Rectangle 179"/>
          <p:cNvSpPr>
            <a:spLocks noChangeArrowheads="1"/>
          </p:cNvSpPr>
          <p:nvPr/>
        </p:nvSpPr>
        <p:spPr bwMode="auto">
          <a:xfrm>
            <a:off x="1181100" y="5978525"/>
            <a:ext cx="685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not every instruction writes a register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we 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not every instruction reads a register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553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6F70-720F-C74E-AAB5-0148AE6259E0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9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266700"/>
            <a:ext cx="7835900" cy="9525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Hazards due to Loads &amp; Stores</a:t>
            </a:r>
          </a:p>
        </p:txBody>
      </p:sp>
      <p:sp>
        <p:nvSpPr>
          <p:cNvPr id="1298435" name="Rectangle 3"/>
          <p:cNvSpPr>
            <a:spLocks noChangeArrowheads="1"/>
          </p:cNvSpPr>
          <p:nvPr/>
        </p:nvSpPr>
        <p:spPr bwMode="auto">
          <a:xfrm>
            <a:off x="444500" y="5511800"/>
            <a:ext cx="2281238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...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M[(r1)+7]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(r2)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r4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M[(r3)+5]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...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3213" y="1271588"/>
            <a:ext cx="8675687" cy="4470400"/>
            <a:chOff x="191" y="801"/>
            <a:chExt cx="5465" cy="281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1" y="1424"/>
              <a:ext cx="5465" cy="2193"/>
              <a:chOff x="240" y="920"/>
              <a:chExt cx="5465" cy="2193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240" y="920"/>
                <a:ext cx="5423" cy="2193"/>
                <a:chOff x="240" y="920"/>
                <a:chExt cx="5423" cy="2193"/>
              </a:xfrm>
            </p:grpSpPr>
            <p:grpSp>
              <p:nvGrpSpPr>
                <p:cNvPr id="5" name="Group 7"/>
                <p:cNvGrpSpPr>
                  <a:grpSpLocks/>
                </p:cNvGrpSpPr>
                <p:nvPr/>
              </p:nvGrpSpPr>
              <p:grpSpPr bwMode="auto">
                <a:xfrm>
                  <a:off x="1438" y="1144"/>
                  <a:ext cx="4212" cy="1545"/>
                  <a:chOff x="1438" y="1144"/>
                  <a:chExt cx="4212" cy="1545"/>
                </a:xfrm>
              </p:grpSpPr>
              <p:grpSp>
                <p:nvGrpSpPr>
                  <p:cNvPr id="6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3909" y="1144"/>
                    <a:ext cx="221" cy="304"/>
                    <a:chOff x="3909" y="1144"/>
                    <a:chExt cx="221" cy="304"/>
                  </a:xfrm>
                </p:grpSpPr>
                <p:sp>
                  <p:nvSpPr>
                    <p:cNvPr id="1298441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65" y="1144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4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3998" y="1398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43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09" y="1207"/>
                      <a:ext cx="221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IR</a:t>
                      </a:r>
                    </a:p>
                  </p:txBody>
                </p:sp>
              </p:grpSp>
              <p:sp>
                <p:nvSpPr>
                  <p:cNvPr id="1298444" name="Freeform 12"/>
                  <p:cNvSpPr>
                    <a:spLocks/>
                  </p:cNvSpPr>
                  <p:nvPr/>
                </p:nvSpPr>
                <p:spPr bwMode="auto">
                  <a:xfrm>
                    <a:off x="1438" y="1312"/>
                    <a:ext cx="1905" cy="1377"/>
                  </a:xfrm>
                  <a:custGeom>
                    <a:avLst/>
                    <a:gdLst/>
                    <a:ahLst/>
                    <a:cxnLst>
                      <a:cxn ang="0">
                        <a:pos x="0" y="1376"/>
                      </a:cxn>
                      <a:cxn ang="0">
                        <a:pos x="0" y="0"/>
                      </a:cxn>
                      <a:cxn ang="0">
                        <a:pos x="520" y="0"/>
                      </a:cxn>
                      <a:cxn ang="0">
                        <a:pos x="1904" y="0"/>
                      </a:cxn>
                    </a:cxnLst>
                    <a:rect l="0" t="0" r="r" b="b"/>
                    <a:pathLst>
                      <a:path w="1905" h="1377">
                        <a:moveTo>
                          <a:pt x="0" y="1376"/>
                        </a:moveTo>
                        <a:lnTo>
                          <a:pt x="0" y="0"/>
                        </a:lnTo>
                        <a:lnTo>
                          <a:pt x="520" y="0"/>
                        </a:lnTo>
                        <a:lnTo>
                          <a:pt x="1904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45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470" y="1312"/>
                    <a:ext cx="480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46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304"/>
                    <a:ext cx="1368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293" y="1144"/>
                    <a:ext cx="221" cy="304"/>
                    <a:chOff x="3293" y="1144"/>
                    <a:chExt cx="221" cy="304"/>
                  </a:xfrm>
                </p:grpSpPr>
                <p:sp>
                  <p:nvSpPr>
                    <p:cNvPr id="1298448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41" y="1144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49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3374" y="1398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50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93" y="1207"/>
                      <a:ext cx="221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IR</a:t>
                      </a:r>
                    </a:p>
                  </p:txBody>
                </p:sp>
              </p:grpSp>
              <p:grpSp>
                <p:nvGrpSpPr>
                  <p:cNvPr id="8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5429" y="1144"/>
                    <a:ext cx="221" cy="304"/>
                    <a:chOff x="5429" y="1144"/>
                    <a:chExt cx="221" cy="304"/>
                  </a:xfrm>
                </p:grpSpPr>
                <p:sp>
                  <p:nvSpPr>
                    <p:cNvPr id="1298452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77" y="1144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53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5510" y="1398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54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9" y="1191"/>
                      <a:ext cx="221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IR</a:t>
                      </a:r>
                    </a:p>
                  </p:txBody>
                </p:sp>
              </p:grpSp>
            </p:grpSp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>
                  <a:off x="1838" y="1304"/>
                  <a:ext cx="3825" cy="905"/>
                  <a:chOff x="1838" y="1304"/>
                  <a:chExt cx="3825" cy="905"/>
                </a:xfrm>
              </p:grpSpPr>
              <p:sp>
                <p:nvSpPr>
                  <p:cNvPr id="1298456" name="Freeform 24"/>
                  <p:cNvSpPr>
                    <a:spLocks/>
                  </p:cNvSpPr>
                  <p:nvPr/>
                </p:nvSpPr>
                <p:spPr bwMode="auto">
                  <a:xfrm>
                    <a:off x="1838" y="1496"/>
                    <a:ext cx="2977" cy="713"/>
                  </a:xfrm>
                  <a:custGeom>
                    <a:avLst/>
                    <a:gdLst/>
                    <a:ahLst/>
                    <a:cxnLst>
                      <a:cxn ang="0">
                        <a:pos x="2976" y="0"/>
                      </a:cxn>
                      <a:cxn ang="0">
                        <a:pos x="0" y="0"/>
                      </a:cxn>
                      <a:cxn ang="0">
                        <a:pos x="0" y="712"/>
                      </a:cxn>
                      <a:cxn ang="0">
                        <a:pos x="432" y="712"/>
                      </a:cxn>
                    </a:cxnLst>
                    <a:rect l="0" t="0" r="r" b="b"/>
                    <a:pathLst>
                      <a:path w="2977" h="713">
                        <a:moveTo>
                          <a:pt x="2976" y="0"/>
                        </a:moveTo>
                        <a:lnTo>
                          <a:pt x="0" y="0"/>
                        </a:lnTo>
                        <a:lnTo>
                          <a:pt x="0" y="712"/>
                        </a:lnTo>
                        <a:lnTo>
                          <a:pt x="432" y="7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4812" y="1304"/>
                    <a:ext cx="851" cy="345"/>
                    <a:chOff x="4812" y="1304"/>
                    <a:chExt cx="851" cy="345"/>
                  </a:xfrm>
                </p:grpSpPr>
                <p:sp>
                  <p:nvSpPr>
                    <p:cNvPr id="1298458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4958" y="1304"/>
                      <a:ext cx="70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640" y="0"/>
                        </a:cxn>
                        <a:cxn ang="0">
                          <a:pos x="704" y="0"/>
                        </a:cxn>
                        <a:cxn ang="0">
                          <a:pos x="704" y="312"/>
                        </a:cxn>
                        <a:cxn ang="0">
                          <a:pos x="0" y="312"/>
                        </a:cxn>
                      </a:cxnLst>
                      <a:rect l="0" t="0" r="r" b="b"/>
                      <a:pathLst>
                        <a:path w="705" h="313">
                          <a:moveTo>
                            <a:pt x="640" y="0"/>
                          </a:moveTo>
                          <a:lnTo>
                            <a:pt x="704" y="0"/>
                          </a:lnTo>
                          <a:lnTo>
                            <a:pt x="704" y="312"/>
                          </a:lnTo>
                          <a:lnTo>
                            <a:pt x="0" y="312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59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946" y="1504"/>
                      <a:ext cx="71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1" name="Group 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12" y="1348"/>
                      <a:ext cx="321" cy="301"/>
                      <a:chOff x="4812" y="1348"/>
                      <a:chExt cx="321" cy="301"/>
                    </a:xfrm>
                  </p:grpSpPr>
                  <p:sp>
                    <p:nvSpPr>
                      <p:cNvPr id="1298461" name="Rectangle 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17" y="1348"/>
                        <a:ext cx="216" cy="152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lIns="90488" tIns="44450" rIns="90488" bIns="44450">
                        <a:prstTxWarp prst="textNoShape">
                          <a:avLst/>
                        </a:prstTxWarp>
                        <a:spAutoFit/>
                      </a:bodyPr>
                      <a:lstStyle/>
                      <a:p>
                        <a:pPr>
                          <a:spcBef>
                            <a:spcPct val="0"/>
                          </a:spcBef>
                        </a:pPr>
                        <a:r>
                          <a:rPr lang="en-US" sz="1000">
                            <a:solidFill>
                              <a:schemeClr val="tx1"/>
                            </a:solidFill>
                            <a:latin typeface="Verdana" charset="0"/>
                          </a:rPr>
                          <a:t>31</a:t>
                        </a:r>
                      </a:p>
                    </p:txBody>
                  </p:sp>
                  <p:sp>
                    <p:nvSpPr>
                      <p:cNvPr id="1298462" name="Freeform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812" y="1360"/>
                        <a:ext cx="145" cy="2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240"/>
                          </a:cxn>
                          <a:cxn ang="0">
                            <a:pos x="0" y="48"/>
                          </a:cxn>
                          <a:cxn ang="0">
                            <a:pos x="144" y="0"/>
                          </a:cxn>
                          <a:cxn ang="0">
                            <a:pos x="144" y="288"/>
                          </a:cxn>
                          <a:cxn ang="0">
                            <a:pos x="0" y="240"/>
                          </a:cxn>
                        </a:cxnLst>
                        <a:rect l="0" t="0" r="r" b="b"/>
                        <a:pathLst>
                          <a:path w="145" h="289">
                            <a:moveTo>
                              <a:pt x="0" y="240"/>
                            </a:moveTo>
                            <a:lnTo>
                              <a:pt x="0" y="48"/>
                            </a:lnTo>
                            <a:lnTo>
                              <a:pt x="144" y="0"/>
                            </a:lnTo>
                            <a:lnTo>
                              <a:pt x="144" y="288"/>
                            </a:lnTo>
                            <a:lnTo>
                              <a:pt x="0" y="24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254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2" name="Group 31"/>
                <p:cNvGrpSpPr>
                  <a:grpSpLocks/>
                </p:cNvGrpSpPr>
                <p:nvPr/>
              </p:nvGrpSpPr>
              <p:grpSpPr bwMode="auto">
                <a:xfrm>
                  <a:off x="240" y="920"/>
                  <a:ext cx="5393" cy="2193"/>
                  <a:chOff x="240" y="920"/>
                  <a:chExt cx="5393" cy="2193"/>
                </a:xfrm>
              </p:grpSpPr>
              <p:sp>
                <p:nvSpPr>
                  <p:cNvPr id="1298464" name="Freeform 32"/>
                  <p:cNvSpPr>
                    <a:spLocks/>
                  </p:cNvSpPr>
                  <p:nvPr/>
                </p:nvSpPr>
                <p:spPr bwMode="auto">
                  <a:xfrm>
                    <a:off x="2916" y="2325"/>
                    <a:ext cx="1520" cy="426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384"/>
                      </a:cxn>
                      <a:cxn ang="0">
                        <a:pos x="816" y="384"/>
                      </a:cxn>
                    </a:cxnLst>
                    <a:rect l="0" t="0" r="r" b="b"/>
                    <a:pathLst>
                      <a:path w="817" h="385">
                        <a:moveTo>
                          <a:pt x="0" y="0"/>
                        </a:moveTo>
                        <a:lnTo>
                          <a:pt x="0" y="384"/>
                        </a:lnTo>
                        <a:lnTo>
                          <a:pt x="816" y="384"/>
                        </a:lnTo>
                      </a:path>
                    </a:pathLst>
                  </a:custGeom>
                  <a:noFill/>
                  <a:ln w="28575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6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3280" y="2392"/>
                    <a:ext cx="336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6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3808" y="2232"/>
                    <a:ext cx="610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67" name="Freeform 35"/>
                  <p:cNvSpPr>
                    <a:spLocks/>
                  </p:cNvSpPr>
                  <p:nvPr/>
                </p:nvSpPr>
                <p:spPr bwMode="auto">
                  <a:xfrm>
                    <a:off x="240" y="920"/>
                    <a:ext cx="481" cy="1201"/>
                  </a:xfrm>
                  <a:custGeom>
                    <a:avLst/>
                    <a:gdLst/>
                    <a:ahLst/>
                    <a:cxnLst>
                      <a:cxn ang="0">
                        <a:pos x="480" y="0"/>
                      </a:cxn>
                      <a:cxn ang="0">
                        <a:pos x="0" y="0"/>
                      </a:cxn>
                      <a:cxn ang="0">
                        <a:pos x="0" y="1200"/>
                      </a:cxn>
                      <a:cxn ang="0">
                        <a:pos x="192" y="1200"/>
                      </a:cxn>
                    </a:cxnLst>
                    <a:rect l="0" t="0" r="r" b="b"/>
                    <a:pathLst>
                      <a:path w="481" h="1201">
                        <a:moveTo>
                          <a:pt x="480" y="0"/>
                        </a:moveTo>
                        <a:lnTo>
                          <a:pt x="0" y="0"/>
                        </a:lnTo>
                        <a:lnTo>
                          <a:pt x="0" y="1200"/>
                        </a:lnTo>
                        <a:lnTo>
                          <a:pt x="192" y="120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68" name="Freeform 36"/>
                  <p:cNvSpPr>
                    <a:spLocks/>
                  </p:cNvSpPr>
                  <p:nvPr/>
                </p:nvSpPr>
                <p:spPr bwMode="auto">
                  <a:xfrm>
                    <a:off x="600" y="1488"/>
                    <a:ext cx="217" cy="633"/>
                  </a:xfrm>
                  <a:custGeom>
                    <a:avLst/>
                    <a:gdLst/>
                    <a:ahLst/>
                    <a:cxnLst>
                      <a:cxn ang="0">
                        <a:pos x="0" y="632"/>
                      </a:cxn>
                      <a:cxn ang="0">
                        <a:pos x="0" y="56"/>
                      </a:cxn>
                      <a:cxn ang="0">
                        <a:pos x="0" y="0"/>
                      </a:cxn>
                      <a:cxn ang="0">
                        <a:pos x="216" y="0"/>
                      </a:cxn>
                    </a:cxnLst>
                    <a:rect l="0" t="0" r="r" b="b"/>
                    <a:pathLst>
                      <a:path w="217" h="633">
                        <a:moveTo>
                          <a:pt x="0" y="632"/>
                        </a:moveTo>
                        <a:lnTo>
                          <a:pt x="0" y="56"/>
                        </a:lnTo>
                        <a:lnTo>
                          <a:pt x="0" y="0"/>
                        </a:lnTo>
                        <a:lnTo>
                          <a:pt x="216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69" name="Freeform 37"/>
                  <p:cNvSpPr>
                    <a:spLocks/>
                  </p:cNvSpPr>
                  <p:nvPr/>
                </p:nvSpPr>
                <p:spPr bwMode="auto">
                  <a:xfrm>
                    <a:off x="576" y="2120"/>
                    <a:ext cx="193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44" y="0"/>
                      </a:cxn>
                      <a:cxn ang="0">
                        <a:pos x="192" y="0"/>
                      </a:cxn>
                    </a:cxnLst>
                    <a:rect l="0" t="0" r="r" b="b"/>
                    <a:pathLst>
                      <a:path w="193" h="1">
                        <a:moveTo>
                          <a:pt x="0" y="0"/>
                        </a:moveTo>
                        <a:lnTo>
                          <a:pt x="144" y="0"/>
                        </a:lnTo>
                        <a:lnTo>
                          <a:pt x="192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0" name="Freeform 38"/>
                  <p:cNvSpPr>
                    <a:spLocks/>
                  </p:cNvSpPr>
                  <p:nvPr/>
                </p:nvSpPr>
                <p:spPr bwMode="auto">
                  <a:xfrm>
                    <a:off x="704" y="920"/>
                    <a:ext cx="433" cy="425"/>
                  </a:xfrm>
                  <a:custGeom>
                    <a:avLst/>
                    <a:gdLst/>
                    <a:ahLst/>
                    <a:cxnLst>
                      <a:cxn ang="0">
                        <a:pos x="432" y="424"/>
                      </a:cxn>
                      <a:cxn ang="0">
                        <a:pos x="432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33" h="425">
                        <a:moveTo>
                          <a:pt x="432" y="424"/>
                        </a:moveTo>
                        <a:lnTo>
                          <a:pt x="432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1" name="Freeform 39"/>
                  <p:cNvSpPr>
                    <a:spLocks/>
                  </p:cNvSpPr>
                  <p:nvPr/>
                </p:nvSpPr>
                <p:spPr bwMode="auto">
                  <a:xfrm>
                    <a:off x="1440" y="1928"/>
                    <a:ext cx="817" cy="193"/>
                  </a:xfrm>
                  <a:custGeom>
                    <a:avLst/>
                    <a:gdLst/>
                    <a:ahLst/>
                    <a:cxnLst>
                      <a:cxn ang="0">
                        <a:pos x="0" y="192"/>
                      </a:cxn>
                      <a:cxn ang="0">
                        <a:pos x="0" y="0"/>
                      </a:cxn>
                      <a:cxn ang="0">
                        <a:pos x="816" y="0"/>
                      </a:cxn>
                    </a:cxnLst>
                    <a:rect l="0" t="0" r="r" b="b"/>
                    <a:pathLst>
                      <a:path w="817" h="193">
                        <a:moveTo>
                          <a:pt x="0" y="192"/>
                        </a:moveTo>
                        <a:lnTo>
                          <a:pt x="0" y="0"/>
                        </a:lnTo>
                        <a:lnTo>
                          <a:pt x="816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2" name="Freeform 40"/>
                  <p:cNvSpPr>
                    <a:spLocks/>
                  </p:cNvSpPr>
                  <p:nvPr/>
                </p:nvSpPr>
                <p:spPr bwMode="auto">
                  <a:xfrm>
                    <a:off x="1440" y="2024"/>
                    <a:ext cx="817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816" y="0"/>
                      </a:cxn>
                    </a:cxnLst>
                    <a:rect l="0" t="0" r="r" b="b"/>
                    <a:pathLst>
                      <a:path w="817" h="1">
                        <a:moveTo>
                          <a:pt x="0" y="0"/>
                        </a:moveTo>
                        <a:lnTo>
                          <a:pt x="816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3" name="Freeform 41"/>
                  <p:cNvSpPr>
                    <a:spLocks/>
                  </p:cNvSpPr>
                  <p:nvPr/>
                </p:nvSpPr>
                <p:spPr bwMode="auto">
                  <a:xfrm>
                    <a:off x="1440" y="2120"/>
                    <a:ext cx="817" cy="57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384"/>
                      </a:cxn>
                      <a:cxn ang="0">
                        <a:pos x="816" y="384"/>
                      </a:cxn>
                    </a:cxnLst>
                    <a:rect l="0" t="0" r="r" b="b"/>
                    <a:pathLst>
                      <a:path w="817" h="385">
                        <a:moveTo>
                          <a:pt x="0" y="0"/>
                        </a:moveTo>
                        <a:lnTo>
                          <a:pt x="0" y="384"/>
                        </a:lnTo>
                        <a:lnTo>
                          <a:pt x="816" y="38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4" name="Freeform 42"/>
                  <p:cNvSpPr>
                    <a:spLocks/>
                  </p:cNvSpPr>
                  <p:nvPr/>
                </p:nvSpPr>
                <p:spPr bwMode="auto">
                  <a:xfrm>
                    <a:off x="2646" y="2490"/>
                    <a:ext cx="469" cy="247"/>
                  </a:xfrm>
                  <a:custGeom>
                    <a:avLst/>
                    <a:gdLst/>
                    <a:ahLst/>
                    <a:cxnLst>
                      <a:cxn ang="0">
                        <a:pos x="0" y="246"/>
                      </a:cxn>
                      <a:cxn ang="0">
                        <a:pos x="123" y="246"/>
                      </a:cxn>
                      <a:cxn ang="0">
                        <a:pos x="123" y="0"/>
                      </a:cxn>
                      <a:cxn ang="0">
                        <a:pos x="468" y="0"/>
                      </a:cxn>
                    </a:cxnLst>
                    <a:rect l="0" t="0" r="r" b="b"/>
                    <a:pathLst>
                      <a:path w="469" h="247">
                        <a:moveTo>
                          <a:pt x="0" y="246"/>
                        </a:moveTo>
                        <a:lnTo>
                          <a:pt x="123" y="246"/>
                        </a:lnTo>
                        <a:lnTo>
                          <a:pt x="123" y="0"/>
                        </a:lnTo>
                        <a:lnTo>
                          <a:pt x="468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5" name="Freeform 43"/>
                  <p:cNvSpPr>
                    <a:spLocks/>
                  </p:cNvSpPr>
                  <p:nvPr/>
                </p:nvSpPr>
                <p:spPr bwMode="auto">
                  <a:xfrm>
                    <a:off x="2642" y="2120"/>
                    <a:ext cx="99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990" y="0"/>
                      </a:cxn>
                    </a:cxnLst>
                    <a:rect l="0" t="0" r="r" b="b"/>
                    <a:pathLst>
                      <a:path w="991" h="1">
                        <a:moveTo>
                          <a:pt x="0" y="0"/>
                        </a:moveTo>
                        <a:lnTo>
                          <a:pt x="990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6" name="Freeform 44"/>
                  <p:cNvSpPr>
                    <a:spLocks/>
                  </p:cNvSpPr>
                  <p:nvPr/>
                </p:nvSpPr>
                <p:spPr bwMode="auto">
                  <a:xfrm flipV="1">
                    <a:off x="4929" y="2400"/>
                    <a:ext cx="358" cy="4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336" y="0"/>
                      </a:cxn>
                    </a:cxnLst>
                    <a:rect l="0" t="0" r="r" b="b"/>
                    <a:pathLst>
                      <a:path w="337" h="1">
                        <a:moveTo>
                          <a:pt x="0" y="0"/>
                        </a:moveTo>
                        <a:lnTo>
                          <a:pt x="336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7" name="Freeform 45"/>
                  <p:cNvSpPr>
                    <a:spLocks/>
                  </p:cNvSpPr>
                  <p:nvPr/>
                </p:nvSpPr>
                <p:spPr bwMode="auto">
                  <a:xfrm>
                    <a:off x="4186" y="2241"/>
                    <a:ext cx="1100" cy="72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728"/>
                      </a:cxn>
                      <a:cxn ang="0">
                        <a:pos x="843" y="728"/>
                      </a:cxn>
                      <a:cxn ang="0">
                        <a:pos x="841" y="399"/>
                      </a:cxn>
                      <a:cxn ang="0">
                        <a:pos x="1100" y="399"/>
                      </a:cxn>
                    </a:cxnLst>
                    <a:rect l="0" t="0" r="r" b="b"/>
                    <a:pathLst>
                      <a:path w="1100" h="728">
                        <a:moveTo>
                          <a:pt x="0" y="0"/>
                        </a:moveTo>
                        <a:lnTo>
                          <a:pt x="0" y="728"/>
                        </a:lnTo>
                        <a:lnTo>
                          <a:pt x="843" y="728"/>
                        </a:lnTo>
                        <a:lnTo>
                          <a:pt x="841" y="399"/>
                        </a:lnTo>
                        <a:lnTo>
                          <a:pt x="1100" y="399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8" name="Freeform 46"/>
                  <p:cNvSpPr>
                    <a:spLocks/>
                  </p:cNvSpPr>
                  <p:nvPr/>
                </p:nvSpPr>
                <p:spPr bwMode="auto">
                  <a:xfrm>
                    <a:off x="2016" y="2312"/>
                    <a:ext cx="3617" cy="801"/>
                  </a:xfrm>
                  <a:custGeom>
                    <a:avLst/>
                    <a:gdLst/>
                    <a:ahLst/>
                    <a:cxnLst>
                      <a:cxn ang="0">
                        <a:pos x="3408" y="288"/>
                      </a:cxn>
                      <a:cxn ang="0">
                        <a:pos x="3616" y="288"/>
                      </a:cxn>
                      <a:cxn ang="0">
                        <a:pos x="3616" y="800"/>
                      </a:cxn>
                      <a:cxn ang="0">
                        <a:pos x="0" y="800"/>
                      </a:cxn>
                      <a:cxn ang="0">
                        <a:pos x="0" y="0"/>
                      </a:cxn>
                      <a:cxn ang="0">
                        <a:pos x="240" y="0"/>
                      </a:cxn>
                    </a:cxnLst>
                    <a:rect l="0" t="0" r="r" b="b"/>
                    <a:pathLst>
                      <a:path w="3617" h="801">
                        <a:moveTo>
                          <a:pt x="3408" y="288"/>
                        </a:moveTo>
                        <a:lnTo>
                          <a:pt x="3616" y="288"/>
                        </a:lnTo>
                        <a:lnTo>
                          <a:pt x="3616" y="800"/>
                        </a:lnTo>
                        <a:lnTo>
                          <a:pt x="0" y="800"/>
                        </a:lnTo>
                        <a:lnTo>
                          <a:pt x="0" y="0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79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2900" y="2284"/>
                    <a:ext cx="32" cy="32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80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4162" y="2216"/>
                    <a:ext cx="32" cy="32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481" name="Freeform 49"/>
                  <p:cNvSpPr>
                    <a:spLocks/>
                  </p:cNvSpPr>
                  <p:nvPr/>
                </p:nvSpPr>
                <p:spPr bwMode="auto">
                  <a:xfrm>
                    <a:off x="3118" y="2248"/>
                    <a:ext cx="145" cy="289"/>
                  </a:xfrm>
                  <a:custGeom>
                    <a:avLst/>
                    <a:gdLst/>
                    <a:ahLst/>
                    <a:cxnLst>
                      <a:cxn ang="0">
                        <a:pos x="144" y="48"/>
                      </a:cxn>
                      <a:cxn ang="0">
                        <a:pos x="144" y="240"/>
                      </a:cxn>
                      <a:cxn ang="0">
                        <a:pos x="0" y="288"/>
                      </a:cxn>
                      <a:cxn ang="0">
                        <a:pos x="0" y="0"/>
                      </a:cxn>
                      <a:cxn ang="0">
                        <a:pos x="144" y="48"/>
                      </a:cxn>
                    </a:cxnLst>
                    <a:rect l="0" t="0" r="r" b="b"/>
                    <a:pathLst>
                      <a:path w="145" h="289">
                        <a:moveTo>
                          <a:pt x="144" y="48"/>
                        </a:moveTo>
                        <a:lnTo>
                          <a:pt x="144" y="240"/>
                        </a:lnTo>
                        <a:lnTo>
                          <a:pt x="0" y="288"/>
                        </a:lnTo>
                        <a:lnTo>
                          <a:pt x="0" y="0"/>
                        </a:lnTo>
                        <a:lnTo>
                          <a:pt x="144" y="48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3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391" y="1936"/>
                    <a:ext cx="239" cy="369"/>
                    <a:chOff x="391" y="2136"/>
                    <a:chExt cx="239" cy="369"/>
                  </a:xfrm>
                </p:grpSpPr>
                <p:sp>
                  <p:nvSpPr>
                    <p:cNvPr id="1298483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0" y="2136"/>
                      <a:ext cx="128" cy="368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84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84" y="2320"/>
                      <a:ext cx="32" cy="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85" name="Rectangle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1" y="2260"/>
                      <a:ext cx="239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PC</a:t>
                      </a:r>
                    </a:p>
                  </p:txBody>
                </p:sp>
                <p:sp>
                  <p:nvSpPr>
                    <p:cNvPr id="1298486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92" y="2320"/>
                      <a:ext cx="32" cy="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87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480" y="2456"/>
                      <a:ext cx="49" cy="4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8"/>
                        </a:cxn>
                        <a:cxn ang="0">
                          <a:pos x="24" y="0"/>
                        </a:cxn>
                        <a:cxn ang="0">
                          <a:pos x="48" y="48"/>
                        </a:cxn>
                      </a:cxnLst>
                      <a:rect l="0" t="0" r="r" b="b"/>
                      <a:pathLst>
                        <a:path w="49" h="49">
                          <a:moveTo>
                            <a:pt x="0" y="48"/>
                          </a:moveTo>
                          <a:lnTo>
                            <a:pt x="24" y="0"/>
                          </a:lnTo>
                          <a:lnTo>
                            <a:pt x="48" y="48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98488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2304"/>
                    <a:ext cx="472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14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3311" y="1920"/>
                    <a:ext cx="180" cy="306"/>
                    <a:chOff x="3311" y="2120"/>
                    <a:chExt cx="180" cy="306"/>
                  </a:xfrm>
                </p:grpSpPr>
                <p:sp>
                  <p:nvSpPr>
                    <p:cNvPr id="1298490" name="Rectangl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35" y="2120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91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3368" y="2382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solidFill>
                      <a:schemeClr val="accent1"/>
                    </a:solidFill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92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1" y="2195"/>
                      <a:ext cx="180" cy="17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A</a:t>
                      </a:r>
                    </a:p>
                  </p:txBody>
                </p:sp>
              </p:grpSp>
              <p:grpSp>
                <p:nvGrpSpPr>
                  <p:cNvPr id="15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3311" y="2256"/>
                    <a:ext cx="180" cy="306"/>
                    <a:chOff x="3311" y="2456"/>
                    <a:chExt cx="180" cy="306"/>
                  </a:xfrm>
                </p:grpSpPr>
                <p:sp>
                  <p:nvSpPr>
                    <p:cNvPr id="1298494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35" y="2456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95" name="Freeform 63"/>
                    <p:cNvSpPr>
                      <a:spLocks/>
                    </p:cNvSpPr>
                    <p:nvPr/>
                  </p:nvSpPr>
                  <p:spPr bwMode="auto">
                    <a:xfrm>
                      <a:off x="3368" y="2718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solidFill>
                      <a:schemeClr val="accent1"/>
                    </a:solidFill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96" name="Rectangl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1" y="2539"/>
                      <a:ext cx="180" cy="17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B</a:t>
                      </a:r>
                    </a:p>
                  </p:txBody>
                </p:sp>
              </p:grpSp>
              <p:grpSp>
                <p:nvGrpSpPr>
                  <p:cNvPr id="16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3335" y="2592"/>
                    <a:ext cx="109" cy="304"/>
                    <a:chOff x="3335" y="2792"/>
                    <a:chExt cx="109" cy="304"/>
                  </a:xfrm>
                </p:grpSpPr>
                <p:sp>
                  <p:nvSpPr>
                    <p:cNvPr id="1298498" name="Rectangl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35" y="2792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499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3368" y="3046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solidFill>
                      <a:schemeClr val="accent1"/>
                    </a:solidFill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7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3935" y="2088"/>
                    <a:ext cx="173" cy="306"/>
                    <a:chOff x="3935" y="2288"/>
                    <a:chExt cx="173" cy="306"/>
                  </a:xfrm>
                </p:grpSpPr>
                <p:sp>
                  <p:nvSpPr>
                    <p:cNvPr id="1298501" name="Rectangl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59" y="2288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02" name="Freeform 70"/>
                    <p:cNvSpPr>
                      <a:spLocks/>
                    </p:cNvSpPr>
                    <p:nvPr/>
                  </p:nvSpPr>
                  <p:spPr bwMode="auto">
                    <a:xfrm>
                      <a:off x="3992" y="2550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03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35" y="2363"/>
                      <a:ext cx="173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Y</a:t>
                      </a:r>
                    </a:p>
                  </p:txBody>
                </p:sp>
              </p:grpSp>
              <p:grpSp>
                <p:nvGrpSpPr>
                  <p:cNvPr id="18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951" y="2592"/>
                    <a:ext cx="109" cy="304"/>
                    <a:chOff x="3951" y="2792"/>
                    <a:chExt cx="109" cy="304"/>
                  </a:xfrm>
                </p:grpSpPr>
                <p:sp>
                  <p:nvSpPr>
                    <p:cNvPr id="1298505" name="Rectangle 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51" y="2792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06" name="Freeform 74"/>
                    <p:cNvSpPr>
                      <a:spLocks/>
                    </p:cNvSpPr>
                    <p:nvPr/>
                  </p:nvSpPr>
                  <p:spPr bwMode="auto">
                    <a:xfrm>
                      <a:off x="3984" y="3046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solidFill>
                      <a:schemeClr val="accent1"/>
                    </a:solidFill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9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5420" y="2456"/>
                    <a:ext cx="192" cy="306"/>
                    <a:chOff x="5420" y="2656"/>
                    <a:chExt cx="192" cy="306"/>
                  </a:xfrm>
                </p:grpSpPr>
                <p:sp>
                  <p:nvSpPr>
                    <p:cNvPr id="1298508" name="Line 7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420" y="2800"/>
                      <a:ext cx="5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09" name="Rectangle 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71" y="2656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10" name="Freeform 78"/>
                    <p:cNvSpPr>
                      <a:spLocks/>
                    </p:cNvSpPr>
                    <p:nvPr/>
                  </p:nvSpPr>
                  <p:spPr bwMode="auto">
                    <a:xfrm>
                      <a:off x="5504" y="2918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solidFill>
                      <a:schemeClr val="accent1"/>
                    </a:solidFill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11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31" y="2723"/>
                      <a:ext cx="181" cy="17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</a:t>
                      </a:r>
                    </a:p>
                  </p:txBody>
                </p:sp>
              </p:grpSp>
              <p:sp>
                <p:nvSpPr>
                  <p:cNvPr id="1298512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3247" y="2875"/>
                    <a:ext cx="330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MD1</a:t>
                    </a:r>
                  </a:p>
                </p:txBody>
              </p:sp>
              <p:sp>
                <p:nvSpPr>
                  <p:cNvPr id="1298513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3863" y="2883"/>
                    <a:ext cx="330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MD2</a:t>
                    </a:r>
                  </a:p>
                </p:txBody>
              </p:sp>
              <p:sp>
                <p:nvSpPr>
                  <p:cNvPr id="1298514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3192" y="2516"/>
                    <a:ext cx="0" cy="96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733" y="2021"/>
                    <a:ext cx="566" cy="596"/>
                    <a:chOff x="733" y="2221"/>
                    <a:chExt cx="566" cy="596"/>
                  </a:xfrm>
                </p:grpSpPr>
                <p:sp>
                  <p:nvSpPr>
                    <p:cNvPr id="1298516" name="Rectangle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75" y="2223"/>
                      <a:ext cx="472" cy="584"/>
                    </a:xfrm>
                    <a:prstGeom prst="rect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17" name="Rectangle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34" y="2221"/>
                      <a:ext cx="332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addr</a:t>
                      </a:r>
                    </a:p>
                  </p:txBody>
                </p:sp>
                <p:sp>
                  <p:nvSpPr>
                    <p:cNvPr id="1298518" name="Rectangl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2" y="2335"/>
                      <a:ext cx="289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inst</a:t>
                      </a:r>
                    </a:p>
                  </p:txBody>
                </p:sp>
                <p:sp>
                  <p:nvSpPr>
                    <p:cNvPr id="1298519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33" y="2493"/>
                      <a:ext cx="566" cy="324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Verdana" charset="0"/>
                        </a:rPr>
                        <a:t>Inst</a:t>
                      </a:r>
                    </a:p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Verdana" charset="0"/>
                        </a:rPr>
                        <a:t>Memory</a:t>
                      </a:r>
                    </a:p>
                  </p:txBody>
                </p:sp>
              </p:grpSp>
              <p:grpSp>
                <p:nvGrpSpPr>
                  <p:cNvPr id="21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526" y="1125"/>
                    <a:ext cx="601" cy="411"/>
                    <a:chOff x="526" y="1325"/>
                    <a:chExt cx="601" cy="411"/>
                  </a:xfrm>
                </p:grpSpPr>
                <p:sp>
                  <p:nvSpPr>
                    <p:cNvPr id="1298521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6" y="1325"/>
                      <a:ext cx="293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0x4</a:t>
                      </a:r>
                    </a:p>
                  </p:txBody>
                </p:sp>
                <p:sp>
                  <p:nvSpPr>
                    <p:cNvPr id="1298522" name="Freeform 90"/>
                    <p:cNvSpPr>
                      <a:spLocks/>
                    </p:cNvSpPr>
                    <p:nvPr/>
                  </p:nvSpPr>
                  <p:spPr bwMode="auto">
                    <a:xfrm>
                      <a:off x="823" y="1351"/>
                      <a:ext cx="241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0"/>
                        </a:cxn>
                        <a:cxn ang="0">
                          <a:pos x="0" y="160"/>
                        </a:cxn>
                        <a:cxn ang="0">
                          <a:pos x="48" y="192"/>
                        </a:cxn>
                        <a:cxn ang="0">
                          <a:pos x="0" y="224"/>
                        </a:cxn>
                        <a:cxn ang="0">
                          <a:pos x="0" y="384"/>
                        </a:cxn>
                        <a:cxn ang="0">
                          <a:pos x="240" y="288"/>
                        </a:cxn>
                        <a:cxn ang="0">
                          <a:pos x="240" y="96"/>
                        </a:cxn>
                        <a:cxn ang="0">
                          <a:pos x="0" y="0"/>
                        </a:cxn>
                      </a:cxnLst>
                      <a:rect l="0" t="0" r="r" b="b"/>
                      <a:pathLst>
                        <a:path w="241" h="385">
                          <a:moveTo>
                            <a:pt x="0" y="0"/>
                          </a:moveTo>
                          <a:lnTo>
                            <a:pt x="0" y="160"/>
                          </a:lnTo>
                          <a:lnTo>
                            <a:pt x="48" y="192"/>
                          </a:lnTo>
                          <a:lnTo>
                            <a:pt x="0" y="224"/>
                          </a:lnTo>
                          <a:lnTo>
                            <a:pt x="0" y="384"/>
                          </a:lnTo>
                          <a:lnTo>
                            <a:pt x="240" y="288"/>
                          </a:lnTo>
                          <a:lnTo>
                            <a:pt x="240" y="9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23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79" y="1399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24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9" y="1469"/>
                      <a:ext cx="268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Add</a:t>
                      </a:r>
                    </a:p>
                  </p:txBody>
                </p:sp>
                <p:sp>
                  <p:nvSpPr>
                    <p:cNvPr id="1298525" name="Line 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71" y="1551"/>
                      <a:ext cx="56" cy="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1238" y="2063"/>
                    <a:ext cx="221" cy="304"/>
                    <a:chOff x="1238" y="2263"/>
                    <a:chExt cx="221" cy="304"/>
                  </a:xfrm>
                </p:grpSpPr>
                <p:sp>
                  <p:nvSpPr>
                    <p:cNvPr id="1298527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56" y="2424"/>
                      <a:ext cx="182" cy="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28" name="Rectangle 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3" y="2263"/>
                      <a:ext cx="109" cy="30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29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1326" y="2517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30" name="Rectangle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8" y="2330"/>
                      <a:ext cx="221" cy="171"/>
                    </a:xfrm>
                    <a:prstGeom prst="rect">
                      <a:avLst/>
                    </a:prstGeom>
                    <a:noFill/>
                    <a:ln w="254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IR</a:t>
                      </a:r>
                    </a:p>
                  </p:txBody>
                </p:sp>
              </p:grpSp>
              <p:sp>
                <p:nvSpPr>
                  <p:cNvPr id="1298531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65" y="2603"/>
                    <a:ext cx="369" cy="215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532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83" y="2569"/>
                    <a:ext cx="341" cy="286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Imm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Ext</a:t>
                    </a:r>
                  </a:p>
                </p:txBody>
              </p:sp>
              <p:sp>
                <p:nvSpPr>
                  <p:cNvPr id="1298533" name="Freeform 101"/>
                  <p:cNvSpPr>
                    <a:spLocks/>
                  </p:cNvSpPr>
                  <p:nvPr/>
                </p:nvSpPr>
                <p:spPr bwMode="auto">
                  <a:xfrm>
                    <a:off x="3619" y="2063"/>
                    <a:ext cx="250" cy="38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0"/>
                      </a:cxn>
                      <a:cxn ang="0">
                        <a:pos x="50" y="192"/>
                      </a:cxn>
                      <a:cxn ang="0">
                        <a:pos x="0" y="224"/>
                      </a:cxn>
                      <a:cxn ang="0">
                        <a:pos x="0" y="384"/>
                      </a:cxn>
                      <a:cxn ang="0">
                        <a:pos x="249" y="288"/>
                      </a:cxn>
                      <a:cxn ang="0">
                        <a:pos x="249" y="9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50" h="385">
                        <a:moveTo>
                          <a:pt x="0" y="0"/>
                        </a:moveTo>
                        <a:lnTo>
                          <a:pt x="0" y="160"/>
                        </a:lnTo>
                        <a:lnTo>
                          <a:pt x="50" y="192"/>
                        </a:lnTo>
                        <a:lnTo>
                          <a:pt x="0" y="224"/>
                        </a:lnTo>
                        <a:lnTo>
                          <a:pt x="0" y="384"/>
                        </a:lnTo>
                        <a:lnTo>
                          <a:pt x="249" y="288"/>
                        </a:lnTo>
                        <a:lnTo>
                          <a:pt x="249" y="9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8534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3627" y="2173"/>
                    <a:ext cx="272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ALU</a:t>
                    </a:r>
                  </a:p>
                </p:txBody>
              </p:sp>
              <p:sp>
                <p:nvSpPr>
                  <p:cNvPr id="1298535" name="Freeform 103"/>
                  <p:cNvSpPr>
                    <a:spLocks/>
                  </p:cNvSpPr>
                  <p:nvPr/>
                </p:nvSpPr>
                <p:spPr bwMode="auto">
                  <a:xfrm>
                    <a:off x="5280" y="2393"/>
                    <a:ext cx="145" cy="326"/>
                  </a:xfrm>
                  <a:custGeom>
                    <a:avLst/>
                    <a:gdLst/>
                    <a:ahLst/>
                    <a:cxnLst>
                      <a:cxn ang="0">
                        <a:pos x="144" y="41"/>
                      </a:cxn>
                      <a:cxn ang="0">
                        <a:pos x="144" y="284"/>
                      </a:cxn>
                      <a:cxn ang="0">
                        <a:pos x="0" y="325"/>
                      </a:cxn>
                      <a:cxn ang="0">
                        <a:pos x="0" y="0"/>
                      </a:cxn>
                      <a:cxn ang="0">
                        <a:pos x="144" y="41"/>
                      </a:cxn>
                    </a:cxnLst>
                    <a:rect l="0" t="0" r="r" b="b"/>
                    <a:pathLst>
                      <a:path w="145" h="326">
                        <a:moveTo>
                          <a:pt x="144" y="41"/>
                        </a:moveTo>
                        <a:lnTo>
                          <a:pt x="144" y="284"/>
                        </a:lnTo>
                        <a:lnTo>
                          <a:pt x="0" y="325"/>
                        </a:lnTo>
                        <a:lnTo>
                          <a:pt x="0" y="0"/>
                        </a:lnTo>
                        <a:lnTo>
                          <a:pt x="144" y="41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3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224" y="1737"/>
                    <a:ext cx="444" cy="748"/>
                    <a:chOff x="2224" y="1737"/>
                    <a:chExt cx="444" cy="748"/>
                  </a:xfrm>
                </p:grpSpPr>
                <p:sp>
                  <p:nvSpPr>
                    <p:cNvPr id="1298537" name="Rectangl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1787"/>
                      <a:ext cx="368" cy="6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254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38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2" y="2037"/>
                      <a:ext cx="276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rd1</a:t>
                      </a:r>
                    </a:p>
                  </p:txBody>
                </p:sp>
                <p:sp>
                  <p:nvSpPr>
                    <p:cNvPr id="1298539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9" y="2295"/>
                      <a:ext cx="405" cy="190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Verdana" charset="0"/>
                        </a:rPr>
                        <a:t>GPRs</a:t>
                      </a:r>
                    </a:p>
                  </p:txBody>
                </p:sp>
                <p:sp>
                  <p:nvSpPr>
                    <p:cNvPr id="1298540" name="Rectangle 1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1841"/>
                      <a:ext cx="266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rs1</a:t>
                      </a:r>
                    </a:p>
                  </p:txBody>
                </p:sp>
                <p:sp>
                  <p:nvSpPr>
                    <p:cNvPr id="1298541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1937"/>
                      <a:ext cx="266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rs2</a:t>
                      </a:r>
                    </a:p>
                  </p:txBody>
                </p:sp>
                <p:sp>
                  <p:nvSpPr>
                    <p:cNvPr id="1298542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2121"/>
                      <a:ext cx="243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ws</a:t>
                      </a:r>
                    </a:p>
                  </p:txBody>
                </p:sp>
                <p:sp>
                  <p:nvSpPr>
                    <p:cNvPr id="1298543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2215"/>
                      <a:ext cx="252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wd</a:t>
                      </a:r>
                    </a:p>
                  </p:txBody>
                </p:sp>
                <p:sp>
                  <p:nvSpPr>
                    <p:cNvPr id="1298544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7" y="2216"/>
                      <a:ext cx="276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rd2</a:t>
                      </a:r>
                    </a:p>
                  </p:txBody>
                </p:sp>
                <p:sp>
                  <p:nvSpPr>
                    <p:cNvPr id="1298545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0" y="1737"/>
                      <a:ext cx="250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we</a:t>
                      </a:r>
                    </a:p>
                  </p:txBody>
                </p:sp>
                <p:sp>
                  <p:nvSpPr>
                    <p:cNvPr id="1298546" name="Freeform 114"/>
                    <p:cNvSpPr>
                      <a:spLocks/>
                    </p:cNvSpPr>
                    <p:nvPr/>
                  </p:nvSpPr>
                  <p:spPr bwMode="auto">
                    <a:xfrm flipV="1">
                      <a:off x="2295" y="1789"/>
                      <a:ext cx="54" cy="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4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4391" y="1988"/>
                    <a:ext cx="586" cy="868"/>
                    <a:chOff x="4391" y="2188"/>
                    <a:chExt cx="586" cy="868"/>
                  </a:xfrm>
                </p:grpSpPr>
                <p:sp>
                  <p:nvSpPr>
                    <p:cNvPr id="1298548" name="Rectangle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1" y="2865"/>
                      <a:ext cx="333" cy="14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900">
                          <a:solidFill>
                            <a:schemeClr val="tx1"/>
                          </a:solidFill>
                          <a:latin typeface="Verdana" charset="0"/>
                        </a:rPr>
                        <a:t>wdata</a:t>
                      </a:r>
                    </a:p>
                  </p:txBody>
                </p:sp>
                <p:sp>
                  <p:nvSpPr>
                    <p:cNvPr id="1298549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2188"/>
                      <a:ext cx="0" cy="10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50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2" y="2304"/>
                      <a:ext cx="488" cy="7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254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8551" name="Rectangl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9" y="2350"/>
                      <a:ext cx="332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addr</a:t>
                      </a:r>
                    </a:p>
                  </p:txBody>
                </p:sp>
                <p:sp>
                  <p:nvSpPr>
                    <p:cNvPr id="1298552" name="Rectangle 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1" y="2879"/>
                      <a:ext cx="406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wdata</a:t>
                      </a:r>
                    </a:p>
                  </p:txBody>
                </p:sp>
                <p:sp>
                  <p:nvSpPr>
                    <p:cNvPr id="1298553" name="Rectangle 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6" y="2548"/>
                      <a:ext cx="368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rdata</a:t>
                      </a:r>
                    </a:p>
                  </p:txBody>
                </p:sp>
                <p:sp>
                  <p:nvSpPr>
                    <p:cNvPr id="1298554" name="Rectangle 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11" y="2648"/>
                      <a:ext cx="566" cy="284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lnSpc>
                          <a:spcPct val="85000"/>
                        </a:lnSpc>
                        <a:spcBef>
                          <a:spcPct val="0"/>
                        </a:spcBef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Verdana" charset="0"/>
                        </a:rPr>
                        <a:t>Data </a:t>
                      </a:r>
                    </a:p>
                    <a:p>
                      <a:pPr>
                        <a:lnSpc>
                          <a:spcPct val="85000"/>
                        </a:lnSpc>
                        <a:spcBef>
                          <a:spcPct val="0"/>
                        </a:spcBef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Verdana" charset="0"/>
                        </a:rPr>
                        <a:t>Memory</a:t>
                      </a:r>
                    </a:p>
                  </p:txBody>
                </p:sp>
                <p:sp>
                  <p:nvSpPr>
                    <p:cNvPr id="1298555" name="Rectangle 1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27" y="2254"/>
                      <a:ext cx="250" cy="171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Verdana" charset="0"/>
                        </a:rPr>
                        <a:t>we</a:t>
                      </a:r>
                    </a:p>
                  </p:txBody>
                </p:sp>
                <p:sp>
                  <p:nvSpPr>
                    <p:cNvPr id="1298556" name="Freeform 124"/>
                    <p:cNvSpPr>
                      <a:spLocks/>
                    </p:cNvSpPr>
                    <p:nvPr/>
                  </p:nvSpPr>
                  <p:spPr bwMode="auto">
                    <a:xfrm flipV="1">
                      <a:off x="4468" y="2313"/>
                      <a:ext cx="43" cy="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3"/>
                        </a:cxn>
                        <a:cxn ang="0">
                          <a:pos x="21" y="0"/>
                        </a:cxn>
                        <a:cxn ang="0">
                          <a:pos x="42" y="43"/>
                        </a:cxn>
                      </a:cxnLst>
                      <a:rect l="0" t="0" r="r" b="b"/>
                      <a:pathLst>
                        <a:path w="43" h="44">
                          <a:moveTo>
                            <a:pt x="0" y="43"/>
                          </a:moveTo>
                          <a:lnTo>
                            <a:pt x="21" y="0"/>
                          </a:lnTo>
                          <a:lnTo>
                            <a:pt x="42" y="43"/>
                          </a:lnTo>
                        </a:path>
                      </a:pathLst>
                    </a:custGeom>
                    <a:noFill/>
                    <a:ln w="9525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298557" name="Freeform 125"/>
              <p:cNvSpPr>
                <a:spLocks/>
              </p:cNvSpPr>
              <p:nvPr/>
            </p:nvSpPr>
            <p:spPr bwMode="auto">
              <a:xfrm>
                <a:off x="1434" y="2514"/>
                <a:ext cx="1761" cy="481"/>
              </a:xfrm>
              <a:custGeom>
                <a:avLst/>
                <a:gdLst/>
                <a:ahLst/>
                <a:cxnLst>
                  <a:cxn ang="0">
                    <a:pos x="0" y="160"/>
                  </a:cxn>
                  <a:cxn ang="0">
                    <a:pos x="0" y="480"/>
                  </a:cxn>
                  <a:cxn ang="0">
                    <a:pos x="1760" y="480"/>
                  </a:cxn>
                  <a:cxn ang="0">
                    <a:pos x="1760" y="0"/>
                  </a:cxn>
                </a:cxnLst>
                <a:rect l="0" t="0" r="r" b="b"/>
                <a:pathLst>
                  <a:path w="1761" h="481">
                    <a:moveTo>
                      <a:pt x="0" y="160"/>
                    </a:moveTo>
                    <a:lnTo>
                      <a:pt x="0" y="480"/>
                    </a:lnTo>
                    <a:lnTo>
                      <a:pt x="1760" y="480"/>
                    </a:lnTo>
                    <a:lnTo>
                      <a:pt x="176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58" name="Freeform 126"/>
              <p:cNvSpPr>
                <a:spLocks/>
              </p:cNvSpPr>
              <p:nvPr/>
            </p:nvSpPr>
            <p:spPr bwMode="auto">
              <a:xfrm>
                <a:off x="3441" y="1384"/>
                <a:ext cx="321" cy="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0" y="0"/>
                  </a:cxn>
                  <a:cxn ang="0">
                    <a:pos x="320" y="744"/>
                  </a:cxn>
                </a:cxnLst>
                <a:rect l="0" t="0" r="r" b="b"/>
                <a:pathLst>
                  <a:path w="321" h="745">
                    <a:moveTo>
                      <a:pt x="0" y="0"/>
                    </a:moveTo>
                    <a:lnTo>
                      <a:pt x="320" y="0"/>
                    </a:lnTo>
                    <a:lnTo>
                      <a:pt x="320" y="744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59" name="Freeform 127"/>
              <p:cNvSpPr>
                <a:spLocks/>
              </p:cNvSpPr>
              <p:nvPr/>
            </p:nvSpPr>
            <p:spPr bwMode="auto">
              <a:xfrm>
                <a:off x="4856" y="1418"/>
                <a:ext cx="849" cy="400"/>
              </a:xfrm>
              <a:custGeom>
                <a:avLst/>
                <a:gdLst/>
                <a:ahLst/>
                <a:cxnLst>
                  <a:cxn ang="0">
                    <a:pos x="729" y="0"/>
                  </a:cxn>
                  <a:cxn ang="0">
                    <a:pos x="849" y="0"/>
                  </a:cxn>
                  <a:cxn ang="0">
                    <a:pos x="849" y="400"/>
                  </a:cxn>
                  <a:cxn ang="0">
                    <a:pos x="9" y="400"/>
                  </a:cxn>
                  <a:cxn ang="0">
                    <a:pos x="0" y="202"/>
                  </a:cxn>
                </a:cxnLst>
                <a:rect l="0" t="0" r="r" b="b"/>
                <a:pathLst>
                  <a:path w="849" h="400">
                    <a:moveTo>
                      <a:pt x="729" y="0"/>
                    </a:moveTo>
                    <a:lnTo>
                      <a:pt x="849" y="0"/>
                    </a:lnTo>
                    <a:lnTo>
                      <a:pt x="849" y="400"/>
                    </a:lnTo>
                    <a:lnTo>
                      <a:pt x="9" y="400"/>
                    </a:lnTo>
                    <a:lnTo>
                      <a:pt x="0" y="20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60" name="Freeform 128"/>
              <p:cNvSpPr>
                <a:spLocks/>
              </p:cNvSpPr>
              <p:nvPr/>
            </p:nvSpPr>
            <p:spPr bwMode="auto">
              <a:xfrm>
                <a:off x="2460" y="1546"/>
                <a:ext cx="2457" cy="273"/>
              </a:xfrm>
              <a:custGeom>
                <a:avLst/>
                <a:gdLst/>
                <a:ahLst/>
                <a:cxnLst>
                  <a:cxn ang="0">
                    <a:pos x="2456" y="272"/>
                  </a:cxn>
                  <a:cxn ang="0">
                    <a:pos x="360" y="272"/>
                  </a:cxn>
                  <a:cxn ang="0">
                    <a:pos x="360" y="0"/>
                  </a:cxn>
                  <a:cxn ang="0">
                    <a:pos x="0" y="0"/>
                  </a:cxn>
                  <a:cxn ang="0">
                    <a:pos x="0" y="240"/>
                  </a:cxn>
                </a:cxnLst>
                <a:rect l="0" t="0" r="r" b="b"/>
                <a:pathLst>
                  <a:path w="2457" h="273">
                    <a:moveTo>
                      <a:pt x="2456" y="272"/>
                    </a:moveTo>
                    <a:lnTo>
                      <a:pt x="360" y="272"/>
                    </a:lnTo>
                    <a:lnTo>
                      <a:pt x="360" y="0"/>
                    </a:lnTo>
                    <a:lnTo>
                      <a:pt x="0" y="0"/>
                    </a:lnTo>
                    <a:lnTo>
                      <a:pt x="0" y="24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61" name="Freeform 129"/>
              <p:cNvSpPr>
                <a:spLocks/>
              </p:cNvSpPr>
              <p:nvPr/>
            </p:nvSpPr>
            <p:spPr bwMode="auto">
              <a:xfrm>
                <a:off x="4089" y="1418"/>
                <a:ext cx="521" cy="6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0" y="0"/>
                  </a:cxn>
                  <a:cxn ang="0">
                    <a:pos x="520" y="680"/>
                  </a:cxn>
                </a:cxnLst>
                <a:rect l="0" t="0" r="r" b="b"/>
                <a:pathLst>
                  <a:path w="521" h="681">
                    <a:moveTo>
                      <a:pt x="0" y="0"/>
                    </a:moveTo>
                    <a:lnTo>
                      <a:pt x="520" y="0"/>
                    </a:lnTo>
                    <a:lnTo>
                      <a:pt x="520" y="68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62" name="Freeform 130"/>
              <p:cNvSpPr>
                <a:spLocks/>
              </p:cNvSpPr>
              <p:nvPr/>
            </p:nvSpPr>
            <p:spPr bwMode="auto">
              <a:xfrm>
                <a:off x="4605" y="1938"/>
                <a:ext cx="763" cy="4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60" y="0"/>
                  </a:cxn>
                  <a:cxn ang="0">
                    <a:pos x="763" y="470"/>
                  </a:cxn>
                </a:cxnLst>
                <a:rect l="0" t="0" r="r" b="b"/>
                <a:pathLst>
                  <a:path w="763" h="470">
                    <a:moveTo>
                      <a:pt x="0" y="0"/>
                    </a:moveTo>
                    <a:lnTo>
                      <a:pt x="760" y="0"/>
                    </a:lnTo>
                    <a:lnTo>
                      <a:pt x="763" y="47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131"/>
            <p:cNvGrpSpPr>
              <a:grpSpLocks/>
            </p:cNvGrpSpPr>
            <p:nvPr/>
          </p:nvGrpSpPr>
          <p:grpSpPr bwMode="auto">
            <a:xfrm>
              <a:off x="2468" y="1642"/>
              <a:ext cx="547" cy="330"/>
              <a:chOff x="2980" y="1242"/>
              <a:chExt cx="547" cy="330"/>
            </a:xfrm>
          </p:grpSpPr>
          <p:sp>
            <p:nvSpPr>
              <p:cNvPr id="1298564" name="Freeform 132"/>
              <p:cNvSpPr>
                <a:spLocks/>
              </p:cNvSpPr>
              <p:nvPr/>
            </p:nvSpPr>
            <p:spPr bwMode="auto">
              <a:xfrm>
                <a:off x="3382" y="1283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65" name="Rectangle 133"/>
              <p:cNvSpPr>
                <a:spLocks noChangeArrowheads="1"/>
              </p:cNvSpPr>
              <p:nvPr/>
            </p:nvSpPr>
            <p:spPr bwMode="auto">
              <a:xfrm>
                <a:off x="2980" y="1242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298566" name="Line 134"/>
              <p:cNvSpPr>
                <a:spLocks noChangeShapeType="1"/>
              </p:cNvSpPr>
              <p:nvPr/>
            </p:nvSpPr>
            <p:spPr bwMode="auto">
              <a:xfrm>
                <a:off x="3304" y="1347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6" name="Group 135"/>
            <p:cNvGrpSpPr>
              <a:grpSpLocks/>
            </p:cNvGrpSpPr>
            <p:nvPr/>
          </p:nvGrpSpPr>
          <p:grpSpPr bwMode="auto">
            <a:xfrm>
              <a:off x="456" y="801"/>
              <a:ext cx="2497" cy="1779"/>
              <a:chOff x="496" y="801"/>
              <a:chExt cx="2545" cy="1779"/>
            </a:xfrm>
          </p:grpSpPr>
          <p:grpSp>
            <p:nvGrpSpPr>
              <p:cNvPr id="27" name="Group 136"/>
              <p:cNvGrpSpPr>
                <a:grpSpLocks/>
              </p:cNvGrpSpPr>
              <p:nvPr/>
            </p:nvGrpSpPr>
            <p:grpSpPr bwMode="auto">
              <a:xfrm>
                <a:off x="496" y="995"/>
                <a:ext cx="857" cy="1585"/>
                <a:chOff x="448" y="763"/>
                <a:chExt cx="857" cy="1585"/>
              </a:xfrm>
            </p:grpSpPr>
            <p:sp>
              <p:nvSpPr>
                <p:cNvPr id="1298569" name="Freeform 137"/>
                <p:cNvSpPr>
                  <a:spLocks/>
                </p:cNvSpPr>
                <p:nvPr/>
              </p:nvSpPr>
              <p:spPr bwMode="auto">
                <a:xfrm>
                  <a:off x="1304" y="763"/>
                  <a:ext cx="1" cy="15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584"/>
                    </a:cxn>
                  </a:cxnLst>
                  <a:rect l="0" t="0" r="r" b="b"/>
                  <a:pathLst>
                    <a:path w="1" h="1585">
                      <a:moveTo>
                        <a:pt x="0" y="0"/>
                      </a:moveTo>
                      <a:lnTo>
                        <a:pt x="0" y="1584"/>
                      </a:lnTo>
                    </a:path>
                  </a:pathLst>
                </a:custGeom>
                <a:noFill/>
                <a:ln w="12700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8570" name="Freeform 138"/>
                <p:cNvSpPr>
                  <a:spLocks/>
                </p:cNvSpPr>
                <p:nvPr/>
              </p:nvSpPr>
              <p:spPr bwMode="auto">
                <a:xfrm>
                  <a:off x="448" y="915"/>
                  <a:ext cx="857" cy="1297"/>
                </a:xfrm>
                <a:custGeom>
                  <a:avLst/>
                  <a:gdLst/>
                  <a:ahLst/>
                  <a:cxnLst>
                    <a:cxn ang="0">
                      <a:pos x="856" y="0"/>
                    </a:cxn>
                    <a:cxn ang="0">
                      <a:pos x="0" y="0"/>
                    </a:cxn>
                    <a:cxn ang="0">
                      <a:pos x="0" y="1296"/>
                    </a:cxn>
                  </a:cxnLst>
                  <a:rect l="0" t="0" r="r" b="b"/>
                  <a:pathLst>
                    <a:path w="857" h="1297">
                      <a:moveTo>
                        <a:pt x="856" y="0"/>
                      </a:moveTo>
                      <a:lnTo>
                        <a:pt x="0" y="0"/>
                      </a:lnTo>
                      <a:lnTo>
                        <a:pt x="0" y="1296"/>
                      </a:lnTo>
                    </a:path>
                  </a:pathLst>
                </a:custGeom>
                <a:noFill/>
                <a:ln w="12700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98571" name="Freeform 139"/>
              <p:cNvSpPr>
                <a:spLocks/>
              </p:cNvSpPr>
              <p:nvPr/>
            </p:nvSpPr>
            <p:spPr bwMode="auto">
              <a:xfrm>
                <a:off x="1352" y="1147"/>
                <a:ext cx="1689" cy="5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8" y="0"/>
                  </a:cxn>
                  <a:cxn ang="0">
                    <a:pos x="1688" y="552"/>
                  </a:cxn>
                </a:cxnLst>
                <a:rect l="0" t="0" r="r" b="b"/>
                <a:pathLst>
                  <a:path w="1689" h="553">
                    <a:moveTo>
                      <a:pt x="0" y="0"/>
                    </a:moveTo>
                    <a:lnTo>
                      <a:pt x="1688" y="0"/>
                    </a:lnTo>
                    <a:lnTo>
                      <a:pt x="1688" y="55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572" name="Rectangle 140"/>
              <p:cNvSpPr>
                <a:spLocks noChangeArrowheads="1"/>
              </p:cNvSpPr>
              <p:nvPr/>
            </p:nvSpPr>
            <p:spPr bwMode="auto">
              <a:xfrm>
                <a:off x="664" y="801"/>
                <a:ext cx="1311" cy="248"/>
              </a:xfrm>
              <a:prstGeom prst="rect">
                <a:avLst/>
              </a:prstGeom>
              <a:solidFill>
                <a:srgbClr val="CFBDC8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 i="1">
                    <a:solidFill>
                      <a:schemeClr val="tx1"/>
                    </a:solidFill>
                    <a:latin typeface="Verdana" charset="0"/>
                  </a:rPr>
                  <a:t>Stall Condition</a:t>
                </a:r>
              </a:p>
            </p:txBody>
          </p:sp>
        </p:grpSp>
      </p:grpSp>
      <p:sp>
        <p:nvSpPr>
          <p:cNvPr id="1298573" name="Rectangle 141"/>
          <p:cNvSpPr>
            <a:spLocks noChangeArrowheads="1"/>
          </p:cNvSpPr>
          <p:nvPr/>
        </p:nvSpPr>
        <p:spPr bwMode="auto">
          <a:xfrm>
            <a:off x="3400425" y="5743575"/>
            <a:ext cx="44577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Is there any possible data hazard</a:t>
            </a: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in this instruction sequence?</a:t>
            </a:r>
            <a:endParaRPr lang="en-US" sz="2000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1298574" name="Rectangle 142"/>
          <p:cNvSpPr>
            <a:spLocks noChangeArrowheads="1"/>
          </p:cNvSpPr>
          <p:nvPr/>
        </p:nvSpPr>
        <p:spPr bwMode="auto">
          <a:xfrm>
            <a:off x="5948363" y="1444625"/>
            <a:ext cx="2303462" cy="641350"/>
          </a:xfrm>
          <a:prstGeom prst="rect">
            <a:avLst/>
          </a:prstGeom>
          <a:solidFill>
            <a:srgbClr val="CFBDC8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What if</a:t>
            </a:r>
          </a:p>
          <a:p>
            <a:pPr algn="ctr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(r1)+7 = (r3)+5 ?</a:t>
            </a:r>
            <a:endParaRPr lang="en-US" sz="1800" i="1">
              <a:solidFill>
                <a:srgbClr val="56127A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9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8573" grpId="0" autoUpdateAnimBg="0"/>
      <p:bldP spid="1298574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43B0-D0FD-EB41-AFFA-C11AC29E09CF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9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79400"/>
            <a:ext cx="7162800" cy="8509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Load &amp; Store Hazards</a:t>
            </a:r>
            <a:endParaRPr lang="en-US" sz="2000" i="1"/>
          </a:p>
        </p:txBody>
      </p:sp>
      <p:sp>
        <p:nvSpPr>
          <p:cNvPr id="1299459" name="Rectangle 3"/>
          <p:cNvSpPr>
            <a:spLocks noChangeArrowheads="1"/>
          </p:cNvSpPr>
          <p:nvPr/>
        </p:nvSpPr>
        <p:spPr bwMode="auto">
          <a:xfrm>
            <a:off x="814388" y="3251200"/>
            <a:ext cx="7931150" cy="300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However, the hazard is avoided because 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our memory system completes writes in one cycle !</a:t>
            </a: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Load/Store hazards are sometimes resolved in the pipeline and sometimes in the memory system itself.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 i="1">
                <a:solidFill>
                  <a:schemeClr val="tx1"/>
                </a:solidFill>
                <a:latin typeface="Verdana" charset="0"/>
              </a:rPr>
              <a:t>More on this later in the course.</a:t>
            </a:r>
          </a:p>
        </p:txBody>
      </p:sp>
      <p:sp>
        <p:nvSpPr>
          <p:cNvPr id="1299460" name="Rectangle 4"/>
          <p:cNvSpPr>
            <a:spLocks noChangeArrowheads="1"/>
          </p:cNvSpPr>
          <p:nvPr/>
        </p:nvSpPr>
        <p:spPr bwMode="auto">
          <a:xfrm>
            <a:off x="736600" y="1460500"/>
            <a:ext cx="2290763" cy="1196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...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M[(r1)+7]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(r2)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r4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M[(r3)+5]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...</a:t>
            </a:r>
          </a:p>
        </p:txBody>
      </p:sp>
      <p:sp>
        <p:nvSpPr>
          <p:cNvPr id="1299461" name="Rectangle 5"/>
          <p:cNvSpPr>
            <a:spLocks noChangeArrowheads="1"/>
          </p:cNvSpPr>
          <p:nvPr/>
        </p:nvSpPr>
        <p:spPr bwMode="auto">
          <a:xfrm>
            <a:off x="4468813" y="1738313"/>
            <a:ext cx="3940175" cy="376237"/>
          </a:xfrm>
          <a:prstGeom prst="rect">
            <a:avLst/>
          </a:prstGeom>
          <a:solidFill>
            <a:srgbClr val="CFBDC8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(r1)+7 = (r3)+5 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1800" i="1">
                <a:solidFill>
                  <a:srgbClr val="56127A"/>
                </a:solidFill>
                <a:latin typeface="Verdana" charset="0"/>
              </a:rPr>
              <a:t>data hazard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945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343A-8D84-C940-A55B-E75DDCD6568E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924800" cy="5562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MIPS instructions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err="1" smtClean="0"/>
              <a:t>Reg-Reg</a:t>
            </a:r>
            <a:r>
              <a:rPr lang="en-US" dirty="0" smtClean="0"/>
              <a:t>: ADD </a:t>
            </a:r>
            <a:r>
              <a:rPr lang="en-US" dirty="0" smtClean="0">
                <a:sym typeface="Wingdings"/>
              </a:rPr>
              <a:t>R1,R2,R3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err="1" smtClean="0">
                <a:sym typeface="Wingdings"/>
              </a:rPr>
              <a:t>Reg-Imm</a:t>
            </a:r>
            <a:r>
              <a:rPr lang="en-US" dirty="0" smtClean="0">
                <a:sym typeface="Wingdings"/>
              </a:rPr>
              <a:t>: LD R1,30(R2), BEQZ R4, name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Jump/Call: J name, JAL name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MIPS single cycle implementation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Fetch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Decode &amp; </a:t>
            </a:r>
            <a:r>
              <a:rPr lang="en-US" dirty="0" err="1" smtClean="0">
                <a:sym typeface="Wingdings"/>
              </a:rPr>
              <a:t>Reg</a:t>
            </a:r>
            <a:r>
              <a:rPr lang="en-US" dirty="0" smtClean="0">
                <a:sym typeface="Wingdings"/>
              </a:rPr>
              <a:t> fetch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execute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mem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WB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All in one cycle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MIPS pipelining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5 stages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Iron law: performance benefit analysis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Pipelining reduces time/cycle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Also try to maintain CPI ==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C02E-E71F-344C-A7E4-352336525F93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457200"/>
            <a:ext cx="71628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Resolving Data Hazards (2)</a:t>
            </a:r>
          </a:p>
        </p:txBody>
      </p:sp>
      <p:sp>
        <p:nvSpPr>
          <p:cNvPr id="1300483" name="Rectangle 3"/>
          <p:cNvSpPr>
            <a:spLocks noChangeArrowheads="1"/>
          </p:cNvSpPr>
          <p:nvPr/>
        </p:nvSpPr>
        <p:spPr bwMode="auto">
          <a:xfrm>
            <a:off x="911225" y="2146300"/>
            <a:ext cx="7623175" cy="154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Strategy 2:</a:t>
            </a:r>
            <a:br>
              <a:rPr lang="en-US" sz="2400">
                <a:solidFill>
                  <a:schemeClr val="tx1"/>
                </a:solidFill>
                <a:latin typeface="Verdana" charset="0"/>
              </a:rPr>
            </a:b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Route data as soon as possible after it is calculated to the earlier pipeline stage </a:t>
            </a:r>
            <a:r>
              <a:rPr lang="en-US" sz="2400">
                <a:solidFill>
                  <a:schemeClr val="tx1"/>
                </a:solidFill>
                <a:latin typeface="Verdana" charset="0"/>
                <a:sym typeface="Wingdings" charset="2"/>
              </a:rPr>
              <a:t></a:t>
            </a:r>
            <a:r>
              <a:rPr lang="en-US" sz="2000">
                <a:solidFill>
                  <a:schemeClr val="tx1"/>
                </a:solidFill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Verdana" charset="0"/>
              </a:rPr>
              <a:t>bypass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D108-68F0-3C4D-827E-E288242D8190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228600"/>
            <a:ext cx="71755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Bypassing</a:t>
            </a:r>
          </a:p>
        </p:txBody>
      </p:sp>
      <p:sp>
        <p:nvSpPr>
          <p:cNvPr id="1301507" name="Rectangle 3"/>
          <p:cNvSpPr>
            <a:spLocks noChangeArrowheads="1"/>
          </p:cNvSpPr>
          <p:nvPr/>
        </p:nvSpPr>
        <p:spPr bwMode="auto">
          <a:xfrm>
            <a:off x="542925" y="2914650"/>
            <a:ext cx="8008938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Each 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stall or kill 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introduces a bubble in the pipeline</a:t>
            </a:r>
          </a:p>
          <a:p>
            <a:pPr lvl="4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Symbol" charset="2"/>
              </a:rPr>
              <a:t>		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CPI  &gt;  1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 </a:t>
            </a:r>
            <a:endParaRPr lang="en-US" sz="900">
              <a:solidFill>
                <a:schemeClr val="tx1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2925" y="1077913"/>
            <a:ext cx="8185150" cy="1736725"/>
            <a:chOff x="342" y="795"/>
            <a:chExt cx="5156" cy="1094"/>
          </a:xfrm>
        </p:grpSpPr>
        <p:sp>
          <p:nvSpPr>
            <p:cNvPr id="1301509" name="Rectangle 5"/>
            <p:cNvSpPr>
              <a:spLocks noChangeArrowheads="1"/>
            </p:cNvSpPr>
            <p:nvPr/>
          </p:nvSpPr>
          <p:spPr bwMode="auto">
            <a:xfrm>
              <a:off x="2872" y="1170"/>
              <a:ext cx="1111" cy="364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510" name="Arc 6"/>
            <p:cNvSpPr>
              <a:spLocks/>
            </p:cNvSpPr>
            <p:nvPr/>
          </p:nvSpPr>
          <p:spPr bwMode="auto">
            <a:xfrm>
              <a:off x="3058" y="1056"/>
              <a:ext cx="606" cy="139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6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 cap="rnd">
              <a:solidFill>
                <a:schemeClr val="hlink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endParaRPr lang="en-US" sz="2400" i="1">
                <a:latin typeface="Verdana" charset="0"/>
              </a:endParaRPr>
            </a:p>
          </p:txBody>
        </p:sp>
        <p:sp>
          <p:nvSpPr>
            <p:cNvPr id="1301511" name="Arc 7"/>
            <p:cNvSpPr>
              <a:spLocks/>
            </p:cNvSpPr>
            <p:nvPr/>
          </p:nvSpPr>
          <p:spPr bwMode="auto">
            <a:xfrm>
              <a:off x="3898" y="1064"/>
              <a:ext cx="230" cy="107"/>
            </a:xfrm>
            <a:custGeom>
              <a:avLst/>
              <a:gdLst>
                <a:gd name="G0" fmla="+- 94 0 0"/>
                <a:gd name="G1" fmla="+- 21600 0 0"/>
                <a:gd name="G2" fmla="+- 21600 0 0"/>
                <a:gd name="T0" fmla="*/ 0 w 21694"/>
                <a:gd name="T1" fmla="*/ 0 h 21600"/>
                <a:gd name="T2" fmla="*/ 21694 w 21694"/>
                <a:gd name="T3" fmla="*/ 21600 h 21600"/>
                <a:gd name="T4" fmla="*/ 94 w 216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94" h="21600" fill="none" extrusionOk="0">
                  <a:moveTo>
                    <a:pt x="0" y="0"/>
                  </a:moveTo>
                  <a:cubicBezTo>
                    <a:pt x="31" y="0"/>
                    <a:pt x="62" y="-1"/>
                    <a:pt x="94" y="-1"/>
                  </a:cubicBezTo>
                  <a:cubicBezTo>
                    <a:pt x="12023" y="-1"/>
                    <a:pt x="21694" y="9670"/>
                    <a:pt x="21694" y="21600"/>
                  </a:cubicBezTo>
                </a:path>
                <a:path w="21694" h="21600" stroke="0" extrusionOk="0">
                  <a:moveTo>
                    <a:pt x="0" y="0"/>
                  </a:moveTo>
                  <a:cubicBezTo>
                    <a:pt x="31" y="0"/>
                    <a:pt x="62" y="-1"/>
                    <a:pt x="94" y="-1"/>
                  </a:cubicBezTo>
                  <a:cubicBezTo>
                    <a:pt x="12023" y="-1"/>
                    <a:pt x="21694" y="9670"/>
                    <a:pt x="21694" y="21600"/>
                  </a:cubicBezTo>
                  <a:lnTo>
                    <a:pt x="94" y="21600"/>
                  </a:lnTo>
                  <a:close/>
                </a:path>
              </a:pathLst>
            </a:custGeom>
            <a:noFill/>
            <a:ln w="28575" cap="rnd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512" name="Rectangle 8"/>
            <p:cNvSpPr>
              <a:spLocks noChangeArrowheads="1"/>
            </p:cNvSpPr>
            <p:nvPr/>
          </p:nvSpPr>
          <p:spPr bwMode="auto">
            <a:xfrm>
              <a:off x="342" y="795"/>
              <a:ext cx="5156" cy="10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571500" lvl="1" defTabSz="571500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time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			t0	t1	t2	t3	t4	t5	t6	t7	. . . .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)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18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r0 + 10		IF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) r4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r1 + 17			IF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			</a:t>
              </a: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stalled stages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     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85800" y="4735513"/>
            <a:ext cx="8089900" cy="1736725"/>
            <a:chOff x="432" y="3099"/>
            <a:chExt cx="5096" cy="1094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950" y="3220"/>
              <a:ext cx="772" cy="513"/>
              <a:chOff x="2558" y="3220"/>
              <a:chExt cx="772" cy="513"/>
            </a:xfrm>
          </p:grpSpPr>
          <p:sp>
            <p:nvSpPr>
              <p:cNvPr id="1301515" name="Oval 11"/>
              <p:cNvSpPr>
                <a:spLocks noChangeArrowheads="1"/>
              </p:cNvSpPr>
              <p:nvPr/>
            </p:nvSpPr>
            <p:spPr bwMode="auto">
              <a:xfrm>
                <a:off x="2921" y="3422"/>
                <a:ext cx="409" cy="311"/>
              </a:xfrm>
              <a:prstGeom prst="ellipse">
                <a:avLst/>
              </a:prstGeom>
              <a:solidFill>
                <a:srgbClr val="CFBDC8"/>
              </a:solidFill>
              <a:ln w="254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516" name="Oval 12"/>
              <p:cNvSpPr>
                <a:spLocks noChangeArrowheads="1"/>
              </p:cNvSpPr>
              <p:nvPr/>
            </p:nvSpPr>
            <p:spPr bwMode="auto">
              <a:xfrm>
                <a:off x="2558" y="3220"/>
                <a:ext cx="409" cy="311"/>
              </a:xfrm>
              <a:prstGeom prst="ellipse">
                <a:avLst/>
              </a:prstGeom>
              <a:solidFill>
                <a:srgbClr val="CFBDC8"/>
              </a:solidFill>
              <a:ln w="254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517" name="Arc 13"/>
              <p:cNvSpPr>
                <a:spLocks/>
              </p:cNvSpPr>
              <p:nvPr/>
            </p:nvSpPr>
            <p:spPr bwMode="auto">
              <a:xfrm>
                <a:off x="2845" y="3402"/>
                <a:ext cx="229" cy="108"/>
              </a:xfrm>
              <a:custGeom>
                <a:avLst/>
                <a:gdLst>
                  <a:gd name="G0" fmla="+- 95 0 0"/>
                  <a:gd name="G1" fmla="+- 21600 0 0"/>
                  <a:gd name="G2" fmla="+- 21600 0 0"/>
                  <a:gd name="T0" fmla="*/ 0 w 21695"/>
                  <a:gd name="T1" fmla="*/ 0 h 21600"/>
                  <a:gd name="T2" fmla="*/ 21695 w 21695"/>
                  <a:gd name="T3" fmla="*/ 21600 h 21600"/>
                  <a:gd name="T4" fmla="*/ 95 w 2169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95" h="21600" fill="none" extrusionOk="0">
                    <a:moveTo>
                      <a:pt x="0" y="0"/>
                    </a:moveTo>
                    <a:cubicBezTo>
                      <a:pt x="31" y="0"/>
                      <a:pt x="63" y="-1"/>
                      <a:pt x="95" y="-1"/>
                    </a:cubicBezTo>
                    <a:cubicBezTo>
                      <a:pt x="12024" y="-1"/>
                      <a:pt x="21695" y="9670"/>
                      <a:pt x="21695" y="21600"/>
                    </a:cubicBezTo>
                  </a:path>
                  <a:path w="21695" h="21600" stroke="0" extrusionOk="0">
                    <a:moveTo>
                      <a:pt x="0" y="0"/>
                    </a:moveTo>
                    <a:cubicBezTo>
                      <a:pt x="31" y="0"/>
                      <a:pt x="63" y="-1"/>
                      <a:pt x="95" y="-1"/>
                    </a:cubicBezTo>
                    <a:cubicBezTo>
                      <a:pt x="12024" y="-1"/>
                      <a:pt x="21695" y="9670"/>
                      <a:pt x="21695" y="21600"/>
                    </a:cubicBezTo>
                    <a:lnTo>
                      <a:pt x="95" y="21600"/>
                    </a:lnTo>
                    <a:close/>
                  </a:path>
                </a:pathLst>
              </a:custGeom>
              <a:noFill/>
              <a:ln w="28575" cap="rnd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1518" name="Rectangle 14"/>
            <p:cNvSpPr>
              <a:spLocks noChangeArrowheads="1"/>
            </p:cNvSpPr>
            <p:nvPr/>
          </p:nvSpPr>
          <p:spPr bwMode="auto">
            <a:xfrm>
              <a:off x="432" y="3099"/>
              <a:ext cx="5096" cy="10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defTabSz="571500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	time	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t0	t1	t2	t3	t4	t5	t6	t7	. . . .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) r1 </a:t>
              </a:r>
              <a:r>
                <a:rPr lang="en-US" sz="18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r0 + 10		IF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) r4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r1 + 17			IF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		</a:t>
              </a: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     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</a:p>
          </p:txBody>
        </p:sp>
      </p:grpSp>
      <p:sp>
        <p:nvSpPr>
          <p:cNvPr id="1301519" name="Rectangle 15"/>
          <p:cNvSpPr>
            <a:spLocks noChangeArrowheads="1"/>
          </p:cNvSpPr>
          <p:nvPr/>
        </p:nvSpPr>
        <p:spPr bwMode="auto">
          <a:xfrm>
            <a:off x="542925" y="3778250"/>
            <a:ext cx="8532813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A new datapath, i.e., 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a bypass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, can get the data from </a:t>
            </a:r>
          </a:p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the output of the ALU to its input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1507" grpId="0" autoUpdateAnimBg="0"/>
      <p:bldP spid="130151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CF15-FA30-BA4C-A3DF-CCBC46F43B25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228600"/>
            <a:ext cx="7835900" cy="812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Adding a Bypass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340225" y="2698750"/>
            <a:ext cx="2227263" cy="1123950"/>
            <a:chOff x="2734" y="1812"/>
            <a:chExt cx="1403" cy="708"/>
          </a:xfrm>
        </p:grpSpPr>
        <p:sp>
          <p:nvSpPr>
            <p:cNvPr id="1302532" name="Freeform 4"/>
            <p:cNvSpPr>
              <a:spLocks/>
            </p:cNvSpPr>
            <p:nvPr/>
          </p:nvSpPr>
          <p:spPr bwMode="auto">
            <a:xfrm>
              <a:off x="3053" y="2208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rgbClr val="CFBDC8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792" y="2072"/>
              <a:ext cx="1345" cy="448"/>
              <a:chOff x="2792" y="2360"/>
              <a:chExt cx="1345" cy="448"/>
            </a:xfrm>
          </p:grpSpPr>
          <p:sp>
            <p:nvSpPr>
              <p:cNvPr id="1302534" name="Freeform 6"/>
              <p:cNvSpPr>
                <a:spLocks/>
              </p:cNvSpPr>
              <p:nvPr/>
            </p:nvSpPr>
            <p:spPr bwMode="auto">
              <a:xfrm>
                <a:off x="2792" y="2360"/>
                <a:ext cx="1064" cy="432"/>
              </a:xfrm>
              <a:custGeom>
                <a:avLst/>
                <a:gdLst/>
                <a:ahLst/>
                <a:cxnLst>
                  <a:cxn ang="0">
                    <a:pos x="1064" y="432"/>
                  </a:cxn>
                  <a:cxn ang="0">
                    <a:pos x="1064" y="0"/>
                  </a:cxn>
                  <a:cxn ang="0">
                    <a:pos x="0" y="0"/>
                  </a:cxn>
                  <a:cxn ang="0">
                    <a:pos x="0" y="200"/>
                  </a:cxn>
                  <a:cxn ang="0">
                    <a:pos x="264" y="200"/>
                  </a:cxn>
                </a:cxnLst>
                <a:rect l="0" t="0" r="r" b="b"/>
                <a:pathLst>
                  <a:path w="1064" h="432">
                    <a:moveTo>
                      <a:pt x="1064" y="432"/>
                    </a:moveTo>
                    <a:lnTo>
                      <a:pt x="1064" y="0"/>
                    </a:lnTo>
                    <a:lnTo>
                      <a:pt x="0" y="0"/>
                    </a:lnTo>
                    <a:lnTo>
                      <a:pt x="0" y="200"/>
                    </a:lnTo>
                    <a:lnTo>
                      <a:pt x="264" y="200"/>
                    </a:lnTo>
                  </a:path>
                </a:pathLst>
              </a:custGeom>
              <a:noFill/>
              <a:ln w="76200" cap="flat" cmpd="sng">
                <a:solidFill>
                  <a:srgbClr val="CFBDC8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35" name="Oval 7"/>
              <p:cNvSpPr>
                <a:spLocks noChangeArrowheads="1"/>
              </p:cNvSpPr>
              <p:nvPr/>
            </p:nvSpPr>
            <p:spPr bwMode="auto">
              <a:xfrm>
                <a:off x="4105" y="2776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36" name="Freeform 8"/>
              <p:cNvSpPr>
                <a:spLocks/>
              </p:cNvSpPr>
              <p:nvPr/>
            </p:nvSpPr>
            <p:spPr bwMode="auto">
              <a:xfrm>
                <a:off x="2792" y="2360"/>
                <a:ext cx="1064" cy="432"/>
              </a:xfrm>
              <a:custGeom>
                <a:avLst/>
                <a:gdLst/>
                <a:ahLst/>
                <a:cxnLst>
                  <a:cxn ang="0">
                    <a:pos x="1064" y="432"/>
                  </a:cxn>
                  <a:cxn ang="0">
                    <a:pos x="1064" y="0"/>
                  </a:cxn>
                  <a:cxn ang="0">
                    <a:pos x="0" y="0"/>
                  </a:cxn>
                  <a:cxn ang="0">
                    <a:pos x="0" y="200"/>
                  </a:cxn>
                  <a:cxn ang="0">
                    <a:pos x="264" y="200"/>
                  </a:cxn>
                </a:cxnLst>
                <a:rect l="0" t="0" r="r" b="b"/>
                <a:pathLst>
                  <a:path w="1064" h="432">
                    <a:moveTo>
                      <a:pt x="1064" y="432"/>
                    </a:moveTo>
                    <a:lnTo>
                      <a:pt x="1064" y="0"/>
                    </a:lnTo>
                    <a:lnTo>
                      <a:pt x="0" y="0"/>
                    </a:lnTo>
                    <a:lnTo>
                      <a:pt x="0" y="200"/>
                    </a:lnTo>
                    <a:lnTo>
                      <a:pt x="264" y="20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2537" name="Line 9"/>
            <p:cNvSpPr>
              <a:spLocks noChangeShapeType="1"/>
            </p:cNvSpPr>
            <p:nvPr/>
          </p:nvSpPr>
          <p:spPr bwMode="auto">
            <a:xfrm>
              <a:off x="3144" y="1888"/>
              <a:ext cx="0" cy="35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2538" name="Text Box 10"/>
            <p:cNvSpPr txBox="1">
              <a:spLocks noChangeArrowheads="1"/>
            </p:cNvSpPr>
            <p:nvPr/>
          </p:nvSpPr>
          <p:spPr bwMode="auto">
            <a:xfrm>
              <a:off x="2734" y="1812"/>
              <a:ext cx="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ASrc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1535113"/>
            <a:ext cx="6362700" cy="4843462"/>
            <a:chOff x="0" y="1079"/>
            <a:chExt cx="4008" cy="3051"/>
          </a:xfrm>
        </p:grpSpPr>
        <p:sp>
          <p:nvSpPr>
            <p:cNvPr id="1302540" name="Rectangle 12"/>
            <p:cNvSpPr>
              <a:spLocks noChangeArrowheads="1"/>
            </p:cNvSpPr>
            <p:nvPr/>
          </p:nvSpPr>
          <p:spPr bwMode="auto">
            <a:xfrm>
              <a:off x="0" y="3498"/>
              <a:ext cx="1731" cy="6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	...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20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)	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r0 + 10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)	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 + 17</a:t>
              </a:r>
              <a:endParaRPr lang="en-US" sz="200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02541" name="Text Box 13"/>
            <p:cNvSpPr txBox="1">
              <a:spLocks noChangeArrowheads="1"/>
            </p:cNvSpPr>
            <p:nvPr/>
          </p:nvSpPr>
          <p:spPr bwMode="auto">
            <a:xfrm>
              <a:off x="1699" y="1079"/>
              <a:ext cx="87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...</a:t>
              </a:r>
            </a:p>
          </p:txBody>
        </p:sp>
        <p:sp>
          <p:nvSpPr>
            <p:cNvPr id="1302542" name="Text Box 14"/>
            <p:cNvSpPr txBox="1">
              <a:spLocks noChangeArrowheads="1"/>
            </p:cNvSpPr>
            <p:nvPr/>
          </p:nvSpPr>
          <p:spPr bwMode="auto">
            <a:xfrm>
              <a:off x="3348" y="1079"/>
              <a:ext cx="66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...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90513" y="1031875"/>
            <a:ext cx="8837612" cy="4164013"/>
            <a:chOff x="183" y="762"/>
            <a:chExt cx="5567" cy="2623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83" y="762"/>
              <a:ext cx="5465" cy="2623"/>
              <a:chOff x="183" y="762"/>
              <a:chExt cx="5465" cy="2623"/>
            </a:xfrm>
          </p:grpSpPr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1381" y="1416"/>
                <a:ext cx="4212" cy="1545"/>
                <a:chOff x="1438" y="1144"/>
                <a:chExt cx="4212" cy="1545"/>
              </a:xfrm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3909" y="1144"/>
                  <a:ext cx="221" cy="304"/>
                  <a:chOff x="3909" y="1144"/>
                  <a:chExt cx="221" cy="304"/>
                </a:xfrm>
              </p:grpSpPr>
              <p:sp>
                <p:nvSpPr>
                  <p:cNvPr id="1302547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3965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48" name="Freeform 20"/>
                  <p:cNvSpPr>
                    <a:spLocks/>
                  </p:cNvSpPr>
                  <p:nvPr/>
                </p:nvSpPr>
                <p:spPr bwMode="auto">
                  <a:xfrm>
                    <a:off x="3998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49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909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302550" name="Freeform 22"/>
                <p:cNvSpPr>
                  <a:spLocks/>
                </p:cNvSpPr>
                <p:nvPr/>
              </p:nvSpPr>
              <p:spPr bwMode="auto">
                <a:xfrm>
                  <a:off x="1438" y="1312"/>
                  <a:ext cx="1905" cy="1377"/>
                </a:xfrm>
                <a:custGeom>
                  <a:avLst/>
                  <a:gdLst/>
                  <a:ahLst/>
                  <a:cxnLst>
                    <a:cxn ang="0">
                      <a:pos x="0" y="1376"/>
                    </a:cxn>
                    <a:cxn ang="0">
                      <a:pos x="0" y="0"/>
                    </a:cxn>
                    <a:cxn ang="0">
                      <a:pos x="520" y="0"/>
                    </a:cxn>
                    <a:cxn ang="0">
                      <a:pos x="1904" y="0"/>
                    </a:cxn>
                  </a:cxnLst>
                  <a:rect l="0" t="0" r="r" b="b"/>
                  <a:pathLst>
                    <a:path w="1905" h="1377">
                      <a:moveTo>
                        <a:pt x="0" y="1376"/>
                      </a:moveTo>
                      <a:lnTo>
                        <a:pt x="0" y="0"/>
                      </a:lnTo>
                      <a:lnTo>
                        <a:pt x="520" y="0"/>
                      </a:lnTo>
                      <a:lnTo>
                        <a:pt x="1904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51" name="Line 23"/>
                <p:cNvSpPr>
                  <a:spLocks noChangeShapeType="1"/>
                </p:cNvSpPr>
                <p:nvPr/>
              </p:nvSpPr>
              <p:spPr bwMode="auto">
                <a:xfrm>
                  <a:off x="3470" y="1312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52" name="Line 24"/>
                <p:cNvSpPr>
                  <a:spLocks noChangeShapeType="1"/>
                </p:cNvSpPr>
                <p:nvPr/>
              </p:nvSpPr>
              <p:spPr bwMode="auto">
                <a:xfrm>
                  <a:off x="4094" y="1304"/>
                  <a:ext cx="136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9" name="Group 25"/>
                <p:cNvGrpSpPr>
                  <a:grpSpLocks/>
                </p:cNvGrpSpPr>
                <p:nvPr/>
              </p:nvGrpSpPr>
              <p:grpSpPr bwMode="auto">
                <a:xfrm>
                  <a:off x="3293" y="1144"/>
                  <a:ext cx="221" cy="304"/>
                  <a:chOff x="3293" y="1144"/>
                  <a:chExt cx="221" cy="304"/>
                </a:xfrm>
              </p:grpSpPr>
              <p:sp>
                <p:nvSpPr>
                  <p:cNvPr id="1302554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3341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5" name="Freeform 27"/>
                  <p:cNvSpPr>
                    <a:spLocks/>
                  </p:cNvSpPr>
                  <p:nvPr/>
                </p:nvSpPr>
                <p:spPr bwMode="auto">
                  <a:xfrm>
                    <a:off x="3374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6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293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grpSp>
              <p:nvGrpSpPr>
                <p:cNvPr id="10" name="Group 29"/>
                <p:cNvGrpSpPr>
                  <a:grpSpLocks/>
                </p:cNvGrpSpPr>
                <p:nvPr/>
              </p:nvGrpSpPr>
              <p:grpSpPr bwMode="auto">
                <a:xfrm>
                  <a:off x="5429" y="1144"/>
                  <a:ext cx="221" cy="304"/>
                  <a:chOff x="5429" y="1144"/>
                  <a:chExt cx="221" cy="304"/>
                </a:xfrm>
              </p:grpSpPr>
              <p:sp>
                <p:nvSpPr>
                  <p:cNvPr id="1302558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5477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9" name="Freeform 31"/>
                  <p:cNvSpPr>
                    <a:spLocks/>
                  </p:cNvSpPr>
                  <p:nvPr/>
                </p:nvSpPr>
                <p:spPr bwMode="auto">
                  <a:xfrm>
                    <a:off x="5510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60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5429" y="1191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</p:grpSp>
          <p:sp>
            <p:nvSpPr>
              <p:cNvPr id="1302561" name="Freeform 33"/>
              <p:cNvSpPr>
                <a:spLocks/>
              </p:cNvSpPr>
              <p:nvPr/>
            </p:nvSpPr>
            <p:spPr bwMode="auto">
              <a:xfrm>
                <a:off x="1765" y="1768"/>
                <a:ext cx="3192" cy="712"/>
              </a:xfrm>
              <a:custGeom>
                <a:avLst/>
                <a:gdLst/>
                <a:ahLst/>
                <a:cxnLst>
                  <a:cxn ang="0">
                    <a:pos x="3192" y="0"/>
                  </a:cxn>
                  <a:cxn ang="0">
                    <a:pos x="0" y="0"/>
                  </a:cxn>
                  <a:cxn ang="0">
                    <a:pos x="0" y="712"/>
                  </a:cxn>
                  <a:cxn ang="0">
                    <a:pos x="427" y="712"/>
                  </a:cxn>
                </a:cxnLst>
                <a:rect l="0" t="0" r="r" b="b"/>
                <a:pathLst>
                  <a:path w="3192" h="712">
                    <a:moveTo>
                      <a:pt x="3192" y="0"/>
                    </a:moveTo>
                    <a:lnTo>
                      <a:pt x="0" y="0"/>
                    </a:lnTo>
                    <a:lnTo>
                      <a:pt x="0" y="712"/>
                    </a:lnTo>
                    <a:lnTo>
                      <a:pt x="427" y="7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2" name="Freeform 34"/>
              <p:cNvSpPr>
                <a:spLocks/>
              </p:cNvSpPr>
              <p:nvPr/>
            </p:nvSpPr>
            <p:spPr bwMode="auto">
              <a:xfrm>
                <a:off x="2859" y="2597"/>
                <a:ext cx="1520" cy="4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285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3" name="Line 35"/>
              <p:cNvSpPr>
                <a:spLocks noChangeShapeType="1"/>
              </p:cNvSpPr>
              <p:nvPr/>
            </p:nvSpPr>
            <p:spPr bwMode="auto">
              <a:xfrm>
                <a:off x="3223" y="2664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4" name="Line 36"/>
              <p:cNvSpPr>
                <a:spLocks noChangeShapeType="1"/>
              </p:cNvSpPr>
              <p:nvPr/>
            </p:nvSpPr>
            <p:spPr bwMode="auto">
              <a:xfrm>
                <a:off x="3751" y="2504"/>
                <a:ext cx="61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5" name="Freeform 37"/>
              <p:cNvSpPr>
                <a:spLocks/>
              </p:cNvSpPr>
              <p:nvPr/>
            </p:nvSpPr>
            <p:spPr bwMode="auto">
              <a:xfrm>
                <a:off x="183" y="1192"/>
                <a:ext cx="481" cy="1201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0" y="0"/>
                  </a:cxn>
                  <a:cxn ang="0">
                    <a:pos x="0" y="1200"/>
                  </a:cxn>
                  <a:cxn ang="0">
                    <a:pos x="192" y="1200"/>
                  </a:cxn>
                </a:cxnLst>
                <a:rect l="0" t="0" r="r" b="b"/>
                <a:pathLst>
                  <a:path w="481" h="1201">
                    <a:moveTo>
                      <a:pt x="480" y="0"/>
                    </a:moveTo>
                    <a:lnTo>
                      <a:pt x="0" y="0"/>
                    </a:lnTo>
                    <a:lnTo>
                      <a:pt x="0" y="1200"/>
                    </a:lnTo>
                    <a:lnTo>
                      <a:pt x="192" y="120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6" name="Freeform 38"/>
              <p:cNvSpPr>
                <a:spLocks/>
              </p:cNvSpPr>
              <p:nvPr/>
            </p:nvSpPr>
            <p:spPr bwMode="auto">
              <a:xfrm>
                <a:off x="543" y="1760"/>
                <a:ext cx="217" cy="633"/>
              </a:xfrm>
              <a:custGeom>
                <a:avLst/>
                <a:gdLst/>
                <a:ahLst/>
                <a:cxnLst>
                  <a:cxn ang="0">
                    <a:pos x="0" y="632"/>
                  </a:cxn>
                  <a:cxn ang="0">
                    <a:pos x="0" y="56"/>
                  </a:cxn>
                  <a:cxn ang="0">
                    <a:pos x="0" y="0"/>
                  </a:cxn>
                  <a:cxn ang="0">
                    <a:pos x="216" y="0"/>
                  </a:cxn>
                </a:cxnLst>
                <a:rect l="0" t="0" r="r" b="b"/>
                <a:pathLst>
                  <a:path w="217" h="633">
                    <a:moveTo>
                      <a:pt x="0" y="632"/>
                    </a:moveTo>
                    <a:lnTo>
                      <a:pt x="0" y="56"/>
                    </a:lnTo>
                    <a:lnTo>
                      <a:pt x="0" y="0"/>
                    </a:lnTo>
                    <a:lnTo>
                      <a:pt x="21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7" name="Freeform 39"/>
              <p:cNvSpPr>
                <a:spLocks/>
              </p:cNvSpPr>
              <p:nvPr/>
            </p:nvSpPr>
            <p:spPr bwMode="auto">
              <a:xfrm>
                <a:off x="519" y="2392"/>
                <a:ext cx="19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0"/>
                  </a:cxn>
                  <a:cxn ang="0">
                    <a:pos x="192" y="0"/>
                  </a:cxn>
                </a:cxnLst>
                <a:rect l="0" t="0" r="r" b="b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8" name="Freeform 40"/>
              <p:cNvSpPr>
                <a:spLocks/>
              </p:cNvSpPr>
              <p:nvPr/>
            </p:nvSpPr>
            <p:spPr bwMode="auto">
              <a:xfrm>
                <a:off x="647" y="1192"/>
                <a:ext cx="433" cy="425"/>
              </a:xfrm>
              <a:custGeom>
                <a:avLst/>
                <a:gdLst/>
                <a:ahLst/>
                <a:cxnLst>
                  <a:cxn ang="0">
                    <a:pos x="432" y="424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3" h="425">
                    <a:moveTo>
                      <a:pt x="432" y="424"/>
                    </a:moveTo>
                    <a:lnTo>
                      <a:pt x="432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9" name="Freeform 41"/>
              <p:cNvSpPr>
                <a:spLocks/>
              </p:cNvSpPr>
              <p:nvPr/>
            </p:nvSpPr>
            <p:spPr bwMode="auto">
              <a:xfrm>
                <a:off x="1383" y="2200"/>
                <a:ext cx="817" cy="193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93">
                    <a:moveTo>
                      <a:pt x="0" y="192"/>
                    </a:moveTo>
                    <a:lnTo>
                      <a:pt x="0" y="0"/>
                    </a:ln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0" name="Freeform 42"/>
              <p:cNvSpPr>
                <a:spLocks/>
              </p:cNvSpPr>
              <p:nvPr/>
            </p:nvSpPr>
            <p:spPr bwMode="auto">
              <a:xfrm>
                <a:off x="1383" y="2296"/>
                <a:ext cx="8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">
                    <a:moveTo>
                      <a:pt x="0" y="0"/>
                    </a:move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1" name="Freeform 43"/>
              <p:cNvSpPr>
                <a:spLocks/>
              </p:cNvSpPr>
              <p:nvPr/>
            </p:nvSpPr>
            <p:spPr bwMode="auto">
              <a:xfrm>
                <a:off x="1383" y="2392"/>
                <a:ext cx="81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2" name="Freeform 44"/>
              <p:cNvSpPr>
                <a:spLocks/>
              </p:cNvSpPr>
              <p:nvPr/>
            </p:nvSpPr>
            <p:spPr bwMode="auto">
              <a:xfrm>
                <a:off x="2589" y="2762"/>
                <a:ext cx="469" cy="247"/>
              </a:xfrm>
              <a:custGeom>
                <a:avLst/>
                <a:gdLst/>
                <a:ahLst/>
                <a:cxnLst>
                  <a:cxn ang="0">
                    <a:pos x="0" y="246"/>
                  </a:cxn>
                  <a:cxn ang="0">
                    <a:pos x="123" y="246"/>
                  </a:cxn>
                  <a:cxn ang="0">
                    <a:pos x="123" y="0"/>
                  </a:cxn>
                  <a:cxn ang="0">
                    <a:pos x="468" y="0"/>
                  </a:cxn>
                </a:cxnLst>
                <a:rect l="0" t="0" r="r" b="b"/>
                <a:pathLst>
                  <a:path w="469" h="247">
                    <a:moveTo>
                      <a:pt x="0" y="246"/>
                    </a:moveTo>
                    <a:lnTo>
                      <a:pt x="123" y="246"/>
                    </a:lnTo>
                    <a:lnTo>
                      <a:pt x="123" y="0"/>
                    </a:lnTo>
                    <a:lnTo>
                      <a:pt x="468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3" name="Freeform 45"/>
              <p:cNvSpPr>
                <a:spLocks/>
              </p:cNvSpPr>
              <p:nvPr/>
            </p:nvSpPr>
            <p:spPr bwMode="auto">
              <a:xfrm>
                <a:off x="2585" y="2392"/>
                <a:ext cx="99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90" y="0"/>
                  </a:cxn>
                </a:cxnLst>
                <a:rect l="0" t="0" r="r" b="b"/>
                <a:pathLst>
                  <a:path w="991" h="1">
                    <a:moveTo>
                      <a:pt x="0" y="0"/>
                    </a:moveTo>
                    <a:lnTo>
                      <a:pt x="99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4" name="Freeform 46"/>
              <p:cNvSpPr>
                <a:spLocks/>
              </p:cNvSpPr>
              <p:nvPr/>
            </p:nvSpPr>
            <p:spPr bwMode="auto">
              <a:xfrm flipV="1">
                <a:off x="4872" y="2672"/>
                <a:ext cx="358" cy="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6" y="0"/>
                  </a:cxn>
                </a:cxnLst>
                <a:rect l="0" t="0" r="r" b="b"/>
                <a:pathLst>
                  <a:path w="337" h="1">
                    <a:moveTo>
                      <a:pt x="0" y="0"/>
                    </a:moveTo>
                    <a:lnTo>
                      <a:pt x="33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5" name="Freeform 47"/>
              <p:cNvSpPr>
                <a:spLocks/>
              </p:cNvSpPr>
              <p:nvPr/>
            </p:nvSpPr>
            <p:spPr bwMode="auto">
              <a:xfrm>
                <a:off x="4129" y="2513"/>
                <a:ext cx="1100" cy="7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8"/>
                  </a:cxn>
                  <a:cxn ang="0">
                    <a:pos x="843" y="728"/>
                  </a:cxn>
                  <a:cxn ang="0">
                    <a:pos x="841" y="399"/>
                  </a:cxn>
                  <a:cxn ang="0">
                    <a:pos x="1100" y="399"/>
                  </a:cxn>
                </a:cxnLst>
                <a:rect l="0" t="0" r="r" b="b"/>
                <a:pathLst>
                  <a:path w="1100" h="728">
                    <a:moveTo>
                      <a:pt x="0" y="0"/>
                    </a:moveTo>
                    <a:lnTo>
                      <a:pt x="0" y="728"/>
                    </a:lnTo>
                    <a:lnTo>
                      <a:pt x="843" y="728"/>
                    </a:lnTo>
                    <a:lnTo>
                      <a:pt x="841" y="399"/>
                    </a:lnTo>
                    <a:lnTo>
                      <a:pt x="1100" y="399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6" name="Freeform 48"/>
              <p:cNvSpPr>
                <a:spLocks/>
              </p:cNvSpPr>
              <p:nvPr/>
            </p:nvSpPr>
            <p:spPr bwMode="auto">
              <a:xfrm>
                <a:off x="1959" y="2584"/>
                <a:ext cx="3617" cy="801"/>
              </a:xfrm>
              <a:custGeom>
                <a:avLst/>
                <a:gdLst/>
                <a:ahLst/>
                <a:cxnLst>
                  <a:cxn ang="0">
                    <a:pos x="3408" y="288"/>
                  </a:cxn>
                  <a:cxn ang="0">
                    <a:pos x="3616" y="288"/>
                  </a:cxn>
                  <a:cxn ang="0">
                    <a:pos x="3616" y="800"/>
                  </a:cxn>
                  <a:cxn ang="0">
                    <a:pos x="0" y="800"/>
                  </a:cxn>
                  <a:cxn ang="0">
                    <a:pos x="0" y="0"/>
                  </a:cxn>
                  <a:cxn ang="0">
                    <a:pos x="240" y="0"/>
                  </a:cxn>
                </a:cxnLst>
                <a:rect l="0" t="0" r="r" b="b"/>
                <a:pathLst>
                  <a:path w="3617" h="801">
                    <a:moveTo>
                      <a:pt x="3408" y="288"/>
                    </a:moveTo>
                    <a:lnTo>
                      <a:pt x="3616" y="288"/>
                    </a:lnTo>
                    <a:lnTo>
                      <a:pt x="3616" y="800"/>
                    </a:lnTo>
                    <a:lnTo>
                      <a:pt x="0" y="800"/>
                    </a:lnTo>
                    <a:lnTo>
                      <a:pt x="0" y="0"/>
                    </a:lnTo>
                    <a:lnTo>
                      <a:pt x="24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7" name="Oval 49"/>
              <p:cNvSpPr>
                <a:spLocks noChangeArrowheads="1"/>
              </p:cNvSpPr>
              <p:nvPr/>
            </p:nvSpPr>
            <p:spPr bwMode="auto">
              <a:xfrm>
                <a:off x="2843" y="2556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8" name="Freeform 50"/>
              <p:cNvSpPr>
                <a:spLocks/>
              </p:cNvSpPr>
              <p:nvPr/>
            </p:nvSpPr>
            <p:spPr bwMode="auto">
              <a:xfrm>
                <a:off x="3061" y="2520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1" name="Group 51"/>
              <p:cNvGrpSpPr>
                <a:grpSpLocks/>
              </p:cNvGrpSpPr>
              <p:nvPr/>
            </p:nvGrpSpPr>
            <p:grpSpPr bwMode="auto">
              <a:xfrm>
                <a:off x="334" y="2208"/>
                <a:ext cx="239" cy="369"/>
                <a:chOff x="391" y="2136"/>
                <a:chExt cx="239" cy="369"/>
              </a:xfrm>
            </p:grpSpPr>
            <p:sp>
              <p:nvSpPr>
                <p:cNvPr id="1302580" name="Rectangle 52"/>
                <p:cNvSpPr>
                  <a:spLocks noChangeArrowheads="1"/>
                </p:cNvSpPr>
                <p:nvPr/>
              </p:nvSpPr>
              <p:spPr bwMode="auto">
                <a:xfrm>
                  <a:off x="440" y="2136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1" name="Line 53"/>
                <p:cNvSpPr>
                  <a:spLocks noChangeShapeType="1"/>
                </p:cNvSpPr>
                <p:nvPr/>
              </p:nvSpPr>
              <p:spPr bwMode="auto">
                <a:xfrm>
                  <a:off x="584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2" name="Rectangle 54"/>
                <p:cNvSpPr>
                  <a:spLocks noChangeArrowheads="1"/>
                </p:cNvSpPr>
                <p:nvPr/>
              </p:nvSpPr>
              <p:spPr bwMode="auto">
                <a:xfrm>
                  <a:off x="391" y="2260"/>
                  <a:ext cx="239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PC</a:t>
                  </a:r>
                </a:p>
              </p:txBody>
            </p:sp>
            <p:sp>
              <p:nvSpPr>
                <p:cNvPr id="1302583" name="Line 55"/>
                <p:cNvSpPr>
                  <a:spLocks noChangeShapeType="1"/>
                </p:cNvSpPr>
                <p:nvPr/>
              </p:nvSpPr>
              <p:spPr bwMode="auto">
                <a:xfrm>
                  <a:off x="392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4" name="Freeform 56"/>
                <p:cNvSpPr>
                  <a:spLocks/>
                </p:cNvSpPr>
                <p:nvPr/>
              </p:nvSpPr>
              <p:spPr bwMode="auto">
                <a:xfrm>
                  <a:off x="480" y="2456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585" name="Line 57"/>
              <p:cNvSpPr>
                <a:spLocks noChangeShapeType="1"/>
              </p:cNvSpPr>
              <p:nvPr/>
            </p:nvSpPr>
            <p:spPr bwMode="auto">
              <a:xfrm>
                <a:off x="2583" y="2576"/>
                <a:ext cx="47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58"/>
              <p:cNvGrpSpPr>
                <a:grpSpLocks/>
              </p:cNvGrpSpPr>
              <p:nvPr/>
            </p:nvGrpSpPr>
            <p:grpSpPr bwMode="auto">
              <a:xfrm>
                <a:off x="3254" y="2192"/>
                <a:ext cx="180" cy="306"/>
                <a:chOff x="3311" y="2120"/>
                <a:chExt cx="180" cy="306"/>
              </a:xfrm>
            </p:grpSpPr>
            <p:sp>
              <p:nvSpPr>
                <p:cNvPr id="1302587" name="Rectangle 59"/>
                <p:cNvSpPr>
                  <a:spLocks noChangeArrowheads="1"/>
                </p:cNvSpPr>
                <p:nvPr/>
              </p:nvSpPr>
              <p:spPr bwMode="auto">
                <a:xfrm>
                  <a:off x="3335" y="2120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8" name="Freeform 60"/>
                <p:cNvSpPr>
                  <a:spLocks/>
                </p:cNvSpPr>
                <p:nvPr/>
              </p:nvSpPr>
              <p:spPr bwMode="auto">
                <a:xfrm>
                  <a:off x="3368" y="2382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9" name="Rectangle 61"/>
                <p:cNvSpPr>
                  <a:spLocks noChangeArrowheads="1"/>
                </p:cNvSpPr>
                <p:nvPr/>
              </p:nvSpPr>
              <p:spPr bwMode="auto">
                <a:xfrm>
                  <a:off x="3311" y="2195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</a:t>
                  </a:r>
                </a:p>
              </p:txBody>
            </p:sp>
          </p:grpSp>
          <p:grpSp>
            <p:nvGrpSpPr>
              <p:cNvPr id="13" name="Group 62"/>
              <p:cNvGrpSpPr>
                <a:grpSpLocks/>
              </p:cNvGrpSpPr>
              <p:nvPr/>
            </p:nvGrpSpPr>
            <p:grpSpPr bwMode="auto">
              <a:xfrm>
                <a:off x="3254" y="2528"/>
                <a:ext cx="180" cy="306"/>
                <a:chOff x="3311" y="2456"/>
                <a:chExt cx="180" cy="306"/>
              </a:xfrm>
            </p:grpSpPr>
            <p:sp>
              <p:nvSpPr>
                <p:cNvPr id="1302591" name="Rectangle 63"/>
                <p:cNvSpPr>
                  <a:spLocks noChangeArrowheads="1"/>
                </p:cNvSpPr>
                <p:nvPr/>
              </p:nvSpPr>
              <p:spPr bwMode="auto">
                <a:xfrm>
                  <a:off x="3335" y="24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2" name="Freeform 64"/>
                <p:cNvSpPr>
                  <a:spLocks/>
                </p:cNvSpPr>
                <p:nvPr/>
              </p:nvSpPr>
              <p:spPr bwMode="auto">
                <a:xfrm>
                  <a:off x="3368" y="27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3" name="Rectangle 65"/>
                <p:cNvSpPr>
                  <a:spLocks noChangeArrowheads="1"/>
                </p:cNvSpPr>
                <p:nvPr/>
              </p:nvSpPr>
              <p:spPr bwMode="auto">
                <a:xfrm>
                  <a:off x="3311" y="2539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B</a:t>
                  </a:r>
                </a:p>
              </p:txBody>
            </p:sp>
          </p:grpSp>
          <p:grpSp>
            <p:nvGrpSpPr>
              <p:cNvPr id="14" name="Group 66"/>
              <p:cNvGrpSpPr>
                <a:grpSpLocks/>
              </p:cNvGrpSpPr>
              <p:nvPr/>
            </p:nvGrpSpPr>
            <p:grpSpPr bwMode="auto">
              <a:xfrm>
                <a:off x="3278" y="2864"/>
                <a:ext cx="109" cy="304"/>
                <a:chOff x="3335" y="2792"/>
                <a:chExt cx="109" cy="304"/>
              </a:xfrm>
            </p:grpSpPr>
            <p:sp>
              <p:nvSpPr>
                <p:cNvPr id="1302595" name="Rectangle 67"/>
                <p:cNvSpPr>
                  <a:spLocks noChangeArrowheads="1"/>
                </p:cNvSpPr>
                <p:nvPr/>
              </p:nvSpPr>
              <p:spPr bwMode="auto">
                <a:xfrm>
                  <a:off x="3335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6" name="Freeform 68"/>
                <p:cNvSpPr>
                  <a:spLocks/>
                </p:cNvSpPr>
                <p:nvPr/>
              </p:nvSpPr>
              <p:spPr bwMode="auto">
                <a:xfrm>
                  <a:off x="3368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69"/>
              <p:cNvGrpSpPr>
                <a:grpSpLocks/>
              </p:cNvGrpSpPr>
              <p:nvPr/>
            </p:nvGrpSpPr>
            <p:grpSpPr bwMode="auto">
              <a:xfrm>
                <a:off x="3878" y="2360"/>
                <a:ext cx="173" cy="306"/>
                <a:chOff x="3935" y="2288"/>
                <a:chExt cx="173" cy="306"/>
              </a:xfrm>
            </p:grpSpPr>
            <p:sp>
              <p:nvSpPr>
                <p:cNvPr id="1302598" name="Rectangle 70"/>
                <p:cNvSpPr>
                  <a:spLocks noChangeArrowheads="1"/>
                </p:cNvSpPr>
                <p:nvPr/>
              </p:nvSpPr>
              <p:spPr bwMode="auto">
                <a:xfrm>
                  <a:off x="3959" y="2288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9" name="Freeform 71"/>
                <p:cNvSpPr>
                  <a:spLocks/>
                </p:cNvSpPr>
                <p:nvPr/>
              </p:nvSpPr>
              <p:spPr bwMode="auto">
                <a:xfrm>
                  <a:off x="3992" y="2550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0" name="Rectangle 72"/>
                <p:cNvSpPr>
                  <a:spLocks noChangeArrowheads="1"/>
                </p:cNvSpPr>
                <p:nvPr/>
              </p:nvSpPr>
              <p:spPr bwMode="auto">
                <a:xfrm>
                  <a:off x="3935" y="2363"/>
                  <a:ext cx="173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Y</a:t>
                  </a:r>
                </a:p>
              </p:txBody>
            </p:sp>
          </p:grpSp>
          <p:grpSp>
            <p:nvGrpSpPr>
              <p:cNvPr id="16" name="Group 73"/>
              <p:cNvGrpSpPr>
                <a:grpSpLocks/>
              </p:cNvGrpSpPr>
              <p:nvPr/>
            </p:nvGrpSpPr>
            <p:grpSpPr bwMode="auto">
              <a:xfrm>
                <a:off x="3894" y="2864"/>
                <a:ext cx="109" cy="304"/>
                <a:chOff x="3951" y="2792"/>
                <a:chExt cx="109" cy="304"/>
              </a:xfrm>
            </p:grpSpPr>
            <p:sp>
              <p:nvSpPr>
                <p:cNvPr id="1302602" name="Rectangle 74"/>
                <p:cNvSpPr>
                  <a:spLocks noChangeArrowheads="1"/>
                </p:cNvSpPr>
                <p:nvPr/>
              </p:nvSpPr>
              <p:spPr bwMode="auto">
                <a:xfrm>
                  <a:off x="3951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3" name="Freeform 75"/>
                <p:cNvSpPr>
                  <a:spLocks/>
                </p:cNvSpPr>
                <p:nvPr/>
              </p:nvSpPr>
              <p:spPr bwMode="auto">
                <a:xfrm>
                  <a:off x="3984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76"/>
              <p:cNvGrpSpPr>
                <a:grpSpLocks/>
              </p:cNvGrpSpPr>
              <p:nvPr/>
            </p:nvGrpSpPr>
            <p:grpSpPr bwMode="auto">
              <a:xfrm>
                <a:off x="5363" y="2728"/>
                <a:ext cx="192" cy="306"/>
                <a:chOff x="5420" y="2656"/>
                <a:chExt cx="192" cy="306"/>
              </a:xfrm>
            </p:grpSpPr>
            <p:sp>
              <p:nvSpPr>
                <p:cNvPr id="1302605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420" y="2800"/>
                  <a:ext cx="5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6" name="Rectangle 78"/>
                <p:cNvSpPr>
                  <a:spLocks noChangeArrowheads="1"/>
                </p:cNvSpPr>
                <p:nvPr/>
              </p:nvSpPr>
              <p:spPr bwMode="auto">
                <a:xfrm>
                  <a:off x="5471" y="26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7" name="Freeform 79"/>
                <p:cNvSpPr>
                  <a:spLocks/>
                </p:cNvSpPr>
                <p:nvPr/>
              </p:nvSpPr>
              <p:spPr bwMode="auto">
                <a:xfrm>
                  <a:off x="5504" y="29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8" name="Rectangle 80"/>
                <p:cNvSpPr>
                  <a:spLocks noChangeArrowheads="1"/>
                </p:cNvSpPr>
                <p:nvPr/>
              </p:nvSpPr>
              <p:spPr bwMode="auto">
                <a:xfrm>
                  <a:off x="5431" y="2723"/>
                  <a:ext cx="181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</a:t>
                  </a:r>
                </a:p>
              </p:txBody>
            </p:sp>
          </p:grpSp>
          <p:sp>
            <p:nvSpPr>
              <p:cNvPr id="1302609" name="Rectangle 81"/>
              <p:cNvSpPr>
                <a:spLocks noChangeArrowheads="1"/>
              </p:cNvSpPr>
              <p:nvPr/>
            </p:nvSpPr>
            <p:spPr bwMode="auto">
              <a:xfrm>
                <a:off x="3190" y="3147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MD1</a:t>
                </a:r>
              </a:p>
            </p:txBody>
          </p:sp>
          <p:sp>
            <p:nvSpPr>
              <p:cNvPr id="1302610" name="Rectangle 82"/>
              <p:cNvSpPr>
                <a:spLocks noChangeArrowheads="1"/>
              </p:cNvSpPr>
              <p:nvPr/>
            </p:nvSpPr>
            <p:spPr bwMode="auto">
              <a:xfrm>
                <a:off x="3806" y="3155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MD2</a:t>
                </a:r>
              </a:p>
            </p:txBody>
          </p:sp>
          <p:sp>
            <p:nvSpPr>
              <p:cNvPr id="1302611" name="Line 83"/>
              <p:cNvSpPr>
                <a:spLocks noChangeShapeType="1"/>
              </p:cNvSpPr>
              <p:nvPr/>
            </p:nvSpPr>
            <p:spPr bwMode="auto">
              <a:xfrm>
                <a:off x="3135" y="2788"/>
                <a:ext cx="0" cy="96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" name="Group 84"/>
              <p:cNvGrpSpPr>
                <a:grpSpLocks/>
              </p:cNvGrpSpPr>
              <p:nvPr/>
            </p:nvGrpSpPr>
            <p:grpSpPr bwMode="auto">
              <a:xfrm>
                <a:off x="676" y="2293"/>
                <a:ext cx="566" cy="596"/>
                <a:chOff x="733" y="2221"/>
                <a:chExt cx="566" cy="596"/>
              </a:xfrm>
            </p:grpSpPr>
            <p:sp>
              <p:nvSpPr>
                <p:cNvPr id="1302613" name="Rectangle 85"/>
                <p:cNvSpPr>
                  <a:spLocks noChangeArrowheads="1"/>
                </p:cNvSpPr>
                <p:nvPr/>
              </p:nvSpPr>
              <p:spPr bwMode="auto">
                <a:xfrm>
                  <a:off x="775" y="22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14" name="Rectangle 86"/>
                <p:cNvSpPr>
                  <a:spLocks noChangeArrowheads="1"/>
                </p:cNvSpPr>
                <p:nvPr/>
              </p:nvSpPr>
              <p:spPr bwMode="auto">
                <a:xfrm>
                  <a:off x="734" y="2221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302615" name="Rectangle 87"/>
                <p:cNvSpPr>
                  <a:spLocks noChangeArrowheads="1"/>
                </p:cNvSpPr>
                <p:nvPr/>
              </p:nvSpPr>
              <p:spPr bwMode="auto">
                <a:xfrm>
                  <a:off x="992" y="2335"/>
                  <a:ext cx="289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</p:txBody>
            </p:sp>
            <p:sp>
              <p:nvSpPr>
                <p:cNvPr id="1302616" name="Rectangle 88"/>
                <p:cNvSpPr>
                  <a:spLocks noChangeArrowheads="1"/>
                </p:cNvSpPr>
                <p:nvPr/>
              </p:nvSpPr>
              <p:spPr bwMode="auto">
                <a:xfrm>
                  <a:off x="733" y="2493"/>
                  <a:ext cx="566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</p:grpSp>
          <p:grpSp>
            <p:nvGrpSpPr>
              <p:cNvPr id="19" name="Group 89"/>
              <p:cNvGrpSpPr>
                <a:grpSpLocks/>
              </p:cNvGrpSpPr>
              <p:nvPr/>
            </p:nvGrpSpPr>
            <p:grpSpPr bwMode="auto">
              <a:xfrm>
                <a:off x="469" y="1397"/>
                <a:ext cx="601" cy="411"/>
                <a:chOff x="526" y="1325"/>
                <a:chExt cx="601" cy="411"/>
              </a:xfrm>
            </p:grpSpPr>
            <p:sp>
              <p:nvSpPr>
                <p:cNvPr id="1302618" name="Rectangle 90"/>
                <p:cNvSpPr>
                  <a:spLocks noChangeArrowheads="1"/>
                </p:cNvSpPr>
                <p:nvPr/>
              </p:nvSpPr>
              <p:spPr bwMode="auto">
                <a:xfrm>
                  <a:off x="526" y="1325"/>
                  <a:ext cx="29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0x4</a:t>
                  </a:r>
                </a:p>
              </p:txBody>
            </p:sp>
            <p:sp>
              <p:nvSpPr>
                <p:cNvPr id="1302619" name="Freeform 91"/>
                <p:cNvSpPr>
                  <a:spLocks/>
                </p:cNvSpPr>
                <p:nvPr/>
              </p:nvSpPr>
              <p:spPr bwMode="auto">
                <a:xfrm>
                  <a:off x="823" y="1351"/>
                  <a:ext cx="241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48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0" y="288"/>
                    </a:cxn>
                    <a:cxn ang="0">
                      <a:pos x="240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41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48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0" y="288"/>
                      </a:lnTo>
                      <a:lnTo>
                        <a:pt x="240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0" name="Line 92"/>
                <p:cNvSpPr>
                  <a:spLocks noChangeShapeType="1"/>
                </p:cNvSpPr>
                <p:nvPr/>
              </p:nvSpPr>
              <p:spPr bwMode="auto">
                <a:xfrm>
                  <a:off x="779" y="1399"/>
                  <a:ext cx="4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1" name="Rectangle 93"/>
                <p:cNvSpPr>
                  <a:spLocks noChangeArrowheads="1"/>
                </p:cNvSpPr>
                <p:nvPr/>
              </p:nvSpPr>
              <p:spPr bwMode="auto">
                <a:xfrm>
                  <a:off x="829" y="1469"/>
                  <a:ext cx="268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Add</a:t>
                  </a:r>
                </a:p>
              </p:txBody>
            </p:sp>
            <p:sp>
              <p:nvSpPr>
                <p:cNvPr id="1302622" name="Line 94"/>
                <p:cNvSpPr>
                  <a:spLocks noChangeShapeType="1"/>
                </p:cNvSpPr>
                <p:nvPr/>
              </p:nvSpPr>
              <p:spPr bwMode="auto">
                <a:xfrm>
                  <a:off x="1071" y="1551"/>
                  <a:ext cx="5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95"/>
              <p:cNvGrpSpPr>
                <a:grpSpLocks/>
              </p:cNvGrpSpPr>
              <p:nvPr/>
            </p:nvGrpSpPr>
            <p:grpSpPr bwMode="auto">
              <a:xfrm>
                <a:off x="1181" y="2335"/>
                <a:ext cx="221" cy="304"/>
                <a:chOff x="1238" y="2263"/>
                <a:chExt cx="221" cy="304"/>
              </a:xfrm>
            </p:grpSpPr>
            <p:sp>
              <p:nvSpPr>
                <p:cNvPr id="1302624" name="Line 96"/>
                <p:cNvSpPr>
                  <a:spLocks noChangeShapeType="1"/>
                </p:cNvSpPr>
                <p:nvPr/>
              </p:nvSpPr>
              <p:spPr bwMode="auto">
                <a:xfrm>
                  <a:off x="1256" y="2424"/>
                  <a:ext cx="182" cy="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5" name="Rectangle 97"/>
                <p:cNvSpPr>
                  <a:spLocks noChangeArrowheads="1"/>
                </p:cNvSpPr>
                <p:nvPr/>
              </p:nvSpPr>
              <p:spPr bwMode="auto">
                <a:xfrm>
                  <a:off x="1293" y="2263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6" name="Freeform 98"/>
                <p:cNvSpPr>
                  <a:spLocks/>
                </p:cNvSpPr>
                <p:nvPr/>
              </p:nvSpPr>
              <p:spPr bwMode="auto">
                <a:xfrm>
                  <a:off x="1326" y="2517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7" name="Rectangle 99"/>
                <p:cNvSpPr>
                  <a:spLocks noChangeArrowheads="1"/>
                </p:cNvSpPr>
                <p:nvPr/>
              </p:nvSpPr>
              <p:spPr bwMode="auto">
                <a:xfrm>
                  <a:off x="1238" y="2330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sp>
            <p:nvSpPr>
              <p:cNvPr id="1302628" name="Rectangle 100"/>
              <p:cNvSpPr>
                <a:spLocks noChangeArrowheads="1"/>
              </p:cNvSpPr>
              <p:nvPr/>
            </p:nvSpPr>
            <p:spPr bwMode="auto">
              <a:xfrm>
                <a:off x="2208" y="2875"/>
                <a:ext cx="369" cy="21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29" name="Rectangle 101"/>
              <p:cNvSpPr>
                <a:spLocks noChangeArrowheads="1"/>
              </p:cNvSpPr>
              <p:nvPr/>
            </p:nvSpPr>
            <p:spPr bwMode="auto">
              <a:xfrm>
                <a:off x="2226" y="2841"/>
                <a:ext cx="34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Ext</a:t>
                </a:r>
              </a:p>
            </p:txBody>
          </p:sp>
          <p:sp>
            <p:nvSpPr>
              <p:cNvPr id="1302630" name="Freeform 102"/>
              <p:cNvSpPr>
                <a:spLocks/>
              </p:cNvSpPr>
              <p:nvPr/>
            </p:nvSpPr>
            <p:spPr bwMode="auto">
              <a:xfrm>
                <a:off x="3562" y="2335"/>
                <a:ext cx="250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50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9" y="288"/>
                  </a:cxn>
                  <a:cxn ang="0">
                    <a:pos x="249" y="96"/>
                  </a:cxn>
                  <a:cxn ang="0">
                    <a:pos x="0" y="0"/>
                  </a:cxn>
                </a:cxnLst>
                <a:rect l="0" t="0" r="r" b="b"/>
                <a:pathLst>
                  <a:path w="250" h="385">
                    <a:moveTo>
                      <a:pt x="0" y="0"/>
                    </a:moveTo>
                    <a:lnTo>
                      <a:pt x="0" y="160"/>
                    </a:lnTo>
                    <a:lnTo>
                      <a:pt x="50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9" y="288"/>
                    </a:lnTo>
                    <a:lnTo>
                      <a:pt x="249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31" name="Rectangle 103"/>
              <p:cNvSpPr>
                <a:spLocks noChangeArrowheads="1"/>
              </p:cNvSpPr>
              <p:nvPr/>
            </p:nvSpPr>
            <p:spPr bwMode="auto">
              <a:xfrm>
                <a:off x="3570" y="2445"/>
                <a:ext cx="27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ALU</a:t>
                </a:r>
              </a:p>
            </p:txBody>
          </p:sp>
          <p:sp>
            <p:nvSpPr>
              <p:cNvPr id="1302632" name="Freeform 104"/>
              <p:cNvSpPr>
                <a:spLocks/>
              </p:cNvSpPr>
              <p:nvPr/>
            </p:nvSpPr>
            <p:spPr bwMode="auto">
              <a:xfrm>
                <a:off x="5223" y="2665"/>
                <a:ext cx="145" cy="326"/>
              </a:xfrm>
              <a:custGeom>
                <a:avLst/>
                <a:gdLst/>
                <a:ahLst/>
                <a:cxnLst>
                  <a:cxn ang="0">
                    <a:pos x="144" y="41"/>
                  </a:cxn>
                  <a:cxn ang="0">
                    <a:pos x="144" y="284"/>
                  </a:cxn>
                  <a:cxn ang="0">
                    <a:pos x="0" y="325"/>
                  </a:cxn>
                  <a:cxn ang="0">
                    <a:pos x="0" y="0"/>
                  </a:cxn>
                  <a:cxn ang="0">
                    <a:pos x="144" y="41"/>
                  </a:cxn>
                </a:cxnLst>
                <a:rect l="0" t="0" r="r" b="b"/>
                <a:pathLst>
                  <a:path w="145" h="326">
                    <a:moveTo>
                      <a:pt x="144" y="41"/>
                    </a:moveTo>
                    <a:lnTo>
                      <a:pt x="144" y="284"/>
                    </a:lnTo>
                    <a:lnTo>
                      <a:pt x="0" y="325"/>
                    </a:lnTo>
                    <a:lnTo>
                      <a:pt x="0" y="0"/>
                    </a:lnTo>
                    <a:lnTo>
                      <a:pt x="144" y="4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1" name="Group 105"/>
              <p:cNvGrpSpPr>
                <a:grpSpLocks/>
              </p:cNvGrpSpPr>
              <p:nvPr/>
            </p:nvGrpSpPr>
            <p:grpSpPr bwMode="auto">
              <a:xfrm>
                <a:off x="2167" y="2009"/>
                <a:ext cx="444" cy="748"/>
                <a:chOff x="2224" y="1737"/>
                <a:chExt cx="444" cy="748"/>
              </a:xfrm>
            </p:grpSpPr>
            <p:sp>
              <p:nvSpPr>
                <p:cNvPr id="1302634" name="Rectangle 106"/>
                <p:cNvSpPr>
                  <a:spLocks noChangeArrowheads="1"/>
                </p:cNvSpPr>
                <p:nvPr/>
              </p:nvSpPr>
              <p:spPr bwMode="auto">
                <a:xfrm>
                  <a:off x="2265" y="1787"/>
                  <a:ext cx="368" cy="68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35" name="Rectangle 107"/>
                <p:cNvSpPr>
                  <a:spLocks noChangeArrowheads="1"/>
                </p:cNvSpPr>
                <p:nvPr/>
              </p:nvSpPr>
              <p:spPr bwMode="auto">
                <a:xfrm>
                  <a:off x="2392" y="2037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rd1</a:t>
                  </a:r>
                </a:p>
              </p:txBody>
            </p:sp>
            <p:sp>
              <p:nvSpPr>
                <p:cNvPr id="1302636" name="Rectangle 108"/>
                <p:cNvSpPr>
                  <a:spLocks noChangeArrowheads="1"/>
                </p:cNvSpPr>
                <p:nvPr/>
              </p:nvSpPr>
              <p:spPr bwMode="auto">
                <a:xfrm>
                  <a:off x="2249" y="2295"/>
                  <a:ext cx="405" cy="19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GPRs</a:t>
                  </a:r>
                </a:p>
              </p:txBody>
            </p:sp>
            <p:sp>
              <p:nvSpPr>
                <p:cNvPr id="1302637" name="Rectangle 109"/>
                <p:cNvSpPr>
                  <a:spLocks noChangeArrowheads="1"/>
                </p:cNvSpPr>
                <p:nvPr/>
              </p:nvSpPr>
              <p:spPr bwMode="auto">
                <a:xfrm>
                  <a:off x="2224" y="1841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rs1</a:t>
                  </a:r>
                </a:p>
              </p:txBody>
            </p:sp>
            <p:sp>
              <p:nvSpPr>
                <p:cNvPr id="1302638" name="Rectangle 110"/>
                <p:cNvSpPr>
                  <a:spLocks noChangeArrowheads="1"/>
                </p:cNvSpPr>
                <p:nvPr/>
              </p:nvSpPr>
              <p:spPr bwMode="auto">
                <a:xfrm>
                  <a:off x="2224" y="1937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rs2</a:t>
                  </a:r>
                </a:p>
              </p:txBody>
            </p:sp>
            <p:sp>
              <p:nvSpPr>
                <p:cNvPr id="1302639" name="Rectangle 111"/>
                <p:cNvSpPr>
                  <a:spLocks noChangeArrowheads="1"/>
                </p:cNvSpPr>
                <p:nvPr/>
              </p:nvSpPr>
              <p:spPr bwMode="auto">
                <a:xfrm>
                  <a:off x="2224" y="2121"/>
                  <a:ext cx="24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ws</a:t>
                  </a:r>
                </a:p>
              </p:txBody>
            </p:sp>
            <p:sp>
              <p:nvSpPr>
                <p:cNvPr id="1302640" name="Rectangle 112"/>
                <p:cNvSpPr>
                  <a:spLocks noChangeArrowheads="1"/>
                </p:cNvSpPr>
                <p:nvPr/>
              </p:nvSpPr>
              <p:spPr bwMode="auto">
                <a:xfrm>
                  <a:off x="2224" y="2215"/>
                  <a:ext cx="25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</a:t>
                  </a:r>
                </a:p>
              </p:txBody>
            </p:sp>
            <p:sp>
              <p:nvSpPr>
                <p:cNvPr id="1302641" name="Rectangle 113"/>
                <p:cNvSpPr>
                  <a:spLocks noChangeArrowheads="1"/>
                </p:cNvSpPr>
                <p:nvPr/>
              </p:nvSpPr>
              <p:spPr bwMode="auto">
                <a:xfrm>
                  <a:off x="2387" y="2216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rd2</a:t>
                  </a:r>
                </a:p>
              </p:txBody>
            </p:sp>
            <p:sp>
              <p:nvSpPr>
                <p:cNvPr id="1302642" name="Rectangle 114"/>
                <p:cNvSpPr>
                  <a:spLocks noChangeArrowheads="1"/>
                </p:cNvSpPr>
                <p:nvPr/>
              </p:nvSpPr>
              <p:spPr bwMode="auto">
                <a:xfrm>
                  <a:off x="2360" y="1737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302643" name="Freeform 115"/>
                <p:cNvSpPr>
                  <a:spLocks/>
                </p:cNvSpPr>
                <p:nvPr/>
              </p:nvSpPr>
              <p:spPr bwMode="auto">
                <a:xfrm flipV="1">
                  <a:off x="2295" y="1789"/>
                  <a:ext cx="54" cy="47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116"/>
              <p:cNvGrpSpPr>
                <a:grpSpLocks/>
              </p:cNvGrpSpPr>
              <p:nvPr/>
            </p:nvGrpSpPr>
            <p:grpSpPr bwMode="auto">
              <a:xfrm>
                <a:off x="4334" y="2260"/>
                <a:ext cx="586" cy="868"/>
                <a:chOff x="4391" y="2188"/>
                <a:chExt cx="586" cy="868"/>
              </a:xfrm>
            </p:grpSpPr>
            <p:sp>
              <p:nvSpPr>
                <p:cNvPr id="1302645" name="Rectangle 117"/>
                <p:cNvSpPr>
                  <a:spLocks noChangeArrowheads="1"/>
                </p:cNvSpPr>
                <p:nvPr/>
              </p:nvSpPr>
              <p:spPr bwMode="auto">
                <a:xfrm>
                  <a:off x="4391" y="2865"/>
                  <a:ext cx="333" cy="14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9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302646" name="Line 118"/>
                <p:cNvSpPr>
                  <a:spLocks noChangeShapeType="1"/>
                </p:cNvSpPr>
                <p:nvPr/>
              </p:nvSpPr>
              <p:spPr bwMode="auto">
                <a:xfrm>
                  <a:off x="4608" y="2188"/>
                  <a:ext cx="0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47" name="Rectangle 119"/>
                <p:cNvSpPr>
                  <a:spLocks noChangeArrowheads="1"/>
                </p:cNvSpPr>
                <p:nvPr/>
              </p:nvSpPr>
              <p:spPr bwMode="auto">
                <a:xfrm>
                  <a:off x="4432" y="2304"/>
                  <a:ext cx="488" cy="752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4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399" y="2350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30264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391" y="2879"/>
                  <a:ext cx="4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30265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86" y="2548"/>
                  <a:ext cx="368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rdata</a:t>
                  </a:r>
                </a:p>
              </p:txBody>
            </p:sp>
            <p:sp>
              <p:nvSpPr>
                <p:cNvPr id="1302651" name="Rectangle 123"/>
                <p:cNvSpPr>
                  <a:spLocks noChangeArrowheads="1"/>
                </p:cNvSpPr>
                <p:nvPr/>
              </p:nvSpPr>
              <p:spPr bwMode="auto">
                <a:xfrm>
                  <a:off x="4411" y="2648"/>
                  <a:ext cx="566" cy="28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Data </a:t>
                  </a:r>
                </a:p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  <p:sp>
              <p:nvSpPr>
                <p:cNvPr id="1302652" name="Rectangle 124"/>
                <p:cNvSpPr>
                  <a:spLocks noChangeArrowheads="1"/>
                </p:cNvSpPr>
                <p:nvPr/>
              </p:nvSpPr>
              <p:spPr bwMode="auto">
                <a:xfrm>
                  <a:off x="4527" y="2254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302653" name="Freeform 125"/>
                <p:cNvSpPr>
                  <a:spLocks/>
                </p:cNvSpPr>
                <p:nvPr/>
              </p:nvSpPr>
              <p:spPr bwMode="auto">
                <a:xfrm flipV="1">
                  <a:off x="4468" y="2313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54" name="Freeform 126"/>
              <p:cNvSpPr>
                <a:spLocks/>
              </p:cNvSpPr>
              <p:nvPr/>
            </p:nvSpPr>
            <p:spPr bwMode="auto">
              <a:xfrm>
                <a:off x="1377" y="2786"/>
                <a:ext cx="1761" cy="481"/>
              </a:xfrm>
              <a:custGeom>
                <a:avLst/>
                <a:gdLst/>
                <a:ahLst/>
                <a:cxnLst>
                  <a:cxn ang="0">
                    <a:pos x="0" y="160"/>
                  </a:cxn>
                  <a:cxn ang="0">
                    <a:pos x="0" y="480"/>
                  </a:cxn>
                  <a:cxn ang="0">
                    <a:pos x="1760" y="480"/>
                  </a:cxn>
                  <a:cxn ang="0">
                    <a:pos x="1760" y="0"/>
                  </a:cxn>
                </a:cxnLst>
                <a:rect l="0" t="0" r="r" b="b"/>
                <a:pathLst>
                  <a:path w="1761" h="481">
                    <a:moveTo>
                      <a:pt x="0" y="160"/>
                    </a:moveTo>
                    <a:lnTo>
                      <a:pt x="0" y="480"/>
                    </a:lnTo>
                    <a:lnTo>
                      <a:pt x="1760" y="480"/>
                    </a:lnTo>
                    <a:lnTo>
                      <a:pt x="176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55" name="Freeform 127"/>
              <p:cNvSpPr>
                <a:spLocks/>
              </p:cNvSpPr>
              <p:nvPr/>
            </p:nvSpPr>
            <p:spPr bwMode="auto">
              <a:xfrm>
                <a:off x="3384" y="1656"/>
                <a:ext cx="321" cy="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0" y="0"/>
                  </a:cxn>
                  <a:cxn ang="0">
                    <a:pos x="320" y="744"/>
                  </a:cxn>
                </a:cxnLst>
                <a:rect l="0" t="0" r="r" b="b"/>
                <a:pathLst>
                  <a:path w="321" h="745">
                    <a:moveTo>
                      <a:pt x="0" y="0"/>
                    </a:moveTo>
                    <a:lnTo>
                      <a:pt x="320" y="0"/>
                    </a:lnTo>
                    <a:lnTo>
                      <a:pt x="320" y="744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3" name="Group 128"/>
              <p:cNvGrpSpPr>
                <a:grpSpLocks/>
              </p:cNvGrpSpPr>
              <p:nvPr/>
            </p:nvGrpSpPr>
            <p:grpSpPr bwMode="auto">
              <a:xfrm>
                <a:off x="4979" y="1576"/>
                <a:ext cx="669" cy="514"/>
                <a:chOff x="4755" y="1768"/>
                <a:chExt cx="893" cy="514"/>
              </a:xfrm>
            </p:grpSpPr>
            <p:grpSp>
              <p:nvGrpSpPr>
                <p:cNvPr id="24" name="Group 129"/>
                <p:cNvGrpSpPr>
                  <a:grpSpLocks/>
                </p:cNvGrpSpPr>
                <p:nvPr/>
              </p:nvGrpSpPr>
              <p:grpSpPr bwMode="auto">
                <a:xfrm>
                  <a:off x="4755" y="1768"/>
                  <a:ext cx="851" cy="345"/>
                  <a:chOff x="4812" y="1304"/>
                  <a:chExt cx="851" cy="345"/>
                </a:xfrm>
              </p:grpSpPr>
              <p:sp>
                <p:nvSpPr>
                  <p:cNvPr id="1302658" name="Freeform 130"/>
                  <p:cNvSpPr>
                    <a:spLocks/>
                  </p:cNvSpPr>
                  <p:nvPr/>
                </p:nvSpPr>
                <p:spPr bwMode="auto">
                  <a:xfrm>
                    <a:off x="4958" y="1304"/>
                    <a:ext cx="705" cy="313"/>
                  </a:xfrm>
                  <a:custGeom>
                    <a:avLst/>
                    <a:gdLst/>
                    <a:ahLst/>
                    <a:cxnLst>
                      <a:cxn ang="0">
                        <a:pos x="640" y="0"/>
                      </a:cxn>
                      <a:cxn ang="0">
                        <a:pos x="704" y="0"/>
                      </a:cxn>
                      <a:cxn ang="0">
                        <a:pos x="704" y="312"/>
                      </a:cxn>
                      <a:cxn ang="0">
                        <a:pos x="0" y="312"/>
                      </a:cxn>
                    </a:cxnLst>
                    <a:rect l="0" t="0" r="r" b="b"/>
                    <a:pathLst>
                      <a:path w="705" h="313">
                        <a:moveTo>
                          <a:pt x="640" y="0"/>
                        </a:moveTo>
                        <a:lnTo>
                          <a:pt x="704" y="0"/>
                        </a:lnTo>
                        <a:lnTo>
                          <a:pt x="704" y="312"/>
                        </a:lnTo>
                        <a:lnTo>
                          <a:pt x="0" y="3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659" name="Line 1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46" y="1504"/>
                    <a:ext cx="71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5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4812" y="1348"/>
                    <a:ext cx="394" cy="301"/>
                    <a:chOff x="4812" y="1348"/>
                    <a:chExt cx="394" cy="301"/>
                  </a:xfrm>
                </p:grpSpPr>
                <p:sp>
                  <p:nvSpPr>
                    <p:cNvPr id="1302661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7" y="1348"/>
                      <a:ext cx="289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31</a:t>
                      </a:r>
                    </a:p>
                  </p:txBody>
                </p:sp>
                <p:sp>
                  <p:nvSpPr>
                    <p:cNvPr id="1302662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4812" y="1360"/>
                      <a:ext cx="145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48"/>
                        </a:cxn>
                        <a:cxn ang="0">
                          <a:pos x="144" y="0"/>
                        </a:cxn>
                        <a:cxn ang="0">
                          <a:pos x="144" y="288"/>
                        </a:cxn>
                        <a:cxn ang="0">
                          <a:pos x="0" y="240"/>
                        </a:cxn>
                      </a:cxnLst>
                      <a:rect l="0" t="0" r="r" b="b"/>
                      <a:pathLst>
                        <a:path w="145" h="289">
                          <a:moveTo>
                            <a:pt x="0" y="240"/>
                          </a:moveTo>
                          <a:lnTo>
                            <a:pt x="0" y="48"/>
                          </a:lnTo>
                          <a:lnTo>
                            <a:pt x="144" y="0"/>
                          </a:lnTo>
                          <a:lnTo>
                            <a:pt x="144" y="288"/>
                          </a:lnTo>
                          <a:lnTo>
                            <a:pt x="0" y="24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02663" name="Freeform 135"/>
                <p:cNvSpPr>
                  <a:spLocks/>
                </p:cNvSpPr>
                <p:nvPr/>
              </p:nvSpPr>
              <p:spPr bwMode="auto">
                <a:xfrm>
                  <a:off x="4799" y="1882"/>
                  <a:ext cx="849" cy="400"/>
                </a:xfrm>
                <a:custGeom>
                  <a:avLst/>
                  <a:gdLst/>
                  <a:ahLst/>
                  <a:cxnLst>
                    <a:cxn ang="0">
                      <a:pos x="729" y="0"/>
                    </a:cxn>
                    <a:cxn ang="0">
                      <a:pos x="849" y="0"/>
                    </a:cxn>
                    <a:cxn ang="0">
                      <a:pos x="849" y="400"/>
                    </a:cxn>
                    <a:cxn ang="0">
                      <a:pos x="9" y="400"/>
                    </a:cxn>
                    <a:cxn ang="0">
                      <a:pos x="0" y="202"/>
                    </a:cxn>
                  </a:cxnLst>
                  <a:rect l="0" t="0" r="r" b="b"/>
                  <a:pathLst>
                    <a:path w="849" h="400">
                      <a:moveTo>
                        <a:pt x="729" y="0"/>
                      </a:moveTo>
                      <a:lnTo>
                        <a:pt x="849" y="0"/>
                      </a:lnTo>
                      <a:lnTo>
                        <a:pt x="849" y="400"/>
                      </a:lnTo>
                      <a:lnTo>
                        <a:pt x="9" y="400"/>
                      </a:lnTo>
                      <a:lnTo>
                        <a:pt x="0" y="202"/>
                      </a:lnTo>
                    </a:path>
                  </a:pathLst>
                </a:custGeom>
                <a:noFill/>
                <a:ln w="12700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64" name="Freeform 136"/>
              <p:cNvSpPr>
                <a:spLocks/>
              </p:cNvSpPr>
              <p:nvPr/>
            </p:nvSpPr>
            <p:spPr bwMode="auto">
              <a:xfrm>
                <a:off x="2403" y="1816"/>
                <a:ext cx="2624" cy="274"/>
              </a:xfrm>
              <a:custGeom>
                <a:avLst/>
                <a:gdLst/>
                <a:ahLst/>
                <a:cxnLst>
                  <a:cxn ang="0">
                    <a:pos x="2624" y="274"/>
                  </a:cxn>
                  <a:cxn ang="0">
                    <a:pos x="2365" y="272"/>
                  </a:cxn>
                  <a:cxn ang="0">
                    <a:pos x="2365" y="0"/>
                  </a:cxn>
                  <a:cxn ang="0">
                    <a:pos x="0" y="2"/>
                  </a:cxn>
                  <a:cxn ang="0">
                    <a:pos x="0" y="242"/>
                  </a:cxn>
                </a:cxnLst>
                <a:rect l="0" t="0" r="r" b="b"/>
                <a:pathLst>
                  <a:path w="2624" h="274">
                    <a:moveTo>
                      <a:pt x="2624" y="274"/>
                    </a:moveTo>
                    <a:lnTo>
                      <a:pt x="2365" y="272"/>
                    </a:lnTo>
                    <a:lnTo>
                      <a:pt x="2365" y="0"/>
                    </a:lnTo>
                    <a:lnTo>
                      <a:pt x="0" y="2"/>
                    </a:lnTo>
                    <a:lnTo>
                      <a:pt x="0" y="24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65" name="Freeform 137"/>
              <p:cNvSpPr>
                <a:spLocks/>
              </p:cNvSpPr>
              <p:nvPr/>
            </p:nvSpPr>
            <p:spPr bwMode="auto">
              <a:xfrm>
                <a:off x="4032" y="1690"/>
                <a:ext cx="521" cy="6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0" y="0"/>
                  </a:cxn>
                  <a:cxn ang="0">
                    <a:pos x="520" y="680"/>
                  </a:cxn>
                </a:cxnLst>
                <a:rect l="0" t="0" r="r" b="b"/>
                <a:pathLst>
                  <a:path w="521" h="681">
                    <a:moveTo>
                      <a:pt x="0" y="0"/>
                    </a:moveTo>
                    <a:lnTo>
                      <a:pt x="520" y="0"/>
                    </a:lnTo>
                    <a:lnTo>
                      <a:pt x="520" y="68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66" name="Freeform 138"/>
              <p:cNvSpPr>
                <a:spLocks/>
              </p:cNvSpPr>
              <p:nvPr/>
            </p:nvSpPr>
            <p:spPr bwMode="auto">
              <a:xfrm>
                <a:off x="4548" y="2210"/>
                <a:ext cx="763" cy="4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60" y="0"/>
                  </a:cxn>
                  <a:cxn ang="0">
                    <a:pos x="763" y="470"/>
                  </a:cxn>
                </a:cxnLst>
                <a:rect l="0" t="0" r="r" b="b"/>
                <a:pathLst>
                  <a:path w="763" h="470">
                    <a:moveTo>
                      <a:pt x="0" y="0"/>
                    </a:moveTo>
                    <a:lnTo>
                      <a:pt x="760" y="0"/>
                    </a:lnTo>
                    <a:lnTo>
                      <a:pt x="763" y="47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6" name="Group 139"/>
              <p:cNvGrpSpPr>
                <a:grpSpLocks/>
              </p:cNvGrpSpPr>
              <p:nvPr/>
            </p:nvGrpSpPr>
            <p:grpSpPr bwMode="auto">
              <a:xfrm>
                <a:off x="2460" y="1410"/>
                <a:ext cx="547" cy="330"/>
                <a:chOff x="2980" y="1242"/>
                <a:chExt cx="547" cy="330"/>
              </a:xfrm>
            </p:grpSpPr>
            <p:sp>
              <p:nvSpPr>
                <p:cNvPr id="1302668" name="Freeform 140"/>
                <p:cNvSpPr>
                  <a:spLocks/>
                </p:cNvSpPr>
                <p:nvPr/>
              </p:nvSpPr>
              <p:spPr bwMode="auto">
                <a:xfrm>
                  <a:off x="3382" y="1283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144" y="48"/>
                    </a:cxn>
                    <a:cxn ang="0">
                      <a:pos x="144" y="240"/>
                    </a:cxn>
                    <a:cxn ang="0">
                      <a:pos x="0" y="288"/>
                    </a:cxn>
                    <a:cxn ang="0">
                      <a:pos x="0" y="0"/>
                    </a:cxn>
                    <a:cxn ang="0">
                      <a:pos x="144" y="48"/>
                    </a:cxn>
                  </a:cxnLst>
                  <a:rect l="0" t="0" r="r" b="b"/>
                  <a:pathLst>
                    <a:path w="145" h="289">
                      <a:moveTo>
                        <a:pt x="144" y="48"/>
                      </a:moveTo>
                      <a:lnTo>
                        <a:pt x="144" y="240"/>
                      </a:lnTo>
                      <a:lnTo>
                        <a:pt x="0" y="288"/>
                      </a:lnTo>
                      <a:lnTo>
                        <a:pt x="0" y="0"/>
                      </a:lnTo>
                      <a:lnTo>
                        <a:pt x="144" y="4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69" name="Rectangle 141"/>
                <p:cNvSpPr>
                  <a:spLocks noChangeArrowheads="1"/>
                </p:cNvSpPr>
                <p:nvPr/>
              </p:nvSpPr>
              <p:spPr bwMode="auto">
                <a:xfrm>
                  <a:off x="2980" y="1242"/>
                  <a:ext cx="323" cy="19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nop</a:t>
                  </a:r>
                </a:p>
              </p:txBody>
            </p:sp>
            <p:sp>
              <p:nvSpPr>
                <p:cNvPr id="1302670" name="Line 142"/>
                <p:cNvSpPr>
                  <a:spLocks noChangeShapeType="1"/>
                </p:cNvSpPr>
                <p:nvPr/>
              </p:nvSpPr>
              <p:spPr bwMode="auto">
                <a:xfrm>
                  <a:off x="3304" y="1347"/>
                  <a:ext cx="6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71" name="Freeform 143"/>
              <p:cNvSpPr>
                <a:spLocks/>
              </p:cNvSpPr>
              <p:nvPr/>
            </p:nvSpPr>
            <p:spPr bwMode="auto">
              <a:xfrm>
                <a:off x="437" y="1300"/>
                <a:ext cx="848" cy="903"/>
              </a:xfrm>
              <a:custGeom>
                <a:avLst/>
                <a:gdLst/>
                <a:ahLst/>
                <a:cxnLst>
                  <a:cxn ang="0">
                    <a:pos x="859" y="0"/>
                  </a:cxn>
                  <a:cxn ang="0">
                    <a:pos x="3" y="0"/>
                  </a:cxn>
                  <a:cxn ang="0">
                    <a:pos x="0" y="903"/>
                  </a:cxn>
                </a:cxnLst>
                <a:rect l="0" t="0" r="r" b="b"/>
                <a:pathLst>
                  <a:path w="859" h="903">
                    <a:moveTo>
                      <a:pt x="859" y="0"/>
                    </a:moveTo>
                    <a:lnTo>
                      <a:pt x="3" y="0"/>
                    </a:lnTo>
                    <a:lnTo>
                      <a:pt x="0" y="903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2" name="Freeform 144"/>
              <p:cNvSpPr>
                <a:spLocks/>
              </p:cNvSpPr>
              <p:nvPr/>
            </p:nvSpPr>
            <p:spPr bwMode="auto">
              <a:xfrm>
                <a:off x="1285" y="1300"/>
                <a:ext cx="1657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8" y="0"/>
                  </a:cxn>
                  <a:cxn ang="0">
                    <a:pos x="1688" y="552"/>
                  </a:cxn>
                </a:cxnLst>
                <a:rect l="0" t="0" r="r" b="b"/>
                <a:pathLst>
                  <a:path w="1689" h="553">
                    <a:moveTo>
                      <a:pt x="0" y="0"/>
                    </a:moveTo>
                    <a:lnTo>
                      <a:pt x="1688" y="0"/>
                    </a:lnTo>
                    <a:lnTo>
                      <a:pt x="1688" y="55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3" name="Oval 145"/>
              <p:cNvSpPr>
                <a:spLocks noChangeArrowheads="1"/>
              </p:cNvSpPr>
              <p:nvPr/>
            </p:nvSpPr>
            <p:spPr bwMode="auto">
              <a:xfrm>
                <a:off x="1287" y="1286"/>
                <a:ext cx="32" cy="32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4" name="Rectangle 146"/>
              <p:cNvSpPr>
                <a:spLocks noChangeArrowheads="1"/>
              </p:cNvSpPr>
              <p:nvPr/>
            </p:nvSpPr>
            <p:spPr bwMode="auto">
              <a:xfrm>
                <a:off x="1015" y="762"/>
                <a:ext cx="31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stall</a:t>
                </a:r>
              </a:p>
            </p:txBody>
          </p:sp>
          <p:sp>
            <p:nvSpPr>
              <p:cNvPr id="1302675" name="Line 147"/>
              <p:cNvSpPr>
                <a:spLocks noChangeShapeType="1"/>
              </p:cNvSpPr>
              <p:nvPr/>
            </p:nvSpPr>
            <p:spPr bwMode="auto">
              <a:xfrm>
                <a:off x="1304" y="912"/>
                <a:ext cx="0" cy="143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2676" name="Text Box 148"/>
            <p:cNvSpPr txBox="1">
              <a:spLocks noChangeArrowheads="1"/>
            </p:cNvSpPr>
            <p:nvPr/>
          </p:nvSpPr>
          <p:spPr bwMode="auto">
            <a:xfrm>
              <a:off x="1342" y="2268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D</a:t>
              </a:r>
            </a:p>
          </p:txBody>
        </p:sp>
        <p:sp>
          <p:nvSpPr>
            <p:cNvPr id="1302677" name="Text Box 149"/>
            <p:cNvSpPr txBox="1">
              <a:spLocks noChangeArrowheads="1"/>
            </p:cNvSpPr>
            <p:nvPr/>
          </p:nvSpPr>
          <p:spPr bwMode="auto">
            <a:xfrm>
              <a:off x="3390" y="1308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302678" name="Text Box 150"/>
            <p:cNvSpPr txBox="1">
              <a:spLocks noChangeArrowheads="1"/>
            </p:cNvSpPr>
            <p:nvPr/>
          </p:nvSpPr>
          <p:spPr bwMode="auto">
            <a:xfrm>
              <a:off x="4046" y="1308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302679" name="Text Box 151"/>
            <p:cNvSpPr txBox="1">
              <a:spLocks noChangeArrowheads="1"/>
            </p:cNvSpPr>
            <p:nvPr/>
          </p:nvSpPr>
          <p:spPr bwMode="auto">
            <a:xfrm>
              <a:off x="5491" y="1308"/>
              <a:ext cx="25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W</a:t>
              </a:r>
            </a:p>
          </p:txBody>
        </p:sp>
      </p:grpSp>
      <p:sp>
        <p:nvSpPr>
          <p:cNvPr id="1302680" name="Rectangle 152"/>
          <p:cNvSpPr>
            <a:spLocks noChangeArrowheads="1"/>
          </p:cNvSpPr>
          <p:nvPr/>
        </p:nvSpPr>
        <p:spPr bwMode="auto">
          <a:xfrm>
            <a:off x="2733675" y="5248275"/>
            <a:ext cx="38830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When does </a:t>
            </a:r>
            <a:r>
              <a:rPr lang="en-US" sz="2000" i="1" u="sng">
                <a:solidFill>
                  <a:schemeClr val="tx1"/>
                </a:solidFill>
                <a:latin typeface="Verdana" charset="0"/>
              </a:rPr>
              <a:t>this</a:t>
            </a:r>
            <a:r>
              <a:rPr lang="en-US" sz="2000" i="1">
                <a:solidFill>
                  <a:schemeClr val="tx1"/>
                </a:solidFill>
                <a:latin typeface="Verdana" charset="0"/>
              </a:rPr>
              <a:t> bypass help?</a:t>
            </a:r>
          </a:p>
        </p:txBody>
      </p:sp>
      <p:grpSp>
        <p:nvGrpSpPr>
          <p:cNvPr id="27" name="Group 153"/>
          <p:cNvGrpSpPr>
            <a:grpSpLocks/>
          </p:cNvGrpSpPr>
          <p:nvPr/>
        </p:nvGrpSpPr>
        <p:grpSpPr bwMode="auto">
          <a:xfrm>
            <a:off x="3111500" y="5638800"/>
            <a:ext cx="2667000" cy="838200"/>
            <a:chOff x="1960" y="3664"/>
            <a:chExt cx="1680" cy="528"/>
          </a:xfrm>
        </p:grpSpPr>
        <p:sp>
          <p:nvSpPr>
            <p:cNvPr id="1302682" name="Rectangle 154"/>
            <p:cNvSpPr>
              <a:spLocks noChangeArrowheads="1"/>
            </p:cNvSpPr>
            <p:nvPr/>
          </p:nvSpPr>
          <p:spPr bwMode="auto">
            <a:xfrm>
              <a:off x="2205" y="3713"/>
              <a:ext cx="1435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M[r0 + 10]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 + 17</a:t>
              </a:r>
            </a:p>
          </p:txBody>
        </p:sp>
        <p:sp>
          <p:nvSpPr>
            <p:cNvPr id="1302683" name="Line 155"/>
            <p:cNvSpPr>
              <a:spLocks noChangeShapeType="1"/>
            </p:cNvSpPr>
            <p:nvPr/>
          </p:nvSpPr>
          <p:spPr bwMode="auto">
            <a:xfrm>
              <a:off x="1960" y="36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156"/>
          <p:cNvGrpSpPr>
            <a:grpSpLocks/>
          </p:cNvGrpSpPr>
          <p:nvPr/>
        </p:nvGrpSpPr>
        <p:grpSpPr bwMode="auto">
          <a:xfrm>
            <a:off x="6248400" y="5638800"/>
            <a:ext cx="2320925" cy="838200"/>
            <a:chOff x="3936" y="3664"/>
            <a:chExt cx="1462" cy="528"/>
          </a:xfrm>
        </p:grpSpPr>
        <p:sp>
          <p:nvSpPr>
            <p:cNvPr id="1302685" name="Rectangle 157"/>
            <p:cNvSpPr>
              <a:spLocks noChangeArrowheads="1"/>
            </p:cNvSpPr>
            <p:nvPr/>
          </p:nvSpPr>
          <p:spPr bwMode="auto">
            <a:xfrm>
              <a:off x="4141" y="3713"/>
              <a:ext cx="1257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JAL  500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r31 + 17</a:t>
              </a:r>
            </a:p>
          </p:txBody>
        </p:sp>
        <p:sp>
          <p:nvSpPr>
            <p:cNvPr id="1302686" name="Line 158"/>
            <p:cNvSpPr>
              <a:spLocks noChangeShapeType="1"/>
            </p:cNvSpPr>
            <p:nvPr/>
          </p:nvSpPr>
          <p:spPr bwMode="auto">
            <a:xfrm>
              <a:off x="3936" y="36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02687" name="Text Box 159"/>
          <p:cNvSpPr txBox="1">
            <a:spLocks noChangeArrowheads="1"/>
          </p:cNvSpPr>
          <p:nvPr/>
        </p:nvSpPr>
        <p:spPr bwMode="auto">
          <a:xfrm>
            <a:off x="2143125" y="6283325"/>
            <a:ext cx="617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yes</a:t>
            </a:r>
          </a:p>
        </p:txBody>
      </p:sp>
      <p:sp>
        <p:nvSpPr>
          <p:cNvPr id="1302688" name="Text Box 160"/>
          <p:cNvSpPr txBox="1">
            <a:spLocks noChangeArrowheads="1"/>
          </p:cNvSpPr>
          <p:nvPr/>
        </p:nvSpPr>
        <p:spPr bwMode="auto">
          <a:xfrm>
            <a:off x="5724525" y="6283325"/>
            <a:ext cx="498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no</a:t>
            </a:r>
          </a:p>
        </p:txBody>
      </p:sp>
      <p:sp>
        <p:nvSpPr>
          <p:cNvPr id="1302689" name="Text Box 161"/>
          <p:cNvSpPr txBox="1">
            <a:spLocks noChangeArrowheads="1"/>
          </p:cNvSpPr>
          <p:nvPr/>
        </p:nvSpPr>
        <p:spPr bwMode="auto">
          <a:xfrm>
            <a:off x="8061325" y="6283325"/>
            <a:ext cx="498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2680" grpId="0" autoUpdateAnimBg="0"/>
      <p:bldP spid="1302687" grpId="0" autoUpdateAnimBg="0"/>
      <p:bldP spid="1302688" grpId="0" autoUpdateAnimBg="0"/>
      <p:bldP spid="130268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B12C-8877-6543-81C7-80EC3944DB28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Harvard-Style Datapath for MIPS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81033" name="Rectangle 4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81034" name="Freeform 5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5" name="Line 6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6" name="Line 7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03" name="Freeform 8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4" name="Freeform 9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Freeform 10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3792538" y="1390650"/>
            <a:ext cx="8493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80907" name="Rectangle 12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08" name="Freeform 13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10" name="Freeform 15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1" name="Freeform 16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81016" name="Rectangle 18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1017" name="Line 19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8" name="Freeform 20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9" name="Rectangle 21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81020" name="Rectangle 22"/>
            <p:cNvSpPr>
              <a:spLocks noChangeArrowheads="1"/>
            </p:cNvSpPr>
            <p:nvPr/>
          </p:nvSpPr>
          <p:spPr bwMode="auto">
            <a:xfrm>
              <a:off x="4573" y="876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81021" name="Freeform 23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2" name="Freeform 24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3" name="Freeform 25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4" name="Rectangle 26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5" name="Rectangle 27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81026" name="Rectangle 28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81027" name="Rectangle 29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81028" name="Rectangle 30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81029" name="Rectangle 31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81031" name="Line 33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32" name="Line 34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3" name="Freeform 37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4" name="Rectangle 38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80935" name="Freeform 39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6" name="Freeform 40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7" name="Freeform 41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8" name="Freeform 42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9" name="Freeform 43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0" name="Freeform 44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1" name="Freeform 45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2" name="Freeform 46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3" name="Freeform 47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4" name="Freeform 48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6" name="Rectangle 50"/>
            <p:cNvSpPr>
              <a:spLocks noChangeArrowheads="1"/>
            </p:cNvSpPr>
            <p:nvPr/>
          </p:nvSpPr>
          <p:spPr bwMode="auto">
            <a:xfrm>
              <a:off x="3117" y="3916"/>
              <a:ext cx="33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80947" name="Oval 51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8" name="Oval 52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9" name="Oval 53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1" name="Rectangle 55"/>
            <p:cNvSpPr>
              <a:spLocks noChangeArrowheads="1"/>
            </p:cNvSpPr>
            <p:nvPr/>
          </p:nvSpPr>
          <p:spPr bwMode="auto">
            <a:xfrm>
              <a:off x="2197" y="3913"/>
              <a:ext cx="40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80952" name="Rectangle 56"/>
            <p:cNvSpPr>
              <a:spLocks noChangeArrowheads="1"/>
            </p:cNvSpPr>
            <p:nvPr/>
          </p:nvSpPr>
          <p:spPr bwMode="auto">
            <a:xfrm>
              <a:off x="1189" y="3913"/>
              <a:ext cx="4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5" name="Line 59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6" name="Line 60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7" name="Line 61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8" name="Line 62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9" name="Rectangle 63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80960" name="Line 64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1" name="Line 65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2" name="Line 66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3" name="Freeform 67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5" name="Line 69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6" name="Line 70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7" name="Rectangle 71"/>
            <p:cNvSpPr>
              <a:spLocks noChangeArrowheads="1"/>
            </p:cNvSpPr>
            <p:nvPr/>
          </p:nvSpPr>
          <p:spPr bwMode="auto">
            <a:xfrm>
              <a:off x="270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80968" name="Line 72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9" name="Rectangle 73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0970" name="Line 74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1" name="Oval 75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2" name="Freeform 76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3" name="Line 77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4" name="Line 78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5" name="Line 79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6" name="Line 80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7" name="Rectangle 81"/>
            <p:cNvSpPr>
              <a:spLocks noChangeArrowheads="1"/>
            </p:cNvSpPr>
            <p:nvPr/>
          </p:nvSpPr>
          <p:spPr bwMode="auto">
            <a:xfrm>
              <a:off x="3632" y="39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80978" name="Freeform 82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9" name="Freeform 83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81003" name="Rectangle 85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81004" name="Line 86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7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81006" name="Freeform 88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89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81012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01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8101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8101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81008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09" name="Line 95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10" name="Rectangle 96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81011" name="Freeform 97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0981" name="Rectangle 98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2" name="Rectangle 99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80983" name="Rectangle 100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80984" name="Rectangle 101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80985" name="Rectangle 102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80986" name="Rectangle 103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80987" name="Rectangle 104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80988" name="Rectangle 105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80989" name="Rectangle 106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7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81001" name="Rectangle 108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2" name="Rectangle 109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80999" name="Freeform 111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0" name="Rectangle 112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3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80997" name="Line 11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8" name="Line 11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6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80995" name="Rectangle 117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6" name="Rectangle 118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80994" name="Freeform 119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14" name="Freeform 120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5" name="Freeform 121"/>
          <p:cNvSpPr>
            <a:spLocks/>
          </p:cNvSpPr>
          <p:nvPr/>
        </p:nvSpPr>
        <p:spPr bwMode="auto">
          <a:xfrm>
            <a:off x="4432300" y="2349500"/>
            <a:ext cx="3859213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6" name="Line 122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7" name="Text Box 123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80918" name="Freeform 124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9" name="Rectangle 125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80920" name="Rectangle 126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80921" name="Freeform 127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2" name="Freeform 128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3" name="Freeform 129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4" name="Freeform 130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5" name="Rectangle 131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80926" name="Rectangle 132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80927" name="Oval 133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8" name="Line 134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9" name="Line 135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0" name="Freeform 136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1" name="Rectangle 137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87C0-D968-AC4D-8C57-706203FA5EBC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" y="531813"/>
            <a:ext cx="7648575" cy="704850"/>
          </a:xfrm>
        </p:spPr>
        <p:txBody>
          <a:bodyPr/>
          <a:lstStyle/>
          <a:p>
            <a:r>
              <a:rPr lang="en-US"/>
              <a:t>5-Stage Pipelined Execution</a:t>
            </a:r>
          </a:p>
        </p:txBody>
      </p:sp>
      <p:sp>
        <p:nvSpPr>
          <p:cNvPr id="1281027" name="Rectangle 3"/>
          <p:cNvSpPr>
            <a:spLocks noChangeArrowheads="1"/>
          </p:cNvSpPr>
          <p:nvPr/>
        </p:nvSpPr>
        <p:spPr bwMode="auto">
          <a:xfrm>
            <a:off x="1189038" y="4689475"/>
            <a:ext cx="7042150" cy="17367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 	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1"/>
                </a:solidFill>
                <a:latin typeface="Verdana" charset="0"/>
              </a:rPr>
              <a:t>instruction1	IF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2"/>
                </a:solidFill>
                <a:latin typeface="Verdana" charset="0"/>
              </a:rPr>
              <a:t>instruction2 		IF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latin typeface="Verdana" charset="0"/>
              </a:rPr>
              <a:t>instruction3			IF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ID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EX</a:t>
            </a:r>
            <a:r>
              <a:rPr lang="en-US" sz="1800" baseline="-25000">
                <a:latin typeface="Verdana" charset="0"/>
              </a:rPr>
              <a:t>3	</a:t>
            </a:r>
            <a:r>
              <a:rPr lang="en-US" sz="1800">
                <a:latin typeface="Verdana" charset="0"/>
              </a:rPr>
              <a:t>MA</a:t>
            </a:r>
            <a:r>
              <a:rPr lang="en-US" sz="1800" baseline="-25000">
                <a:latin typeface="Verdana" charset="0"/>
              </a:rPr>
              <a:t>3	</a:t>
            </a:r>
            <a:r>
              <a:rPr lang="en-US" sz="1800">
                <a:latin typeface="Verdana" charset="0"/>
              </a:rPr>
              <a:t>WB</a:t>
            </a:r>
            <a:r>
              <a:rPr lang="en-US" sz="1800" baseline="-25000">
                <a:latin typeface="Verdana" charset="0"/>
              </a:rPr>
              <a:t>3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instruction4 				IF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instruction5 				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</a:p>
        </p:txBody>
      </p:sp>
      <p:sp>
        <p:nvSpPr>
          <p:cNvPr id="1281028" name="Rectangle 4"/>
          <p:cNvSpPr>
            <a:spLocks noChangeArrowheads="1"/>
          </p:cNvSpPr>
          <p:nvPr/>
        </p:nvSpPr>
        <p:spPr bwMode="auto">
          <a:xfrm>
            <a:off x="5194300" y="4673600"/>
            <a:ext cx="584200" cy="1790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5750" y="1270000"/>
            <a:ext cx="8691563" cy="3394075"/>
            <a:chOff x="285" y="808"/>
            <a:chExt cx="5475" cy="2138"/>
          </a:xfrm>
        </p:grpSpPr>
        <p:sp>
          <p:nvSpPr>
            <p:cNvPr id="1281030" name="Freeform 6"/>
            <p:cNvSpPr>
              <a:spLocks/>
            </p:cNvSpPr>
            <p:nvPr/>
          </p:nvSpPr>
          <p:spPr bwMode="auto">
            <a:xfrm>
              <a:off x="285" y="808"/>
              <a:ext cx="918" cy="712"/>
            </a:xfrm>
            <a:custGeom>
              <a:avLst/>
              <a:gdLst/>
              <a:ahLst/>
              <a:cxnLst>
                <a:cxn ang="0">
                  <a:pos x="800" y="311"/>
                </a:cxn>
                <a:cxn ang="0">
                  <a:pos x="987" y="311"/>
                </a:cxn>
                <a:cxn ang="0">
                  <a:pos x="987" y="0"/>
                </a:cxn>
                <a:cxn ang="0">
                  <a:pos x="0" y="0"/>
                </a:cxn>
                <a:cxn ang="0">
                  <a:pos x="0" y="765"/>
                </a:cxn>
                <a:cxn ang="0">
                  <a:pos x="541" y="766"/>
                </a:cxn>
              </a:cxnLst>
              <a:rect l="0" t="0" r="r" b="b"/>
              <a:pathLst>
                <a:path w="987" h="766">
                  <a:moveTo>
                    <a:pt x="800" y="311"/>
                  </a:moveTo>
                  <a:lnTo>
                    <a:pt x="987" y="311"/>
                  </a:lnTo>
                  <a:lnTo>
                    <a:pt x="987" y="0"/>
                  </a:lnTo>
                  <a:lnTo>
                    <a:pt x="0" y="0"/>
                  </a:lnTo>
                  <a:lnTo>
                    <a:pt x="0" y="765"/>
                  </a:lnTo>
                  <a:lnTo>
                    <a:pt x="541" y="76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648" y="2314"/>
              <a:ext cx="5112" cy="632"/>
              <a:chOff x="648" y="2314"/>
              <a:chExt cx="5112" cy="632"/>
            </a:xfrm>
          </p:grpSpPr>
          <p:sp>
            <p:nvSpPr>
              <p:cNvPr id="1281032" name="Rectangle 8"/>
              <p:cNvSpPr>
                <a:spLocks noChangeArrowheads="1"/>
              </p:cNvSpPr>
              <p:nvPr/>
            </p:nvSpPr>
            <p:spPr bwMode="auto">
              <a:xfrm>
                <a:off x="5190" y="2314"/>
                <a:ext cx="570" cy="63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Write</a:t>
                </a:r>
              </a:p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-Back (WB)</a:t>
                </a:r>
              </a:p>
            </p:txBody>
          </p:sp>
          <p:sp>
            <p:nvSpPr>
              <p:cNvPr id="1281033" name="Rectangle 9"/>
              <p:cNvSpPr>
                <a:spLocks noChangeArrowheads="1"/>
              </p:cNvSpPr>
              <p:nvPr/>
            </p:nvSpPr>
            <p:spPr bwMode="auto">
              <a:xfrm>
                <a:off x="648" y="2503"/>
                <a:ext cx="69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I-Fetch (IF)</a:t>
                </a:r>
              </a:p>
            </p:txBody>
          </p:sp>
          <p:sp>
            <p:nvSpPr>
              <p:cNvPr id="1281034" name="Rectangle 10"/>
              <p:cNvSpPr>
                <a:spLocks noChangeArrowheads="1"/>
              </p:cNvSpPr>
              <p:nvPr/>
            </p:nvSpPr>
            <p:spPr bwMode="auto">
              <a:xfrm>
                <a:off x="3079" y="2503"/>
                <a:ext cx="75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Execute (EX)</a:t>
                </a:r>
              </a:p>
            </p:txBody>
          </p:sp>
          <p:sp>
            <p:nvSpPr>
              <p:cNvPr id="1281035" name="Rectangle 11"/>
              <p:cNvSpPr>
                <a:spLocks noChangeArrowheads="1"/>
              </p:cNvSpPr>
              <p:nvPr/>
            </p:nvSpPr>
            <p:spPr bwMode="auto">
              <a:xfrm>
                <a:off x="1356" y="2495"/>
                <a:ext cx="177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Decode, Reg. Fetch (ID)</a:t>
                </a:r>
              </a:p>
            </p:txBody>
          </p:sp>
          <p:sp>
            <p:nvSpPr>
              <p:cNvPr id="1281036" name="Rectangle 12"/>
              <p:cNvSpPr>
                <a:spLocks noChangeArrowheads="1"/>
              </p:cNvSpPr>
              <p:nvPr/>
            </p:nvSpPr>
            <p:spPr bwMode="auto">
              <a:xfrm>
                <a:off x="4014" y="2504"/>
                <a:ext cx="819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Memory (MA)</a:t>
                </a:r>
              </a:p>
            </p:txBody>
          </p:sp>
        </p:grpSp>
        <p:sp>
          <p:nvSpPr>
            <p:cNvPr id="1281037" name="Freeform 13"/>
            <p:cNvSpPr>
              <a:spLocks/>
            </p:cNvSpPr>
            <p:nvPr/>
          </p:nvSpPr>
          <p:spPr bwMode="auto">
            <a:xfrm>
              <a:off x="2619" y="1701"/>
              <a:ext cx="1520" cy="3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18"/>
                </a:cxn>
                <a:cxn ang="0">
                  <a:pos x="1237" y="418"/>
                </a:cxn>
              </a:cxnLst>
              <a:rect l="0" t="0" r="r" b="b"/>
              <a:pathLst>
                <a:path w="1238" h="419">
                  <a:moveTo>
                    <a:pt x="0" y="0"/>
                  </a:moveTo>
                  <a:lnTo>
                    <a:pt x="0" y="418"/>
                  </a:lnTo>
                  <a:lnTo>
                    <a:pt x="1237" y="41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38" name="Line 14"/>
            <p:cNvSpPr>
              <a:spLocks noChangeShapeType="1"/>
            </p:cNvSpPr>
            <p:nvPr/>
          </p:nvSpPr>
          <p:spPr bwMode="auto">
            <a:xfrm flipV="1">
              <a:off x="3512" y="1612"/>
              <a:ext cx="6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39" name="Freeform 15"/>
            <p:cNvSpPr>
              <a:spLocks/>
            </p:cNvSpPr>
            <p:nvPr/>
          </p:nvSpPr>
          <p:spPr bwMode="auto">
            <a:xfrm flipV="1">
              <a:off x="4593" y="1726"/>
              <a:ext cx="168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7" y="0"/>
                </a:cxn>
              </a:cxnLst>
              <a:rect l="0" t="0" r="r" b="b"/>
              <a:pathLst>
                <a:path w="358" h="1">
                  <a:moveTo>
                    <a:pt x="0" y="0"/>
                  </a:moveTo>
                  <a:lnTo>
                    <a:pt x="35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40" name="Freeform 16"/>
            <p:cNvSpPr>
              <a:spLocks/>
            </p:cNvSpPr>
            <p:nvPr/>
          </p:nvSpPr>
          <p:spPr bwMode="auto">
            <a:xfrm>
              <a:off x="2011" y="1666"/>
              <a:ext cx="3145" cy="794"/>
            </a:xfrm>
            <a:custGeom>
              <a:avLst/>
              <a:gdLst/>
              <a:ahLst/>
              <a:cxnLst>
                <a:cxn ang="0">
                  <a:pos x="3097" y="244"/>
                </a:cxn>
                <a:cxn ang="0">
                  <a:pos x="3381" y="240"/>
                </a:cxn>
                <a:cxn ang="0">
                  <a:pos x="3379" y="854"/>
                </a:cxn>
                <a:cxn ang="0">
                  <a:pos x="0" y="853"/>
                </a:cxn>
                <a:cxn ang="0">
                  <a:pos x="1" y="0"/>
                </a:cxn>
                <a:cxn ang="0">
                  <a:pos x="131" y="0"/>
                </a:cxn>
              </a:cxnLst>
              <a:rect l="0" t="0" r="r" b="b"/>
              <a:pathLst>
                <a:path w="3381" h="854">
                  <a:moveTo>
                    <a:pt x="3097" y="244"/>
                  </a:moveTo>
                  <a:lnTo>
                    <a:pt x="3381" y="240"/>
                  </a:lnTo>
                  <a:lnTo>
                    <a:pt x="3379" y="854"/>
                  </a:lnTo>
                  <a:lnTo>
                    <a:pt x="0" y="853"/>
                  </a:lnTo>
                  <a:lnTo>
                    <a:pt x="1" y="0"/>
                  </a:lnTo>
                  <a:lnTo>
                    <a:pt x="131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41" name="Freeform 17"/>
            <p:cNvSpPr>
              <a:spLocks/>
            </p:cNvSpPr>
            <p:nvPr/>
          </p:nvSpPr>
          <p:spPr bwMode="auto">
            <a:xfrm>
              <a:off x="4761" y="1722"/>
              <a:ext cx="135" cy="358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336"/>
                </a:cxn>
                <a:cxn ang="0">
                  <a:pos x="0" y="384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385">
                  <a:moveTo>
                    <a:pt x="144" y="48"/>
                  </a:moveTo>
                  <a:lnTo>
                    <a:pt x="144" y="336"/>
                  </a:lnTo>
                  <a:lnTo>
                    <a:pt x="0" y="384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42" name="Rectangle 18"/>
            <p:cNvSpPr>
              <a:spLocks noChangeArrowheads="1"/>
            </p:cNvSpPr>
            <p:nvPr/>
          </p:nvSpPr>
          <p:spPr bwMode="auto">
            <a:xfrm>
              <a:off x="4134" y="1481"/>
              <a:ext cx="454" cy="7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43" name="Rectangle 19"/>
            <p:cNvSpPr>
              <a:spLocks noChangeArrowheads="1"/>
            </p:cNvSpPr>
            <p:nvPr/>
          </p:nvSpPr>
          <p:spPr bwMode="auto">
            <a:xfrm>
              <a:off x="4096" y="1523"/>
              <a:ext cx="332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1044" name="Rectangle 20"/>
            <p:cNvSpPr>
              <a:spLocks noChangeArrowheads="1"/>
            </p:cNvSpPr>
            <p:nvPr/>
          </p:nvSpPr>
          <p:spPr bwMode="auto">
            <a:xfrm>
              <a:off x="4104" y="1999"/>
              <a:ext cx="406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wdata</a:t>
              </a:r>
            </a:p>
          </p:txBody>
        </p:sp>
        <p:sp>
          <p:nvSpPr>
            <p:cNvPr id="1281045" name="Rectangle 21"/>
            <p:cNvSpPr>
              <a:spLocks noChangeArrowheads="1"/>
            </p:cNvSpPr>
            <p:nvPr/>
          </p:nvSpPr>
          <p:spPr bwMode="auto">
            <a:xfrm>
              <a:off x="4273" y="1665"/>
              <a:ext cx="36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rdata</a:t>
              </a:r>
            </a:p>
          </p:txBody>
        </p:sp>
        <p:sp>
          <p:nvSpPr>
            <p:cNvPr id="1281046" name="Rectangle 22"/>
            <p:cNvSpPr>
              <a:spLocks noChangeArrowheads="1"/>
            </p:cNvSpPr>
            <p:nvPr/>
          </p:nvSpPr>
          <p:spPr bwMode="auto">
            <a:xfrm>
              <a:off x="4103" y="1752"/>
              <a:ext cx="566" cy="3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Data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281047" name="Rectangle 23"/>
            <p:cNvSpPr>
              <a:spLocks noChangeArrowheads="1"/>
            </p:cNvSpPr>
            <p:nvPr/>
          </p:nvSpPr>
          <p:spPr bwMode="auto">
            <a:xfrm>
              <a:off x="4223" y="1435"/>
              <a:ext cx="25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1048" name="Line 24"/>
            <p:cNvSpPr>
              <a:spLocks noChangeShapeType="1"/>
            </p:cNvSpPr>
            <p:nvPr/>
          </p:nvSpPr>
          <p:spPr bwMode="auto">
            <a:xfrm>
              <a:off x="4157" y="1489"/>
              <a:ext cx="29" cy="44"/>
            </a:xfrm>
            <a:prstGeom prst="line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49" name="Line 25"/>
            <p:cNvSpPr>
              <a:spLocks noChangeShapeType="1"/>
            </p:cNvSpPr>
            <p:nvPr/>
          </p:nvSpPr>
          <p:spPr bwMode="auto">
            <a:xfrm flipV="1">
              <a:off x="4186" y="1474"/>
              <a:ext cx="23" cy="52"/>
            </a:xfrm>
            <a:prstGeom prst="line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0" name="Freeform 26"/>
            <p:cNvSpPr>
              <a:spLocks/>
            </p:cNvSpPr>
            <p:nvPr/>
          </p:nvSpPr>
          <p:spPr bwMode="auto">
            <a:xfrm>
              <a:off x="1729" y="1452"/>
              <a:ext cx="135" cy="268"/>
            </a:xfrm>
            <a:custGeom>
              <a:avLst/>
              <a:gdLst/>
              <a:ahLst/>
              <a:cxnLst>
                <a:cxn ang="0">
                  <a:pos x="144" y="240"/>
                </a:cxn>
                <a:cxn ang="0">
                  <a:pos x="144" y="48"/>
                </a:cxn>
                <a:cxn ang="0">
                  <a:pos x="0" y="0"/>
                </a:cxn>
                <a:cxn ang="0">
                  <a:pos x="0" y="288"/>
                </a:cxn>
                <a:cxn ang="0">
                  <a:pos x="144" y="240"/>
                </a:cxn>
              </a:cxnLst>
              <a:rect l="0" t="0" r="r" b="b"/>
              <a:pathLst>
                <a:path w="145" h="289">
                  <a:moveTo>
                    <a:pt x="144" y="240"/>
                  </a:moveTo>
                  <a:lnTo>
                    <a:pt x="144" y="48"/>
                  </a:lnTo>
                  <a:lnTo>
                    <a:pt x="0" y="0"/>
                  </a:lnTo>
                  <a:lnTo>
                    <a:pt x="0" y="288"/>
                  </a:lnTo>
                  <a:lnTo>
                    <a:pt x="144" y="24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1" name="Freeform 27"/>
            <p:cNvSpPr>
              <a:spLocks/>
            </p:cNvSpPr>
            <p:nvPr/>
          </p:nvSpPr>
          <p:spPr bwMode="auto">
            <a:xfrm>
              <a:off x="2490" y="1803"/>
              <a:ext cx="263" cy="246"/>
            </a:xfrm>
            <a:custGeom>
              <a:avLst/>
              <a:gdLst/>
              <a:ahLst/>
              <a:cxnLst>
                <a:cxn ang="0">
                  <a:pos x="0" y="262"/>
                </a:cxn>
                <a:cxn ang="0">
                  <a:pos x="72" y="264"/>
                </a:cxn>
                <a:cxn ang="0">
                  <a:pos x="72" y="0"/>
                </a:cxn>
                <a:cxn ang="0">
                  <a:pos x="283" y="0"/>
                </a:cxn>
              </a:cxnLst>
              <a:rect l="0" t="0" r="r" b="b"/>
              <a:pathLst>
                <a:path w="283" h="264">
                  <a:moveTo>
                    <a:pt x="0" y="262"/>
                  </a:moveTo>
                  <a:lnTo>
                    <a:pt x="72" y="264"/>
                  </a:lnTo>
                  <a:lnTo>
                    <a:pt x="72" y="0"/>
                  </a:lnTo>
                  <a:lnTo>
                    <a:pt x="283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2" name="Freeform 28"/>
            <p:cNvSpPr>
              <a:spLocks/>
            </p:cNvSpPr>
            <p:nvPr/>
          </p:nvSpPr>
          <p:spPr bwMode="auto">
            <a:xfrm>
              <a:off x="1557" y="1318"/>
              <a:ext cx="567" cy="179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3" name="Freeform 29"/>
            <p:cNvSpPr>
              <a:spLocks/>
            </p:cNvSpPr>
            <p:nvPr/>
          </p:nvSpPr>
          <p:spPr bwMode="auto">
            <a:xfrm>
              <a:off x="1557" y="1407"/>
              <a:ext cx="569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4" name="Freeform 30"/>
            <p:cNvSpPr>
              <a:spLocks/>
            </p:cNvSpPr>
            <p:nvPr/>
          </p:nvSpPr>
          <p:spPr bwMode="auto">
            <a:xfrm>
              <a:off x="1557" y="1496"/>
              <a:ext cx="172" cy="1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7"/>
                </a:cxn>
                <a:cxn ang="0">
                  <a:pos x="384" y="177"/>
                </a:cxn>
              </a:cxnLst>
              <a:rect l="0" t="0" r="r" b="b"/>
              <a:pathLst>
                <a:path w="385" h="178">
                  <a:moveTo>
                    <a:pt x="0" y="0"/>
                  </a:moveTo>
                  <a:lnTo>
                    <a:pt x="0" y="177"/>
                  </a:lnTo>
                  <a:lnTo>
                    <a:pt x="384" y="177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5" name="Freeform 31"/>
            <p:cNvSpPr>
              <a:spLocks/>
            </p:cNvSpPr>
            <p:nvPr/>
          </p:nvSpPr>
          <p:spPr bwMode="auto">
            <a:xfrm>
              <a:off x="1557" y="1658"/>
              <a:ext cx="576" cy="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02"/>
                </a:cxn>
                <a:cxn ang="0">
                  <a:pos x="816" y="402"/>
                </a:cxn>
              </a:cxnLst>
              <a:rect l="0" t="0" r="r" b="b"/>
              <a:pathLst>
                <a:path w="817" h="403">
                  <a:moveTo>
                    <a:pt x="0" y="0"/>
                  </a:moveTo>
                  <a:lnTo>
                    <a:pt x="0" y="402"/>
                  </a:lnTo>
                  <a:lnTo>
                    <a:pt x="816" y="40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6" name="Freeform 32"/>
            <p:cNvSpPr>
              <a:spLocks/>
            </p:cNvSpPr>
            <p:nvPr/>
          </p:nvSpPr>
          <p:spPr bwMode="auto">
            <a:xfrm>
              <a:off x="1646" y="1407"/>
              <a:ext cx="80" cy="1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0"/>
                </a:cxn>
                <a:cxn ang="0">
                  <a:pos x="240" y="140"/>
                </a:cxn>
              </a:cxnLst>
              <a:rect l="0" t="0" r="r" b="b"/>
              <a:pathLst>
                <a:path w="241" h="141">
                  <a:moveTo>
                    <a:pt x="0" y="0"/>
                  </a:moveTo>
                  <a:lnTo>
                    <a:pt x="0" y="140"/>
                  </a:lnTo>
                  <a:lnTo>
                    <a:pt x="240" y="14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7" name="Freeform 33"/>
            <p:cNvSpPr>
              <a:spLocks/>
            </p:cNvSpPr>
            <p:nvPr/>
          </p:nvSpPr>
          <p:spPr bwMode="auto">
            <a:xfrm>
              <a:off x="1864" y="1586"/>
              <a:ext cx="262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1" y="0"/>
                </a:cxn>
              </a:cxnLst>
              <a:rect l="0" t="0" r="r" b="b"/>
              <a:pathLst>
                <a:path w="282" h="1">
                  <a:moveTo>
                    <a:pt x="0" y="0"/>
                  </a:moveTo>
                  <a:lnTo>
                    <a:pt x="281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8" name="Freeform 34"/>
            <p:cNvSpPr>
              <a:spLocks/>
            </p:cNvSpPr>
            <p:nvPr/>
          </p:nvSpPr>
          <p:spPr bwMode="auto">
            <a:xfrm>
              <a:off x="2481" y="1501"/>
              <a:ext cx="798" cy="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15" y="0"/>
                </a:cxn>
              </a:cxnLst>
              <a:rect l="0" t="0" r="r" b="b"/>
              <a:pathLst>
                <a:path w="916" h="1">
                  <a:moveTo>
                    <a:pt x="0" y="0"/>
                  </a:moveTo>
                  <a:lnTo>
                    <a:pt x="915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59" name="Freeform 35"/>
            <p:cNvSpPr>
              <a:spLocks/>
            </p:cNvSpPr>
            <p:nvPr/>
          </p:nvSpPr>
          <p:spPr bwMode="auto">
            <a:xfrm flipV="1">
              <a:off x="2475" y="1645"/>
              <a:ext cx="277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8" y="0"/>
                </a:cxn>
              </a:cxnLst>
              <a:rect l="0" t="0" r="r" b="b"/>
              <a:pathLst>
                <a:path w="689" h="1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0" name="Rectangle 36"/>
            <p:cNvSpPr>
              <a:spLocks noChangeArrowheads="1"/>
            </p:cNvSpPr>
            <p:nvPr/>
          </p:nvSpPr>
          <p:spPr bwMode="auto">
            <a:xfrm>
              <a:off x="1534" y="1223"/>
              <a:ext cx="477" cy="1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1" name="Oval 37"/>
            <p:cNvSpPr>
              <a:spLocks noChangeArrowheads="1"/>
            </p:cNvSpPr>
            <p:nvPr/>
          </p:nvSpPr>
          <p:spPr bwMode="auto">
            <a:xfrm>
              <a:off x="1542" y="1580"/>
              <a:ext cx="30" cy="3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2" name="Freeform 38"/>
            <p:cNvSpPr>
              <a:spLocks/>
            </p:cNvSpPr>
            <p:nvPr/>
          </p:nvSpPr>
          <p:spPr bwMode="auto">
            <a:xfrm>
              <a:off x="3279" y="1452"/>
              <a:ext cx="241" cy="3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52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58" y="288"/>
                </a:cxn>
                <a:cxn ang="0">
                  <a:pos x="258" y="96"/>
                </a:cxn>
                <a:cxn ang="0">
                  <a:pos x="0" y="0"/>
                </a:cxn>
              </a:cxnLst>
              <a:rect l="0" t="0" r="r" b="b"/>
              <a:pathLst>
                <a:path w="259" h="385">
                  <a:moveTo>
                    <a:pt x="0" y="0"/>
                  </a:moveTo>
                  <a:lnTo>
                    <a:pt x="0" y="160"/>
                  </a:lnTo>
                  <a:lnTo>
                    <a:pt x="52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58" y="288"/>
                  </a:lnTo>
                  <a:lnTo>
                    <a:pt x="258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3" name="Rectangle 39"/>
            <p:cNvSpPr>
              <a:spLocks noChangeArrowheads="1"/>
            </p:cNvSpPr>
            <p:nvPr/>
          </p:nvSpPr>
          <p:spPr bwMode="auto">
            <a:xfrm>
              <a:off x="3275" y="1562"/>
              <a:ext cx="30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281064" name="Freeform 40"/>
            <p:cNvSpPr>
              <a:spLocks/>
            </p:cNvSpPr>
            <p:nvPr/>
          </p:nvSpPr>
          <p:spPr bwMode="auto">
            <a:xfrm>
              <a:off x="2752" y="1630"/>
              <a:ext cx="135" cy="26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5" name="Line 41"/>
            <p:cNvSpPr>
              <a:spLocks noChangeShapeType="1"/>
            </p:cNvSpPr>
            <p:nvPr/>
          </p:nvSpPr>
          <p:spPr bwMode="auto">
            <a:xfrm flipH="1">
              <a:off x="2887" y="1750"/>
              <a:ext cx="392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6" name="Rectangle 42"/>
            <p:cNvSpPr>
              <a:spLocks noChangeArrowheads="1"/>
            </p:cNvSpPr>
            <p:nvPr/>
          </p:nvSpPr>
          <p:spPr bwMode="auto">
            <a:xfrm>
              <a:off x="2132" y="1950"/>
              <a:ext cx="343" cy="2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7" name="Rectangle 43"/>
            <p:cNvSpPr>
              <a:spLocks noChangeArrowheads="1"/>
            </p:cNvSpPr>
            <p:nvPr/>
          </p:nvSpPr>
          <p:spPr bwMode="auto">
            <a:xfrm>
              <a:off x="2124" y="1919"/>
              <a:ext cx="34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Ext</a:t>
              </a:r>
            </a:p>
          </p:txBody>
        </p:sp>
        <p:sp>
          <p:nvSpPr>
            <p:cNvPr id="1281068" name="Line 44"/>
            <p:cNvSpPr>
              <a:spLocks noChangeShapeType="1"/>
            </p:cNvSpPr>
            <p:nvPr/>
          </p:nvSpPr>
          <p:spPr bwMode="auto">
            <a:xfrm>
              <a:off x="1242" y="1597"/>
              <a:ext cx="309" cy="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69" name="Rectangle 45"/>
            <p:cNvSpPr>
              <a:spLocks noChangeArrowheads="1"/>
            </p:cNvSpPr>
            <p:nvPr/>
          </p:nvSpPr>
          <p:spPr bwMode="auto">
            <a:xfrm>
              <a:off x="530" y="893"/>
              <a:ext cx="2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0x4</a:t>
              </a:r>
            </a:p>
          </p:txBody>
        </p:sp>
        <p:sp>
          <p:nvSpPr>
            <p:cNvPr id="1281070" name="Freeform 46"/>
            <p:cNvSpPr>
              <a:spLocks/>
            </p:cNvSpPr>
            <p:nvPr/>
          </p:nvSpPr>
          <p:spPr bwMode="auto">
            <a:xfrm>
              <a:off x="810" y="926"/>
              <a:ext cx="224" cy="3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71" name="Line 47"/>
            <p:cNvSpPr>
              <a:spLocks noChangeShapeType="1"/>
            </p:cNvSpPr>
            <p:nvPr/>
          </p:nvSpPr>
          <p:spPr bwMode="auto">
            <a:xfrm>
              <a:off x="769" y="971"/>
              <a:ext cx="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72" name="Rectangle 48"/>
            <p:cNvSpPr>
              <a:spLocks noChangeArrowheads="1"/>
            </p:cNvSpPr>
            <p:nvPr/>
          </p:nvSpPr>
          <p:spPr bwMode="auto">
            <a:xfrm>
              <a:off x="798" y="1036"/>
              <a:ext cx="29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Add</a:t>
              </a:r>
            </a:p>
          </p:txBody>
        </p:sp>
        <p:sp>
          <p:nvSpPr>
            <p:cNvPr id="1281073" name="Rectangle 49"/>
            <p:cNvSpPr>
              <a:spLocks noChangeArrowheads="1"/>
            </p:cNvSpPr>
            <p:nvPr/>
          </p:nvSpPr>
          <p:spPr bwMode="auto">
            <a:xfrm>
              <a:off x="784" y="1405"/>
              <a:ext cx="454" cy="7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74" name="Rectangle 50"/>
            <p:cNvSpPr>
              <a:spLocks noChangeArrowheads="1"/>
            </p:cNvSpPr>
            <p:nvPr/>
          </p:nvSpPr>
          <p:spPr bwMode="auto">
            <a:xfrm>
              <a:off x="749" y="1448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1075" name="Rectangle 51"/>
            <p:cNvSpPr>
              <a:spLocks noChangeArrowheads="1"/>
            </p:cNvSpPr>
            <p:nvPr/>
          </p:nvSpPr>
          <p:spPr bwMode="auto">
            <a:xfrm>
              <a:off x="925" y="1535"/>
              <a:ext cx="36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rdata</a:t>
              </a:r>
            </a:p>
          </p:txBody>
        </p:sp>
        <p:sp>
          <p:nvSpPr>
            <p:cNvPr id="1281076" name="Rectangle 52"/>
            <p:cNvSpPr>
              <a:spLocks noChangeArrowheads="1"/>
            </p:cNvSpPr>
            <p:nvPr/>
          </p:nvSpPr>
          <p:spPr bwMode="auto">
            <a:xfrm>
              <a:off x="744" y="1788"/>
              <a:ext cx="566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Inst.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281077" name="Rectangle 53"/>
            <p:cNvSpPr>
              <a:spLocks noChangeArrowheads="1"/>
            </p:cNvSpPr>
            <p:nvPr/>
          </p:nvSpPr>
          <p:spPr bwMode="auto">
            <a:xfrm>
              <a:off x="2132" y="1191"/>
              <a:ext cx="343" cy="633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78" name="Rectangle 54"/>
            <p:cNvSpPr>
              <a:spLocks noChangeArrowheads="1"/>
            </p:cNvSpPr>
            <p:nvPr/>
          </p:nvSpPr>
          <p:spPr bwMode="auto">
            <a:xfrm>
              <a:off x="2249" y="1413"/>
              <a:ext cx="28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rd1</a:t>
              </a:r>
            </a:p>
          </p:txBody>
        </p:sp>
        <p:sp>
          <p:nvSpPr>
            <p:cNvPr id="1281079" name="Rectangle 55"/>
            <p:cNvSpPr>
              <a:spLocks noChangeArrowheads="1"/>
            </p:cNvSpPr>
            <p:nvPr/>
          </p:nvSpPr>
          <p:spPr bwMode="auto">
            <a:xfrm>
              <a:off x="2133" y="1704"/>
              <a:ext cx="36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GPRs</a:t>
              </a:r>
            </a:p>
          </p:txBody>
        </p:sp>
        <p:sp>
          <p:nvSpPr>
            <p:cNvPr id="1281080" name="Rectangle 56"/>
            <p:cNvSpPr>
              <a:spLocks noChangeArrowheads="1"/>
            </p:cNvSpPr>
            <p:nvPr/>
          </p:nvSpPr>
          <p:spPr bwMode="auto">
            <a:xfrm>
              <a:off x="2091" y="1241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rs1</a:t>
              </a:r>
            </a:p>
          </p:txBody>
        </p:sp>
        <p:sp>
          <p:nvSpPr>
            <p:cNvPr id="1281081" name="Rectangle 57"/>
            <p:cNvSpPr>
              <a:spLocks noChangeArrowheads="1"/>
            </p:cNvSpPr>
            <p:nvPr/>
          </p:nvSpPr>
          <p:spPr bwMode="auto">
            <a:xfrm>
              <a:off x="2092" y="1331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rs2</a:t>
              </a:r>
            </a:p>
          </p:txBody>
        </p:sp>
        <p:sp>
          <p:nvSpPr>
            <p:cNvPr id="1281082" name="Rectangle 58"/>
            <p:cNvSpPr>
              <a:spLocks noChangeArrowheads="1"/>
            </p:cNvSpPr>
            <p:nvPr/>
          </p:nvSpPr>
          <p:spPr bwMode="auto">
            <a:xfrm>
              <a:off x="2096" y="1500"/>
              <a:ext cx="24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81083" name="Rectangle 59"/>
            <p:cNvSpPr>
              <a:spLocks noChangeArrowheads="1"/>
            </p:cNvSpPr>
            <p:nvPr/>
          </p:nvSpPr>
          <p:spPr bwMode="auto">
            <a:xfrm>
              <a:off x="2096" y="1590"/>
              <a:ext cx="25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</a:t>
              </a:r>
            </a:p>
          </p:txBody>
        </p:sp>
        <p:sp>
          <p:nvSpPr>
            <p:cNvPr id="1281084" name="Rectangle 60"/>
            <p:cNvSpPr>
              <a:spLocks noChangeArrowheads="1"/>
            </p:cNvSpPr>
            <p:nvPr/>
          </p:nvSpPr>
          <p:spPr bwMode="auto">
            <a:xfrm>
              <a:off x="2246" y="1603"/>
              <a:ext cx="2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rd2</a:t>
              </a:r>
            </a:p>
          </p:txBody>
        </p:sp>
        <p:sp>
          <p:nvSpPr>
            <p:cNvPr id="1281085" name="Rectangle 61"/>
            <p:cNvSpPr>
              <a:spLocks noChangeArrowheads="1"/>
            </p:cNvSpPr>
            <p:nvPr/>
          </p:nvSpPr>
          <p:spPr bwMode="auto">
            <a:xfrm>
              <a:off x="2221" y="1145"/>
              <a:ext cx="2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1086" name="Freeform 62"/>
            <p:cNvSpPr>
              <a:spLocks/>
            </p:cNvSpPr>
            <p:nvPr/>
          </p:nvSpPr>
          <p:spPr bwMode="auto">
            <a:xfrm>
              <a:off x="639" y="1194"/>
              <a:ext cx="165" cy="328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0" y="0"/>
                </a:cxn>
                <a:cxn ang="0">
                  <a:pos x="176" y="0"/>
                </a:cxn>
              </a:cxnLst>
              <a:rect l="0" t="0" r="r" b="b"/>
              <a:pathLst>
                <a:path w="177" h="353">
                  <a:moveTo>
                    <a:pt x="0" y="352"/>
                  </a:moveTo>
                  <a:lnTo>
                    <a:pt x="0" y="0"/>
                  </a:lnTo>
                  <a:lnTo>
                    <a:pt x="1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87" name="Freeform 63"/>
            <p:cNvSpPr>
              <a:spLocks/>
            </p:cNvSpPr>
            <p:nvPr/>
          </p:nvSpPr>
          <p:spPr bwMode="auto">
            <a:xfrm flipV="1">
              <a:off x="4173" y="1484"/>
              <a:ext cx="46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88" name="Freeform 64"/>
            <p:cNvSpPr>
              <a:spLocks/>
            </p:cNvSpPr>
            <p:nvPr/>
          </p:nvSpPr>
          <p:spPr bwMode="auto">
            <a:xfrm flipV="1">
              <a:off x="2163" y="1192"/>
              <a:ext cx="46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089" name="Freeform 65"/>
            <p:cNvSpPr>
              <a:spLocks/>
            </p:cNvSpPr>
            <p:nvPr/>
          </p:nvSpPr>
          <p:spPr bwMode="auto">
            <a:xfrm>
              <a:off x="4013" y="1612"/>
              <a:ext cx="749" cy="7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785"/>
                </a:cxn>
                <a:cxn ang="0">
                  <a:pos x="701" y="784"/>
                </a:cxn>
                <a:cxn ang="0">
                  <a:pos x="701" y="394"/>
                </a:cxn>
                <a:cxn ang="0">
                  <a:pos x="805" y="394"/>
                </a:cxn>
              </a:cxnLst>
              <a:rect l="0" t="0" r="r" b="b"/>
              <a:pathLst>
                <a:path w="805" h="785">
                  <a:moveTo>
                    <a:pt x="0" y="0"/>
                  </a:moveTo>
                  <a:lnTo>
                    <a:pt x="1" y="785"/>
                  </a:lnTo>
                  <a:lnTo>
                    <a:pt x="701" y="784"/>
                  </a:lnTo>
                  <a:lnTo>
                    <a:pt x="701" y="394"/>
                  </a:lnTo>
                  <a:lnTo>
                    <a:pt x="805" y="39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66"/>
            <p:cNvGrpSpPr>
              <a:grpSpLocks/>
            </p:cNvGrpSpPr>
            <p:nvPr/>
          </p:nvGrpSpPr>
          <p:grpSpPr bwMode="auto">
            <a:xfrm>
              <a:off x="437" y="1015"/>
              <a:ext cx="4638" cy="1782"/>
              <a:chOff x="294" y="1039"/>
              <a:chExt cx="4986" cy="1916"/>
            </a:xfrm>
          </p:grpSpPr>
          <p:grpSp>
            <p:nvGrpSpPr>
              <p:cNvPr id="5" name="Group 67"/>
              <p:cNvGrpSpPr>
                <a:grpSpLocks/>
              </p:cNvGrpSpPr>
              <p:nvPr/>
            </p:nvGrpSpPr>
            <p:grpSpPr bwMode="auto">
              <a:xfrm>
                <a:off x="409" y="1039"/>
                <a:ext cx="4796" cy="1916"/>
                <a:chOff x="409" y="959"/>
                <a:chExt cx="4796" cy="1916"/>
              </a:xfrm>
            </p:grpSpPr>
            <p:sp>
              <p:nvSpPr>
                <p:cNvPr id="1281092" name="Line 68"/>
                <p:cNvSpPr>
                  <a:spLocks noChangeShapeType="1"/>
                </p:cNvSpPr>
                <p:nvPr/>
              </p:nvSpPr>
              <p:spPr bwMode="auto">
                <a:xfrm>
                  <a:off x="5205" y="975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093" name="Line 69"/>
                <p:cNvSpPr>
                  <a:spLocks noChangeShapeType="1"/>
                </p:cNvSpPr>
                <p:nvPr/>
              </p:nvSpPr>
              <p:spPr bwMode="auto">
                <a:xfrm>
                  <a:off x="409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094" name="Line 70"/>
                <p:cNvSpPr>
                  <a:spLocks noChangeShapeType="1"/>
                </p:cNvSpPr>
                <p:nvPr/>
              </p:nvSpPr>
              <p:spPr bwMode="auto">
                <a:xfrm>
                  <a:off x="1311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095" name="Line 71"/>
                <p:cNvSpPr>
                  <a:spLocks noChangeShapeType="1"/>
                </p:cNvSpPr>
                <p:nvPr/>
              </p:nvSpPr>
              <p:spPr bwMode="auto">
                <a:xfrm>
                  <a:off x="3129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096" name="Line 72"/>
                <p:cNvSpPr>
                  <a:spLocks noChangeShapeType="1"/>
                </p:cNvSpPr>
                <p:nvPr/>
              </p:nvSpPr>
              <p:spPr bwMode="auto">
                <a:xfrm>
                  <a:off x="3951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73"/>
              <p:cNvGrpSpPr>
                <a:grpSpLocks/>
              </p:cNvGrpSpPr>
              <p:nvPr/>
            </p:nvGrpSpPr>
            <p:grpSpPr bwMode="auto">
              <a:xfrm>
                <a:off x="1206" y="1463"/>
                <a:ext cx="237" cy="369"/>
                <a:chOff x="1206" y="1463"/>
                <a:chExt cx="237" cy="369"/>
              </a:xfrm>
            </p:grpSpPr>
            <p:sp>
              <p:nvSpPr>
                <p:cNvPr id="1281098" name="Rectangle 74"/>
                <p:cNvSpPr>
                  <a:spLocks noChangeArrowheads="1"/>
                </p:cNvSpPr>
                <p:nvPr/>
              </p:nvSpPr>
              <p:spPr bwMode="auto">
                <a:xfrm>
                  <a:off x="1247" y="1463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099" name="Rectangle 75"/>
                <p:cNvSpPr>
                  <a:spLocks noChangeArrowheads="1"/>
                </p:cNvSpPr>
                <p:nvPr/>
              </p:nvSpPr>
              <p:spPr bwMode="auto">
                <a:xfrm>
                  <a:off x="1206" y="1573"/>
                  <a:ext cx="237" cy="1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  <p:sp>
              <p:nvSpPr>
                <p:cNvPr id="1281100" name="Freeform 76"/>
                <p:cNvSpPr>
                  <a:spLocks/>
                </p:cNvSpPr>
                <p:nvPr/>
              </p:nvSpPr>
              <p:spPr bwMode="auto">
                <a:xfrm>
                  <a:off x="1287" y="1783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77"/>
              <p:cNvGrpSpPr>
                <a:grpSpLocks/>
              </p:cNvGrpSpPr>
              <p:nvPr/>
            </p:nvGrpSpPr>
            <p:grpSpPr bwMode="auto">
              <a:xfrm>
                <a:off x="3065" y="1418"/>
                <a:ext cx="128" cy="257"/>
                <a:chOff x="2886" y="914"/>
                <a:chExt cx="128" cy="369"/>
              </a:xfrm>
            </p:grpSpPr>
            <p:sp>
              <p:nvSpPr>
                <p:cNvPr id="1281102" name="Rectangle 78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03" name="Freeform 79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" name="Group 80"/>
              <p:cNvGrpSpPr>
                <a:grpSpLocks/>
              </p:cNvGrpSpPr>
              <p:nvPr/>
            </p:nvGrpSpPr>
            <p:grpSpPr bwMode="auto">
              <a:xfrm>
                <a:off x="3072" y="1728"/>
                <a:ext cx="128" cy="257"/>
                <a:chOff x="2886" y="914"/>
                <a:chExt cx="128" cy="369"/>
              </a:xfrm>
            </p:grpSpPr>
            <p:sp>
              <p:nvSpPr>
                <p:cNvPr id="1281105" name="Rectangle 81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06" name="Freeform 82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83"/>
              <p:cNvGrpSpPr>
                <a:grpSpLocks/>
              </p:cNvGrpSpPr>
              <p:nvPr/>
            </p:nvGrpSpPr>
            <p:grpSpPr bwMode="auto">
              <a:xfrm>
                <a:off x="3072" y="2047"/>
                <a:ext cx="128" cy="257"/>
                <a:chOff x="2886" y="914"/>
                <a:chExt cx="128" cy="369"/>
              </a:xfrm>
            </p:grpSpPr>
            <p:sp>
              <p:nvSpPr>
                <p:cNvPr id="1281108" name="Rectangle 84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09" name="Freeform 85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86"/>
              <p:cNvGrpSpPr>
                <a:grpSpLocks/>
              </p:cNvGrpSpPr>
              <p:nvPr/>
            </p:nvGrpSpPr>
            <p:grpSpPr bwMode="auto">
              <a:xfrm>
                <a:off x="3890" y="1546"/>
                <a:ext cx="128" cy="257"/>
                <a:chOff x="2886" y="914"/>
                <a:chExt cx="128" cy="369"/>
              </a:xfrm>
            </p:grpSpPr>
            <p:sp>
              <p:nvSpPr>
                <p:cNvPr id="1281111" name="Rectangle 87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12" name="Freeform 88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89"/>
              <p:cNvGrpSpPr>
                <a:grpSpLocks/>
              </p:cNvGrpSpPr>
              <p:nvPr/>
            </p:nvGrpSpPr>
            <p:grpSpPr bwMode="auto">
              <a:xfrm>
                <a:off x="3888" y="2064"/>
                <a:ext cx="128" cy="257"/>
                <a:chOff x="2886" y="914"/>
                <a:chExt cx="128" cy="369"/>
              </a:xfrm>
            </p:grpSpPr>
            <p:sp>
              <p:nvSpPr>
                <p:cNvPr id="1281114" name="Rectangle 90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15" name="Freeform 91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92"/>
              <p:cNvGrpSpPr>
                <a:grpSpLocks/>
              </p:cNvGrpSpPr>
              <p:nvPr/>
            </p:nvGrpSpPr>
            <p:grpSpPr bwMode="auto">
              <a:xfrm>
                <a:off x="5152" y="1855"/>
                <a:ext cx="128" cy="257"/>
                <a:chOff x="2886" y="914"/>
                <a:chExt cx="128" cy="369"/>
              </a:xfrm>
            </p:grpSpPr>
            <p:sp>
              <p:nvSpPr>
                <p:cNvPr id="1281117" name="Rectangle 93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18" name="Freeform 94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95"/>
              <p:cNvGrpSpPr>
                <a:grpSpLocks/>
              </p:cNvGrpSpPr>
              <p:nvPr/>
            </p:nvGrpSpPr>
            <p:grpSpPr bwMode="auto">
              <a:xfrm>
                <a:off x="294" y="1399"/>
                <a:ext cx="257" cy="369"/>
                <a:chOff x="294" y="1399"/>
                <a:chExt cx="257" cy="369"/>
              </a:xfrm>
            </p:grpSpPr>
            <p:sp>
              <p:nvSpPr>
                <p:cNvPr id="1281120" name="Rectangle 96"/>
                <p:cNvSpPr>
                  <a:spLocks noChangeArrowheads="1"/>
                </p:cNvSpPr>
                <p:nvPr/>
              </p:nvSpPr>
              <p:spPr bwMode="auto">
                <a:xfrm>
                  <a:off x="343" y="1399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21" name="Freeform 97"/>
                <p:cNvSpPr>
                  <a:spLocks/>
                </p:cNvSpPr>
                <p:nvPr/>
              </p:nvSpPr>
              <p:spPr bwMode="auto">
                <a:xfrm>
                  <a:off x="383" y="1719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solidFill>
                  <a:schemeClr val="accent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1122" name="Rectangle 98"/>
                <p:cNvSpPr>
                  <a:spLocks noChangeArrowheads="1"/>
                </p:cNvSpPr>
                <p:nvPr/>
              </p:nvSpPr>
              <p:spPr bwMode="auto">
                <a:xfrm>
                  <a:off x="294" y="1508"/>
                  <a:ext cx="257" cy="1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PC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7" grpId="0" build="p" autoUpdateAnimBg="0"/>
      <p:bldP spid="12810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31CA-5F73-F247-8805-F8BA63E54A32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17513"/>
            <a:ext cx="7648575" cy="704850"/>
          </a:xfrm>
        </p:spPr>
        <p:txBody>
          <a:bodyPr/>
          <a:lstStyle/>
          <a:p>
            <a:r>
              <a:rPr lang="en-US"/>
              <a:t>5-Stage Pipelined Execution</a:t>
            </a:r>
            <a:br>
              <a:rPr lang="en-US"/>
            </a:br>
            <a:r>
              <a:rPr lang="en-US" sz="2000" i="1"/>
              <a:t>Resource Usage Diagram</a:t>
            </a:r>
          </a:p>
        </p:txBody>
      </p:sp>
      <p:sp>
        <p:nvSpPr>
          <p:cNvPr id="1283075" name="Rectangle 3"/>
          <p:cNvSpPr>
            <a:spLocks noChangeArrowheads="1"/>
          </p:cNvSpPr>
          <p:nvPr/>
        </p:nvSpPr>
        <p:spPr bwMode="auto">
          <a:xfrm>
            <a:off x="4991100" y="4673600"/>
            <a:ext cx="584200" cy="1790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3076" name="Rectangle 4"/>
          <p:cNvSpPr>
            <a:spLocks noChangeArrowheads="1"/>
          </p:cNvSpPr>
          <p:nvPr/>
        </p:nvSpPr>
        <p:spPr bwMode="auto">
          <a:xfrm>
            <a:off x="1666875" y="4710113"/>
            <a:ext cx="6470650" cy="17367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IF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I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</a:p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ID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I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  <a:endParaRPr lang="en-US" sz="1800">
              <a:solidFill>
                <a:schemeClr val="tx1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EX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	         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I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MA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      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I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WB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     	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I</a:t>
            </a:r>
            <a:r>
              <a:rPr lang="en-US" sz="1800" baseline="-25000">
                <a:latin typeface="Verdana" charset="0"/>
              </a:rPr>
              <a:t>3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5</a:t>
            </a:r>
          </a:p>
        </p:txBody>
      </p:sp>
      <p:sp>
        <p:nvSpPr>
          <p:cNvPr id="1283077" name="Rectangle 5"/>
          <p:cNvSpPr>
            <a:spLocks noChangeArrowheads="1"/>
          </p:cNvSpPr>
          <p:nvPr/>
        </p:nvSpPr>
        <p:spPr bwMode="auto">
          <a:xfrm rot="16200000">
            <a:off x="620713" y="5416550"/>
            <a:ext cx="1350962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Resources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85750" y="1270000"/>
            <a:ext cx="8691563" cy="3394075"/>
            <a:chOff x="285" y="808"/>
            <a:chExt cx="5475" cy="2138"/>
          </a:xfrm>
        </p:grpSpPr>
        <p:sp>
          <p:nvSpPr>
            <p:cNvPr id="1283079" name="Freeform 7"/>
            <p:cNvSpPr>
              <a:spLocks/>
            </p:cNvSpPr>
            <p:nvPr/>
          </p:nvSpPr>
          <p:spPr bwMode="auto">
            <a:xfrm>
              <a:off x="285" y="808"/>
              <a:ext cx="918" cy="712"/>
            </a:xfrm>
            <a:custGeom>
              <a:avLst/>
              <a:gdLst/>
              <a:ahLst/>
              <a:cxnLst>
                <a:cxn ang="0">
                  <a:pos x="800" y="311"/>
                </a:cxn>
                <a:cxn ang="0">
                  <a:pos x="987" y="311"/>
                </a:cxn>
                <a:cxn ang="0">
                  <a:pos x="987" y="0"/>
                </a:cxn>
                <a:cxn ang="0">
                  <a:pos x="0" y="0"/>
                </a:cxn>
                <a:cxn ang="0">
                  <a:pos x="0" y="765"/>
                </a:cxn>
                <a:cxn ang="0">
                  <a:pos x="541" y="766"/>
                </a:cxn>
              </a:cxnLst>
              <a:rect l="0" t="0" r="r" b="b"/>
              <a:pathLst>
                <a:path w="987" h="766">
                  <a:moveTo>
                    <a:pt x="800" y="311"/>
                  </a:moveTo>
                  <a:lnTo>
                    <a:pt x="987" y="311"/>
                  </a:lnTo>
                  <a:lnTo>
                    <a:pt x="987" y="0"/>
                  </a:lnTo>
                  <a:lnTo>
                    <a:pt x="0" y="0"/>
                  </a:lnTo>
                  <a:lnTo>
                    <a:pt x="0" y="765"/>
                  </a:lnTo>
                  <a:lnTo>
                    <a:pt x="541" y="76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648" y="2314"/>
              <a:ext cx="5112" cy="632"/>
              <a:chOff x="648" y="2314"/>
              <a:chExt cx="5112" cy="632"/>
            </a:xfrm>
          </p:grpSpPr>
          <p:sp>
            <p:nvSpPr>
              <p:cNvPr id="1283081" name="Rectangle 9"/>
              <p:cNvSpPr>
                <a:spLocks noChangeArrowheads="1"/>
              </p:cNvSpPr>
              <p:nvPr/>
            </p:nvSpPr>
            <p:spPr bwMode="auto">
              <a:xfrm>
                <a:off x="5190" y="2314"/>
                <a:ext cx="570" cy="63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Write</a:t>
                </a:r>
              </a:p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-Back (WB)</a:t>
                </a:r>
              </a:p>
            </p:txBody>
          </p:sp>
          <p:sp>
            <p:nvSpPr>
              <p:cNvPr id="1283082" name="Rectangle 10"/>
              <p:cNvSpPr>
                <a:spLocks noChangeArrowheads="1"/>
              </p:cNvSpPr>
              <p:nvPr/>
            </p:nvSpPr>
            <p:spPr bwMode="auto">
              <a:xfrm>
                <a:off x="648" y="2503"/>
                <a:ext cx="69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I-Fetch (IF)</a:t>
                </a:r>
              </a:p>
            </p:txBody>
          </p:sp>
          <p:sp>
            <p:nvSpPr>
              <p:cNvPr id="1283083" name="Rectangle 11"/>
              <p:cNvSpPr>
                <a:spLocks noChangeArrowheads="1"/>
              </p:cNvSpPr>
              <p:nvPr/>
            </p:nvSpPr>
            <p:spPr bwMode="auto">
              <a:xfrm>
                <a:off x="3079" y="2503"/>
                <a:ext cx="75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Execute (EX)</a:t>
                </a:r>
              </a:p>
            </p:txBody>
          </p:sp>
          <p:sp>
            <p:nvSpPr>
              <p:cNvPr id="1283084" name="Rectangle 12"/>
              <p:cNvSpPr>
                <a:spLocks noChangeArrowheads="1"/>
              </p:cNvSpPr>
              <p:nvPr/>
            </p:nvSpPr>
            <p:spPr bwMode="auto">
              <a:xfrm>
                <a:off x="1356" y="2495"/>
                <a:ext cx="1772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Decode, Reg. Fetch (ID)</a:t>
                </a:r>
              </a:p>
            </p:txBody>
          </p:sp>
          <p:sp>
            <p:nvSpPr>
              <p:cNvPr id="1283085" name="Rectangle 13"/>
              <p:cNvSpPr>
                <a:spLocks noChangeArrowheads="1"/>
              </p:cNvSpPr>
              <p:nvPr/>
            </p:nvSpPr>
            <p:spPr bwMode="auto">
              <a:xfrm>
                <a:off x="4014" y="2504"/>
                <a:ext cx="819" cy="44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000" i="1">
                    <a:solidFill>
                      <a:srgbClr val="56127A"/>
                    </a:solidFill>
                    <a:latin typeface="Verdana" charset="0"/>
                  </a:rPr>
                  <a:t>Memory (MA)</a:t>
                </a:r>
              </a:p>
            </p:txBody>
          </p:sp>
        </p:grpSp>
        <p:sp>
          <p:nvSpPr>
            <p:cNvPr id="1283086" name="Freeform 14"/>
            <p:cNvSpPr>
              <a:spLocks/>
            </p:cNvSpPr>
            <p:nvPr/>
          </p:nvSpPr>
          <p:spPr bwMode="auto">
            <a:xfrm>
              <a:off x="2619" y="1701"/>
              <a:ext cx="1520" cy="3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18"/>
                </a:cxn>
                <a:cxn ang="0">
                  <a:pos x="1237" y="418"/>
                </a:cxn>
              </a:cxnLst>
              <a:rect l="0" t="0" r="r" b="b"/>
              <a:pathLst>
                <a:path w="1238" h="419">
                  <a:moveTo>
                    <a:pt x="0" y="0"/>
                  </a:moveTo>
                  <a:lnTo>
                    <a:pt x="0" y="418"/>
                  </a:lnTo>
                  <a:lnTo>
                    <a:pt x="1237" y="41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87" name="Line 15"/>
            <p:cNvSpPr>
              <a:spLocks noChangeShapeType="1"/>
            </p:cNvSpPr>
            <p:nvPr/>
          </p:nvSpPr>
          <p:spPr bwMode="auto">
            <a:xfrm flipV="1">
              <a:off x="3512" y="1612"/>
              <a:ext cx="6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88" name="Freeform 16"/>
            <p:cNvSpPr>
              <a:spLocks/>
            </p:cNvSpPr>
            <p:nvPr/>
          </p:nvSpPr>
          <p:spPr bwMode="auto">
            <a:xfrm flipV="1">
              <a:off x="4593" y="1726"/>
              <a:ext cx="168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7" y="0"/>
                </a:cxn>
              </a:cxnLst>
              <a:rect l="0" t="0" r="r" b="b"/>
              <a:pathLst>
                <a:path w="358" h="1">
                  <a:moveTo>
                    <a:pt x="0" y="0"/>
                  </a:moveTo>
                  <a:lnTo>
                    <a:pt x="35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89" name="Freeform 17"/>
            <p:cNvSpPr>
              <a:spLocks/>
            </p:cNvSpPr>
            <p:nvPr/>
          </p:nvSpPr>
          <p:spPr bwMode="auto">
            <a:xfrm>
              <a:off x="2011" y="1666"/>
              <a:ext cx="3145" cy="794"/>
            </a:xfrm>
            <a:custGeom>
              <a:avLst/>
              <a:gdLst/>
              <a:ahLst/>
              <a:cxnLst>
                <a:cxn ang="0">
                  <a:pos x="3097" y="244"/>
                </a:cxn>
                <a:cxn ang="0">
                  <a:pos x="3381" y="240"/>
                </a:cxn>
                <a:cxn ang="0">
                  <a:pos x="3379" y="854"/>
                </a:cxn>
                <a:cxn ang="0">
                  <a:pos x="0" y="853"/>
                </a:cxn>
                <a:cxn ang="0">
                  <a:pos x="1" y="0"/>
                </a:cxn>
                <a:cxn ang="0">
                  <a:pos x="131" y="0"/>
                </a:cxn>
              </a:cxnLst>
              <a:rect l="0" t="0" r="r" b="b"/>
              <a:pathLst>
                <a:path w="3381" h="854">
                  <a:moveTo>
                    <a:pt x="3097" y="244"/>
                  </a:moveTo>
                  <a:lnTo>
                    <a:pt x="3381" y="240"/>
                  </a:lnTo>
                  <a:lnTo>
                    <a:pt x="3379" y="854"/>
                  </a:lnTo>
                  <a:lnTo>
                    <a:pt x="0" y="853"/>
                  </a:lnTo>
                  <a:lnTo>
                    <a:pt x="1" y="0"/>
                  </a:lnTo>
                  <a:lnTo>
                    <a:pt x="131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90" name="Freeform 18"/>
            <p:cNvSpPr>
              <a:spLocks/>
            </p:cNvSpPr>
            <p:nvPr/>
          </p:nvSpPr>
          <p:spPr bwMode="auto">
            <a:xfrm>
              <a:off x="4761" y="1722"/>
              <a:ext cx="135" cy="358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336"/>
                </a:cxn>
                <a:cxn ang="0">
                  <a:pos x="0" y="384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385">
                  <a:moveTo>
                    <a:pt x="144" y="48"/>
                  </a:moveTo>
                  <a:lnTo>
                    <a:pt x="144" y="336"/>
                  </a:lnTo>
                  <a:lnTo>
                    <a:pt x="0" y="384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91" name="Rectangle 19"/>
            <p:cNvSpPr>
              <a:spLocks noChangeArrowheads="1"/>
            </p:cNvSpPr>
            <p:nvPr/>
          </p:nvSpPr>
          <p:spPr bwMode="auto">
            <a:xfrm>
              <a:off x="4134" y="1481"/>
              <a:ext cx="454" cy="7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92" name="Rectangle 20"/>
            <p:cNvSpPr>
              <a:spLocks noChangeArrowheads="1"/>
            </p:cNvSpPr>
            <p:nvPr/>
          </p:nvSpPr>
          <p:spPr bwMode="auto">
            <a:xfrm>
              <a:off x="4096" y="1523"/>
              <a:ext cx="332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3093" name="Rectangle 21"/>
            <p:cNvSpPr>
              <a:spLocks noChangeArrowheads="1"/>
            </p:cNvSpPr>
            <p:nvPr/>
          </p:nvSpPr>
          <p:spPr bwMode="auto">
            <a:xfrm>
              <a:off x="4104" y="1999"/>
              <a:ext cx="406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wdata</a:t>
              </a:r>
            </a:p>
          </p:txBody>
        </p:sp>
        <p:sp>
          <p:nvSpPr>
            <p:cNvPr id="1283094" name="Rectangle 22"/>
            <p:cNvSpPr>
              <a:spLocks noChangeArrowheads="1"/>
            </p:cNvSpPr>
            <p:nvPr/>
          </p:nvSpPr>
          <p:spPr bwMode="auto">
            <a:xfrm>
              <a:off x="4273" y="1665"/>
              <a:ext cx="36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rdata</a:t>
              </a:r>
            </a:p>
          </p:txBody>
        </p:sp>
        <p:sp>
          <p:nvSpPr>
            <p:cNvPr id="1283095" name="Rectangle 23"/>
            <p:cNvSpPr>
              <a:spLocks noChangeArrowheads="1"/>
            </p:cNvSpPr>
            <p:nvPr/>
          </p:nvSpPr>
          <p:spPr bwMode="auto">
            <a:xfrm>
              <a:off x="4103" y="1752"/>
              <a:ext cx="566" cy="3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Data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283096" name="Rectangle 24"/>
            <p:cNvSpPr>
              <a:spLocks noChangeArrowheads="1"/>
            </p:cNvSpPr>
            <p:nvPr/>
          </p:nvSpPr>
          <p:spPr bwMode="auto">
            <a:xfrm>
              <a:off x="4223" y="1435"/>
              <a:ext cx="25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3097" name="Line 25"/>
            <p:cNvSpPr>
              <a:spLocks noChangeShapeType="1"/>
            </p:cNvSpPr>
            <p:nvPr/>
          </p:nvSpPr>
          <p:spPr bwMode="auto">
            <a:xfrm>
              <a:off x="4157" y="1489"/>
              <a:ext cx="29" cy="44"/>
            </a:xfrm>
            <a:prstGeom prst="line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98" name="Line 26"/>
            <p:cNvSpPr>
              <a:spLocks noChangeShapeType="1"/>
            </p:cNvSpPr>
            <p:nvPr/>
          </p:nvSpPr>
          <p:spPr bwMode="auto">
            <a:xfrm flipV="1">
              <a:off x="4186" y="1474"/>
              <a:ext cx="23" cy="52"/>
            </a:xfrm>
            <a:prstGeom prst="line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099" name="Freeform 27"/>
            <p:cNvSpPr>
              <a:spLocks/>
            </p:cNvSpPr>
            <p:nvPr/>
          </p:nvSpPr>
          <p:spPr bwMode="auto">
            <a:xfrm>
              <a:off x="1729" y="1452"/>
              <a:ext cx="135" cy="268"/>
            </a:xfrm>
            <a:custGeom>
              <a:avLst/>
              <a:gdLst/>
              <a:ahLst/>
              <a:cxnLst>
                <a:cxn ang="0">
                  <a:pos x="144" y="240"/>
                </a:cxn>
                <a:cxn ang="0">
                  <a:pos x="144" y="48"/>
                </a:cxn>
                <a:cxn ang="0">
                  <a:pos x="0" y="0"/>
                </a:cxn>
                <a:cxn ang="0">
                  <a:pos x="0" y="288"/>
                </a:cxn>
                <a:cxn ang="0">
                  <a:pos x="144" y="240"/>
                </a:cxn>
              </a:cxnLst>
              <a:rect l="0" t="0" r="r" b="b"/>
              <a:pathLst>
                <a:path w="145" h="289">
                  <a:moveTo>
                    <a:pt x="144" y="240"/>
                  </a:moveTo>
                  <a:lnTo>
                    <a:pt x="144" y="48"/>
                  </a:lnTo>
                  <a:lnTo>
                    <a:pt x="0" y="0"/>
                  </a:lnTo>
                  <a:lnTo>
                    <a:pt x="0" y="288"/>
                  </a:lnTo>
                  <a:lnTo>
                    <a:pt x="144" y="24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0" name="Freeform 28"/>
            <p:cNvSpPr>
              <a:spLocks/>
            </p:cNvSpPr>
            <p:nvPr/>
          </p:nvSpPr>
          <p:spPr bwMode="auto">
            <a:xfrm>
              <a:off x="2490" y="1803"/>
              <a:ext cx="263" cy="246"/>
            </a:xfrm>
            <a:custGeom>
              <a:avLst/>
              <a:gdLst/>
              <a:ahLst/>
              <a:cxnLst>
                <a:cxn ang="0">
                  <a:pos x="0" y="262"/>
                </a:cxn>
                <a:cxn ang="0">
                  <a:pos x="72" y="264"/>
                </a:cxn>
                <a:cxn ang="0">
                  <a:pos x="72" y="0"/>
                </a:cxn>
                <a:cxn ang="0">
                  <a:pos x="283" y="0"/>
                </a:cxn>
              </a:cxnLst>
              <a:rect l="0" t="0" r="r" b="b"/>
              <a:pathLst>
                <a:path w="283" h="264">
                  <a:moveTo>
                    <a:pt x="0" y="262"/>
                  </a:moveTo>
                  <a:lnTo>
                    <a:pt x="72" y="264"/>
                  </a:lnTo>
                  <a:lnTo>
                    <a:pt x="72" y="0"/>
                  </a:lnTo>
                  <a:lnTo>
                    <a:pt x="283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1" name="Freeform 29"/>
            <p:cNvSpPr>
              <a:spLocks/>
            </p:cNvSpPr>
            <p:nvPr/>
          </p:nvSpPr>
          <p:spPr bwMode="auto">
            <a:xfrm>
              <a:off x="1557" y="1318"/>
              <a:ext cx="567" cy="179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2" name="Freeform 30"/>
            <p:cNvSpPr>
              <a:spLocks/>
            </p:cNvSpPr>
            <p:nvPr/>
          </p:nvSpPr>
          <p:spPr bwMode="auto">
            <a:xfrm>
              <a:off x="1557" y="1407"/>
              <a:ext cx="569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3" name="Freeform 31"/>
            <p:cNvSpPr>
              <a:spLocks/>
            </p:cNvSpPr>
            <p:nvPr/>
          </p:nvSpPr>
          <p:spPr bwMode="auto">
            <a:xfrm>
              <a:off x="1557" y="1496"/>
              <a:ext cx="172" cy="1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7"/>
                </a:cxn>
                <a:cxn ang="0">
                  <a:pos x="384" y="177"/>
                </a:cxn>
              </a:cxnLst>
              <a:rect l="0" t="0" r="r" b="b"/>
              <a:pathLst>
                <a:path w="385" h="178">
                  <a:moveTo>
                    <a:pt x="0" y="0"/>
                  </a:moveTo>
                  <a:lnTo>
                    <a:pt x="0" y="177"/>
                  </a:lnTo>
                  <a:lnTo>
                    <a:pt x="384" y="177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4" name="Freeform 32"/>
            <p:cNvSpPr>
              <a:spLocks/>
            </p:cNvSpPr>
            <p:nvPr/>
          </p:nvSpPr>
          <p:spPr bwMode="auto">
            <a:xfrm>
              <a:off x="1557" y="1658"/>
              <a:ext cx="576" cy="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02"/>
                </a:cxn>
                <a:cxn ang="0">
                  <a:pos x="816" y="402"/>
                </a:cxn>
              </a:cxnLst>
              <a:rect l="0" t="0" r="r" b="b"/>
              <a:pathLst>
                <a:path w="817" h="403">
                  <a:moveTo>
                    <a:pt x="0" y="0"/>
                  </a:moveTo>
                  <a:lnTo>
                    <a:pt x="0" y="402"/>
                  </a:lnTo>
                  <a:lnTo>
                    <a:pt x="816" y="40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5" name="Freeform 33"/>
            <p:cNvSpPr>
              <a:spLocks/>
            </p:cNvSpPr>
            <p:nvPr/>
          </p:nvSpPr>
          <p:spPr bwMode="auto">
            <a:xfrm>
              <a:off x="1646" y="1407"/>
              <a:ext cx="80" cy="1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0"/>
                </a:cxn>
                <a:cxn ang="0">
                  <a:pos x="240" y="140"/>
                </a:cxn>
              </a:cxnLst>
              <a:rect l="0" t="0" r="r" b="b"/>
              <a:pathLst>
                <a:path w="241" h="141">
                  <a:moveTo>
                    <a:pt x="0" y="0"/>
                  </a:moveTo>
                  <a:lnTo>
                    <a:pt x="0" y="140"/>
                  </a:lnTo>
                  <a:lnTo>
                    <a:pt x="240" y="14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6" name="Freeform 34"/>
            <p:cNvSpPr>
              <a:spLocks/>
            </p:cNvSpPr>
            <p:nvPr/>
          </p:nvSpPr>
          <p:spPr bwMode="auto">
            <a:xfrm>
              <a:off x="1864" y="1586"/>
              <a:ext cx="262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1" y="0"/>
                </a:cxn>
              </a:cxnLst>
              <a:rect l="0" t="0" r="r" b="b"/>
              <a:pathLst>
                <a:path w="282" h="1">
                  <a:moveTo>
                    <a:pt x="0" y="0"/>
                  </a:moveTo>
                  <a:lnTo>
                    <a:pt x="281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7" name="Freeform 35"/>
            <p:cNvSpPr>
              <a:spLocks/>
            </p:cNvSpPr>
            <p:nvPr/>
          </p:nvSpPr>
          <p:spPr bwMode="auto">
            <a:xfrm>
              <a:off x="2481" y="1501"/>
              <a:ext cx="798" cy="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15" y="0"/>
                </a:cxn>
              </a:cxnLst>
              <a:rect l="0" t="0" r="r" b="b"/>
              <a:pathLst>
                <a:path w="916" h="1">
                  <a:moveTo>
                    <a:pt x="0" y="0"/>
                  </a:moveTo>
                  <a:lnTo>
                    <a:pt x="915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8" name="Freeform 36"/>
            <p:cNvSpPr>
              <a:spLocks/>
            </p:cNvSpPr>
            <p:nvPr/>
          </p:nvSpPr>
          <p:spPr bwMode="auto">
            <a:xfrm flipV="1">
              <a:off x="2475" y="1645"/>
              <a:ext cx="277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8" y="0"/>
                </a:cxn>
              </a:cxnLst>
              <a:rect l="0" t="0" r="r" b="b"/>
              <a:pathLst>
                <a:path w="689" h="1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09" name="Rectangle 37"/>
            <p:cNvSpPr>
              <a:spLocks noChangeArrowheads="1"/>
            </p:cNvSpPr>
            <p:nvPr/>
          </p:nvSpPr>
          <p:spPr bwMode="auto">
            <a:xfrm>
              <a:off x="1534" y="1223"/>
              <a:ext cx="477" cy="1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0" name="Oval 38"/>
            <p:cNvSpPr>
              <a:spLocks noChangeArrowheads="1"/>
            </p:cNvSpPr>
            <p:nvPr/>
          </p:nvSpPr>
          <p:spPr bwMode="auto">
            <a:xfrm>
              <a:off x="1542" y="1580"/>
              <a:ext cx="30" cy="3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1" name="Freeform 39"/>
            <p:cNvSpPr>
              <a:spLocks/>
            </p:cNvSpPr>
            <p:nvPr/>
          </p:nvSpPr>
          <p:spPr bwMode="auto">
            <a:xfrm>
              <a:off x="3279" y="1452"/>
              <a:ext cx="241" cy="3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52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58" y="288"/>
                </a:cxn>
                <a:cxn ang="0">
                  <a:pos x="258" y="96"/>
                </a:cxn>
                <a:cxn ang="0">
                  <a:pos x="0" y="0"/>
                </a:cxn>
              </a:cxnLst>
              <a:rect l="0" t="0" r="r" b="b"/>
              <a:pathLst>
                <a:path w="259" h="385">
                  <a:moveTo>
                    <a:pt x="0" y="0"/>
                  </a:moveTo>
                  <a:lnTo>
                    <a:pt x="0" y="160"/>
                  </a:lnTo>
                  <a:lnTo>
                    <a:pt x="52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58" y="288"/>
                  </a:lnTo>
                  <a:lnTo>
                    <a:pt x="258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2" name="Rectangle 40"/>
            <p:cNvSpPr>
              <a:spLocks noChangeArrowheads="1"/>
            </p:cNvSpPr>
            <p:nvPr/>
          </p:nvSpPr>
          <p:spPr bwMode="auto">
            <a:xfrm>
              <a:off x="3275" y="1562"/>
              <a:ext cx="30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283113" name="Freeform 41"/>
            <p:cNvSpPr>
              <a:spLocks/>
            </p:cNvSpPr>
            <p:nvPr/>
          </p:nvSpPr>
          <p:spPr bwMode="auto">
            <a:xfrm>
              <a:off x="2752" y="1630"/>
              <a:ext cx="135" cy="26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4" name="Line 42"/>
            <p:cNvSpPr>
              <a:spLocks noChangeShapeType="1"/>
            </p:cNvSpPr>
            <p:nvPr/>
          </p:nvSpPr>
          <p:spPr bwMode="auto">
            <a:xfrm flipH="1">
              <a:off x="2887" y="1750"/>
              <a:ext cx="392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5" name="Rectangle 43"/>
            <p:cNvSpPr>
              <a:spLocks noChangeArrowheads="1"/>
            </p:cNvSpPr>
            <p:nvPr/>
          </p:nvSpPr>
          <p:spPr bwMode="auto">
            <a:xfrm>
              <a:off x="2132" y="1950"/>
              <a:ext cx="343" cy="2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6" name="Rectangle 44"/>
            <p:cNvSpPr>
              <a:spLocks noChangeArrowheads="1"/>
            </p:cNvSpPr>
            <p:nvPr/>
          </p:nvSpPr>
          <p:spPr bwMode="auto">
            <a:xfrm>
              <a:off x="2124" y="1919"/>
              <a:ext cx="34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Ext</a:t>
              </a:r>
            </a:p>
          </p:txBody>
        </p:sp>
        <p:sp>
          <p:nvSpPr>
            <p:cNvPr id="1283117" name="Line 45"/>
            <p:cNvSpPr>
              <a:spLocks noChangeShapeType="1"/>
            </p:cNvSpPr>
            <p:nvPr/>
          </p:nvSpPr>
          <p:spPr bwMode="auto">
            <a:xfrm>
              <a:off x="1242" y="1597"/>
              <a:ext cx="309" cy="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18" name="Rectangle 46"/>
            <p:cNvSpPr>
              <a:spLocks noChangeArrowheads="1"/>
            </p:cNvSpPr>
            <p:nvPr/>
          </p:nvSpPr>
          <p:spPr bwMode="auto">
            <a:xfrm>
              <a:off x="530" y="893"/>
              <a:ext cx="2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0x4</a:t>
              </a:r>
            </a:p>
          </p:txBody>
        </p:sp>
        <p:sp>
          <p:nvSpPr>
            <p:cNvPr id="1283119" name="Freeform 47"/>
            <p:cNvSpPr>
              <a:spLocks/>
            </p:cNvSpPr>
            <p:nvPr/>
          </p:nvSpPr>
          <p:spPr bwMode="auto">
            <a:xfrm>
              <a:off x="810" y="926"/>
              <a:ext cx="224" cy="3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20" name="Line 48"/>
            <p:cNvSpPr>
              <a:spLocks noChangeShapeType="1"/>
            </p:cNvSpPr>
            <p:nvPr/>
          </p:nvSpPr>
          <p:spPr bwMode="auto">
            <a:xfrm>
              <a:off x="769" y="971"/>
              <a:ext cx="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21" name="Rectangle 49"/>
            <p:cNvSpPr>
              <a:spLocks noChangeArrowheads="1"/>
            </p:cNvSpPr>
            <p:nvPr/>
          </p:nvSpPr>
          <p:spPr bwMode="auto">
            <a:xfrm>
              <a:off x="798" y="1036"/>
              <a:ext cx="29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Add</a:t>
              </a:r>
            </a:p>
          </p:txBody>
        </p:sp>
        <p:sp>
          <p:nvSpPr>
            <p:cNvPr id="1283122" name="Rectangle 50"/>
            <p:cNvSpPr>
              <a:spLocks noChangeArrowheads="1"/>
            </p:cNvSpPr>
            <p:nvPr/>
          </p:nvSpPr>
          <p:spPr bwMode="auto">
            <a:xfrm>
              <a:off x="784" y="1405"/>
              <a:ext cx="454" cy="7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23" name="Rectangle 51"/>
            <p:cNvSpPr>
              <a:spLocks noChangeArrowheads="1"/>
            </p:cNvSpPr>
            <p:nvPr/>
          </p:nvSpPr>
          <p:spPr bwMode="auto">
            <a:xfrm>
              <a:off x="749" y="1448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3124" name="Rectangle 52"/>
            <p:cNvSpPr>
              <a:spLocks noChangeArrowheads="1"/>
            </p:cNvSpPr>
            <p:nvPr/>
          </p:nvSpPr>
          <p:spPr bwMode="auto">
            <a:xfrm>
              <a:off x="925" y="1535"/>
              <a:ext cx="36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rdata</a:t>
              </a:r>
            </a:p>
          </p:txBody>
        </p:sp>
        <p:sp>
          <p:nvSpPr>
            <p:cNvPr id="1283125" name="Rectangle 53"/>
            <p:cNvSpPr>
              <a:spLocks noChangeArrowheads="1"/>
            </p:cNvSpPr>
            <p:nvPr/>
          </p:nvSpPr>
          <p:spPr bwMode="auto">
            <a:xfrm>
              <a:off x="744" y="1788"/>
              <a:ext cx="566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Inst.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283126" name="Rectangle 54"/>
            <p:cNvSpPr>
              <a:spLocks noChangeArrowheads="1"/>
            </p:cNvSpPr>
            <p:nvPr/>
          </p:nvSpPr>
          <p:spPr bwMode="auto">
            <a:xfrm>
              <a:off x="2132" y="1191"/>
              <a:ext cx="343" cy="633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27" name="Rectangle 55"/>
            <p:cNvSpPr>
              <a:spLocks noChangeArrowheads="1"/>
            </p:cNvSpPr>
            <p:nvPr/>
          </p:nvSpPr>
          <p:spPr bwMode="auto">
            <a:xfrm>
              <a:off x="2249" y="1413"/>
              <a:ext cx="28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rd1</a:t>
              </a:r>
            </a:p>
          </p:txBody>
        </p:sp>
        <p:sp>
          <p:nvSpPr>
            <p:cNvPr id="1283128" name="Rectangle 56"/>
            <p:cNvSpPr>
              <a:spLocks noChangeArrowheads="1"/>
            </p:cNvSpPr>
            <p:nvPr/>
          </p:nvSpPr>
          <p:spPr bwMode="auto">
            <a:xfrm>
              <a:off x="2133" y="1704"/>
              <a:ext cx="36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GPRs</a:t>
              </a:r>
            </a:p>
          </p:txBody>
        </p:sp>
        <p:sp>
          <p:nvSpPr>
            <p:cNvPr id="1283129" name="Rectangle 57"/>
            <p:cNvSpPr>
              <a:spLocks noChangeArrowheads="1"/>
            </p:cNvSpPr>
            <p:nvPr/>
          </p:nvSpPr>
          <p:spPr bwMode="auto">
            <a:xfrm>
              <a:off x="2091" y="1241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rs1</a:t>
              </a:r>
            </a:p>
          </p:txBody>
        </p:sp>
        <p:sp>
          <p:nvSpPr>
            <p:cNvPr id="1283130" name="Rectangle 58"/>
            <p:cNvSpPr>
              <a:spLocks noChangeArrowheads="1"/>
            </p:cNvSpPr>
            <p:nvPr/>
          </p:nvSpPr>
          <p:spPr bwMode="auto">
            <a:xfrm>
              <a:off x="2092" y="1331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rs2</a:t>
              </a:r>
            </a:p>
          </p:txBody>
        </p:sp>
        <p:sp>
          <p:nvSpPr>
            <p:cNvPr id="1283131" name="Rectangle 59"/>
            <p:cNvSpPr>
              <a:spLocks noChangeArrowheads="1"/>
            </p:cNvSpPr>
            <p:nvPr/>
          </p:nvSpPr>
          <p:spPr bwMode="auto">
            <a:xfrm>
              <a:off x="2096" y="1500"/>
              <a:ext cx="24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83132" name="Rectangle 60"/>
            <p:cNvSpPr>
              <a:spLocks noChangeArrowheads="1"/>
            </p:cNvSpPr>
            <p:nvPr/>
          </p:nvSpPr>
          <p:spPr bwMode="auto">
            <a:xfrm>
              <a:off x="2096" y="1590"/>
              <a:ext cx="25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</a:t>
              </a:r>
            </a:p>
          </p:txBody>
        </p:sp>
        <p:sp>
          <p:nvSpPr>
            <p:cNvPr id="1283133" name="Rectangle 61"/>
            <p:cNvSpPr>
              <a:spLocks noChangeArrowheads="1"/>
            </p:cNvSpPr>
            <p:nvPr/>
          </p:nvSpPr>
          <p:spPr bwMode="auto">
            <a:xfrm>
              <a:off x="2246" y="1603"/>
              <a:ext cx="2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rd2</a:t>
              </a:r>
            </a:p>
          </p:txBody>
        </p:sp>
        <p:sp>
          <p:nvSpPr>
            <p:cNvPr id="1283134" name="Rectangle 62"/>
            <p:cNvSpPr>
              <a:spLocks noChangeArrowheads="1"/>
            </p:cNvSpPr>
            <p:nvPr/>
          </p:nvSpPr>
          <p:spPr bwMode="auto">
            <a:xfrm>
              <a:off x="2221" y="1145"/>
              <a:ext cx="2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3135" name="Freeform 63"/>
            <p:cNvSpPr>
              <a:spLocks/>
            </p:cNvSpPr>
            <p:nvPr/>
          </p:nvSpPr>
          <p:spPr bwMode="auto">
            <a:xfrm>
              <a:off x="639" y="1194"/>
              <a:ext cx="165" cy="328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0" y="0"/>
                </a:cxn>
                <a:cxn ang="0">
                  <a:pos x="176" y="0"/>
                </a:cxn>
              </a:cxnLst>
              <a:rect l="0" t="0" r="r" b="b"/>
              <a:pathLst>
                <a:path w="177" h="353">
                  <a:moveTo>
                    <a:pt x="0" y="352"/>
                  </a:moveTo>
                  <a:lnTo>
                    <a:pt x="0" y="0"/>
                  </a:lnTo>
                  <a:lnTo>
                    <a:pt x="1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36" name="Freeform 64"/>
            <p:cNvSpPr>
              <a:spLocks/>
            </p:cNvSpPr>
            <p:nvPr/>
          </p:nvSpPr>
          <p:spPr bwMode="auto">
            <a:xfrm flipV="1">
              <a:off x="4173" y="1484"/>
              <a:ext cx="46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37" name="Freeform 65"/>
            <p:cNvSpPr>
              <a:spLocks/>
            </p:cNvSpPr>
            <p:nvPr/>
          </p:nvSpPr>
          <p:spPr bwMode="auto">
            <a:xfrm flipV="1">
              <a:off x="2163" y="1192"/>
              <a:ext cx="46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3138" name="Freeform 66"/>
            <p:cNvSpPr>
              <a:spLocks/>
            </p:cNvSpPr>
            <p:nvPr/>
          </p:nvSpPr>
          <p:spPr bwMode="auto">
            <a:xfrm>
              <a:off x="4013" y="1612"/>
              <a:ext cx="749" cy="7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785"/>
                </a:cxn>
                <a:cxn ang="0">
                  <a:pos x="701" y="784"/>
                </a:cxn>
                <a:cxn ang="0">
                  <a:pos x="701" y="394"/>
                </a:cxn>
                <a:cxn ang="0">
                  <a:pos x="805" y="394"/>
                </a:cxn>
              </a:cxnLst>
              <a:rect l="0" t="0" r="r" b="b"/>
              <a:pathLst>
                <a:path w="805" h="785">
                  <a:moveTo>
                    <a:pt x="0" y="0"/>
                  </a:moveTo>
                  <a:lnTo>
                    <a:pt x="1" y="785"/>
                  </a:lnTo>
                  <a:lnTo>
                    <a:pt x="701" y="784"/>
                  </a:lnTo>
                  <a:lnTo>
                    <a:pt x="701" y="394"/>
                  </a:lnTo>
                  <a:lnTo>
                    <a:pt x="805" y="39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oval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67"/>
            <p:cNvGrpSpPr>
              <a:grpSpLocks/>
            </p:cNvGrpSpPr>
            <p:nvPr/>
          </p:nvGrpSpPr>
          <p:grpSpPr bwMode="auto">
            <a:xfrm>
              <a:off x="437" y="1015"/>
              <a:ext cx="4638" cy="1782"/>
              <a:chOff x="294" y="1039"/>
              <a:chExt cx="4986" cy="1916"/>
            </a:xfrm>
          </p:grpSpPr>
          <p:grpSp>
            <p:nvGrpSpPr>
              <p:cNvPr id="5" name="Group 68"/>
              <p:cNvGrpSpPr>
                <a:grpSpLocks/>
              </p:cNvGrpSpPr>
              <p:nvPr/>
            </p:nvGrpSpPr>
            <p:grpSpPr bwMode="auto">
              <a:xfrm>
                <a:off x="409" y="1039"/>
                <a:ext cx="4796" cy="1916"/>
                <a:chOff x="409" y="959"/>
                <a:chExt cx="4796" cy="1916"/>
              </a:xfrm>
            </p:grpSpPr>
            <p:sp>
              <p:nvSpPr>
                <p:cNvPr id="1283141" name="Line 69"/>
                <p:cNvSpPr>
                  <a:spLocks noChangeShapeType="1"/>
                </p:cNvSpPr>
                <p:nvPr/>
              </p:nvSpPr>
              <p:spPr bwMode="auto">
                <a:xfrm>
                  <a:off x="5205" y="975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42" name="Line 70"/>
                <p:cNvSpPr>
                  <a:spLocks noChangeShapeType="1"/>
                </p:cNvSpPr>
                <p:nvPr/>
              </p:nvSpPr>
              <p:spPr bwMode="auto">
                <a:xfrm>
                  <a:off x="409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43" name="Line 71"/>
                <p:cNvSpPr>
                  <a:spLocks noChangeShapeType="1"/>
                </p:cNvSpPr>
                <p:nvPr/>
              </p:nvSpPr>
              <p:spPr bwMode="auto">
                <a:xfrm>
                  <a:off x="1311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44" name="Line 72"/>
                <p:cNvSpPr>
                  <a:spLocks noChangeShapeType="1"/>
                </p:cNvSpPr>
                <p:nvPr/>
              </p:nvSpPr>
              <p:spPr bwMode="auto">
                <a:xfrm>
                  <a:off x="3129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45" name="Line 73"/>
                <p:cNvSpPr>
                  <a:spLocks noChangeShapeType="1"/>
                </p:cNvSpPr>
                <p:nvPr/>
              </p:nvSpPr>
              <p:spPr bwMode="auto">
                <a:xfrm>
                  <a:off x="3951" y="959"/>
                  <a:ext cx="0" cy="1900"/>
                </a:xfrm>
                <a:prstGeom prst="line">
                  <a:avLst/>
                </a:prstGeom>
                <a:noFill/>
                <a:ln w="101600">
                  <a:solidFill>
                    <a:srgbClr val="CFBDC8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74"/>
              <p:cNvGrpSpPr>
                <a:grpSpLocks/>
              </p:cNvGrpSpPr>
              <p:nvPr/>
            </p:nvGrpSpPr>
            <p:grpSpPr bwMode="auto">
              <a:xfrm>
                <a:off x="1206" y="1463"/>
                <a:ext cx="237" cy="369"/>
                <a:chOff x="1206" y="1463"/>
                <a:chExt cx="237" cy="369"/>
              </a:xfrm>
            </p:grpSpPr>
            <p:sp>
              <p:nvSpPr>
                <p:cNvPr id="1283147" name="Rectangle 75"/>
                <p:cNvSpPr>
                  <a:spLocks noChangeArrowheads="1"/>
                </p:cNvSpPr>
                <p:nvPr/>
              </p:nvSpPr>
              <p:spPr bwMode="auto">
                <a:xfrm>
                  <a:off x="1247" y="1463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48" name="Rectangle 76"/>
                <p:cNvSpPr>
                  <a:spLocks noChangeArrowheads="1"/>
                </p:cNvSpPr>
                <p:nvPr/>
              </p:nvSpPr>
              <p:spPr bwMode="auto">
                <a:xfrm>
                  <a:off x="1206" y="1573"/>
                  <a:ext cx="237" cy="1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  <p:sp>
              <p:nvSpPr>
                <p:cNvPr id="1283149" name="Freeform 77"/>
                <p:cNvSpPr>
                  <a:spLocks/>
                </p:cNvSpPr>
                <p:nvPr/>
              </p:nvSpPr>
              <p:spPr bwMode="auto">
                <a:xfrm>
                  <a:off x="1287" y="1783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78"/>
              <p:cNvGrpSpPr>
                <a:grpSpLocks/>
              </p:cNvGrpSpPr>
              <p:nvPr/>
            </p:nvGrpSpPr>
            <p:grpSpPr bwMode="auto">
              <a:xfrm>
                <a:off x="3065" y="1418"/>
                <a:ext cx="128" cy="257"/>
                <a:chOff x="2886" y="914"/>
                <a:chExt cx="128" cy="369"/>
              </a:xfrm>
            </p:grpSpPr>
            <p:sp>
              <p:nvSpPr>
                <p:cNvPr id="1283151" name="Rectangle 79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52" name="Freeform 80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" name="Group 81"/>
              <p:cNvGrpSpPr>
                <a:grpSpLocks/>
              </p:cNvGrpSpPr>
              <p:nvPr/>
            </p:nvGrpSpPr>
            <p:grpSpPr bwMode="auto">
              <a:xfrm>
                <a:off x="3072" y="1728"/>
                <a:ext cx="128" cy="257"/>
                <a:chOff x="2886" y="914"/>
                <a:chExt cx="128" cy="369"/>
              </a:xfrm>
            </p:grpSpPr>
            <p:sp>
              <p:nvSpPr>
                <p:cNvPr id="1283154" name="Rectangle 82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55" name="Freeform 83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84"/>
              <p:cNvGrpSpPr>
                <a:grpSpLocks/>
              </p:cNvGrpSpPr>
              <p:nvPr/>
            </p:nvGrpSpPr>
            <p:grpSpPr bwMode="auto">
              <a:xfrm>
                <a:off x="3072" y="2047"/>
                <a:ext cx="128" cy="257"/>
                <a:chOff x="2886" y="914"/>
                <a:chExt cx="128" cy="369"/>
              </a:xfrm>
            </p:grpSpPr>
            <p:sp>
              <p:nvSpPr>
                <p:cNvPr id="1283157" name="Rectangle 85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58" name="Freeform 86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87"/>
              <p:cNvGrpSpPr>
                <a:grpSpLocks/>
              </p:cNvGrpSpPr>
              <p:nvPr/>
            </p:nvGrpSpPr>
            <p:grpSpPr bwMode="auto">
              <a:xfrm>
                <a:off x="3890" y="1546"/>
                <a:ext cx="128" cy="257"/>
                <a:chOff x="2886" y="914"/>
                <a:chExt cx="128" cy="369"/>
              </a:xfrm>
            </p:grpSpPr>
            <p:sp>
              <p:nvSpPr>
                <p:cNvPr id="1283160" name="Rectangle 88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61" name="Freeform 89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90"/>
              <p:cNvGrpSpPr>
                <a:grpSpLocks/>
              </p:cNvGrpSpPr>
              <p:nvPr/>
            </p:nvGrpSpPr>
            <p:grpSpPr bwMode="auto">
              <a:xfrm>
                <a:off x="3888" y="2064"/>
                <a:ext cx="128" cy="257"/>
                <a:chOff x="2886" y="914"/>
                <a:chExt cx="128" cy="369"/>
              </a:xfrm>
            </p:grpSpPr>
            <p:sp>
              <p:nvSpPr>
                <p:cNvPr id="1283163" name="Rectangle 91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64" name="Freeform 92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93"/>
              <p:cNvGrpSpPr>
                <a:grpSpLocks/>
              </p:cNvGrpSpPr>
              <p:nvPr/>
            </p:nvGrpSpPr>
            <p:grpSpPr bwMode="auto">
              <a:xfrm>
                <a:off x="5152" y="1855"/>
                <a:ext cx="128" cy="257"/>
                <a:chOff x="2886" y="914"/>
                <a:chExt cx="128" cy="369"/>
              </a:xfrm>
            </p:grpSpPr>
            <p:sp>
              <p:nvSpPr>
                <p:cNvPr id="1283166" name="Rectangle 94"/>
                <p:cNvSpPr>
                  <a:spLocks noChangeArrowheads="1"/>
                </p:cNvSpPr>
                <p:nvPr/>
              </p:nvSpPr>
              <p:spPr bwMode="auto">
                <a:xfrm>
                  <a:off x="2886" y="914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67" name="Freeform 95"/>
                <p:cNvSpPr>
                  <a:spLocks/>
                </p:cNvSpPr>
                <p:nvPr/>
              </p:nvSpPr>
              <p:spPr bwMode="auto">
                <a:xfrm>
                  <a:off x="2926" y="1234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96"/>
              <p:cNvGrpSpPr>
                <a:grpSpLocks/>
              </p:cNvGrpSpPr>
              <p:nvPr/>
            </p:nvGrpSpPr>
            <p:grpSpPr bwMode="auto">
              <a:xfrm>
                <a:off x="294" y="1399"/>
                <a:ext cx="257" cy="369"/>
                <a:chOff x="294" y="1399"/>
                <a:chExt cx="257" cy="369"/>
              </a:xfrm>
            </p:grpSpPr>
            <p:sp>
              <p:nvSpPr>
                <p:cNvPr id="1283169" name="Rectangle 97"/>
                <p:cNvSpPr>
                  <a:spLocks noChangeArrowheads="1"/>
                </p:cNvSpPr>
                <p:nvPr/>
              </p:nvSpPr>
              <p:spPr bwMode="auto">
                <a:xfrm>
                  <a:off x="343" y="1399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70" name="Freeform 98"/>
                <p:cNvSpPr>
                  <a:spLocks/>
                </p:cNvSpPr>
                <p:nvPr/>
              </p:nvSpPr>
              <p:spPr bwMode="auto">
                <a:xfrm>
                  <a:off x="383" y="1719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solidFill>
                  <a:schemeClr val="accent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3171" name="Rectangle 99"/>
                <p:cNvSpPr>
                  <a:spLocks noChangeArrowheads="1"/>
                </p:cNvSpPr>
                <p:nvPr/>
              </p:nvSpPr>
              <p:spPr bwMode="auto">
                <a:xfrm>
                  <a:off x="294" y="1508"/>
                  <a:ext cx="257" cy="1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PC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3075" grpId="0" animBg="1"/>
      <p:bldP spid="128307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FDE0-4540-5A4B-B7DC-3079767FADCF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406400"/>
            <a:ext cx="8801100" cy="787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Pipelined Execution:</a:t>
            </a:r>
            <a:br>
              <a:rPr lang="en-US"/>
            </a:br>
            <a:r>
              <a:rPr lang="en-US" sz="2000"/>
              <a:t>ALU Instructions</a:t>
            </a:r>
          </a:p>
        </p:txBody>
      </p:sp>
      <p:sp>
        <p:nvSpPr>
          <p:cNvPr id="1285123" name="Freeform 3"/>
          <p:cNvSpPr>
            <a:spLocks/>
          </p:cNvSpPr>
          <p:nvPr/>
        </p:nvSpPr>
        <p:spPr bwMode="auto">
          <a:xfrm>
            <a:off x="2916238" y="2081213"/>
            <a:ext cx="6067425" cy="1428750"/>
          </a:xfrm>
          <a:custGeom>
            <a:avLst/>
            <a:gdLst/>
            <a:ahLst/>
            <a:cxnLst>
              <a:cxn ang="0">
                <a:pos x="3750" y="0"/>
              </a:cxn>
              <a:cxn ang="0">
                <a:pos x="3822" y="0"/>
              </a:cxn>
              <a:cxn ang="0">
                <a:pos x="3817" y="192"/>
              </a:cxn>
              <a:cxn ang="0">
                <a:pos x="0" y="192"/>
              </a:cxn>
              <a:cxn ang="0">
                <a:pos x="0" y="895"/>
              </a:cxn>
              <a:cxn ang="0">
                <a:pos x="429" y="900"/>
              </a:cxn>
            </a:cxnLst>
            <a:rect l="0" t="0" r="r" b="b"/>
            <a:pathLst>
              <a:path w="3822" h="900">
                <a:moveTo>
                  <a:pt x="3750" y="0"/>
                </a:moveTo>
                <a:lnTo>
                  <a:pt x="3822" y="0"/>
                </a:lnTo>
                <a:lnTo>
                  <a:pt x="3817" y="192"/>
                </a:lnTo>
                <a:lnTo>
                  <a:pt x="0" y="192"/>
                </a:lnTo>
                <a:lnTo>
                  <a:pt x="0" y="895"/>
                </a:lnTo>
                <a:lnTo>
                  <a:pt x="429" y="900"/>
                </a:lnTo>
              </a:path>
            </a:pathLst>
          </a:custGeom>
          <a:noFill/>
          <a:ln w="127000" cap="rnd" cmpd="sng">
            <a:solidFill>
              <a:srgbClr val="B69CA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2825" y="1816100"/>
            <a:ext cx="6686550" cy="2452688"/>
            <a:chOff x="1438" y="1144"/>
            <a:chExt cx="4212" cy="1545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909" y="1144"/>
              <a:ext cx="221" cy="304"/>
              <a:chOff x="3909" y="1144"/>
              <a:chExt cx="221" cy="304"/>
            </a:xfrm>
          </p:grpSpPr>
          <p:sp>
            <p:nvSpPr>
              <p:cNvPr id="1285126" name="Rectangle 6"/>
              <p:cNvSpPr>
                <a:spLocks noChangeArrowheads="1"/>
              </p:cNvSpPr>
              <p:nvPr/>
            </p:nvSpPr>
            <p:spPr bwMode="auto">
              <a:xfrm>
                <a:off x="3965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27" name="Freeform 7"/>
              <p:cNvSpPr>
                <a:spLocks/>
              </p:cNvSpPr>
              <p:nvPr/>
            </p:nvSpPr>
            <p:spPr bwMode="auto">
              <a:xfrm>
                <a:off x="3998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28" name="Rectangle 8"/>
              <p:cNvSpPr>
                <a:spLocks noChangeArrowheads="1"/>
              </p:cNvSpPr>
              <p:nvPr/>
            </p:nvSpPr>
            <p:spPr bwMode="auto">
              <a:xfrm>
                <a:off x="3909" y="1207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sp>
          <p:nvSpPr>
            <p:cNvPr id="1285129" name="Freeform 9"/>
            <p:cNvSpPr>
              <a:spLocks/>
            </p:cNvSpPr>
            <p:nvPr/>
          </p:nvSpPr>
          <p:spPr bwMode="auto">
            <a:xfrm>
              <a:off x="1438" y="1312"/>
              <a:ext cx="1905" cy="1377"/>
            </a:xfrm>
            <a:custGeom>
              <a:avLst/>
              <a:gdLst/>
              <a:ahLst/>
              <a:cxnLst>
                <a:cxn ang="0">
                  <a:pos x="0" y="1376"/>
                </a:cxn>
                <a:cxn ang="0">
                  <a:pos x="0" y="0"/>
                </a:cxn>
                <a:cxn ang="0">
                  <a:pos x="520" y="0"/>
                </a:cxn>
                <a:cxn ang="0">
                  <a:pos x="1904" y="0"/>
                </a:cxn>
              </a:cxnLst>
              <a:rect l="0" t="0" r="r" b="b"/>
              <a:pathLst>
                <a:path w="1905" h="1377">
                  <a:moveTo>
                    <a:pt x="0" y="1376"/>
                  </a:moveTo>
                  <a:lnTo>
                    <a:pt x="0" y="0"/>
                  </a:lnTo>
                  <a:lnTo>
                    <a:pt x="520" y="0"/>
                  </a:lnTo>
                  <a:lnTo>
                    <a:pt x="190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30" name="Line 10"/>
            <p:cNvSpPr>
              <a:spLocks noChangeShapeType="1"/>
            </p:cNvSpPr>
            <p:nvPr/>
          </p:nvSpPr>
          <p:spPr bwMode="auto">
            <a:xfrm>
              <a:off x="3470" y="1312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31" name="Line 11"/>
            <p:cNvSpPr>
              <a:spLocks noChangeShapeType="1"/>
            </p:cNvSpPr>
            <p:nvPr/>
          </p:nvSpPr>
          <p:spPr bwMode="auto">
            <a:xfrm>
              <a:off x="4094" y="1304"/>
              <a:ext cx="13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293" y="1144"/>
              <a:ext cx="221" cy="304"/>
              <a:chOff x="3293" y="1144"/>
              <a:chExt cx="221" cy="304"/>
            </a:xfrm>
          </p:grpSpPr>
          <p:sp>
            <p:nvSpPr>
              <p:cNvPr id="1285133" name="Rectangle 13"/>
              <p:cNvSpPr>
                <a:spLocks noChangeArrowheads="1"/>
              </p:cNvSpPr>
              <p:nvPr/>
            </p:nvSpPr>
            <p:spPr bwMode="auto">
              <a:xfrm>
                <a:off x="3341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34" name="Freeform 14"/>
              <p:cNvSpPr>
                <a:spLocks/>
              </p:cNvSpPr>
              <p:nvPr/>
            </p:nvSpPr>
            <p:spPr bwMode="auto">
              <a:xfrm>
                <a:off x="3374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35" name="Rectangle 15"/>
              <p:cNvSpPr>
                <a:spLocks noChangeArrowheads="1"/>
              </p:cNvSpPr>
              <p:nvPr/>
            </p:nvSpPr>
            <p:spPr bwMode="auto">
              <a:xfrm>
                <a:off x="3293" y="1207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5429" y="1144"/>
              <a:ext cx="221" cy="304"/>
              <a:chOff x="5429" y="1144"/>
              <a:chExt cx="221" cy="304"/>
            </a:xfrm>
          </p:grpSpPr>
          <p:sp>
            <p:nvSpPr>
              <p:cNvPr id="1285137" name="Rectangle 17"/>
              <p:cNvSpPr>
                <a:spLocks noChangeArrowheads="1"/>
              </p:cNvSpPr>
              <p:nvPr/>
            </p:nvSpPr>
            <p:spPr bwMode="auto">
              <a:xfrm>
                <a:off x="5477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38" name="Freeform 18"/>
              <p:cNvSpPr>
                <a:spLocks/>
              </p:cNvSpPr>
              <p:nvPr/>
            </p:nvSpPr>
            <p:spPr bwMode="auto">
              <a:xfrm>
                <a:off x="5510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39" name="Rectangle 19"/>
              <p:cNvSpPr>
                <a:spLocks noChangeArrowheads="1"/>
              </p:cNvSpPr>
              <p:nvPr/>
            </p:nvSpPr>
            <p:spPr bwMode="auto">
              <a:xfrm>
                <a:off x="5429" y="1191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2917825" y="2070100"/>
            <a:ext cx="6072188" cy="1436688"/>
            <a:chOff x="1838" y="1304"/>
            <a:chExt cx="3825" cy="905"/>
          </a:xfrm>
        </p:grpSpPr>
        <p:sp>
          <p:nvSpPr>
            <p:cNvPr id="1285141" name="Freeform 21"/>
            <p:cNvSpPr>
              <a:spLocks/>
            </p:cNvSpPr>
            <p:nvPr/>
          </p:nvSpPr>
          <p:spPr bwMode="auto">
            <a:xfrm>
              <a:off x="1838" y="1496"/>
              <a:ext cx="2977" cy="713"/>
            </a:xfrm>
            <a:custGeom>
              <a:avLst/>
              <a:gdLst/>
              <a:ahLst/>
              <a:cxnLst>
                <a:cxn ang="0">
                  <a:pos x="2976" y="0"/>
                </a:cxn>
                <a:cxn ang="0">
                  <a:pos x="0" y="0"/>
                </a:cxn>
                <a:cxn ang="0">
                  <a:pos x="0" y="712"/>
                </a:cxn>
                <a:cxn ang="0">
                  <a:pos x="432" y="712"/>
                </a:cxn>
              </a:cxnLst>
              <a:rect l="0" t="0" r="r" b="b"/>
              <a:pathLst>
                <a:path w="2977" h="713">
                  <a:moveTo>
                    <a:pt x="2976" y="0"/>
                  </a:moveTo>
                  <a:lnTo>
                    <a:pt x="0" y="0"/>
                  </a:lnTo>
                  <a:lnTo>
                    <a:pt x="0" y="712"/>
                  </a:lnTo>
                  <a:lnTo>
                    <a:pt x="432" y="71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4812" y="1304"/>
              <a:ext cx="851" cy="436"/>
              <a:chOff x="4812" y="1304"/>
              <a:chExt cx="851" cy="436"/>
            </a:xfrm>
          </p:grpSpPr>
          <p:sp>
            <p:nvSpPr>
              <p:cNvPr id="1285143" name="Freeform 23"/>
              <p:cNvSpPr>
                <a:spLocks/>
              </p:cNvSpPr>
              <p:nvPr/>
            </p:nvSpPr>
            <p:spPr bwMode="auto">
              <a:xfrm>
                <a:off x="4958" y="1304"/>
                <a:ext cx="705" cy="313"/>
              </a:xfrm>
              <a:custGeom>
                <a:avLst/>
                <a:gdLst/>
                <a:ahLst/>
                <a:cxnLst>
                  <a:cxn ang="0">
                    <a:pos x="640" y="0"/>
                  </a:cxn>
                  <a:cxn ang="0">
                    <a:pos x="704" y="0"/>
                  </a:cxn>
                  <a:cxn ang="0">
                    <a:pos x="704" y="312"/>
                  </a:cxn>
                  <a:cxn ang="0">
                    <a:pos x="0" y="312"/>
                  </a:cxn>
                </a:cxnLst>
                <a:rect l="0" t="0" r="r" b="b"/>
                <a:pathLst>
                  <a:path w="705" h="313">
                    <a:moveTo>
                      <a:pt x="640" y="0"/>
                    </a:moveTo>
                    <a:lnTo>
                      <a:pt x="704" y="0"/>
                    </a:lnTo>
                    <a:lnTo>
                      <a:pt x="704" y="312"/>
                    </a:lnTo>
                    <a:lnTo>
                      <a:pt x="0" y="3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44" name="Line 24"/>
              <p:cNvSpPr>
                <a:spLocks noChangeShapeType="1"/>
              </p:cNvSpPr>
              <p:nvPr/>
            </p:nvSpPr>
            <p:spPr bwMode="auto">
              <a:xfrm flipH="1">
                <a:off x="4946" y="1504"/>
                <a:ext cx="71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4812" y="1348"/>
                <a:ext cx="321" cy="392"/>
                <a:chOff x="4812" y="1348"/>
                <a:chExt cx="321" cy="392"/>
              </a:xfrm>
            </p:grpSpPr>
            <p:sp>
              <p:nvSpPr>
                <p:cNvPr id="1285146" name="Rectangle 26"/>
                <p:cNvSpPr>
                  <a:spLocks noChangeArrowheads="1"/>
                </p:cNvSpPr>
                <p:nvPr/>
              </p:nvSpPr>
              <p:spPr bwMode="auto">
                <a:xfrm>
                  <a:off x="4917" y="1348"/>
                  <a:ext cx="216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31</a:t>
                  </a:r>
                </a:p>
              </p:txBody>
            </p:sp>
            <p:sp>
              <p:nvSpPr>
                <p:cNvPr id="1285147" name="Freeform 27"/>
                <p:cNvSpPr>
                  <a:spLocks/>
                </p:cNvSpPr>
                <p:nvPr/>
              </p:nvSpPr>
              <p:spPr bwMode="auto">
                <a:xfrm>
                  <a:off x="4812" y="1360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0" y="240"/>
                    </a:cxn>
                    <a:cxn ang="0">
                      <a:pos x="0" y="48"/>
                    </a:cxn>
                    <a:cxn ang="0">
                      <a:pos x="144" y="0"/>
                    </a:cxn>
                    <a:cxn ang="0">
                      <a:pos x="144" y="288"/>
                    </a:cxn>
                    <a:cxn ang="0">
                      <a:pos x="0" y="240"/>
                    </a:cxn>
                  </a:cxnLst>
                  <a:rect l="0" t="0" r="r" b="b"/>
                  <a:pathLst>
                    <a:path w="145" h="289">
                      <a:moveTo>
                        <a:pt x="0" y="240"/>
                      </a:moveTo>
                      <a:lnTo>
                        <a:pt x="0" y="48"/>
                      </a:lnTo>
                      <a:lnTo>
                        <a:pt x="144" y="0"/>
                      </a:lnTo>
                      <a:lnTo>
                        <a:pt x="144" y="288"/>
                      </a:lnTo>
                      <a:lnTo>
                        <a:pt x="0" y="24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5148" name="Line 28"/>
                <p:cNvSpPr>
                  <a:spLocks noChangeShapeType="1"/>
                </p:cNvSpPr>
                <p:nvPr/>
              </p:nvSpPr>
              <p:spPr bwMode="auto">
                <a:xfrm>
                  <a:off x="4878" y="1636"/>
                  <a:ext cx="0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381000" y="1460500"/>
            <a:ext cx="8561388" cy="3481388"/>
            <a:chOff x="240" y="912"/>
            <a:chExt cx="5393" cy="2193"/>
          </a:xfrm>
        </p:grpSpPr>
        <p:sp>
          <p:nvSpPr>
            <p:cNvPr id="1285150" name="Freeform 30"/>
            <p:cNvSpPr>
              <a:spLocks/>
            </p:cNvSpPr>
            <p:nvPr/>
          </p:nvSpPr>
          <p:spPr bwMode="auto">
            <a:xfrm>
              <a:off x="2916" y="2317"/>
              <a:ext cx="1520" cy="4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4"/>
                </a:cxn>
                <a:cxn ang="0">
                  <a:pos x="816" y="384"/>
                </a:cxn>
              </a:cxnLst>
              <a:rect l="0" t="0" r="r" b="b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28575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1" name="Line 31"/>
            <p:cNvSpPr>
              <a:spLocks noChangeShapeType="1"/>
            </p:cNvSpPr>
            <p:nvPr/>
          </p:nvSpPr>
          <p:spPr bwMode="auto">
            <a:xfrm>
              <a:off x="3280" y="2384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2" name="Line 32"/>
            <p:cNvSpPr>
              <a:spLocks noChangeShapeType="1"/>
            </p:cNvSpPr>
            <p:nvPr/>
          </p:nvSpPr>
          <p:spPr bwMode="auto">
            <a:xfrm>
              <a:off x="3808" y="2224"/>
              <a:ext cx="61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3" name="Freeform 33"/>
            <p:cNvSpPr>
              <a:spLocks/>
            </p:cNvSpPr>
            <p:nvPr/>
          </p:nvSpPr>
          <p:spPr bwMode="auto">
            <a:xfrm>
              <a:off x="240" y="912"/>
              <a:ext cx="481" cy="1201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0" y="0"/>
                </a:cxn>
                <a:cxn ang="0">
                  <a:pos x="0" y="1200"/>
                </a:cxn>
                <a:cxn ang="0">
                  <a:pos x="192" y="1200"/>
                </a:cxn>
              </a:cxnLst>
              <a:rect l="0" t="0" r="r" b="b"/>
              <a:pathLst>
                <a:path w="481" h="1201">
                  <a:moveTo>
                    <a:pt x="480" y="0"/>
                  </a:moveTo>
                  <a:lnTo>
                    <a:pt x="0" y="0"/>
                  </a:lnTo>
                  <a:lnTo>
                    <a:pt x="0" y="1200"/>
                  </a:lnTo>
                  <a:lnTo>
                    <a:pt x="192" y="120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4" name="Freeform 34"/>
            <p:cNvSpPr>
              <a:spLocks/>
            </p:cNvSpPr>
            <p:nvPr/>
          </p:nvSpPr>
          <p:spPr bwMode="auto">
            <a:xfrm>
              <a:off x="600" y="1480"/>
              <a:ext cx="217" cy="633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0" y="56"/>
                </a:cxn>
                <a:cxn ang="0">
                  <a:pos x="0" y="0"/>
                </a:cxn>
                <a:cxn ang="0">
                  <a:pos x="216" y="0"/>
                </a:cxn>
              </a:cxnLst>
              <a:rect l="0" t="0" r="r" b="b"/>
              <a:pathLst>
                <a:path w="21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1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5" name="Freeform 35"/>
            <p:cNvSpPr>
              <a:spLocks/>
            </p:cNvSpPr>
            <p:nvPr/>
          </p:nvSpPr>
          <p:spPr bwMode="auto">
            <a:xfrm>
              <a:off x="576" y="2112"/>
              <a:ext cx="1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0"/>
                </a:cxn>
                <a:cxn ang="0">
                  <a:pos x="192" y="0"/>
                </a:cxn>
              </a:cxnLst>
              <a:rect l="0" t="0" r="r" b="b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6" name="Freeform 36"/>
            <p:cNvSpPr>
              <a:spLocks/>
            </p:cNvSpPr>
            <p:nvPr/>
          </p:nvSpPr>
          <p:spPr bwMode="auto">
            <a:xfrm>
              <a:off x="704" y="912"/>
              <a:ext cx="433" cy="425"/>
            </a:xfrm>
            <a:custGeom>
              <a:avLst/>
              <a:gdLst/>
              <a:ahLst/>
              <a:cxnLst>
                <a:cxn ang="0">
                  <a:pos x="432" y="42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3" h="425">
                  <a:moveTo>
                    <a:pt x="432" y="42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7" name="Freeform 37"/>
            <p:cNvSpPr>
              <a:spLocks/>
            </p:cNvSpPr>
            <p:nvPr/>
          </p:nvSpPr>
          <p:spPr bwMode="auto">
            <a:xfrm>
              <a:off x="1440" y="1920"/>
              <a:ext cx="817" cy="193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8" name="Freeform 38"/>
            <p:cNvSpPr>
              <a:spLocks/>
            </p:cNvSpPr>
            <p:nvPr/>
          </p:nvSpPr>
          <p:spPr bwMode="auto">
            <a:xfrm>
              <a:off x="1440" y="2016"/>
              <a:ext cx="8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0"/>
                </a:cxn>
              </a:cxnLst>
              <a:rect l="0" t="0" r="r" b="b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59" name="Freeform 39"/>
            <p:cNvSpPr>
              <a:spLocks/>
            </p:cNvSpPr>
            <p:nvPr/>
          </p:nvSpPr>
          <p:spPr bwMode="auto">
            <a:xfrm>
              <a:off x="1440" y="2112"/>
              <a:ext cx="817" cy="5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4"/>
                </a:cxn>
                <a:cxn ang="0">
                  <a:pos x="816" y="384"/>
                </a:cxn>
              </a:cxnLst>
              <a:rect l="0" t="0" r="r" b="b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0" name="Freeform 40"/>
            <p:cNvSpPr>
              <a:spLocks/>
            </p:cNvSpPr>
            <p:nvPr/>
          </p:nvSpPr>
          <p:spPr bwMode="auto">
            <a:xfrm>
              <a:off x="2646" y="2482"/>
              <a:ext cx="469" cy="247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123" y="246"/>
                </a:cxn>
                <a:cxn ang="0">
                  <a:pos x="123" y="0"/>
                </a:cxn>
                <a:cxn ang="0">
                  <a:pos x="468" y="0"/>
                </a:cxn>
              </a:cxnLst>
              <a:rect l="0" t="0" r="r" b="b"/>
              <a:pathLst>
                <a:path w="469" h="247">
                  <a:moveTo>
                    <a:pt x="0" y="246"/>
                  </a:moveTo>
                  <a:lnTo>
                    <a:pt x="123" y="246"/>
                  </a:lnTo>
                  <a:lnTo>
                    <a:pt x="123" y="0"/>
                  </a:lnTo>
                  <a:lnTo>
                    <a:pt x="468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1" name="Freeform 41"/>
            <p:cNvSpPr>
              <a:spLocks/>
            </p:cNvSpPr>
            <p:nvPr/>
          </p:nvSpPr>
          <p:spPr bwMode="auto">
            <a:xfrm>
              <a:off x="2642" y="2112"/>
              <a:ext cx="9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90" y="0"/>
                </a:cxn>
              </a:cxnLst>
              <a:rect l="0" t="0" r="r" b="b"/>
              <a:pathLst>
                <a:path w="991" h="1">
                  <a:moveTo>
                    <a:pt x="0" y="0"/>
                  </a:moveTo>
                  <a:lnTo>
                    <a:pt x="99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2" name="Freeform 42"/>
            <p:cNvSpPr>
              <a:spLocks/>
            </p:cNvSpPr>
            <p:nvPr/>
          </p:nvSpPr>
          <p:spPr bwMode="auto">
            <a:xfrm flipV="1">
              <a:off x="4929" y="2392"/>
              <a:ext cx="358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0"/>
                </a:cxn>
              </a:cxnLst>
              <a:rect l="0" t="0" r="r" b="b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3" name="Freeform 43"/>
            <p:cNvSpPr>
              <a:spLocks/>
            </p:cNvSpPr>
            <p:nvPr/>
          </p:nvSpPr>
          <p:spPr bwMode="auto">
            <a:xfrm>
              <a:off x="4186" y="2233"/>
              <a:ext cx="1100" cy="7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28"/>
                </a:cxn>
                <a:cxn ang="0">
                  <a:pos x="843" y="728"/>
                </a:cxn>
                <a:cxn ang="0">
                  <a:pos x="841" y="399"/>
                </a:cxn>
                <a:cxn ang="0">
                  <a:pos x="1100" y="399"/>
                </a:cxn>
              </a:cxnLst>
              <a:rect l="0" t="0" r="r" b="b"/>
              <a:pathLst>
                <a:path w="1100" h="728">
                  <a:moveTo>
                    <a:pt x="0" y="0"/>
                  </a:moveTo>
                  <a:lnTo>
                    <a:pt x="0" y="728"/>
                  </a:lnTo>
                  <a:lnTo>
                    <a:pt x="843" y="728"/>
                  </a:lnTo>
                  <a:lnTo>
                    <a:pt x="841" y="399"/>
                  </a:lnTo>
                  <a:lnTo>
                    <a:pt x="1100" y="399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4" name="Freeform 44"/>
            <p:cNvSpPr>
              <a:spLocks/>
            </p:cNvSpPr>
            <p:nvPr/>
          </p:nvSpPr>
          <p:spPr bwMode="auto">
            <a:xfrm>
              <a:off x="2016" y="2304"/>
              <a:ext cx="3617" cy="801"/>
            </a:xfrm>
            <a:custGeom>
              <a:avLst/>
              <a:gdLst/>
              <a:ahLst/>
              <a:cxnLst>
                <a:cxn ang="0">
                  <a:pos x="3408" y="288"/>
                </a:cxn>
                <a:cxn ang="0">
                  <a:pos x="3616" y="288"/>
                </a:cxn>
                <a:cxn ang="0">
                  <a:pos x="3616" y="800"/>
                </a:cxn>
                <a:cxn ang="0">
                  <a:pos x="0" y="800"/>
                </a:cxn>
                <a:cxn ang="0">
                  <a:pos x="0" y="0"/>
                </a:cxn>
                <a:cxn ang="0">
                  <a:pos x="240" y="0"/>
                </a:cxn>
              </a:cxnLst>
              <a:rect l="0" t="0" r="r" b="b"/>
              <a:pathLst>
                <a:path w="3617" h="801">
                  <a:moveTo>
                    <a:pt x="3408" y="288"/>
                  </a:moveTo>
                  <a:lnTo>
                    <a:pt x="3616" y="288"/>
                  </a:lnTo>
                  <a:lnTo>
                    <a:pt x="3616" y="800"/>
                  </a:lnTo>
                  <a:lnTo>
                    <a:pt x="0" y="800"/>
                  </a:lnTo>
                  <a:lnTo>
                    <a:pt x="0" y="0"/>
                  </a:lnTo>
                  <a:lnTo>
                    <a:pt x="24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5" name="Oval 45"/>
            <p:cNvSpPr>
              <a:spLocks noChangeArrowheads="1"/>
            </p:cNvSpPr>
            <p:nvPr/>
          </p:nvSpPr>
          <p:spPr bwMode="auto">
            <a:xfrm>
              <a:off x="2900" y="227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6" name="Oval 46"/>
            <p:cNvSpPr>
              <a:spLocks noChangeArrowheads="1"/>
            </p:cNvSpPr>
            <p:nvPr/>
          </p:nvSpPr>
          <p:spPr bwMode="auto">
            <a:xfrm>
              <a:off x="4162" y="2208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167" name="Freeform 47"/>
            <p:cNvSpPr>
              <a:spLocks/>
            </p:cNvSpPr>
            <p:nvPr/>
          </p:nvSpPr>
          <p:spPr bwMode="auto">
            <a:xfrm>
              <a:off x="3118" y="2240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391" y="1928"/>
              <a:ext cx="239" cy="369"/>
              <a:chOff x="391" y="2136"/>
              <a:chExt cx="239" cy="369"/>
            </a:xfrm>
          </p:grpSpPr>
          <p:sp>
            <p:nvSpPr>
              <p:cNvPr id="1285169" name="Rectangle 49"/>
              <p:cNvSpPr>
                <a:spLocks noChangeArrowheads="1"/>
              </p:cNvSpPr>
              <p:nvPr/>
            </p:nvSpPr>
            <p:spPr bwMode="auto">
              <a:xfrm>
                <a:off x="440" y="2136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70" name="Line 50"/>
              <p:cNvSpPr>
                <a:spLocks noChangeShapeType="1"/>
              </p:cNvSpPr>
              <p:nvPr/>
            </p:nvSpPr>
            <p:spPr bwMode="auto">
              <a:xfrm>
                <a:off x="584" y="2320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71" name="Rectangle 51"/>
              <p:cNvSpPr>
                <a:spLocks noChangeArrowheads="1"/>
              </p:cNvSpPr>
              <p:nvPr/>
            </p:nvSpPr>
            <p:spPr bwMode="auto">
              <a:xfrm>
                <a:off x="391" y="2260"/>
                <a:ext cx="239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PC</a:t>
                </a:r>
              </a:p>
            </p:txBody>
          </p:sp>
          <p:sp>
            <p:nvSpPr>
              <p:cNvPr id="1285172" name="Line 52"/>
              <p:cNvSpPr>
                <a:spLocks noChangeShapeType="1"/>
              </p:cNvSpPr>
              <p:nvPr/>
            </p:nvSpPr>
            <p:spPr bwMode="auto">
              <a:xfrm>
                <a:off x="392" y="2320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73" name="Freeform 53"/>
              <p:cNvSpPr>
                <a:spLocks/>
              </p:cNvSpPr>
              <p:nvPr/>
            </p:nvSpPr>
            <p:spPr bwMode="auto">
              <a:xfrm>
                <a:off x="480" y="2456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85174" name="Line 54"/>
            <p:cNvSpPr>
              <a:spLocks noChangeShapeType="1"/>
            </p:cNvSpPr>
            <p:nvPr/>
          </p:nvSpPr>
          <p:spPr bwMode="auto">
            <a:xfrm>
              <a:off x="2640" y="2296"/>
              <a:ext cx="4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55"/>
            <p:cNvGrpSpPr>
              <a:grpSpLocks/>
            </p:cNvGrpSpPr>
            <p:nvPr/>
          </p:nvGrpSpPr>
          <p:grpSpPr bwMode="auto">
            <a:xfrm>
              <a:off x="3311" y="1912"/>
              <a:ext cx="180" cy="306"/>
              <a:chOff x="3311" y="2120"/>
              <a:chExt cx="180" cy="306"/>
            </a:xfrm>
          </p:grpSpPr>
          <p:sp>
            <p:nvSpPr>
              <p:cNvPr id="1285176" name="Rectangle 56"/>
              <p:cNvSpPr>
                <a:spLocks noChangeArrowheads="1"/>
              </p:cNvSpPr>
              <p:nvPr/>
            </p:nvSpPr>
            <p:spPr bwMode="auto">
              <a:xfrm>
                <a:off x="3335" y="2120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77" name="Freeform 57"/>
              <p:cNvSpPr>
                <a:spLocks/>
              </p:cNvSpPr>
              <p:nvPr/>
            </p:nvSpPr>
            <p:spPr bwMode="auto">
              <a:xfrm>
                <a:off x="3368" y="2382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78" name="Rectangle 58"/>
              <p:cNvSpPr>
                <a:spLocks noChangeArrowheads="1"/>
              </p:cNvSpPr>
              <p:nvPr/>
            </p:nvSpPr>
            <p:spPr bwMode="auto">
              <a:xfrm>
                <a:off x="3311" y="2195"/>
                <a:ext cx="1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</a:t>
                </a:r>
              </a:p>
            </p:txBody>
          </p:sp>
        </p:grpSp>
        <p:grpSp>
          <p:nvGrpSpPr>
            <p:cNvPr id="12" name="Group 59"/>
            <p:cNvGrpSpPr>
              <a:grpSpLocks/>
            </p:cNvGrpSpPr>
            <p:nvPr/>
          </p:nvGrpSpPr>
          <p:grpSpPr bwMode="auto">
            <a:xfrm>
              <a:off x="3311" y="2248"/>
              <a:ext cx="180" cy="306"/>
              <a:chOff x="3311" y="2456"/>
              <a:chExt cx="180" cy="306"/>
            </a:xfrm>
          </p:grpSpPr>
          <p:sp>
            <p:nvSpPr>
              <p:cNvPr id="1285180" name="Rectangle 60"/>
              <p:cNvSpPr>
                <a:spLocks noChangeArrowheads="1"/>
              </p:cNvSpPr>
              <p:nvPr/>
            </p:nvSpPr>
            <p:spPr bwMode="auto">
              <a:xfrm>
                <a:off x="3335" y="2456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81" name="Freeform 61"/>
              <p:cNvSpPr>
                <a:spLocks/>
              </p:cNvSpPr>
              <p:nvPr/>
            </p:nvSpPr>
            <p:spPr bwMode="auto">
              <a:xfrm>
                <a:off x="3368" y="271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82" name="Rectangle 62"/>
              <p:cNvSpPr>
                <a:spLocks noChangeArrowheads="1"/>
              </p:cNvSpPr>
              <p:nvPr/>
            </p:nvSpPr>
            <p:spPr bwMode="auto">
              <a:xfrm>
                <a:off x="3311" y="2539"/>
                <a:ext cx="1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B</a:t>
                </a:r>
              </a:p>
            </p:txBody>
          </p:sp>
        </p:grpSp>
        <p:grpSp>
          <p:nvGrpSpPr>
            <p:cNvPr id="13" name="Group 63"/>
            <p:cNvGrpSpPr>
              <a:grpSpLocks/>
            </p:cNvGrpSpPr>
            <p:nvPr/>
          </p:nvGrpSpPr>
          <p:grpSpPr bwMode="auto">
            <a:xfrm>
              <a:off x="3335" y="2584"/>
              <a:ext cx="109" cy="304"/>
              <a:chOff x="3335" y="2792"/>
              <a:chExt cx="109" cy="304"/>
            </a:xfrm>
          </p:grpSpPr>
          <p:sp>
            <p:nvSpPr>
              <p:cNvPr id="1285184" name="Rectangle 64"/>
              <p:cNvSpPr>
                <a:spLocks noChangeArrowheads="1"/>
              </p:cNvSpPr>
              <p:nvPr/>
            </p:nvSpPr>
            <p:spPr bwMode="auto">
              <a:xfrm>
                <a:off x="3335" y="2792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85" name="Freeform 65"/>
              <p:cNvSpPr>
                <a:spLocks/>
              </p:cNvSpPr>
              <p:nvPr/>
            </p:nvSpPr>
            <p:spPr bwMode="auto">
              <a:xfrm>
                <a:off x="3368" y="3046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66"/>
            <p:cNvGrpSpPr>
              <a:grpSpLocks/>
            </p:cNvGrpSpPr>
            <p:nvPr/>
          </p:nvGrpSpPr>
          <p:grpSpPr bwMode="auto">
            <a:xfrm>
              <a:off x="3935" y="2080"/>
              <a:ext cx="173" cy="306"/>
              <a:chOff x="3935" y="2288"/>
              <a:chExt cx="173" cy="306"/>
            </a:xfrm>
          </p:grpSpPr>
          <p:sp>
            <p:nvSpPr>
              <p:cNvPr id="1285187" name="Rectangle 67"/>
              <p:cNvSpPr>
                <a:spLocks noChangeArrowheads="1"/>
              </p:cNvSpPr>
              <p:nvPr/>
            </p:nvSpPr>
            <p:spPr bwMode="auto">
              <a:xfrm>
                <a:off x="3959" y="2288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88" name="Freeform 68"/>
              <p:cNvSpPr>
                <a:spLocks/>
              </p:cNvSpPr>
              <p:nvPr/>
            </p:nvSpPr>
            <p:spPr bwMode="auto">
              <a:xfrm>
                <a:off x="3992" y="2550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89" name="Rectangle 69"/>
              <p:cNvSpPr>
                <a:spLocks noChangeArrowheads="1"/>
              </p:cNvSpPr>
              <p:nvPr/>
            </p:nvSpPr>
            <p:spPr bwMode="auto">
              <a:xfrm>
                <a:off x="3935" y="2363"/>
                <a:ext cx="173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Y</a:t>
                </a:r>
              </a:p>
            </p:txBody>
          </p:sp>
        </p:grpSp>
        <p:grpSp>
          <p:nvGrpSpPr>
            <p:cNvPr id="15" name="Group 70"/>
            <p:cNvGrpSpPr>
              <a:grpSpLocks/>
            </p:cNvGrpSpPr>
            <p:nvPr/>
          </p:nvGrpSpPr>
          <p:grpSpPr bwMode="auto">
            <a:xfrm>
              <a:off x="3951" y="2584"/>
              <a:ext cx="109" cy="304"/>
              <a:chOff x="3951" y="2792"/>
              <a:chExt cx="109" cy="304"/>
            </a:xfrm>
          </p:grpSpPr>
          <p:sp>
            <p:nvSpPr>
              <p:cNvPr id="1285191" name="Rectangle 71"/>
              <p:cNvSpPr>
                <a:spLocks noChangeArrowheads="1"/>
              </p:cNvSpPr>
              <p:nvPr/>
            </p:nvSpPr>
            <p:spPr bwMode="auto">
              <a:xfrm>
                <a:off x="3951" y="2792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92" name="Freeform 72"/>
              <p:cNvSpPr>
                <a:spLocks/>
              </p:cNvSpPr>
              <p:nvPr/>
            </p:nvSpPr>
            <p:spPr bwMode="auto">
              <a:xfrm>
                <a:off x="3984" y="3046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73"/>
            <p:cNvGrpSpPr>
              <a:grpSpLocks/>
            </p:cNvGrpSpPr>
            <p:nvPr/>
          </p:nvGrpSpPr>
          <p:grpSpPr bwMode="auto">
            <a:xfrm>
              <a:off x="5420" y="2448"/>
              <a:ext cx="192" cy="306"/>
              <a:chOff x="5420" y="2656"/>
              <a:chExt cx="192" cy="306"/>
            </a:xfrm>
          </p:grpSpPr>
          <p:sp>
            <p:nvSpPr>
              <p:cNvPr id="1285194" name="Line 74"/>
              <p:cNvSpPr>
                <a:spLocks noChangeShapeType="1"/>
              </p:cNvSpPr>
              <p:nvPr/>
            </p:nvSpPr>
            <p:spPr bwMode="auto">
              <a:xfrm flipH="1">
                <a:off x="5420" y="2800"/>
                <a:ext cx="56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95" name="Rectangle 75"/>
              <p:cNvSpPr>
                <a:spLocks noChangeArrowheads="1"/>
              </p:cNvSpPr>
              <p:nvPr/>
            </p:nvSpPr>
            <p:spPr bwMode="auto">
              <a:xfrm>
                <a:off x="5471" y="2656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96" name="Freeform 76"/>
              <p:cNvSpPr>
                <a:spLocks/>
              </p:cNvSpPr>
              <p:nvPr/>
            </p:nvSpPr>
            <p:spPr bwMode="auto">
              <a:xfrm>
                <a:off x="5504" y="291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197" name="Rectangle 77"/>
              <p:cNvSpPr>
                <a:spLocks noChangeArrowheads="1"/>
              </p:cNvSpPr>
              <p:nvPr/>
            </p:nvSpPr>
            <p:spPr bwMode="auto">
              <a:xfrm>
                <a:off x="5431" y="2723"/>
                <a:ext cx="181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</a:t>
                </a:r>
              </a:p>
            </p:txBody>
          </p:sp>
        </p:grpSp>
        <p:sp>
          <p:nvSpPr>
            <p:cNvPr id="1285198" name="Rectangle 78"/>
            <p:cNvSpPr>
              <a:spLocks noChangeArrowheads="1"/>
            </p:cNvSpPr>
            <p:nvPr/>
          </p:nvSpPr>
          <p:spPr bwMode="auto">
            <a:xfrm>
              <a:off x="3247" y="2867"/>
              <a:ext cx="33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MD1</a:t>
              </a:r>
            </a:p>
          </p:txBody>
        </p:sp>
        <p:sp>
          <p:nvSpPr>
            <p:cNvPr id="1285199" name="Rectangle 79"/>
            <p:cNvSpPr>
              <a:spLocks noChangeArrowheads="1"/>
            </p:cNvSpPr>
            <p:nvPr/>
          </p:nvSpPr>
          <p:spPr bwMode="auto">
            <a:xfrm>
              <a:off x="3863" y="2875"/>
              <a:ext cx="33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MD2</a:t>
              </a:r>
            </a:p>
          </p:txBody>
        </p:sp>
        <p:sp>
          <p:nvSpPr>
            <p:cNvPr id="1285200" name="Line 80"/>
            <p:cNvSpPr>
              <a:spLocks noChangeShapeType="1"/>
            </p:cNvSpPr>
            <p:nvPr/>
          </p:nvSpPr>
          <p:spPr bwMode="auto">
            <a:xfrm>
              <a:off x="3192" y="2508"/>
              <a:ext cx="0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201" name="Line 81"/>
            <p:cNvSpPr>
              <a:spLocks noChangeShapeType="1"/>
            </p:cNvSpPr>
            <p:nvPr/>
          </p:nvSpPr>
          <p:spPr bwMode="auto">
            <a:xfrm>
              <a:off x="3768" y="2399"/>
              <a:ext cx="0" cy="10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7" name="Group 82"/>
            <p:cNvGrpSpPr>
              <a:grpSpLocks/>
            </p:cNvGrpSpPr>
            <p:nvPr/>
          </p:nvGrpSpPr>
          <p:grpSpPr bwMode="auto">
            <a:xfrm>
              <a:off x="733" y="2013"/>
              <a:ext cx="566" cy="596"/>
              <a:chOff x="733" y="2221"/>
              <a:chExt cx="566" cy="596"/>
            </a:xfrm>
          </p:grpSpPr>
          <p:sp>
            <p:nvSpPr>
              <p:cNvPr id="1285203" name="Rectangle 83"/>
              <p:cNvSpPr>
                <a:spLocks noChangeArrowheads="1"/>
              </p:cNvSpPr>
              <p:nvPr/>
            </p:nvSpPr>
            <p:spPr bwMode="auto">
              <a:xfrm>
                <a:off x="775" y="22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04" name="Rectangle 84"/>
              <p:cNvSpPr>
                <a:spLocks noChangeArrowheads="1"/>
              </p:cNvSpPr>
              <p:nvPr/>
            </p:nvSpPr>
            <p:spPr bwMode="auto">
              <a:xfrm>
                <a:off x="734" y="2221"/>
                <a:ext cx="33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addr</a:t>
                </a:r>
              </a:p>
            </p:txBody>
          </p:sp>
          <p:sp>
            <p:nvSpPr>
              <p:cNvPr id="1285205" name="Rectangle 85"/>
              <p:cNvSpPr>
                <a:spLocks noChangeArrowheads="1"/>
              </p:cNvSpPr>
              <p:nvPr/>
            </p:nvSpPr>
            <p:spPr bwMode="auto">
              <a:xfrm>
                <a:off x="992" y="2335"/>
                <a:ext cx="289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inst</a:t>
                </a:r>
              </a:p>
            </p:txBody>
          </p:sp>
          <p:sp>
            <p:nvSpPr>
              <p:cNvPr id="1285206" name="Rectangle 86"/>
              <p:cNvSpPr>
                <a:spLocks noChangeArrowheads="1"/>
              </p:cNvSpPr>
              <p:nvPr/>
            </p:nvSpPr>
            <p:spPr bwMode="auto">
              <a:xfrm>
                <a:off x="733" y="2493"/>
                <a:ext cx="566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Inst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Memory</a:t>
                </a:r>
              </a:p>
            </p:txBody>
          </p:sp>
        </p:grpSp>
        <p:grpSp>
          <p:nvGrpSpPr>
            <p:cNvPr id="18" name="Group 87"/>
            <p:cNvGrpSpPr>
              <a:grpSpLocks/>
            </p:cNvGrpSpPr>
            <p:nvPr/>
          </p:nvGrpSpPr>
          <p:grpSpPr bwMode="auto">
            <a:xfrm>
              <a:off x="526" y="1117"/>
              <a:ext cx="601" cy="411"/>
              <a:chOff x="526" y="1325"/>
              <a:chExt cx="601" cy="411"/>
            </a:xfrm>
          </p:grpSpPr>
          <p:sp>
            <p:nvSpPr>
              <p:cNvPr id="1285208" name="Rectangle 88"/>
              <p:cNvSpPr>
                <a:spLocks noChangeArrowheads="1"/>
              </p:cNvSpPr>
              <p:nvPr/>
            </p:nvSpPr>
            <p:spPr bwMode="auto">
              <a:xfrm>
                <a:off x="526" y="1325"/>
                <a:ext cx="29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0x4</a:t>
                </a:r>
              </a:p>
            </p:txBody>
          </p:sp>
          <p:sp>
            <p:nvSpPr>
              <p:cNvPr id="1285209" name="Freeform 89"/>
              <p:cNvSpPr>
                <a:spLocks/>
              </p:cNvSpPr>
              <p:nvPr/>
            </p:nvSpPr>
            <p:spPr bwMode="auto">
              <a:xfrm>
                <a:off x="823" y="1351"/>
                <a:ext cx="241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48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0" y="288"/>
                  </a:cxn>
                  <a:cxn ang="0">
                    <a:pos x="240" y="96"/>
                  </a:cxn>
                  <a:cxn ang="0">
                    <a:pos x="0" y="0"/>
                  </a:cxn>
                </a:cxnLst>
                <a:rect l="0" t="0" r="r" b="b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10" name="Line 90"/>
              <p:cNvSpPr>
                <a:spLocks noChangeShapeType="1"/>
              </p:cNvSpPr>
              <p:nvPr/>
            </p:nvSpPr>
            <p:spPr bwMode="auto">
              <a:xfrm>
                <a:off x="779" y="1399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11" name="Rectangle 91"/>
              <p:cNvSpPr>
                <a:spLocks noChangeArrowheads="1"/>
              </p:cNvSpPr>
              <p:nvPr/>
            </p:nvSpPr>
            <p:spPr bwMode="auto">
              <a:xfrm>
                <a:off x="829" y="1469"/>
                <a:ext cx="268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Add</a:t>
                </a:r>
              </a:p>
            </p:txBody>
          </p:sp>
          <p:sp>
            <p:nvSpPr>
              <p:cNvPr id="1285212" name="Line 92"/>
              <p:cNvSpPr>
                <a:spLocks noChangeShapeType="1"/>
              </p:cNvSpPr>
              <p:nvPr/>
            </p:nvSpPr>
            <p:spPr bwMode="auto">
              <a:xfrm>
                <a:off x="1071" y="1551"/>
                <a:ext cx="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93"/>
            <p:cNvGrpSpPr>
              <a:grpSpLocks/>
            </p:cNvGrpSpPr>
            <p:nvPr/>
          </p:nvGrpSpPr>
          <p:grpSpPr bwMode="auto">
            <a:xfrm>
              <a:off x="1238" y="2055"/>
              <a:ext cx="221" cy="304"/>
              <a:chOff x="1238" y="2263"/>
              <a:chExt cx="221" cy="304"/>
            </a:xfrm>
          </p:grpSpPr>
          <p:sp>
            <p:nvSpPr>
              <p:cNvPr id="1285214" name="Line 94"/>
              <p:cNvSpPr>
                <a:spLocks noChangeShapeType="1"/>
              </p:cNvSpPr>
              <p:nvPr/>
            </p:nvSpPr>
            <p:spPr bwMode="auto">
              <a:xfrm>
                <a:off x="1256" y="2424"/>
                <a:ext cx="18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15" name="Rectangle 95"/>
              <p:cNvSpPr>
                <a:spLocks noChangeArrowheads="1"/>
              </p:cNvSpPr>
              <p:nvPr/>
            </p:nvSpPr>
            <p:spPr bwMode="auto">
              <a:xfrm>
                <a:off x="1293" y="2263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16" name="Freeform 96"/>
              <p:cNvSpPr>
                <a:spLocks/>
              </p:cNvSpPr>
              <p:nvPr/>
            </p:nvSpPr>
            <p:spPr bwMode="auto">
              <a:xfrm>
                <a:off x="1326" y="2517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17" name="Rectangle 97"/>
              <p:cNvSpPr>
                <a:spLocks noChangeArrowheads="1"/>
              </p:cNvSpPr>
              <p:nvPr/>
            </p:nvSpPr>
            <p:spPr bwMode="auto">
              <a:xfrm>
                <a:off x="1238" y="2330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sp>
          <p:nvSpPr>
            <p:cNvPr id="1285218" name="Rectangle 98"/>
            <p:cNvSpPr>
              <a:spLocks noChangeArrowheads="1"/>
            </p:cNvSpPr>
            <p:nvPr/>
          </p:nvSpPr>
          <p:spPr bwMode="auto">
            <a:xfrm>
              <a:off x="2265" y="2595"/>
              <a:ext cx="369" cy="21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219" name="Rectangle 99"/>
            <p:cNvSpPr>
              <a:spLocks noChangeArrowheads="1"/>
            </p:cNvSpPr>
            <p:nvPr/>
          </p:nvSpPr>
          <p:spPr bwMode="auto">
            <a:xfrm>
              <a:off x="2283" y="2561"/>
              <a:ext cx="34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Ext</a:t>
              </a:r>
            </a:p>
          </p:txBody>
        </p:sp>
        <p:sp>
          <p:nvSpPr>
            <p:cNvPr id="1285220" name="Freeform 100"/>
            <p:cNvSpPr>
              <a:spLocks/>
            </p:cNvSpPr>
            <p:nvPr/>
          </p:nvSpPr>
          <p:spPr bwMode="auto">
            <a:xfrm>
              <a:off x="3619" y="2055"/>
              <a:ext cx="250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50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9" y="288"/>
                </a:cxn>
                <a:cxn ang="0">
                  <a:pos x="249" y="96"/>
                </a:cxn>
                <a:cxn ang="0">
                  <a:pos x="0" y="0"/>
                </a:cxn>
              </a:cxnLst>
              <a:rect l="0" t="0" r="r" b="b"/>
              <a:pathLst>
                <a:path w="250" h="385">
                  <a:moveTo>
                    <a:pt x="0" y="0"/>
                  </a:moveTo>
                  <a:lnTo>
                    <a:pt x="0" y="160"/>
                  </a:lnTo>
                  <a:lnTo>
                    <a:pt x="50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9" y="288"/>
                  </a:lnTo>
                  <a:lnTo>
                    <a:pt x="249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221" name="Rectangle 101"/>
            <p:cNvSpPr>
              <a:spLocks noChangeArrowheads="1"/>
            </p:cNvSpPr>
            <p:nvPr/>
          </p:nvSpPr>
          <p:spPr bwMode="auto">
            <a:xfrm>
              <a:off x="3627" y="2165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285222" name="Freeform 102"/>
            <p:cNvSpPr>
              <a:spLocks/>
            </p:cNvSpPr>
            <p:nvPr/>
          </p:nvSpPr>
          <p:spPr bwMode="auto">
            <a:xfrm>
              <a:off x="5280" y="2385"/>
              <a:ext cx="145" cy="326"/>
            </a:xfrm>
            <a:custGeom>
              <a:avLst/>
              <a:gdLst/>
              <a:ahLst/>
              <a:cxnLst>
                <a:cxn ang="0">
                  <a:pos x="144" y="41"/>
                </a:cxn>
                <a:cxn ang="0">
                  <a:pos x="144" y="284"/>
                </a:cxn>
                <a:cxn ang="0">
                  <a:pos x="0" y="325"/>
                </a:cxn>
                <a:cxn ang="0">
                  <a:pos x="0" y="0"/>
                </a:cxn>
                <a:cxn ang="0">
                  <a:pos x="144" y="41"/>
                </a:cxn>
              </a:cxnLst>
              <a:rect l="0" t="0" r="r" b="b"/>
              <a:pathLst>
                <a:path w="145" h="326">
                  <a:moveTo>
                    <a:pt x="144" y="41"/>
                  </a:moveTo>
                  <a:lnTo>
                    <a:pt x="144" y="284"/>
                  </a:lnTo>
                  <a:lnTo>
                    <a:pt x="0" y="325"/>
                  </a:lnTo>
                  <a:lnTo>
                    <a:pt x="0" y="0"/>
                  </a:lnTo>
                  <a:lnTo>
                    <a:pt x="144" y="41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5223" name="Line 103"/>
            <p:cNvSpPr>
              <a:spLocks noChangeShapeType="1"/>
            </p:cNvSpPr>
            <p:nvPr/>
          </p:nvSpPr>
          <p:spPr bwMode="auto">
            <a:xfrm>
              <a:off x="5347" y="2703"/>
              <a:ext cx="0" cy="10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" name="Group 104"/>
            <p:cNvGrpSpPr>
              <a:grpSpLocks/>
            </p:cNvGrpSpPr>
            <p:nvPr/>
          </p:nvGrpSpPr>
          <p:grpSpPr bwMode="auto">
            <a:xfrm>
              <a:off x="2224" y="1660"/>
              <a:ext cx="444" cy="817"/>
              <a:chOff x="2224" y="1868"/>
              <a:chExt cx="444" cy="817"/>
            </a:xfrm>
          </p:grpSpPr>
          <p:sp>
            <p:nvSpPr>
              <p:cNvPr id="1285225" name="Line 105"/>
              <p:cNvSpPr>
                <a:spLocks noChangeShapeType="1"/>
              </p:cNvSpPr>
              <p:nvPr/>
            </p:nvSpPr>
            <p:spPr bwMode="auto">
              <a:xfrm>
                <a:off x="2456" y="1868"/>
                <a:ext cx="0" cy="104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26" name="Rectangle 106"/>
              <p:cNvSpPr>
                <a:spLocks noChangeArrowheads="1"/>
              </p:cNvSpPr>
              <p:nvPr/>
            </p:nvSpPr>
            <p:spPr bwMode="auto">
              <a:xfrm>
                <a:off x="2265" y="1987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27" name="Rectangle 107"/>
              <p:cNvSpPr>
                <a:spLocks noChangeArrowheads="1"/>
              </p:cNvSpPr>
              <p:nvPr/>
            </p:nvSpPr>
            <p:spPr bwMode="auto">
              <a:xfrm>
                <a:off x="2392" y="2237"/>
                <a:ext cx="27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rd1</a:t>
                </a:r>
              </a:p>
            </p:txBody>
          </p:sp>
          <p:sp>
            <p:nvSpPr>
              <p:cNvPr id="1285228" name="Rectangle 108"/>
              <p:cNvSpPr>
                <a:spLocks noChangeArrowheads="1"/>
              </p:cNvSpPr>
              <p:nvPr/>
            </p:nvSpPr>
            <p:spPr bwMode="auto">
              <a:xfrm>
                <a:off x="2249" y="2495"/>
                <a:ext cx="405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GPRs</a:t>
                </a:r>
              </a:p>
            </p:txBody>
          </p:sp>
          <p:sp>
            <p:nvSpPr>
              <p:cNvPr id="1285229" name="Rectangle 109"/>
              <p:cNvSpPr>
                <a:spLocks noChangeArrowheads="1"/>
              </p:cNvSpPr>
              <p:nvPr/>
            </p:nvSpPr>
            <p:spPr bwMode="auto">
              <a:xfrm>
                <a:off x="2224" y="2041"/>
                <a:ext cx="26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rs1</a:t>
                </a:r>
              </a:p>
            </p:txBody>
          </p:sp>
          <p:sp>
            <p:nvSpPr>
              <p:cNvPr id="1285230" name="Rectangle 110"/>
              <p:cNvSpPr>
                <a:spLocks noChangeArrowheads="1"/>
              </p:cNvSpPr>
              <p:nvPr/>
            </p:nvSpPr>
            <p:spPr bwMode="auto">
              <a:xfrm>
                <a:off x="2224" y="2137"/>
                <a:ext cx="26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rs2</a:t>
                </a:r>
              </a:p>
            </p:txBody>
          </p:sp>
          <p:sp>
            <p:nvSpPr>
              <p:cNvPr id="1285231" name="Rectangle 111"/>
              <p:cNvSpPr>
                <a:spLocks noChangeArrowheads="1"/>
              </p:cNvSpPr>
              <p:nvPr/>
            </p:nvSpPr>
            <p:spPr bwMode="auto">
              <a:xfrm>
                <a:off x="2224" y="2321"/>
                <a:ext cx="24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ws</a:t>
                </a:r>
              </a:p>
            </p:txBody>
          </p:sp>
          <p:sp>
            <p:nvSpPr>
              <p:cNvPr id="1285232" name="Rectangle 112"/>
              <p:cNvSpPr>
                <a:spLocks noChangeArrowheads="1"/>
              </p:cNvSpPr>
              <p:nvPr/>
            </p:nvSpPr>
            <p:spPr bwMode="auto">
              <a:xfrm>
                <a:off x="2224" y="2415"/>
                <a:ext cx="25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wd</a:t>
                </a:r>
              </a:p>
            </p:txBody>
          </p:sp>
          <p:sp>
            <p:nvSpPr>
              <p:cNvPr id="1285233" name="Rectangle 113"/>
              <p:cNvSpPr>
                <a:spLocks noChangeArrowheads="1"/>
              </p:cNvSpPr>
              <p:nvPr/>
            </p:nvSpPr>
            <p:spPr bwMode="auto">
              <a:xfrm>
                <a:off x="2387" y="2416"/>
                <a:ext cx="27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rd2</a:t>
                </a:r>
              </a:p>
            </p:txBody>
          </p:sp>
          <p:sp>
            <p:nvSpPr>
              <p:cNvPr id="1285234" name="Rectangle 114"/>
              <p:cNvSpPr>
                <a:spLocks noChangeArrowheads="1"/>
              </p:cNvSpPr>
              <p:nvPr/>
            </p:nvSpPr>
            <p:spPr bwMode="auto">
              <a:xfrm>
                <a:off x="2360" y="1937"/>
                <a:ext cx="2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we</a:t>
                </a:r>
              </a:p>
            </p:txBody>
          </p:sp>
          <p:sp>
            <p:nvSpPr>
              <p:cNvPr id="1285235" name="Freeform 115"/>
              <p:cNvSpPr>
                <a:spLocks/>
              </p:cNvSpPr>
              <p:nvPr/>
            </p:nvSpPr>
            <p:spPr bwMode="auto">
              <a:xfrm flipV="1">
                <a:off x="2295" y="1989"/>
                <a:ext cx="54" cy="47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116"/>
            <p:cNvGrpSpPr>
              <a:grpSpLocks/>
            </p:cNvGrpSpPr>
            <p:nvPr/>
          </p:nvGrpSpPr>
          <p:grpSpPr bwMode="auto">
            <a:xfrm>
              <a:off x="4391" y="1980"/>
              <a:ext cx="586" cy="868"/>
              <a:chOff x="4391" y="2188"/>
              <a:chExt cx="586" cy="868"/>
            </a:xfrm>
          </p:grpSpPr>
          <p:sp>
            <p:nvSpPr>
              <p:cNvPr id="1285237" name="Rectangle 117"/>
              <p:cNvSpPr>
                <a:spLocks noChangeArrowheads="1"/>
              </p:cNvSpPr>
              <p:nvPr/>
            </p:nvSpPr>
            <p:spPr bwMode="auto">
              <a:xfrm>
                <a:off x="4391" y="2865"/>
                <a:ext cx="333" cy="14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900">
                    <a:solidFill>
                      <a:schemeClr val="tx1"/>
                    </a:solidFill>
                    <a:latin typeface="Verdana" charset="0"/>
                  </a:rPr>
                  <a:t>wdata</a:t>
                </a:r>
              </a:p>
            </p:txBody>
          </p:sp>
          <p:sp>
            <p:nvSpPr>
              <p:cNvPr id="1285238" name="Line 118"/>
              <p:cNvSpPr>
                <a:spLocks noChangeShapeType="1"/>
              </p:cNvSpPr>
              <p:nvPr/>
            </p:nvSpPr>
            <p:spPr bwMode="auto">
              <a:xfrm>
                <a:off x="4608" y="2188"/>
                <a:ext cx="0" cy="104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39" name="Rectangle 119"/>
              <p:cNvSpPr>
                <a:spLocks noChangeArrowheads="1"/>
              </p:cNvSpPr>
              <p:nvPr/>
            </p:nvSpPr>
            <p:spPr bwMode="auto">
              <a:xfrm>
                <a:off x="4432" y="2304"/>
                <a:ext cx="488" cy="7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240" name="Rectangle 120"/>
              <p:cNvSpPr>
                <a:spLocks noChangeArrowheads="1"/>
              </p:cNvSpPr>
              <p:nvPr/>
            </p:nvSpPr>
            <p:spPr bwMode="auto">
              <a:xfrm>
                <a:off x="4399" y="2350"/>
                <a:ext cx="33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addr</a:t>
                </a:r>
              </a:p>
            </p:txBody>
          </p:sp>
          <p:sp>
            <p:nvSpPr>
              <p:cNvPr id="1285241" name="Rectangle 121"/>
              <p:cNvSpPr>
                <a:spLocks noChangeArrowheads="1"/>
              </p:cNvSpPr>
              <p:nvPr/>
            </p:nvSpPr>
            <p:spPr bwMode="auto">
              <a:xfrm>
                <a:off x="4391" y="2879"/>
                <a:ext cx="4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wdata</a:t>
                </a:r>
              </a:p>
            </p:txBody>
          </p:sp>
          <p:sp>
            <p:nvSpPr>
              <p:cNvPr id="1285242" name="Rectangle 122"/>
              <p:cNvSpPr>
                <a:spLocks noChangeArrowheads="1"/>
              </p:cNvSpPr>
              <p:nvPr/>
            </p:nvSpPr>
            <p:spPr bwMode="auto">
              <a:xfrm>
                <a:off x="4586" y="2548"/>
                <a:ext cx="368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rdata</a:t>
                </a:r>
              </a:p>
            </p:txBody>
          </p:sp>
          <p:sp>
            <p:nvSpPr>
              <p:cNvPr id="1285243" name="Rectangle 123"/>
              <p:cNvSpPr>
                <a:spLocks noChangeArrowheads="1"/>
              </p:cNvSpPr>
              <p:nvPr/>
            </p:nvSpPr>
            <p:spPr bwMode="auto">
              <a:xfrm>
                <a:off x="4411" y="2648"/>
                <a:ext cx="566" cy="28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Data </a:t>
                </a:r>
              </a:p>
              <a:p>
                <a:pPr>
                  <a:lnSpc>
                    <a:spcPct val="85000"/>
                  </a:lnSpc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Memory</a:t>
                </a:r>
              </a:p>
            </p:txBody>
          </p:sp>
          <p:sp>
            <p:nvSpPr>
              <p:cNvPr id="1285244" name="Rectangle 124"/>
              <p:cNvSpPr>
                <a:spLocks noChangeArrowheads="1"/>
              </p:cNvSpPr>
              <p:nvPr/>
            </p:nvSpPr>
            <p:spPr bwMode="auto">
              <a:xfrm>
                <a:off x="4527" y="2254"/>
                <a:ext cx="2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we</a:t>
                </a:r>
              </a:p>
            </p:txBody>
          </p:sp>
          <p:sp>
            <p:nvSpPr>
              <p:cNvPr id="1285245" name="Freeform 125"/>
              <p:cNvSpPr>
                <a:spLocks/>
              </p:cNvSpPr>
              <p:nvPr/>
            </p:nvSpPr>
            <p:spPr bwMode="auto">
              <a:xfrm flipV="1">
                <a:off x="4468" y="2313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285246" name="Rectangle 126"/>
          <p:cNvSpPr>
            <a:spLocks noChangeArrowheads="1"/>
          </p:cNvSpPr>
          <p:nvPr/>
        </p:nvSpPr>
        <p:spPr bwMode="auto">
          <a:xfrm>
            <a:off x="887413" y="5175250"/>
            <a:ext cx="6262687" cy="10033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Not quite correct!</a:t>
            </a:r>
          </a:p>
          <a:p>
            <a:pPr>
              <a:spcBef>
                <a:spcPct val="0"/>
              </a:spcBef>
            </a:pPr>
            <a:endParaRPr lang="en-US" sz="2000" i="1">
              <a:solidFill>
                <a:srgbClr val="56127A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We need an Instruction Reg (IR) for each stage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5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85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FBDC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5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85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FBDC8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28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5123" grpId="0" animBg="1"/>
      <p:bldP spid="128524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6322-2C69-0B48-957A-F1A3F3432773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04800"/>
            <a:ext cx="7645400" cy="889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Pipelined MIPS Datapath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without jumps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2825" y="1498600"/>
            <a:ext cx="6686550" cy="2452688"/>
            <a:chOff x="1438" y="1144"/>
            <a:chExt cx="4212" cy="1545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909" y="1144"/>
              <a:ext cx="221" cy="304"/>
              <a:chOff x="3909" y="1144"/>
              <a:chExt cx="221" cy="304"/>
            </a:xfrm>
          </p:grpSpPr>
          <p:sp>
            <p:nvSpPr>
              <p:cNvPr id="1286149" name="Rectangle 5"/>
              <p:cNvSpPr>
                <a:spLocks noChangeArrowheads="1"/>
              </p:cNvSpPr>
              <p:nvPr/>
            </p:nvSpPr>
            <p:spPr bwMode="auto">
              <a:xfrm>
                <a:off x="3965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50" name="Freeform 6"/>
              <p:cNvSpPr>
                <a:spLocks/>
              </p:cNvSpPr>
              <p:nvPr/>
            </p:nvSpPr>
            <p:spPr bwMode="auto">
              <a:xfrm>
                <a:off x="3998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51" name="Rectangle 7"/>
              <p:cNvSpPr>
                <a:spLocks noChangeArrowheads="1"/>
              </p:cNvSpPr>
              <p:nvPr/>
            </p:nvSpPr>
            <p:spPr bwMode="auto">
              <a:xfrm>
                <a:off x="3909" y="1207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sp>
          <p:nvSpPr>
            <p:cNvPr id="1286152" name="Freeform 8"/>
            <p:cNvSpPr>
              <a:spLocks/>
            </p:cNvSpPr>
            <p:nvPr/>
          </p:nvSpPr>
          <p:spPr bwMode="auto">
            <a:xfrm>
              <a:off x="1438" y="1312"/>
              <a:ext cx="1905" cy="1377"/>
            </a:xfrm>
            <a:custGeom>
              <a:avLst/>
              <a:gdLst/>
              <a:ahLst/>
              <a:cxnLst>
                <a:cxn ang="0">
                  <a:pos x="0" y="1376"/>
                </a:cxn>
                <a:cxn ang="0">
                  <a:pos x="0" y="0"/>
                </a:cxn>
                <a:cxn ang="0">
                  <a:pos x="520" y="0"/>
                </a:cxn>
                <a:cxn ang="0">
                  <a:pos x="1904" y="0"/>
                </a:cxn>
              </a:cxnLst>
              <a:rect l="0" t="0" r="r" b="b"/>
              <a:pathLst>
                <a:path w="1905" h="1377">
                  <a:moveTo>
                    <a:pt x="0" y="1376"/>
                  </a:moveTo>
                  <a:lnTo>
                    <a:pt x="0" y="0"/>
                  </a:lnTo>
                  <a:lnTo>
                    <a:pt x="520" y="0"/>
                  </a:lnTo>
                  <a:lnTo>
                    <a:pt x="190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53" name="Line 9"/>
            <p:cNvSpPr>
              <a:spLocks noChangeShapeType="1"/>
            </p:cNvSpPr>
            <p:nvPr/>
          </p:nvSpPr>
          <p:spPr bwMode="auto">
            <a:xfrm>
              <a:off x="3470" y="1312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54" name="Line 10"/>
            <p:cNvSpPr>
              <a:spLocks noChangeShapeType="1"/>
            </p:cNvSpPr>
            <p:nvPr/>
          </p:nvSpPr>
          <p:spPr bwMode="auto">
            <a:xfrm>
              <a:off x="4094" y="1304"/>
              <a:ext cx="13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3293" y="1144"/>
              <a:ext cx="221" cy="304"/>
              <a:chOff x="3293" y="1144"/>
              <a:chExt cx="221" cy="304"/>
            </a:xfrm>
          </p:grpSpPr>
          <p:sp>
            <p:nvSpPr>
              <p:cNvPr id="1286156" name="Rectangle 12"/>
              <p:cNvSpPr>
                <a:spLocks noChangeArrowheads="1"/>
              </p:cNvSpPr>
              <p:nvPr/>
            </p:nvSpPr>
            <p:spPr bwMode="auto">
              <a:xfrm>
                <a:off x="3341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57" name="Freeform 13"/>
              <p:cNvSpPr>
                <a:spLocks/>
              </p:cNvSpPr>
              <p:nvPr/>
            </p:nvSpPr>
            <p:spPr bwMode="auto">
              <a:xfrm>
                <a:off x="3374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58" name="Rectangle 14"/>
              <p:cNvSpPr>
                <a:spLocks noChangeArrowheads="1"/>
              </p:cNvSpPr>
              <p:nvPr/>
            </p:nvSpPr>
            <p:spPr bwMode="auto">
              <a:xfrm>
                <a:off x="3293" y="1207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5429" y="1144"/>
              <a:ext cx="221" cy="304"/>
              <a:chOff x="5429" y="1144"/>
              <a:chExt cx="221" cy="304"/>
            </a:xfrm>
          </p:grpSpPr>
          <p:sp>
            <p:nvSpPr>
              <p:cNvPr id="1286160" name="Rectangle 16"/>
              <p:cNvSpPr>
                <a:spLocks noChangeArrowheads="1"/>
              </p:cNvSpPr>
              <p:nvPr/>
            </p:nvSpPr>
            <p:spPr bwMode="auto">
              <a:xfrm>
                <a:off x="5477" y="1144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61" name="Freeform 17"/>
              <p:cNvSpPr>
                <a:spLocks/>
              </p:cNvSpPr>
              <p:nvPr/>
            </p:nvSpPr>
            <p:spPr bwMode="auto">
              <a:xfrm>
                <a:off x="5510" y="139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62" name="Rectangle 18"/>
              <p:cNvSpPr>
                <a:spLocks noChangeArrowheads="1"/>
              </p:cNvSpPr>
              <p:nvPr/>
            </p:nvSpPr>
            <p:spPr bwMode="auto">
              <a:xfrm>
                <a:off x="5429" y="1191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2895600" y="1752600"/>
            <a:ext cx="6081713" cy="2057400"/>
            <a:chOff x="1824" y="1104"/>
            <a:chExt cx="3831" cy="1296"/>
          </a:xfrm>
        </p:grpSpPr>
        <p:sp>
          <p:nvSpPr>
            <p:cNvPr id="1286164" name="Freeform 20"/>
            <p:cNvSpPr>
              <a:spLocks/>
            </p:cNvSpPr>
            <p:nvPr/>
          </p:nvSpPr>
          <p:spPr bwMode="auto">
            <a:xfrm>
              <a:off x="1824" y="1392"/>
              <a:ext cx="2991" cy="1008"/>
            </a:xfrm>
            <a:custGeom>
              <a:avLst/>
              <a:gdLst/>
              <a:ahLst/>
              <a:cxnLst>
                <a:cxn ang="0">
                  <a:pos x="2976" y="0"/>
                </a:cxn>
                <a:cxn ang="0">
                  <a:pos x="0" y="0"/>
                </a:cxn>
                <a:cxn ang="0">
                  <a:pos x="0" y="712"/>
                </a:cxn>
                <a:cxn ang="0">
                  <a:pos x="432" y="712"/>
                </a:cxn>
              </a:cxnLst>
              <a:rect l="0" t="0" r="r" b="b"/>
              <a:pathLst>
                <a:path w="2977" h="713">
                  <a:moveTo>
                    <a:pt x="2976" y="0"/>
                  </a:moveTo>
                  <a:lnTo>
                    <a:pt x="0" y="0"/>
                  </a:lnTo>
                  <a:lnTo>
                    <a:pt x="0" y="712"/>
                  </a:lnTo>
                  <a:lnTo>
                    <a:pt x="432" y="71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4800" y="1104"/>
              <a:ext cx="855" cy="488"/>
              <a:chOff x="4812" y="1304"/>
              <a:chExt cx="851" cy="345"/>
            </a:xfrm>
          </p:grpSpPr>
          <p:sp>
            <p:nvSpPr>
              <p:cNvPr id="1286166" name="Freeform 22"/>
              <p:cNvSpPr>
                <a:spLocks/>
              </p:cNvSpPr>
              <p:nvPr/>
            </p:nvSpPr>
            <p:spPr bwMode="auto">
              <a:xfrm>
                <a:off x="4958" y="1304"/>
                <a:ext cx="705" cy="313"/>
              </a:xfrm>
              <a:custGeom>
                <a:avLst/>
                <a:gdLst/>
                <a:ahLst/>
                <a:cxnLst>
                  <a:cxn ang="0">
                    <a:pos x="640" y="0"/>
                  </a:cxn>
                  <a:cxn ang="0">
                    <a:pos x="704" y="0"/>
                  </a:cxn>
                  <a:cxn ang="0">
                    <a:pos x="704" y="312"/>
                  </a:cxn>
                  <a:cxn ang="0">
                    <a:pos x="0" y="312"/>
                  </a:cxn>
                </a:cxnLst>
                <a:rect l="0" t="0" r="r" b="b"/>
                <a:pathLst>
                  <a:path w="705" h="313">
                    <a:moveTo>
                      <a:pt x="640" y="0"/>
                    </a:moveTo>
                    <a:lnTo>
                      <a:pt x="704" y="0"/>
                    </a:lnTo>
                    <a:lnTo>
                      <a:pt x="704" y="312"/>
                    </a:lnTo>
                    <a:lnTo>
                      <a:pt x="0" y="3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167" name="Line 23"/>
              <p:cNvSpPr>
                <a:spLocks noChangeShapeType="1"/>
              </p:cNvSpPr>
              <p:nvPr/>
            </p:nvSpPr>
            <p:spPr bwMode="auto">
              <a:xfrm flipH="1">
                <a:off x="4946" y="1504"/>
                <a:ext cx="71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" name="Group 24"/>
              <p:cNvGrpSpPr>
                <a:grpSpLocks/>
              </p:cNvGrpSpPr>
              <p:nvPr/>
            </p:nvGrpSpPr>
            <p:grpSpPr bwMode="auto">
              <a:xfrm>
                <a:off x="4812" y="1348"/>
                <a:ext cx="321" cy="301"/>
                <a:chOff x="4812" y="1348"/>
                <a:chExt cx="321" cy="301"/>
              </a:xfrm>
            </p:grpSpPr>
            <p:sp>
              <p:nvSpPr>
                <p:cNvPr id="1286169" name="Rectangle 25"/>
                <p:cNvSpPr>
                  <a:spLocks noChangeArrowheads="1"/>
                </p:cNvSpPr>
                <p:nvPr/>
              </p:nvSpPr>
              <p:spPr bwMode="auto">
                <a:xfrm>
                  <a:off x="4918" y="1348"/>
                  <a:ext cx="215" cy="10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31</a:t>
                  </a:r>
                </a:p>
              </p:txBody>
            </p:sp>
            <p:sp>
              <p:nvSpPr>
                <p:cNvPr id="1286170" name="Freeform 26"/>
                <p:cNvSpPr>
                  <a:spLocks/>
                </p:cNvSpPr>
                <p:nvPr/>
              </p:nvSpPr>
              <p:spPr bwMode="auto">
                <a:xfrm>
                  <a:off x="4812" y="1360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0" y="240"/>
                    </a:cxn>
                    <a:cxn ang="0">
                      <a:pos x="0" y="48"/>
                    </a:cxn>
                    <a:cxn ang="0">
                      <a:pos x="144" y="0"/>
                    </a:cxn>
                    <a:cxn ang="0">
                      <a:pos x="144" y="288"/>
                    </a:cxn>
                    <a:cxn ang="0">
                      <a:pos x="0" y="240"/>
                    </a:cxn>
                  </a:cxnLst>
                  <a:rect l="0" t="0" r="r" b="b"/>
                  <a:pathLst>
                    <a:path w="145" h="289">
                      <a:moveTo>
                        <a:pt x="0" y="240"/>
                      </a:moveTo>
                      <a:lnTo>
                        <a:pt x="0" y="48"/>
                      </a:lnTo>
                      <a:lnTo>
                        <a:pt x="144" y="0"/>
                      </a:lnTo>
                      <a:lnTo>
                        <a:pt x="144" y="288"/>
                      </a:lnTo>
                      <a:lnTo>
                        <a:pt x="0" y="24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86171" name="Freeform 27"/>
          <p:cNvSpPr>
            <a:spLocks/>
          </p:cNvSpPr>
          <p:nvPr/>
        </p:nvSpPr>
        <p:spPr bwMode="auto">
          <a:xfrm>
            <a:off x="4629150" y="3983038"/>
            <a:ext cx="2413000" cy="676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84"/>
              </a:cxn>
              <a:cxn ang="0">
                <a:pos x="816" y="384"/>
              </a:cxn>
            </a:cxnLst>
            <a:rect l="0" t="0" r="r" b="b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28575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2" name="Line 28"/>
          <p:cNvSpPr>
            <a:spLocks noChangeShapeType="1"/>
          </p:cNvSpPr>
          <p:nvPr/>
        </p:nvSpPr>
        <p:spPr bwMode="auto">
          <a:xfrm>
            <a:off x="5207000" y="40894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3" name="Line 29"/>
          <p:cNvSpPr>
            <a:spLocks noChangeShapeType="1"/>
          </p:cNvSpPr>
          <p:nvPr/>
        </p:nvSpPr>
        <p:spPr bwMode="auto">
          <a:xfrm>
            <a:off x="6045200" y="3835400"/>
            <a:ext cx="968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4" name="Freeform 30"/>
          <p:cNvSpPr>
            <a:spLocks/>
          </p:cNvSpPr>
          <p:nvPr/>
        </p:nvSpPr>
        <p:spPr bwMode="auto">
          <a:xfrm>
            <a:off x="381000" y="1752600"/>
            <a:ext cx="763588" cy="1906588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0" y="0"/>
              </a:cxn>
              <a:cxn ang="0">
                <a:pos x="0" y="1200"/>
              </a:cxn>
              <a:cxn ang="0">
                <a:pos x="192" y="1200"/>
              </a:cxn>
            </a:cxnLst>
            <a:rect l="0" t="0" r="r" b="b"/>
            <a:pathLst>
              <a:path w="481" h="1201">
                <a:moveTo>
                  <a:pt x="480" y="0"/>
                </a:moveTo>
                <a:lnTo>
                  <a:pt x="0" y="0"/>
                </a:lnTo>
                <a:lnTo>
                  <a:pt x="0" y="1200"/>
                </a:lnTo>
                <a:lnTo>
                  <a:pt x="192" y="120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5" name="Freeform 31"/>
          <p:cNvSpPr>
            <a:spLocks/>
          </p:cNvSpPr>
          <p:nvPr/>
        </p:nvSpPr>
        <p:spPr bwMode="auto">
          <a:xfrm>
            <a:off x="952500" y="2654300"/>
            <a:ext cx="344488" cy="1004888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0" y="56"/>
              </a:cxn>
              <a:cxn ang="0">
                <a:pos x="0" y="0"/>
              </a:cxn>
              <a:cxn ang="0">
                <a:pos x="216" y="0"/>
              </a:cxn>
            </a:cxnLst>
            <a:rect l="0" t="0" r="r" b="b"/>
            <a:pathLst>
              <a:path w="21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6" name="Freeform 32"/>
          <p:cNvSpPr>
            <a:spLocks/>
          </p:cNvSpPr>
          <p:nvPr/>
        </p:nvSpPr>
        <p:spPr bwMode="auto">
          <a:xfrm>
            <a:off x="914400" y="3657600"/>
            <a:ext cx="3063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92" y="0"/>
              </a:cxn>
            </a:cxnLst>
            <a:rect l="0" t="0" r="r" b="b"/>
            <a:pathLst>
              <a:path w="193" h="1">
                <a:moveTo>
                  <a:pt x="0" y="0"/>
                </a:moveTo>
                <a:lnTo>
                  <a:pt x="144" y="0"/>
                </a:lnTo>
                <a:lnTo>
                  <a:pt x="19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7" name="Freeform 33"/>
          <p:cNvSpPr>
            <a:spLocks/>
          </p:cNvSpPr>
          <p:nvPr/>
        </p:nvSpPr>
        <p:spPr bwMode="auto">
          <a:xfrm>
            <a:off x="1117600" y="1752600"/>
            <a:ext cx="687388" cy="674688"/>
          </a:xfrm>
          <a:custGeom>
            <a:avLst/>
            <a:gdLst/>
            <a:ahLst/>
            <a:cxnLst>
              <a:cxn ang="0">
                <a:pos x="432" y="424"/>
              </a:cxn>
              <a:cxn ang="0">
                <a:pos x="432" y="0"/>
              </a:cxn>
              <a:cxn ang="0">
                <a:pos x="0" y="0"/>
              </a:cxn>
            </a:cxnLst>
            <a:rect l="0" t="0" r="r" b="b"/>
            <a:pathLst>
              <a:path w="433" h="425">
                <a:moveTo>
                  <a:pt x="432" y="424"/>
                </a:moveTo>
                <a:lnTo>
                  <a:pt x="432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8" name="Freeform 34"/>
          <p:cNvSpPr>
            <a:spLocks/>
          </p:cNvSpPr>
          <p:nvPr/>
        </p:nvSpPr>
        <p:spPr bwMode="auto">
          <a:xfrm>
            <a:off x="2286000" y="3352800"/>
            <a:ext cx="1296988" cy="306388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0" y="0"/>
              </a:cxn>
              <a:cxn ang="0">
                <a:pos x="816" y="0"/>
              </a:cxn>
            </a:cxnLst>
            <a:rect l="0" t="0" r="r" b="b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79" name="Freeform 35"/>
          <p:cNvSpPr>
            <a:spLocks/>
          </p:cNvSpPr>
          <p:nvPr/>
        </p:nvSpPr>
        <p:spPr bwMode="auto">
          <a:xfrm>
            <a:off x="2286000" y="3505200"/>
            <a:ext cx="12969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0"/>
              </a:cxn>
            </a:cxnLst>
            <a:rect l="0" t="0" r="r" b="b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0" name="Freeform 36"/>
          <p:cNvSpPr>
            <a:spLocks/>
          </p:cNvSpPr>
          <p:nvPr/>
        </p:nvSpPr>
        <p:spPr bwMode="auto">
          <a:xfrm>
            <a:off x="2286000" y="3657600"/>
            <a:ext cx="1296988" cy="9159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84"/>
              </a:cxn>
              <a:cxn ang="0">
                <a:pos x="816" y="384"/>
              </a:cxn>
            </a:cxnLst>
            <a:rect l="0" t="0" r="r" b="b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1" name="Freeform 37"/>
          <p:cNvSpPr>
            <a:spLocks/>
          </p:cNvSpPr>
          <p:nvPr/>
        </p:nvSpPr>
        <p:spPr bwMode="auto">
          <a:xfrm>
            <a:off x="4200525" y="4244975"/>
            <a:ext cx="744538" cy="392113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123" y="246"/>
              </a:cxn>
              <a:cxn ang="0">
                <a:pos x="123" y="0"/>
              </a:cxn>
              <a:cxn ang="0">
                <a:pos x="468" y="0"/>
              </a:cxn>
            </a:cxnLst>
            <a:rect l="0" t="0" r="r" b="b"/>
            <a:pathLst>
              <a:path w="469" h="247">
                <a:moveTo>
                  <a:pt x="0" y="246"/>
                </a:moveTo>
                <a:lnTo>
                  <a:pt x="123" y="246"/>
                </a:lnTo>
                <a:lnTo>
                  <a:pt x="123" y="0"/>
                </a:lnTo>
                <a:lnTo>
                  <a:pt x="468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2" name="Freeform 38"/>
          <p:cNvSpPr>
            <a:spLocks/>
          </p:cNvSpPr>
          <p:nvPr/>
        </p:nvSpPr>
        <p:spPr bwMode="auto">
          <a:xfrm>
            <a:off x="4194175" y="3657600"/>
            <a:ext cx="1573213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90" y="0"/>
              </a:cxn>
            </a:cxnLst>
            <a:rect l="0" t="0" r="r" b="b"/>
            <a:pathLst>
              <a:path w="991" h="1">
                <a:moveTo>
                  <a:pt x="0" y="0"/>
                </a:moveTo>
                <a:lnTo>
                  <a:pt x="99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3" name="Freeform 39"/>
          <p:cNvSpPr>
            <a:spLocks/>
          </p:cNvSpPr>
          <p:nvPr/>
        </p:nvSpPr>
        <p:spPr bwMode="auto">
          <a:xfrm flipV="1">
            <a:off x="7824788" y="4102100"/>
            <a:ext cx="568325" cy="74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0"/>
              </a:cxn>
            </a:cxnLst>
            <a:rect l="0" t="0" r="r" b="b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4" name="Freeform 40"/>
          <p:cNvSpPr>
            <a:spLocks/>
          </p:cNvSpPr>
          <p:nvPr/>
        </p:nvSpPr>
        <p:spPr bwMode="auto">
          <a:xfrm>
            <a:off x="6645275" y="3849688"/>
            <a:ext cx="1746250" cy="1155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28"/>
              </a:cxn>
              <a:cxn ang="0">
                <a:pos x="843" y="728"/>
              </a:cxn>
              <a:cxn ang="0">
                <a:pos x="841" y="399"/>
              </a:cxn>
              <a:cxn ang="0">
                <a:pos x="1100" y="399"/>
              </a:cxn>
            </a:cxnLst>
            <a:rect l="0" t="0" r="r" b="b"/>
            <a:pathLst>
              <a:path w="1100" h="728">
                <a:moveTo>
                  <a:pt x="0" y="0"/>
                </a:moveTo>
                <a:lnTo>
                  <a:pt x="0" y="728"/>
                </a:lnTo>
                <a:lnTo>
                  <a:pt x="843" y="728"/>
                </a:lnTo>
                <a:lnTo>
                  <a:pt x="841" y="399"/>
                </a:lnTo>
                <a:lnTo>
                  <a:pt x="1100" y="399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5" name="Freeform 41"/>
          <p:cNvSpPr>
            <a:spLocks/>
          </p:cNvSpPr>
          <p:nvPr/>
        </p:nvSpPr>
        <p:spPr bwMode="auto">
          <a:xfrm>
            <a:off x="3200400" y="3962400"/>
            <a:ext cx="5741988" cy="1271588"/>
          </a:xfrm>
          <a:custGeom>
            <a:avLst/>
            <a:gdLst/>
            <a:ahLst/>
            <a:cxnLst>
              <a:cxn ang="0">
                <a:pos x="3408" y="288"/>
              </a:cxn>
              <a:cxn ang="0">
                <a:pos x="3616" y="288"/>
              </a:cxn>
              <a:cxn ang="0">
                <a:pos x="3616" y="800"/>
              </a:cxn>
              <a:cxn ang="0">
                <a:pos x="0" y="800"/>
              </a:cxn>
              <a:cxn ang="0">
                <a:pos x="0" y="0"/>
              </a:cxn>
              <a:cxn ang="0">
                <a:pos x="240" y="0"/>
              </a:cxn>
            </a:cxnLst>
            <a:rect l="0" t="0" r="r" b="b"/>
            <a:pathLst>
              <a:path w="3617" h="801">
                <a:moveTo>
                  <a:pt x="3408" y="288"/>
                </a:moveTo>
                <a:lnTo>
                  <a:pt x="3616" y="288"/>
                </a:lnTo>
                <a:lnTo>
                  <a:pt x="3616" y="800"/>
                </a:lnTo>
                <a:lnTo>
                  <a:pt x="0" y="800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6" name="Oval 42"/>
          <p:cNvSpPr>
            <a:spLocks noChangeArrowheads="1"/>
          </p:cNvSpPr>
          <p:nvPr/>
        </p:nvSpPr>
        <p:spPr bwMode="auto">
          <a:xfrm>
            <a:off x="4603750" y="39179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7" name="Oval 43"/>
          <p:cNvSpPr>
            <a:spLocks noChangeArrowheads="1"/>
          </p:cNvSpPr>
          <p:nvPr/>
        </p:nvSpPr>
        <p:spPr bwMode="auto">
          <a:xfrm>
            <a:off x="6607175" y="381000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188" name="Freeform 44"/>
          <p:cNvSpPr>
            <a:spLocks/>
          </p:cNvSpPr>
          <p:nvPr/>
        </p:nvSpPr>
        <p:spPr bwMode="auto">
          <a:xfrm>
            <a:off x="4949825" y="3860800"/>
            <a:ext cx="230188" cy="458788"/>
          </a:xfrm>
          <a:custGeom>
            <a:avLst/>
            <a:gdLst/>
            <a:ahLst/>
            <a:cxnLst>
              <a:cxn ang="0">
                <a:pos x="144" y="48"/>
              </a:cxn>
              <a:cxn ang="0">
                <a:pos x="144" y="240"/>
              </a:cxn>
              <a:cxn ang="0">
                <a:pos x="0" y="288"/>
              </a:cxn>
              <a:cxn ang="0">
                <a:pos x="0" y="0"/>
              </a:cxn>
              <a:cxn ang="0">
                <a:pos x="144" y="48"/>
              </a:cxn>
            </a:cxnLst>
            <a:rect l="0" t="0" r="r" b="b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45"/>
          <p:cNvGrpSpPr>
            <a:grpSpLocks/>
          </p:cNvGrpSpPr>
          <p:nvPr/>
        </p:nvGrpSpPr>
        <p:grpSpPr bwMode="auto">
          <a:xfrm>
            <a:off x="620713" y="3365500"/>
            <a:ext cx="379412" cy="585788"/>
            <a:chOff x="391" y="2136"/>
            <a:chExt cx="239" cy="369"/>
          </a:xfrm>
        </p:grpSpPr>
        <p:sp>
          <p:nvSpPr>
            <p:cNvPr id="1286190" name="Rectangle 46"/>
            <p:cNvSpPr>
              <a:spLocks noChangeArrowheads="1"/>
            </p:cNvSpPr>
            <p:nvPr/>
          </p:nvSpPr>
          <p:spPr bwMode="auto">
            <a:xfrm>
              <a:off x="440" y="2136"/>
              <a:ext cx="128" cy="3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91" name="Line 47"/>
            <p:cNvSpPr>
              <a:spLocks noChangeShapeType="1"/>
            </p:cNvSpPr>
            <p:nvPr/>
          </p:nvSpPr>
          <p:spPr bwMode="auto">
            <a:xfrm>
              <a:off x="584" y="2320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92" name="Rectangle 48"/>
            <p:cNvSpPr>
              <a:spLocks noChangeArrowheads="1"/>
            </p:cNvSpPr>
            <p:nvPr/>
          </p:nvSpPr>
          <p:spPr bwMode="auto">
            <a:xfrm>
              <a:off x="391" y="2260"/>
              <a:ext cx="239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PC</a:t>
              </a:r>
            </a:p>
          </p:txBody>
        </p:sp>
        <p:sp>
          <p:nvSpPr>
            <p:cNvPr id="1286193" name="Line 49"/>
            <p:cNvSpPr>
              <a:spLocks noChangeShapeType="1"/>
            </p:cNvSpPr>
            <p:nvPr/>
          </p:nvSpPr>
          <p:spPr bwMode="auto">
            <a:xfrm>
              <a:off x="392" y="2320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94" name="Freeform 50"/>
            <p:cNvSpPr>
              <a:spLocks/>
            </p:cNvSpPr>
            <p:nvPr/>
          </p:nvSpPr>
          <p:spPr bwMode="auto">
            <a:xfrm>
              <a:off x="480" y="2456"/>
              <a:ext cx="49" cy="49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86195" name="Line 51"/>
          <p:cNvSpPr>
            <a:spLocks noChangeShapeType="1"/>
          </p:cNvSpPr>
          <p:nvPr/>
        </p:nvSpPr>
        <p:spPr bwMode="auto">
          <a:xfrm>
            <a:off x="4191000" y="3949700"/>
            <a:ext cx="749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5256213" y="3340100"/>
            <a:ext cx="285750" cy="485775"/>
            <a:chOff x="3311" y="2120"/>
            <a:chExt cx="180" cy="306"/>
          </a:xfrm>
        </p:grpSpPr>
        <p:sp>
          <p:nvSpPr>
            <p:cNvPr id="1286197" name="Rectangle 53"/>
            <p:cNvSpPr>
              <a:spLocks noChangeArrowheads="1"/>
            </p:cNvSpPr>
            <p:nvPr/>
          </p:nvSpPr>
          <p:spPr bwMode="auto">
            <a:xfrm>
              <a:off x="3335" y="2120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98" name="Freeform 54"/>
            <p:cNvSpPr>
              <a:spLocks/>
            </p:cNvSpPr>
            <p:nvPr/>
          </p:nvSpPr>
          <p:spPr bwMode="auto">
            <a:xfrm>
              <a:off x="3368" y="2382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solidFill>
              <a:schemeClr val="accent1"/>
            </a:solidFill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199" name="Rectangle 55"/>
            <p:cNvSpPr>
              <a:spLocks noChangeArrowheads="1"/>
            </p:cNvSpPr>
            <p:nvPr/>
          </p:nvSpPr>
          <p:spPr bwMode="auto">
            <a:xfrm>
              <a:off x="3311" y="2195"/>
              <a:ext cx="18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</a:t>
              </a:r>
            </a:p>
          </p:txBody>
        </p:sp>
      </p:grpSp>
      <p:grpSp>
        <p:nvGrpSpPr>
          <p:cNvPr id="11" name="Group 56"/>
          <p:cNvGrpSpPr>
            <a:grpSpLocks/>
          </p:cNvGrpSpPr>
          <p:nvPr/>
        </p:nvGrpSpPr>
        <p:grpSpPr bwMode="auto">
          <a:xfrm>
            <a:off x="5256213" y="3873500"/>
            <a:ext cx="285750" cy="485775"/>
            <a:chOff x="3311" y="2456"/>
            <a:chExt cx="180" cy="306"/>
          </a:xfrm>
        </p:grpSpPr>
        <p:sp>
          <p:nvSpPr>
            <p:cNvPr id="1286201" name="Rectangle 57"/>
            <p:cNvSpPr>
              <a:spLocks noChangeArrowheads="1"/>
            </p:cNvSpPr>
            <p:nvPr/>
          </p:nvSpPr>
          <p:spPr bwMode="auto">
            <a:xfrm>
              <a:off x="3335" y="2456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02" name="Freeform 58"/>
            <p:cNvSpPr>
              <a:spLocks/>
            </p:cNvSpPr>
            <p:nvPr/>
          </p:nvSpPr>
          <p:spPr bwMode="auto">
            <a:xfrm>
              <a:off x="3368" y="2718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solidFill>
              <a:schemeClr val="accent1"/>
            </a:solidFill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03" name="Rectangle 59"/>
            <p:cNvSpPr>
              <a:spLocks noChangeArrowheads="1"/>
            </p:cNvSpPr>
            <p:nvPr/>
          </p:nvSpPr>
          <p:spPr bwMode="auto">
            <a:xfrm>
              <a:off x="3311" y="2539"/>
              <a:ext cx="18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B</a:t>
              </a:r>
            </a:p>
          </p:txBody>
        </p:sp>
      </p:grpSp>
      <p:grpSp>
        <p:nvGrpSpPr>
          <p:cNvPr id="12" name="Group 60"/>
          <p:cNvGrpSpPr>
            <a:grpSpLocks/>
          </p:cNvGrpSpPr>
          <p:nvPr/>
        </p:nvGrpSpPr>
        <p:grpSpPr bwMode="auto">
          <a:xfrm>
            <a:off x="5294313" y="4406900"/>
            <a:ext cx="173037" cy="482600"/>
            <a:chOff x="3335" y="2792"/>
            <a:chExt cx="109" cy="304"/>
          </a:xfrm>
        </p:grpSpPr>
        <p:sp>
          <p:nvSpPr>
            <p:cNvPr id="1286205" name="Rectangle 61"/>
            <p:cNvSpPr>
              <a:spLocks noChangeArrowheads="1"/>
            </p:cNvSpPr>
            <p:nvPr/>
          </p:nvSpPr>
          <p:spPr bwMode="auto">
            <a:xfrm>
              <a:off x="3335" y="2792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06" name="Freeform 62"/>
            <p:cNvSpPr>
              <a:spLocks/>
            </p:cNvSpPr>
            <p:nvPr/>
          </p:nvSpPr>
          <p:spPr bwMode="auto">
            <a:xfrm>
              <a:off x="3368" y="3046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solidFill>
              <a:schemeClr val="accent1"/>
            </a:solidFill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63"/>
          <p:cNvGrpSpPr>
            <a:grpSpLocks/>
          </p:cNvGrpSpPr>
          <p:nvPr/>
        </p:nvGrpSpPr>
        <p:grpSpPr bwMode="auto">
          <a:xfrm>
            <a:off x="6246813" y="3606800"/>
            <a:ext cx="274637" cy="485775"/>
            <a:chOff x="3935" y="2288"/>
            <a:chExt cx="173" cy="306"/>
          </a:xfrm>
        </p:grpSpPr>
        <p:sp>
          <p:nvSpPr>
            <p:cNvPr id="1286208" name="Rectangle 64"/>
            <p:cNvSpPr>
              <a:spLocks noChangeArrowheads="1"/>
            </p:cNvSpPr>
            <p:nvPr/>
          </p:nvSpPr>
          <p:spPr bwMode="auto">
            <a:xfrm>
              <a:off x="3959" y="2288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09" name="Freeform 65"/>
            <p:cNvSpPr>
              <a:spLocks/>
            </p:cNvSpPr>
            <p:nvPr/>
          </p:nvSpPr>
          <p:spPr bwMode="auto">
            <a:xfrm>
              <a:off x="3992" y="2550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10" name="Rectangle 66"/>
            <p:cNvSpPr>
              <a:spLocks noChangeArrowheads="1"/>
            </p:cNvSpPr>
            <p:nvPr/>
          </p:nvSpPr>
          <p:spPr bwMode="auto">
            <a:xfrm>
              <a:off x="3935" y="2363"/>
              <a:ext cx="1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Y</a:t>
              </a:r>
            </a:p>
          </p:txBody>
        </p:sp>
      </p:grp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6272213" y="4406900"/>
            <a:ext cx="173037" cy="482600"/>
            <a:chOff x="3951" y="2792"/>
            <a:chExt cx="109" cy="304"/>
          </a:xfrm>
        </p:grpSpPr>
        <p:sp>
          <p:nvSpPr>
            <p:cNvPr id="1286212" name="Rectangle 68"/>
            <p:cNvSpPr>
              <a:spLocks noChangeArrowheads="1"/>
            </p:cNvSpPr>
            <p:nvPr/>
          </p:nvSpPr>
          <p:spPr bwMode="auto">
            <a:xfrm>
              <a:off x="3951" y="2792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13" name="Freeform 69"/>
            <p:cNvSpPr>
              <a:spLocks/>
            </p:cNvSpPr>
            <p:nvPr/>
          </p:nvSpPr>
          <p:spPr bwMode="auto">
            <a:xfrm>
              <a:off x="3984" y="3046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solidFill>
              <a:schemeClr val="accent1"/>
            </a:solidFill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70"/>
          <p:cNvGrpSpPr>
            <a:grpSpLocks/>
          </p:cNvGrpSpPr>
          <p:nvPr/>
        </p:nvGrpSpPr>
        <p:grpSpPr bwMode="auto">
          <a:xfrm>
            <a:off x="8604250" y="4191000"/>
            <a:ext cx="304800" cy="485775"/>
            <a:chOff x="5420" y="2656"/>
            <a:chExt cx="192" cy="306"/>
          </a:xfrm>
        </p:grpSpPr>
        <p:sp>
          <p:nvSpPr>
            <p:cNvPr id="1286215" name="Line 71"/>
            <p:cNvSpPr>
              <a:spLocks noChangeShapeType="1"/>
            </p:cNvSpPr>
            <p:nvPr/>
          </p:nvSpPr>
          <p:spPr bwMode="auto">
            <a:xfrm flipH="1">
              <a:off x="5420" y="2800"/>
              <a:ext cx="5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16" name="Rectangle 72"/>
            <p:cNvSpPr>
              <a:spLocks noChangeArrowheads="1"/>
            </p:cNvSpPr>
            <p:nvPr/>
          </p:nvSpPr>
          <p:spPr bwMode="auto">
            <a:xfrm>
              <a:off x="5471" y="2656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17" name="Freeform 73"/>
            <p:cNvSpPr>
              <a:spLocks/>
            </p:cNvSpPr>
            <p:nvPr/>
          </p:nvSpPr>
          <p:spPr bwMode="auto">
            <a:xfrm>
              <a:off x="5504" y="2918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solidFill>
              <a:schemeClr val="accent1"/>
            </a:solidFill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18" name="Rectangle 74"/>
            <p:cNvSpPr>
              <a:spLocks noChangeArrowheads="1"/>
            </p:cNvSpPr>
            <p:nvPr/>
          </p:nvSpPr>
          <p:spPr bwMode="auto">
            <a:xfrm>
              <a:off x="5431" y="2723"/>
              <a:ext cx="181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</a:t>
              </a:r>
            </a:p>
          </p:txBody>
        </p:sp>
      </p:grpSp>
      <p:sp>
        <p:nvSpPr>
          <p:cNvPr id="1286219" name="Rectangle 75"/>
          <p:cNvSpPr>
            <a:spLocks noChangeArrowheads="1"/>
          </p:cNvSpPr>
          <p:nvPr/>
        </p:nvSpPr>
        <p:spPr bwMode="auto">
          <a:xfrm>
            <a:off x="5154613" y="4856163"/>
            <a:ext cx="52387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MD1</a:t>
            </a:r>
          </a:p>
        </p:txBody>
      </p:sp>
      <p:sp>
        <p:nvSpPr>
          <p:cNvPr id="1286220" name="Rectangle 76"/>
          <p:cNvSpPr>
            <a:spLocks noChangeArrowheads="1"/>
          </p:cNvSpPr>
          <p:nvPr/>
        </p:nvSpPr>
        <p:spPr bwMode="auto">
          <a:xfrm>
            <a:off x="6132513" y="4868863"/>
            <a:ext cx="52387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MD2</a:t>
            </a:r>
          </a:p>
        </p:txBody>
      </p:sp>
      <p:grpSp>
        <p:nvGrpSpPr>
          <p:cNvPr id="16" name="Group 77"/>
          <p:cNvGrpSpPr>
            <a:grpSpLocks/>
          </p:cNvGrpSpPr>
          <p:nvPr/>
        </p:nvGrpSpPr>
        <p:grpSpPr bwMode="auto">
          <a:xfrm>
            <a:off x="1163638" y="3500438"/>
            <a:ext cx="898525" cy="946150"/>
            <a:chOff x="733" y="2221"/>
            <a:chExt cx="566" cy="596"/>
          </a:xfrm>
        </p:grpSpPr>
        <p:sp>
          <p:nvSpPr>
            <p:cNvPr id="1286222" name="Rectangle 78"/>
            <p:cNvSpPr>
              <a:spLocks noChangeArrowheads="1"/>
            </p:cNvSpPr>
            <p:nvPr/>
          </p:nvSpPr>
          <p:spPr bwMode="auto">
            <a:xfrm>
              <a:off x="775" y="2223"/>
              <a:ext cx="472" cy="5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23" name="Rectangle 79"/>
            <p:cNvSpPr>
              <a:spLocks noChangeArrowheads="1"/>
            </p:cNvSpPr>
            <p:nvPr/>
          </p:nvSpPr>
          <p:spPr bwMode="auto">
            <a:xfrm>
              <a:off x="734" y="2221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6224" name="Rectangle 80"/>
            <p:cNvSpPr>
              <a:spLocks noChangeArrowheads="1"/>
            </p:cNvSpPr>
            <p:nvPr/>
          </p:nvSpPr>
          <p:spPr bwMode="auto">
            <a:xfrm>
              <a:off x="992" y="2335"/>
              <a:ext cx="28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</p:txBody>
        </p:sp>
        <p:sp>
          <p:nvSpPr>
            <p:cNvPr id="1286225" name="Rectangle 81"/>
            <p:cNvSpPr>
              <a:spLocks noChangeArrowheads="1"/>
            </p:cNvSpPr>
            <p:nvPr/>
          </p:nvSpPr>
          <p:spPr bwMode="auto">
            <a:xfrm>
              <a:off x="733" y="2493"/>
              <a:ext cx="566" cy="3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</p:grpSp>
      <p:grpSp>
        <p:nvGrpSpPr>
          <p:cNvPr id="17" name="Group 82"/>
          <p:cNvGrpSpPr>
            <a:grpSpLocks/>
          </p:cNvGrpSpPr>
          <p:nvPr/>
        </p:nvGrpSpPr>
        <p:grpSpPr bwMode="auto">
          <a:xfrm>
            <a:off x="835025" y="2078038"/>
            <a:ext cx="954088" cy="652462"/>
            <a:chOff x="526" y="1325"/>
            <a:chExt cx="601" cy="411"/>
          </a:xfrm>
        </p:grpSpPr>
        <p:sp>
          <p:nvSpPr>
            <p:cNvPr id="1286227" name="Rectangle 83"/>
            <p:cNvSpPr>
              <a:spLocks noChangeArrowheads="1"/>
            </p:cNvSpPr>
            <p:nvPr/>
          </p:nvSpPr>
          <p:spPr bwMode="auto">
            <a:xfrm>
              <a:off x="526" y="1325"/>
              <a:ext cx="2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0x4</a:t>
              </a:r>
            </a:p>
          </p:txBody>
        </p:sp>
        <p:sp>
          <p:nvSpPr>
            <p:cNvPr id="1286228" name="Freeform 84"/>
            <p:cNvSpPr>
              <a:spLocks/>
            </p:cNvSpPr>
            <p:nvPr/>
          </p:nvSpPr>
          <p:spPr bwMode="auto">
            <a:xfrm>
              <a:off x="823" y="1351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29" name="Line 85"/>
            <p:cNvSpPr>
              <a:spLocks noChangeShapeType="1"/>
            </p:cNvSpPr>
            <p:nvPr/>
          </p:nvSpPr>
          <p:spPr bwMode="auto">
            <a:xfrm>
              <a:off x="779" y="1399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30" name="Rectangle 86"/>
            <p:cNvSpPr>
              <a:spLocks noChangeArrowheads="1"/>
            </p:cNvSpPr>
            <p:nvPr/>
          </p:nvSpPr>
          <p:spPr bwMode="auto">
            <a:xfrm>
              <a:off x="829" y="1469"/>
              <a:ext cx="268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Add</a:t>
              </a:r>
            </a:p>
          </p:txBody>
        </p:sp>
        <p:sp>
          <p:nvSpPr>
            <p:cNvPr id="1286231" name="Line 87"/>
            <p:cNvSpPr>
              <a:spLocks noChangeShapeType="1"/>
            </p:cNvSpPr>
            <p:nvPr/>
          </p:nvSpPr>
          <p:spPr bwMode="auto">
            <a:xfrm>
              <a:off x="1071" y="1551"/>
              <a:ext cx="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" name="Group 88"/>
          <p:cNvGrpSpPr>
            <a:grpSpLocks/>
          </p:cNvGrpSpPr>
          <p:nvPr/>
        </p:nvGrpSpPr>
        <p:grpSpPr bwMode="auto">
          <a:xfrm>
            <a:off x="1965325" y="3567113"/>
            <a:ext cx="350838" cy="482600"/>
            <a:chOff x="1238" y="2263"/>
            <a:chExt cx="221" cy="304"/>
          </a:xfrm>
        </p:grpSpPr>
        <p:sp>
          <p:nvSpPr>
            <p:cNvPr id="1286233" name="Line 89"/>
            <p:cNvSpPr>
              <a:spLocks noChangeShapeType="1"/>
            </p:cNvSpPr>
            <p:nvPr/>
          </p:nvSpPr>
          <p:spPr bwMode="auto">
            <a:xfrm>
              <a:off x="1256" y="2424"/>
              <a:ext cx="18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34" name="Rectangle 90"/>
            <p:cNvSpPr>
              <a:spLocks noChangeArrowheads="1"/>
            </p:cNvSpPr>
            <p:nvPr/>
          </p:nvSpPr>
          <p:spPr bwMode="auto">
            <a:xfrm>
              <a:off x="1293" y="2263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35" name="Freeform 91"/>
            <p:cNvSpPr>
              <a:spLocks/>
            </p:cNvSpPr>
            <p:nvPr/>
          </p:nvSpPr>
          <p:spPr bwMode="auto">
            <a:xfrm>
              <a:off x="1326" y="2517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36" name="Rectangle 92"/>
            <p:cNvSpPr>
              <a:spLocks noChangeArrowheads="1"/>
            </p:cNvSpPr>
            <p:nvPr/>
          </p:nvSpPr>
          <p:spPr bwMode="auto">
            <a:xfrm>
              <a:off x="1238" y="2330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</p:grpSp>
      <p:sp>
        <p:nvSpPr>
          <p:cNvPr id="1286237" name="Rectangle 93"/>
          <p:cNvSpPr>
            <a:spLocks noChangeArrowheads="1"/>
          </p:cNvSpPr>
          <p:nvPr/>
        </p:nvSpPr>
        <p:spPr bwMode="auto">
          <a:xfrm>
            <a:off x="3595688" y="4424363"/>
            <a:ext cx="585787" cy="3413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238" name="Rectangle 94"/>
          <p:cNvSpPr>
            <a:spLocks noChangeArrowheads="1"/>
          </p:cNvSpPr>
          <p:nvPr/>
        </p:nvSpPr>
        <p:spPr bwMode="auto">
          <a:xfrm>
            <a:off x="3624263" y="4370388"/>
            <a:ext cx="5413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Imm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Ext</a:t>
            </a:r>
          </a:p>
        </p:txBody>
      </p:sp>
      <p:sp>
        <p:nvSpPr>
          <p:cNvPr id="1286239" name="Freeform 95"/>
          <p:cNvSpPr>
            <a:spLocks/>
          </p:cNvSpPr>
          <p:nvPr/>
        </p:nvSpPr>
        <p:spPr bwMode="auto">
          <a:xfrm>
            <a:off x="5745163" y="3567113"/>
            <a:ext cx="396875" cy="611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50" y="192"/>
              </a:cxn>
              <a:cxn ang="0">
                <a:pos x="0" y="224"/>
              </a:cxn>
              <a:cxn ang="0">
                <a:pos x="0" y="384"/>
              </a:cxn>
              <a:cxn ang="0">
                <a:pos x="249" y="288"/>
              </a:cxn>
              <a:cxn ang="0">
                <a:pos x="249" y="96"/>
              </a:cxn>
              <a:cxn ang="0">
                <a:pos x="0" y="0"/>
              </a:cxn>
            </a:cxnLst>
            <a:rect l="0" t="0" r="r" b="b"/>
            <a:pathLst>
              <a:path w="250" h="385">
                <a:moveTo>
                  <a:pt x="0" y="0"/>
                </a:moveTo>
                <a:lnTo>
                  <a:pt x="0" y="160"/>
                </a:lnTo>
                <a:lnTo>
                  <a:pt x="50" y="192"/>
                </a:lnTo>
                <a:lnTo>
                  <a:pt x="0" y="224"/>
                </a:lnTo>
                <a:lnTo>
                  <a:pt x="0" y="384"/>
                </a:lnTo>
                <a:lnTo>
                  <a:pt x="249" y="288"/>
                </a:lnTo>
                <a:lnTo>
                  <a:pt x="249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240" name="Rectangle 96"/>
          <p:cNvSpPr>
            <a:spLocks noChangeArrowheads="1"/>
          </p:cNvSpPr>
          <p:nvPr/>
        </p:nvSpPr>
        <p:spPr bwMode="auto">
          <a:xfrm>
            <a:off x="5757863" y="3741738"/>
            <a:ext cx="4318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Verdana" charset="0"/>
              </a:rPr>
              <a:t>ALU</a:t>
            </a:r>
          </a:p>
        </p:txBody>
      </p:sp>
      <p:sp>
        <p:nvSpPr>
          <p:cNvPr id="1286241" name="Freeform 97"/>
          <p:cNvSpPr>
            <a:spLocks/>
          </p:cNvSpPr>
          <p:nvPr/>
        </p:nvSpPr>
        <p:spPr bwMode="auto">
          <a:xfrm>
            <a:off x="8382000" y="4090988"/>
            <a:ext cx="230188" cy="517525"/>
          </a:xfrm>
          <a:custGeom>
            <a:avLst/>
            <a:gdLst/>
            <a:ahLst/>
            <a:cxnLst>
              <a:cxn ang="0">
                <a:pos x="144" y="41"/>
              </a:cxn>
              <a:cxn ang="0">
                <a:pos x="144" y="284"/>
              </a:cxn>
              <a:cxn ang="0">
                <a:pos x="0" y="325"/>
              </a:cxn>
              <a:cxn ang="0">
                <a:pos x="0" y="0"/>
              </a:cxn>
              <a:cxn ang="0">
                <a:pos x="144" y="41"/>
              </a:cxn>
            </a:cxnLst>
            <a:rect l="0" t="0" r="r" b="b"/>
            <a:pathLst>
              <a:path w="145" h="326">
                <a:moveTo>
                  <a:pt x="144" y="41"/>
                </a:moveTo>
                <a:lnTo>
                  <a:pt x="144" y="284"/>
                </a:lnTo>
                <a:lnTo>
                  <a:pt x="0" y="325"/>
                </a:lnTo>
                <a:lnTo>
                  <a:pt x="0" y="0"/>
                </a:lnTo>
                <a:lnTo>
                  <a:pt x="144" y="41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" name="Group 98"/>
          <p:cNvGrpSpPr>
            <a:grpSpLocks/>
          </p:cNvGrpSpPr>
          <p:nvPr/>
        </p:nvGrpSpPr>
        <p:grpSpPr bwMode="auto">
          <a:xfrm>
            <a:off x="3530600" y="3049588"/>
            <a:ext cx="704850" cy="1187450"/>
            <a:chOff x="2224" y="1737"/>
            <a:chExt cx="444" cy="748"/>
          </a:xfrm>
        </p:grpSpPr>
        <p:sp>
          <p:nvSpPr>
            <p:cNvPr id="1286243" name="Rectangle 99"/>
            <p:cNvSpPr>
              <a:spLocks noChangeArrowheads="1"/>
            </p:cNvSpPr>
            <p:nvPr/>
          </p:nvSpPr>
          <p:spPr bwMode="auto">
            <a:xfrm>
              <a:off x="2265" y="1787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44" name="Rectangle 100"/>
            <p:cNvSpPr>
              <a:spLocks noChangeArrowheads="1"/>
            </p:cNvSpPr>
            <p:nvPr/>
          </p:nvSpPr>
          <p:spPr bwMode="auto">
            <a:xfrm>
              <a:off x="2392" y="2037"/>
              <a:ext cx="27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rd1</a:t>
              </a:r>
            </a:p>
          </p:txBody>
        </p:sp>
        <p:sp>
          <p:nvSpPr>
            <p:cNvPr id="1286245" name="Rectangle 101"/>
            <p:cNvSpPr>
              <a:spLocks noChangeArrowheads="1"/>
            </p:cNvSpPr>
            <p:nvPr/>
          </p:nvSpPr>
          <p:spPr bwMode="auto">
            <a:xfrm>
              <a:off x="2249" y="2295"/>
              <a:ext cx="40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GPRs</a:t>
              </a:r>
            </a:p>
          </p:txBody>
        </p:sp>
        <p:sp>
          <p:nvSpPr>
            <p:cNvPr id="1286246" name="Rectangle 102"/>
            <p:cNvSpPr>
              <a:spLocks noChangeArrowheads="1"/>
            </p:cNvSpPr>
            <p:nvPr/>
          </p:nvSpPr>
          <p:spPr bwMode="auto">
            <a:xfrm>
              <a:off x="2224" y="1841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rs1</a:t>
              </a:r>
            </a:p>
          </p:txBody>
        </p:sp>
        <p:sp>
          <p:nvSpPr>
            <p:cNvPr id="1286247" name="Rectangle 103"/>
            <p:cNvSpPr>
              <a:spLocks noChangeArrowheads="1"/>
            </p:cNvSpPr>
            <p:nvPr/>
          </p:nvSpPr>
          <p:spPr bwMode="auto">
            <a:xfrm>
              <a:off x="2224" y="1937"/>
              <a:ext cx="26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rs2</a:t>
              </a:r>
            </a:p>
          </p:txBody>
        </p:sp>
        <p:sp>
          <p:nvSpPr>
            <p:cNvPr id="1286248" name="Rectangle 104"/>
            <p:cNvSpPr>
              <a:spLocks noChangeArrowheads="1"/>
            </p:cNvSpPr>
            <p:nvPr/>
          </p:nvSpPr>
          <p:spPr bwMode="auto">
            <a:xfrm>
              <a:off x="2224" y="2121"/>
              <a:ext cx="24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ws</a:t>
              </a:r>
            </a:p>
          </p:txBody>
        </p:sp>
        <p:sp>
          <p:nvSpPr>
            <p:cNvPr id="1286249" name="Rectangle 105"/>
            <p:cNvSpPr>
              <a:spLocks noChangeArrowheads="1"/>
            </p:cNvSpPr>
            <p:nvPr/>
          </p:nvSpPr>
          <p:spPr bwMode="auto">
            <a:xfrm>
              <a:off x="2224" y="2215"/>
              <a:ext cx="25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</a:t>
              </a:r>
            </a:p>
          </p:txBody>
        </p:sp>
        <p:sp>
          <p:nvSpPr>
            <p:cNvPr id="1286250" name="Rectangle 106"/>
            <p:cNvSpPr>
              <a:spLocks noChangeArrowheads="1"/>
            </p:cNvSpPr>
            <p:nvPr/>
          </p:nvSpPr>
          <p:spPr bwMode="auto">
            <a:xfrm>
              <a:off x="2387" y="2216"/>
              <a:ext cx="27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rd2</a:t>
              </a:r>
            </a:p>
          </p:txBody>
        </p:sp>
        <p:sp>
          <p:nvSpPr>
            <p:cNvPr id="1286251" name="Rectangle 107"/>
            <p:cNvSpPr>
              <a:spLocks noChangeArrowheads="1"/>
            </p:cNvSpPr>
            <p:nvPr/>
          </p:nvSpPr>
          <p:spPr bwMode="auto">
            <a:xfrm>
              <a:off x="2360" y="1737"/>
              <a:ext cx="2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6252" name="Freeform 108"/>
            <p:cNvSpPr>
              <a:spLocks/>
            </p:cNvSpPr>
            <p:nvPr/>
          </p:nvSpPr>
          <p:spPr bwMode="auto">
            <a:xfrm flipV="1">
              <a:off x="2295" y="1789"/>
              <a:ext cx="54" cy="47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86253" name="Rectangle 109"/>
          <p:cNvSpPr>
            <a:spLocks noChangeArrowheads="1"/>
          </p:cNvSpPr>
          <p:nvPr/>
        </p:nvSpPr>
        <p:spPr bwMode="auto">
          <a:xfrm>
            <a:off x="7002463" y="4178300"/>
            <a:ext cx="898525" cy="45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Data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grpSp>
        <p:nvGrpSpPr>
          <p:cNvPr id="20" name="Group 110"/>
          <p:cNvGrpSpPr>
            <a:grpSpLocks/>
          </p:cNvGrpSpPr>
          <p:nvPr/>
        </p:nvGrpSpPr>
        <p:grpSpPr bwMode="auto">
          <a:xfrm>
            <a:off x="6934200" y="3505200"/>
            <a:ext cx="893763" cy="1273175"/>
            <a:chOff x="4391" y="2238"/>
            <a:chExt cx="563" cy="802"/>
          </a:xfrm>
        </p:grpSpPr>
        <p:sp>
          <p:nvSpPr>
            <p:cNvPr id="1286255" name="Rectangle 111"/>
            <p:cNvSpPr>
              <a:spLocks noChangeArrowheads="1"/>
            </p:cNvSpPr>
            <p:nvPr/>
          </p:nvSpPr>
          <p:spPr bwMode="auto">
            <a:xfrm>
              <a:off x="4391" y="2849"/>
              <a:ext cx="333" cy="1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900">
                  <a:solidFill>
                    <a:schemeClr val="tx1"/>
                  </a:solidFill>
                  <a:latin typeface="Verdana" charset="0"/>
                </a:rPr>
                <a:t>wdata</a:t>
              </a:r>
            </a:p>
          </p:txBody>
        </p:sp>
        <p:sp>
          <p:nvSpPr>
            <p:cNvPr id="1286256" name="Rectangle 112"/>
            <p:cNvSpPr>
              <a:spLocks noChangeArrowheads="1"/>
            </p:cNvSpPr>
            <p:nvPr/>
          </p:nvSpPr>
          <p:spPr bwMode="auto">
            <a:xfrm>
              <a:off x="4432" y="2288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57" name="Rectangle 113"/>
            <p:cNvSpPr>
              <a:spLocks noChangeArrowheads="1"/>
            </p:cNvSpPr>
            <p:nvPr/>
          </p:nvSpPr>
          <p:spPr bwMode="auto">
            <a:xfrm>
              <a:off x="4399" y="2334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286258" name="Rectangle 114"/>
            <p:cNvSpPr>
              <a:spLocks noChangeArrowheads="1"/>
            </p:cNvSpPr>
            <p:nvPr/>
          </p:nvSpPr>
          <p:spPr bwMode="auto">
            <a:xfrm>
              <a:off x="4391" y="2863"/>
              <a:ext cx="4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wdata</a:t>
              </a:r>
            </a:p>
          </p:txBody>
        </p:sp>
        <p:sp>
          <p:nvSpPr>
            <p:cNvPr id="1286259" name="Rectangle 115"/>
            <p:cNvSpPr>
              <a:spLocks noChangeArrowheads="1"/>
            </p:cNvSpPr>
            <p:nvPr/>
          </p:nvSpPr>
          <p:spPr bwMode="auto">
            <a:xfrm>
              <a:off x="4586" y="2532"/>
              <a:ext cx="36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rdata</a:t>
              </a:r>
            </a:p>
          </p:txBody>
        </p:sp>
        <p:sp>
          <p:nvSpPr>
            <p:cNvPr id="1286260" name="Rectangle 116"/>
            <p:cNvSpPr>
              <a:spLocks noChangeArrowheads="1"/>
            </p:cNvSpPr>
            <p:nvPr/>
          </p:nvSpPr>
          <p:spPr bwMode="auto">
            <a:xfrm>
              <a:off x="4527" y="2238"/>
              <a:ext cx="2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1286261" name="Freeform 117"/>
            <p:cNvSpPr>
              <a:spLocks/>
            </p:cNvSpPr>
            <p:nvPr/>
          </p:nvSpPr>
          <p:spPr bwMode="auto">
            <a:xfrm flipV="1">
              <a:off x="4468" y="2297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118"/>
          <p:cNvGrpSpPr>
            <a:grpSpLocks/>
          </p:cNvGrpSpPr>
          <p:nvPr/>
        </p:nvGrpSpPr>
        <p:grpSpPr bwMode="auto">
          <a:xfrm>
            <a:off x="5616575" y="1765300"/>
            <a:ext cx="633413" cy="1866900"/>
            <a:chOff x="3538" y="1112"/>
            <a:chExt cx="399" cy="1176"/>
          </a:xfrm>
        </p:grpSpPr>
        <p:sp>
          <p:nvSpPr>
            <p:cNvPr id="1286263" name="Line 119"/>
            <p:cNvSpPr>
              <a:spLocks noChangeShapeType="1"/>
            </p:cNvSpPr>
            <p:nvPr/>
          </p:nvSpPr>
          <p:spPr bwMode="auto">
            <a:xfrm>
              <a:off x="3736" y="1112"/>
              <a:ext cx="0" cy="11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" name="Group 120"/>
            <p:cNvGrpSpPr>
              <a:grpSpLocks/>
            </p:cNvGrpSpPr>
            <p:nvPr/>
          </p:nvGrpSpPr>
          <p:grpSpPr bwMode="auto">
            <a:xfrm>
              <a:off x="3538" y="1926"/>
              <a:ext cx="399" cy="180"/>
              <a:chOff x="3538" y="1926"/>
              <a:chExt cx="399" cy="180"/>
            </a:xfrm>
          </p:grpSpPr>
          <p:sp>
            <p:nvSpPr>
              <p:cNvPr id="1286265" name="Oval 121"/>
              <p:cNvSpPr>
                <a:spLocks noChangeArrowheads="1"/>
              </p:cNvSpPr>
              <p:nvPr/>
            </p:nvSpPr>
            <p:spPr bwMode="auto">
              <a:xfrm>
                <a:off x="3571" y="1926"/>
                <a:ext cx="364" cy="168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66" name="Rectangle 122"/>
              <p:cNvSpPr>
                <a:spLocks noChangeArrowheads="1"/>
              </p:cNvSpPr>
              <p:nvPr/>
            </p:nvSpPr>
            <p:spPr bwMode="auto">
              <a:xfrm>
                <a:off x="3538" y="1935"/>
                <a:ext cx="399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OpSel</a:t>
                </a:r>
              </a:p>
            </p:txBody>
          </p:sp>
        </p:grpSp>
      </p:grpSp>
      <p:grpSp>
        <p:nvGrpSpPr>
          <p:cNvPr id="23" name="Group 123"/>
          <p:cNvGrpSpPr>
            <a:grpSpLocks/>
          </p:cNvGrpSpPr>
          <p:nvPr/>
        </p:nvGrpSpPr>
        <p:grpSpPr bwMode="auto">
          <a:xfrm>
            <a:off x="2286000" y="4257675"/>
            <a:ext cx="3122613" cy="1585913"/>
            <a:chOff x="1440" y="2682"/>
            <a:chExt cx="1967" cy="999"/>
          </a:xfrm>
        </p:grpSpPr>
        <p:grpSp>
          <p:nvGrpSpPr>
            <p:cNvPr id="24" name="Group 124"/>
            <p:cNvGrpSpPr>
              <a:grpSpLocks/>
            </p:cNvGrpSpPr>
            <p:nvPr/>
          </p:nvGrpSpPr>
          <p:grpSpPr bwMode="auto">
            <a:xfrm>
              <a:off x="1440" y="2682"/>
              <a:ext cx="1762" cy="999"/>
              <a:chOff x="1440" y="2682"/>
              <a:chExt cx="1762" cy="999"/>
            </a:xfrm>
          </p:grpSpPr>
          <p:sp>
            <p:nvSpPr>
              <p:cNvPr id="1286269" name="Line 125"/>
              <p:cNvSpPr>
                <a:spLocks noChangeShapeType="1"/>
              </p:cNvSpPr>
              <p:nvPr/>
            </p:nvSpPr>
            <p:spPr bwMode="auto">
              <a:xfrm flipV="1">
                <a:off x="2464" y="3000"/>
                <a:ext cx="0" cy="68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70" name="Freeform 126"/>
              <p:cNvSpPr>
                <a:spLocks/>
              </p:cNvSpPr>
              <p:nvPr/>
            </p:nvSpPr>
            <p:spPr bwMode="auto">
              <a:xfrm>
                <a:off x="1440" y="2682"/>
                <a:ext cx="1762" cy="999"/>
              </a:xfrm>
              <a:custGeom>
                <a:avLst/>
                <a:gdLst/>
                <a:ahLst/>
                <a:cxnLst>
                  <a:cxn ang="0">
                    <a:pos x="0" y="206"/>
                  </a:cxn>
                  <a:cxn ang="0">
                    <a:pos x="2" y="999"/>
                  </a:cxn>
                  <a:cxn ang="0">
                    <a:pos x="1762" y="999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999">
                    <a:moveTo>
                      <a:pt x="0" y="206"/>
                    </a:moveTo>
                    <a:lnTo>
                      <a:pt x="2" y="999"/>
                    </a:lnTo>
                    <a:lnTo>
                      <a:pt x="1762" y="999"/>
                    </a:lnTo>
                    <a:lnTo>
                      <a:pt x="1762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127"/>
            <p:cNvGrpSpPr>
              <a:grpSpLocks/>
            </p:cNvGrpSpPr>
            <p:nvPr/>
          </p:nvGrpSpPr>
          <p:grpSpPr bwMode="auto">
            <a:xfrm>
              <a:off x="2248" y="3352"/>
              <a:ext cx="419" cy="180"/>
              <a:chOff x="2168" y="3352"/>
              <a:chExt cx="419" cy="180"/>
            </a:xfrm>
          </p:grpSpPr>
          <p:sp>
            <p:nvSpPr>
              <p:cNvPr id="1286272" name="Oval 128"/>
              <p:cNvSpPr>
                <a:spLocks noChangeArrowheads="1"/>
              </p:cNvSpPr>
              <p:nvPr/>
            </p:nvSpPr>
            <p:spPr bwMode="auto">
              <a:xfrm>
                <a:off x="2201" y="3352"/>
                <a:ext cx="364" cy="168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73" name="Rectangle 129"/>
              <p:cNvSpPr>
                <a:spLocks noChangeArrowheads="1"/>
              </p:cNvSpPr>
              <p:nvPr/>
            </p:nvSpPr>
            <p:spPr bwMode="auto">
              <a:xfrm>
                <a:off x="2168" y="3361"/>
                <a:ext cx="419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ExtSel</a:t>
                </a:r>
              </a:p>
            </p:txBody>
          </p:sp>
        </p:grpSp>
        <p:grpSp>
          <p:nvGrpSpPr>
            <p:cNvPr id="26" name="Group 130"/>
            <p:cNvGrpSpPr>
              <a:grpSpLocks/>
            </p:cNvGrpSpPr>
            <p:nvPr/>
          </p:nvGrpSpPr>
          <p:grpSpPr bwMode="auto">
            <a:xfrm>
              <a:off x="2999" y="3352"/>
              <a:ext cx="408" cy="180"/>
              <a:chOff x="2999" y="3352"/>
              <a:chExt cx="408" cy="180"/>
            </a:xfrm>
          </p:grpSpPr>
          <p:sp>
            <p:nvSpPr>
              <p:cNvPr id="1286275" name="Oval 131"/>
              <p:cNvSpPr>
                <a:spLocks noChangeArrowheads="1"/>
              </p:cNvSpPr>
              <p:nvPr/>
            </p:nvSpPr>
            <p:spPr bwMode="auto">
              <a:xfrm>
                <a:off x="2999" y="3352"/>
                <a:ext cx="408" cy="168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76" name="Rectangle 132"/>
              <p:cNvSpPr>
                <a:spLocks noChangeArrowheads="1"/>
              </p:cNvSpPr>
              <p:nvPr/>
            </p:nvSpPr>
            <p:spPr bwMode="auto">
              <a:xfrm>
                <a:off x="3028" y="3361"/>
                <a:ext cx="336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BSrc</a:t>
                </a:r>
              </a:p>
            </p:txBody>
          </p:sp>
        </p:grpSp>
      </p:grpSp>
      <p:grpSp>
        <p:nvGrpSpPr>
          <p:cNvPr id="27" name="Group 133"/>
          <p:cNvGrpSpPr>
            <a:grpSpLocks/>
          </p:cNvGrpSpPr>
          <p:nvPr/>
        </p:nvGrpSpPr>
        <p:grpSpPr bwMode="auto">
          <a:xfrm>
            <a:off x="6858000" y="1676400"/>
            <a:ext cx="1936750" cy="2349500"/>
            <a:chOff x="4340" y="1104"/>
            <a:chExt cx="1220" cy="1480"/>
          </a:xfrm>
        </p:grpSpPr>
        <p:sp>
          <p:nvSpPr>
            <p:cNvPr id="1286278" name="Line 134"/>
            <p:cNvSpPr>
              <a:spLocks noChangeShapeType="1"/>
            </p:cNvSpPr>
            <p:nvPr/>
          </p:nvSpPr>
          <p:spPr bwMode="auto">
            <a:xfrm>
              <a:off x="4608" y="1104"/>
              <a:ext cx="0" cy="11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6279" name="Freeform 135"/>
            <p:cNvSpPr>
              <a:spLocks/>
            </p:cNvSpPr>
            <p:nvPr/>
          </p:nvSpPr>
          <p:spPr bwMode="auto">
            <a:xfrm>
              <a:off x="4605" y="1938"/>
              <a:ext cx="763" cy="6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8" name="Group 136"/>
            <p:cNvGrpSpPr>
              <a:grpSpLocks/>
            </p:cNvGrpSpPr>
            <p:nvPr/>
          </p:nvGrpSpPr>
          <p:grpSpPr bwMode="auto">
            <a:xfrm>
              <a:off x="5125" y="2067"/>
              <a:ext cx="435" cy="180"/>
              <a:chOff x="5125" y="2067"/>
              <a:chExt cx="435" cy="180"/>
            </a:xfrm>
          </p:grpSpPr>
          <p:sp>
            <p:nvSpPr>
              <p:cNvPr id="1286281" name="Oval 137"/>
              <p:cNvSpPr>
                <a:spLocks noChangeArrowheads="1"/>
              </p:cNvSpPr>
              <p:nvPr/>
            </p:nvSpPr>
            <p:spPr bwMode="auto">
              <a:xfrm>
                <a:off x="5152" y="2067"/>
                <a:ext cx="408" cy="168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82" name="Rectangle 138"/>
              <p:cNvSpPr>
                <a:spLocks noChangeArrowheads="1"/>
              </p:cNvSpPr>
              <p:nvPr/>
            </p:nvSpPr>
            <p:spPr bwMode="auto">
              <a:xfrm>
                <a:off x="5125" y="2076"/>
                <a:ext cx="43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WBSrc</a:t>
                </a:r>
              </a:p>
            </p:txBody>
          </p:sp>
        </p:grpSp>
        <p:grpSp>
          <p:nvGrpSpPr>
            <p:cNvPr id="29" name="Group 139"/>
            <p:cNvGrpSpPr>
              <a:grpSpLocks/>
            </p:cNvGrpSpPr>
            <p:nvPr/>
          </p:nvGrpSpPr>
          <p:grpSpPr bwMode="auto">
            <a:xfrm>
              <a:off x="4340" y="2007"/>
              <a:ext cx="603" cy="180"/>
              <a:chOff x="4340" y="1959"/>
              <a:chExt cx="603" cy="180"/>
            </a:xfrm>
          </p:grpSpPr>
          <p:sp>
            <p:nvSpPr>
              <p:cNvPr id="1286284" name="Oval 140"/>
              <p:cNvSpPr>
                <a:spLocks noChangeArrowheads="1"/>
              </p:cNvSpPr>
              <p:nvPr/>
            </p:nvSpPr>
            <p:spPr bwMode="auto">
              <a:xfrm>
                <a:off x="4350" y="1959"/>
                <a:ext cx="539" cy="168"/>
              </a:xfrm>
              <a:prstGeom prst="ellipse">
                <a:avLst/>
              </a:prstGeom>
              <a:solidFill>
                <a:srgbClr val="CFBDC8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285" name="Rectangle 141"/>
              <p:cNvSpPr>
                <a:spLocks noChangeArrowheads="1"/>
              </p:cNvSpPr>
              <p:nvPr/>
            </p:nvSpPr>
            <p:spPr bwMode="auto">
              <a:xfrm>
                <a:off x="4340" y="1968"/>
                <a:ext cx="603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MemWrite</a:t>
                </a:r>
              </a:p>
            </p:txBody>
          </p:sp>
        </p:grpSp>
      </p:grpSp>
      <p:grpSp>
        <p:nvGrpSpPr>
          <p:cNvPr id="30" name="Group 142"/>
          <p:cNvGrpSpPr>
            <a:grpSpLocks/>
          </p:cNvGrpSpPr>
          <p:nvPr/>
        </p:nvGrpSpPr>
        <p:grpSpPr bwMode="auto">
          <a:xfrm>
            <a:off x="3886200" y="2400300"/>
            <a:ext cx="5105400" cy="736600"/>
            <a:chOff x="2448" y="1512"/>
            <a:chExt cx="3216" cy="464"/>
          </a:xfrm>
        </p:grpSpPr>
        <p:grpSp>
          <p:nvGrpSpPr>
            <p:cNvPr id="31" name="Group 143"/>
            <p:cNvGrpSpPr>
              <a:grpSpLocks/>
            </p:cNvGrpSpPr>
            <p:nvPr/>
          </p:nvGrpSpPr>
          <p:grpSpPr bwMode="auto">
            <a:xfrm>
              <a:off x="4658" y="1520"/>
              <a:ext cx="1006" cy="264"/>
              <a:chOff x="4658" y="1520"/>
              <a:chExt cx="1006" cy="264"/>
            </a:xfrm>
          </p:grpSpPr>
          <p:sp>
            <p:nvSpPr>
              <p:cNvPr id="1286288" name="Freeform 144"/>
              <p:cNvSpPr>
                <a:spLocks/>
              </p:cNvSpPr>
              <p:nvPr/>
            </p:nvSpPr>
            <p:spPr bwMode="auto">
              <a:xfrm>
                <a:off x="4888" y="1520"/>
                <a:ext cx="776" cy="152"/>
              </a:xfrm>
              <a:custGeom>
                <a:avLst/>
                <a:gdLst/>
                <a:ahLst/>
                <a:cxnLst>
                  <a:cxn ang="0">
                    <a:pos x="776" y="152"/>
                  </a:cxn>
                  <a:cxn ang="0">
                    <a:pos x="0" y="152"/>
                  </a:cxn>
                  <a:cxn ang="0">
                    <a:pos x="0" y="0"/>
                  </a:cxn>
                </a:cxnLst>
                <a:rect l="0" t="0" r="r" b="b"/>
                <a:pathLst>
                  <a:path w="776" h="152">
                    <a:moveTo>
                      <a:pt x="776" y="152"/>
                    </a:moveTo>
                    <a:lnTo>
                      <a:pt x="0" y="152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86211" name="Group 145"/>
              <p:cNvGrpSpPr>
                <a:grpSpLocks/>
              </p:cNvGrpSpPr>
              <p:nvPr/>
            </p:nvGrpSpPr>
            <p:grpSpPr bwMode="auto">
              <a:xfrm>
                <a:off x="4658" y="1604"/>
                <a:ext cx="460" cy="180"/>
                <a:chOff x="4658" y="1524"/>
                <a:chExt cx="460" cy="180"/>
              </a:xfrm>
            </p:grpSpPr>
            <p:sp>
              <p:nvSpPr>
                <p:cNvPr id="1286290" name="Oval 146"/>
                <p:cNvSpPr>
                  <a:spLocks noChangeArrowheads="1"/>
                </p:cNvSpPr>
                <p:nvPr/>
              </p:nvSpPr>
              <p:spPr bwMode="auto">
                <a:xfrm>
                  <a:off x="4685" y="1524"/>
                  <a:ext cx="408" cy="168"/>
                </a:xfrm>
                <a:prstGeom prst="ellipse">
                  <a:avLst/>
                </a:prstGeom>
                <a:solidFill>
                  <a:srgbClr val="CFBDC8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6291" name="Rectangle 147"/>
                <p:cNvSpPr>
                  <a:spLocks noChangeArrowheads="1"/>
                </p:cNvSpPr>
                <p:nvPr/>
              </p:nvSpPr>
              <p:spPr bwMode="auto">
                <a:xfrm>
                  <a:off x="4658" y="1533"/>
                  <a:ext cx="460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RegDst</a:t>
                  </a:r>
                </a:p>
              </p:txBody>
            </p:sp>
          </p:grpSp>
        </p:grpSp>
        <p:grpSp>
          <p:nvGrpSpPr>
            <p:cNvPr id="1286214" name="Group 148"/>
            <p:cNvGrpSpPr>
              <a:grpSpLocks/>
            </p:cNvGrpSpPr>
            <p:nvPr/>
          </p:nvGrpSpPr>
          <p:grpSpPr bwMode="auto">
            <a:xfrm>
              <a:off x="2448" y="1512"/>
              <a:ext cx="3216" cy="464"/>
              <a:chOff x="2448" y="1512"/>
              <a:chExt cx="3216" cy="464"/>
            </a:xfrm>
          </p:grpSpPr>
          <p:sp>
            <p:nvSpPr>
              <p:cNvPr id="1286293" name="Freeform 149"/>
              <p:cNvSpPr>
                <a:spLocks/>
              </p:cNvSpPr>
              <p:nvPr/>
            </p:nvSpPr>
            <p:spPr bwMode="auto">
              <a:xfrm>
                <a:off x="2448" y="1512"/>
                <a:ext cx="3216" cy="464"/>
              </a:xfrm>
              <a:custGeom>
                <a:avLst/>
                <a:gdLst/>
                <a:ahLst/>
                <a:cxnLst>
                  <a:cxn ang="0">
                    <a:pos x="3216" y="0"/>
                  </a:cxn>
                  <a:cxn ang="0">
                    <a:pos x="3216" y="296"/>
                  </a:cxn>
                  <a:cxn ang="0">
                    <a:pos x="0" y="296"/>
                  </a:cxn>
                  <a:cxn ang="0">
                    <a:pos x="0" y="464"/>
                  </a:cxn>
                </a:cxnLst>
                <a:rect l="0" t="0" r="r" b="b"/>
                <a:pathLst>
                  <a:path w="3216" h="464">
                    <a:moveTo>
                      <a:pt x="3216" y="0"/>
                    </a:moveTo>
                    <a:lnTo>
                      <a:pt x="3216" y="296"/>
                    </a:lnTo>
                    <a:lnTo>
                      <a:pt x="0" y="296"/>
                    </a:lnTo>
                    <a:lnTo>
                      <a:pt x="0" y="464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86221" name="Group 150"/>
              <p:cNvGrpSpPr>
                <a:grpSpLocks/>
              </p:cNvGrpSpPr>
              <p:nvPr/>
            </p:nvGrpSpPr>
            <p:grpSpPr bwMode="auto">
              <a:xfrm>
                <a:off x="2735" y="1730"/>
                <a:ext cx="555" cy="172"/>
                <a:chOff x="2783" y="1690"/>
                <a:chExt cx="555" cy="172"/>
              </a:xfrm>
            </p:grpSpPr>
            <p:sp>
              <p:nvSpPr>
                <p:cNvPr id="1286295" name="Oval 151"/>
                <p:cNvSpPr>
                  <a:spLocks noChangeArrowheads="1"/>
                </p:cNvSpPr>
                <p:nvPr/>
              </p:nvSpPr>
              <p:spPr bwMode="auto">
                <a:xfrm>
                  <a:off x="2793" y="1690"/>
                  <a:ext cx="539" cy="168"/>
                </a:xfrm>
                <a:prstGeom prst="ellipse">
                  <a:avLst/>
                </a:prstGeom>
                <a:solidFill>
                  <a:srgbClr val="CFBDC8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6296" name="Rectangle 152"/>
                <p:cNvSpPr>
                  <a:spLocks noChangeArrowheads="1"/>
                </p:cNvSpPr>
                <p:nvPr/>
              </p:nvSpPr>
              <p:spPr bwMode="auto">
                <a:xfrm>
                  <a:off x="2783" y="1691"/>
                  <a:ext cx="555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RegWrite</a:t>
                  </a:r>
                </a:p>
              </p:txBody>
            </p:sp>
          </p:grpSp>
        </p:grpSp>
      </p:grpSp>
      <p:grpSp>
        <p:nvGrpSpPr>
          <p:cNvPr id="1286226" name="Group 153"/>
          <p:cNvGrpSpPr>
            <a:grpSpLocks/>
          </p:cNvGrpSpPr>
          <p:nvPr/>
        </p:nvGrpSpPr>
        <p:grpSpPr bwMode="auto">
          <a:xfrm>
            <a:off x="746125" y="1187450"/>
            <a:ext cx="8208963" cy="366713"/>
            <a:chOff x="470" y="748"/>
            <a:chExt cx="5171" cy="231"/>
          </a:xfrm>
        </p:grpSpPr>
        <p:sp>
          <p:nvSpPr>
            <p:cNvPr id="1286298" name="Text Box 154"/>
            <p:cNvSpPr txBox="1">
              <a:spLocks noChangeArrowheads="1"/>
            </p:cNvSpPr>
            <p:nvPr/>
          </p:nvSpPr>
          <p:spPr bwMode="auto">
            <a:xfrm>
              <a:off x="470" y="748"/>
              <a:ext cx="1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F</a:t>
              </a:r>
            </a:p>
          </p:txBody>
        </p:sp>
        <p:sp>
          <p:nvSpPr>
            <p:cNvPr id="1286299" name="Text Box 155"/>
            <p:cNvSpPr txBox="1">
              <a:spLocks noChangeArrowheads="1"/>
            </p:cNvSpPr>
            <p:nvPr/>
          </p:nvSpPr>
          <p:spPr bwMode="auto">
            <a:xfrm>
              <a:off x="1190" y="748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D</a:t>
              </a:r>
            </a:p>
          </p:txBody>
        </p:sp>
        <p:sp>
          <p:nvSpPr>
            <p:cNvPr id="1286300" name="Text Box 156"/>
            <p:cNvSpPr txBox="1">
              <a:spLocks noChangeArrowheads="1"/>
            </p:cNvSpPr>
            <p:nvPr/>
          </p:nvSpPr>
          <p:spPr bwMode="auto">
            <a:xfrm>
              <a:off x="3262" y="748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286301" name="Text Box 157"/>
            <p:cNvSpPr txBox="1">
              <a:spLocks noChangeArrowheads="1"/>
            </p:cNvSpPr>
            <p:nvPr/>
          </p:nvSpPr>
          <p:spPr bwMode="auto">
            <a:xfrm>
              <a:off x="3934" y="748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286302" name="Text Box 158"/>
            <p:cNvSpPr txBox="1">
              <a:spLocks noChangeArrowheads="1"/>
            </p:cNvSpPr>
            <p:nvPr/>
          </p:nvSpPr>
          <p:spPr bwMode="auto">
            <a:xfrm>
              <a:off x="5382" y="748"/>
              <a:ext cx="25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W</a:t>
              </a:r>
            </a:p>
          </p:txBody>
        </p:sp>
      </p:grpSp>
      <p:sp>
        <p:nvSpPr>
          <p:cNvPr id="1286303" name="Text Box 159"/>
          <p:cNvSpPr txBox="1">
            <a:spLocks noChangeArrowheads="1"/>
          </p:cNvSpPr>
          <p:nvPr/>
        </p:nvSpPr>
        <p:spPr bwMode="auto">
          <a:xfrm>
            <a:off x="5791200" y="5562600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1"/>
                </a:solidFill>
                <a:latin typeface="Verdana" charset="0"/>
              </a:rPr>
              <a:t>Control Points Need to Be Connected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8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D411A-011E-F442-923C-DB12FA94DC59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14313"/>
            <a:ext cx="7648575" cy="958850"/>
          </a:xfrm>
        </p:spPr>
        <p:txBody>
          <a:bodyPr/>
          <a:lstStyle/>
          <a:p>
            <a:r>
              <a:rPr lang="en-US" dirty="0" smtClean="0"/>
              <a:t>Instructions interact </a:t>
            </a:r>
            <a:r>
              <a:rPr lang="en-US" dirty="0"/>
              <a:t>with each other in</a:t>
            </a:r>
            <a:r>
              <a:rPr lang="en-US" dirty="0" smtClean="0"/>
              <a:t> pipeline</a:t>
            </a:r>
            <a:endParaRPr lang="en-US" dirty="0"/>
          </a:p>
        </p:txBody>
      </p:sp>
      <p:sp>
        <p:nvSpPr>
          <p:cNvPr id="128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1428750"/>
            <a:ext cx="7453312" cy="467836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800" dirty="0"/>
              <a:t>An instruction in the pipeline may need a resource being used by another instruction in the pipeline </a:t>
            </a:r>
            <a:r>
              <a:rPr lang="en-US" sz="2800" dirty="0" err="1">
                <a:sym typeface="Wingdings" charset="2"/>
              </a:rPr>
              <a:t></a:t>
            </a:r>
            <a:r>
              <a:rPr lang="en-US" sz="2800" dirty="0">
                <a:sym typeface="Wingdings" charset="2"/>
              </a:rPr>
              <a:t> </a:t>
            </a:r>
            <a:r>
              <a:rPr lang="en-US" sz="2800" i="1" dirty="0">
                <a:solidFill>
                  <a:srgbClr val="FF5050"/>
                </a:solidFill>
              </a:rPr>
              <a:t>structural  hazard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600" i="1" dirty="0">
              <a:solidFill>
                <a:srgbClr val="FF5050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800" dirty="0"/>
              <a:t>An instruction may depend on something produced by an earlier instruction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2400" dirty="0"/>
              <a:t>Dependence may be for a data value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>
                <a:sym typeface="Wingdings" charset="2"/>
              </a:rPr>
              <a:t></a:t>
            </a:r>
            <a:r>
              <a:rPr lang="en-US" sz="2800" dirty="0">
                <a:sym typeface="Wingdings" charset="2"/>
              </a:rPr>
              <a:t> </a:t>
            </a:r>
            <a:r>
              <a:rPr lang="en-US" sz="2400" dirty="0">
                <a:solidFill>
                  <a:srgbClr val="FF5050"/>
                </a:solidFill>
              </a:rPr>
              <a:t>data hazard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2400" dirty="0"/>
              <a:t>Dependence may be for the next instruction’s address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 err="1">
                <a:sym typeface="Wingdings" charset="2"/>
              </a:rPr>
              <a:t></a:t>
            </a:r>
            <a:r>
              <a:rPr lang="en-US" sz="2400" dirty="0">
                <a:sym typeface="Wingdings" charset="2"/>
              </a:rPr>
              <a:t> </a:t>
            </a:r>
            <a:r>
              <a:rPr lang="en-US" sz="2400" dirty="0">
                <a:solidFill>
                  <a:srgbClr val="FF5050"/>
                </a:solidFill>
              </a:rPr>
              <a:t>control hazard (branches, exceptions)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71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Resolving Structural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Structural hazards occurs when two instructions need same hardware resource at same time</a:t>
            </a:r>
          </a:p>
          <a:p>
            <a:pPr lvl="1"/>
            <a:r>
              <a:rPr lang="en-US" sz="2000" dirty="0" smtClean="0"/>
              <a:t>Can resolve in hardware by stalling newer instruction till older instruction finished with resource</a:t>
            </a:r>
          </a:p>
          <a:p>
            <a:r>
              <a:rPr lang="en-US" sz="2800" dirty="0" smtClean="0"/>
              <a:t>A structural hazard can always be avoided by adding more hardware to design</a:t>
            </a:r>
          </a:p>
          <a:p>
            <a:pPr lvl="1"/>
            <a:r>
              <a:rPr lang="en-US" sz="2000" dirty="0" smtClean="0"/>
              <a:t>E.g., if two instructions both need a port to memory at same time, could avoid hazard by adding second port to memory</a:t>
            </a:r>
          </a:p>
          <a:p>
            <a:r>
              <a:rPr lang="en-US" sz="2600" dirty="0" smtClean="0"/>
              <a:t>Our 5-stage pipe has no structural hazards by design</a:t>
            </a:r>
          </a:p>
          <a:p>
            <a:pPr lvl="1"/>
            <a:r>
              <a:rPr lang="en-US" sz="2000" dirty="0" smtClean="0"/>
              <a:t>Thanks to MIPS ISA, which was designed for pipelining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D5D-1C6C-5D43-8B5F-A64558DA2881}" type="slidenum">
              <a:rPr lang="en-US" smtClean="0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4566</TotalTime>
  <Pages>12</Pages>
  <Words>2207</Words>
  <Application>Microsoft Macintosh PowerPoint</Application>
  <PresentationFormat>Letter Paper (8.5x11 in)</PresentationFormat>
  <Paragraphs>690</Paragraphs>
  <Slides>23</Slides>
  <Notes>22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490/590 Computer Architecture  Pipelining II </vt:lpstr>
      <vt:lpstr>Last Time…</vt:lpstr>
      <vt:lpstr>Harvard-Style Datapath for MIPS</vt:lpstr>
      <vt:lpstr>5-Stage Pipelined Execution</vt:lpstr>
      <vt:lpstr>5-Stage Pipelined Execution Resource Usage Diagram</vt:lpstr>
      <vt:lpstr>Pipelined Execution: ALU Instructions</vt:lpstr>
      <vt:lpstr>Pipelined MIPS Datapath without jumps</vt:lpstr>
      <vt:lpstr>Instructions interact with each other in pipeline</vt:lpstr>
      <vt:lpstr>Resolving Structural Hazards</vt:lpstr>
      <vt:lpstr>Data Hazards</vt:lpstr>
      <vt:lpstr>Resolving Data Hazards (1)</vt:lpstr>
      <vt:lpstr>Feedback to Resolve Hazards</vt:lpstr>
      <vt:lpstr>Interlocks to resolve Data Hazards</vt:lpstr>
      <vt:lpstr>Stalled Stages and Pipeline Bubbles</vt:lpstr>
      <vt:lpstr>CSE 490/590 Administrivia</vt:lpstr>
      <vt:lpstr>Interlock Control Logic</vt:lpstr>
      <vt:lpstr>Interlock Control Logic ignoring jumps &amp; branches</vt:lpstr>
      <vt:lpstr>Hazards due to Loads &amp; Stores</vt:lpstr>
      <vt:lpstr>Load &amp; Store Hazards</vt:lpstr>
      <vt:lpstr>Resolving Data Hazards (2)</vt:lpstr>
      <vt:lpstr>Bypassing</vt:lpstr>
      <vt:lpstr>Adding a Bypass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314</cp:revision>
  <cp:lastPrinted>2010-01-19T21:50:09Z</cp:lastPrinted>
  <dcterms:created xsi:type="dcterms:W3CDTF">2011-01-28T15:35:17Z</dcterms:created>
  <dcterms:modified xsi:type="dcterms:W3CDTF">2011-01-28T18:49:22Z</dcterms:modified>
  <cp:category/>
</cp:coreProperties>
</file>