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Override PartName="/ppt/notesSlides/notesSlide12.xml" ContentType="application/vnd.openxmlformats-officedocument.presentationml.notesSlid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Default Extension="jpeg" ContentType="image/jpeg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notesSlides/notesSlide5.xml" ContentType="application/vnd.openxmlformats-officedocument.presentationml.notesSlide+xml"/>
  <Override PartName="/ppt/notesSlides/notesSlide20.xml" ContentType="application/vnd.openxmlformats-officedocument.presentationml.notesSlide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2.xml" ContentType="application/vnd.openxmlformats-officedocument.presentationml.notesSlide+xml"/>
  <Override PartName="/ppt/presentation.xml" ContentType="application/vnd.openxmlformats-officedocument.presentationml.presentation.main+xml"/>
  <Override PartName="/ppt/notesSlides/notesSlide18.xml" ContentType="application/vnd.openxmlformats-officedocument.presentationml.notesSlide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20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s/slide8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8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3"/>
  </p:notesMasterIdLst>
  <p:handoutMasterIdLst>
    <p:handoutMasterId r:id="rId24"/>
  </p:handoutMasterIdLst>
  <p:sldIdLst>
    <p:sldId id="322" r:id="rId3"/>
    <p:sldId id="581" r:id="rId4"/>
    <p:sldId id="635" r:id="rId5"/>
    <p:sldId id="636" r:id="rId6"/>
    <p:sldId id="637" r:id="rId7"/>
    <p:sldId id="640" r:id="rId8"/>
    <p:sldId id="641" r:id="rId9"/>
    <p:sldId id="645" r:id="rId10"/>
    <p:sldId id="646" r:id="rId11"/>
    <p:sldId id="677" r:id="rId12"/>
    <p:sldId id="647" r:id="rId13"/>
    <p:sldId id="648" r:id="rId14"/>
    <p:sldId id="649" r:id="rId15"/>
    <p:sldId id="678" r:id="rId16"/>
    <p:sldId id="657" r:id="rId17"/>
    <p:sldId id="658" r:id="rId18"/>
    <p:sldId id="659" r:id="rId19"/>
    <p:sldId id="662" r:id="rId20"/>
    <p:sldId id="676" r:id="rId21"/>
    <p:sldId id="543" r:id="rId22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showPr showNarration="1" useTimings="0">
    <p:present/>
    <p:sldAll/>
    <p:penClr>
      <a:schemeClr val="tx1"/>
    </p:penClr>
  </p:showPr>
  <p:clrMru>
    <a:srgbClr val="55FC02"/>
    <a:srgbClr val="FBBA03"/>
    <a:srgbClr val="0332B7"/>
    <a:srgbClr val="000000"/>
    <a:srgbClr val="114FFB"/>
    <a:srgbClr val="7B00E4"/>
    <a:srgbClr val="EFFB03"/>
    <a:srgbClr val="F905F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9" autoAdjust="0"/>
    <p:restoredTop sz="80102" autoAdjust="0"/>
  </p:normalViewPr>
  <p:slideViewPr>
    <p:cSldViewPr>
      <p:cViewPr varScale="1">
        <p:scale>
          <a:sx n="101" d="100"/>
          <a:sy n="101" d="100"/>
        </p:scale>
        <p:origin x="-920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81923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8C2269-1BD9-0E48-9E76-064404E7FA60}" type="slidenum">
              <a:rPr lang="en-US"/>
              <a:pPr/>
              <a:t>10</a:t>
            </a:fld>
            <a:endParaRPr lang="en-US"/>
          </a:p>
        </p:txBody>
      </p:sp>
      <p:sp>
        <p:nvSpPr>
          <p:cNvPr id="819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D0A5D1-E7E8-644E-8BBB-D944EF35B67B}" type="slidenum">
              <a:rPr lang="en-US"/>
              <a:pPr/>
              <a:t>11</a:t>
            </a:fld>
            <a:endParaRPr lang="en-US"/>
          </a:p>
        </p:txBody>
      </p:sp>
      <p:sp>
        <p:nvSpPr>
          <p:cNvPr id="13568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6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B62F35-F142-A84D-9EA0-B256EB463752}" type="slidenum">
              <a:rPr lang="en-US"/>
              <a:pPr/>
              <a:t>12</a:t>
            </a:fld>
            <a:endParaRPr lang="en-US"/>
          </a:p>
        </p:txBody>
      </p:sp>
      <p:sp>
        <p:nvSpPr>
          <p:cNvPr id="131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1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r>
              <a:rPr lang="en-US"/>
              <a:t>Kill takes precedence over stall.</a:t>
            </a: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F24BC4-8B9C-0748-A4DA-EE70CA48FD9A}" type="slidenum">
              <a:rPr lang="en-US"/>
              <a:pPr/>
              <a:t>13</a:t>
            </a:fld>
            <a:endParaRPr lang="en-US"/>
          </a:p>
        </p:txBody>
      </p:sp>
      <p:sp>
        <p:nvSpPr>
          <p:cNvPr id="1357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7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4"/>
          <p:cNvSpPr>
            <a:spLocks noGrp="1" noChangeArrowheads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81923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8C2269-1BD9-0E48-9E76-064404E7FA60}" type="slidenum">
              <a:rPr lang="en-US"/>
              <a:pPr/>
              <a:t>14</a:t>
            </a:fld>
            <a:endParaRPr lang="en-US"/>
          </a:p>
        </p:txBody>
      </p:sp>
      <p:sp>
        <p:nvSpPr>
          <p:cNvPr id="819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9C3E24-4F8D-A34F-8F01-4E1B83B25DA5}" type="slidenum">
              <a:rPr lang="en-US"/>
              <a:pPr/>
              <a:t>15</a:t>
            </a:fld>
            <a:endParaRPr lang="en-US"/>
          </a:p>
        </p:txBody>
      </p:sp>
      <p:sp>
        <p:nvSpPr>
          <p:cNvPr id="13588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8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EB2699-1491-444C-BB1B-A618F7F3A48E}" type="slidenum">
              <a:rPr lang="en-US"/>
              <a:pPr/>
              <a:t>16</a:t>
            </a:fld>
            <a:endParaRPr lang="en-US"/>
          </a:p>
        </p:txBody>
      </p:sp>
      <p:sp>
        <p:nvSpPr>
          <p:cNvPr id="1359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9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07C8CDD-8219-674E-897C-ADB28CB6F6BF}" type="slidenum">
              <a:rPr lang="en-US"/>
              <a:pPr/>
              <a:t>17</a:t>
            </a:fld>
            <a:endParaRPr lang="en-US"/>
          </a:p>
        </p:txBody>
      </p:sp>
      <p:sp>
        <p:nvSpPr>
          <p:cNvPr id="1360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0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C5274C-357D-A946-89CE-F4F6B325341E}" type="slidenum">
              <a:rPr lang="en-US"/>
              <a:pPr/>
              <a:t>18</a:t>
            </a:fld>
            <a:endParaRPr lang="en-US"/>
          </a:p>
        </p:txBody>
      </p:sp>
      <p:sp>
        <p:nvSpPr>
          <p:cNvPr id="136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08D30B2-5371-3646-82BF-EA599888780C}" type="slidenum">
              <a:rPr lang="en-US"/>
              <a:pPr/>
              <a:t>2</a:t>
            </a:fld>
            <a:endParaRPr lang="en-US"/>
          </a:p>
        </p:txBody>
      </p:sp>
      <p:sp>
        <p:nvSpPr>
          <p:cNvPr id="924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4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B82A85-EED7-A74E-801E-121177BAA77E}" type="slidenum">
              <a:rPr lang="en-US"/>
              <a:pPr/>
              <a:t>3</a:t>
            </a:fld>
            <a:endParaRPr lang="en-US"/>
          </a:p>
        </p:txBody>
      </p:sp>
      <p:sp>
        <p:nvSpPr>
          <p:cNvPr id="134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2984E2-56A8-B446-9528-D8747023A2AA}" type="slidenum">
              <a:rPr lang="en-US"/>
              <a:pPr/>
              <a:t>4</a:t>
            </a:fld>
            <a:endParaRPr lang="en-US"/>
          </a:p>
        </p:txBody>
      </p:sp>
      <p:sp>
        <p:nvSpPr>
          <p:cNvPr id="1349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9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1529B2-DD51-E44E-AFD4-50DB7D789DAE}" type="slidenum">
              <a:rPr lang="en-US"/>
              <a:pPr/>
              <a:t>5</a:t>
            </a:fld>
            <a:endParaRPr lang="en-US"/>
          </a:p>
        </p:txBody>
      </p:sp>
      <p:sp>
        <p:nvSpPr>
          <p:cNvPr id="135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FA05DF-AFF0-E844-B824-112F1F7BD102}" type="slidenum">
              <a:rPr lang="en-US"/>
              <a:pPr/>
              <a:t>6</a:t>
            </a:fld>
            <a:endParaRPr lang="en-US"/>
          </a:p>
        </p:txBody>
      </p:sp>
      <p:sp>
        <p:nvSpPr>
          <p:cNvPr id="135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43CC61-96F8-0549-A6F1-ECFB64546412}" type="slidenum">
              <a:rPr lang="en-US"/>
              <a:pPr/>
              <a:t>7</a:t>
            </a:fld>
            <a:endParaRPr lang="en-US"/>
          </a:p>
        </p:txBody>
      </p:sp>
      <p:sp>
        <p:nvSpPr>
          <p:cNvPr id="13537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3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BD9ED77-18A5-2E41-AFA3-A487768914A1}" type="slidenum">
              <a:rPr lang="en-US"/>
              <a:pPr/>
              <a:t>8</a:t>
            </a:fld>
            <a:endParaRPr lang="en-US"/>
          </a:p>
        </p:txBody>
      </p:sp>
      <p:sp>
        <p:nvSpPr>
          <p:cNvPr id="13547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4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161B699-27FD-2346-8EAC-22E82046F279}" type="slidenum">
              <a:rPr lang="en-US"/>
              <a:pPr/>
              <a:t>9</a:t>
            </a:fld>
            <a:endParaRPr lang="en-US"/>
          </a:p>
        </p:txBody>
      </p:sp>
      <p:sp>
        <p:nvSpPr>
          <p:cNvPr id="135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5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2667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490/590, Spring</a:t>
            </a:r>
            <a:r>
              <a:rPr lang="en-US" baseline="0" dirty="0" smtClean="0"/>
              <a:t> 2011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490/590 Computer Architecture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Pipelining III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40B12C-8877-6543-81C7-80EC3944DB28}" type="slidenum">
              <a:rPr lang="en-US"/>
              <a:pPr/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80901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88" y="492125"/>
            <a:ext cx="8189912" cy="685800"/>
          </a:xfrm>
          <a:noFill/>
        </p:spPr>
        <p:txBody>
          <a:bodyPr lIns="90488" tIns="44450" rIns="90488" bIns="44450"/>
          <a:lstStyle/>
          <a:p>
            <a:r>
              <a:rPr lang="en-US"/>
              <a:t>Harvard-Style Datapath for MIPS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808038" y="2444750"/>
            <a:ext cx="777875" cy="630238"/>
            <a:chOff x="509" y="1540"/>
            <a:chExt cx="490" cy="397"/>
          </a:xfrm>
        </p:grpSpPr>
        <p:sp>
          <p:nvSpPr>
            <p:cNvPr id="81033" name="Rectangle 4"/>
            <p:cNvSpPr>
              <a:spLocks noChangeArrowheads="1"/>
            </p:cNvSpPr>
            <p:nvPr/>
          </p:nvSpPr>
          <p:spPr bwMode="auto">
            <a:xfrm>
              <a:off x="509" y="1540"/>
              <a:ext cx="243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0x4</a:t>
              </a:r>
            </a:p>
          </p:txBody>
        </p:sp>
        <p:sp>
          <p:nvSpPr>
            <p:cNvPr id="81034" name="Freeform 5"/>
            <p:cNvSpPr>
              <a:spLocks/>
            </p:cNvSpPr>
            <p:nvPr/>
          </p:nvSpPr>
          <p:spPr bwMode="auto">
            <a:xfrm>
              <a:off x="758" y="1552"/>
              <a:ext cx="241" cy="385"/>
            </a:xfrm>
            <a:custGeom>
              <a:avLst/>
              <a:gdLst>
                <a:gd name="T0" fmla="*/ 0 w 241"/>
                <a:gd name="T1" fmla="*/ 0 h 385"/>
                <a:gd name="T2" fmla="*/ 0 w 241"/>
                <a:gd name="T3" fmla="*/ 160 h 385"/>
                <a:gd name="T4" fmla="*/ 48 w 241"/>
                <a:gd name="T5" fmla="*/ 192 h 385"/>
                <a:gd name="T6" fmla="*/ 0 w 241"/>
                <a:gd name="T7" fmla="*/ 224 h 385"/>
                <a:gd name="T8" fmla="*/ 0 w 241"/>
                <a:gd name="T9" fmla="*/ 384 h 385"/>
                <a:gd name="T10" fmla="*/ 240 w 241"/>
                <a:gd name="T11" fmla="*/ 288 h 385"/>
                <a:gd name="T12" fmla="*/ 240 w 241"/>
                <a:gd name="T13" fmla="*/ 96 h 385"/>
                <a:gd name="T14" fmla="*/ 0 w 241"/>
                <a:gd name="T15" fmla="*/ 0 h 38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1"/>
                <a:gd name="T25" fmla="*/ 0 h 385"/>
                <a:gd name="T26" fmla="*/ 241 w 241"/>
                <a:gd name="T27" fmla="*/ 385 h 38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35" name="Line 6"/>
            <p:cNvSpPr>
              <a:spLocks noChangeShapeType="1"/>
            </p:cNvSpPr>
            <p:nvPr/>
          </p:nvSpPr>
          <p:spPr bwMode="auto">
            <a:xfrm>
              <a:off x="714" y="1600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36" name="Line 7"/>
            <p:cNvSpPr>
              <a:spLocks noChangeShapeType="1"/>
            </p:cNvSpPr>
            <p:nvPr/>
          </p:nvSpPr>
          <p:spPr bwMode="auto">
            <a:xfrm>
              <a:off x="714" y="1888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0903" name="Freeform 8"/>
          <p:cNvSpPr>
            <a:spLocks/>
          </p:cNvSpPr>
          <p:nvPr/>
        </p:nvSpPr>
        <p:spPr bwMode="auto">
          <a:xfrm>
            <a:off x="288925" y="1943100"/>
            <a:ext cx="893763" cy="2046288"/>
          </a:xfrm>
          <a:custGeom>
            <a:avLst/>
            <a:gdLst>
              <a:gd name="T0" fmla="*/ 562 w 563"/>
              <a:gd name="T1" fmla="*/ 0 h 1289"/>
              <a:gd name="T2" fmla="*/ 2 w 563"/>
              <a:gd name="T3" fmla="*/ 0 h 1289"/>
              <a:gd name="T4" fmla="*/ 0 w 563"/>
              <a:gd name="T5" fmla="*/ 1288 h 1289"/>
              <a:gd name="T6" fmla="*/ 192 w 563"/>
              <a:gd name="T7" fmla="*/ 1288 h 1289"/>
              <a:gd name="T8" fmla="*/ 0 60000 65536"/>
              <a:gd name="T9" fmla="*/ 0 60000 65536"/>
              <a:gd name="T10" fmla="*/ 0 60000 65536"/>
              <a:gd name="T11" fmla="*/ 0 60000 65536"/>
              <a:gd name="T12" fmla="*/ 0 w 563"/>
              <a:gd name="T13" fmla="*/ 0 h 1289"/>
              <a:gd name="T14" fmla="*/ 563 w 563"/>
              <a:gd name="T15" fmla="*/ 1289 h 128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3" h="1289">
                <a:moveTo>
                  <a:pt x="562" y="0"/>
                </a:moveTo>
                <a:lnTo>
                  <a:pt x="2" y="0"/>
                </a:lnTo>
                <a:lnTo>
                  <a:pt x="0" y="1288"/>
                </a:lnTo>
                <a:lnTo>
                  <a:pt x="192" y="1288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4" name="Freeform 9"/>
          <p:cNvSpPr>
            <a:spLocks/>
          </p:cNvSpPr>
          <p:nvPr/>
        </p:nvSpPr>
        <p:spPr bwMode="auto">
          <a:xfrm>
            <a:off x="6537325" y="4156075"/>
            <a:ext cx="1752600" cy="1279525"/>
          </a:xfrm>
          <a:custGeom>
            <a:avLst/>
            <a:gdLst>
              <a:gd name="T0" fmla="*/ 2 w 1104"/>
              <a:gd name="T1" fmla="*/ 0 h 806"/>
              <a:gd name="T2" fmla="*/ 0 w 1104"/>
              <a:gd name="T3" fmla="*/ 806 h 806"/>
              <a:gd name="T4" fmla="*/ 784 w 1104"/>
              <a:gd name="T5" fmla="*/ 806 h 806"/>
              <a:gd name="T6" fmla="*/ 784 w 1104"/>
              <a:gd name="T7" fmla="*/ 326 h 806"/>
              <a:gd name="T8" fmla="*/ 1104 w 1104"/>
              <a:gd name="T9" fmla="*/ 326 h 8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04"/>
              <a:gd name="T16" fmla="*/ 0 h 806"/>
              <a:gd name="T17" fmla="*/ 1104 w 1104"/>
              <a:gd name="T18" fmla="*/ 806 h 8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04" h="806">
                <a:moveTo>
                  <a:pt x="2" y="0"/>
                </a:moveTo>
                <a:lnTo>
                  <a:pt x="0" y="806"/>
                </a:lnTo>
                <a:lnTo>
                  <a:pt x="784" y="806"/>
                </a:lnTo>
                <a:lnTo>
                  <a:pt x="784" y="326"/>
                </a:lnTo>
                <a:lnTo>
                  <a:pt x="1104" y="326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5" name="Freeform 10"/>
          <p:cNvSpPr>
            <a:spLocks/>
          </p:cNvSpPr>
          <p:nvPr/>
        </p:nvSpPr>
        <p:spPr bwMode="auto">
          <a:xfrm>
            <a:off x="3108325" y="4292600"/>
            <a:ext cx="5570538" cy="1830388"/>
          </a:xfrm>
          <a:custGeom>
            <a:avLst/>
            <a:gdLst>
              <a:gd name="T0" fmla="*/ 3392 w 3509"/>
              <a:gd name="T1" fmla="*/ 200 h 1153"/>
              <a:gd name="T2" fmla="*/ 3508 w 3509"/>
              <a:gd name="T3" fmla="*/ 200 h 1153"/>
              <a:gd name="T4" fmla="*/ 3504 w 3509"/>
              <a:gd name="T5" fmla="*/ 1152 h 1153"/>
              <a:gd name="T6" fmla="*/ 0 w 3509"/>
              <a:gd name="T7" fmla="*/ 1152 h 1153"/>
              <a:gd name="T8" fmla="*/ 0 w 3509"/>
              <a:gd name="T9" fmla="*/ 0 h 1153"/>
              <a:gd name="T10" fmla="*/ 240 w 3509"/>
              <a:gd name="T11" fmla="*/ 0 h 115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509"/>
              <a:gd name="T19" fmla="*/ 0 h 1153"/>
              <a:gd name="T20" fmla="*/ 3509 w 3509"/>
              <a:gd name="T21" fmla="*/ 1153 h 115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509" h="1153">
                <a:moveTo>
                  <a:pt x="3392" y="200"/>
                </a:moveTo>
                <a:lnTo>
                  <a:pt x="3508" y="200"/>
                </a:lnTo>
                <a:lnTo>
                  <a:pt x="3504" y="1152"/>
                </a:lnTo>
                <a:lnTo>
                  <a:pt x="0" y="1152"/>
                </a:lnTo>
                <a:lnTo>
                  <a:pt x="0" y="0"/>
                </a:lnTo>
                <a:lnTo>
                  <a:pt x="24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6" name="Rectangle 11"/>
          <p:cNvSpPr>
            <a:spLocks noChangeArrowheads="1"/>
          </p:cNvSpPr>
          <p:nvPr/>
        </p:nvSpPr>
        <p:spPr bwMode="auto">
          <a:xfrm>
            <a:off x="3792538" y="1390650"/>
            <a:ext cx="849312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RegWrite</a:t>
            </a:r>
          </a:p>
        </p:txBody>
      </p:sp>
      <p:sp>
        <p:nvSpPr>
          <p:cNvPr id="80907" name="Rectangle 12"/>
          <p:cNvSpPr>
            <a:spLocks noChangeArrowheads="1"/>
          </p:cNvSpPr>
          <p:nvPr/>
        </p:nvSpPr>
        <p:spPr bwMode="auto">
          <a:xfrm>
            <a:off x="1227138" y="2673350"/>
            <a:ext cx="40640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Add</a:t>
            </a:r>
          </a:p>
        </p:txBody>
      </p:sp>
      <p:sp>
        <p:nvSpPr>
          <p:cNvPr id="80908" name="Freeform 13"/>
          <p:cNvSpPr>
            <a:spLocks/>
          </p:cNvSpPr>
          <p:nvPr/>
        </p:nvSpPr>
        <p:spPr bwMode="auto">
          <a:xfrm>
            <a:off x="5534025" y="2654300"/>
            <a:ext cx="382588" cy="611188"/>
          </a:xfrm>
          <a:custGeom>
            <a:avLst/>
            <a:gdLst>
              <a:gd name="T0" fmla="*/ 0 w 241"/>
              <a:gd name="T1" fmla="*/ 0 h 385"/>
              <a:gd name="T2" fmla="*/ 0 w 241"/>
              <a:gd name="T3" fmla="*/ 160 h 385"/>
              <a:gd name="T4" fmla="*/ 48 w 241"/>
              <a:gd name="T5" fmla="*/ 192 h 385"/>
              <a:gd name="T6" fmla="*/ 0 w 241"/>
              <a:gd name="T7" fmla="*/ 224 h 385"/>
              <a:gd name="T8" fmla="*/ 0 w 241"/>
              <a:gd name="T9" fmla="*/ 384 h 385"/>
              <a:gd name="T10" fmla="*/ 240 w 241"/>
              <a:gd name="T11" fmla="*/ 288 h 385"/>
              <a:gd name="T12" fmla="*/ 240 w 241"/>
              <a:gd name="T13" fmla="*/ 96 h 385"/>
              <a:gd name="T14" fmla="*/ 0 w 241"/>
              <a:gd name="T15" fmla="*/ 0 h 3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41"/>
              <a:gd name="T25" fmla="*/ 0 h 385"/>
              <a:gd name="T26" fmla="*/ 241 w 241"/>
              <a:gd name="T27" fmla="*/ 385 h 3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41" h="385">
                <a:moveTo>
                  <a:pt x="0" y="0"/>
                </a:moveTo>
                <a:lnTo>
                  <a:pt x="0" y="160"/>
                </a:lnTo>
                <a:lnTo>
                  <a:pt x="48" y="192"/>
                </a:lnTo>
                <a:lnTo>
                  <a:pt x="0" y="224"/>
                </a:lnTo>
                <a:lnTo>
                  <a:pt x="0" y="384"/>
                </a:lnTo>
                <a:lnTo>
                  <a:pt x="240" y="288"/>
                </a:lnTo>
                <a:lnTo>
                  <a:pt x="240" y="96"/>
                </a:lnTo>
                <a:lnTo>
                  <a:pt x="0" y="0"/>
                </a:lnTo>
              </a:path>
            </a:pathLst>
          </a:cu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9" name="Rectangle 14"/>
          <p:cNvSpPr>
            <a:spLocks noChangeArrowheads="1"/>
          </p:cNvSpPr>
          <p:nvPr/>
        </p:nvSpPr>
        <p:spPr bwMode="auto">
          <a:xfrm>
            <a:off x="5545138" y="2851150"/>
            <a:ext cx="406400" cy="241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Add</a:t>
            </a:r>
          </a:p>
        </p:txBody>
      </p:sp>
      <p:sp>
        <p:nvSpPr>
          <p:cNvPr id="80910" name="Freeform 15"/>
          <p:cNvSpPr>
            <a:spLocks/>
          </p:cNvSpPr>
          <p:nvPr/>
        </p:nvSpPr>
        <p:spPr bwMode="auto">
          <a:xfrm>
            <a:off x="1609725" y="2768600"/>
            <a:ext cx="3913188" cy="1588"/>
          </a:xfrm>
          <a:custGeom>
            <a:avLst/>
            <a:gdLst>
              <a:gd name="T0" fmla="*/ 0 w 2465"/>
              <a:gd name="T1" fmla="*/ 0 h 1"/>
              <a:gd name="T2" fmla="*/ 370 w 2465"/>
              <a:gd name="T3" fmla="*/ 0 h 1"/>
              <a:gd name="T4" fmla="*/ 358 w 2465"/>
              <a:gd name="T5" fmla="*/ 0 h 1"/>
              <a:gd name="T6" fmla="*/ 2464 w 2465"/>
              <a:gd name="T7" fmla="*/ 0 h 1"/>
              <a:gd name="T8" fmla="*/ 0 60000 65536"/>
              <a:gd name="T9" fmla="*/ 0 60000 65536"/>
              <a:gd name="T10" fmla="*/ 0 60000 65536"/>
              <a:gd name="T11" fmla="*/ 0 60000 65536"/>
              <a:gd name="T12" fmla="*/ 0 w 2465"/>
              <a:gd name="T13" fmla="*/ 0 h 1"/>
              <a:gd name="T14" fmla="*/ 2465 w 2465"/>
              <a:gd name="T15" fmla="*/ 1 h 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465" h="1">
                <a:moveTo>
                  <a:pt x="0" y="0"/>
                </a:moveTo>
                <a:lnTo>
                  <a:pt x="370" y="0"/>
                </a:lnTo>
                <a:lnTo>
                  <a:pt x="358" y="0"/>
                </a:lnTo>
                <a:lnTo>
                  <a:pt x="2464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1" name="Freeform 16"/>
          <p:cNvSpPr>
            <a:spLocks/>
          </p:cNvSpPr>
          <p:nvPr/>
        </p:nvSpPr>
        <p:spPr bwMode="auto">
          <a:xfrm flipH="1">
            <a:off x="3776663" y="1498600"/>
            <a:ext cx="42862" cy="1944688"/>
          </a:xfrm>
          <a:custGeom>
            <a:avLst/>
            <a:gdLst>
              <a:gd name="T0" fmla="*/ 0 w 1"/>
              <a:gd name="T1" fmla="*/ 0 h 1537"/>
              <a:gd name="T2" fmla="*/ 0 w 1"/>
              <a:gd name="T3" fmla="*/ 1536 h 1537"/>
              <a:gd name="T4" fmla="*/ 0 60000 65536"/>
              <a:gd name="T5" fmla="*/ 0 60000 65536"/>
              <a:gd name="T6" fmla="*/ 0 w 1"/>
              <a:gd name="T7" fmla="*/ 0 h 1537"/>
              <a:gd name="T8" fmla="*/ 1 w 1"/>
              <a:gd name="T9" fmla="*/ 1537 h 153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537">
                <a:moveTo>
                  <a:pt x="0" y="0"/>
                </a:moveTo>
                <a:lnTo>
                  <a:pt x="0" y="1536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6848475" y="1390650"/>
            <a:ext cx="2171700" cy="3740150"/>
            <a:chOff x="4314" y="876"/>
            <a:chExt cx="1368" cy="2356"/>
          </a:xfrm>
        </p:grpSpPr>
        <p:sp>
          <p:nvSpPr>
            <p:cNvPr id="81016" name="Rectangle 18"/>
            <p:cNvSpPr>
              <a:spLocks noChangeArrowheads="1"/>
            </p:cNvSpPr>
            <p:nvPr/>
          </p:nvSpPr>
          <p:spPr bwMode="auto">
            <a:xfrm>
              <a:off x="4314" y="2212"/>
              <a:ext cx="212" cy="1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81017" name="Line 19"/>
            <p:cNvSpPr>
              <a:spLocks noChangeShapeType="1"/>
            </p:cNvSpPr>
            <p:nvPr/>
          </p:nvSpPr>
          <p:spPr bwMode="auto">
            <a:xfrm>
              <a:off x="4422" y="2392"/>
              <a:ext cx="0" cy="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18" name="Freeform 20"/>
            <p:cNvSpPr>
              <a:spLocks/>
            </p:cNvSpPr>
            <p:nvPr/>
          </p:nvSpPr>
          <p:spPr bwMode="auto">
            <a:xfrm>
              <a:off x="4856" y="2848"/>
              <a:ext cx="367" cy="1"/>
            </a:xfrm>
            <a:custGeom>
              <a:avLst/>
              <a:gdLst>
                <a:gd name="T0" fmla="*/ 0 w 367"/>
                <a:gd name="T1" fmla="*/ 0 h 1"/>
                <a:gd name="T2" fmla="*/ 366 w 367"/>
                <a:gd name="T3" fmla="*/ 0 h 1"/>
                <a:gd name="T4" fmla="*/ 0 60000 65536"/>
                <a:gd name="T5" fmla="*/ 0 60000 65536"/>
                <a:gd name="T6" fmla="*/ 0 w 367"/>
                <a:gd name="T7" fmla="*/ 0 h 1"/>
                <a:gd name="T8" fmla="*/ 367 w 36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7" h="1">
                  <a:moveTo>
                    <a:pt x="0" y="0"/>
                  </a:moveTo>
                  <a:lnTo>
                    <a:pt x="36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19" name="Rectangle 21"/>
            <p:cNvSpPr>
              <a:spLocks noChangeArrowheads="1"/>
            </p:cNvSpPr>
            <p:nvPr/>
          </p:nvSpPr>
          <p:spPr bwMode="auto">
            <a:xfrm>
              <a:off x="5253" y="876"/>
              <a:ext cx="429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WBSrc</a:t>
              </a:r>
            </a:p>
          </p:txBody>
        </p:sp>
        <p:sp>
          <p:nvSpPr>
            <p:cNvPr id="81020" name="Rectangle 22"/>
            <p:cNvSpPr>
              <a:spLocks noChangeArrowheads="1"/>
            </p:cNvSpPr>
            <p:nvPr/>
          </p:nvSpPr>
          <p:spPr bwMode="auto">
            <a:xfrm>
              <a:off x="4573" y="876"/>
              <a:ext cx="573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MemWrite</a:t>
              </a:r>
            </a:p>
          </p:txBody>
        </p:sp>
        <p:sp>
          <p:nvSpPr>
            <p:cNvPr id="81021" name="Freeform 23"/>
            <p:cNvSpPr>
              <a:spLocks/>
            </p:cNvSpPr>
            <p:nvPr/>
          </p:nvSpPr>
          <p:spPr bwMode="auto">
            <a:xfrm>
              <a:off x="5197" y="2749"/>
              <a:ext cx="145" cy="401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noFill/>
            <a:ln w="28575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22" name="Freeform 24"/>
            <p:cNvSpPr>
              <a:spLocks/>
            </p:cNvSpPr>
            <p:nvPr/>
          </p:nvSpPr>
          <p:spPr bwMode="auto">
            <a:xfrm>
              <a:off x="5271" y="936"/>
              <a:ext cx="48" cy="1815"/>
            </a:xfrm>
            <a:custGeom>
              <a:avLst/>
              <a:gdLst>
                <a:gd name="T0" fmla="*/ 0 w 1"/>
                <a:gd name="T1" fmla="*/ 0 h 2169"/>
                <a:gd name="T2" fmla="*/ 0 w 1"/>
                <a:gd name="T3" fmla="*/ 2168 h 2169"/>
                <a:gd name="T4" fmla="*/ 0 60000 65536"/>
                <a:gd name="T5" fmla="*/ 0 60000 65536"/>
                <a:gd name="T6" fmla="*/ 0 w 1"/>
                <a:gd name="T7" fmla="*/ 0 h 2169"/>
                <a:gd name="T8" fmla="*/ 1 w 1"/>
                <a:gd name="T9" fmla="*/ 2169 h 216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169">
                  <a:moveTo>
                    <a:pt x="0" y="0"/>
                  </a:moveTo>
                  <a:lnTo>
                    <a:pt x="0" y="2168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23" name="Freeform 25"/>
            <p:cNvSpPr>
              <a:spLocks/>
            </p:cNvSpPr>
            <p:nvPr/>
          </p:nvSpPr>
          <p:spPr bwMode="auto">
            <a:xfrm>
              <a:off x="4582" y="936"/>
              <a:ext cx="1" cy="1542"/>
            </a:xfrm>
            <a:custGeom>
              <a:avLst/>
              <a:gdLst>
                <a:gd name="T0" fmla="*/ 0 w 1"/>
                <a:gd name="T1" fmla="*/ 0 h 1793"/>
                <a:gd name="T2" fmla="*/ 0 w 1"/>
                <a:gd name="T3" fmla="*/ 1792 h 1793"/>
                <a:gd name="T4" fmla="*/ 0 60000 65536"/>
                <a:gd name="T5" fmla="*/ 0 60000 65536"/>
                <a:gd name="T6" fmla="*/ 0 w 1"/>
                <a:gd name="T7" fmla="*/ 0 h 1793"/>
                <a:gd name="T8" fmla="*/ 1 w 1"/>
                <a:gd name="T9" fmla="*/ 1793 h 179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793">
                  <a:moveTo>
                    <a:pt x="0" y="0"/>
                  </a:moveTo>
                  <a:lnTo>
                    <a:pt x="0" y="1792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24" name="Rectangle 26"/>
            <p:cNvSpPr>
              <a:spLocks noChangeArrowheads="1"/>
            </p:cNvSpPr>
            <p:nvPr/>
          </p:nvSpPr>
          <p:spPr bwMode="auto">
            <a:xfrm>
              <a:off x="4360" y="2480"/>
              <a:ext cx="488" cy="75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25" name="Rectangle 27"/>
            <p:cNvSpPr>
              <a:spLocks noChangeArrowheads="1"/>
            </p:cNvSpPr>
            <p:nvPr/>
          </p:nvSpPr>
          <p:spPr bwMode="auto">
            <a:xfrm>
              <a:off x="4335" y="2526"/>
              <a:ext cx="30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addr</a:t>
              </a:r>
            </a:p>
          </p:txBody>
        </p:sp>
        <p:sp>
          <p:nvSpPr>
            <p:cNvPr id="81026" name="Rectangle 28"/>
            <p:cNvSpPr>
              <a:spLocks noChangeArrowheads="1"/>
            </p:cNvSpPr>
            <p:nvPr/>
          </p:nvSpPr>
          <p:spPr bwMode="auto">
            <a:xfrm>
              <a:off x="4335" y="3055"/>
              <a:ext cx="370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wdata</a:t>
              </a:r>
            </a:p>
          </p:txBody>
        </p:sp>
        <p:sp>
          <p:nvSpPr>
            <p:cNvPr id="81027" name="Rectangle 29"/>
            <p:cNvSpPr>
              <a:spLocks noChangeArrowheads="1"/>
            </p:cNvSpPr>
            <p:nvPr/>
          </p:nvSpPr>
          <p:spPr bwMode="auto">
            <a:xfrm>
              <a:off x="4554" y="2724"/>
              <a:ext cx="33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rdata</a:t>
              </a:r>
            </a:p>
          </p:txBody>
        </p:sp>
        <p:sp>
          <p:nvSpPr>
            <p:cNvPr id="81028" name="Rectangle 30"/>
            <p:cNvSpPr>
              <a:spLocks noChangeArrowheads="1"/>
            </p:cNvSpPr>
            <p:nvPr/>
          </p:nvSpPr>
          <p:spPr bwMode="auto">
            <a:xfrm>
              <a:off x="4351" y="2788"/>
              <a:ext cx="518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Data </a:t>
              </a:r>
            </a:p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Memory</a:t>
              </a:r>
            </a:p>
          </p:txBody>
        </p:sp>
        <p:sp>
          <p:nvSpPr>
            <p:cNvPr id="81029" name="Rectangle 31"/>
            <p:cNvSpPr>
              <a:spLocks noChangeArrowheads="1"/>
            </p:cNvSpPr>
            <p:nvPr/>
          </p:nvSpPr>
          <p:spPr bwMode="auto">
            <a:xfrm>
              <a:off x="4455" y="2430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we</a:t>
              </a:r>
            </a:p>
          </p:txBody>
        </p:sp>
        <p:grpSp>
          <p:nvGrpSpPr>
            <p:cNvPr id="4" name="Group 32"/>
            <p:cNvGrpSpPr>
              <a:grpSpLocks/>
            </p:cNvGrpSpPr>
            <p:nvPr/>
          </p:nvGrpSpPr>
          <p:grpSpPr bwMode="auto">
            <a:xfrm>
              <a:off x="4388" y="2481"/>
              <a:ext cx="51" cy="55"/>
              <a:chOff x="2815" y="1407"/>
              <a:chExt cx="51" cy="55"/>
            </a:xfrm>
          </p:grpSpPr>
          <p:sp>
            <p:nvSpPr>
              <p:cNvPr id="81031" name="Line 33"/>
              <p:cNvSpPr>
                <a:spLocks noChangeShapeType="1"/>
              </p:cNvSpPr>
              <p:nvPr/>
            </p:nvSpPr>
            <p:spPr bwMode="auto">
              <a:xfrm>
                <a:off x="2815" y="1407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032" name="Line 34"/>
              <p:cNvSpPr>
                <a:spLocks noChangeShapeType="1"/>
              </p:cNvSpPr>
              <p:nvPr/>
            </p:nvSpPr>
            <p:spPr bwMode="auto">
              <a:xfrm flipH="1">
                <a:off x="2842" y="1410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5" name="Group 35"/>
          <p:cNvGrpSpPr>
            <a:grpSpLocks/>
          </p:cNvGrpSpPr>
          <p:nvPr/>
        </p:nvGrpSpPr>
        <p:grpSpPr bwMode="auto">
          <a:xfrm>
            <a:off x="530225" y="2984500"/>
            <a:ext cx="6391275" cy="3503613"/>
            <a:chOff x="334" y="1880"/>
            <a:chExt cx="4026" cy="2207"/>
          </a:xfrm>
        </p:grpSpPr>
        <p:sp>
          <p:nvSpPr>
            <p:cNvPr id="80932" name="Line 36"/>
            <p:cNvSpPr>
              <a:spLocks noChangeShapeType="1"/>
            </p:cNvSpPr>
            <p:nvPr/>
          </p:nvSpPr>
          <p:spPr bwMode="auto">
            <a:xfrm>
              <a:off x="3750" y="2624"/>
              <a:ext cx="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3" name="Freeform 37"/>
            <p:cNvSpPr>
              <a:spLocks/>
            </p:cNvSpPr>
            <p:nvPr/>
          </p:nvSpPr>
          <p:spPr bwMode="auto">
            <a:xfrm flipV="1">
              <a:off x="2590" y="2880"/>
              <a:ext cx="681" cy="193"/>
            </a:xfrm>
            <a:custGeom>
              <a:avLst/>
              <a:gdLst>
                <a:gd name="T0" fmla="*/ 0 w 681"/>
                <a:gd name="T1" fmla="*/ 0 h 193"/>
                <a:gd name="T2" fmla="*/ 208 w 681"/>
                <a:gd name="T3" fmla="*/ 0 h 193"/>
                <a:gd name="T4" fmla="*/ 208 w 681"/>
                <a:gd name="T5" fmla="*/ 192 h 193"/>
                <a:gd name="T6" fmla="*/ 680 w 681"/>
                <a:gd name="T7" fmla="*/ 192 h 19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81"/>
                <a:gd name="T13" fmla="*/ 0 h 193"/>
                <a:gd name="T14" fmla="*/ 681 w 681"/>
                <a:gd name="T15" fmla="*/ 193 h 19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81" h="193">
                  <a:moveTo>
                    <a:pt x="0" y="0"/>
                  </a:moveTo>
                  <a:lnTo>
                    <a:pt x="208" y="0"/>
                  </a:lnTo>
                  <a:lnTo>
                    <a:pt x="208" y="192"/>
                  </a:lnTo>
                  <a:lnTo>
                    <a:pt x="680" y="192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4" name="Rectangle 38"/>
            <p:cNvSpPr>
              <a:spLocks noChangeArrowheads="1"/>
            </p:cNvSpPr>
            <p:nvPr/>
          </p:nvSpPr>
          <p:spPr bwMode="auto">
            <a:xfrm>
              <a:off x="1621" y="3913"/>
              <a:ext cx="450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RegDst</a:t>
              </a:r>
            </a:p>
          </p:txBody>
        </p:sp>
        <p:sp>
          <p:nvSpPr>
            <p:cNvPr id="80935" name="Freeform 39"/>
            <p:cNvSpPr>
              <a:spLocks/>
            </p:cNvSpPr>
            <p:nvPr/>
          </p:nvSpPr>
          <p:spPr bwMode="auto">
            <a:xfrm>
              <a:off x="552" y="1880"/>
              <a:ext cx="207" cy="633"/>
            </a:xfrm>
            <a:custGeom>
              <a:avLst/>
              <a:gdLst>
                <a:gd name="T0" fmla="*/ 0 w 207"/>
                <a:gd name="T1" fmla="*/ 632 h 633"/>
                <a:gd name="T2" fmla="*/ 0 w 207"/>
                <a:gd name="T3" fmla="*/ 56 h 633"/>
                <a:gd name="T4" fmla="*/ 0 w 207"/>
                <a:gd name="T5" fmla="*/ 0 h 633"/>
                <a:gd name="T6" fmla="*/ 206 w 207"/>
                <a:gd name="T7" fmla="*/ 0 h 6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7"/>
                <a:gd name="T13" fmla="*/ 0 h 633"/>
                <a:gd name="T14" fmla="*/ 207 w 207"/>
                <a:gd name="T15" fmla="*/ 633 h 6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7" h="633">
                  <a:moveTo>
                    <a:pt x="0" y="632"/>
                  </a:moveTo>
                  <a:lnTo>
                    <a:pt x="0" y="56"/>
                  </a:lnTo>
                  <a:lnTo>
                    <a:pt x="0" y="0"/>
                  </a:lnTo>
                  <a:lnTo>
                    <a:pt x="20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6" name="Freeform 40"/>
            <p:cNvSpPr>
              <a:spLocks/>
            </p:cNvSpPr>
            <p:nvPr/>
          </p:nvSpPr>
          <p:spPr bwMode="auto">
            <a:xfrm>
              <a:off x="1382" y="2320"/>
              <a:ext cx="817" cy="193"/>
            </a:xfrm>
            <a:custGeom>
              <a:avLst/>
              <a:gdLst>
                <a:gd name="T0" fmla="*/ 0 w 817"/>
                <a:gd name="T1" fmla="*/ 192 h 193"/>
                <a:gd name="T2" fmla="*/ 0 w 817"/>
                <a:gd name="T3" fmla="*/ 0 h 193"/>
                <a:gd name="T4" fmla="*/ 816 w 817"/>
                <a:gd name="T5" fmla="*/ 0 h 193"/>
                <a:gd name="T6" fmla="*/ 0 60000 65536"/>
                <a:gd name="T7" fmla="*/ 0 60000 65536"/>
                <a:gd name="T8" fmla="*/ 0 60000 65536"/>
                <a:gd name="T9" fmla="*/ 0 w 817"/>
                <a:gd name="T10" fmla="*/ 0 h 193"/>
                <a:gd name="T11" fmla="*/ 817 w 817"/>
                <a:gd name="T12" fmla="*/ 193 h 19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17" h="193">
                  <a:moveTo>
                    <a:pt x="0" y="192"/>
                  </a:moveTo>
                  <a:lnTo>
                    <a:pt x="0" y="0"/>
                  </a:ln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7" name="Freeform 41"/>
            <p:cNvSpPr>
              <a:spLocks/>
            </p:cNvSpPr>
            <p:nvPr/>
          </p:nvSpPr>
          <p:spPr bwMode="auto">
            <a:xfrm>
              <a:off x="1382" y="2416"/>
              <a:ext cx="817" cy="1"/>
            </a:xfrm>
            <a:custGeom>
              <a:avLst/>
              <a:gdLst>
                <a:gd name="T0" fmla="*/ 0 w 817"/>
                <a:gd name="T1" fmla="*/ 0 h 1"/>
                <a:gd name="T2" fmla="*/ 816 w 817"/>
                <a:gd name="T3" fmla="*/ 0 h 1"/>
                <a:gd name="T4" fmla="*/ 0 60000 65536"/>
                <a:gd name="T5" fmla="*/ 0 60000 65536"/>
                <a:gd name="T6" fmla="*/ 0 w 817"/>
                <a:gd name="T7" fmla="*/ 0 h 1"/>
                <a:gd name="T8" fmla="*/ 817 w 81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17" h="1">
                  <a:moveTo>
                    <a:pt x="0" y="0"/>
                  </a:move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8" name="Freeform 42"/>
            <p:cNvSpPr>
              <a:spLocks/>
            </p:cNvSpPr>
            <p:nvPr/>
          </p:nvSpPr>
          <p:spPr bwMode="auto">
            <a:xfrm>
              <a:off x="1382" y="2512"/>
              <a:ext cx="385" cy="193"/>
            </a:xfrm>
            <a:custGeom>
              <a:avLst/>
              <a:gdLst>
                <a:gd name="T0" fmla="*/ 0 w 385"/>
                <a:gd name="T1" fmla="*/ 0 h 193"/>
                <a:gd name="T2" fmla="*/ 0 w 385"/>
                <a:gd name="T3" fmla="*/ 192 h 193"/>
                <a:gd name="T4" fmla="*/ 384 w 385"/>
                <a:gd name="T5" fmla="*/ 192 h 193"/>
                <a:gd name="T6" fmla="*/ 0 60000 65536"/>
                <a:gd name="T7" fmla="*/ 0 60000 65536"/>
                <a:gd name="T8" fmla="*/ 0 60000 65536"/>
                <a:gd name="T9" fmla="*/ 0 w 385"/>
                <a:gd name="T10" fmla="*/ 0 h 193"/>
                <a:gd name="T11" fmla="*/ 385 w 385"/>
                <a:gd name="T12" fmla="*/ 193 h 19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5" h="193">
                  <a:moveTo>
                    <a:pt x="0" y="0"/>
                  </a:moveTo>
                  <a:lnTo>
                    <a:pt x="0" y="192"/>
                  </a:lnTo>
                  <a:lnTo>
                    <a:pt x="384" y="192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9" name="Freeform 43"/>
            <p:cNvSpPr>
              <a:spLocks/>
            </p:cNvSpPr>
            <p:nvPr/>
          </p:nvSpPr>
          <p:spPr bwMode="auto">
            <a:xfrm>
              <a:off x="1382" y="2704"/>
              <a:ext cx="817" cy="385"/>
            </a:xfrm>
            <a:custGeom>
              <a:avLst/>
              <a:gdLst>
                <a:gd name="T0" fmla="*/ 0 w 817"/>
                <a:gd name="T1" fmla="*/ 0 h 385"/>
                <a:gd name="T2" fmla="*/ 0 w 817"/>
                <a:gd name="T3" fmla="*/ 384 h 385"/>
                <a:gd name="T4" fmla="*/ 816 w 817"/>
                <a:gd name="T5" fmla="*/ 384 h 385"/>
                <a:gd name="T6" fmla="*/ 0 60000 65536"/>
                <a:gd name="T7" fmla="*/ 0 60000 65536"/>
                <a:gd name="T8" fmla="*/ 0 60000 65536"/>
                <a:gd name="T9" fmla="*/ 0 w 817"/>
                <a:gd name="T10" fmla="*/ 0 h 385"/>
                <a:gd name="T11" fmla="*/ 817 w 817"/>
                <a:gd name="T12" fmla="*/ 385 h 38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17" h="385">
                  <a:moveTo>
                    <a:pt x="0" y="0"/>
                  </a:moveTo>
                  <a:lnTo>
                    <a:pt x="0" y="384"/>
                  </a:lnTo>
                  <a:lnTo>
                    <a:pt x="816" y="384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0" name="Freeform 44"/>
            <p:cNvSpPr>
              <a:spLocks/>
            </p:cNvSpPr>
            <p:nvPr/>
          </p:nvSpPr>
          <p:spPr bwMode="auto">
            <a:xfrm>
              <a:off x="1958" y="2608"/>
              <a:ext cx="241" cy="1"/>
            </a:xfrm>
            <a:custGeom>
              <a:avLst/>
              <a:gdLst>
                <a:gd name="T0" fmla="*/ 0 w 241"/>
                <a:gd name="T1" fmla="*/ 0 h 1"/>
                <a:gd name="T2" fmla="*/ 240 w 241"/>
                <a:gd name="T3" fmla="*/ 0 h 1"/>
                <a:gd name="T4" fmla="*/ 0 60000 65536"/>
                <a:gd name="T5" fmla="*/ 0 60000 65536"/>
                <a:gd name="T6" fmla="*/ 0 w 241"/>
                <a:gd name="T7" fmla="*/ 0 h 1"/>
                <a:gd name="T8" fmla="*/ 241 w 241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41" h="1">
                  <a:moveTo>
                    <a:pt x="0" y="0"/>
                  </a:moveTo>
                  <a:lnTo>
                    <a:pt x="240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1" name="Freeform 45"/>
            <p:cNvSpPr>
              <a:spLocks/>
            </p:cNvSpPr>
            <p:nvPr/>
          </p:nvSpPr>
          <p:spPr bwMode="auto">
            <a:xfrm>
              <a:off x="2574" y="2512"/>
              <a:ext cx="897" cy="1"/>
            </a:xfrm>
            <a:custGeom>
              <a:avLst/>
              <a:gdLst>
                <a:gd name="T0" fmla="*/ 0 w 897"/>
                <a:gd name="T1" fmla="*/ 0 h 1"/>
                <a:gd name="T2" fmla="*/ 896 w 897"/>
                <a:gd name="T3" fmla="*/ 0 h 1"/>
                <a:gd name="T4" fmla="*/ 0 60000 65536"/>
                <a:gd name="T5" fmla="*/ 0 60000 65536"/>
                <a:gd name="T6" fmla="*/ 0 w 897"/>
                <a:gd name="T7" fmla="*/ 0 h 1"/>
                <a:gd name="T8" fmla="*/ 897 w 89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97" h="1">
                  <a:moveTo>
                    <a:pt x="0" y="0"/>
                  </a:moveTo>
                  <a:lnTo>
                    <a:pt x="89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2" name="Freeform 46"/>
            <p:cNvSpPr>
              <a:spLocks/>
            </p:cNvSpPr>
            <p:nvPr/>
          </p:nvSpPr>
          <p:spPr bwMode="auto">
            <a:xfrm>
              <a:off x="1382" y="3088"/>
              <a:ext cx="1345" cy="241"/>
            </a:xfrm>
            <a:custGeom>
              <a:avLst/>
              <a:gdLst>
                <a:gd name="T0" fmla="*/ 0 w 1345"/>
                <a:gd name="T1" fmla="*/ 0 h 241"/>
                <a:gd name="T2" fmla="*/ 0 w 1345"/>
                <a:gd name="T3" fmla="*/ 240 h 241"/>
                <a:gd name="T4" fmla="*/ 1344 w 1345"/>
                <a:gd name="T5" fmla="*/ 240 h 241"/>
                <a:gd name="T6" fmla="*/ 0 60000 65536"/>
                <a:gd name="T7" fmla="*/ 0 60000 65536"/>
                <a:gd name="T8" fmla="*/ 0 60000 65536"/>
                <a:gd name="T9" fmla="*/ 0 w 1345"/>
                <a:gd name="T10" fmla="*/ 0 h 241"/>
                <a:gd name="T11" fmla="*/ 1345 w 1345"/>
                <a:gd name="T12" fmla="*/ 241 h 2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45" h="241">
                  <a:moveTo>
                    <a:pt x="0" y="0"/>
                  </a:moveTo>
                  <a:lnTo>
                    <a:pt x="0" y="240"/>
                  </a:lnTo>
                  <a:lnTo>
                    <a:pt x="1344" y="24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3" name="Freeform 47"/>
            <p:cNvSpPr>
              <a:spLocks/>
            </p:cNvSpPr>
            <p:nvPr/>
          </p:nvSpPr>
          <p:spPr bwMode="auto">
            <a:xfrm>
              <a:off x="3094" y="2800"/>
              <a:ext cx="545" cy="521"/>
            </a:xfrm>
            <a:custGeom>
              <a:avLst/>
              <a:gdLst>
                <a:gd name="T0" fmla="*/ 0 w 545"/>
                <a:gd name="T1" fmla="*/ 520 h 521"/>
                <a:gd name="T2" fmla="*/ 544 w 545"/>
                <a:gd name="T3" fmla="*/ 520 h 521"/>
                <a:gd name="T4" fmla="*/ 544 w 545"/>
                <a:gd name="T5" fmla="*/ 0 h 521"/>
                <a:gd name="T6" fmla="*/ 0 60000 65536"/>
                <a:gd name="T7" fmla="*/ 0 60000 65536"/>
                <a:gd name="T8" fmla="*/ 0 60000 65536"/>
                <a:gd name="T9" fmla="*/ 0 w 545"/>
                <a:gd name="T10" fmla="*/ 0 h 521"/>
                <a:gd name="T11" fmla="*/ 545 w 545"/>
                <a:gd name="T12" fmla="*/ 521 h 52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45" h="521">
                  <a:moveTo>
                    <a:pt x="0" y="520"/>
                  </a:moveTo>
                  <a:lnTo>
                    <a:pt x="544" y="520"/>
                  </a:lnTo>
                  <a:lnTo>
                    <a:pt x="544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4" name="Freeform 48"/>
            <p:cNvSpPr>
              <a:spLocks/>
            </p:cNvSpPr>
            <p:nvPr/>
          </p:nvSpPr>
          <p:spPr bwMode="auto">
            <a:xfrm>
              <a:off x="2542" y="2704"/>
              <a:ext cx="713" cy="27"/>
            </a:xfrm>
            <a:custGeom>
              <a:avLst/>
              <a:gdLst>
                <a:gd name="T0" fmla="*/ 0 w 337"/>
                <a:gd name="T1" fmla="*/ 0 h 1"/>
                <a:gd name="T2" fmla="*/ 336 w 337"/>
                <a:gd name="T3" fmla="*/ 0 h 1"/>
                <a:gd name="T4" fmla="*/ 0 60000 65536"/>
                <a:gd name="T5" fmla="*/ 0 60000 65536"/>
                <a:gd name="T6" fmla="*/ 0 w 337"/>
                <a:gd name="T7" fmla="*/ 0 h 1"/>
                <a:gd name="T8" fmla="*/ 337 w 33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37" h="1">
                  <a:moveTo>
                    <a:pt x="0" y="0"/>
                  </a:moveTo>
                  <a:lnTo>
                    <a:pt x="33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5" name="Line 49"/>
            <p:cNvSpPr>
              <a:spLocks noChangeShapeType="1"/>
            </p:cNvSpPr>
            <p:nvPr/>
          </p:nvSpPr>
          <p:spPr bwMode="auto">
            <a:xfrm>
              <a:off x="1214" y="2608"/>
              <a:ext cx="1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6" name="Rectangle 50"/>
            <p:cNvSpPr>
              <a:spLocks noChangeArrowheads="1"/>
            </p:cNvSpPr>
            <p:nvPr/>
          </p:nvSpPr>
          <p:spPr bwMode="auto">
            <a:xfrm>
              <a:off x="3117" y="3916"/>
              <a:ext cx="338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BSrc</a:t>
              </a:r>
            </a:p>
          </p:txBody>
        </p:sp>
        <p:sp>
          <p:nvSpPr>
            <p:cNvPr id="80947" name="Oval 51"/>
            <p:cNvSpPr>
              <a:spLocks noChangeArrowheads="1"/>
            </p:cNvSpPr>
            <p:nvPr/>
          </p:nvSpPr>
          <p:spPr bwMode="auto">
            <a:xfrm>
              <a:off x="2786" y="2860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8" name="Oval 52"/>
            <p:cNvSpPr>
              <a:spLocks noChangeArrowheads="1"/>
            </p:cNvSpPr>
            <p:nvPr/>
          </p:nvSpPr>
          <p:spPr bwMode="auto">
            <a:xfrm>
              <a:off x="1370" y="2596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9" name="Oval 53"/>
            <p:cNvSpPr>
              <a:spLocks noChangeArrowheads="1"/>
            </p:cNvSpPr>
            <p:nvPr/>
          </p:nvSpPr>
          <p:spPr bwMode="auto">
            <a:xfrm>
              <a:off x="4098" y="2604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0" name="Line 54"/>
            <p:cNvSpPr>
              <a:spLocks noChangeShapeType="1"/>
            </p:cNvSpPr>
            <p:nvPr/>
          </p:nvSpPr>
          <p:spPr bwMode="auto">
            <a:xfrm>
              <a:off x="1382" y="3332"/>
              <a:ext cx="0" cy="5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1" name="Rectangle 55"/>
            <p:cNvSpPr>
              <a:spLocks noChangeArrowheads="1"/>
            </p:cNvSpPr>
            <p:nvPr/>
          </p:nvSpPr>
          <p:spPr bwMode="auto">
            <a:xfrm>
              <a:off x="2197" y="3913"/>
              <a:ext cx="40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ExtSel</a:t>
              </a:r>
            </a:p>
          </p:txBody>
        </p:sp>
        <p:sp>
          <p:nvSpPr>
            <p:cNvPr id="80952" name="Rectangle 56"/>
            <p:cNvSpPr>
              <a:spLocks noChangeArrowheads="1"/>
            </p:cNvSpPr>
            <p:nvPr/>
          </p:nvSpPr>
          <p:spPr bwMode="auto">
            <a:xfrm>
              <a:off x="1189" y="3913"/>
              <a:ext cx="48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OpCode</a:t>
              </a:r>
            </a:p>
          </p:txBody>
        </p:sp>
        <p:sp>
          <p:nvSpPr>
            <p:cNvPr id="80953" name="Line 57"/>
            <p:cNvSpPr>
              <a:spLocks noChangeShapeType="1"/>
            </p:cNvSpPr>
            <p:nvPr/>
          </p:nvSpPr>
          <p:spPr bwMode="auto">
            <a:xfrm flipH="1">
              <a:off x="1720" y="2704"/>
              <a:ext cx="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4" name="Line 58"/>
            <p:cNvSpPr>
              <a:spLocks noChangeShapeType="1"/>
            </p:cNvSpPr>
            <p:nvPr/>
          </p:nvSpPr>
          <p:spPr bwMode="auto">
            <a:xfrm flipH="1">
              <a:off x="1912" y="2608"/>
              <a:ext cx="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5" name="Line 59"/>
            <p:cNvSpPr>
              <a:spLocks noChangeShapeType="1"/>
            </p:cNvSpPr>
            <p:nvPr/>
          </p:nvSpPr>
          <p:spPr bwMode="auto">
            <a:xfrm>
              <a:off x="2154" y="2704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6" name="Line 60"/>
            <p:cNvSpPr>
              <a:spLocks noChangeShapeType="1"/>
            </p:cNvSpPr>
            <p:nvPr/>
          </p:nvSpPr>
          <p:spPr bwMode="auto">
            <a:xfrm>
              <a:off x="2154" y="2608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7" name="Line 61"/>
            <p:cNvSpPr>
              <a:spLocks noChangeShapeType="1"/>
            </p:cNvSpPr>
            <p:nvPr/>
          </p:nvSpPr>
          <p:spPr bwMode="auto">
            <a:xfrm>
              <a:off x="2154" y="2320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8" name="Line 62"/>
            <p:cNvSpPr>
              <a:spLocks noChangeShapeType="1"/>
            </p:cNvSpPr>
            <p:nvPr/>
          </p:nvSpPr>
          <p:spPr bwMode="auto">
            <a:xfrm>
              <a:off x="2154" y="2416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9" name="Rectangle 63"/>
            <p:cNvSpPr>
              <a:spLocks noChangeArrowheads="1"/>
            </p:cNvSpPr>
            <p:nvPr/>
          </p:nvSpPr>
          <p:spPr bwMode="auto">
            <a:xfrm>
              <a:off x="3757" y="2702"/>
              <a:ext cx="16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z</a:t>
              </a:r>
            </a:p>
          </p:txBody>
        </p:sp>
        <p:sp>
          <p:nvSpPr>
            <p:cNvPr id="80960" name="Line 64"/>
            <p:cNvSpPr>
              <a:spLocks noChangeShapeType="1"/>
            </p:cNvSpPr>
            <p:nvPr/>
          </p:nvSpPr>
          <p:spPr bwMode="auto">
            <a:xfrm>
              <a:off x="3738" y="2704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1" name="Line 65"/>
            <p:cNvSpPr>
              <a:spLocks noChangeShapeType="1"/>
            </p:cNvSpPr>
            <p:nvPr/>
          </p:nvSpPr>
          <p:spPr bwMode="auto">
            <a:xfrm>
              <a:off x="3450" y="2512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2" name="Line 66"/>
            <p:cNvSpPr>
              <a:spLocks noChangeShapeType="1"/>
            </p:cNvSpPr>
            <p:nvPr/>
          </p:nvSpPr>
          <p:spPr bwMode="auto">
            <a:xfrm>
              <a:off x="3638" y="2804"/>
              <a:ext cx="0" cy="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3" name="Freeform 67"/>
            <p:cNvSpPr>
              <a:spLocks/>
            </p:cNvSpPr>
            <p:nvPr/>
          </p:nvSpPr>
          <p:spPr bwMode="auto">
            <a:xfrm>
              <a:off x="3260" y="2656"/>
              <a:ext cx="145" cy="289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4" name="Line 68"/>
            <p:cNvSpPr>
              <a:spLocks noChangeShapeType="1"/>
            </p:cNvSpPr>
            <p:nvPr/>
          </p:nvSpPr>
          <p:spPr bwMode="auto">
            <a:xfrm flipH="1">
              <a:off x="3204" y="2896"/>
              <a:ext cx="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5" name="Line 69"/>
            <p:cNvSpPr>
              <a:spLocks noChangeShapeType="1"/>
            </p:cNvSpPr>
            <p:nvPr/>
          </p:nvSpPr>
          <p:spPr bwMode="auto">
            <a:xfrm flipH="1">
              <a:off x="3204" y="2704"/>
              <a:ext cx="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6" name="Line 70"/>
            <p:cNvSpPr>
              <a:spLocks noChangeShapeType="1"/>
            </p:cNvSpPr>
            <p:nvPr/>
          </p:nvSpPr>
          <p:spPr bwMode="auto">
            <a:xfrm flipH="1">
              <a:off x="3396" y="2800"/>
              <a:ext cx="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7" name="Rectangle 71"/>
            <p:cNvSpPr>
              <a:spLocks noChangeArrowheads="1"/>
            </p:cNvSpPr>
            <p:nvPr/>
          </p:nvSpPr>
          <p:spPr bwMode="auto">
            <a:xfrm>
              <a:off x="2709" y="3913"/>
              <a:ext cx="39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OpSel</a:t>
              </a:r>
            </a:p>
          </p:txBody>
        </p:sp>
        <p:sp>
          <p:nvSpPr>
            <p:cNvPr id="80968" name="Line 72"/>
            <p:cNvSpPr>
              <a:spLocks noChangeShapeType="1"/>
            </p:cNvSpPr>
            <p:nvPr/>
          </p:nvSpPr>
          <p:spPr bwMode="auto">
            <a:xfrm>
              <a:off x="2662" y="3328"/>
              <a:ext cx="3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9" name="Rectangle 73"/>
            <p:cNvSpPr>
              <a:spLocks noChangeArrowheads="1"/>
            </p:cNvSpPr>
            <p:nvPr/>
          </p:nvSpPr>
          <p:spPr bwMode="auto">
            <a:xfrm>
              <a:off x="2141" y="1960"/>
              <a:ext cx="212" cy="1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80970" name="Line 74"/>
            <p:cNvSpPr>
              <a:spLocks noChangeShapeType="1"/>
            </p:cNvSpPr>
            <p:nvPr/>
          </p:nvSpPr>
          <p:spPr bwMode="auto">
            <a:xfrm>
              <a:off x="2254" y="2112"/>
              <a:ext cx="0" cy="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1" name="Oval 75"/>
            <p:cNvSpPr>
              <a:spLocks noChangeArrowheads="1"/>
            </p:cNvSpPr>
            <p:nvPr/>
          </p:nvSpPr>
          <p:spPr bwMode="auto">
            <a:xfrm>
              <a:off x="2994" y="2684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2" name="Freeform 76"/>
            <p:cNvSpPr>
              <a:spLocks/>
            </p:cNvSpPr>
            <p:nvPr/>
          </p:nvSpPr>
          <p:spPr bwMode="auto">
            <a:xfrm>
              <a:off x="1830" y="2726"/>
              <a:ext cx="1" cy="1199"/>
            </a:xfrm>
            <a:custGeom>
              <a:avLst/>
              <a:gdLst>
                <a:gd name="T0" fmla="*/ 0 w 1"/>
                <a:gd name="T1" fmla="*/ 1344 h 1345"/>
                <a:gd name="T2" fmla="*/ 0 w 1"/>
                <a:gd name="T3" fmla="*/ 0 h 1345"/>
                <a:gd name="T4" fmla="*/ 0 60000 65536"/>
                <a:gd name="T5" fmla="*/ 0 60000 65536"/>
                <a:gd name="T6" fmla="*/ 0 w 1"/>
                <a:gd name="T7" fmla="*/ 0 h 1345"/>
                <a:gd name="T8" fmla="*/ 1 w 1"/>
                <a:gd name="T9" fmla="*/ 1345 h 13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345">
                  <a:moveTo>
                    <a:pt x="0" y="1344"/>
                  </a:move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3" name="Line 77"/>
            <p:cNvSpPr>
              <a:spLocks noChangeShapeType="1"/>
            </p:cNvSpPr>
            <p:nvPr/>
          </p:nvSpPr>
          <p:spPr bwMode="auto">
            <a:xfrm flipV="1">
              <a:off x="2382" y="3185"/>
              <a:ext cx="0" cy="76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4" name="Line 78"/>
            <p:cNvSpPr>
              <a:spLocks noChangeShapeType="1"/>
            </p:cNvSpPr>
            <p:nvPr/>
          </p:nvSpPr>
          <p:spPr bwMode="auto">
            <a:xfrm flipV="1">
              <a:off x="2886" y="3439"/>
              <a:ext cx="0" cy="51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5" name="Line 79"/>
            <p:cNvSpPr>
              <a:spLocks noChangeShapeType="1"/>
            </p:cNvSpPr>
            <p:nvPr/>
          </p:nvSpPr>
          <p:spPr bwMode="auto">
            <a:xfrm>
              <a:off x="3326" y="2908"/>
              <a:ext cx="0" cy="1027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6" name="Line 80"/>
            <p:cNvSpPr>
              <a:spLocks noChangeShapeType="1"/>
            </p:cNvSpPr>
            <p:nvPr/>
          </p:nvSpPr>
          <p:spPr bwMode="auto">
            <a:xfrm>
              <a:off x="3766" y="2709"/>
              <a:ext cx="2" cy="12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7" name="Rectangle 81"/>
            <p:cNvSpPr>
              <a:spLocks noChangeArrowheads="1"/>
            </p:cNvSpPr>
            <p:nvPr/>
          </p:nvSpPr>
          <p:spPr bwMode="auto">
            <a:xfrm>
              <a:off x="3632" y="3911"/>
              <a:ext cx="370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zero?</a:t>
              </a:r>
            </a:p>
          </p:txBody>
        </p:sp>
        <p:sp>
          <p:nvSpPr>
            <p:cNvPr id="80978" name="Freeform 82"/>
            <p:cNvSpPr>
              <a:spLocks/>
            </p:cNvSpPr>
            <p:nvPr/>
          </p:nvSpPr>
          <p:spPr bwMode="auto">
            <a:xfrm>
              <a:off x="1773" y="2462"/>
              <a:ext cx="145" cy="289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noFill/>
            <a:ln w="28575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9" name="Freeform 83"/>
            <p:cNvSpPr>
              <a:spLocks/>
            </p:cNvSpPr>
            <p:nvPr/>
          </p:nvSpPr>
          <p:spPr bwMode="auto">
            <a:xfrm>
              <a:off x="1537" y="2415"/>
              <a:ext cx="241" cy="213"/>
            </a:xfrm>
            <a:custGeom>
              <a:avLst/>
              <a:gdLst>
                <a:gd name="T0" fmla="*/ 0 w 241"/>
                <a:gd name="T1" fmla="*/ 0 h 117"/>
                <a:gd name="T2" fmla="*/ 0 w 241"/>
                <a:gd name="T3" fmla="*/ 116 h 117"/>
                <a:gd name="T4" fmla="*/ 240 w 241"/>
                <a:gd name="T5" fmla="*/ 116 h 117"/>
                <a:gd name="T6" fmla="*/ 0 60000 65536"/>
                <a:gd name="T7" fmla="*/ 0 60000 65536"/>
                <a:gd name="T8" fmla="*/ 0 60000 65536"/>
                <a:gd name="T9" fmla="*/ 0 w 241"/>
                <a:gd name="T10" fmla="*/ 0 h 117"/>
                <a:gd name="T11" fmla="*/ 241 w 241"/>
                <a:gd name="T12" fmla="*/ 117 h 1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1" h="117">
                  <a:moveTo>
                    <a:pt x="0" y="0"/>
                  </a:moveTo>
                  <a:lnTo>
                    <a:pt x="0" y="116"/>
                  </a:lnTo>
                  <a:lnTo>
                    <a:pt x="240" y="116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" name="Group 84"/>
            <p:cNvGrpSpPr>
              <a:grpSpLocks/>
            </p:cNvGrpSpPr>
            <p:nvPr/>
          </p:nvGrpSpPr>
          <p:grpSpPr bwMode="auto">
            <a:xfrm>
              <a:off x="334" y="2330"/>
              <a:ext cx="890" cy="662"/>
              <a:chOff x="326" y="2386"/>
              <a:chExt cx="890" cy="662"/>
            </a:xfrm>
          </p:grpSpPr>
          <p:sp>
            <p:nvSpPr>
              <p:cNvPr id="81003" name="Rectangle 85"/>
              <p:cNvSpPr>
                <a:spLocks noChangeArrowheads="1"/>
              </p:cNvSpPr>
              <p:nvPr/>
            </p:nvSpPr>
            <p:spPr bwMode="auto">
              <a:xfrm>
                <a:off x="326" y="2766"/>
                <a:ext cx="212" cy="15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000">
                    <a:solidFill>
                      <a:srgbClr val="56127A"/>
                    </a:solidFill>
                  </a:rPr>
                  <a:t>clk</a:t>
                </a:r>
              </a:p>
            </p:txBody>
          </p:sp>
          <p:sp>
            <p:nvSpPr>
              <p:cNvPr id="81004" name="Line 86"/>
              <p:cNvSpPr>
                <a:spLocks noChangeShapeType="1"/>
              </p:cNvSpPr>
              <p:nvPr/>
            </p:nvSpPr>
            <p:spPr bwMode="auto">
              <a:xfrm>
                <a:off x="431" y="2742"/>
                <a:ext cx="0" cy="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7" name="Group 87"/>
              <p:cNvGrpSpPr>
                <a:grpSpLocks/>
              </p:cNvGrpSpPr>
              <p:nvPr/>
            </p:nvGrpSpPr>
            <p:grpSpPr bwMode="auto">
              <a:xfrm>
                <a:off x="333" y="2386"/>
                <a:ext cx="883" cy="662"/>
                <a:chOff x="333" y="2386"/>
                <a:chExt cx="883" cy="662"/>
              </a:xfrm>
            </p:grpSpPr>
            <p:sp>
              <p:nvSpPr>
                <p:cNvPr id="81006" name="Freeform 88"/>
                <p:cNvSpPr>
                  <a:spLocks/>
                </p:cNvSpPr>
                <p:nvPr/>
              </p:nvSpPr>
              <p:spPr bwMode="auto">
                <a:xfrm>
                  <a:off x="517" y="2567"/>
                  <a:ext cx="189" cy="1"/>
                </a:xfrm>
                <a:custGeom>
                  <a:avLst/>
                  <a:gdLst>
                    <a:gd name="T0" fmla="*/ 0 w 189"/>
                    <a:gd name="T1" fmla="*/ 0 h 1"/>
                    <a:gd name="T2" fmla="*/ 141 w 189"/>
                    <a:gd name="T3" fmla="*/ 0 h 1"/>
                    <a:gd name="T4" fmla="*/ 188 w 189"/>
                    <a:gd name="T5" fmla="*/ 0 h 1"/>
                    <a:gd name="T6" fmla="*/ 0 60000 65536"/>
                    <a:gd name="T7" fmla="*/ 0 60000 65536"/>
                    <a:gd name="T8" fmla="*/ 0 60000 65536"/>
                    <a:gd name="T9" fmla="*/ 0 w 189"/>
                    <a:gd name="T10" fmla="*/ 0 h 1"/>
                    <a:gd name="T11" fmla="*/ 189 w 189"/>
                    <a:gd name="T12" fmla="*/ 1 h 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89" h="1">
                      <a:moveTo>
                        <a:pt x="0" y="0"/>
                      </a:moveTo>
                      <a:lnTo>
                        <a:pt x="141" y="0"/>
                      </a:lnTo>
                      <a:lnTo>
                        <a:pt x="188" y="0"/>
                      </a:lnTo>
                    </a:path>
                  </a:pathLst>
                </a:custGeom>
                <a:noFill/>
                <a:ln w="25400" cap="rnd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8" name="Group 89"/>
                <p:cNvGrpSpPr>
                  <a:grpSpLocks/>
                </p:cNvGrpSpPr>
                <p:nvPr/>
              </p:nvGrpSpPr>
              <p:grpSpPr bwMode="auto">
                <a:xfrm>
                  <a:off x="684" y="2452"/>
                  <a:ext cx="532" cy="596"/>
                  <a:chOff x="684" y="2452"/>
                  <a:chExt cx="532" cy="596"/>
                </a:xfrm>
              </p:grpSpPr>
              <p:sp>
                <p:nvSpPr>
                  <p:cNvPr id="81012" name="Rectangle 90"/>
                  <p:cNvSpPr>
                    <a:spLocks noChangeArrowheads="1"/>
                  </p:cNvSpPr>
                  <p:nvPr/>
                </p:nvSpPr>
                <p:spPr bwMode="auto">
                  <a:xfrm>
                    <a:off x="717" y="2454"/>
                    <a:ext cx="466" cy="576"/>
                  </a:xfrm>
                  <a:prstGeom prst="rect">
                    <a:avLst/>
                  </a:prstGeom>
                  <a:noFill/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81013" name="Rectangle 91"/>
                  <p:cNvSpPr>
                    <a:spLocks noChangeArrowheads="1"/>
                  </p:cNvSpPr>
                  <p:nvPr/>
                </p:nvSpPr>
                <p:spPr bwMode="auto">
                  <a:xfrm>
                    <a:off x="684" y="2452"/>
                    <a:ext cx="306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rgbClr val="56127A"/>
                        </a:solidFill>
                      </a:rPr>
                      <a:t>addr</a:t>
                    </a:r>
                  </a:p>
                </p:txBody>
              </p:sp>
              <p:sp>
                <p:nvSpPr>
                  <p:cNvPr id="81014" name="Rectangle 92"/>
                  <p:cNvSpPr>
                    <a:spLocks noChangeArrowheads="1"/>
                  </p:cNvSpPr>
                  <p:nvPr/>
                </p:nvSpPr>
                <p:spPr bwMode="auto">
                  <a:xfrm>
                    <a:off x="953" y="2554"/>
                    <a:ext cx="263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rgbClr val="56127A"/>
                        </a:solidFill>
                      </a:rPr>
                      <a:t>inst</a:t>
                    </a:r>
                  </a:p>
                </p:txBody>
              </p:sp>
              <p:sp>
                <p:nvSpPr>
                  <p:cNvPr id="81015" name="Rectangle 93"/>
                  <p:cNvSpPr>
                    <a:spLocks noChangeArrowheads="1"/>
                  </p:cNvSpPr>
                  <p:nvPr/>
                </p:nvSpPr>
                <p:spPr bwMode="auto">
                  <a:xfrm>
                    <a:off x="691" y="2724"/>
                    <a:ext cx="518" cy="324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rgbClr val="56127A"/>
                        </a:solidFill>
                      </a:rPr>
                      <a:t>Inst.</a:t>
                    </a:r>
                  </a:p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rgbClr val="56127A"/>
                        </a:solidFill>
                      </a:rPr>
                      <a:t>Memory</a:t>
                    </a:r>
                  </a:p>
                </p:txBody>
              </p:sp>
            </p:grpSp>
            <p:sp>
              <p:nvSpPr>
                <p:cNvPr id="81008" name="Rectangle 94"/>
                <p:cNvSpPr>
                  <a:spLocks noChangeArrowheads="1"/>
                </p:cNvSpPr>
                <p:nvPr/>
              </p:nvSpPr>
              <p:spPr bwMode="auto">
                <a:xfrm>
                  <a:off x="382" y="2386"/>
                  <a:ext cx="127" cy="362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009" name="Line 95"/>
                <p:cNvSpPr>
                  <a:spLocks noChangeShapeType="1"/>
                </p:cNvSpPr>
                <p:nvPr/>
              </p:nvSpPr>
              <p:spPr bwMode="auto">
                <a:xfrm>
                  <a:off x="525" y="2567"/>
                  <a:ext cx="3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010" name="Rectangle 96"/>
                <p:cNvSpPr>
                  <a:spLocks noChangeArrowheads="1"/>
                </p:cNvSpPr>
                <p:nvPr/>
              </p:nvSpPr>
              <p:spPr bwMode="auto">
                <a:xfrm>
                  <a:off x="333" y="2494"/>
                  <a:ext cx="247" cy="17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PC</a:t>
                  </a:r>
                </a:p>
              </p:txBody>
            </p:sp>
            <p:sp>
              <p:nvSpPr>
                <p:cNvPr id="81011" name="Freeform 97"/>
                <p:cNvSpPr>
                  <a:spLocks/>
                </p:cNvSpPr>
                <p:nvPr/>
              </p:nvSpPr>
              <p:spPr bwMode="auto">
                <a:xfrm>
                  <a:off x="422" y="2701"/>
                  <a:ext cx="48" cy="48"/>
                </a:xfrm>
                <a:custGeom>
                  <a:avLst/>
                  <a:gdLst>
                    <a:gd name="T0" fmla="*/ 0 w 48"/>
                    <a:gd name="T1" fmla="*/ 47 h 48"/>
                    <a:gd name="T2" fmla="*/ 24 w 48"/>
                    <a:gd name="T3" fmla="*/ 0 h 48"/>
                    <a:gd name="T4" fmla="*/ 47 w 48"/>
                    <a:gd name="T5" fmla="*/ 47 h 48"/>
                    <a:gd name="T6" fmla="*/ 0 60000 65536"/>
                    <a:gd name="T7" fmla="*/ 0 60000 65536"/>
                    <a:gd name="T8" fmla="*/ 0 60000 65536"/>
                    <a:gd name="T9" fmla="*/ 0 w 48"/>
                    <a:gd name="T10" fmla="*/ 0 h 48"/>
                    <a:gd name="T11" fmla="*/ 48 w 48"/>
                    <a:gd name="T12" fmla="*/ 48 h 4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8" h="48">
                      <a:moveTo>
                        <a:pt x="0" y="47"/>
                      </a:moveTo>
                      <a:lnTo>
                        <a:pt x="24" y="0"/>
                      </a:lnTo>
                      <a:lnTo>
                        <a:pt x="47" y="47"/>
                      </a:lnTo>
                    </a:path>
                  </a:pathLst>
                </a:custGeom>
                <a:noFill/>
                <a:ln w="254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80981" name="Rectangle 98"/>
            <p:cNvSpPr>
              <a:spLocks noChangeArrowheads="1"/>
            </p:cNvSpPr>
            <p:nvPr/>
          </p:nvSpPr>
          <p:spPr bwMode="auto">
            <a:xfrm>
              <a:off x="2201" y="2185"/>
              <a:ext cx="360" cy="67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82" name="Rectangle 99"/>
            <p:cNvSpPr>
              <a:spLocks noChangeArrowheads="1"/>
            </p:cNvSpPr>
            <p:nvPr/>
          </p:nvSpPr>
          <p:spPr bwMode="auto">
            <a:xfrm>
              <a:off x="2355" y="2439"/>
              <a:ext cx="25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rd1</a:t>
              </a:r>
            </a:p>
          </p:txBody>
        </p:sp>
        <p:sp>
          <p:nvSpPr>
            <p:cNvPr id="80983" name="Rectangle 100"/>
            <p:cNvSpPr>
              <a:spLocks noChangeArrowheads="1"/>
            </p:cNvSpPr>
            <p:nvPr/>
          </p:nvSpPr>
          <p:spPr bwMode="auto">
            <a:xfrm>
              <a:off x="2184" y="2693"/>
              <a:ext cx="413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GPRs</a:t>
              </a:r>
            </a:p>
          </p:txBody>
        </p:sp>
        <p:sp>
          <p:nvSpPr>
            <p:cNvPr id="80984" name="Rectangle 101"/>
            <p:cNvSpPr>
              <a:spLocks noChangeArrowheads="1"/>
            </p:cNvSpPr>
            <p:nvPr/>
          </p:nvSpPr>
          <p:spPr bwMode="auto">
            <a:xfrm>
              <a:off x="2168" y="2246"/>
              <a:ext cx="24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rs1</a:t>
              </a:r>
            </a:p>
          </p:txBody>
        </p:sp>
        <p:sp>
          <p:nvSpPr>
            <p:cNvPr id="80985" name="Rectangle 102"/>
            <p:cNvSpPr>
              <a:spLocks noChangeArrowheads="1"/>
            </p:cNvSpPr>
            <p:nvPr/>
          </p:nvSpPr>
          <p:spPr bwMode="auto">
            <a:xfrm>
              <a:off x="2168" y="2341"/>
              <a:ext cx="24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rs2</a:t>
              </a:r>
            </a:p>
          </p:txBody>
        </p:sp>
        <p:sp>
          <p:nvSpPr>
            <p:cNvPr id="80986" name="Rectangle 103"/>
            <p:cNvSpPr>
              <a:spLocks noChangeArrowheads="1"/>
            </p:cNvSpPr>
            <p:nvPr/>
          </p:nvSpPr>
          <p:spPr bwMode="auto">
            <a:xfrm>
              <a:off x="2168" y="2522"/>
              <a:ext cx="23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ws</a:t>
              </a:r>
            </a:p>
          </p:txBody>
        </p:sp>
        <p:sp>
          <p:nvSpPr>
            <p:cNvPr id="80987" name="Rectangle 104"/>
            <p:cNvSpPr>
              <a:spLocks noChangeArrowheads="1"/>
            </p:cNvSpPr>
            <p:nvPr/>
          </p:nvSpPr>
          <p:spPr bwMode="auto">
            <a:xfrm>
              <a:off x="2168" y="2614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wd</a:t>
              </a:r>
            </a:p>
          </p:txBody>
        </p:sp>
        <p:sp>
          <p:nvSpPr>
            <p:cNvPr id="80988" name="Rectangle 105"/>
            <p:cNvSpPr>
              <a:spLocks noChangeArrowheads="1"/>
            </p:cNvSpPr>
            <p:nvPr/>
          </p:nvSpPr>
          <p:spPr bwMode="auto">
            <a:xfrm>
              <a:off x="2360" y="2615"/>
              <a:ext cx="25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rd2</a:t>
              </a:r>
            </a:p>
          </p:txBody>
        </p:sp>
        <p:sp>
          <p:nvSpPr>
            <p:cNvPr id="80989" name="Rectangle 106"/>
            <p:cNvSpPr>
              <a:spLocks noChangeArrowheads="1"/>
            </p:cNvSpPr>
            <p:nvPr/>
          </p:nvSpPr>
          <p:spPr bwMode="auto">
            <a:xfrm>
              <a:off x="2293" y="2143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we</a:t>
              </a:r>
            </a:p>
          </p:txBody>
        </p:sp>
        <p:grpSp>
          <p:nvGrpSpPr>
            <p:cNvPr id="9" name="Group 107"/>
            <p:cNvGrpSpPr>
              <a:grpSpLocks/>
            </p:cNvGrpSpPr>
            <p:nvPr/>
          </p:nvGrpSpPr>
          <p:grpSpPr bwMode="auto">
            <a:xfrm>
              <a:off x="2200" y="2940"/>
              <a:ext cx="360" cy="286"/>
              <a:chOff x="2192" y="2996"/>
              <a:chExt cx="360" cy="286"/>
            </a:xfrm>
          </p:grpSpPr>
          <p:sp>
            <p:nvSpPr>
              <p:cNvPr id="81001" name="Rectangle 108"/>
              <p:cNvSpPr>
                <a:spLocks noChangeArrowheads="1"/>
              </p:cNvSpPr>
              <p:nvPr/>
            </p:nvSpPr>
            <p:spPr bwMode="auto">
              <a:xfrm>
                <a:off x="2192" y="3030"/>
                <a:ext cx="360" cy="198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002" name="Rectangle 109"/>
              <p:cNvSpPr>
                <a:spLocks noChangeArrowheads="1"/>
              </p:cNvSpPr>
              <p:nvPr/>
            </p:nvSpPr>
            <p:spPr bwMode="auto">
              <a:xfrm>
                <a:off x="2208" y="2996"/>
                <a:ext cx="301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Imm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Ext</a:t>
                </a:r>
              </a:p>
            </p:txBody>
          </p:sp>
        </p:grpSp>
        <p:grpSp>
          <p:nvGrpSpPr>
            <p:cNvPr id="10" name="Group 110"/>
            <p:cNvGrpSpPr>
              <a:grpSpLocks/>
            </p:cNvGrpSpPr>
            <p:nvPr/>
          </p:nvGrpSpPr>
          <p:grpSpPr bwMode="auto">
            <a:xfrm>
              <a:off x="3472" y="2460"/>
              <a:ext cx="301" cy="380"/>
              <a:chOff x="3464" y="2516"/>
              <a:chExt cx="301" cy="380"/>
            </a:xfrm>
          </p:grpSpPr>
          <p:sp>
            <p:nvSpPr>
              <p:cNvPr id="80999" name="Freeform 111"/>
              <p:cNvSpPr>
                <a:spLocks/>
              </p:cNvSpPr>
              <p:nvPr/>
            </p:nvSpPr>
            <p:spPr bwMode="auto">
              <a:xfrm>
                <a:off x="3487" y="2516"/>
                <a:ext cx="236" cy="380"/>
              </a:xfrm>
              <a:custGeom>
                <a:avLst/>
                <a:gdLst>
                  <a:gd name="T0" fmla="*/ 0 w 236"/>
                  <a:gd name="T1" fmla="*/ 0 h 380"/>
                  <a:gd name="T2" fmla="*/ 0 w 236"/>
                  <a:gd name="T3" fmla="*/ 158 h 380"/>
                  <a:gd name="T4" fmla="*/ 47 w 236"/>
                  <a:gd name="T5" fmla="*/ 190 h 380"/>
                  <a:gd name="T6" fmla="*/ 0 w 236"/>
                  <a:gd name="T7" fmla="*/ 221 h 380"/>
                  <a:gd name="T8" fmla="*/ 0 w 236"/>
                  <a:gd name="T9" fmla="*/ 379 h 380"/>
                  <a:gd name="T10" fmla="*/ 235 w 236"/>
                  <a:gd name="T11" fmla="*/ 284 h 380"/>
                  <a:gd name="T12" fmla="*/ 235 w 236"/>
                  <a:gd name="T13" fmla="*/ 95 h 380"/>
                  <a:gd name="T14" fmla="*/ 0 w 236"/>
                  <a:gd name="T15" fmla="*/ 0 h 38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36"/>
                  <a:gd name="T25" fmla="*/ 0 h 380"/>
                  <a:gd name="T26" fmla="*/ 236 w 236"/>
                  <a:gd name="T27" fmla="*/ 380 h 38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36" h="380">
                    <a:moveTo>
                      <a:pt x="0" y="0"/>
                    </a:moveTo>
                    <a:lnTo>
                      <a:pt x="0" y="158"/>
                    </a:lnTo>
                    <a:lnTo>
                      <a:pt x="47" y="190"/>
                    </a:lnTo>
                    <a:lnTo>
                      <a:pt x="0" y="221"/>
                    </a:lnTo>
                    <a:lnTo>
                      <a:pt x="0" y="379"/>
                    </a:lnTo>
                    <a:lnTo>
                      <a:pt x="235" y="284"/>
                    </a:lnTo>
                    <a:lnTo>
                      <a:pt x="235" y="95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000" name="Rectangle 112"/>
              <p:cNvSpPr>
                <a:spLocks noChangeArrowheads="1"/>
              </p:cNvSpPr>
              <p:nvPr/>
            </p:nvSpPr>
            <p:spPr bwMode="auto">
              <a:xfrm>
                <a:off x="3464" y="2634"/>
                <a:ext cx="301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ALU</a:t>
                </a:r>
              </a:p>
            </p:txBody>
          </p:sp>
        </p:grpSp>
        <p:grpSp>
          <p:nvGrpSpPr>
            <p:cNvPr id="11" name="Group 113"/>
            <p:cNvGrpSpPr>
              <a:grpSpLocks/>
            </p:cNvGrpSpPr>
            <p:nvPr/>
          </p:nvGrpSpPr>
          <p:grpSpPr bwMode="auto">
            <a:xfrm>
              <a:off x="2228" y="2184"/>
              <a:ext cx="51" cy="55"/>
              <a:chOff x="2815" y="1407"/>
              <a:chExt cx="51" cy="55"/>
            </a:xfrm>
          </p:grpSpPr>
          <p:sp>
            <p:nvSpPr>
              <p:cNvPr id="80997" name="Line 114"/>
              <p:cNvSpPr>
                <a:spLocks noChangeShapeType="1"/>
              </p:cNvSpPr>
              <p:nvPr/>
            </p:nvSpPr>
            <p:spPr bwMode="auto">
              <a:xfrm>
                <a:off x="2815" y="1407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998" name="Line 115"/>
              <p:cNvSpPr>
                <a:spLocks noChangeShapeType="1"/>
              </p:cNvSpPr>
              <p:nvPr/>
            </p:nvSpPr>
            <p:spPr bwMode="auto">
              <a:xfrm flipH="1">
                <a:off x="2842" y="1410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2" name="Group 116"/>
            <p:cNvGrpSpPr>
              <a:grpSpLocks/>
            </p:cNvGrpSpPr>
            <p:nvPr/>
          </p:nvGrpSpPr>
          <p:grpSpPr bwMode="auto">
            <a:xfrm>
              <a:off x="2711" y="3226"/>
              <a:ext cx="423" cy="228"/>
              <a:chOff x="2576" y="2405"/>
              <a:chExt cx="423" cy="228"/>
            </a:xfrm>
          </p:grpSpPr>
          <p:sp>
            <p:nvSpPr>
              <p:cNvPr id="80995" name="Rectangle 117"/>
              <p:cNvSpPr>
                <a:spLocks noChangeArrowheads="1"/>
              </p:cNvSpPr>
              <p:nvPr/>
            </p:nvSpPr>
            <p:spPr bwMode="auto">
              <a:xfrm>
                <a:off x="2609" y="2405"/>
                <a:ext cx="361" cy="1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996" name="Rectangle 118"/>
              <p:cNvSpPr>
                <a:spLocks noChangeArrowheads="1"/>
              </p:cNvSpPr>
              <p:nvPr/>
            </p:nvSpPr>
            <p:spPr bwMode="auto">
              <a:xfrm>
                <a:off x="2576" y="2405"/>
                <a:ext cx="423" cy="22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>
                  <a:lnSpc>
                    <a:spcPct val="75000"/>
                  </a:lnSpc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ALU</a:t>
                </a:r>
              </a:p>
              <a:p>
                <a:pPr algn="ctr">
                  <a:lnSpc>
                    <a:spcPct val="75000"/>
                  </a:lnSpc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Control</a:t>
                </a:r>
              </a:p>
            </p:txBody>
          </p:sp>
        </p:grpSp>
        <p:sp>
          <p:nvSpPr>
            <p:cNvPr id="80994" name="Freeform 119"/>
            <p:cNvSpPr>
              <a:spLocks/>
            </p:cNvSpPr>
            <p:nvPr/>
          </p:nvSpPr>
          <p:spPr bwMode="auto">
            <a:xfrm flipV="1">
              <a:off x="3006" y="2704"/>
              <a:ext cx="1354" cy="433"/>
            </a:xfrm>
            <a:custGeom>
              <a:avLst/>
              <a:gdLst>
                <a:gd name="T0" fmla="*/ 0 w 1505"/>
                <a:gd name="T1" fmla="*/ 200 h 201"/>
                <a:gd name="T2" fmla="*/ 0 w 1505"/>
                <a:gd name="T3" fmla="*/ 0 h 201"/>
                <a:gd name="T4" fmla="*/ 1504 w 1505"/>
                <a:gd name="T5" fmla="*/ 0 h 201"/>
                <a:gd name="T6" fmla="*/ 0 60000 65536"/>
                <a:gd name="T7" fmla="*/ 0 60000 65536"/>
                <a:gd name="T8" fmla="*/ 0 60000 65536"/>
                <a:gd name="T9" fmla="*/ 0 w 1505"/>
                <a:gd name="T10" fmla="*/ 0 h 201"/>
                <a:gd name="T11" fmla="*/ 1505 w 1505"/>
                <a:gd name="T12" fmla="*/ 201 h 20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05" h="201">
                  <a:moveTo>
                    <a:pt x="0" y="200"/>
                  </a:moveTo>
                  <a:lnTo>
                    <a:pt x="0" y="0"/>
                  </a:lnTo>
                  <a:lnTo>
                    <a:pt x="1504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0914" name="Freeform 120"/>
          <p:cNvSpPr>
            <a:spLocks/>
          </p:cNvSpPr>
          <p:nvPr/>
        </p:nvSpPr>
        <p:spPr bwMode="auto">
          <a:xfrm>
            <a:off x="4445000" y="3149600"/>
            <a:ext cx="1104900" cy="1409700"/>
          </a:xfrm>
          <a:custGeom>
            <a:avLst/>
            <a:gdLst>
              <a:gd name="T0" fmla="*/ 0 w 696"/>
              <a:gd name="T1" fmla="*/ 888 h 888"/>
              <a:gd name="T2" fmla="*/ 0 w 696"/>
              <a:gd name="T3" fmla="*/ 0 h 888"/>
              <a:gd name="T4" fmla="*/ 696 w 696"/>
              <a:gd name="T5" fmla="*/ 0 h 888"/>
              <a:gd name="T6" fmla="*/ 0 60000 65536"/>
              <a:gd name="T7" fmla="*/ 0 60000 65536"/>
              <a:gd name="T8" fmla="*/ 0 60000 65536"/>
              <a:gd name="T9" fmla="*/ 0 w 696"/>
              <a:gd name="T10" fmla="*/ 0 h 888"/>
              <a:gd name="T11" fmla="*/ 696 w 696"/>
              <a:gd name="T12" fmla="*/ 888 h 8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96" h="888">
                <a:moveTo>
                  <a:pt x="0" y="888"/>
                </a:moveTo>
                <a:lnTo>
                  <a:pt x="0" y="0"/>
                </a:lnTo>
                <a:lnTo>
                  <a:pt x="696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5" name="Freeform 121"/>
          <p:cNvSpPr>
            <a:spLocks/>
          </p:cNvSpPr>
          <p:nvPr/>
        </p:nvSpPr>
        <p:spPr bwMode="auto">
          <a:xfrm>
            <a:off x="4432300" y="2349500"/>
            <a:ext cx="3859213" cy="2514600"/>
          </a:xfrm>
          <a:custGeom>
            <a:avLst/>
            <a:gdLst>
              <a:gd name="T0" fmla="*/ 0 w 2408"/>
              <a:gd name="T1" fmla="*/ 280 h 1632"/>
              <a:gd name="T2" fmla="*/ 0 w 2408"/>
              <a:gd name="T3" fmla="*/ 0 h 1632"/>
              <a:gd name="T4" fmla="*/ 2192 w 2408"/>
              <a:gd name="T5" fmla="*/ 0 h 1632"/>
              <a:gd name="T6" fmla="*/ 2200 w 2408"/>
              <a:gd name="T7" fmla="*/ 1632 h 1632"/>
              <a:gd name="T8" fmla="*/ 2408 w 2408"/>
              <a:gd name="T9" fmla="*/ 1632 h 16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08"/>
              <a:gd name="T16" fmla="*/ 0 h 1632"/>
              <a:gd name="T17" fmla="*/ 2408 w 2408"/>
              <a:gd name="T18" fmla="*/ 1632 h 163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08" h="1632">
                <a:moveTo>
                  <a:pt x="0" y="280"/>
                </a:moveTo>
                <a:lnTo>
                  <a:pt x="0" y="0"/>
                </a:lnTo>
                <a:lnTo>
                  <a:pt x="2192" y="0"/>
                </a:lnTo>
                <a:lnTo>
                  <a:pt x="2200" y="1632"/>
                </a:lnTo>
                <a:lnTo>
                  <a:pt x="2408" y="1632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6" name="Line 122"/>
          <p:cNvSpPr>
            <a:spLocks noChangeShapeType="1"/>
          </p:cNvSpPr>
          <p:nvPr/>
        </p:nvSpPr>
        <p:spPr bwMode="auto">
          <a:xfrm>
            <a:off x="2565400" y="4025900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7" name="Text Box 123"/>
          <p:cNvSpPr txBox="1">
            <a:spLocks noChangeArrowheads="1"/>
          </p:cNvSpPr>
          <p:nvPr/>
        </p:nvSpPr>
        <p:spPr bwMode="auto">
          <a:xfrm>
            <a:off x="2473325" y="3821113"/>
            <a:ext cx="3667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  <a:latin typeface="Courier New" charset="0"/>
              </a:rPr>
              <a:t>31</a:t>
            </a:r>
          </a:p>
        </p:txBody>
      </p:sp>
      <p:sp>
        <p:nvSpPr>
          <p:cNvPr id="80918" name="Freeform 124"/>
          <p:cNvSpPr>
            <a:spLocks/>
          </p:cNvSpPr>
          <p:nvPr/>
        </p:nvSpPr>
        <p:spPr bwMode="auto">
          <a:xfrm>
            <a:off x="1371600" y="1836738"/>
            <a:ext cx="3625850" cy="2152650"/>
          </a:xfrm>
          <a:custGeom>
            <a:avLst/>
            <a:gdLst>
              <a:gd name="T0" fmla="*/ 2284 w 2284"/>
              <a:gd name="T1" fmla="*/ 1356 h 1356"/>
              <a:gd name="T2" fmla="*/ 2280 w 2284"/>
              <a:gd name="T3" fmla="*/ 0 h 1356"/>
              <a:gd name="T4" fmla="*/ 0 w 2284"/>
              <a:gd name="T5" fmla="*/ 1 h 1356"/>
              <a:gd name="T6" fmla="*/ 0 60000 65536"/>
              <a:gd name="T7" fmla="*/ 0 60000 65536"/>
              <a:gd name="T8" fmla="*/ 0 60000 65536"/>
              <a:gd name="T9" fmla="*/ 0 w 2284"/>
              <a:gd name="T10" fmla="*/ 0 h 1356"/>
              <a:gd name="T11" fmla="*/ 2284 w 2284"/>
              <a:gd name="T12" fmla="*/ 1356 h 13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84" h="1356">
                <a:moveTo>
                  <a:pt x="2284" y="1356"/>
                </a:moveTo>
                <a:lnTo>
                  <a:pt x="2280" y="0"/>
                </a:lnTo>
                <a:lnTo>
                  <a:pt x="0" y="1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9" name="Rectangle 125"/>
          <p:cNvSpPr>
            <a:spLocks noChangeArrowheads="1"/>
          </p:cNvSpPr>
          <p:nvPr/>
        </p:nvSpPr>
        <p:spPr bwMode="auto">
          <a:xfrm>
            <a:off x="1219200" y="1254125"/>
            <a:ext cx="6381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PCSrc</a:t>
            </a:r>
          </a:p>
        </p:txBody>
      </p:sp>
      <p:sp>
        <p:nvSpPr>
          <p:cNvPr id="80920" name="Rectangle 126"/>
          <p:cNvSpPr>
            <a:spLocks noChangeArrowheads="1"/>
          </p:cNvSpPr>
          <p:nvPr/>
        </p:nvSpPr>
        <p:spPr bwMode="auto">
          <a:xfrm>
            <a:off x="1371600" y="1447800"/>
            <a:ext cx="336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br</a:t>
            </a:r>
          </a:p>
        </p:txBody>
      </p:sp>
      <p:sp>
        <p:nvSpPr>
          <p:cNvPr id="80921" name="Freeform 127"/>
          <p:cNvSpPr>
            <a:spLocks/>
          </p:cNvSpPr>
          <p:nvPr/>
        </p:nvSpPr>
        <p:spPr bwMode="auto">
          <a:xfrm>
            <a:off x="1182688" y="1600200"/>
            <a:ext cx="188912" cy="736600"/>
          </a:xfrm>
          <a:custGeom>
            <a:avLst/>
            <a:gdLst>
              <a:gd name="T0" fmla="*/ 0 w 145"/>
              <a:gd name="T1" fmla="*/ 48 h 377"/>
              <a:gd name="T2" fmla="*/ 0 w 145"/>
              <a:gd name="T3" fmla="*/ 328 h 377"/>
              <a:gd name="T4" fmla="*/ 144 w 145"/>
              <a:gd name="T5" fmla="*/ 376 h 377"/>
              <a:gd name="T6" fmla="*/ 144 w 145"/>
              <a:gd name="T7" fmla="*/ 0 h 377"/>
              <a:gd name="T8" fmla="*/ 0 w 145"/>
              <a:gd name="T9" fmla="*/ 48 h 37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5"/>
              <a:gd name="T16" fmla="*/ 0 h 377"/>
              <a:gd name="T17" fmla="*/ 145 w 145"/>
              <a:gd name="T18" fmla="*/ 377 h 37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5" h="377">
                <a:moveTo>
                  <a:pt x="0" y="48"/>
                </a:moveTo>
                <a:lnTo>
                  <a:pt x="0" y="328"/>
                </a:lnTo>
                <a:lnTo>
                  <a:pt x="144" y="376"/>
                </a:lnTo>
                <a:lnTo>
                  <a:pt x="144" y="0"/>
                </a:lnTo>
                <a:lnTo>
                  <a:pt x="0" y="48"/>
                </a:lnTo>
              </a:path>
            </a:pathLst>
          </a:custGeom>
          <a:solidFill>
            <a:schemeClr val="accent1"/>
          </a:solidFill>
          <a:ln w="9525" cap="rnd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22" name="Freeform 128"/>
          <p:cNvSpPr>
            <a:spLocks/>
          </p:cNvSpPr>
          <p:nvPr/>
        </p:nvSpPr>
        <p:spPr bwMode="auto">
          <a:xfrm flipH="1">
            <a:off x="1239838" y="1371600"/>
            <a:ext cx="42862" cy="265113"/>
          </a:xfrm>
          <a:custGeom>
            <a:avLst/>
            <a:gdLst>
              <a:gd name="T0" fmla="*/ 0 w 1"/>
              <a:gd name="T1" fmla="*/ 0 h 380"/>
              <a:gd name="T2" fmla="*/ 0 w 1"/>
              <a:gd name="T3" fmla="*/ 379 h 380"/>
              <a:gd name="T4" fmla="*/ 0 60000 65536"/>
              <a:gd name="T5" fmla="*/ 0 60000 65536"/>
              <a:gd name="T6" fmla="*/ 0 w 1"/>
              <a:gd name="T7" fmla="*/ 0 h 380"/>
              <a:gd name="T8" fmla="*/ 1 w 1"/>
              <a:gd name="T9" fmla="*/ 380 h 3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80">
                <a:moveTo>
                  <a:pt x="0" y="0"/>
                </a:moveTo>
                <a:lnTo>
                  <a:pt x="0" y="379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23" name="Freeform 129"/>
          <p:cNvSpPr>
            <a:spLocks/>
          </p:cNvSpPr>
          <p:nvPr/>
        </p:nvSpPr>
        <p:spPr bwMode="auto">
          <a:xfrm>
            <a:off x="1371600" y="2209800"/>
            <a:ext cx="304800" cy="547688"/>
          </a:xfrm>
          <a:custGeom>
            <a:avLst/>
            <a:gdLst>
              <a:gd name="T0" fmla="*/ 222 w 223"/>
              <a:gd name="T1" fmla="*/ 392 h 393"/>
              <a:gd name="T2" fmla="*/ 222 w 223"/>
              <a:gd name="T3" fmla="*/ 0 h 393"/>
              <a:gd name="T4" fmla="*/ 0 w 223"/>
              <a:gd name="T5" fmla="*/ 0 h 393"/>
              <a:gd name="T6" fmla="*/ 0 60000 65536"/>
              <a:gd name="T7" fmla="*/ 0 60000 65536"/>
              <a:gd name="T8" fmla="*/ 0 60000 65536"/>
              <a:gd name="T9" fmla="*/ 0 w 223"/>
              <a:gd name="T10" fmla="*/ 0 h 393"/>
              <a:gd name="T11" fmla="*/ 223 w 223"/>
              <a:gd name="T12" fmla="*/ 393 h 3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3" h="393">
                <a:moveTo>
                  <a:pt x="222" y="392"/>
                </a:moveTo>
                <a:lnTo>
                  <a:pt x="222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24" name="Freeform 130"/>
          <p:cNvSpPr>
            <a:spLocks/>
          </p:cNvSpPr>
          <p:nvPr/>
        </p:nvSpPr>
        <p:spPr bwMode="auto">
          <a:xfrm>
            <a:off x="1371600" y="1662113"/>
            <a:ext cx="5330825" cy="1309687"/>
          </a:xfrm>
          <a:custGeom>
            <a:avLst/>
            <a:gdLst>
              <a:gd name="T0" fmla="*/ 2857 w 3358"/>
              <a:gd name="T1" fmla="*/ 825 h 825"/>
              <a:gd name="T2" fmla="*/ 3358 w 3358"/>
              <a:gd name="T3" fmla="*/ 825 h 825"/>
              <a:gd name="T4" fmla="*/ 3358 w 3358"/>
              <a:gd name="T5" fmla="*/ 429 h 825"/>
              <a:gd name="T6" fmla="*/ 3358 w 3358"/>
              <a:gd name="T7" fmla="*/ 0 h 825"/>
              <a:gd name="T8" fmla="*/ 0 w 3358"/>
              <a:gd name="T9" fmla="*/ 0 h 8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58"/>
              <a:gd name="T16" fmla="*/ 0 h 825"/>
              <a:gd name="T17" fmla="*/ 3358 w 3358"/>
              <a:gd name="T18" fmla="*/ 825 h 82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58" h="825">
                <a:moveTo>
                  <a:pt x="2857" y="825"/>
                </a:moveTo>
                <a:lnTo>
                  <a:pt x="3358" y="825"/>
                </a:lnTo>
                <a:lnTo>
                  <a:pt x="3358" y="429"/>
                </a:lnTo>
                <a:lnTo>
                  <a:pt x="3358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25" name="Rectangle 131"/>
          <p:cNvSpPr>
            <a:spLocks noChangeArrowheads="1"/>
          </p:cNvSpPr>
          <p:nvPr/>
        </p:nvSpPr>
        <p:spPr bwMode="auto">
          <a:xfrm>
            <a:off x="1371600" y="1630363"/>
            <a:ext cx="4714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rind</a:t>
            </a:r>
          </a:p>
        </p:txBody>
      </p:sp>
      <p:sp>
        <p:nvSpPr>
          <p:cNvPr id="80926" name="Rectangle 132"/>
          <p:cNvSpPr>
            <a:spLocks noChangeArrowheads="1"/>
          </p:cNvSpPr>
          <p:nvPr/>
        </p:nvSpPr>
        <p:spPr bwMode="auto">
          <a:xfrm>
            <a:off x="1371600" y="1782763"/>
            <a:ext cx="488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jabs</a:t>
            </a:r>
          </a:p>
        </p:txBody>
      </p:sp>
      <p:sp>
        <p:nvSpPr>
          <p:cNvPr id="80927" name="Oval 133"/>
          <p:cNvSpPr>
            <a:spLocks noChangeArrowheads="1"/>
          </p:cNvSpPr>
          <p:nvPr/>
        </p:nvSpPr>
        <p:spPr bwMode="auto">
          <a:xfrm>
            <a:off x="1866900" y="2209800"/>
            <a:ext cx="419100" cy="2032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28" name="Line 134"/>
          <p:cNvSpPr>
            <a:spLocks noChangeShapeType="1"/>
          </p:cNvSpPr>
          <p:nvPr/>
        </p:nvSpPr>
        <p:spPr bwMode="auto">
          <a:xfrm flipH="1" flipV="1">
            <a:off x="2193925" y="2413000"/>
            <a:ext cx="0" cy="1270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29" name="Line 135"/>
          <p:cNvSpPr>
            <a:spLocks noChangeShapeType="1"/>
          </p:cNvSpPr>
          <p:nvPr/>
        </p:nvSpPr>
        <p:spPr bwMode="auto">
          <a:xfrm flipH="1" flipV="1">
            <a:off x="1943100" y="2403475"/>
            <a:ext cx="0" cy="3540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30" name="Freeform 136"/>
          <p:cNvSpPr>
            <a:spLocks/>
          </p:cNvSpPr>
          <p:nvPr/>
        </p:nvSpPr>
        <p:spPr bwMode="auto">
          <a:xfrm>
            <a:off x="1371600" y="2043113"/>
            <a:ext cx="685800" cy="166687"/>
          </a:xfrm>
          <a:custGeom>
            <a:avLst/>
            <a:gdLst>
              <a:gd name="T0" fmla="*/ 222 w 223"/>
              <a:gd name="T1" fmla="*/ 392 h 393"/>
              <a:gd name="T2" fmla="*/ 222 w 223"/>
              <a:gd name="T3" fmla="*/ 0 h 393"/>
              <a:gd name="T4" fmla="*/ 0 w 223"/>
              <a:gd name="T5" fmla="*/ 0 h 393"/>
              <a:gd name="T6" fmla="*/ 0 60000 65536"/>
              <a:gd name="T7" fmla="*/ 0 60000 65536"/>
              <a:gd name="T8" fmla="*/ 0 60000 65536"/>
              <a:gd name="T9" fmla="*/ 0 w 223"/>
              <a:gd name="T10" fmla="*/ 0 h 393"/>
              <a:gd name="T11" fmla="*/ 223 w 223"/>
              <a:gd name="T12" fmla="*/ 393 h 3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3" h="393">
                <a:moveTo>
                  <a:pt x="222" y="392"/>
                </a:moveTo>
                <a:lnTo>
                  <a:pt x="222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31" name="Rectangle 137"/>
          <p:cNvSpPr>
            <a:spLocks noChangeArrowheads="1"/>
          </p:cNvSpPr>
          <p:nvPr/>
        </p:nvSpPr>
        <p:spPr bwMode="auto">
          <a:xfrm>
            <a:off x="1370013" y="1981200"/>
            <a:ext cx="5349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pc+4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98C191-0B81-C446-BE50-8C7E9444BCF5}" type="slidenum">
              <a:rPr lang="en-US"/>
              <a:pPr/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1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276225" y="152400"/>
            <a:ext cx="7564438" cy="6096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Speculate next address is PC+4</a:t>
            </a:r>
          </a:p>
        </p:txBody>
      </p:sp>
      <p:sp>
        <p:nvSpPr>
          <p:cNvPr id="1310723" name="Rectangle 3"/>
          <p:cNvSpPr>
            <a:spLocks noChangeArrowheads="1"/>
          </p:cNvSpPr>
          <p:nvPr/>
        </p:nvSpPr>
        <p:spPr bwMode="auto">
          <a:xfrm>
            <a:off x="431800" y="4997450"/>
            <a:ext cx="2630488" cy="11874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1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096	ADD </a:t>
            </a:r>
          </a:p>
          <a:p>
            <a:pPr>
              <a:spcBef>
                <a:spcPct val="0"/>
              </a:spcBef>
            </a:pPr>
            <a:r>
              <a:rPr lang="en-US" sz="1800">
                <a:solidFill>
                  <a:schemeClr val="accent2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2"/>
                </a:solidFill>
                <a:latin typeface="Verdana" charset="0"/>
              </a:rPr>
              <a:t>2</a:t>
            </a:r>
            <a:r>
              <a:rPr lang="en-US" sz="1800">
                <a:solidFill>
                  <a:schemeClr val="accent2"/>
                </a:solidFill>
                <a:latin typeface="Verdana" charset="0"/>
              </a:rPr>
              <a:t>	100	J 304</a:t>
            </a:r>
          </a:p>
          <a:p>
            <a:pPr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3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104	ADD</a:t>
            </a:r>
          </a:p>
          <a:p>
            <a:pPr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4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304	ADD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338263" y="5513388"/>
            <a:ext cx="2527300" cy="454025"/>
            <a:chOff x="843" y="3727"/>
            <a:chExt cx="1592" cy="286"/>
          </a:xfrm>
        </p:grpSpPr>
        <p:sp>
          <p:nvSpPr>
            <p:cNvPr id="1310725" name="Line 5"/>
            <p:cNvSpPr>
              <a:spLocks noChangeShapeType="1"/>
            </p:cNvSpPr>
            <p:nvPr/>
          </p:nvSpPr>
          <p:spPr bwMode="auto">
            <a:xfrm flipV="1">
              <a:off x="843" y="3860"/>
              <a:ext cx="1100" cy="1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26" name="Rectangle 6"/>
            <p:cNvSpPr>
              <a:spLocks noChangeArrowheads="1"/>
            </p:cNvSpPr>
            <p:nvPr/>
          </p:nvSpPr>
          <p:spPr bwMode="auto">
            <a:xfrm>
              <a:off x="2050" y="3727"/>
              <a:ext cx="385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2400" i="1">
                  <a:solidFill>
                    <a:srgbClr val="FF0000"/>
                  </a:solidFill>
                  <a:latin typeface="Verdana" charset="0"/>
                </a:rPr>
                <a:t>kill</a:t>
              </a:r>
            </a:p>
          </p:txBody>
        </p:sp>
      </p:grpSp>
      <p:sp>
        <p:nvSpPr>
          <p:cNvPr id="1310727" name="Text Box 7"/>
          <p:cNvSpPr txBox="1">
            <a:spLocks noChangeArrowheads="1"/>
          </p:cNvSpPr>
          <p:nvPr/>
        </p:nvSpPr>
        <p:spPr bwMode="auto">
          <a:xfrm>
            <a:off x="4348163" y="5046663"/>
            <a:ext cx="4600575" cy="7016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A jump instruction kills (not stalls)</a:t>
            </a:r>
          </a:p>
          <a:p>
            <a:pPr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the following instruction</a:t>
            </a:r>
            <a:endParaRPr lang="en-US" sz="2000" i="1">
              <a:solidFill>
                <a:schemeClr val="tx1"/>
              </a:solidFill>
              <a:latin typeface="Verdana" charset="0"/>
            </a:endParaRPr>
          </a:p>
        </p:txBody>
      </p:sp>
      <p:sp>
        <p:nvSpPr>
          <p:cNvPr id="1310728" name="Rectangle 8"/>
          <p:cNvSpPr>
            <a:spLocks noChangeArrowheads="1"/>
          </p:cNvSpPr>
          <p:nvPr/>
        </p:nvSpPr>
        <p:spPr bwMode="auto">
          <a:xfrm>
            <a:off x="3702050" y="812800"/>
            <a:ext cx="652463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stall</a:t>
            </a:r>
          </a:p>
        </p:txBody>
      </p:sp>
      <p:sp>
        <p:nvSpPr>
          <p:cNvPr id="1310729" name="Rectangle 9"/>
          <p:cNvSpPr>
            <a:spLocks noChangeArrowheads="1"/>
          </p:cNvSpPr>
          <p:nvPr/>
        </p:nvSpPr>
        <p:spPr bwMode="auto">
          <a:xfrm>
            <a:off x="7412038" y="5786438"/>
            <a:ext cx="876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i="1">
                <a:solidFill>
                  <a:srgbClr val="56127A"/>
                </a:solidFill>
                <a:latin typeface="Verdana" charset="0"/>
              </a:rPr>
              <a:t>How?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673100" y="806450"/>
            <a:ext cx="7388225" cy="3862388"/>
            <a:chOff x="424" y="762"/>
            <a:chExt cx="4654" cy="2433"/>
          </a:xfrm>
        </p:grpSpPr>
        <p:sp>
          <p:nvSpPr>
            <p:cNvPr id="1310731" name="Text Box 11"/>
            <p:cNvSpPr txBox="1">
              <a:spLocks noChangeArrowheads="1"/>
            </p:cNvSpPr>
            <p:nvPr/>
          </p:nvSpPr>
          <p:spPr bwMode="auto">
            <a:xfrm>
              <a:off x="2252" y="2998"/>
              <a:ext cx="197" cy="173"/>
            </a:xfrm>
            <a:prstGeom prst="rect">
              <a:avLst/>
            </a:prstGeom>
            <a:solidFill>
              <a:srgbClr val="CFBDC8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i="1">
                  <a:solidFill>
                    <a:schemeClr val="tx1"/>
                  </a:solidFill>
                  <a:latin typeface="Verdana" charset="0"/>
                </a:rPr>
                <a:t>I</a:t>
              </a:r>
              <a:r>
                <a:rPr lang="en-US" sz="1200" i="1" baseline="-25000">
                  <a:solidFill>
                    <a:schemeClr val="tx1"/>
                  </a:solidFill>
                  <a:latin typeface="Verdana" charset="0"/>
                </a:rPr>
                <a:t>2</a:t>
              </a:r>
            </a:p>
          </p:txBody>
        </p:sp>
        <p:sp>
          <p:nvSpPr>
            <p:cNvPr id="1310732" name="Text Box 12"/>
            <p:cNvSpPr txBox="1">
              <a:spLocks noChangeArrowheads="1"/>
            </p:cNvSpPr>
            <p:nvPr/>
          </p:nvSpPr>
          <p:spPr bwMode="auto">
            <a:xfrm>
              <a:off x="4001" y="2049"/>
              <a:ext cx="197" cy="173"/>
            </a:xfrm>
            <a:prstGeom prst="rect">
              <a:avLst/>
            </a:prstGeom>
            <a:solidFill>
              <a:srgbClr val="CFBDC8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i="1">
                  <a:solidFill>
                    <a:schemeClr val="tx1"/>
                  </a:solidFill>
                  <a:latin typeface="Verdana" charset="0"/>
                </a:rPr>
                <a:t>I</a:t>
              </a:r>
              <a:r>
                <a:rPr lang="en-US" sz="1200" i="1" baseline="-25000">
                  <a:solidFill>
                    <a:schemeClr val="tx1"/>
                  </a:solidFill>
                  <a:latin typeface="Verdana" charset="0"/>
                </a:rPr>
                <a:t>1</a:t>
              </a:r>
              <a:endParaRPr lang="en-US" sz="1200" i="1">
                <a:solidFill>
                  <a:schemeClr val="tx1"/>
                </a:solidFill>
                <a:latin typeface="Verdana" charset="0"/>
              </a:endParaRPr>
            </a:p>
          </p:txBody>
        </p:sp>
        <p:sp>
          <p:nvSpPr>
            <p:cNvPr id="1310733" name="Text Box 13"/>
            <p:cNvSpPr txBox="1">
              <a:spLocks noChangeArrowheads="1"/>
            </p:cNvSpPr>
            <p:nvPr/>
          </p:nvSpPr>
          <p:spPr bwMode="auto">
            <a:xfrm>
              <a:off x="579" y="2908"/>
              <a:ext cx="299" cy="173"/>
            </a:xfrm>
            <a:prstGeom prst="rect">
              <a:avLst/>
            </a:prstGeom>
            <a:solidFill>
              <a:srgbClr val="CFBDC8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i="1">
                  <a:solidFill>
                    <a:schemeClr val="tx1"/>
                  </a:solidFill>
                  <a:latin typeface="Verdana" charset="0"/>
                </a:rPr>
                <a:t>104</a:t>
              </a:r>
            </a:p>
          </p:txBody>
        </p:sp>
        <p:sp>
          <p:nvSpPr>
            <p:cNvPr id="1310734" name="Freeform 14"/>
            <p:cNvSpPr>
              <a:spLocks/>
            </p:cNvSpPr>
            <p:nvPr/>
          </p:nvSpPr>
          <p:spPr bwMode="auto">
            <a:xfrm>
              <a:off x="1107" y="1512"/>
              <a:ext cx="310" cy="408"/>
            </a:xfrm>
            <a:custGeom>
              <a:avLst/>
              <a:gdLst/>
              <a:ahLst/>
              <a:cxnLst>
                <a:cxn ang="0">
                  <a:pos x="181" y="393"/>
                </a:cxn>
                <a:cxn ang="0">
                  <a:pos x="445" y="393"/>
                </a:cxn>
                <a:cxn ang="0">
                  <a:pos x="445" y="0"/>
                </a:cxn>
                <a:cxn ang="0">
                  <a:pos x="0" y="0"/>
                </a:cxn>
              </a:cxnLst>
              <a:rect l="0" t="0" r="r" b="b"/>
              <a:pathLst>
                <a:path w="445" h="393">
                  <a:moveTo>
                    <a:pt x="181" y="393"/>
                  </a:moveTo>
                  <a:lnTo>
                    <a:pt x="445" y="393"/>
                  </a:lnTo>
                  <a:lnTo>
                    <a:pt x="445" y="0"/>
                  </a:lnTo>
                  <a:lnTo>
                    <a:pt x="0" y="0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35" name="AutoShape 15"/>
            <p:cNvSpPr>
              <a:spLocks noChangeArrowheads="1"/>
            </p:cNvSpPr>
            <p:nvPr/>
          </p:nvSpPr>
          <p:spPr bwMode="auto">
            <a:xfrm>
              <a:off x="2763" y="2596"/>
              <a:ext cx="1863" cy="595"/>
            </a:xfrm>
            <a:prstGeom prst="star16">
              <a:avLst>
                <a:gd name="adj" fmla="val 44537"/>
              </a:avLst>
            </a:prstGeom>
            <a:solidFill>
              <a:srgbClr val="CFBDC8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36" name="Freeform 16"/>
            <p:cNvSpPr>
              <a:spLocks/>
            </p:cNvSpPr>
            <p:nvPr/>
          </p:nvSpPr>
          <p:spPr bwMode="auto">
            <a:xfrm flipH="1">
              <a:off x="2311" y="970"/>
              <a:ext cx="47" cy="167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584"/>
                </a:cxn>
              </a:cxnLst>
              <a:rect l="0" t="0" r="r" b="b"/>
              <a:pathLst>
                <a:path w="1" h="1585">
                  <a:moveTo>
                    <a:pt x="0" y="0"/>
                  </a:moveTo>
                  <a:lnTo>
                    <a:pt x="0" y="1584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37" name="Freeform 17"/>
            <p:cNvSpPr>
              <a:spLocks/>
            </p:cNvSpPr>
            <p:nvPr/>
          </p:nvSpPr>
          <p:spPr bwMode="auto">
            <a:xfrm>
              <a:off x="716" y="1023"/>
              <a:ext cx="1644" cy="1484"/>
            </a:xfrm>
            <a:custGeom>
              <a:avLst/>
              <a:gdLst/>
              <a:ahLst/>
              <a:cxnLst>
                <a:cxn ang="0">
                  <a:pos x="856" y="0"/>
                </a:cxn>
                <a:cxn ang="0">
                  <a:pos x="0" y="0"/>
                </a:cxn>
                <a:cxn ang="0">
                  <a:pos x="0" y="1296"/>
                </a:cxn>
              </a:cxnLst>
              <a:rect l="0" t="0" r="r" b="b"/>
              <a:pathLst>
                <a:path w="857" h="1297">
                  <a:moveTo>
                    <a:pt x="856" y="0"/>
                  </a:moveTo>
                  <a:lnTo>
                    <a:pt x="0" y="0"/>
                  </a:lnTo>
                  <a:lnTo>
                    <a:pt x="0" y="1296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38" name="Freeform 18"/>
            <p:cNvSpPr>
              <a:spLocks/>
            </p:cNvSpPr>
            <p:nvPr/>
          </p:nvSpPr>
          <p:spPr bwMode="auto">
            <a:xfrm>
              <a:off x="2342" y="1024"/>
              <a:ext cx="1409" cy="7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88" y="0"/>
                </a:cxn>
                <a:cxn ang="0">
                  <a:pos x="1688" y="552"/>
                </a:cxn>
              </a:cxnLst>
              <a:rect l="0" t="0" r="r" b="b"/>
              <a:pathLst>
                <a:path w="1689" h="553">
                  <a:moveTo>
                    <a:pt x="0" y="0"/>
                  </a:moveTo>
                  <a:lnTo>
                    <a:pt x="1688" y="0"/>
                  </a:lnTo>
                  <a:lnTo>
                    <a:pt x="1688" y="552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39" name="Rectangle 19"/>
            <p:cNvSpPr>
              <a:spLocks noChangeArrowheads="1"/>
            </p:cNvSpPr>
            <p:nvPr/>
          </p:nvSpPr>
          <p:spPr bwMode="auto">
            <a:xfrm>
              <a:off x="4033" y="1715"/>
              <a:ext cx="109" cy="30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40" name="Freeform 20"/>
            <p:cNvSpPr>
              <a:spLocks/>
            </p:cNvSpPr>
            <p:nvPr/>
          </p:nvSpPr>
          <p:spPr bwMode="auto">
            <a:xfrm>
              <a:off x="4066" y="1969"/>
              <a:ext cx="43" cy="44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21" y="0"/>
                </a:cxn>
                <a:cxn ang="0">
                  <a:pos x="42" y="43"/>
                </a:cxn>
              </a:cxnLst>
              <a:rect l="0" t="0" r="r" b="b"/>
              <a:pathLst>
                <a:path w="43" h="44">
                  <a:moveTo>
                    <a:pt x="0" y="43"/>
                  </a:moveTo>
                  <a:lnTo>
                    <a:pt x="21" y="0"/>
                  </a:lnTo>
                  <a:lnTo>
                    <a:pt x="42" y="43"/>
                  </a:lnTo>
                </a:path>
              </a:pathLst>
            </a:custGeom>
            <a:noFill/>
            <a:ln w="9525" cap="rnd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41" name="Rectangle 21"/>
            <p:cNvSpPr>
              <a:spLocks noChangeArrowheads="1"/>
            </p:cNvSpPr>
            <p:nvPr/>
          </p:nvSpPr>
          <p:spPr bwMode="auto">
            <a:xfrm>
              <a:off x="4895" y="1710"/>
              <a:ext cx="109" cy="30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42" name="Freeform 22"/>
            <p:cNvSpPr>
              <a:spLocks/>
            </p:cNvSpPr>
            <p:nvPr/>
          </p:nvSpPr>
          <p:spPr bwMode="auto">
            <a:xfrm>
              <a:off x="4928" y="1964"/>
              <a:ext cx="43" cy="44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21" y="0"/>
                </a:cxn>
                <a:cxn ang="0">
                  <a:pos x="42" y="43"/>
                </a:cxn>
              </a:cxnLst>
              <a:rect l="0" t="0" r="r" b="b"/>
              <a:pathLst>
                <a:path w="43" h="44">
                  <a:moveTo>
                    <a:pt x="0" y="43"/>
                  </a:moveTo>
                  <a:lnTo>
                    <a:pt x="21" y="0"/>
                  </a:lnTo>
                  <a:lnTo>
                    <a:pt x="42" y="43"/>
                  </a:lnTo>
                </a:path>
              </a:pathLst>
            </a:custGeom>
            <a:noFill/>
            <a:ln w="9525" cap="rnd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43" name="Freeform 23"/>
            <p:cNvSpPr>
              <a:spLocks/>
            </p:cNvSpPr>
            <p:nvPr/>
          </p:nvSpPr>
          <p:spPr bwMode="auto">
            <a:xfrm>
              <a:off x="2654" y="1934"/>
              <a:ext cx="1019" cy="870"/>
            </a:xfrm>
            <a:custGeom>
              <a:avLst/>
              <a:gdLst/>
              <a:ahLst/>
              <a:cxnLst>
                <a:cxn ang="0">
                  <a:pos x="0" y="1376"/>
                </a:cxn>
                <a:cxn ang="0">
                  <a:pos x="0" y="0"/>
                </a:cxn>
                <a:cxn ang="0">
                  <a:pos x="520" y="0"/>
                </a:cxn>
                <a:cxn ang="0">
                  <a:pos x="1904" y="0"/>
                </a:cxn>
              </a:cxnLst>
              <a:rect l="0" t="0" r="r" b="b"/>
              <a:pathLst>
                <a:path w="1905" h="1377">
                  <a:moveTo>
                    <a:pt x="0" y="1376"/>
                  </a:moveTo>
                  <a:lnTo>
                    <a:pt x="0" y="0"/>
                  </a:lnTo>
                  <a:lnTo>
                    <a:pt x="520" y="0"/>
                  </a:lnTo>
                  <a:lnTo>
                    <a:pt x="1904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44" name="Line 24"/>
            <p:cNvSpPr>
              <a:spLocks noChangeShapeType="1"/>
            </p:cNvSpPr>
            <p:nvPr/>
          </p:nvSpPr>
          <p:spPr bwMode="auto">
            <a:xfrm>
              <a:off x="4162" y="1883"/>
              <a:ext cx="72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45" name="Rectangle 25"/>
            <p:cNvSpPr>
              <a:spLocks noChangeArrowheads="1"/>
            </p:cNvSpPr>
            <p:nvPr/>
          </p:nvSpPr>
          <p:spPr bwMode="auto">
            <a:xfrm>
              <a:off x="3985" y="1778"/>
              <a:ext cx="239" cy="19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chemeClr val="tx1"/>
                  </a:solidFill>
                  <a:latin typeface="Verdana" charset="0"/>
                </a:rPr>
                <a:t>IR</a:t>
              </a:r>
            </a:p>
          </p:txBody>
        </p:sp>
        <p:sp>
          <p:nvSpPr>
            <p:cNvPr id="1310746" name="Rectangle 26"/>
            <p:cNvSpPr>
              <a:spLocks noChangeArrowheads="1"/>
            </p:cNvSpPr>
            <p:nvPr/>
          </p:nvSpPr>
          <p:spPr bwMode="auto">
            <a:xfrm>
              <a:off x="4839" y="1773"/>
              <a:ext cx="239" cy="19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chemeClr val="tx1"/>
                  </a:solidFill>
                  <a:latin typeface="Verdana" charset="0"/>
                </a:rPr>
                <a:t>IR</a:t>
              </a:r>
            </a:p>
          </p:txBody>
        </p:sp>
        <p:sp>
          <p:nvSpPr>
            <p:cNvPr id="1310747" name="Freeform 27"/>
            <p:cNvSpPr>
              <a:spLocks/>
            </p:cNvSpPr>
            <p:nvPr/>
          </p:nvSpPr>
          <p:spPr bwMode="auto">
            <a:xfrm>
              <a:off x="822" y="2066"/>
              <a:ext cx="217" cy="633"/>
            </a:xfrm>
            <a:custGeom>
              <a:avLst/>
              <a:gdLst/>
              <a:ahLst/>
              <a:cxnLst>
                <a:cxn ang="0">
                  <a:pos x="0" y="632"/>
                </a:cxn>
                <a:cxn ang="0">
                  <a:pos x="0" y="56"/>
                </a:cxn>
                <a:cxn ang="0">
                  <a:pos x="0" y="0"/>
                </a:cxn>
                <a:cxn ang="0">
                  <a:pos x="216" y="0"/>
                </a:cxn>
              </a:cxnLst>
              <a:rect l="0" t="0" r="r" b="b"/>
              <a:pathLst>
                <a:path w="217" h="633">
                  <a:moveTo>
                    <a:pt x="0" y="632"/>
                  </a:moveTo>
                  <a:lnTo>
                    <a:pt x="0" y="56"/>
                  </a:lnTo>
                  <a:lnTo>
                    <a:pt x="0" y="0"/>
                  </a:lnTo>
                  <a:lnTo>
                    <a:pt x="216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48" name="Freeform 28"/>
            <p:cNvSpPr>
              <a:spLocks/>
            </p:cNvSpPr>
            <p:nvPr/>
          </p:nvSpPr>
          <p:spPr bwMode="auto">
            <a:xfrm>
              <a:off x="798" y="2698"/>
              <a:ext cx="193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" y="0"/>
                </a:cxn>
                <a:cxn ang="0">
                  <a:pos x="192" y="0"/>
                </a:cxn>
              </a:cxnLst>
              <a:rect l="0" t="0" r="r" b="b"/>
              <a:pathLst>
                <a:path w="193" h="1">
                  <a:moveTo>
                    <a:pt x="0" y="0"/>
                  </a:moveTo>
                  <a:lnTo>
                    <a:pt x="144" y="0"/>
                  </a:lnTo>
                  <a:lnTo>
                    <a:pt x="192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49" name="Rectangle 29"/>
            <p:cNvSpPr>
              <a:spLocks noChangeArrowheads="1"/>
            </p:cNvSpPr>
            <p:nvPr/>
          </p:nvSpPr>
          <p:spPr bwMode="auto">
            <a:xfrm>
              <a:off x="662" y="2514"/>
              <a:ext cx="128" cy="36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50" name="Line 30"/>
            <p:cNvSpPr>
              <a:spLocks noChangeShapeType="1"/>
            </p:cNvSpPr>
            <p:nvPr/>
          </p:nvSpPr>
          <p:spPr bwMode="auto">
            <a:xfrm>
              <a:off x="806" y="2698"/>
              <a:ext cx="3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51" name="Rectangle 31"/>
            <p:cNvSpPr>
              <a:spLocks noChangeArrowheads="1"/>
            </p:cNvSpPr>
            <p:nvPr/>
          </p:nvSpPr>
          <p:spPr bwMode="auto">
            <a:xfrm>
              <a:off x="613" y="2638"/>
              <a:ext cx="239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PC</a:t>
              </a:r>
            </a:p>
          </p:txBody>
        </p:sp>
        <p:sp>
          <p:nvSpPr>
            <p:cNvPr id="1310752" name="Freeform 32"/>
            <p:cNvSpPr>
              <a:spLocks/>
            </p:cNvSpPr>
            <p:nvPr/>
          </p:nvSpPr>
          <p:spPr bwMode="auto">
            <a:xfrm>
              <a:off x="702" y="2826"/>
              <a:ext cx="49" cy="49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24" y="0"/>
                </a:cxn>
                <a:cxn ang="0">
                  <a:pos x="48" y="48"/>
                </a:cxn>
              </a:cxnLst>
              <a:rect l="0" t="0" r="r" b="b"/>
              <a:pathLst>
                <a:path w="49" h="49">
                  <a:moveTo>
                    <a:pt x="0" y="48"/>
                  </a:moveTo>
                  <a:lnTo>
                    <a:pt x="24" y="0"/>
                  </a:lnTo>
                  <a:lnTo>
                    <a:pt x="48" y="48"/>
                  </a:lnTo>
                </a:path>
              </a:pathLst>
            </a:custGeom>
            <a:noFill/>
            <a:ln w="9525" cap="rnd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53" name="Rectangle 33"/>
            <p:cNvSpPr>
              <a:spLocks noChangeArrowheads="1"/>
            </p:cNvSpPr>
            <p:nvPr/>
          </p:nvSpPr>
          <p:spPr bwMode="auto">
            <a:xfrm>
              <a:off x="997" y="2601"/>
              <a:ext cx="472" cy="5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54" name="Rectangle 34"/>
            <p:cNvSpPr>
              <a:spLocks noChangeArrowheads="1"/>
            </p:cNvSpPr>
            <p:nvPr/>
          </p:nvSpPr>
          <p:spPr bwMode="auto">
            <a:xfrm>
              <a:off x="964" y="2599"/>
              <a:ext cx="33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addr</a:t>
              </a:r>
            </a:p>
          </p:txBody>
        </p:sp>
        <p:sp>
          <p:nvSpPr>
            <p:cNvPr id="1310755" name="Rectangle 35"/>
            <p:cNvSpPr>
              <a:spLocks noChangeArrowheads="1"/>
            </p:cNvSpPr>
            <p:nvPr/>
          </p:nvSpPr>
          <p:spPr bwMode="auto">
            <a:xfrm>
              <a:off x="1198" y="2713"/>
              <a:ext cx="289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inst</a:t>
              </a:r>
            </a:p>
          </p:txBody>
        </p:sp>
        <p:sp>
          <p:nvSpPr>
            <p:cNvPr id="1310756" name="Rectangle 36"/>
            <p:cNvSpPr>
              <a:spLocks noChangeArrowheads="1"/>
            </p:cNvSpPr>
            <p:nvPr/>
          </p:nvSpPr>
          <p:spPr bwMode="auto">
            <a:xfrm>
              <a:off x="955" y="2871"/>
              <a:ext cx="566" cy="3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chemeClr val="tx1"/>
                  </a:solidFill>
                  <a:latin typeface="Verdana" charset="0"/>
                </a:rPr>
                <a:t>Inst</a:t>
              </a:r>
            </a:p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chemeClr val="tx1"/>
                  </a:solidFill>
                  <a:latin typeface="Verdana" charset="0"/>
                </a:rPr>
                <a:t>Memory</a:t>
              </a:r>
            </a:p>
          </p:txBody>
        </p:sp>
        <p:sp>
          <p:nvSpPr>
            <p:cNvPr id="1310757" name="Rectangle 37"/>
            <p:cNvSpPr>
              <a:spLocks noChangeArrowheads="1"/>
            </p:cNvSpPr>
            <p:nvPr/>
          </p:nvSpPr>
          <p:spPr bwMode="auto">
            <a:xfrm>
              <a:off x="732" y="1703"/>
              <a:ext cx="29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0x4</a:t>
              </a:r>
            </a:p>
          </p:txBody>
        </p:sp>
        <p:sp>
          <p:nvSpPr>
            <p:cNvPr id="1310758" name="Line 38"/>
            <p:cNvSpPr>
              <a:spLocks noChangeShapeType="1"/>
            </p:cNvSpPr>
            <p:nvPr/>
          </p:nvSpPr>
          <p:spPr bwMode="auto">
            <a:xfrm>
              <a:off x="1001" y="1777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59" name="Freeform 39"/>
            <p:cNvSpPr>
              <a:spLocks/>
            </p:cNvSpPr>
            <p:nvPr/>
          </p:nvSpPr>
          <p:spPr bwMode="auto">
            <a:xfrm>
              <a:off x="1045" y="1729"/>
              <a:ext cx="241" cy="3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0"/>
                </a:cxn>
                <a:cxn ang="0">
                  <a:pos x="48" y="192"/>
                </a:cxn>
                <a:cxn ang="0">
                  <a:pos x="0" y="224"/>
                </a:cxn>
                <a:cxn ang="0">
                  <a:pos x="0" y="384"/>
                </a:cxn>
                <a:cxn ang="0">
                  <a:pos x="240" y="288"/>
                </a:cxn>
                <a:cxn ang="0">
                  <a:pos x="240" y="96"/>
                </a:cxn>
                <a:cxn ang="0">
                  <a:pos x="0" y="0"/>
                </a:cxn>
              </a:cxnLst>
              <a:rect l="0" t="0" r="r" b="b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60" name="Rectangle 40"/>
            <p:cNvSpPr>
              <a:spLocks noChangeArrowheads="1"/>
            </p:cNvSpPr>
            <p:nvPr/>
          </p:nvSpPr>
          <p:spPr bwMode="auto">
            <a:xfrm>
              <a:off x="1059" y="1847"/>
              <a:ext cx="268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chemeClr val="tx1"/>
                  </a:solidFill>
                  <a:latin typeface="Verdana" charset="0"/>
                </a:rPr>
                <a:t>Add</a:t>
              </a:r>
            </a:p>
          </p:txBody>
        </p:sp>
        <p:grpSp>
          <p:nvGrpSpPr>
            <p:cNvPr id="4" name="Group 41"/>
            <p:cNvGrpSpPr>
              <a:grpSpLocks/>
            </p:cNvGrpSpPr>
            <p:nvPr/>
          </p:nvGrpSpPr>
          <p:grpSpPr bwMode="auto">
            <a:xfrm>
              <a:off x="3276" y="1691"/>
              <a:ext cx="748" cy="330"/>
              <a:chOff x="2532" y="1410"/>
              <a:chExt cx="748" cy="330"/>
            </a:xfrm>
          </p:grpSpPr>
          <p:sp>
            <p:nvSpPr>
              <p:cNvPr id="1310762" name="Freeform 42"/>
              <p:cNvSpPr>
                <a:spLocks/>
              </p:cNvSpPr>
              <p:nvPr/>
            </p:nvSpPr>
            <p:spPr bwMode="auto">
              <a:xfrm>
                <a:off x="2934" y="1451"/>
                <a:ext cx="145" cy="289"/>
              </a:xfrm>
              <a:custGeom>
                <a:avLst/>
                <a:gdLst/>
                <a:ahLst/>
                <a:cxnLst>
                  <a:cxn ang="0">
                    <a:pos x="144" y="48"/>
                  </a:cxn>
                  <a:cxn ang="0">
                    <a:pos x="144" y="240"/>
                  </a:cxn>
                  <a:cxn ang="0">
                    <a:pos x="0" y="288"/>
                  </a:cxn>
                  <a:cxn ang="0">
                    <a:pos x="0" y="0"/>
                  </a:cxn>
                  <a:cxn ang="0">
                    <a:pos x="144" y="48"/>
                  </a:cxn>
                </a:cxnLst>
                <a:rect l="0" t="0" r="r" b="b"/>
                <a:pathLst>
                  <a:path w="145" h="289">
                    <a:moveTo>
                      <a:pt x="144" y="48"/>
                    </a:moveTo>
                    <a:lnTo>
                      <a:pt x="144" y="240"/>
                    </a:lnTo>
                    <a:lnTo>
                      <a:pt x="0" y="288"/>
                    </a:lnTo>
                    <a:lnTo>
                      <a:pt x="0" y="0"/>
                    </a:lnTo>
                    <a:lnTo>
                      <a:pt x="144" y="48"/>
                    </a:lnTo>
                  </a:path>
                </a:pathLst>
              </a:custGeom>
              <a:solidFill>
                <a:schemeClr val="bg1"/>
              </a:solidFill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0763" name="Rectangle 43"/>
              <p:cNvSpPr>
                <a:spLocks noChangeArrowheads="1"/>
              </p:cNvSpPr>
              <p:nvPr/>
            </p:nvSpPr>
            <p:spPr bwMode="auto">
              <a:xfrm>
                <a:off x="2532" y="1410"/>
                <a:ext cx="323" cy="19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400">
                    <a:solidFill>
                      <a:schemeClr val="tx1"/>
                    </a:solidFill>
                    <a:latin typeface="Verdana" charset="0"/>
                  </a:rPr>
                  <a:t>nop</a:t>
                </a:r>
              </a:p>
            </p:txBody>
          </p:sp>
          <p:sp>
            <p:nvSpPr>
              <p:cNvPr id="1310764" name="Line 44"/>
              <p:cNvSpPr>
                <a:spLocks noChangeShapeType="1"/>
              </p:cNvSpPr>
              <p:nvPr/>
            </p:nvSpPr>
            <p:spPr bwMode="auto">
              <a:xfrm>
                <a:off x="3080" y="1587"/>
                <a:ext cx="2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0765" name="Line 45"/>
              <p:cNvSpPr>
                <a:spLocks noChangeShapeType="1"/>
              </p:cNvSpPr>
              <p:nvPr/>
            </p:nvSpPr>
            <p:spPr bwMode="auto">
              <a:xfrm>
                <a:off x="2856" y="1515"/>
                <a:ext cx="6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310766" name="Rectangle 46"/>
            <p:cNvSpPr>
              <a:spLocks noChangeArrowheads="1"/>
            </p:cNvSpPr>
            <p:nvPr/>
          </p:nvSpPr>
          <p:spPr bwMode="auto">
            <a:xfrm>
              <a:off x="2296" y="2647"/>
              <a:ext cx="109" cy="30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67" name="Freeform 47"/>
            <p:cNvSpPr>
              <a:spLocks/>
            </p:cNvSpPr>
            <p:nvPr/>
          </p:nvSpPr>
          <p:spPr bwMode="auto">
            <a:xfrm>
              <a:off x="2329" y="2901"/>
              <a:ext cx="43" cy="44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21" y="0"/>
                </a:cxn>
                <a:cxn ang="0">
                  <a:pos x="42" y="43"/>
                </a:cxn>
              </a:cxnLst>
              <a:rect l="0" t="0" r="r" b="b"/>
              <a:pathLst>
                <a:path w="43" h="44">
                  <a:moveTo>
                    <a:pt x="0" y="43"/>
                  </a:moveTo>
                  <a:lnTo>
                    <a:pt x="21" y="0"/>
                  </a:lnTo>
                  <a:lnTo>
                    <a:pt x="42" y="43"/>
                  </a:lnTo>
                </a:path>
              </a:pathLst>
            </a:custGeom>
            <a:noFill/>
            <a:ln w="9525" cap="rnd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68" name="Rectangle 48"/>
            <p:cNvSpPr>
              <a:spLocks noChangeArrowheads="1"/>
            </p:cNvSpPr>
            <p:nvPr/>
          </p:nvSpPr>
          <p:spPr bwMode="auto">
            <a:xfrm>
              <a:off x="2257" y="2714"/>
              <a:ext cx="221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IR</a:t>
              </a:r>
            </a:p>
          </p:txBody>
        </p:sp>
        <p:sp>
          <p:nvSpPr>
            <p:cNvPr id="1310769" name="Text Box 49"/>
            <p:cNvSpPr txBox="1">
              <a:spLocks noChangeArrowheads="1"/>
            </p:cNvSpPr>
            <p:nvPr/>
          </p:nvSpPr>
          <p:spPr bwMode="auto">
            <a:xfrm>
              <a:off x="4004" y="1522"/>
              <a:ext cx="177" cy="17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i="1">
                  <a:solidFill>
                    <a:schemeClr val="tx1"/>
                  </a:solidFill>
                  <a:latin typeface="Verdana" charset="0"/>
                </a:rPr>
                <a:t>E</a:t>
              </a:r>
            </a:p>
          </p:txBody>
        </p:sp>
        <p:sp>
          <p:nvSpPr>
            <p:cNvPr id="1310770" name="Text Box 50"/>
            <p:cNvSpPr txBox="1">
              <a:spLocks noChangeArrowheads="1"/>
            </p:cNvSpPr>
            <p:nvPr/>
          </p:nvSpPr>
          <p:spPr bwMode="auto">
            <a:xfrm>
              <a:off x="4860" y="1517"/>
              <a:ext cx="197" cy="17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i="1">
                  <a:solidFill>
                    <a:schemeClr val="tx1"/>
                  </a:solidFill>
                  <a:latin typeface="Verdana" charset="0"/>
                </a:rPr>
                <a:t>M</a:t>
              </a:r>
            </a:p>
          </p:txBody>
        </p:sp>
        <p:sp>
          <p:nvSpPr>
            <p:cNvPr id="1310771" name="Line 51"/>
            <p:cNvSpPr>
              <a:spLocks noChangeShapeType="1"/>
            </p:cNvSpPr>
            <p:nvPr/>
          </p:nvSpPr>
          <p:spPr bwMode="auto">
            <a:xfrm flipV="1">
              <a:off x="2411" y="2810"/>
              <a:ext cx="469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72" name="Line 52"/>
            <p:cNvSpPr>
              <a:spLocks noChangeShapeType="1"/>
            </p:cNvSpPr>
            <p:nvPr/>
          </p:nvSpPr>
          <p:spPr bwMode="auto">
            <a:xfrm>
              <a:off x="1470" y="2812"/>
              <a:ext cx="81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73" name="Freeform 53"/>
            <p:cNvSpPr>
              <a:spLocks/>
            </p:cNvSpPr>
            <p:nvPr/>
          </p:nvSpPr>
          <p:spPr bwMode="auto">
            <a:xfrm>
              <a:off x="934" y="1106"/>
              <a:ext cx="169" cy="497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240"/>
                </a:cxn>
                <a:cxn ang="0">
                  <a:pos x="144" y="288"/>
                </a:cxn>
                <a:cxn ang="0">
                  <a:pos x="144" y="0"/>
                </a:cxn>
                <a:cxn ang="0">
                  <a:pos x="0" y="48"/>
                </a:cxn>
              </a:cxnLst>
              <a:rect l="0" t="0" r="r" b="b"/>
              <a:pathLst>
                <a:path w="145" h="289">
                  <a:moveTo>
                    <a:pt x="0" y="48"/>
                  </a:moveTo>
                  <a:lnTo>
                    <a:pt x="0" y="240"/>
                  </a:lnTo>
                  <a:lnTo>
                    <a:pt x="144" y="288"/>
                  </a:lnTo>
                  <a:lnTo>
                    <a:pt x="144" y="0"/>
                  </a:lnTo>
                  <a:lnTo>
                    <a:pt x="0" y="48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74" name="Freeform 54"/>
            <p:cNvSpPr>
              <a:spLocks/>
            </p:cNvSpPr>
            <p:nvPr/>
          </p:nvSpPr>
          <p:spPr bwMode="auto">
            <a:xfrm>
              <a:off x="424" y="1359"/>
              <a:ext cx="517" cy="1327"/>
            </a:xfrm>
            <a:custGeom>
              <a:avLst/>
              <a:gdLst/>
              <a:ahLst/>
              <a:cxnLst>
                <a:cxn ang="0">
                  <a:pos x="517" y="0"/>
                </a:cxn>
                <a:cxn ang="0">
                  <a:pos x="0" y="0"/>
                </a:cxn>
                <a:cxn ang="0">
                  <a:pos x="0" y="1231"/>
                </a:cxn>
                <a:cxn ang="0">
                  <a:pos x="227" y="1231"/>
                </a:cxn>
              </a:cxnLst>
              <a:rect l="0" t="0" r="r" b="b"/>
              <a:pathLst>
                <a:path w="517" h="1231">
                  <a:moveTo>
                    <a:pt x="517" y="0"/>
                  </a:moveTo>
                  <a:lnTo>
                    <a:pt x="0" y="0"/>
                  </a:lnTo>
                  <a:lnTo>
                    <a:pt x="0" y="1231"/>
                  </a:lnTo>
                  <a:lnTo>
                    <a:pt x="227" y="1231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" name="Group 55"/>
            <p:cNvGrpSpPr>
              <a:grpSpLocks/>
            </p:cNvGrpSpPr>
            <p:nvPr/>
          </p:nvGrpSpPr>
          <p:grpSpPr bwMode="auto">
            <a:xfrm>
              <a:off x="2375" y="1389"/>
              <a:ext cx="385" cy="241"/>
              <a:chOff x="2375" y="1063"/>
              <a:chExt cx="385" cy="241"/>
            </a:xfrm>
          </p:grpSpPr>
          <p:sp>
            <p:nvSpPr>
              <p:cNvPr id="1310776" name="Freeform 56"/>
              <p:cNvSpPr>
                <a:spLocks/>
              </p:cNvSpPr>
              <p:nvPr/>
            </p:nvSpPr>
            <p:spPr bwMode="auto">
              <a:xfrm rot="-5400000">
                <a:off x="2447" y="991"/>
                <a:ext cx="241" cy="38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0"/>
                  </a:cxn>
                  <a:cxn ang="0">
                    <a:pos x="48" y="192"/>
                  </a:cxn>
                  <a:cxn ang="0">
                    <a:pos x="0" y="224"/>
                  </a:cxn>
                  <a:cxn ang="0">
                    <a:pos x="0" y="384"/>
                  </a:cxn>
                  <a:cxn ang="0">
                    <a:pos x="240" y="288"/>
                  </a:cxn>
                  <a:cxn ang="0">
                    <a:pos x="240" y="96"/>
                  </a:cxn>
                  <a:cxn ang="0">
                    <a:pos x="0" y="0"/>
                  </a:cxn>
                </a:cxnLst>
                <a:rect l="0" t="0" r="r" b="b"/>
                <a:pathLst>
                  <a:path w="241" h="385">
                    <a:moveTo>
                      <a:pt x="0" y="0"/>
                    </a:moveTo>
                    <a:lnTo>
                      <a:pt x="0" y="160"/>
                    </a:lnTo>
                    <a:lnTo>
                      <a:pt x="48" y="192"/>
                    </a:lnTo>
                    <a:lnTo>
                      <a:pt x="0" y="224"/>
                    </a:lnTo>
                    <a:lnTo>
                      <a:pt x="0" y="384"/>
                    </a:lnTo>
                    <a:lnTo>
                      <a:pt x="240" y="288"/>
                    </a:lnTo>
                    <a:lnTo>
                      <a:pt x="240" y="96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0777" name="Rectangle 57"/>
              <p:cNvSpPr>
                <a:spLocks noChangeArrowheads="1"/>
              </p:cNvSpPr>
              <p:nvPr/>
            </p:nvSpPr>
            <p:spPr bwMode="auto">
              <a:xfrm>
                <a:off x="2421" y="1103"/>
                <a:ext cx="299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Add</a:t>
                </a:r>
              </a:p>
            </p:txBody>
          </p:sp>
        </p:grpSp>
        <p:sp>
          <p:nvSpPr>
            <p:cNvPr id="1310778" name="Freeform 58"/>
            <p:cNvSpPr>
              <a:spLocks/>
            </p:cNvSpPr>
            <p:nvPr/>
          </p:nvSpPr>
          <p:spPr bwMode="auto">
            <a:xfrm>
              <a:off x="1088" y="1193"/>
              <a:ext cx="1482" cy="201"/>
            </a:xfrm>
            <a:custGeom>
              <a:avLst/>
              <a:gdLst/>
              <a:ahLst/>
              <a:cxnLst>
                <a:cxn ang="0">
                  <a:pos x="1387" y="150"/>
                </a:cxn>
                <a:cxn ang="0">
                  <a:pos x="1387" y="0"/>
                </a:cxn>
                <a:cxn ang="0">
                  <a:pos x="0" y="0"/>
                </a:cxn>
              </a:cxnLst>
              <a:rect l="0" t="0" r="r" b="b"/>
              <a:pathLst>
                <a:path w="1387" h="150">
                  <a:moveTo>
                    <a:pt x="1387" y="150"/>
                  </a:moveTo>
                  <a:lnTo>
                    <a:pt x="1387" y="0"/>
                  </a:lnTo>
                  <a:lnTo>
                    <a:pt x="0" y="0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79" name="Freeform 59"/>
            <p:cNvSpPr>
              <a:spLocks/>
            </p:cNvSpPr>
            <p:nvPr/>
          </p:nvSpPr>
          <p:spPr bwMode="auto">
            <a:xfrm>
              <a:off x="823" y="1625"/>
              <a:ext cx="1628" cy="559"/>
            </a:xfrm>
            <a:custGeom>
              <a:avLst/>
              <a:gdLst/>
              <a:ahLst/>
              <a:cxnLst>
                <a:cxn ang="0">
                  <a:pos x="0" y="139"/>
                </a:cxn>
                <a:cxn ang="0">
                  <a:pos x="832" y="139"/>
                </a:cxn>
                <a:cxn ang="0">
                  <a:pos x="832" y="0"/>
                </a:cxn>
              </a:cxnLst>
              <a:rect l="0" t="0" r="r" b="b"/>
              <a:pathLst>
                <a:path w="832" h="139">
                  <a:moveTo>
                    <a:pt x="0" y="139"/>
                  </a:moveTo>
                  <a:lnTo>
                    <a:pt x="832" y="139"/>
                  </a:lnTo>
                  <a:lnTo>
                    <a:pt x="832" y="0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80" name="AutoShape 60"/>
            <p:cNvSpPr>
              <a:spLocks noChangeArrowheads="1"/>
            </p:cNvSpPr>
            <p:nvPr/>
          </p:nvSpPr>
          <p:spPr bwMode="auto">
            <a:xfrm>
              <a:off x="2832" y="2009"/>
              <a:ext cx="683" cy="309"/>
            </a:xfrm>
            <a:prstGeom prst="star16">
              <a:avLst>
                <a:gd name="adj" fmla="val 37500"/>
              </a:avLst>
            </a:prstGeom>
            <a:solidFill>
              <a:srgbClr val="CFBDC8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spcBef>
                  <a:spcPct val="0"/>
                </a:spcBef>
              </a:pPr>
              <a:r>
                <a:rPr lang="en-US" sz="1200" i="1">
                  <a:solidFill>
                    <a:schemeClr val="tx1"/>
                  </a:solidFill>
                  <a:latin typeface="Verdana" charset="0"/>
                </a:rPr>
                <a:t>Jump?</a:t>
              </a:r>
            </a:p>
          </p:txBody>
        </p:sp>
        <p:sp>
          <p:nvSpPr>
            <p:cNvPr id="1310781" name="Line 61"/>
            <p:cNvSpPr>
              <a:spLocks noChangeShapeType="1"/>
            </p:cNvSpPr>
            <p:nvPr/>
          </p:nvSpPr>
          <p:spPr bwMode="auto">
            <a:xfrm>
              <a:off x="2663" y="2144"/>
              <a:ext cx="20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82" name="Line 62"/>
            <p:cNvSpPr>
              <a:spLocks noChangeShapeType="1"/>
            </p:cNvSpPr>
            <p:nvPr/>
          </p:nvSpPr>
          <p:spPr bwMode="auto">
            <a:xfrm rot="-5400000">
              <a:off x="2510" y="1775"/>
              <a:ext cx="291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83" name="Freeform 63"/>
            <p:cNvSpPr>
              <a:spLocks/>
            </p:cNvSpPr>
            <p:nvPr/>
          </p:nvSpPr>
          <p:spPr bwMode="auto">
            <a:xfrm>
              <a:off x="1112" y="1296"/>
              <a:ext cx="2032" cy="1388"/>
            </a:xfrm>
            <a:custGeom>
              <a:avLst/>
              <a:gdLst/>
              <a:ahLst/>
              <a:cxnLst>
                <a:cxn ang="0">
                  <a:pos x="2032" y="1316"/>
                </a:cxn>
                <a:cxn ang="0">
                  <a:pos x="2032" y="971"/>
                </a:cxn>
                <a:cxn ang="0">
                  <a:pos x="642" y="964"/>
                </a:cxn>
                <a:cxn ang="0">
                  <a:pos x="642" y="0"/>
                </a:cxn>
                <a:cxn ang="0">
                  <a:pos x="0" y="0"/>
                </a:cxn>
              </a:cxnLst>
              <a:rect l="0" t="0" r="r" b="b"/>
              <a:pathLst>
                <a:path w="2032" h="1316">
                  <a:moveTo>
                    <a:pt x="2032" y="1316"/>
                  </a:moveTo>
                  <a:lnTo>
                    <a:pt x="2032" y="971"/>
                  </a:lnTo>
                  <a:lnTo>
                    <a:pt x="642" y="964"/>
                  </a:lnTo>
                  <a:lnTo>
                    <a:pt x="642" y="0"/>
                  </a:lnTo>
                  <a:lnTo>
                    <a:pt x="0" y="0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84" name="Rectangle 64"/>
            <p:cNvSpPr>
              <a:spLocks noChangeArrowheads="1"/>
            </p:cNvSpPr>
            <p:nvPr/>
          </p:nvSpPr>
          <p:spPr bwMode="auto">
            <a:xfrm>
              <a:off x="714" y="762"/>
              <a:ext cx="1555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  <a:latin typeface="Verdana" charset="0"/>
                </a:rPr>
                <a:t>PCSrc</a:t>
              </a:r>
              <a:r>
                <a:rPr lang="en-US" sz="1200">
                  <a:solidFill>
                    <a:schemeClr val="bg2"/>
                  </a:solidFill>
                  <a:latin typeface="Verdana" charset="0"/>
                </a:rPr>
                <a:t> (pc+4 / jabs / rind/ br)</a:t>
              </a:r>
            </a:p>
          </p:txBody>
        </p:sp>
        <p:sp>
          <p:nvSpPr>
            <p:cNvPr id="1310785" name="Line 65"/>
            <p:cNvSpPr>
              <a:spLocks noChangeShapeType="1"/>
            </p:cNvSpPr>
            <p:nvPr/>
          </p:nvSpPr>
          <p:spPr bwMode="auto">
            <a:xfrm>
              <a:off x="1016" y="896"/>
              <a:ext cx="0" cy="25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86" name="Oval 66"/>
            <p:cNvSpPr>
              <a:spLocks noChangeArrowheads="1"/>
            </p:cNvSpPr>
            <p:nvPr/>
          </p:nvSpPr>
          <p:spPr bwMode="auto">
            <a:xfrm>
              <a:off x="1872" y="1680"/>
              <a:ext cx="264" cy="12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87" name="Line 67"/>
            <p:cNvSpPr>
              <a:spLocks noChangeShapeType="1"/>
            </p:cNvSpPr>
            <p:nvPr/>
          </p:nvSpPr>
          <p:spPr bwMode="auto">
            <a:xfrm flipV="1">
              <a:off x="1920" y="1776"/>
              <a:ext cx="0" cy="39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88" name="Freeform 68"/>
            <p:cNvSpPr>
              <a:spLocks/>
            </p:cNvSpPr>
            <p:nvPr/>
          </p:nvSpPr>
          <p:spPr bwMode="auto">
            <a:xfrm>
              <a:off x="2064" y="1776"/>
              <a:ext cx="576" cy="288"/>
            </a:xfrm>
            <a:custGeom>
              <a:avLst/>
              <a:gdLst/>
              <a:ahLst/>
              <a:cxnLst>
                <a:cxn ang="0">
                  <a:pos x="576" y="240"/>
                </a:cxn>
                <a:cxn ang="0">
                  <a:pos x="0" y="240"/>
                </a:cxn>
                <a:cxn ang="0">
                  <a:pos x="0" y="0"/>
                </a:cxn>
              </a:cxnLst>
              <a:rect l="0" t="0" r="r" b="b"/>
              <a:pathLst>
                <a:path w="576" h="240">
                  <a:moveTo>
                    <a:pt x="576" y="240"/>
                  </a:moveTo>
                  <a:lnTo>
                    <a:pt x="0" y="240"/>
                  </a:lnTo>
                  <a:lnTo>
                    <a:pt x="0" y="0"/>
                  </a:lnTo>
                </a:path>
              </a:pathLst>
            </a:custGeom>
            <a:noFill/>
            <a:ln w="22225" cap="flat" cmpd="sng">
              <a:solidFill>
                <a:schemeClr val="tx1"/>
              </a:solidFill>
              <a:prstDash val="solid"/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0789" name="Freeform 69"/>
            <p:cNvSpPr>
              <a:spLocks/>
            </p:cNvSpPr>
            <p:nvPr/>
          </p:nvSpPr>
          <p:spPr bwMode="auto">
            <a:xfrm>
              <a:off x="1104" y="1392"/>
              <a:ext cx="912" cy="288"/>
            </a:xfrm>
            <a:custGeom>
              <a:avLst/>
              <a:gdLst/>
              <a:ahLst/>
              <a:cxnLst>
                <a:cxn ang="0">
                  <a:pos x="912" y="240"/>
                </a:cxn>
                <a:cxn ang="0">
                  <a:pos x="912" y="0"/>
                </a:cxn>
                <a:cxn ang="0">
                  <a:pos x="0" y="0"/>
                </a:cxn>
              </a:cxnLst>
              <a:rect l="0" t="0" r="r" b="b"/>
              <a:pathLst>
                <a:path w="912" h="240">
                  <a:moveTo>
                    <a:pt x="912" y="240"/>
                  </a:moveTo>
                  <a:lnTo>
                    <a:pt x="912" y="0"/>
                  </a:lnTo>
                  <a:lnTo>
                    <a:pt x="0" y="0"/>
                  </a:lnTo>
                </a:path>
              </a:pathLst>
            </a:custGeom>
            <a:noFill/>
            <a:ln w="22225" cap="flat" cmpd="sng">
              <a:solidFill>
                <a:schemeClr val="tx1"/>
              </a:solidFill>
              <a:prstDash val="solid"/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3" name="Oval 72"/>
          <p:cNvSpPr/>
          <p:nvPr/>
        </p:nvSpPr>
        <p:spPr bwMode="auto">
          <a:xfrm>
            <a:off x="3705225" y="1184275"/>
            <a:ext cx="76200" cy="76200"/>
          </a:xfrm>
          <a:prstGeom prst="ellipse">
            <a:avLst/>
          </a:prstGeom>
          <a:solidFill>
            <a:srgbClr val="FF0000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1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27" grpId="0" autoUpdateAnimBg="0"/>
      <p:bldP spid="1310729" grpId="0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4F3DDF-9BA6-3343-B209-AC306CBD29A2}" type="slidenum">
              <a:rPr lang="en-US"/>
              <a:pPr/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11746" name="Oval 2"/>
          <p:cNvSpPr>
            <a:spLocks noChangeArrowheads="1"/>
          </p:cNvSpPr>
          <p:nvPr/>
        </p:nvSpPr>
        <p:spPr bwMode="auto">
          <a:xfrm>
            <a:off x="2908300" y="3800475"/>
            <a:ext cx="508000" cy="711200"/>
          </a:xfrm>
          <a:prstGeom prst="ellipse">
            <a:avLst/>
          </a:prstGeom>
          <a:solidFill>
            <a:srgbClr val="CFBDC8"/>
          </a:solidFill>
          <a:ln w="9525">
            <a:solidFill>
              <a:srgbClr val="B69CAC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1747" name="Rectangle 3"/>
          <p:cNvSpPr>
            <a:spLocks noGrp="1" noChangeArrowheads="1"/>
          </p:cNvSpPr>
          <p:nvPr>
            <p:ph type="title"/>
          </p:nvPr>
        </p:nvSpPr>
        <p:spPr>
          <a:xfrm>
            <a:off x="276225" y="304800"/>
            <a:ext cx="7564438" cy="6096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Pipelining Jumps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31800" y="5149850"/>
            <a:ext cx="3433763" cy="1187450"/>
            <a:chOff x="272" y="3402"/>
            <a:chExt cx="2163" cy="748"/>
          </a:xfrm>
        </p:grpSpPr>
        <p:sp>
          <p:nvSpPr>
            <p:cNvPr id="1311749" name="Rectangle 5"/>
            <p:cNvSpPr>
              <a:spLocks noChangeArrowheads="1"/>
            </p:cNvSpPr>
            <p:nvPr/>
          </p:nvSpPr>
          <p:spPr bwMode="auto">
            <a:xfrm>
              <a:off x="272" y="3402"/>
              <a:ext cx="1657" cy="7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I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1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	096	ADD </a:t>
              </a:r>
            </a:p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chemeClr val="accent2"/>
                  </a:solidFill>
                  <a:latin typeface="Verdana" charset="0"/>
                </a:rPr>
                <a:t>I</a:t>
              </a:r>
              <a:r>
                <a:rPr lang="en-US" sz="1800" baseline="-25000">
                  <a:solidFill>
                    <a:schemeClr val="accent2"/>
                  </a:solidFill>
                  <a:latin typeface="Verdana" charset="0"/>
                </a:rPr>
                <a:t>2</a:t>
              </a:r>
              <a:r>
                <a:rPr lang="en-US" sz="1800">
                  <a:solidFill>
                    <a:schemeClr val="accent2"/>
                  </a:solidFill>
                  <a:latin typeface="Verdana" charset="0"/>
                </a:rPr>
                <a:t>	100	J 304</a:t>
              </a:r>
            </a:p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I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3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	104	ADD</a:t>
              </a:r>
            </a:p>
            <a:p>
              <a:pPr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I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4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	304	ADD</a:t>
              </a:r>
            </a:p>
          </p:txBody>
        </p:sp>
        <p:sp>
          <p:nvSpPr>
            <p:cNvPr id="1311750" name="Line 6"/>
            <p:cNvSpPr>
              <a:spLocks noChangeShapeType="1"/>
            </p:cNvSpPr>
            <p:nvPr/>
          </p:nvSpPr>
          <p:spPr bwMode="auto">
            <a:xfrm flipV="1">
              <a:off x="843" y="3860"/>
              <a:ext cx="1100" cy="1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1751" name="Rectangle 7"/>
            <p:cNvSpPr>
              <a:spLocks noChangeArrowheads="1"/>
            </p:cNvSpPr>
            <p:nvPr/>
          </p:nvSpPr>
          <p:spPr bwMode="auto">
            <a:xfrm>
              <a:off x="2050" y="3727"/>
              <a:ext cx="385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2400" i="1">
                  <a:solidFill>
                    <a:srgbClr val="FF0000"/>
                  </a:solidFill>
                  <a:latin typeface="Verdana" charset="0"/>
                </a:rPr>
                <a:t>kill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919163" y="2963863"/>
            <a:ext cx="5745162" cy="1781175"/>
            <a:chOff x="579" y="2025"/>
            <a:chExt cx="3619" cy="1122"/>
          </a:xfrm>
        </p:grpSpPr>
        <p:sp>
          <p:nvSpPr>
            <p:cNvPr id="1311753" name="Text Box 9"/>
            <p:cNvSpPr txBox="1">
              <a:spLocks noChangeArrowheads="1"/>
            </p:cNvSpPr>
            <p:nvPr/>
          </p:nvSpPr>
          <p:spPr bwMode="auto">
            <a:xfrm>
              <a:off x="2252" y="2974"/>
              <a:ext cx="197" cy="173"/>
            </a:xfrm>
            <a:prstGeom prst="rect">
              <a:avLst/>
            </a:prstGeom>
            <a:solidFill>
              <a:srgbClr val="CFBDC8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i="1">
                  <a:solidFill>
                    <a:schemeClr val="tx1"/>
                  </a:solidFill>
                  <a:latin typeface="Verdana" charset="0"/>
                </a:rPr>
                <a:t>I</a:t>
              </a:r>
              <a:r>
                <a:rPr lang="en-US" sz="1200" i="1" baseline="-25000">
                  <a:solidFill>
                    <a:schemeClr val="tx1"/>
                  </a:solidFill>
                  <a:latin typeface="Verdana" charset="0"/>
                </a:rPr>
                <a:t>2</a:t>
              </a:r>
            </a:p>
          </p:txBody>
        </p:sp>
        <p:sp>
          <p:nvSpPr>
            <p:cNvPr id="1311754" name="Text Box 10"/>
            <p:cNvSpPr txBox="1">
              <a:spLocks noChangeArrowheads="1"/>
            </p:cNvSpPr>
            <p:nvPr/>
          </p:nvSpPr>
          <p:spPr bwMode="auto">
            <a:xfrm>
              <a:off x="4001" y="2025"/>
              <a:ext cx="197" cy="173"/>
            </a:xfrm>
            <a:prstGeom prst="rect">
              <a:avLst/>
            </a:prstGeom>
            <a:solidFill>
              <a:srgbClr val="CFBDC8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i="1">
                  <a:solidFill>
                    <a:schemeClr val="tx1"/>
                  </a:solidFill>
                  <a:latin typeface="Verdana" charset="0"/>
                </a:rPr>
                <a:t>I</a:t>
              </a:r>
              <a:r>
                <a:rPr lang="en-US" sz="1200" i="1" baseline="-25000">
                  <a:solidFill>
                    <a:schemeClr val="tx1"/>
                  </a:solidFill>
                  <a:latin typeface="Verdana" charset="0"/>
                </a:rPr>
                <a:t>1</a:t>
              </a:r>
              <a:endParaRPr lang="en-US" sz="1200" i="1">
                <a:solidFill>
                  <a:schemeClr val="tx1"/>
                </a:solidFill>
                <a:latin typeface="Verdana" charset="0"/>
              </a:endParaRPr>
            </a:p>
          </p:txBody>
        </p:sp>
        <p:sp>
          <p:nvSpPr>
            <p:cNvPr id="1311755" name="Text Box 11"/>
            <p:cNvSpPr txBox="1">
              <a:spLocks noChangeArrowheads="1"/>
            </p:cNvSpPr>
            <p:nvPr/>
          </p:nvSpPr>
          <p:spPr bwMode="auto">
            <a:xfrm>
              <a:off x="579" y="2884"/>
              <a:ext cx="299" cy="173"/>
            </a:xfrm>
            <a:prstGeom prst="rect">
              <a:avLst/>
            </a:prstGeom>
            <a:solidFill>
              <a:srgbClr val="CFBDC8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i="1">
                  <a:solidFill>
                    <a:schemeClr val="tx1"/>
                  </a:solidFill>
                  <a:latin typeface="Verdana" charset="0"/>
                </a:rPr>
                <a:t>104</a:t>
              </a:r>
            </a:p>
          </p:txBody>
        </p:sp>
      </p:grpSp>
      <p:sp>
        <p:nvSpPr>
          <p:cNvPr id="1311756" name="Freeform 12"/>
          <p:cNvSpPr>
            <a:spLocks/>
          </p:cNvSpPr>
          <p:nvPr/>
        </p:nvSpPr>
        <p:spPr bwMode="auto">
          <a:xfrm>
            <a:off x="1757363" y="2111375"/>
            <a:ext cx="492125" cy="647700"/>
          </a:xfrm>
          <a:custGeom>
            <a:avLst/>
            <a:gdLst/>
            <a:ahLst/>
            <a:cxnLst>
              <a:cxn ang="0">
                <a:pos x="181" y="393"/>
              </a:cxn>
              <a:cxn ang="0">
                <a:pos x="445" y="393"/>
              </a:cxn>
              <a:cxn ang="0">
                <a:pos x="445" y="0"/>
              </a:cxn>
              <a:cxn ang="0">
                <a:pos x="0" y="0"/>
              </a:cxn>
            </a:cxnLst>
            <a:rect l="0" t="0" r="r" b="b"/>
            <a:pathLst>
              <a:path w="445" h="393">
                <a:moveTo>
                  <a:pt x="181" y="393"/>
                </a:moveTo>
                <a:lnTo>
                  <a:pt x="445" y="393"/>
                </a:lnTo>
                <a:lnTo>
                  <a:pt x="445" y="0"/>
                </a:lnTo>
                <a:lnTo>
                  <a:pt x="0" y="0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1757" name="AutoShape 13"/>
          <p:cNvSpPr>
            <a:spLocks noChangeArrowheads="1"/>
          </p:cNvSpPr>
          <p:nvPr/>
        </p:nvSpPr>
        <p:spPr bwMode="auto">
          <a:xfrm>
            <a:off x="4386263" y="3832225"/>
            <a:ext cx="2957512" cy="944563"/>
          </a:xfrm>
          <a:prstGeom prst="star16">
            <a:avLst>
              <a:gd name="adj" fmla="val 44537"/>
            </a:avLst>
          </a:prstGeom>
          <a:solidFill>
            <a:srgbClr val="CFBDC8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1758" name="Freeform 14"/>
          <p:cNvSpPr>
            <a:spLocks/>
          </p:cNvSpPr>
          <p:nvPr/>
        </p:nvSpPr>
        <p:spPr bwMode="auto">
          <a:xfrm flipH="1">
            <a:off x="3668713" y="1250950"/>
            <a:ext cx="74612" cy="26558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584"/>
              </a:cxn>
            </a:cxnLst>
            <a:rect l="0" t="0" r="r" b="b"/>
            <a:pathLst>
              <a:path w="1" h="1585">
                <a:moveTo>
                  <a:pt x="0" y="0"/>
                </a:moveTo>
                <a:lnTo>
                  <a:pt x="0" y="1584"/>
                </a:lnTo>
              </a:path>
            </a:pathLst>
          </a:custGeom>
          <a:noFill/>
          <a:ln w="12700" cap="rnd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1759" name="Freeform 15"/>
          <p:cNvSpPr>
            <a:spLocks/>
          </p:cNvSpPr>
          <p:nvPr/>
        </p:nvSpPr>
        <p:spPr bwMode="auto">
          <a:xfrm>
            <a:off x="1136650" y="1335088"/>
            <a:ext cx="2609850" cy="2355850"/>
          </a:xfrm>
          <a:custGeom>
            <a:avLst/>
            <a:gdLst/>
            <a:ahLst/>
            <a:cxnLst>
              <a:cxn ang="0">
                <a:pos x="856" y="0"/>
              </a:cxn>
              <a:cxn ang="0">
                <a:pos x="0" y="0"/>
              </a:cxn>
              <a:cxn ang="0">
                <a:pos x="0" y="1296"/>
              </a:cxn>
            </a:cxnLst>
            <a:rect l="0" t="0" r="r" b="b"/>
            <a:pathLst>
              <a:path w="857" h="1297">
                <a:moveTo>
                  <a:pt x="856" y="0"/>
                </a:moveTo>
                <a:lnTo>
                  <a:pt x="0" y="0"/>
                </a:lnTo>
                <a:lnTo>
                  <a:pt x="0" y="1296"/>
                </a:lnTo>
              </a:path>
            </a:pathLst>
          </a:custGeom>
          <a:noFill/>
          <a:ln w="12700" cap="rnd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1760" name="Freeform 16"/>
          <p:cNvSpPr>
            <a:spLocks/>
          </p:cNvSpPr>
          <p:nvPr/>
        </p:nvSpPr>
        <p:spPr bwMode="auto">
          <a:xfrm>
            <a:off x="3717925" y="1336675"/>
            <a:ext cx="2236788" cy="11477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88" y="0"/>
              </a:cxn>
              <a:cxn ang="0">
                <a:pos x="1688" y="552"/>
              </a:cxn>
            </a:cxnLst>
            <a:rect l="0" t="0" r="r" b="b"/>
            <a:pathLst>
              <a:path w="1689" h="553">
                <a:moveTo>
                  <a:pt x="0" y="0"/>
                </a:moveTo>
                <a:lnTo>
                  <a:pt x="1688" y="0"/>
                </a:lnTo>
                <a:lnTo>
                  <a:pt x="1688" y="552"/>
                </a:lnTo>
              </a:path>
            </a:pathLst>
          </a:custGeom>
          <a:noFill/>
          <a:ln w="12700" cap="rnd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1761" name="Rectangle 17"/>
          <p:cNvSpPr>
            <a:spLocks noChangeArrowheads="1"/>
          </p:cNvSpPr>
          <p:nvPr/>
        </p:nvSpPr>
        <p:spPr bwMode="auto">
          <a:xfrm>
            <a:off x="3702050" y="927100"/>
            <a:ext cx="652463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stall</a:t>
            </a:r>
          </a:p>
        </p:txBody>
      </p:sp>
      <p:sp>
        <p:nvSpPr>
          <p:cNvPr id="1311762" name="Rectangle 18"/>
          <p:cNvSpPr>
            <a:spLocks noChangeArrowheads="1"/>
          </p:cNvSpPr>
          <p:nvPr/>
        </p:nvSpPr>
        <p:spPr bwMode="auto">
          <a:xfrm>
            <a:off x="6402388" y="2433638"/>
            <a:ext cx="173037" cy="4826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1763" name="Freeform 19"/>
          <p:cNvSpPr>
            <a:spLocks/>
          </p:cNvSpPr>
          <p:nvPr/>
        </p:nvSpPr>
        <p:spPr bwMode="auto">
          <a:xfrm>
            <a:off x="6454775" y="2836863"/>
            <a:ext cx="68263" cy="69850"/>
          </a:xfrm>
          <a:custGeom>
            <a:avLst/>
            <a:gdLst/>
            <a:ahLst/>
            <a:cxnLst>
              <a:cxn ang="0">
                <a:pos x="0" y="43"/>
              </a:cxn>
              <a:cxn ang="0">
                <a:pos x="21" y="0"/>
              </a:cxn>
              <a:cxn ang="0">
                <a:pos x="42" y="43"/>
              </a:cxn>
            </a:cxnLst>
            <a:rect l="0" t="0" r="r" b="b"/>
            <a:pathLst>
              <a:path w="43" h="44">
                <a:moveTo>
                  <a:pt x="0" y="43"/>
                </a:moveTo>
                <a:lnTo>
                  <a:pt x="21" y="0"/>
                </a:lnTo>
                <a:lnTo>
                  <a:pt x="42" y="43"/>
                </a:lnTo>
              </a:path>
            </a:pathLst>
          </a:custGeom>
          <a:noFill/>
          <a:ln w="9525" cap="rnd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1764" name="Rectangle 20"/>
          <p:cNvSpPr>
            <a:spLocks noChangeArrowheads="1"/>
          </p:cNvSpPr>
          <p:nvPr/>
        </p:nvSpPr>
        <p:spPr bwMode="auto">
          <a:xfrm>
            <a:off x="7770813" y="2425700"/>
            <a:ext cx="173037" cy="4826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1765" name="Freeform 21"/>
          <p:cNvSpPr>
            <a:spLocks/>
          </p:cNvSpPr>
          <p:nvPr/>
        </p:nvSpPr>
        <p:spPr bwMode="auto">
          <a:xfrm>
            <a:off x="7823200" y="2828925"/>
            <a:ext cx="68263" cy="69850"/>
          </a:xfrm>
          <a:custGeom>
            <a:avLst/>
            <a:gdLst/>
            <a:ahLst/>
            <a:cxnLst>
              <a:cxn ang="0">
                <a:pos x="0" y="43"/>
              </a:cxn>
              <a:cxn ang="0">
                <a:pos x="21" y="0"/>
              </a:cxn>
              <a:cxn ang="0">
                <a:pos x="42" y="43"/>
              </a:cxn>
            </a:cxnLst>
            <a:rect l="0" t="0" r="r" b="b"/>
            <a:pathLst>
              <a:path w="43" h="44">
                <a:moveTo>
                  <a:pt x="0" y="43"/>
                </a:moveTo>
                <a:lnTo>
                  <a:pt x="21" y="0"/>
                </a:lnTo>
                <a:lnTo>
                  <a:pt x="42" y="43"/>
                </a:lnTo>
              </a:path>
            </a:pathLst>
          </a:custGeom>
          <a:noFill/>
          <a:ln w="9525" cap="rnd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1766" name="Freeform 22"/>
          <p:cNvSpPr>
            <a:spLocks/>
          </p:cNvSpPr>
          <p:nvPr/>
        </p:nvSpPr>
        <p:spPr bwMode="auto">
          <a:xfrm>
            <a:off x="4213225" y="2781300"/>
            <a:ext cx="1617663" cy="1381125"/>
          </a:xfrm>
          <a:custGeom>
            <a:avLst/>
            <a:gdLst/>
            <a:ahLst/>
            <a:cxnLst>
              <a:cxn ang="0">
                <a:pos x="0" y="1376"/>
              </a:cxn>
              <a:cxn ang="0">
                <a:pos x="0" y="0"/>
              </a:cxn>
              <a:cxn ang="0">
                <a:pos x="520" y="0"/>
              </a:cxn>
              <a:cxn ang="0">
                <a:pos x="1904" y="0"/>
              </a:cxn>
            </a:cxnLst>
            <a:rect l="0" t="0" r="r" b="b"/>
            <a:pathLst>
              <a:path w="1905" h="1377">
                <a:moveTo>
                  <a:pt x="0" y="1376"/>
                </a:moveTo>
                <a:lnTo>
                  <a:pt x="0" y="0"/>
                </a:lnTo>
                <a:lnTo>
                  <a:pt x="520" y="0"/>
                </a:lnTo>
                <a:lnTo>
                  <a:pt x="1904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1767" name="Line 23"/>
          <p:cNvSpPr>
            <a:spLocks noChangeShapeType="1"/>
          </p:cNvSpPr>
          <p:nvPr/>
        </p:nvSpPr>
        <p:spPr bwMode="auto">
          <a:xfrm>
            <a:off x="6607175" y="2700338"/>
            <a:ext cx="11477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1768" name="Rectangle 24"/>
          <p:cNvSpPr>
            <a:spLocks noChangeArrowheads="1"/>
          </p:cNvSpPr>
          <p:nvPr/>
        </p:nvSpPr>
        <p:spPr bwMode="auto">
          <a:xfrm>
            <a:off x="6326188" y="2533650"/>
            <a:ext cx="379412" cy="3016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Verdana" charset="0"/>
              </a:rPr>
              <a:t>IR</a:t>
            </a:r>
          </a:p>
        </p:txBody>
      </p:sp>
      <p:sp>
        <p:nvSpPr>
          <p:cNvPr id="1311769" name="Rectangle 25"/>
          <p:cNvSpPr>
            <a:spLocks noChangeArrowheads="1"/>
          </p:cNvSpPr>
          <p:nvPr/>
        </p:nvSpPr>
        <p:spPr bwMode="auto">
          <a:xfrm>
            <a:off x="7681913" y="2525713"/>
            <a:ext cx="379412" cy="3016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Verdana" charset="0"/>
              </a:rPr>
              <a:t>IR</a:t>
            </a:r>
          </a:p>
        </p:txBody>
      </p:sp>
      <p:sp>
        <p:nvSpPr>
          <p:cNvPr id="1311770" name="Freeform 26"/>
          <p:cNvSpPr>
            <a:spLocks/>
          </p:cNvSpPr>
          <p:nvPr/>
        </p:nvSpPr>
        <p:spPr bwMode="auto">
          <a:xfrm>
            <a:off x="1304925" y="2990850"/>
            <a:ext cx="344488" cy="1004888"/>
          </a:xfrm>
          <a:custGeom>
            <a:avLst/>
            <a:gdLst/>
            <a:ahLst/>
            <a:cxnLst>
              <a:cxn ang="0">
                <a:pos x="0" y="632"/>
              </a:cxn>
              <a:cxn ang="0">
                <a:pos x="0" y="56"/>
              </a:cxn>
              <a:cxn ang="0">
                <a:pos x="0" y="0"/>
              </a:cxn>
              <a:cxn ang="0">
                <a:pos x="216" y="0"/>
              </a:cxn>
            </a:cxnLst>
            <a:rect l="0" t="0" r="r" b="b"/>
            <a:pathLst>
              <a:path w="217" h="633">
                <a:moveTo>
                  <a:pt x="0" y="632"/>
                </a:moveTo>
                <a:lnTo>
                  <a:pt x="0" y="56"/>
                </a:lnTo>
                <a:lnTo>
                  <a:pt x="0" y="0"/>
                </a:lnTo>
                <a:lnTo>
                  <a:pt x="216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1771" name="Freeform 27"/>
          <p:cNvSpPr>
            <a:spLocks/>
          </p:cNvSpPr>
          <p:nvPr/>
        </p:nvSpPr>
        <p:spPr bwMode="auto">
          <a:xfrm>
            <a:off x="1266825" y="3994150"/>
            <a:ext cx="306388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4" y="0"/>
              </a:cxn>
              <a:cxn ang="0">
                <a:pos x="192" y="0"/>
              </a:cxn>
            </a:cxnLst>
            <a:rect l="0" t="0" r="r" b="b"/>
            <a:pathLst>
              <a:path w="193" h="1">
                <a:moveTo>
                  <a:pt x="0" y="0"/>
                </a:moveTo>
                <a:lnTo>
                  <a:pt x="144" y="0"/>
                </a:lnTo>
                <a:lnTo>
                  <a:pt x="192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1772" name="Rectangle 28"/>
          <p:cNvSpPr>
            <a:spLocks noChangeArrowheads="1"/>
          </p:cNvSpPr>
          <p:nvPr/>
        </p:nvSpPr>
        <p:spPr bwMode="auto">
          <a:xfrm>
            <a:off x="1050925" y="3702050"/>
            <a:ext cx="203200" cy="5842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1773" name="Line 29"/>
          <p:cNvSpPr>
            <a:spLocks noChangeShapeType="1"/>
          </p:cNvSpPr>
          <p:nvPr/>
        </p:nvSpPr>
        <p:spPr bwMode="auto">
          <a:xfrm>
            <a:off x="1279525" y="3994150"/>
            <a:ext cx="50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1774" name="Rectangle 30"/>
          <p:cNvSpPr>
            <a:spLocks noChangeArrowheads="1"/>
          </p:cNvSpPr>
          <p:nvPr/>
        </p:nvSpPr>
        <p:spPr bwMode="auto">
          <a:xfrm>
            <a:off x="973138" y="3898900"/>
            <a:ext cx="379412" cy="2714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PC</a:t>
            </a:r>
          </a:p>
        </p:txBody>
      </p:sp>
      <p:sp>
        <p:nvSpPr>
          <p:cNvPr id="1311775" name="Freeform 31"/>
          <p:cNvSpPr>
            <a:spLocks/>
          </p:cNvSpPr>
          <p:nvPr/>
        </p:nvSpPr>
        <p:spPr bwMode="auto">
          <a:xfrm>
            <a:off x="1114425" y="4197350"/>
            <a:ext cx="77788" cy="77788"/>
          </a:xfrm>
          <a:custGeom>
            <a:avLst/>
            <a:gdLst/>
            <a:ahLst/>
            <a:cxnLst>
              <a:cxn ang="0">
                <a:pos x="0" y="48"/>
              </a:cxn>
              <a:cxn ang="0">
                <a:pos x="24" y="0"/>
              </a:cxn>
              <a:cxn ang="0">
                <a:pos x="48" y="48"/>
              </a:cxn>
            </a:cxnLst>
            <a:rect l="0" t="0" r="r" b="b"/>
            <a:pathLst>
              <a:path w="49" h="49">
                <a:moveTo>
                  <a:pt x="0" y="48"/>
                </a:moveTo>
                <a:lnTo>
                  <a:pt x="24" y="0"/>
                </a:lnTo>
                <a:lnTo>
                  <a:pt x="48" y="48"/>
                </a:lnTo>
              </a:path>
            </a:pathLst>
          </a:custGeom>
          <a:noFill/>
          <a:ln w="9525" cap="rnd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1776" name="Rectangle 32"/>
          <p:cNvSpPr>
            <a:spLocks noChangeArrowheads="1"/>
          </p:cNvSpPr>
          <p:nvPr/>
        </p:nvSpPr>
        <p:spPr bwMode="auto">
          <a:xfrm>
            <a:off x="1582738" y="3840163"/>
            <a:ext cx="749300" cy="9271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1777" name="Rectangle 33"/>
          <p:cNvSpPr>
            <a:spLocks noChangeArrowheads="1"/>
          </p:cNvSpPr>
          <p:nvPr/>
        </p:nvSpPr>
        <p:spPr bwMode="auto">
          <a:xfrm>
            <a:off x="1530350" y="3836988"/>
            <a:ext cx="527050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addr</a:t>
            </a:r>
          </a:p>
        </p:txBody>
      </p:sp>
      <p:sp>
        <p:nvSpPr>
          <p:cNvPr id="1311778" name="Rectangle 34"/>
          <p:cNvSpPr>
            <a:spLocks noChangeArrowheads="1"/>
          </p:cNvSpPr>
          <p:nvPr/>
        </p:nvSpPr>
        <p:spPr bwMode="auto">
          <a:xfrm>
            <a:off x="1901825" y="4017963"/>
            <a:ext cx="458788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inst</a:t>
            </a:r>
          </a:p>
        </p:txBody>
      </p:sp>
      <p:sp>
        <p:nvSpPr>
          <p:cNvPr id="1311779" name="Rectangle 35"/>
          <p:cNvSpPr>
            <a:spLocks noChangeArrowheads="1"/>
          </p:cNvSpPr>
          <p:nvPr/>
        </p:nvSpPr>
        <p:spPr bwMode="auto">
          <a:xfrm>
            <a:off x="1516063" y="4268788"/>
            <a:ext cx="898525" cy="514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Verdana" charset="0"/>
              </a:rPr>
              <a:t>Inst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Verdana" charset="0"/>
              </a:rPr>
              <a:t>Memory</a:t>
            </a:r>
          </a:p>
        </p:txBody>
      </p:sp>
      <p:sp>
        <p:nvSpPr>
          <p:cNvPr id="1311780" name="Rectangle 36"/>
          <p:cNvSpPr>
            <a:spLocks noChangeArrowheads="1"/>
          </p:cNvSpPr>
          <p:nvPr/>
        </p:nvSpPr>
        <p:spPr bwMode="auto">
          <a:xfrm>
            <a:off x="1162050" y="2414588"/>
            <a:ext cx="465138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0x4</a:t>
            </a:r>
          </a:p>
        </p:txBody>
      </p:sp>
      <p:sp>
        <p:nvSpPr>
          <p:cNvPr id="1311781" name="Line 37"/>
          <p:cNvSpPr>
            <a:spLocks noChangeShapeType="1"/>
          </p:cNvSpPr>
          <p:nvPr/>
        </p:nvSpPr>
        <p:spPr bwMode="auto">
          <a:xfrm>
            <a:off x="1589088" y="2532063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1782" name="Freeform 38"/>
          <p:cNvSpPr>
            <a:spLocks/>
          </p:cNvSpPr>
          <p:nvPr/>
        </p:nvSpPr>
        <p:spPr bwMode="auto">
          <a:xfrm>
            <a:off x="1658938" y="2455863"/>
            <a:ext cx="382587" cy="6111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60"/>
              </a:cxn>
              <a:cxn ang="0">
                <a:pos x="48" y="192"/>
              </a:cxn>
              <a:cxn ang="0">
                <a:pos x="0" y="224"/>
              </a:cxn>
              <a:cxn ang="0">
                <a:pos x="0" y="384"/>
              </a:cxn>
              <a:cxn ang="0">
                <a:pos x="240" y="288"/>
              </a:cxn>
              <a:cxn ang="0">
                <a:pos x="240" y="96"/>
              </a:cxn>
              <a:cxn ang="0">
                <a:pos x="0" y="0"/>
              </a:cxn>
            </a:cxnLst>
            <a:rect l="0" t="0" r="r" b="b"/>
            <a:pathLst>
              <a:path w="241" h="385">
                <a:moveTo>
                  <a:pt x="0" y="0"/>
                </a:moveTo>
                <a:lnTo>
                  <a:pt x="0" y="160"/>
                </a:lnTo>
                <a:lnTo>
                  <a:pt x="48" y="192"/>
                </a:lnTo>
                <a:lnTo>
                  <a:pt x="0" y="224"/>
                </a:lnTo>
                <a:lnTo>
                  <a:pt x="0" y="384"/>
                </a:lnTo>
                <a:lnTo>
                  <a:pt x="240" y="288"/>
                </a:lnTo>
                <a:lnTo>
                  <a:pt x="240" y="96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1783" name="Rectangle 39"/>
          <p:cNvSpPr>
            <a:spLocks noChangeArrowheads="1"/>
          </p:cNvSpPr>
          <p:nvPr/>
        </p:nvSpPr>
        <p:spPr bwMode="auto">
          <a:xfrm>
            <a:off x="1681163" y="2643188"/>
            <a:ext cx="42545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chemeClr val="tx1"/>
                </a:solidFill>
                <a:latin typeface="Verdana" charset="0"/>
              </a:rPr>
              <a:t>Add</a:t>
            </a:r>
          </a:p>
        </p:txBody>
      </p:sp>
      <p:grpSp>
        <p:nvGrpSpPr>
          <p:cNvPr id="4" name="Group 40"/>
          <p:cNvGrpSpPr>
            <a:grpSpLocks/>
          </p:cNvGrpSpPr>
          <p:nvPr/>
        </p:nvGrpSpPr>
        <p:grpSpPr bwMode="auto">
          <a:xfrm>
            <a:off x="5200650" y="2395538"/>
            <a:ext cx="1187450" cy="523875"/>
            <a:chOff x="2532" y="1410"/>
            <a:chExt cx="748" cy="330"/>
          </a:xfrm>
        </p:grpSpPr>
        <p:sp>
          <p:nvSpPr>
            <p:cNvPr id="1311785" name="Freeform 41"/>
            <p:cNvSpPr>
              <a:spLocks/>
            </p:cNvSpPr>
            <p:nvPr/>
          </p:nvSpPr>
          <p:spPr bwMode="auto">
            <a:xfrm>
              <a:off x="2934" y="1451"/>
              <a:ext cx="145" cy="289"/>
            </a:xfrm>
            <a:custGeom>
              <a:avLst/>
              <a:gdLst/>
              <a:ahLst/>
              <a:cxnLst>
                <a:cxn ang="0">
                  <a:pos x="144" y="48"/>
                </a:cxn>
                <a:cxn ang="0">
                  <a:pos x="144" y="240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144" y="48"/>
                </a:cxn>
              </a:cxnLst>
              <a:rect l="0" t="0" r="r" b="b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1786" name="Rectangle 42"/>
            <p:cNvSpPr>
              <a:spLocks noChangeArrowheads="1"/>
            </p:cNvSpPr>
            <p:nvPr/>
          </p:nvSpPr>
          <p:spPr bwMode="auto">
            <a:xfrm>
              <a:off x="2532" y="1410"/>
              <a:ext cx="323" cy="19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chemeClr val="tx1"/>
                  </a:solidFill>
                  <a:latin typeface="Verdana" charset="0"/>
                </a:rPr>
                <a:t>nop</a:t>
              </a:r>
            </a:p>
          </p:txBody>
        </p:sp>
        <p:sp>
          <p:nvSpPr>
            <p:cNvPr id="1311787" name="Line 43"/>
            <p:cNvSpPr>
              <a:spLocks noChangeShapeType="1"/>
            </p:cNvSpPr>
            <p:nvPr/>
          </p:nvSpPr>
          <p:spPr bwMode="auto">
            <a:xfrm>
              <a:off x="3080" y="1587"/>
              <a:ext cx="2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1788" name="Line 44"/>
            <p:cNvSpPr>
              <a:spLocks noChangeShapeType="1"/>
            </p:cNvSpPr>
            <p:nvPr/>
          </p:nvSpPr>
          <p:spPr bwMode="auto">
            <a:xfrm>
              <a:off x="2856" y="1515"/>
              <a:ext cx="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11789" name="Rectangle 45"/>
          <p:cNvSpPr>
            <a:spLocks noChangeArrowheads="1"/>
          </p:cNvSpPr>
          <p:nvPr/>
        </p:nvSpPr>
        <p:spPr bwMode="auto">
          <a:xfrm>
            <a:off x="3644900" y="3913188"/>
            <a:ext cx="173038" cy="4826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1790" name="Freeform 46"/>
          <p:cNvSpPr>
            <a:spLocks/>
          </p:cNvSpPr>
          <p:nvPr/>
        </p:nvSpPr>
        <p:spPr bwMode="auto">
          <a:xfrm>
            <a:off x="3697288" y="4316413"/>
            <a:ext cx="68262" cy="69850"/>
          </a:xfrm>
          <a:custGeom>
            <a:avLst/>
            <a:gdLst/>
            <a:ahLst/>
            <a:cxnLst>
              <a:cxn ang="0">
                <a:pos x="0" y="43"/>
              </a:cxn>
              <a:cxn ang="0">
                <a:pos x="21" y="0"/>
              </a:cxn>
              <a:cxn ang="0">
                <a:pos x="42" y="43"/>
              </a:cxn>
            </a:cxnLst>
            <a:rect l="0" t="0" r="r" b="b"/>
            <a:pathLst>
              <a:path w="43" h="44">
                <a:moveTo>
                  <a:pt x="0" y="43"/>
                </a:moveTo>
                <a:lnTo>
                  <a:pt x="21" y="0"/>
                </a:lnTo>
                <a:lnTo>
                  <a:pt x="42" y="43"/>
                </a:lnTo>
              </a:path>
            </a:pathLst>
          </a:custGeom>
          <a:noFill/>
          <a:ln w="9525" cap="rnd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1791" name="Rectangle 47"/>
          <p:cNvSpPr>
            <a:spLocks noChangeArrowheads="1"/>
          </p:cNvSpPr>
          <p:nvPr/>
        </p:nvSpPr>
        <p:spPr bwMode="auto">
          <a:xfrm>
            <a:off x="3582988" y="4019550"/>
            <a:ext cx="350837" cy="2714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IR</a:t>
            </a:r>
          </a:p>
        </p:txBody>
      </p:sp>
      <p:sp>
        <p:nvSpPr>
          <p:cNvPr id="1311792" name="Text Box 48"/>
          <p:cNvSpPr txBox="1">
            <a:spLocks noChangeArrowheads="1"/>
          </p:cNvSpPr>
          <p:nvPr/>
        </p:nvSpPr>
        <p:spPr bwMode="auto">
          <a:xfrm>
            <a:off x="6356350" y="2127250"/>
            <a:ext cx="280988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 i="1">
                <a:solidFill>
                  <a:schemeClr val="tx1"/>
                </a:solidFill>
                <a:latin typeface="Verdana" charset="0"/>
              </a:rPr>
              <a:t>E</a:t>
            </a:r>
          </a:p>
        </p:txBody>
      </p:sp>
      <p:sp>
        <p:nvSpPr>
          <p:cNvPr id="1311793" name="Text Box 49"/>
          <p:cNvSpPr txBox="1">
            <a:spLocks noChangeArrowheads="1"/>
          </p:cNvSpPr>
          <p:nvPr/>
        </p:nvSpPr>
        <p:spPr bwMode="auto">
          <a:xfrm>
            <a:off x="7715250" y="2119313"/>
            <a:ext cx="312738" cy="274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 i="1">
                <a:solidFill>
                  <a:schemeClr val="tx1"/>
                </a:solidFill>
                <a:latin typeface="Verdana" charset="0"/>
              </a:rPr>
              <a:t>M</a:t>
            </a:r>
          </a:p>
        </p:txBody>
      </p:sp>
      <p:sp>
        <p:nvSpPr>
          <p:cNvPr id="1311794" name="Line 50"/>
          <p:cNvSpPr>
            <a:spLocks noChangeShapeType="1"/>
          </p:cNvSpPr>
          <p:nvPr/>
        </p:nvSpPr>
        <p:spPr bwMode="auto">
          <a:xfrm flipV="1">
            <a:off x="3827463" y="4171950"/>
            <a:ext cx="7445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1795" name="Line 51"/>
          <p:cNvSpPr>
            <a:spLocks noChangeShapeType="1"/>
          </p:cNvSpPr>
          <p:nvPr/>
        </p:nvSpPr>
        <p:spPr bwMode="auto">
          <a:xfrm flipV="1">
            <a:off x="2359025" y="4238625"/>
            <a:ext cx="739775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1796" name="Freeform 52"/>
          <p:cNvSpPr>
            <a:spLocks/>
          </p:cNvSpPr>
          <p:nvPr/>
        </p:nvSpPr>
        <p:spPr bwMode="auto">
          <a:xfrm>
            <a:off x="1482725" y="1466850"/>
            <a:ext cx="268288" cy="788988"/>
          </a:xfrm>
          <a:custGeom>
            <a:avLst/>
            <a:gdLst/>
            <a:ahLst/>
            <a:cxnLst>
              <a:cxn ang="0">
                <a:pos x="0" y="48"/>
              </a:cxn>
              <a:cxn ang="0">
                <a:pos x="0" y="240"/>
              </a:cxn>
              <a:cxn ang="0">
                <a:pos x="144" y="288"/>
              </a:cxn>
              <a:cxn ang="0">
                <a:pos x="144" y="0"/>
              </a:cxn>
              <a:cxn ang="0">
                <a:pos x="0" y="48"/>
              </a:cxn>
            </a:cxnLst>
            <a:rect l="0" t="0" r="r" b="b"/>
            <a:pathLst>
              <a:path w="145" h="289">
                <a:moveTo>
                  <a:pt x="0" y="48"/>
                </a:moveTo>
                <a:lnTo>
                  <a:pt x="0" y="240"/>
                </a:lnTo>
                <a:lnTo>
                  <a:pt x="144" y="288"/>
                </a:lnTo>
                <a:lnTo>
                  <a:pt x="144" y="0"/>
                </a:lnTo>
                <a:lnTo>
                  <a:pt x="0" y="48"/>
                </a:lnTo>
              </a:path>
            </a:pathLst>
          </a:custGeom>
          <a:solidFill>
            <a:schemeClr val="bg1"/>
          </a:solidFill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1797" name="Freeform 53"/>
          <p:cNvSpPr>
            <a:spLocks/>
          </p:cNvSpPr>
          <p:nvPr/>
        </p:nvSpPr>
        <p:spPr bwMode="auto">
          <a:xfrm>
            <a:off x="673100" y="1868488"/>
            <a:ext cx="820738" cy="2106612"/>
          </a:xfrm>
          <a:custGeom>
            <a:avLst/>
            <a:gdLst/>
            <a:ahLst/>
            <a:cxnLst>
              <a:cxn ang="0">
                <a:pos x="517" y="0"/>
              </a:cxn>
              <a:cxn ang="0">
                <a:pos x="0" y="0"/>
              </a:cxn>
              <a:cxn ang="0">
                <a:pos x="0" y="1231"/>
              </a:cxn>
              <a:cxn ang="0">
                <a:pos x="227" y="1231"/>
              </a:cxn>
            </a:cxnLst>
            <a:rect l="0" t="0" r="r" b="b"/>
            <a:pathLst>
              <a:path w="517" h="1231">
                <a:moveTo>
                  <a:pt x="517" y="0"/>
                </a:moveTo>
                <a:lnTo>
                  <a:pt x="0" y="0"/>
                </a:lnTo>
                <a:lnTo>
                  <a:pt x="0" y="1231"/>
                </a:lnTo>
                <a:lnTo>
                  <a:pt x="227" y="1231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5" name="Group 54"/>
          <p:cNvGrpSpPr>
            <a:grpSpLocks/>
          </p:cNvGrpSpPr>
          <p:nvPr/>
        </p:nvGrpSpPr>
        <p:grpSpPr bwMode="auto">
          <a:xfrm>
            <a:off x="3770313" y="1916113"/>
            <a:ext cx="611187" cy="382587"/>
            <a:chOff x="2375" y="1063"/>
            <a:chExt cx="385" cy="241"/>
          </a:xfrm>
        </p:grpSpPr>
        <p:sp>
          <p:nvSpPr>
            <p:cNvPr id="1311799" name="Freeform 55"/>
            <p:cNvSpPr>
              <a:spLocks/>
            </p:cNvSpPr>
            <p:nvPr/>
          </p:nvSpPr>
          <p:spPr bwMode="auto">
            <a:xfrm rot="-5400000">
              <a:off x="2447" y="991"/>
              <a:ext cx="241" cy="3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0"/>
                </a:cxn>
                <a:cxn ang="0">
                  <a:pos x="48" y="192"/>
                </a:cxn>
                <a:cxn ang="0">
                  <a:pos x="0" y="224"/>
                </a:cxn>
                <a:cxn ang="0">
                  <a:pos x="0" y="384"/>
                </a:cxn>
                <a:cxn ang="0">
                  <a:pos x="240" y="288"/>
                </a:cxn>
                <a:cxn ang="0">
                  <a:pos x="240" y="96"/>
                </a:cxn>
                <a:cxn ang="0">
                  <a:pos x="0" y="0"/>
                </a:cxn>
              </a:cxnLst>
              <a:rect l="0" t="0" r="r" b="b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1800" name="Rectangle 56"/>
            <p:cNvSpPr>
              <a:spLocks noChangeArrowheads="1"/>
            </p:cNvSpPr>
            <p:nvPr/>
          </p:nvSpPr>
          <p:spPr bwMode="auto">
            <a:xfrm>
              <a:off x="2421" y="1103"/>
              <a:ext cx="299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Add</a:t>
              </a:r>
            </a:p>
          </p:txBody>
        </p:sp>
      </p:grpSp>
      <p:sp>
        <p:nvSpPr>
          <p:cNvPr id="1311801" name="Freeform 57"/>
          <p:cNvSpPr>
            <a:spLocks/>
          </p:cNvSpPr>
          <p:nvPr/>
        </p:nvSpPr>
        <p:spPr bwMode="auto">
          <a:xfrm>
            <a:off x="1727200" y="1604963"/>
            <a:ext cx="2352675" cy="319087"/>
          </a:xfrm>
          <a:custGeom>
            <a:avLst/>
            <a:gdLst/>
            <a:ahLst/>
            <a:cxnLst>
              <a:cxn ang="0">
                <a:pos x="1387" y="150"/>
              </a:cxn>
              <a:cxn ang="0">
                <a:pos x="1387" y="0"/>
              </a:cxn>
              <a:cxn ang="0">
                <a:pos x="0" y="0"/>
              </a:cxn>
            </a:cxnLst>
            <a:rect l="0" t="0" r="r" b="b"/>
            <a:pathLst>
              <a:path w="1387" h="150">
                <a:moveTo>
                  <a:pt x="1387" y="150"/>
                </a:moveTo>
                <a:lnTo>
                  <a:pt x="1387" y="0"/>
                </a:lnTo>
                <a:lnTo>
                  <a:pt x="0" y="0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1802" name="Freeform 58"/>
          <p:cNvSpPr>
            <a:spLocks/>
          </p:cNvSpPr>
          <p:nvPr/>
        </p:nvSpPr>
        <p:spPr bwMode="auto">
          <a:xfrm>
            <a:off x="1306513" y="2290763"/>
            <a:ext cx="2584450" cy="887412"/>
          </a:xfrm>
          <a:custGeom>
            <a:avLst/>
            <a:gdLst/>
            <a:ahLst/>
            <a:cxnLst>
              <a:cxn ang="0">
                <a:pos x="0" y="139"/>
              </a:cxn>
              <a:cxn ang="0">
                <a:pos x="832" y="139"/>
              </a:cxn>
              <a:cxn ang="0">
                <a:pos x="832" y="0"/>
              </a:cxn>
            </a:cxnLst>
            <a:rect l="0" t="0" r="r" b="b"/>
            <a:pathLst>
              <a:path w="832" h="139">
                <a:moveTo>
                  <a:pt x="0" y="139"/>
                </a:moveTo>
                <a:lnTo>
                  <a:pt x="832" y="139"/>
                </a:lnTo>
                <a:lnTo>
                  <a:pt x="832" y="0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1803" name="AutoShape 59"/>
          <p:cNvSpPr>
            <a:spLocks noChangeArrowheads="1"/>
          </p:cNvSpPr>
          <p:nvPr/>
        </p:nvSpPr>
        <p:spPr bwMode="auto">
          <a:xfrm>
            <a:off x="4495800" y="2900363"/>
            <a:ext cx="1084263" cy="490537"/>
          </a:xfrm>
          <a:prstGeom prst="star16">
            <a:avLst>
              <a:gd name="adj" fmla="val 37500"/>
            </a:avLst>
          </a:prstGeom>
          <a:solidFill>
            <a:srgbClr val="CFBDC8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r>
              <a:rPr lang="en-US" sz="1200" i="1">
                <a:solidFill>
                  <a:schemeClr val="tx1"/>
                </a:solidFill>
                <a:latin typeface="Verdana" charset="0"/>
              </a:rPr>
              <a:t>Jump?</a:t>
            </a:r>
          </a:p>
        </p:txBody>
      </p:sp>
      <p:sp>
        <p:nvSpPr>
          <p:cNvPr id="1311804" name="Line 60"/>
          <p:cNvSpPr>
            <a:spLocks noChangeShapeType="1"/>
          </p:cNvSpPr>
          <p:nvPr/>
        </p:nvSpPr>
        <p:spPr bwMode="auto">
          <a:xfrm>
            <a:off x="4227513" y="3114675"/>
            <a:ext cx="3190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1805" name="Line 61"/>
          <p:cNvSpPr>
            <a:spLocks noChangeShapeType="1"/>
          </p:cNvSpPr>
          <p:nvPr/>
        </p:nvSpPr>
        <p:spPr bwMode="auto">
          <a:xfrm rot="-5400000">
            <a:off x="3985419" y="2528094"/>
            <a:ext cx="4619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1806" name="Freeform 62"/>
          <p:cNvSpPr>
            <a:spLocks/>
          </p:cNvSpPr>
          <p:nvPr/>
        </p:nvSpPr>
        <p:spPr bwMode="auto">
          <a:xfrm>
            <a:off x="1765300" y="1806575"/>
            <a:ext cx="3225800" cy="2165350"/>
          </a:xfrm>
          <a:custGeom>
            <a:avLst/>
            <a:gdLst/>
            <a:ahLst/>
            <a:cxnLst>
              <a:cxn ang="0">
                <a:pos x="2032" y="1316"/>
              </a:cxn>
              <a:cxn ang="0">
                <a:pos x="2032" y="971"/>
              </a:cxn>
              <a:cxn ang="0">
                <a:pos x="642" y="964"/>
              </a:cxn>
              <a:cxn ang="0">
                <a:pos x="642" y="0"/>
              </a:cxn>
              <a:cxn ang="0">
                <a:pos x="0" y="0"/>
              </a:cxn>
            </a:cxnLst>
            <a:rect l="0" t="0" r="r" b="b"/>
            <a:pathLst>
              <a:path w="2032" h="1316">
                <a:moveTo>
                  <a:pt x="2032" y="1316"/>
                </a:moveTo>
                <a:lnTo>
                  <a:pt x="2032" y="971"/>
                </a:lnTo>
                <a:lnTo>
                  <a:pt x="642" y="964"/>
                </a:lnTo>
                <a:lnTo>
                  <a:pt x="642" y="0"/>
                </a:lnTo>
                <a:lnTo>
                  <a:pt x="0" y="0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1807" name="Rectangle 63"/>
          <p:cNvSpPr>
            <a:spLocks noChangeArrowheads="1"/>
          </p:cNvSpPr>
          <p:nvPr/>
        </p:nvSpPr>
        <p:spPr bwMode="auto">
          <a:xfrm>
            <a:off x="1135063" y="920750"/>
            <a:ext cx="2468562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  <a:latin typeface="Verdana" charset="0"/>
              </a:rPr>
              <a:t>PCSrc </a:t>
            </a:r>
            <a:r>
              <a:rPr lang="en-US" sz="1200">
                <a:solidFill>
                  <a:schemeClr val="bg2"/>
                </a:solidFill>
                <a:latin typeface="Verdana" charset="0"/>
              </a:rPr>
              <a:t>(pc+4 / jabs / rind/ br)</a:t>
            </a:r>
          </a:p>
        </p:txBody>
      </p:sp>
      <p:sp>
        <p:nvSpPr>
          <p:cNvPr id="1311808" name="Line 64"/>
          <p:cNvSpPr>
            <a:spLocks noChangeShapeType="1"/>
          </p:cNvSpPr>
          <p:nvPr/>
        </p:nvSpPr>
        <p:spPr bwMode="auto">
          <a:xfrm>
            <a:off x="1612900" y="1133475"/>
            <a:ext cx="0" cy="406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1809" name="Rectangle 65"/>
          <p:cNvSpPr>
            <a:spLocks noChangeArrowheads="1"/>
          </p:cNvSpPr>
          <p:nvPr/>
        </p:nvSpPr>
        <p:spPr bwMode="auto">
          <a:xfrm>
            <a:off x="4816475" y="5027613"/>
            <a:ext cx="2857500" cy="928687"/>
          </a:xfrm>
          <a:prstGeom prst="rect">
            <a:avLst/>
          </a:prstGeom>
          <a:noFill/>
          <a:ln w="127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IRSrc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D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 = </a:t>
            </a:r>
            <a:r>
              <a:rPr lang="en-US" sz="1800" i="1">
                <a:solidFill>
                  <a:srgbClr val="56127A"/>
                </a:solidFill>
                <a:latin typeface="Verdana" charset="0"/>
              </a:rPr>
              <a:t>Case 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opcode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D</a:t>
            </a:r>
            <a:endParaRPr lang="en-US" sz="1800">
              <a:solidFill>
                <a:srgbClr val="56127A"/>
              </a:solidFill>
              <a:latin typeface="Verdana" charset="0"/>
            </a:endParaRPr>
          </a:p>
          <a:p>
            <a:pPr lvl="1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J, JAL 	</a:t>
            </a:r>
            <a:r>
              <a:rPr lang="en-US" sz="1800">
                <a:solidFill>
                  <a:srgbClr val="56127A"/>
                </a:solidFill>
                <a:latin typeface="Symbol" charset="2"/>
              </a:rPr>
              <a:t>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nop</a:t>
            </a:r>
          </a:p>
          <a:p>
            <a:pPr lvl="1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...	 	</a:t>
            </a:r>
            <a:r>
              <a:rPr lang="en-US" sz="1800">
                <a:solidFill>
                  <a:srgbClr val="56127A"/>
                </a:solidFill>
                <a:latin typeface="Symbol" charset="2"/>
              </a:rPr>
              <a:t>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IM</a:t>
            </a:r>
          </a:p>
        </p:txBody>
      </p:sp>
      <p:sp>
        <p:nvSpPr>
          <p:cNvPr id="1311810" name="Text Box 66"/>
          <p:cNvSpPr txBox="1">
            <a:spLocks noChangeArrowheads="1"/>
          </p:cNvSpPr>
          <p:nvPr/>
        </p:nvSpPr>
        <p:spPr bwMode="auto">
          <a:xfrm>
            <a:off x="6134100" y="1049338"/>
            <a:ext cx="2819400" cy="10064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i="1">
                <a:solidFill>
                  <a:schemeClr val="tx1"/>
                </a:solidFill>
                <a:latin typeface="Verdana" charset="0"/>
              </a:rPr>
              <a:t>To kill a fetched instruction --  Insert a mux before IR</a:t>
            </a:r>
          </a:p>
        </p:txBody>
      </p:sp>
      <p:grpSp>
        <p:nvGrpSpPr>
          <p:cNvPr id="6" name="Group 68"/>
          <p:cNvGrpSpPr>
            <a:grpSpLocks/>
          </p:cNvGrpSpPr>
          <p:nvPr/>
        </p:nvGrpSpPr>
        <p:grpSpPr bwMode="auto">
          <a:xfrm>
            <a:off x="2444750" y="3556000"/>
            <a:ext cx="1187450" cy="836613"/>
            <a:chOff x="1540" y="2406"/>
            <a:chExt cx="748" cy="527"/>
          </a:xfrm>
        </p:grpSpPr>
        <p:sp>
          <p:nvSpPr>
            <p:cNvPr id="1311813" name="Freeform 69"/>
            <p:cNvSpPr>
              <a:spLocks/>
            </p:cNvSpPr>
            <p:nvPr/>
          </p:nvSpPr>
          <p:spPr bwMode="auto">
            <a:xfrm>
              <a:off x="1942" y="2644"/>
              <a:ext cx="145" cy="289"/>
            </a:xfrm>
            <a:custGeom>
              <a:avLst/>
              <a:gdLst/>
              <a:ahLst/>
              <a:cxnLst>
                <a:cxn ang="0">
                  <a:pos x="144" y="48"/>
                </a:cxn>
                <a:cxn ang="0">
                  <a:pos x="144" y="240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144" y="48"/>
                </a:cxn>
              </a:cxnLst>
              <a:rect l="0" t="0" r="r" b="b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1814" name="Rectangle 70"/>
            <p:cNvSpPr>
              <a:spLocks noChangeArrowheads="1"/>
            </p:cNvSpPr>
            <p:nvPr/>
          </p:nvSpPr>
          <p:spPr bwMode="auto">
            <a:xfrm>
              <a:off x="1540" y="2603"/>
              <a:ext cx="323" cy="19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chemeClr val="tx1"/>
                  </a:solidFill>
                  <a:latin typeface="Verdana" charset="0"/>
                </a:rPr>
                <a:t>nop</a:t>
              </a:r>
            </a:p>
          </p:txBody>
        </p:sp>
        <p:sp>
          <p:nvSpPr>
            <p:cNvPr id="1311815" name="Line 71"/>
            <p:cNvSpPr>
              <a:spLocks noChangeShapeType="1"/>
            </p:cNvSpPr>
            <p:nvPr/>
          </p:nvSpPr>
          <p:spPr bwMode="auto">
            <a:xfrm>
              <a:off x="2088" y="2780"/>
              <a:ext cx="2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1816" name="Line 72"/>
            <p:cNvSpPr>
              <a:spLocks noChangeShapeType="1"/>
            </p:cNvSpPr>
            <p:nvPr/>
          </p:nvSpPr>
          <p:spPr bwMode="auto">
            <a:xfrm>
              <a:off x="1864" y="2708"/>
              <a:ext cx="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1817" name="Text Box 73"/>
            <p:cNvSpPr txBox="1">
              <a:spLocks noChangeArrowheads="1"/>
            </p:cNvSpPr>
            <p:nvPr/>
          </p:nvSpPr>
          <p:spPr bwMode="auto">
            <a:xfrm>
              <a:off x="1623" y="2406"/>
              <a:ext cx="429" cy="17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  <a:latin typeface="Verdana" charset="0"/>
                </a:rPr>
                <a:t>IRSrc</a:t>
              </a:r>
              <a:r>
                <a:rPr lang="en-US" sz="1200" baseline="-25000">
                  <a:solidFill>
                    <a:srgbClr val="56127A"/>
                  </a:solidFill>
                  <a:latin typeface="Verdana" charset="0"/>
                </a:rPr>
                <a:t>D</a:t>
              </a:r>
              <a:endParaRPr lang="en-US" sz="1200">
                <a:solidFill>
                  <a:srgbClr val="56127A"/>
                </a:solidFill>
                <a:latin typeface="Verdana" charset="0"/>
              </a:endParaRPr>
            </a:p>
          </p:txBody>
        </p:sp>
        <p:sp>
          <p:nvSpPr>
            <p:cNvPr id="1311818" name="Line 74"/>
            <p:cNvSpPr>
              <a:spLocks noChangeShapeType="1"/>
            </p:cNvSpPr>
            <p:nvPr/>
          </p:nvSpPr>
          <p:spPr bwMode="auto">
            <a:xfrm>
              <a:off x="2016" y="2496"/>
              <a:ext cx="0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7" name="Group 75"/>
          <p:cNvGrpSpPr>
            <a:grpSpLocks/>
          </p:cNvGrpSpPr>
          <p:nvPr/>
        </p:nvGrpSpPr>
        <p:grpSpPr bwMode="auto">
          <a:xfrm>
            <a:off x="906463" y="2959100"/>
            <a:ext cx="7129462" cy="1770063"/>
            <a:chOff x="571" y="2022"/>
            <a:chExt cx="4491" cy="1115"/>
          </a:xfrm>
        </p:grpSpPr>
        <p:sp>
          <p:nvSpPr>
            <p:cNvPr id="1311820" name="Text Box 76"/>
            <p:cNvSpPr txBox="1">
              <a:spLocks noChangeArrowheads="1"/>
            </p:cNvSpPr>
            <p:nvPr/>
          </p:nvSpPr>
          <p:spPr bwMode="auto">
            <a:xfrm>
              <a:off x="3988" y="2022"/>
              <a:ext cx="197" cy="173"/>
            </a:xfrm>
            <a:prstGeom prst="rect">
              <a:avLst/>
            </a:prstGeom>
            <a:solidFill>
              <a:srgbClr val="CFBDC8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i="1">
                  <a:solidFill>
                    <a:schemeClr val="tx1"/>
                  </a:solidFill>
                  <a:latin typeface="Verdana" charset="0"/>
                </a:rPr>
                <a:t>I</a:t>
              </a:r>
              <a:r>
                <a:rPr lang="en-US" sz="1200" i="1" baseline="-25000">
                  <a:solidFill>
                    <a:schemeClr val="tx1"/>
                  </a:solidFill>
                  <a:latin typeface="Verdana" charset="0"/>
                </a:rPr>
                <a:t>2</a:t>
              </a:r>
            </a:p>
          </p:txBody>
        </p:sp>
        <p:sp>
          <p:nvSpPr>
            <p:cNvPr id="1311821" name="Text Box 77"/>
            <p:cNvSpPr txBox="1">
              <a:spLocks noChangeArrowheads="1"/>
            </p:cNvSpPr>
            <p:nvPr/>
          </p:nvSpPr>
          <p:spPr bwMode="auto">
            <a:xfrm>
              <a:off x="4865" y="2025"/>
              <a:ext cx="197" cy="173"/>
            </a:xfrm>
            <a:prstGeom prst="rect">
              <a:avLst/>
            </a:prstGeom>
            <a:solidFill>
              <a:srgbClr val="CFBDC8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i="1">
                  <a:solidFill>
                    <a:schemeClr val="tx1"/>
                  </a:solidFill>
                  <a:latin typeface="Verdana" charset="0"/>
                </a:rPr>
                <a:t>I</a:t>
              </a:r>
              <a:r>
                <a:rPr lang="en-US" sz="1200" i="1" baseline="-25000">
                  <a:solidFill>
                    <a:schemeClr val="tx1"/>
                  </a:solidFill>
                  <a:latin typeface="Verdana" charset="0"/>
                </a:rPr>
                <a:t>1</a:t>
              </a:r>
              <a:endParaRPr lang="en-US" sz="1200" i="1">
                <a:solidFill>
                  <a:schemeClr val="tx1"/>
                </a:solidFill>
                <a:latin typeface="Verdana" charset="0"/>
              </a:endParaRPr>
            </a:p>
          </p:txBody>
        </p:sp>
        <p:sp>
          <p:nvSpPr>
            <p:cNvPr id="1311822" name="Text Box 78"/>
            <p:cNvSpPr txBox="1">
              <a:spLocks noChangeArrowheads="1"/>
            </p:cNvSpPr>
            <p:nvPr/>
          </p:nvSpPr>
          <p:spPr bwMode="auto">
            <a:xfrm>
              <a:off x="571" y="2876"/>
              <a:ext cx="299" cy="173"/>
            </a:xfrm>
            <a:prstGeom prst="rect">
              <a:avLst/>
            </a:prstGeom>
            <a:solidFill>
              <a:srgbClr val="CFBDC8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i="1">
                  <a:solidFill>
                    <a:schemeClr val="tx1"/>
                  </a:solidFill>
                  <a:latin typeface="Verdana" charset="0"/>
                </a:rPr>
                <a:t>304</a:t>
              </a:r>
            </a:p>
          </p:txBody>
        </p:sp>
        <p:sp>
          <p:nvSpPr>
            <p:cNvPr id="1311823" name="Text Box 79"/>
            <p:cNvSpPr txBox="1">
              <a:spLocks noChangeArrowheads="1"/>
            </p:cNvSpPr>
            <p:nvPr/>
          </p:nvSpPr>
          <p:spPr bwMode="auto">
            <a:xfrm>
              <a:off x="2203" y="2964"/>
              <a:ext cx="295" cy="173"/>
            </a:xfrm>
            <a:prstGeom prst="rect">
              <a:avLst/>
            </a:prstGeom>
            <a:solidFill>
              <a:srgbClr val="CFBDC8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i="1">
                  <a:solidFill>
                    <a:schemeClr val="tx1"/>
                  </a:solidFill>
                  <a:latin typeface="Verdana" charset="0"/>
                </a:rPr>
                <a:t>nop</a:t>
              </a:r>
            </a:p>
          </p:txBody>
        </p:sp>
      </p:grpSp>
      <p:grpSp>
        <p:nvGrpSpPr>
          <p:cNvPr id="8" name="Group 80"/>
          <p:cNvGrpSpPr>
            <a:grpSpLocks/>
          </p:cNvGrpSpPr>
          <p:nvPr/>
        </p:nvGrpSpPr>
        <p:grpSpPr bwMode="auto">
          <a:xfrm>
            <a:off x="1752600" y="1958975"/>
            <a:ext cx="2438400" cy="1239838"/>
            <a:chOff x="1104" y="1392"/>
            <a:chExt cx="1536" cy="781"/>
          </a:xfrm>
        </p:grpSpPr>
        <p:sp>
          <p:nvSpPr>
            <p:cNvPr id="1311825" name="Oval 81"/>
            <p:cNvSpPr>
              <a:spLocks noChangeArrowheads="1"/>
            </p:cNvSpPr>
            <p:nvPr/>
          </p:nvSpPr>
          <p:spPr bwMode="auto">
            <a:xfrm>
              <a:off x="1872" y="1680"/>
              <a:ext cx="264" cy="12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1826" name="Line 82"/>
            <p:cNvSpPr>
              <a:spLocks noChangeShapeType="1"/>
            </p:cNvSpPr>
            <p:nvPr/>
          </p:nvSpPr>
          <p:spPr bwMode="auto">
            <a:xfrm flipV="1">
              <a:off x="1920" y="1776"/>
              <a:ext cx="0" cy="39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1827" name="Freeform 83"/>
            <p:cNvSpPr>
              <a:spLocks/>
            </p:cNvSpPr>
            <p:nvPr/>
          </p:nvSpPr>
          <p:spPr bwMode="auto">
            <a:xfrm>
              <a:off x="2064" y="1776"/>
              <a:ext cx="576" cy="288"/>
            </a:xfrm>
            <a:custGeom>
              <a:avLst/>
              <a:gdLst/>
              <a:ahLst/>
              <a:cxnLst>
                <a:cxn ang="0">
                  <a:pos x="576" y="240"/>
                </a:cxn>
                <a:cxn ang="0">
                  <a:pos x="0" y="240"/>
                </a:cxn>
                <a:cxn ang="0">
                  <a:pos x="0" y="0"/>
                </a:cxn>
              </a:cxnLst>
              <a:rect l="0" t="0" r="r" b="b"/>
              <a:pathLst>
                <a:path w="576" h="240">
                  <a:moveTo>
                    <a:pt x="576" y="240"/>
                  </a:moveTo>
                  <a:lnTo>
                    <a:pt x="0" y="240"/>
                  </a:lnTo>
                  <a:lnTo>
                    <a:pt x="0" y="0"/>
                  </a:lnTo>
                </a:path>
              </a:pathLst>
            </a:custGeom>
            <a:noFill/>
            <a:ln w="22225" cap="flat" cmpd="sng">
              <a:solidFill>
                <a:schemeClr val="tx1"/>
              </a:solidFill>
              <a:prstDash val="solid"/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1828" name="Freeform 84"/>
            <p:cNvSpPr>
              <a:spLocks/>
            </p:cNvSpPr>
            <p:nvPr/>
          </p:nvSpPr>
          <p:spPr bwMode="auto">
            <a:xfrm>
              <a:off x="1104" y="1392"/>
              <a:ext cx="912" cy="288"/>
            </a:xfrm>
            <a:custGeom>
              <a:avLst/>
              <a:gdLst/>
              <a:ahLst/>
              <a:cxnLst>
                <a:cxn ang="0">
                  <a:pos x="912" y="240"/>
                </a:cxn>
                <a:cxn ang="0">
                  <a:pos x="912" y="0"/>
                </a:cxn>
                <a:cxn ang="0">
                  <a:pos x="0" y="0"/>
                </a:cxn>
              </a:cxnLst>
              <a:rect l="0" t="0" r="r" b="b"/>
              <a:pathLst>
                <a:path w="912" h="240">
                  <a:moveTo>
                    <a:pt x="912" y="240"/>
                  </a:moveTo>
                  <a:lnTo>
                    <a:pt x="912" y="0"/>
                  </a:lnTo>
                  <a:lnTo>
                    <a:pt x="0" y="0"/>
                  </a:lnTo>
                </a:path>
              </a:pathLst>
            </a:custGeom>
            <a:noFill/>
            <a:ln w="22225" cap="flat" cmpd="sng">
              <a:solidFill>
                <a:schemeClr val="tx1"/>
              </a:solidFill>
              <a:prstDash val="solid"/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8" name="Oval 87"/>
          <p:cNvSpPr/>
          <p:nvPr/>
        </p:nvSpPr>
        <p:spPr bwMode="auto">
          <a:xfrm>
            <a:off x="3705225" y="1273175"/>
            <a:ext cx="76200" cy="76200"/>
          </a:xfrm>
          <a:prstGeom prst="ellipse">
            <a:avLst/>
          </a:prstGeom>
          <a:solidFill>
            <a:srgbClr val="FF0000"/>
          </a:solidFill>
          <a:ln w="127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1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1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1809" grpId="0" animBg="1" autoUpdateAnimBg="0"/>
      <p:bldP spid="1311810" grpId="0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BC5232-93A9-374E-9AC6-FEE2ED4F8CAF}" type="slidenum">
              <a:rPr lang="en-US"/>
              <a:pPr/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13794" name="Rectangle 2"/>
          <p:cNvSpPr>
            <a:spLocks noChangeArrowheads="1"/>
          </p:cNvSpPr>
          <p:nvPr/>
        </p:nvSpPr>
        <p:spPr bwMode="auto">
          <a:xfrm>
            <a:off x="1941513" y="3719513"/>
            <a:ext cx="5899150" cy="201136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marL="571500" lvl="1" defTabSz="571500">
              <a:spcBef>
                <a:spcPct val="0"/>
              </a:spcBef>
            </a:pPr>
            <a:r>
              <a:rPr lang="en-US" sz="1800" i="1">
                <a:solidFill>
                  <a:schemeClr val="tx1"/>
                </a:solidFill>
                <a:latin typeface="Verdana" charset="0"/>
              </a:rPr>
              <a:t>time</a:t>
            </a:r>
          </a:p>
          <a:p>
            <a:pPr marL="571500" lvl="1"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t0	t1	t2	t3	t4	t5	t6	t7	. . . .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IF	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chemeClr val="folHlink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folHlink"/>
                </a:solidFill>
                <a:latin typeface="Verdana" charset="0"/>
              </a:rPr>
              <a:t>5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ID		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 	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chemeClr val="folHlink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folHlink"/>
                </a:solidFill>
                <a:latin typeface="Verdana" charset="0"/>
              </a:rPr>
              <a:t>5</a:t>
            </a:r>
            <a:endParaRPr lang="en-US" sz="1800">
              <a:solidFill>
                <a:schemeClr val="folHlink"/>
              </a:solidFill>
              <a:latin typeface="Verdana" charset="0"/>
            </a:endParaRP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EX		       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 	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4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chemeClr val="folHlink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folHlink"/>
                </a:solidFill>
                <a:latin typeface="Verdana" charset="0"/>
              </a:rPr>
              <a:t>5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MA      			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 	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chemeClr val="folHlink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folHlink"/>
                </a:solidFill>
                <a:latin typeface="Verdana" charset="0"/>
              </a:rPr>
              <a:t>5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WB     				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 	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chemeClr val="folHlink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folHlink"/>
                </a:solidFill>
                <a:latin typeface="Verdana" charset="0"/>
              </a:rPr>
              <a:t>5</a:t>
            </a:r>
          </a:p>
        </p:txBody>
      </p:sp>
      <p:sp>
        <p:nvSpPr>
          <p:cNvPr id="1313795" name="Rectangle 3"/>
          <p:cNvSpPr>
            <a:spLocks noGrp="1" noChangeArrowheads="1"/>
          </p:cNvSpPr>
          <p:nvPr>
            <p:ph type="title"/>
          </p:nvPr>
        </p:nvSpPr>
        <p:spPr>
          <a:xfrm>
            <a:off x="279400" y="152400"/>
            <a:ext cx="8521700" cy="7874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Jump Pipeline Diagrams</a:t>
            </a:r>
          </a:p>
        </p:txBody>
      </p:sp>
      <p:sp>
        <p:nvSpPr>
          <p:cNvPr id="1313796" name="Rectangle 4"/>
          <p:cNvSpPr>
            <a:spLocks noChangeArrowheads="1"/>
          </p:cNvSpPr>
          <p:nvPr/>
        </p:nvSpPr>
        <p:spPr bwMode="auto">
          <a:xfrm>
            <a:off x="228600" y="939800"/>
            <a:ext cx="7613650" cy="20113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marL="1714500" lvl="3" defTabSz="571500">
              <a:spcBef>
                <a:spcPct val="0"/>
              </a:spcBef>
            </a:pPr>
            <a:endParaRPr lang="en-US" sz="1800" i="1">
              <a:solidFill>
                <a:schemeClr val="tx1"/>
              </a:solidFill>
              <a:latin typeface="Verdana" charset="0"/>
            </a:endParaRPr>
          </a:p>
          <a:p>
            <a:pPr marL="1714500" lvl="3" defTabSz="571500">
              <a:spcBef>
                <a:spcPct val="0"/>
              </a:spcBef>
            </a:pPr>
            <a:r>
              <a:rPr lang="en-US" sz="1800" i="1">
                <a:solidFill>
                  <a:schemeClr val="tx1"/>
                </a:solidFill>
                <a:latin typeface="Verdana" charset="0"/>
              </a:rPr>
              <a:t>	time</a:t>
            </a:r>
          </a:p>
          <a:p>
            <a:pPr marL="1714500" lvl="3"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	t0	t1	t2	t3	t4	t5	t6	t7	. . . .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chemeClr val="accent1"/>
                </a:solidFill>
                <a:latin typeface="Verdana" charset="0"/>
              </a:rPr>
              <a:t>(I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) 096: ADD		IF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	ID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	EX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	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MA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	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WB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(I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) 100: J 304		IF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ID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EX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MA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WB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(I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) 104: ADD				IF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 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 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 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</a:t>
            </a:r>
            <a:endParaRPr lang="en-US" sz="1800" baseline="-25000">
              <a:solidFill>
                <a:schemeClr val="tx1"/>
              </a:solidFill>
              <a:latin typeface="Verdana" charset="0"/>
            </a:endParaRP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rgbClr val="B69CAC"/>
                </a:solidFill>
                <a:latin typeface="Verdana" charset="0"/>
              </a:rPr>
              <a:t>(I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)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 304: ADD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          	      		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IF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	ID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	EX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	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MA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	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WB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</a:t>
            </a:r>
          </a:p>
        </p:txBody>
      </p:sp>
      <p:sp>
        <p:nvSpPr>
          <p:cNvPr id="1313797" name="Rectangle 5"/>
          <p:cNvSpPr>
            <a:spLocks noChangeArrowheads="1"/>
          </p:cNvSpPr>
          <p:nvPr/>
        </p:nvSpPr>
        <p:spPr bwMode="auto">
          <a:xfrm>
            <a:off x="315913" y="4702175"/>
            <a:ext cx="1311275" cy="63817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 i="1">
                <a:solidFill>
                  <a:schemeClr val="tx1"/>
                </a:solidFill>
                <a:latin typeface="Verdana" charset="0"/>
              </a:rPr>
              <a:t>Resource </a:t>
            </a:r>
          </a:p>
          <a:p>
            <a:pPr>
              <a:spcBef>
                <a:spcPct val="0"/>
              </a:spcBef>
            </a:pPr>
            <a:r>
              <a:rPr lang="en-US" sz="1800" i="1">
                <a:solidFill>
                  <a:schemeClr val="tx1"/>
                </a:solidFill>
                <a:latin typeface="Verdana" charset="0"/>
              </a:rPr>
              <a:t>Usage</a:t>
            </a:r>
          </a:p>
        </p:txBody>
      </p:sp>
      <p:sp>
        <p:nvSpPr>
          <p:cNvPr id="1313798" name="Rectangle 6"/>
          <p:cNvSpPr>
            <a:spLocks noChangeArrowheads="1"/>
          </p:cNvSpPr>
          <p:nvPr/>
        </p:nvSpPr>
        <p:spPr bwMode="auto">
          <a:xfrm>
            <a:off x="5511800" y="5951538"/>
            <a:ext cx="3140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800" i="1">
                <a:solidFill>
                  <a:srgbClr val="FF0000"/>
                </a:solidFill>
                <a:latin typeface="Verdana" charset="0"/>
              </a:rPr>
              <a:t>nop</a:t>
            </a:r>
            <a:r>
              <a:rPr lang="en-US" sz="1800" i="1">
                <a:solidFill>
                  <a:schemeClr val="tx1"/>
                </a:solidFill>
                <a:latin typeface="Verdana" charset="0"/>
              </a:rPr>
              <a:t>  </a:t>
            </a:r>
            <a:r>
              <a:rPr lang="en-US" sz="1800" i="1">
                <a:solidFill>
                  <a:schemeClr val="tx1"/>
                </a:solidFill>
                <a:latin typeface="Symbol" charset="2"/>
              </a:rPr>
              <a:t></a:t>
            </a:r>
            <a:r>
              <a:rPr lang="en-US" sz="1800" i="1">
                <a:solidFill>
                  <a:schemeClr val="tx1"/>
                </a:solidFill>
                <a:latin typeface="Verdana" charset="0"/>
              </a:rPr>
              <a:t>     </a:t>
            </a:r>
            <a:r>
              <a:rPr lang="en-US" sz="1800" i="1">
                <a:solidFill>
                  <a:srgbClr val="FF0000"/>
                </a:solidFill>
                <a:latin typeface="Verdana" charset="0"/>
              </a:rPr>
              <a:t>pipeline bubble</a:t>
            </a:r>
          </a:p>
        </p:txBody>
      </p:sp>
      <p:sp>
        <p:nvSpPr>
          <p:cNvPr id="1313799" name="Line 7"/>
          <p:cNvSpPr>
            <a:spLocks noChangeShapeType="1"/>
          </p:cNvSpPr>
          <p:nvPr/>
        </p:nvSpPr>
        <p:spPr bwMode="auto">
          <a:xfrm>
            <a:off x="4114800" y="2311400"/>
            <a:ext cx="2286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37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37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37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3794" grpId="0" autoUpdateAnimBg="0"/>
      <p:bldP spid="1313796" grpId="0" build="p" autoUpdateAnimBg="0"/>
      <p:bldP spid="1313797" grpId="0" autoUpdateAnimBg="0"/>
      <p:bldP spid="1313798" grpId="0" autoUpdateAnimBg="0"/>
      <p:bldP spid="131379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540B12C-8877-6543-81C7-80EC3944DB28}" type="slidenum">
              <a:rPr lang="en-US"/>
              <a:pPr/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80901" name="Rectangle 2"/>
          <p:cNvSpPr>
            <a:spLocks noGrp="1" noChangeArrowheads="1"/>
          </p:cNvSpPr>
          <p:nvPr>
            <p:ph type="title"/>
          </p:nvPr>
        </p:nvSpPr>
        <p:spPr>
          <a:xfrm>
            <a:off x="255588" y="492125"/>
            <a:ext cx="8189912" cy="685800"/>
          </a:xfrm>
          <a:noFill/>
        </p:spPr>
        <p:txBody>
          <a:bodyPr lIns="90488" tIns="44450" rIns="90488" bIns="44450"/>
          <a:lstStyle/>
          <a:p>
            <a:r>
              <a:rPr lang="en-US"/>
              <a:t>Harvard-Style Datapath for MIPS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808038" y="2444750"/>
            <a:ext cx="777875" cy="630238"/>
            <a:chOff x="509" y="1540"/>
            <a:chExt cx="490" cy="397"/>
          </a:xfrm>
        </p:grpSpPr>
        <p:sp>
          <p:nvSpPr>
            <p:cNvPr id="81033" name="Rectangle 4"/>
            <p:cNvSpPr>
              <a:spLocks noChangeArrowheads="1"/>
            </p:cNvSpPr>
            <p:nvPr/>
          </p:nvSpPr>
          <p:spPr bwMode="auto">
            <a:xfrm>
              <a:off x="509" y="1540"/>
              <a:ext cx="243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0x4</a:t>
              </a:r>
            </a:p>
          </p:txBody>
        </p:sp>
        <p:sp>
          <p:nvSpPr>
            <p:cNvPr id="81034" name="Freeform 5"/>
            <p:cNvSpPr>
              <a:spLocks/>
            </p:cNvSpPr>
            <p:nvPr/>
          </p:nvSpPr>
          <p:spPr bwMode="auto">
            <a:xfrm>
              <a:off x="758" y="1552"/>
              <a:ext cx="241" cy="385"/>
            </a:xfrm>
            <a:custGeom>
              <a:avLst/>
              <a:gdLst>
                <a:gd name="T0" fmla="*/ 0 w 241"/>
                <a:gd name="T1" fmla="*/ 0 h 385"/>
                <a:gd name="T2" fmla="*/ 0 w 241"/>
                <a:gd name="T3" fmla="*/ 160 h 385"/>
                <a:gd name="T4" fmla="*/ 48 w 241"/>
                <a:gd name="T5" fmla="*/ 192 h 385"/>
                <a:gd name="T6" fmla="*/ 0 w 241"/>
                <a:gd name="T7" fmla="*/ 224 h 385"/>
                <a:gd name="T8" fmla="*/ 0 w 241"/>
                <a:gd name="T9" fmla="*/ 384 h 385"/>
                <a:gd name="T10" fmla="*/ 240 w 241"/>
                <a:gd name="T11" fmla="*/ 288 h 385"/>
                <a:gd name="T12" fmla="*/ 240 w 241"/>
                <a:gd name="T13" fmla="*/ 96 h 385"/>
                <a:gd name="T14" fmla="*/ 0 w 241"/>
                <a:gd name="T15" fmla="*/ 0 h 385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41"/>
                <a:gd name="T25" fmla="*/ 0 h 385"/>
                <a:gd name="T26" fmla="*/ 241 w 241"/>
                <a:gd name="T27" fmla="*/ 385 h 385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35" name="Line 6"/>
            <p:cNvSpPr>
              <a:spLocks noChangeShapeType="1"/>
            </p:cNvSpPr>
            <p:nvPr/>
          </p:nvSpPr>
          <p:spPr bwMode="auto">
            <a:xfrm>
              <a:off x="714" y="1600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36" name="Line 7"/>
            <p:cNvSpPr>
              <a:spLocks noChangeShapeType="1"/>
            </p:cNvSpPr>
            <p:nvPr/>
          </p:nvSpPr>
          <p:spPr bwMode="auto">
            <a:xfrm>
              <a:off x="714" y="1888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0903" name="Freeform 8"/>
          <p:cNvSpPr>
            <a:spLocks/>
          </p:cNvSpPr>
          <p:nvPr/>
        </p:nvSpPr>
        <p:spPr bwMode="auto">
          <a:xfrm>
            <a:off x="288925" y="1943100"/>
            <a:ext cx="893763" cy="2046288"/>
          </a:xfrm>
          <a:custGeom>
            <a:avLst/>
            <a:gdLst>
              <a:gd name="T0" fmla="*/ 562 w 563"/>
              <a:gd name="T1" fmla="*/ 0 h 1289"/>
              <a:gd name="T2" fmla="*/ 2 w 563"/>
              <a:gd name="T3" fmla="*/ 0 h 1289"/>
              <a:gd name="T4" fmla="*/ 0 w 563"/>
              <a:gd name="T5" fmla="*/ 1288 h 1289"/>
              <a:gd name="T6" fmla="*/ 192 w 563"/>
              <a:gd name="T7" fmla="*/ 1288 h 1289"/>
              <a:gd name="T8" fmla="*/ 0 60000 65536"/>
              <a:gd name="T9" fmla="*/ 0 60000 65536"/>
              <a:gd name="T10" fmla="*/ 0 60000 65536"/>
              <a:gd name="T11" fmla="*/ 0 60000 65536"/>
              <a:gd name="T12" fmla="*/ 0 w 563"/>
              <a:gd name="T13" fmla="*/ 0 h 1289"/>
              <a:gd name="T14" fmla="*/ 563 w 563"/>
              <a:gd name="T15" fmla="*/ 1289 h 1289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63" h="1289">
                <a:moveTo>
                  <a:pt x="562" y="0"/>
                </a:moveTo>
                <a:lnTo>
                  <a:pt x="2" y="0"/>
                </a:lnTo>
                <a:lnTo>
                  <a:pt x="0" y="1288"/>
                </a:lnTo>
                <a:lnTo>
                  <a:pt x="192" y="1288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4" name="Freeform 9"/>
          <p:cNvSpPr>
            <a:spLocks/>
          </p:cNvSpPr>
          <p:nvPr/>
        </p:nvSpPr>
        <p:spPr bwMode="auto">
          <a:xfrm>
            <a:off x="6537325" y="4156075"/>
            <a:ext cx="1752600" cy="1279525"/>
          </a:xfrm>
          <a:custGeom>
            <a:avLst/>
            <a:gdLst>
              <a:gd name="T0" fmla="*/ 2 w 1104"/>
              <a:gd name="T1" fmla="*/ 0 h 806"/>
              <a:gd name="T2" fmla="*/ 0 w 1104"/>
              <a:gd name="T3" fmla="*/ 806 h 806"/>
              <a:gd name="T4" fmla="*/ 784 w 1104"/>
              <a:gd name="T5" fmla="*/ 806 h 806"/>
              <a:gd name="T6" fmla="*/ 784 w 1104"/>
              <a:gd name="T7" fmla="*/ 326 h 806"/>
              <a:gd name="T8" fmla="*/ 1104 w 1104"/>
              <a:gd name="T9" fmla="*/ 326 h 80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04"/>
              <a:gd name="T16" fmla="*/ 0 h 806"/>
              <a:gd name="T17" fmla="*/ 1104 w 1104"/>
              <a:gd name="T18" fmla="*/ 806 h 80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04" h="806">
                <a:moveTo>
                  <a:pt x="2" y="0"/>
                </a:moveTo>
                <a:lnTo>
                  <a:pt x="0" y="806"/>
                </a:lnTo>
                <a:lnTo>
                  <a:pt x="784" y="806"/>
                </a:lnTo>
                <a:lnTo>
                  <a:pt x="784" y="326"/>
                </a:lnTo>
                <a:lnTo>
                  <a:pt x="1104" y="326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5" name="Freeform 10"/>
          <p:cNvSpPr>
            <a:spLocks/>
          </p:cNvSpPr>
          <p:nvPr/>
        </p:nvSpPr>
        <p:spPr bwMode="auto">
          <a:xfrm>
            <a:off x="3108325" y="4292600"/>
            <a:ext cx="5570538" cy="1830388"/>
          </a:xfrm>
          <a:custGeom>
            <a:avLst/>
            <a:gdLst>
              <a:gd name="T0" fmla="*/ 3392 w 3509"/>
              <a:gd name="T1" fmla="*/ 200 h 1153"/>
              <a:gd name="T2" fmla="*/ 3508 w 3509"/>
              <a:gd name="T3" fmla="*/ 200 h 1153"/>
              <a:gd name="T4" fmla="*/ 3504 w 3509"/>
              <a:gd name="T5" fmla="*/ 1152 h 1153"/>
              <a:gd name="T6" fmla="*/ 0 w 3509"/>
              <a:gd name="T7" fmla="*/ 1152 h 1153"/>
              <a:gd name="T8" fmla="*/ 0 w 3509"/>
              <a:gd name="T9" fmla="*/ 0 h 1153"/>
              <a:gd name="T10" fmla="*/ 240 w 3509"/>
              <a:gd name="T11" fmla="*/ 0 h 1153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509"/>
              <a:gd name="T19" fmla="*/ 0 h 1153"/>
              <a:gd name="T20" fmla="*/ 3509 w 3509"/>
              <a:gd name="T21" fmla="*/ 1153 h 1153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509" h="1153">
                <a:moveTo>
                  <a:pt x="3392" y="200"/>
                </a:moveTo>
                <a:lnTo>
                  <a:pt x="3508" y="200"/>
                </a:lnTo>
                <a:lnTo>
                  <a:pt x="3504" y="1152"/>
                </a:lnTo>
                <a:lnTo>
                  <a:pt x="0" y="1152"/>
                </a:lnTo>
                <a:lnTo>
                  <a:pt x="0" y="0"/>
                </a:lnTo>
                <a:lnTo>
                  <a:pt x="24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6" name="Rectangle 11"/>
          <p:cNvSpPr>
            <a:spLocks noChangeArrowheads="1"/>
          </p:cNvSpPr>
          <p:nvPr/>
        </p:nvSpPr>
        <p:spPr bwMode="auto">
          <a:xfrm>
            <a:off x="3792538" y="1390650"/>
            <a:ext cx="849312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RegWrite</a:t>
            </a:r>
          </a:p>
        </p:txBody>
      </p:sp>
      <p:sp>
        <p:nvSpPr>
          <p:cNvPr id="80907" name="Rectangle 12"/>
          <p:cNvSpPr>
            <a:spLocks noChangeArrowheads="1"/>
          </p:cNvSpPr>
          <p:nvPr/>
        </p:nvSpPr>
        <p:spPr bwMode="auto">
          <a:xfrm>
            <a:off x="1227138" y="2673350"/>
            <a:ext cx="40640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Add</a:t>
            </a:r>
          </a:p>
        </p:txBody>
      </p:sp>
      <p:sp>
        <p:nvSpPr>
          <p:cNvPr id="80908" name="Freeform 13"/>
          <p:cNvSpPr>
            <a:spLocks/>
          </p:cNvSpPr>
          <p:nvPr/>
        </p:nvSpPr>
        <p:spPr bwMode="auto">
          <a:xfrm>
            <a:off x="5534025" y="2654300"/>
            <a:ext cx="382588" cy="611188"/>
          </a:xfrm>
          <a:custGeom>
            <a:avLst/>
            <a:gdLst>
              <a:gd name="T0" fmla="*/ 0 w 241"/>
              <a:gd name="T1" fmla="*/ 0 h 385"/>
              <a:gd name="T2" fmla="*/ 0 w 241"/>
              <a:gd name="T3" fmla="*/ 160 h 385"/>
              <a:gd name="T4" fmla="*/ 48 w 241"/>
              <a:gd name="T5" fmla="*/ 192 h 385"/>
              <a:gd name="T6" fmla="*/ 0 w 241"/>
              <a:gd name="T7" fmla="*/ 224 h 385"/>
              <a:gd name="T8" fmla="*/ 0 w 241"/>
              <a:gd name="T9" fmla="*/ 384 h 385"/>
              <a:gd name="T10" fmla="*/ 240 w 241"/>
              <a:gd name="T11" fmla="*/ 288 h 385"/>
              <a:gd name="T12" fmla="*/ 240 w 241"/>
              <a:gd name="T13" fmla="*/ 96 h 385"/>
              <a:gd name="T14" fmla="*/ 0 w 241"/>
              <a:gd name="T15" fmla="*/ 0 h 38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241"/>
              <a:gd name="T25" fmla="*/ 0 h 385"/>
              <a:gd name="T26" fmla="*/ 241 w 241"/>
              <a:gd name="T27" fmla="*/ 385 h 385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41" h="385">
                <a:moveTo>
                  <a:pt x="0" y="0"/>
                </a:moveTo>
                <a:lnTo>
                  <a:pt x="0" y="160"/>
                </a:lnTo>
                <a:lnTo>
                  <a:pt x="48" y="192"/>
                </a:lnTo>
                <a:lnTo>
                  <a:pt x="0" y="224"/>
                </a:lnTo>
                <a:lnTo>
                  <a:pt x="0" y="384"/>
                </a:lnTo>
                <a:lnTo>
                  <a:pt x="240" y="288"/>
                </a:lnTo>
                <a:lnTo>
                  <a:pt x="240" y="96"/>
                </a:lnTo>
                <a:lnTo>
                  <a:pt x="0" y="0"/>
                </a:lnTo>
              </a:path>
            </a:pathLst>
          </a:custGeom>
          <a:noFill/>
          <a:ln w="28575" cap="rnd">
            <a:solidFill>
              <a:schemeClr val="tx1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9" name="Rectangle 14"/>
          <p:cNvSpPr>
            <a:spLocks noChangeArrowheads="1"/>
          </p:cNvSpPr>
          <p:nvPr/>
        </p:nvSpPr>
        <p:spPr bwMode="auto">
          <a:xfrm>
            <a:off x="5545138" y="2851150"/>
            <a:ext cx="406400" cy="2413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rgbClr val="56127A"/>
                </a:solidFill>
              </a:rPr>
              <a:t>Add</a:t>
            </a:r>
          </a:p>
        </p:txBody>
      </p:sp>
      <p:sp>
        <p:nvSpPr>
          <p:cNvPr id="80910" name="Freeform 15"/>
          <p:cNvSpPr>
            <a:spLocks/>
          </p:cNvSpPr>
          <p:nvPr/>
        </p:nvSpPr>
        <p:spPr bwMode="auto">
          <a:xfrm>
            <a:off x="1609725" y="2768600"/>
            <a:ext cx="3913188" cy="1588"/>
          </a:xfrm>
          <a:custGeom>
            <a:avLst/>
            <a:gdLst>
              <a:gd name="T0" fmla="*/ 0 w 2465"/>
              <a:gd name="T1" fmla="*/ 0 h 1"/>
              <a:gd name="T2" fmla="*/ 370 w 2465"/>
              <a:gd name="T3" fmla="*/ 0 h 1"/>
              <a:gd name="T4" fmla="*/ 358 w 2465"/>
              <a:gd name="T5" fmla="*/ 0 h 1"/>
              <a:gd name="T6" fmla="*/ 2464 w 2465"/>
              <a:gd name="T7" fmla="*/ 0 h 1"/>
              <a:gd name="T8" fmla="*/ 0 60000 65536"/>
              <a:gd name="T9" fmla="*/ 0 60000 65536"/>
              <a:gd name="T10" fmla="*/ 0 60000 65536"/>
              <a:gd name="T11" fmla="*/ 0 60000 65536"/>
              <a:gd name="T12" fmla="*/ 0 w 2465"/>
              <a:gd name="T13" fmla="*/ 0 h 1"/>
              <a:gd name="T14" fmla="*/ 2465 w 2465"/>
              <a:gd name="T15" fmla="*/ 1 h 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465" h="1">
                <a:moveTo>
                  <a:pt x="0" y="0"/>
                </a:moveTo>
                <a:lnTo>
                  <a:pt x="370" y="0"/>
                </a:lnTo>
                <a:lnTo>
                  <a:pt x="358" y="0"/>
                </a:lnTo>
                <a:lnTo>
                  <a:pt x="2464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1" name="Freeform 16"/>
          <p:cNvSpPr>
            <a:spLocks/>
          </p:cNvSpPr>
          <p:nvPr/>
        </p:nvSpPr>
        <p:spPr bwMode="auto">
          <a:xfrm flipH="1">
            <a:off x="3776663" y="1498600"/>
            <a:ext cx="42862" cy="1944688"/>
          </a:xfrm>
          <a:custGeom>
            <a:avLst/>
            <a:gdLst>
              <a:gd name="T0" fmla="*/ 0 w 1"/>
              <a:gd name="T1" fmla="*/ 0 h 1537"/>
              <a:gd name="T2" fmla="*/ 0 w 1"/>
              <a:gd name="T3" fmla="*/ 1536 h 1537"/>
              <a:gd name="T4" fmla="*/ 0 60000 65536"/>
              <a:gd name="T5" fmla="*/ 0 60000 65536"/>
              <a:gd name="T6" fmla="*/ 0 w 1"/>
              <a:gd name="T7" fmla="*/ 0 h 1537"/>
              <a:gd name="T8" fmla="*/ 1 w 1"/>
              <a:gd name="T9" fmla="*/ 1537 h 1537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1537">
                <a:moveTo>
                  <a:pt x="0" y="0"/>
                </a:moveTo>
                <a:lnTo>
                  <a:pt x="0" y="1536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6848475" y="1390650"/>
            <a:ext cx="2171700" cy="3740150"/>
            <a:chOff x="4314" y="876"/>
            <a:chExt cx="1368" cy="2356"/>
          </a:xfrm>
        </p:grpSpPr>
        <p:sp>
          <p:nvSpPr>
            <p:cNvPr id="81016" name="Rectangle 18"/>
            <p:cNvSpPr>
              <a:spLocks noChangeArrowheads="1"/>
            </p:cNvSpPr>
            <p:nvPr/>
          </p:nvSpPr>
          <p:spPr bwMode="auto">
            <a:xfrm>
              <a:off x="4314" y="2212"/>
              <a:ext cx="212" cy="1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81017" name="Line 19"/>
            <p:cNvSpPr>
              <a:spLocks noChangeShapeType="1"/>
            </p:cNvSpPr>
            <p:nvPr/>
          </p:nvSpPr>
          <p:spPr bwMode="auto">
            <a:xfrm>
              <a:off x="4422" y="2392"/>
              <a:ext cx="0" cy="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18" name="Freeform 20"/>
            <p:cNvSpPr>
              <a:spLocks/>
            </p:cNvSpPr>
            <p:nvPr/>
          </p:nvSpPr>
          <p:spPr bwMode="auto">
            <a:xfrm>
              <a:off x="4856" y="2848"/>
              <a:ext cx="367" cy="1"/>
            </a:xfrm>
            <a:custGeom>
              <a:avLst/>
              <a:gdLst>
                <a:gd name="T0" fmla="*/ 0 w 367"/>
                <a:gd name="T1" fmla="*/ 0 h 1"/>
                <a:gd name="T2" fmla="*/ 366 w 367"/>
                <a:gd name="T3" fmla="*/ 0 h 1"/>
                <a:gd name="T4" fmla="*/ 0 60000 65536"/>
                <a:gd name="T5" fmla="*/ 0 60000 65536"/>
                <a:gd name="T6" fmla="*/ 0 w 367"/>
                <a:gd name="T7" fmla="*/ 0 h 1"/>
                <a:gd name="T8" fmla="*/ 367 w 36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67" h="1">
                  <a:moveTo>
                    <a:pt x="0" y="0"/>
                  </a:moveTo>
                  <a:lnTo>
                    <a:pt x="36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19" name="Rectangle 21"/>
            <p:cNvSpPr>
              <a:spLocks noChangeArrowheads="1"/>
            </p:cNvSpPr>
            <p:nvPr/>
          </p:nvSpPr>
          <p:spPr bwMode="auto">
            <a:xfrm>
              <a:off x="5253" y="876"/>
              <a:ext cx="429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WBSrc</a:t>
              </a:r>
            </a:p>
          </p:txBody>
        </p:sp>
        <p:sp>
          <p:nvSpPr>
            <p:cNvPr id="81020" name="Rectangle 22"/>
            <p:cNvSpPr>
              <a:spLocks noChangeArrowheads="1"/>
            </p:cNvSpPr>
            <p:nvPr/>
          </p:nvSpPr>
          <p:spPr bwMode="auto">
            <a:xfrm>
              <a:off x="4573" y="876"/>
              <a:ext cx="573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MemWrite</a:t>
              </a:r>
            </a:p>
          </p:txBody>
        </p:sp>
        <p:sp>
          <p:nvSpPr>
            <p:cNvPr id="81021" name="Freeform 23"/>
            <p:cNvSpPr>
              <a:spLocks/>
            </p:cNvSpPr>
            <p:nvPr/>
          </p:nvSpPr>
          <p:spPr bwMode="auto">
            <a:xfrm>
              <a:off x="5197" y="2749"/>
              <a:ext cx="145" cy="401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noFill/>
            <a:ln w="28575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22" name="Freeform 24"/>
            <p:cNvSpPr>
              <a:spLocks/>
            </p:cNvSpPr>
            <p:nvPr/>
          </p:nvSpPr>
          <p:spPr bwMode="auto">
            <a:xfrm>
              <a:off x="5271" y="936"/>
              <a:ext cx="48" cy="1815"/>
            </a:xfrm>
            <a:custGeom>
              <a:avLst/>
              <a:gdLst>
                <a:gd name="T0" fmla="*/ 0 w 1"/>
                <a:gd name="T1" fmla="*/ 0 h 2169"/>
                <a:gd name="T2" fmla="*/ 0 w 1"/>
                <a:gd name="T3" fmla="*/ 2168 h 2169"/>
                <a:gd name="T4" fmla="*/ 0 60000 65536"/>
                <a:gd name="T5" fmla="*/ 0 60000 65536"/>
                <a:gd name="T6" fmla="*/ 0 w 1"/>
                <a:gd name="T7" fmla="*/ 0 h 2169"/>
                <a:gd name="T8" fmla="*/ 1 w 1"/>
                <a:gd name="T9" fmla="*/ 2169 h 2169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2169">
                  <a:moveTo>
                    <a:pt x="0" y="0"/>
                  </a:moveTo>
                  <a:lnTo>
                    <a:pt x="0" y="2168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23" name="Freeform 25"/>
            <p:cNvSpPr>
              <a:spLocks/>
            </p:cNvSpPr>
            <p:nvPr/>
          </p:nvSpPr>
          <p:spPr bwMode="auto">
            <a:xfrm>
              <a:off x="4582" y="936"/>
              <a:ext cx="1" cy="1542"/>
            </a:xfrm>
            <a:custGeom>
              <a:avLst/>
              <a:gdLst>
                <a:gd name="T0" fmla="*/ 0 w 1"/>
                <a:gd name="T1" fmla="*/ 0 h 1793"/>
                <a:gd name="T2" fmla="*/ 0 w 1"/>
                <a:gd name="T3" fmla="*/ 1792 h 1793"/>
                <a:gd name="T4" fmla="*/ 0 60000 65536"/>
                <a:gd name="T5" fmla="*/ 0 60000 65536"/>
                <a:gd name="T6" fmla="*/ 0 w 1"/>
                <a:gd name="T7" fmla="*/ 0 h 1793"/>
                <a:gd name="T8" fmla="*/ 1 w 1"/>
                <a:gd name="T9" fmla="*/ 1793 h 179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793">
                  <a:moveTo>
                    <a:pt x="0" y="0"/>
                  </a:moveTo>
                  <a:lnTo>
                    <a:pt x="0" y="1792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24" name="Rectangle 26"/>
            <p:cNvSpPr>
              <a:spLocks noChangeArrowheads="1"/>
            </p:cNvSpPr>
            <p:nvPr/>
          </p:nvSpPr>
          <p:spPr bwMode="auto">
            <a:xfrm>
              <a:off x="4360" y="2480"/>
              <a:ext cx="488" cy="75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1025" name="Rectangle 27"/>
            <p:cNvSpPr>
              <a:spLocks noChangeArrowheads="1"/>
            </p:cNvSpPr>
            <p:nvPr/>
          </p:nvSpPr>
          <p:spPr bwMode="auto">
            <a:xfrm>
              <a:off x="4335" y="2526"/>
              <a:ext cx="306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addr</a:t>
              </a:r>
            </a:p>
          </p:txBody>
        </p:sp>
        <p:sp>
          <p:nvSpPr>
            <p:cNvPr id="81026" name="Rectangle 28"/>
            <p:cNvSpPr>
              <a:spLocks noChangeArrowheads="1"/>
            </p:cNvSpPr>
            <p:nvPr/>
          </p:nvSpPr>
          <p:spPr bwMode="auto">
            <a:xfrm>
              <a:off x="4335" y="3055"/>
              <a:ext cx="370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wdata</a:t>
              </a:r>
            </a:p>
          </p:txBody>
        </p:sp>
        <p:sp>
          <p:nvSpPr>
            <p:cNvPr id="81027" name="Rectangle 29"/>
            <p:cNvSpPr>
              <a:spLocks noChangeArrowheads="1"/>
            </p:cNvSpPr>
            <p:nvPr/>
          </p:nvSpPr>
          <p:spPr bwMode="auto">
            <a:xfrm>
              <a:off x="4554" y="2724"/>
              <a:ext cx="33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rdata</a:t>
              </a:r>
            </a:p>
          </p:txBody>
        </p:sp>
        <p:sp>
          <p:nvSpPr>
            <p:cNvPr id="81028" name="Rectangle 30"/>
            <p:cNvSpPr>
              <a:spLocks noChangeArrowheads="1"/>
            </p:cNvSpPr>
            <p:nvPr/>
          </p:nvSpPr>
          <p:spPr bwMode="auto">
            <a:xfrm>
              <a:off x="4351" y="2788"/>
              <a:ext cx="518" cy="32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Data </a:t>
              </a:r>
            </a:p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Memory</a:t>
              </a:r>
            </a:p>
          </p:txBody>
        </p:sp>
        <p:sp>
          <p:nvSpPr>
            <p:cNvPr id="81029" name="Rectangle 31"/>
            <p:cNvSpPr>
              <a:spLocks noChangeArrowheads="1"/>
            </p:cNvSpPr>
            <p:nvPr/>
          </p:nvSpPr>
          <p:spPr bwMode="auto">
            <a:xfrm>
              <a:off x="4455" y="2430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we</a:t>
              </a:r>
            </a:p>
          </p:txBody>
        </p:sp>
        <p:grpSp>
          <p:nvGrpSpPr>
            <p:cNvPr id="4" name="Group 32"/>
            <p:cNvGrpSpPr>
              <a:grpSpLocks/>
            </p:cNvGrpSpPr>
            <p:nvPr/>
          </p:nvGrpSpPr>
          <p:grpSpPr bwMode="auto">
            <a:xfrm>
              <a:off x="4388" y="2481"/>
              <a:ext cx="51" cy="55"/>
              <a:chOff x="2815" y="1407"/>
              <a:chExt cx="51" cy="55"/>
            </a:xfrm>
          </p:grpSpPr>
          <p:sp>
            <p:nvSpPr>
              <p:cNvPr id="81031" name="Line 33"/>
              <p:cNvSpPr>
                <a:spLocks noChangeShapeType="1"/>
              </p:cNvSpPr>
              <p:nvPr/>
            </p:nvSpPr>
            <p:spPr bwMode="auto">
              <a:xfrm>
                <a:off x="2815" y="1407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032" name="Line 34"/>
              <p:cNvSpPr>
                <a:spLocks noChangeShapeType="1"/>
              </p:cNvSpPr>
              <p:nvPr/>
            </p:nvSpPr>
            <p:spPr bwMode="auto">
              <a:xfrm flipH="1">
                <a:off x="2842" y="1410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5" name="Group 35"/>
          <p:cNvGrpSpPr>
            <a:grpSpLocks/>
          </p:cNvGrpSpPr>
          <p:nvPr/>
        </p:nvGrpSpPr>
        <p:grpSpPr bwMode="auto">
          <a:xfrm>
            <a:off x="530225" y="2984500"/>
            <a:ext cx="6391275" cy="3503613"/>
            <a:chOff x="334" y="1880"/>
            <a:chExt cx="4026" cy="2207"/>
          </a:xfrm>
        </p:grpSpPr>
        <p:sp>
          <p:nvSpPr>
            <p:cNvPr id="80932" name="Line 36"/>
            <p:cNvSpPr>
              <a:spLocks noChangeShapeType="1"/>
            </p:cNvSpPr>
            <p:nvPr/>
          </p:nvSpPr>
          <p:spPr bwMode="auto">
            <a:xfrm>
              <a:off x="3750" y="2624"/>
              <a:ext cx="6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3" name="Freeform 37"/>
            <p:cNvSpPr>
              <a:spLocks/>
            </p:cNvSpPr>
            <p:nvPr/>
          </p:nvSpPr>
          <p:spPr bwMode="auto">
            <a:xfrm flipV="1">
              <a:off x="2590" y="2880"/>
              <a:ext cx="681" cy="193"/>
            </a:xfrm>
            <a:custGeom>
              <a:avLst/>
              <a:gdLst>
                <a:gd name="T0" fmla="*/ 0 w 681"/>
                <a:gd name="T1" fmla="*/ 0 h 193"/>
                <a:gd name="T2" fmla="*/ 208 w 681"/>
                <a:gd name="T3" fmla="*/ 0 h 193"/>
                <a:gd name="T4" fmla="*/ 208 w 681"/>
                <a:gd name="T5" fmla="*/ 192 h 193"/>
                <a:gd name="T6" fmla="*/ 680 w 681"/>
                <a:gd name="T7" fmla="*/ 192 h 19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81"/>
                <a:gd name="T13" fmla="*/ 0 h 193"/>
                <a:gd name="T14" fmla="*/ 681 w 681"/>
                <a:gd name="T15" fmla="*/ 193 h 19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81" h="193">
                  <a:moveTo>
                    <a:pt x="0" y="0"/>
                  </a:moveTo>
                  <a:lnTo>
                    <a:pt x="208" y="0"/>
                  </a:lnTo>
                  <a:lnTo>
                    <a:pt x="208" y="192"/>
                  </a:lnTo>
                  <a:lnTo>
                    <a:pt x="680" y="192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4" name="Rectangle 38"/>
            <p:cNvSpPr>
              <a:spLocks noChangeArrowheads="1"/>
            </p:cNvSpPr>
            <p:nvPr/>
          </p:nvSpPr>
          <p:spPr bwMode="auto">
            <a:xfrm>
              <a:off x="1621" y="3913"/>
              <a:ext cx="450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RegDst</a:t>
              </a:r>
            </a:p>
          </p:txBody>
        </p:sp>
        <p:sp>
          <p:nvSpPr>
            <p:cNvPr id="80935" name="Freeform 39"/>
            <p:cNvSpPr>
              <a:spLocks/>
            </p:cNvSpPr>
            <p:nvPr/>
          </p:nvSpPr>
          <p:spPr bwMode="auto">
            <a:xfrm>
              <a:off x="552" y="1880"/>
              <a:ext cx="207" cy="633"/>
            </a:xfrm>
            <a:custGeom>
              <a:avLst/>
              <a:gdLst>
                <a:gd name="T0" fmla="*/ 0 w 207"/>
                <a:gd name="T1" fmla="*/ 632 h 633"/>
                <a:gd name="T2" fmla="*/ 0 w 207"/>
                <a:gd name="T3" fmla="*/ 56 h 633"/>
                <a:gd name="T4" fmla="*/ 0 w 207"/>
                <a:gd name="T5" fmla="*/ 0 h 633"/>
                <a:gd name="T6" fmla="*/ 206 w 207"/>
                <a:gd name="T7" fmla="*/ 0 h 633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07"/>
                <a:gd name="T13" fmla="*/ 0 h 633"/>
                <a:gd name="T14" fmla="*/ 207 w 207"/>
                <a:gd name="T15" fmla="*/ 633 h 633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07" h="633">
                  <a:moveTo>
                    <a:pt x="0" y="632"/>
                  </a:moveTo>
                  <a:lnTo>
                    <a:pt x="0" y="56"/>
                  </a:lnTo>
                  <a:lnTo>
                    <a:pt x="0" y="0"/>
                  </a:lnTo>
                  <a:lnTo>
                    <a:pt x="20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6" name="Freeform 40"/>
            <p:cNvSpPr>
              <a:spLocks/>
            </p:cNvSpPr>
            <p:nvPr/>
          </p:nvSpPr>
          <p:spPr bwMode="auto">
            <a:xfrm>
              <a:off x="1382" y="2320"/>
              <a:ext cx="817" cy="193"/>
            </a:xfrm>
            <a:custGeom>
              <a:avLst/>
              <a:gdLst>
                <a:gd name="T0" fmla="*/ 0 w 817"/>
                <a:gd name="T1" fmla="*/ 192 h 193"/>
                <a:gd name="T2" fmla="*/ 0 w 817"/>
                <a:gd name="T3" fmla="*/ 0 h 193"/>
                <a:gd name="T4" fmla="*/ 816 w 817"/>
                <a:gd name="T5" fmla="*/ 0 h 193"/>
                <a:gd name="T6" fmla="*/ 0 60000 65536"/>
                <a:gd name="T7" fmla="*/ 0 60000 65536"/>
                <a:gd name="T8" fmla="*/ 0 60000 65536"/>
                <a:gd name="T9" fmla="*/ 0 w 817"/>
                <a:gd name="T10" fmla="*/ 0 h 193"/>
                <a:gd name="T11" fmla="*/ 817 w 817"/>
                <a:gd name="T12" fmla="*/ 193 h 19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17" h="193">
                  <a:moveTo>
                    <a:pt x="0" y="192"/>
                  </a:moveTo>
                  <a:lnTo>
                    <a:pt x="0" y="0"/>
                  </a:ln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7" name="Freeform 41"/>
            <p:cNvSpPr>
              <a:spLocks/>
            </p:cNvSpPr>
            <p:nvPr/>
          </p:nvSpPr>
          <p:spPr bwMode="auto">
            <a:xfrm>
              <a:off x="1382" y="2416"/>
              <a:ext cx="817" cy="1"/>
            </a:xfrm>
            <a:custGeom>
              <a:avLst/>
              <a:gdLst>
                <a:gd name="T0" fmla="*/ 0 w 817"/>
                <a:gd name="T1" fmla="*/ 0 h 1"/>
                <a:gd name="T2" fmla="*/ 816 w 817"/>
                <a:gd name="T3" fmla="*/ 0 h 1"/>
                <a:gd name="T4" fmla="*/ 0 60000 65536"/>
                <a:gd name="T5" fmla="*/ 0 60000 65536"/>
                <a:gd name="T6" fmla="*/ 0 w 817"/>
                <a:gd name="T7" fmla="*/ 0 h 1"/>
                <a:gd name="T8" fmla="*/ 817 w 81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17" h="1">
                  <a:moveTo>
                    <a:pt x="0" y="0"/>
                  </a:moveTo>
                  <a:lnTo>
                    <a:pt x="816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8" name="Freeform 42"/>
            <p:cNvSpPr>
              <a:spLocks/>
            </p:cNvSpPr>
            <p:nvPr/>
          </p:nvSpPr>
          <p:spPr bwMode="auto">
            <a:xfrm>
              <a:off x="1382" y="2512"/>
              <a:ext cx="385" cy="193"/>
            </a:xfrm>
            <a:custGeom>
              <a:avLst/>
              <a:gdLst>
                <a:gd name="T0" fmla="*/ 0 w 385"/>
                <a:gd name="T1" fmla="*/ 0 h 193"/>
                <a:gd name="T2" fmla="*/ 0 w 385"/>
                <a:gd name="T3" fmla="*/ 192 h 193"/>
                <a:gd name="T4" fmla="*/ 384 w 385"/>
                <a:gd name="T5" fmla="*/ 192 h 193"/>
                <a:gd name="T6" fmla="*/ 0 60000 65536"/>
                <a:gd name="T7" fmla="*/ 0 60000 65536"/>
                <a:gd name="T8" fmla="*/ 0 60000 65536"/>
                <a:gd name="T9" fmla="*/ 0 w 385"/>
                <a:gd name="T10" fmla="*/ 0 h 193"/>
                <a:gd name="T11" fmla="*/ 385 w 385"/>
                <a:gd name="T12" fmla="*/ 193 h 193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5" h="193">
                  <a:moveTo>
                    <a:pt x="0" y="0"/>
                  </a:moveTo>
                  <a:lnTo>
                    <a:pt x="0" y="192"/>
                  </a:lnTo>
                  <a:lnTo>
                    <a:pt x="384" y="192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9" name="Freeform 43"/>
            <p:cNvSpPr>
              <a:spLocks/>
            </p:cNvSpPr>
            <p:nvPr/>
          </p:nvSpPr>
          <p:spPr bwMode="auto">
            <a:xfrm>
              <a:off x="1382" y="2704"/>
              <a:ext cx="817" cy="385"/>
            </a:xfrm>
            <a:custGeom>
              <a:avLst/>
              <a:gdLst>
                <a:gd name="T0" fmla="*/ 0 w 817"/>
                <a:gd name="T1" fmla="*/ 0 h 385"/>
                <a:gd name="T2" fmla="*/ 0 w 817"/>
                <a:gd name="T3" fmla="*/ 384 h 385"/>
                <a:gd name="T4" fmla="*/ 816 w 817"/>
                <a:gd name="T5" fmla="*/ 384 h 385"/>
                <a:gd name="T6" fmla="*/ 0 60000 65536"/>
                <a:gd name="T7" fmla="*/ 0 60000 65536"/>
                <a:gd name="T8" fmla="*/ 0 60000 65536"/>
                <a:gd name="T9" fmla="*/ 0 w 817"/>
                <a:gd name="T10" fmla="*/ 0 h 385"/>
                <a:gd name="T11" fmla="*/ 817 w 817"/>
                <a:gd name="T12" fmla="*/ 385 h 385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817" h="385">
                  <a:moveTo>
                    <a:pt x="0" y="0"/>
                  </a:moveTo>
                  <a:lnTo>
                    <a:pt x="0" y="384"/>
                  </a:lnTo>
                  <a:lnTo>
                    <a:pt x="816" y="384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0" name="Freeform 44"/>
            <p:cNvSpPr>
              <a:spLocks/>
            </p:cNvSpPr>
            <p:nvPr/>
          </p:nvSpPr>
          <p:spPr bwMode="auto">
            <a:xfrm>
              <a:off x="1958" y="2608"/>
              <a:ext cx="241" cy="1"/>
            </a:xfrm>
            <a:custGeom>
              <a:avLst/>
              <a:gdLst>
                <a:gd name="T0" fmla="*/ 0 w 241"/>
                <a:gd name="T1" fmla="*/ 0 h 1"/>
                <a:gd name="T2" fmla="*/ 240 w 241"/>
                <a:gd name="T3" fmla="*/ 0 h 1"/>
                <a:gd name="T4" fmla="*/ 0 60000 65536"/>
                <a:gd name="T5" fmla="*/ 0 60000 65536"/>
                <a:gd name="T6" fmla="*/ 0 w 241"/>
                <a:gd name="T7" fmla="*/ 0 h 1"/>
                <a:gd name="T8" fmla="*/ 241 w 241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241" h="1">
                  <a:moveTo>
                    <a:pt x="0" y="0"/>
                  </a:moveTo>
                  <a:lnTo>
                    <a:pt x="240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1" name="Freeform 45"/>
            <p:cNvSpPr>
              <a:spLocks/>
            </p:cNvSpPr>
            <p:nvPr/>
          </p:nvSpPr>
          <p:spPr bwMode="auto">
            <a:xfrm>
              <a:off x="2574" y="2512"/>
              <a:ext cx="897" cy="1"/>
            </a:xfrm>
            <a:custGeom>
              <a:avLst/>
              <a:gdLst>
                <a:gd name="T0" fmla="*/ 0 w 897"/>
                <a:gd name="T1" fmla="*/ 0 h 1"/>
                <a:gd name="T2" fmla="*/ 896 w 897"/>
                <a:gd name="T3" fmla="*/ 0 h 1"/>
                <a:gd name="T4" fmla="*/ 0 60000 65536"/>
                <a:gd name="T5" fmla="*/ 0 60000 65536"/>
                <a:gd name="T6" fmla="*/ 0 w 897"/>
                <a:gd name="T7" fmla="*/ 0 h 1"/>
                <a:gd name="T8" fmla="*/ 897 w 89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897" h="1">
                  <a:moveTo>
                    <a:pt x="0" y="0"/>
                  </a:moveTo>
                  <a:lnTo>
                    <a:pt x="89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2" name="Freeform 46"/>
            <p:cNvSpPr>
              <a:spLocks/>
            </p:cNvSpPr>
            <p:nvPr/>
          </p:nvSpPr>
          <p:spPr bwMode="auto">
            <a:xfrm>
              <a:off x="1382" y="3088"/>
              <a:ext cx="1345" cy="241"/>
            </a:xfrm>
            <a:custGeom>
              <a:avLst/>
              <a:gdLst>
                <a:gd name="T0" fmla="*/ 0 w 1345"/>
                <a:gd name="T1" fmla="*/ 0 h 241"/>
                <a:gd name="T2" fmla="*/ 0 w 1345"/>
                <a:gd name="T3" fmla="*/ 240 h 241"/>
                <a:gd name="T4" fmla="*/ 1344 w 1345"/>
                <a:gd name="T5" fmla="*/ 240 h 241"/>
                <a:gd name="T6" fmla="*/ 0 60000 65536"/>
                <a:gd name="T7" fmla="*/ 0 60000 65536"/>
                <a:gd name="T8" fmla="*/ 0 60000 65536"/>
                <a:gd name="T9" fmla="*/ 0 w 1345"/>
                <a:gd name="T10" fmla="*/ 0 h 241"/>
                <a:gd name="T11" fmla="*/ 1345 w 1345"/>
                <a:gd name="T12" fmla="*/ 241 h 24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345" h="241">
                  <a:moveTo>
                    <a:pt x="0" y="0"/>
                  </a:moveTo>
                  <a:lnTo>
                    <a:pt x="0" y="240"/>
                  </a:lnTo>
                  <a:lnTo>
                    <a:pt x="1344" y="24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3" name="Freeform 47"/>
            <p:cNvSpPr>
              <a:spLocks/>
            </p:cNvSpPr>
            <p:nvPr/>
          </p:nvSpPr>
          <p:spPr bwMode="auto">
            <a:xfrm>
              <a:off x="3094" y="2800"/>
              <a:ext cx="545" cy="521"/>
            </a:xfrm>
            <a:custGeom>
              <a:avLst/>
              <a:gdLst>
                <a:gd name="T0" fmla="*/ 0 w 545"/>
                <a:gd name="T1" fmla="*/ 520 h 521"/>
                <a:gd name="T2" fmla="*/ 544 w 545"/>
                <a:gd name="T3" fmla="*/ 520 h 521"/>
                <a:gd name="T4" fmla="*/ 544 w 545"/>
                <a:gd name="T5" fmla="*/ 0 h 521"/>
                <a:gd name="T6" fmla="*/ 0 60000 65536"/>
                <a:gd name="T7" fmla="*/ 0 60000 65536"/>
                <a:gd name="T8" fmla="*/ 0 60000 65536"/>
                <a:gd name="T9" fmla="*/ 0 w 545"/>
                <a:gd name="T10" fmla="*/ 0 h 521"/>
                <a:gd name="T11" fmla="*/ 545 w 545"/>
                <a:gd name="T12" fmla="*/ 521 h 52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45" h="521">
                  <a:moveTo>
                    <a:pt x="0" y="520"/>
                  </a:moveTo>
                  <a:lnTo>
                    <a:pt x="544" y="520"/>
                  </a:lnTo>
                  <a:lnTo>
                    <a:pt x="544" y="0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4" name="Freeform 48"/>
            <p:cNvSpPr>
              <a:spLocks/>
            </p:cNvSpPr>
            <p:nvPr/>
          </p:nvSpPr>
          <p:spPr bwMode="auto">
            <a:xfrm>
              <a:off x="2542" y="2704"/>
              <a:ext cx="713" cy="27"/>
            </a:xfrm>
            <a:custGeom>
              <a:avLst/>
              <a:gdLst>
                <a:gd name="T0" fmla="*/ 0 w 337"/>
                <a:gd name="T1" fmla="*/ 0 h 1"/>
                <a:gd name="T2" fmla="*/ 336 w 337"/>
                <a:gd name="T3" fmla="*/ 0 h 1"/>
                <a:gd name="T4" fmla="*/ 0 60000 65536"/>
                <a:gd name="T5" fmla="*/ 0 60000 65536"/>
                <a:gd name="T6" fmla="*/ 0 w 337"/>
                <a:gd name="T7" fmla="*/ 0 h 1"/>
                <a:gd name="T8" fmla="*/ 337 w 337"/>
                <a:gd name="T9" fmla="*/ 1 h 1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337" h="1">
                  <a:moveTo>
                    <a:pt x="0" y="0"/>
                  </a:moveTo>
                  <a:lnTo>
                    <a:pt x="336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5" name="Line 49"/>
            <p:cNvSpPr>
              <a:spLocks noChangeShapeType="1"/>
            </p:cNvSpPr>
            <p:nvPr/>
          </p:nvSpPr>
          <p:spPr bwMode="auto">
            <a:xfrm>
              <a:off x="1214" y="2608"/>
              <a:ext cx="16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6" name="Rectangle 50"/>
            <p:cNvSpPr>
              <a:spLocks noChangeArrowheads="1"/>
            </p:cNvSpPr>
            <p:nvPr/>
          </p:nvSpPr>
          <p:spPr bwMode="auto">
            <a:xfrm>
              <a:off x="3117" y="3916"/>
              <a:ext cx="338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BSrc</a:t>
              </a:r>
            </a:p>
          </p:txBody>
        </p:sp>
        <p:sp>
          <p:nvSpPr>
            <p:cNvPr id="80947" name="Oval 51"/>
            <p:cNvSpPr>
              <a:spLocks noChangeArrowheads="1"/>
            </p:cNvSpPr>
            <p:nvPr/>
          </p:nvSpPr>
          <p:spPr bwMode="auto">
            <a:xfrm>
              <a:off x="2786" y="2860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8" name="Oval 52"/>
            <p:cNvSpPr>
              <a:spLocks noChangeArrowheads="1"/>
            </p:cNvSpPr>
            <p:nvPr/>
          </p:nvSpPr>
          <p:spPr bwMode="auto">
            <a:xfrm>
              <a:off x="1370" y="2596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49" name="Oval 53"/>
            <p:cNvSpPr>
              <a:spLocks noChangeArrowheads="1"/>
            </p:cNvSpPr>
            <p:nvPr/>
          </p:nvSpPr>
          <p:spPr bwMode="auto">
            <a:xfrm>
              <a:off x="4098" y="2604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0" name="Line 54"/>
            <p:cNvSpPr>
              <a:spLocks noChangeShapeType="1"/>
            </p:cNvSpPr>
            <p:nvPr/>
          </p:nvSpPr>
          <p:spPr bwMode="auto">
            <a:xfrm>
              <a:off x="1382" y="3332"/>
              <a:ext cx="0" cy="584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1" name="Rectangle 55"/>
            <p:cNvSpPr>
              <a:spLocks noChangeArrowheads="1"/>
            </p:cNvSpPr>
            <p:nvPr/>
          </p:nvSpPr>
          <p:spPr bwMode="auto">
            <a:xfrm>
              <a:off x="2197" y="3913"/>
              <a:ext cx="40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ExtSel</a:t>
              </a:r>
            </a:p>
          </p:txBody>
        </p:sp>
        <p:sp>
          <p:nvSpPr>
            <p:cNvPr id="80952" name="Rectangle 56"/>
            <p:cNvSpPr>
              <a:spLocks noChangeArrowheads="1"/>
            </p:cNvSpPr>
            <p:nvPr/>
          </p:nvSpPr>
          <p:spPr bwMode="auto">
            <a:xfrm>
              <a:off x="1189" y="3913"/>
              <a:ext cx="48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OpCode</a:t>
              </a:r>
            </a:p>
          </p:txBody>
        </p:sp>
        <p:sp>
          <p:nvSpPr>
            <p:cNvPr id="80953" name="Line 57"/>
            <p:cNvSpPr>
              <a:spLocks noChangeShapeType="1"/>
            </p:cNvSpPr>
            <p:nvPr/>
          </p:nvSpPr>
          <p:spPr bwMode="auto">
            <a:xfrm flipH="1">
              <a:off x="1720" y="2704"/>
              <a:ext cx="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4" name="Line 58"/>
            <p:cNvSpPr>
              <a:spLocks noChangeShapeType="1"/>
            </p:cNvSpPr>
            <p:nvPr/>
          </p:nvSpPr>
          <p:spPr bwMode="auto">
            <a:xfrm flipH="1">
              <a:off x="1912" y="2608"/>
              <a:ext cx="5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5" name="Line 59"/>
            <p:cNvSpPr>
              <a:spLocks noChangeShapeType="1"/>
            </p:cNvSpPr>
            <p:nvPr/>
          </p:nvSpPr>
          <p:spPr bwMode="auto">
            <a:xfrm>
              <a:off x="2154" y="2704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6" name="Line 60"/>
            <p:cNvSpPr>
              <a:spLocks noChangeShapeType="1"/>
            </p:cNvSpPr>
            <p:nvPr/>
          </p:nvSpPr>
          <p:spPr bwMode="auto">
            <a:xfrm>
              <a:off x="2154" y="2608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7" name="Line 61"/>
            <p:cNvSpPr>
              <a:spLocks noChangeShapeType="1"/>
            </p:cNvSpPr>
            <p:nvPr/>
          </p:nvSpPr>
          <p:spPr bwMode="auto">
            <a:xfrm>
              <a:off x="2154" y="2320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8" name="Line 62"/>
            <p:cNvSpPr>
              <a:spLocks noChangeShapeType="1"/>
            </p:cNvSpPr>
            <p:nvPr/>
          </p:nvSpPr>
          <p:spPr bwMode="auto">
            <a:xfrm>
              <a:off x="2154" y="2416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59" name="Rectangle 63"/>
            <p:cNvSpPr>
              <a:spLocks noChangeArrowheads="1"/>
            </p:cNvSpPr>
            <p:nvPr/>
          </p:nvSpPr>
          <p:spPr bwMode="auto">
            <a:xfrm>
              <a:off x="3757" y="2702"/>
              <a:ext cx="16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z</a:t>
              </a:r>
            </a:p>
          </p:txBody>
        </p:sp>
        <p:sp>
          <p:nvSpPr>
            <p:cNvPr id="80960" name="Line 64"/>
            <p:cNvSpPr>
              <a:spLocks noChangeShapeType="1"/>
            </p:cNvSpPr>
            <p:nvPr/>
          </p:nvSpPr>
          <p:spPr bwMode="auto">
            <a:xfrm>
              <a:off x="3738" y="2704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1" name="Line 65"/>
            <p:cNvSpPr>
              <a:spLocks noChangeShapeType="1"/>
            </p:cNvSpPr>
            <p:nvPr/>
          </p:nvSpPr>
          <p:spPr bwMode="auto">
            <a:xfrm>
              <a:off x="3450" y="2512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2" name="Line 66"/>
            <p:cNvSpPr>
              <a:spLocks noChangeShapeType="1"/>
            </p:cNvSpPr>
            <p:nvPr/>
          </p:nvSpPr>
          <p:spPr bwMode="auto">
            <a:xfrm>
              <a:off x="3638" y="2804"/>
              <a:ext cx="0" cy="4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3" name="Freeform 67"/>
            <p:cNvSpPr>
              <a:spLocks/>
            </p:cNvSpPr>
            <p:nvPr/>
          </p:nvSpPr>
          <p:spPr bwMode="auto">
            <a:xfrm>
              <a:off x="3260" y="2656"/>
              <a:ext cx="145" cy="289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bg1"/>
            </a:solidFill>
            <a:ln w="25400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4" name="Line 68"/>
            <p:cNvSpPr>
              <a:spLocks noChangeShapeType="1"/>
            </p:cNvSpPr>
            <p:nvPr/>
          </p:nvSpPr>
          <p:spPr bwMode="auto">
            <a:xfrm flipH="1">
              <a:off x="3204" y="2896"/>
              <a:ext cx="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5" name="Line 69"/>
            <p:cNvSpPr>
              <a:spLocks noChangeShapeType="1"/>
            </p:cNvSpPr>
            <p:nvPr/>
          </p:nvSpPr>
          <p:spPr bwMode="auto">
            <a:xfrm flipH="1">
              <a:off x="3204" y="2704"/>
              <a:ext cx="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6" name="Line 70"/>
            <p:cNvSpPr>
              <a:spLocks noChangeShapeType="1"/>
            </p:cNvSpPr>
            <p:nvPr/>
          </p:nvSpPr>
          <p:spPr bwMode="auto">
            <a:xfrm flipH="1">
              <a:off x="3396" y="2800"/>
              <a:ext cx="8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7" name="Rectangle 71"/>
            <p:cNvSpPr>
              <a:spLocks noChangeArrowheads="1"/>
            </p:cNvSpPr>
            <p:nvPr/>
          </p:nvSpPr>
          <p:spPr bwMode="auto">
            <a:xfrm>
              <a:off x="2709" y="3913"/>
              <a:ext cx="39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OpSel</a:t>
              </a:r>
            </a:p>
          </p:txBody>
        </p:sp>
        <p:sp>
          <p:nvSpPr>
            <p:cNvPr id="80968" name="Line 72"/>
            <p:cNvSpPr>
              <a:spLocks noChangeShapeType="1"/>
            </p:cNvSpPr>
            <p:nvPr/>
          </p:nvSpPr>
          <p:spPr bwMode="auto">
            <a:xfrm>
              <a:off x="2662" y="3328"/>
              <a:ext cx="3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69" name="Rectangle 73"/>
            <p:cNvSpPr>
              <a:spLocks noChangeArrowheads="1"/>
            </p:cNvSpPr>
            <p:nvPr/>
          </p:nvSpPr>
          <p:spPr bwMode="auto">
            <a:xfrm>
              <a:off x="2141" y="1960"/>
              <a:ext cx="212" cy="1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rgbClr val="56127A"/>
                  </a:solidFill>
                </a:rPr>
                <a:t>clk</a:t>
              </a:r>
            </a:p>
          </p:txBody>
        </p:sp>
        <p:sp>
          <p:nvSpPr>
            <p:cNvPr id="80970" name="Line 74"/>
            <p:cNvSpPr>
              <a:spLocks noChangeShapeType="1"/>
            </p:cNvSpPr>
            <p:nvPr/>
          </p:nvSpPr>
          <p:spPr bwMode="auto">
            <a:xfrm>
              <a:off x="2254" y="2112"/>
              <a:ext cx="0" cy="8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1" name="Oval 75"/>
            <p:cNvSpPr>
              <a:spLocks noChangeArrowheads="1"/>
            </p:cNvSpPr>
            <p:nvPr/>
          </p:nvSpPr>
          <p:spPr bwMode="auto">
            <a:xfrm>
              <a:off x="2994" y="2684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2" name="Freeform 76"/>
            <p:cNvSpPr>
              <a:spLocks/>
            </p:cNvSpPr>
            <p:nvPr/>
          </p:nvSpPr>
          <p:spPr bwMode="auto">
            <a:xfrm>
              <a:off x="1830" y="2726"/>
              <a:ext cx="1" cy="1199"/>
            </a:xfrm>
            <a:custGeom>
              <a:avLst/>
              <a:gdLst>
                <a:gd name="T0" fmla="*/ 0 w 1"/>
                <a:gd name="T1" fmla="*/ 1344 h 1345"/>
                <a:gd name="T2" fmla="*/ 0 w 1"/>
                <a:gd name="T3" fmla="*/ 0 h 1345"/>
                <a:gd name="T4" fmla="*/ 0 60000 65536"/>
                <a:gd name="T5" fmla="*/ 0 60000 65536"/>
                <a:gd name="T6" fmla="*/ 0 w 1"/>
                <a:gd name="T7" fmla="*/ 0 h 1345"/>
                <a:gd name="T8" fmla="*/ 1 w 1"/>
                <a:gd name="T9" fmla="*/ 1345 h 1345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" h="1345">
                  <a:moveTo>
                    <a:pt x="0" y="1344"/>
                  </a:moveTo>
                  <a:lnTo>
                    <a:pt x="0" y="0"/>
                  </a:lnTo>
                </a:path>
              </a:pathLst>
            </a:custGeom>
            <a:noFill/>
            <a:ln w="12700" cap="rnd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3" name="Line 77"/>
            <p:cNvSpPr>
              <a:spLocks noChangeShapeType="1"/>
            </p:cNvSpPr>
            <p:nvPr/>
          </p:nvSpPr>
          <p:spPr bwMode="auto">
            <a:xfrm flipV="1">
              <a:off x="2382" y="3185"/>
              <a:ext cx="0" cy="764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4" name="Line 78"/>
            <p:cNvSpPr>
              <a:spLocks noChangeShapeType="1"/>
            </p:cNvSpPr>
            <p:nvPr/>
          </p:nvSpPr>
          <p:spPr bwMode="auto">
            <a:xfrm flipV="1">
              <a:off x="2886" y="3439"/>
              <a:ext cx="0" cy="510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5" name="Line 79"/>
            <p:cNvSpPr>
              <a:spLocks noChangeShapeType="1"/>
            </p:cNvSpPr>
            <p:nvPr/>
          </p:nvSpPr>
          <p:spPr bwMode="auto">
            <a:xfrm>
              <a:off x="3326" y="2908"/>
              <a:ext cx="0" cy="1027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 type="triangle" w="med" len="med"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6" name="Line 80"/>
            <p:cNvSpPr>
              <a:spLocks noChangeShapeType="1"/>
            </p:cNvSpPr>
            <p:nvPr/>
          </p:nvSpPr>
          <p:spPr bwMode="auto">
            <a:xfrm>
              <a:off x="3766" y="2709"/>
              <a:ext cx="2" cy="124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7" name="Rectangle 81"/>
            <p:cNvSpPr>
              <a:spLocks noChangeArrowheads="1"/>
            </p:cNvSpPr>
            <p:nvPr/>
          </p:nvSpPr>
          <p:spPr bwMode="auto">
            <a:xfrm>
              <a:off x="3632" y="3911"/>
              <a:ext cx="370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b="1">
                  <a:solidFill>
                    <a:srgbClr val="56127A"/>
                  </a:solidFill>
                </a:rPr>
                <a:t>zero?</a:t>
              </a:r>
            </a:p>
          </p:txBody>
        </p:sp>
        <p:sp>
          <p:nvSpPr>
            <p:cNvPr id="80978" name="Freeform 82"/>
            <p:cNvSpPr>
              <a:spLocks/>
            </p:cNvSpPr>
            <p:nvPr/>
          </p:nvSpPr>
          <p:spPr bwMode="auto">
            <a:xfrm>
              <a:off x="1773" y="2462"/>
              <a:ext cx="145" cy="289"/>
            </a:xfrm>
            <a:custGeom>
              <a:avLst/>
              <a:gdLst>
                <a:gd name="T0" fmla="*/ 144 w 145"/>
                <a:gd name="T1" fmla="*/ 48 h 289"/>
                <a:gd name="T2" fmla="*/ 144 w 145"/>
                <a:gd name="T3" fmla="*/ 240 h 289"/>
                <a:gd name="T4" fmla="*/ 0 w 145"/>
                <a:gd name="T5" fmla="*/ 288 h 289"/>
                <a:gd name="T6" fmla="*/ 0 w 145"/>
                <a:gd name="T7" fmla="*/ 0 h 289"/>
                <a:gd name="T8" fmla="*/ 144 w 145"/>
                <a:gd name="T9" fmla="*/ 48 h 289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45"/>
                <a:gd name="T16" fmla="*/ 0 h 289"/>
                <a:gd name="T17" fmla="*/ 145 w 145"/>
                <a:gd name="T18" fmla="*/ 289 h 289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noFill/>
            <a:ln w="28575" cap="rnd">
              <a:solidFill>
                <a:schemeClr val="tx1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79" name="Freeform 83"/>
            <p:cNvSpPr>
              <a:spLocks/>
            </p:cNvSpPr>
            <p:nvPr/>
          </p:nvSpPr>
          <p:spPr bwMode="auto">
            <a:xfrm>
              <a:off x="1537" y="2415"/>
              <a:ext cx="241" cy="213"/>
            </a:xfrm>
            <a:custGeom>
              <a:avLst/>
              <a:gdLst>
                <a:gd name="T0" fmla="*/ 0 w 241"/>
                <a:gd name="T1" fmla="*/ 0 h 117"/>
                <a:gd name="T2" fmla="*/ 0 w 241"/>
                <a:gd name="T3" fmla="*/ 116 h 117"/>
                <a:gd name="T4" fmla="*/ 240 w 241"/>
                <a:gd name="T5" fmla="*/ 116 h 117"/>
                <a:gd name="T6" fmla="*/ 0 60000 65536"/>
                <a:gd name="T7" fmla="*/ 0 60000 65536"/>
                <a:gd name="T8" fmla="*/ 0 60000 65536"/>
                <a:gd name="T9" fmla="*/ 0 w 241"/>
                <a:gd name="T10" fmla="*/ 0 h 117"/>
                <a:gd name="T11" fmla="*/ 241 w 241"/>
                <a:gd name="T12" fmla="*/ 117 h 11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41" h="117">
                  <a:moveTo>
                    <a:pt x="0" y="0"/>
                  </a:moveTo>
                  <a:lnTo>
                    <a:pt x="0" y="116"/>
                  </a:lnTo>
                  <a:lnTo>
                    <a:pt x="240" y="116"/>
                  </a:lnTo>
                </a:path>
              </a:pathLst>
            </a:custGeom>
            <a:noFill/>
            <a:ln w="127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" name="Group 84"/>
            <p:cNvGrpSpPr>
              <a:grpSpLocks/>
            </p:cNvGrpSpPr>
            <p:nvPr/>
          </p:nvGrpSpPr>
          <p:grpSpPr bwMode="auto">
            <a:xfrm>
              <a:off x="334" y="2330"/>
              <a:ext cx="890" cy="662"/>
              <a:chOff x="326" y="2386"/>
              <a:chExt cx="890" cy="662"/>
            </a:xfrm>
          </p:grpSpPr>
          <p:sp>
            <p:nvSpPr>
              <p:cNvPr id="81003" name="Rectangle 85"/>
              <p:cNvSpPr>
                <a:spLocks noChangeArrowheads="1"/>
              </p:cNvSpPr>
              <p:nvPr/>
            </p:nvSpPr>
            <p:spPr bwMode="auto">
              <a:xfrm>
                <a:off x="326" y="2766"/>
                <a:ext cx="212" cy="15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000">
                    <a:solidFill>
                      <a:srgbClr val="56127A"/>
                    </a:solidFill>
                  </a:rPr>
                  <a:t>clk</a:t>
                </a:r>
              </a:p>
            </p:txBody>
          </p:sp>
          <p:sp>
            <p:nvSpPr>
              <p:cNvPr id="81004" name="Line 86"/>
              <p:cNvSpPr>
                <a:spLocks noChangeShapeType="1"/>
              </p:cNvSpPr>
              <p:nvPr/>
            </p:nvSpPr>
            <p:spPr bwMode="auto">
              <a:xfrm>
                <a:off x="431" y="2742"/>
                <a:ext cx="0" cy="4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7" name="Group 87"/>
              <p:cNvGrpSpPr>
                <a:grpSpLocks/>
              </p:cNvGrpSpPr>
              <p:nvPr/>
            </p:nvGrpSpPr>
            <p:grpSpPr bwMode="auto">
              <a:xfrm>
                <a:off x="333" y="2386"/>
                <a:ext cx="883" cy="662"/>
                <a:chOff x="333" y="2386"/>
                <a:chExt cx="883" cy="662"/>
              </a:xfrm>
            </p:grpSpPr>
            <p:sp>
              <p:nvSpPr>
                <p:cNvPr id="81006" name="Freeform 88"/>
                <p:cNvSpPr>
                  <a:spLocks/>
                </p:cNvSpPr>
                <p:nvPr/>
              </p:nvSpPr>
              <p:spPr bwMode="auto">
                <a:xfrm>
                  <a:off x="517" y="2567"/>
                  <a:ext cx="189" cy="1"/>
                </a:xfrm>
                <a:custGeom>
                  <a:avLst/>
                  <a:gdLst>
                    <a:gd name="T0" fmla="*/ 0 w 189"/>
                    <a:gd name="T1" fmla="*/ 0 h 1"/>
                    <a:gd name="T2" fmla="*/ 141 w 189"/>
                    <a:gd name="T3" fmla="*/ 0 h 1"/>
                    <a:gd name="T4" fmla="*/ 188 w 189"/>
                    <a:gd name="T5" fmla="*/ 0 h 1"/>
                    <a:gd name="T6" fmla="*/ 0 60000 65536"/>
                    <a:gd name="T7" fmla="*/ 0 60000 65536"/>
                    <a:gd name="T8" fmla="*/ 0 60000 65536"/>
                    <a:gd name="T9" fmla="*/ 0 w 189"/>
                    <a:gd name="T10" fmla="*/ 0 h 1"/>
                    <a:gd name="T11" fmla="*/ 189 w 189"/>
                    <a:gd name="T12" fmla="*/ 1 h 1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189" h="1">
                      <a:moveTo>
                        <a:pt x="0" y="0"/>
                      </a:moveTo>
                      <a:lnTo>
                        <a:pt x="141" y="0"/>
                      </a:lnTo>
                      <a:lnTo>
                        <a:pt x="188" y="0"/>
                      </a:lnTo>
                    </a:path>
                  </a:pathLst>
                </a:custGeom>
                <a:noFill/>
                <a:ln w="25400" cap="rnd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8" name="Group 89"/>
                <p:cNvGrpSpPr>
                  <a:grpSpLocks/>
                </p:cNvGrpSpPr>
                <p:nvPr/>
              </p:nvGrpSpPr>
              <p:grpSpPr bwMode="auto">
                <a:xfrm>
                  <a:off x="684" y="2452"/>
                  <a:ext cx="532" cy="596"/>
                  <a:chOff x="684" y="2452"/>
                  <a:chExt cx="532" cy="596"/>
                </a:xfrm>
              </p:grpSpPr>
              <p:sp>
                <p:nvSpPr>
                  <p:cNvPr id="81012" name="Rectangle 90"/>
                  <p:cNvSpPr>
                    <a:spLocks noChangeArrowheads="1"/>
                  </p:cNvSpPr>
                  <p:nvPr/>
                </p:nvSpPr>
                <p:spPr bwMode="auto">
                  <a:xfrm>
                    <a:off x="717" y="2454"/>
                    <a:ext cx="466" cy="576"/>
                  </a:xfrm>
                  <a:prstGeom prst="rect">
                    <a:avLst/>
                  </a:prstGeom>
                  <a:noFill/>
                  <a:ln w="25400">
                    <a:solidFill>
                      <a:schemeClr val="tx1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81013" name="Rectangle 91"/>
                  <p:cNvSpPr>
                    <a:spLocks noChangeArrowheads="1"/>
                  </p:cNvSpPr>
                  <p:nvPr/>
                </p:nvSpPr>
                <p:spPr bwMode="auto">
                  <a:xfrm>
                    <a:off x="684" y="2452"/>
                    <a:ext cx="306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rgbClr val="56127A"/>
                        </a:solidFill>
                      </a:rPr>
                      <a:t>addr</a:t>
                    </a:r>
                  </a:p>
                </p:txBody>
              </p:sp>
              <p:sp>
                <p:nvSpPr>
                  <p:cNvPr id="81014" name="Rectangle 92"/>
                  <p:cNvSpPr>
                    <a:spLocks noChangeArrowheads="1"/>
                  </p:cNvSpPr>
                  <p:nvPr/>
                </p:nvSpPr>
                <p:spPr bwMode="auto">
                  <a:xfrm>
                    <a:off x="953" y="2554"/>
                    <a:ext cx="263" cy="171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rgbClr val="56127A"/>
                        </a:solidFill>
                      </a:rPr>
                      <a:t>inst</a:t>
                    </a:r>
                  </a:p>
                </p:txBody>
              </p:sp>
              <p:sp>
                <p:nvSpPr>
                  <p:cNvPr id="81015" name="Rectangle 93"/>
                  <p:cNvSpPr>
                    <a:spLocks noChangeArrowheads="1"/>
                  </p:cNvSpPr>
                  <p:nvPr/>
                </p:nvSpPr>
                <p:spPr bwMode="auto">
                  <a:xfrm>
                    <a:off x="691" y="2724"/>
                    <a:ext cx="518" cy="324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rgbClr val="56127A"/>
                        </a:solidFill>
                      </a:rPr>
                      <a:t>Inst.</a:t>
                    </a:r>
                  </a:p>
                  <a:p>
                    <a:pPr>
                      <a:spcBef>
                        <a:spcPct val="0"/>
                      </a:spcBef>
                    </a:pPr>
                    <a:r>
                      <a:rPr lang="en-US" sz="1400">
                        <a:solidFill>
                          <a:srgbClr val="56127A"/>
                        </a:solidFill>
                      </a:rPr>
                      <a:t>Memory</a:t>
                    </a:r>
                  </a:p>
                </p:txBody>
              </p:sp>
            </p:grpSp>
            <p:sp>
              <p:nvSpPr>
                <p:cNvPr id="81008" name="Rectangle 94"/>
                <p:cNvSpPr>
                  <a:spLocks noChangeArrowheads="1"/>
                </p:cNvSpPr>
                <p:nvPr/>
              </p:nvSpPr>
              <p:spPr bwMode="auto">
                <a:xfrm>
                  <a:off x="382" y="2386"/>
                  <a:ext cx="127" cy="362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009" name="Line 95"/>
                <p:cNvSpPr>
                  <a:spLocks noChangeShapeType="1"/>
                </p:cNvSpPr>
                <p:nvPr/>
              </p:nvSpPr>
              <p:spPr bwMode="auto">
                <a:xfrm>
                  <a:off x="525" y="2567"/>
                  <a:ext cx="3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81010" name="Rectangle 96"/>
                <p:cNvSpPr>
                  <a:spLocks noChangeArrowheads="1"/>
                </p:cNvSpPr>
                <p:nvPr/>
              </p:nvSpPr>
              <p:spPr bwMode="auto">
                <a:xfrm>
                  <a:off x="333" y="2494"/>
                  <a:ext cx="247" cy="17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rgbClr val="56127A"/>
                      </a:solidFill>
                    </a:rPr>
                    <a:t>PC</a:t>
                  </a:r>
                </a:p>
              </p:txBody>
            </p:sp>
            <p:sp>
              <p:nvSpPr>
                <p:cNvPr id="81011" name="Freeform 97"/>
                <p:cNvSpPr>
                  <a:spLocks/>
                </p:cNvSpPr>
                <p:nvPr/>
              </p:nvSpPr>
              <p:spPr bwMode="auto">
                <a:xfrm>
                  <a:off x="422" y="2701"/>
                  <a:ext cx="48" cy="48"/>
                </a:xfrm>
                <a:custGeom>
                  <a:avLst/>
                  <a:gdLst>
                    <a:gd name="T0" fmla="*/ 0 w 48"/>
                    <a:gd name="T1" fmla="*/ 47 h 48"/>
                    <a:gd name="T2" fmla="*/ 24 w 48"/>
                    <a:gd name="T3" fmla="*/ 0 h 48"/>
                    <a:gd name="T4" fmla="*/ 47 w 48"/>
                    <a:gd name="T5" fmla="*/ 47 h 48"/>
                    <a:gd name="T6" fmla="*/ 0 60000 65536"/>
                    <a:gd name="T7" fmla="*/ 0 60000 65536"/>
                    <a:gd name="T8" fmla="*/ 0 60000 65536"/>
                    <a:gd name="T9" fmla="*/ 0 w 48"/>
                    <a:gd name="T10" fmla="*/ 0 h 48"/>
                    <a:gd name="T11" fmla="*/ 48 w 48"/>
                    <a:gd name="T12" fmla="*/ 48 h 48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T9" t="T10" r="T11" b="T12"/>
                  <a:pathLst>
                    <a:path w="48" h="48">
                      <a:moveTo>
                        <a:pt x="0" y="47"/>
                      </a:moveTo>
                      <a:lnTo>
                        <a:pt x="24" y="0"/>
                      </a:lnTo>
                      <a:lnTo>
                        <a:pt x="47" y="47"/>
                      </a:lnTo>
                    </a:path>
                  </a:pathLst>
                </a:custGeom>
                <a:noFill/>
                <a:ln w="25400" cap="rnd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80981" name="Rectangle 98"/>
            <p:cNvSpPr>
              <a:spLocks noChangeArrowheads="1"/>
            </p:cNvSpPr>
            <p:nvPr/>
          </p:nvSpPr>
          <p:spPr bwMode="auto">
            <a:xfrm>
              <a:off x="2201" y="2185"/>
              <a:ext cx="360" cy="670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82" name="Rectangle 99"/>
            <p:cNvSpPr>
              <a:spLocks noChangeArrowheads="1"/>
            </p:cNvSpPr>
            <p:nvPr/>
          </p:nvSpPr>
          <p:spPr bwMode="auto">
            <a:xfrm>
              <a:off x="2355" y="2439"/>
              <a:ext cx="25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rd1</a:t>
              </a:r>
            </a:p>
          </p:txBody>
        </p:sp>
        <p:sp>
          <p:nvSpPr>
            <p:cNvPr id="80983" name="Rectangle 100"/>
            <p:cNvSpPr>
              <a:spLocks noChangeArrowheads="1"/>
            </p:cNvSpPr>
            <p:nvPr/>
          </p:nvSpPr>
          <p:spPr bwMode="auto">
            <a:xfrm>
              <a:off x="2184" y="2693"/>
              <a:ext cx="413" cy="19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rgbClr val="56127A"/>
                  </a:solidFill>
                </a:rPr>
                <a:t>GPRs</a:t>
              </a:r>
            </a:p>
          </p:txBody>
        </p:sp>
        <p:sp>
          <p:nvSpPr>
            <p:cNvPr id="80984" name="Rectangle 101"/>
            <p:cNvSpPr>
              <a:spLocks noChangeArrowheads="1"/>
            </p:cNvSpPr>
            <p:nvPr/>
          </p:nvSpPr>
          <p:spPr bwMode="auto">
            <a:xfrm>
              <a:off x="2168" y="2246"/>
              <a:ext cx="24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rs1</a:t>
              </a:r>
            </a:p>
          </p:txBody>
        </p:sp>
        <p:sp>
          <p:nvSpPr>
            <p:cNvPr id="80985" name="Rectangle 102"/>
            <p:cNvSpPr>
              <a:spLocks noChangeArrowheads="1"/>
            </p:cNvSpPr>
            <p:nvPr/>
          </p:nvSpPr>
          <p:spPr bwMode="auto">
            <a:xfrm>
              <a:off x="2168" y="2341"/>
              <a:ext cx="24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rs2</a:t>
              </a:r>
            </a:p>
          </p:txBody>
        </p:sp>
        <p:sp>
          <p:nvSpPr>
            <p:cNvPr id="80986" name="Rectangle 103"/>
            <p:cNvSpPr>
              <a:spLocks noChangeArrowheads="1"/>
            </p:cNvSpPr>
            <p:nvPr/>
          </p:nvSpPr>
          <p:spPr bwMode="auto">
            <a:xfrm>
              <a:off x="2168" y="2522"/>
              <a:ext cx="231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ws</a:t>
              </a:r>
            </a:p>
          </p:txBody>
        </p:sp>
        <p:sp>
          <p:nvSpPr>
            <p:cNvPr id="80987" name="Rectangle 104"/>
            <p:cNvSpPr>
              <a:spLocks noChangeArrowheads="1"/>
            </p:cNvSpPr>
            <p:nvPr/>
          </p:nvSpPr>
          <p:spPr bwMode="auto">
            <a:xfrm>
              <a:off x="2168" y="2614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wd</a:t>
              </a:r>
            </a:p>
          </p:txBody>
        </p:sp>
        <p:sp>
          <p:nvSpPr>
            <p:cNvPr id="80988" name="Rectangle 105"/>
            <p:cNvSpPr>
              <a:spLocks noChangeArrowheads="1"/>
            </p:cNvSpPr>
            <p:nvPr/>
          </p:nvSpPr>
          <p:spPr bwMode="auto">
            <a:xfrm>
              <a:off x="2360" y="2615"/>
              <a:ext cx="25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rd2</a:t>
              </a:r>
            </a:p>
          </p:txBody>
        </p:sp>
        <p:sp>
          <p:nvSpPr>
            <p:cNvPr id="80989" name="Rectangle 106"/>
            <p:cNvSpPr>
              <a:spLocks noChangeArrowheads="1"/>
            </p:cNvSpPr>
            <p:nvPr/>
          </p:nvSpPr>
          <p:spPr bwMode="auto">
            <a:xfrm>
              <a:off x="2293" y="2143"/>
              <a:ext cx="237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</a:rPr>
                <a:t>we</a:t>
              </a:r>
            </a:p>
          </p:txBody>
        </p:sp>
        <p:grpSp>
          <p:nvGrpSpPr>
            <p:cNvPr id="9" name="Group 107"/>
            <p:cNvGrpSpPr>
              <a:grpSpLocks/>
            </p:cNvGrpSpPr>
            <p:nvPr/>
          </p:nvGrpSpPr>
          <p:grpSpPr bwMode="auto">
            <a:xfrm>
              <a:off x="2200" y="2940"/>
              <a:ext cx="360" cy="286"/>
              <a:chOff x="2192" y="2996"/>
              <a:chExt cx="360" cy="286"/>
            </a:xfrm>
          </p:grpSpPr>
          <p:sp>
            <p:nvSpPr>
              <p:cNvPr id="81001" name="Rectangle 108"/>
              <p:cNvSpPr>
                <a:spLocks noChangeArrowheads="1"/>
              </p:cNvSpPr>
              <p:nvPr/>
            </p:nvSpPr>
            <p:spPr bwMode="auto">
              <a:xfrm>
                <a:off x="2192" y="3030"/>
                <a:ext cx="360" cy="198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002" name="Rectangle 109"/>
              <p:cNvSpPr>
                <a:spLocks noChangeArrowheads="1"/>
              </p:cNvSpPr>
              <p:nvPr/>
            </p:nvSpPr>
            <p:spPr bwMode="auto">
              <a:xfrm>
                <a:off x="2208" y="2996"/>
                <a:ext cx="301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Imm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Ext</a:t>
                </a:r>
              </a:p>
            </p:txBody>
          </p:sp>
        </p:grpSp>
        <p:grpSp>
          <p:nvGrpSpPr>
            <p:cNvPr id="10" name="Group 110"/>
            <p:cNvGrpSpPr>
              <a:grpSpLocks/>
            </p:cNvGrpSpPr>
            <p:nvPr/>
          </p:nvGrpSpPr>
          <p:grpSpPr bwMode="auto">
            <a:xfrm>
              <a:off x="3472" y="2460"/>
              <a:ext cx="301" cy="380"/>
              <a:chOff x="3464" y="2516"/>
              <a:chExt cx="301" cy="380"/>
            </a:xfrm>
          </p:grpSpPr>
          <p:sp>
            <p:nvSpPr>
              <p:cNvPr id="80999" name="Freeform 111"/>
              <p:cNvSpPr>
                <a:spLocks/>
              </p:cNvSpPr>
              <p:nvPr/>
            </p:nvSpPr>
            <p:spPr bwMode="auto">
              <a:xfrm>
                <a:off x="3487" y="2516"/>
                <a:ext cx="236" cy="380"/>
              </a:xfrm>
              <a:custGeom>
                <a:avLst/>
                <a:gdLst>
                  <a:gd name="T0" fmla="*/ 0 w 236"/>
                  <a:gd name="T1" fmla="*/ 0 h 380"/>
                  <a:gd name="T2" fmla="*/ 0 w 236"/>
                  <a:gd name="T3" fmla="*/ 158 h 380"/>
                  <a:gd name="T4" fmla="*/ 47 w 236"/>
                  <a:gd name="T5" fmla="*/ 190 h 380"/>
                  <a:gd name="T6" fmla="*/ 0 w 236"/>
                  <a:gd name="T7" fmla="*/ 221 h 380"/>
                  <a:gd name="T8" fmla="*/ 0 w 236"/>
                  <a:gd name="T9" fmla="*/ 379 h 380"/>
                  <a:gd name="T10" fmla="*/ 235 w 236"/>
                  <a:gd name="T11" fmla="*/ 284 h 380"/>
                  <a:gd name="T12" fmla="*/ 235 w 236"/>
                  <a:gd name="T13" fmla="*/ 95 h 380"/>
                  <a:gd name="T14" fmla="*/ 0 w 236"/>
                  <a:gd name="T15" fmla="*/ 0 h 38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236"/>
                  <a:gd name="T25" fmla="*/ 0 h 380"/>
                  <a:gd name="T26" fmla="*/ 236 w 236"/>
                  <a:gd name="T27" fmla="*/ 380 h 38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36" h="380">
                    <a:moveTo>
                      <a:pt x="0" y="0"/>
                    </a:moveTo>
                    <a:lnTo>
                      <a:pt x="0" y="158"/>
                    </a:lnTo>
                    <a:lnTo>
                      <a:pt x="47" y="190"/>
                    </a:lnTo>
                    <a:lnTo>
                      <a:pt x="0" y="221"/>
                    </a:lnTo>
                    <a:lnTo>
                      <a:pt x="0" y="379"/>
                    </a:lnTo>
                    <a:lnTo>
                      <a:pt x="235" y="284"/>
                    </a:lnTo>
                    <a:lnTo>
                      <a:pt x="235" y="95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25400" cap="rnd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000" name="Rectangle 112"/>
              <p:cNvSpPr>
                <a:spLocks noChangeArrowheads="1"/>
              </p:cNvSpPr>
              <p:nvPr/>
            </p:nvSpPr>
            <p:spPr bwMode="auto">
              <a:xfrm>
                <a:off x="3464" y="2634"/>
                <a:ext cx="301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ALU</a:t>
                </a:r>
              </a:p>
            </p:txBody>
          </p:sp>
        </p:grpSp>
        <p:grpSp>
          <p:nvGrpSpPr>
            <p:cNvPr id="11" name="Group 113"/>
            <p:cNvGrpSpPr>
              <a:grpSpLocks/>
            </p:cNvGrpSpPr>
            <p:nvPr/>
          </p:nvGrpSpPr>
          <p:grpSpPr bwMode="auto">
            <a:xfrm>
              <a:off x="2228" y="2184"/>
              <a:ext cx="51" cy="55"/>
              <a:chOff x="2815" y="1407"/>
              <a:chExt cx="51" cy="55"/>
            </a:xfrm>
          </p:grpSpPr>
          <p:sp>
            <p:nvSpPr>
              <p:cNvPr id="80997" name="Line 114"/>
              <p:cNvSpPr>
                <a:spLocks noChangeShapeType="1"/>
              </p:cNvSpPr>
              <p:nvPr/>
            </p:nvSpPr>
            <p:spPr bwMode="auto">
              <a:xfrm>
                <a:off x="2815" y="1407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998" name="Line 115"/>
              <p:cNvSpPr>
                <a:spLocks noChangeShapeType="1"/>
              </p:cNvSpPr>
              <p:nvPr/>
            </p:nvSpPr>
            <p:spPr bwMode="auto">
              <a:xfrm flipH="1">
                <a:off x="2842" y="1410"/>
                <a:ext cx="24" cy="52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2" name="Group 116"/>
            <p:cNvGrpSpPr>
              <a:grpSpLocks/>
            </p:cNvGrpSpPr>
            <p:nvPr/>
          </p:nvGrpSpPr>
          <p:grpSpPr bwMode="auto">
            <a:xfrm>
              <a:off x="2711" y="3226"/>
              <a:ext cx="423" cy="228"/>
              <a:chOff x="2576" y="2405"/>
              <a:chExt cx="423" cy="228"/>
            </a:xfrm>
          </p:grpSpPr>
          <p:sp>
            <p:nvSpPr>
              <p:cNvPr id="80995" name="Rectangle 117"/>
              <p:cNvSpPr>
                <a:spLocks noChangeArrowheads="1"/>
              </p:cNvSpPr>
              <p:nvPr/>
            </p:nvSpPr>
            <p:spPr bwMode="auto">
              <a:xfrm>
                <a:off x="2609" y="2405"/>
                <a:ext cx="361" cy="197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0996" name="Rectangle 118"/>
              <p:cNvSpPr>
                <a:spLocks noChangeArrowheads="1"/>
              </p:cNvSpPr>
              <p:nvPr/>
            </p:nvSpPr>
            <p:spPr bwMode="auto">
              <a:xfrm>
                <a:off x="2576" y="2405"/>
                <a:ext cx="423" cy="228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algn="ctr">
                  <a:lnSpc>
                    <a:spcPct val="75000"/>
                  </a:lnSpc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ALU</a:t>
                </a:r>
              </a:p>
              <a:p>
                <a:pPr algn="ctr">
                  <a:lnSpc>
                    <a:spcPct val="75000"/>
                  </a:lnSpc>
                  <a:spcBef>
                    <a:spcPct val="0"/>
                  </a:spcBef>
                </a:pPr>
                <a:r>
                  <a:rPr lang="en-US" sz="1200">
                    <a:solidFill>
                      <a:srgbClr val="56127A"/>
                    </a:solidFill>
                  </a:rPr>
                  <a:t>Control</a:t>
                </a:r>
              </a:p>
            </p:txBody>
          </p:sp>
        </p:grpSp>
        <p:sp>
          <p:nvSpPr>
            <p:cNvPr id="80994" name="Freeform 119"/>
            <p:cNvSpPr>
              <a:spLocks/>
            </p:cNvSpPr>
            <p:nvPr/>
          </p:nvSpPr>
          <p:spPr bwMode="auto">
            <a:xfrm flipV="1">
              <a:off x="3006" y="2704"/>
              <a:ext cx="1354" cy="433"/>
            </a:xfrm>
            <a:custGeom>
              <a:avLst/>
              <a:gdLst>
                <a:gd name="T0" fmla="*/ 0 w 1505"/>
                <a:gd name="T1" fmla="*/ 200 h 201"/>
                <a:gd name="T2" fmla="*/ 0 w 1505"/>
                <a:gd name="T3" fmla="*/ 0 h 201"/>
                <a:gd name="T4" fmla="*/ 1504 w 1505"/>
                <a:gd name="T5" fmla="*/ 0 h 201"/>
                <a:gd name="T6" fmla="*/ 0 60000 65536"/>
                <a:gd name="T7" fmla="*/ 0 60000 65536"/>
                <a:gd name="T8" fmla="*/ 0 60000 65536"/>
                <a:gd name="T9" fmla="*/ 0 w 1505"/>
                <a:gd name="T10" fmla="*/ 0 h 201"/>
                <a:gd name="T11" fmla="*/ 1505 w 1505"/>
                <a:gd name="T12" fmla="*/ 201 h 201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505" h="201">
                  <a:moveTo>
                    <a:pt x="0" y="200"/>
                  </a:moveTo>
                  <a:lnTo>
                    <a:pt x="0" y="0"/>
                  </a:lnTo>
                  <a:lnTo>
                    <a:pt x="1504" y="0"/>
                  </a:lnTo>
                </a:path>
              </a:pathLst>
            </a:custGeom>
            <a:noFill/>
            <a:ln w="25400" cap="rnd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0914" name="Freeform 120"/>
          <p:cNvSpPr>
            <a:spLocks/>
          </p:cNvSpPr>
          <p:nvPr/>
        </p:nvSpPr>
        <p:spPr bwMode="auto">
          <a:xfrm>
            <a:off x="4445000" y="3149600"/>
            <a:ext cx="1104900" cy="1409700"/>
          </a:xfrm>
          <a:custGeom>
            <a:avLst/>
            <a:gdLst>
              <a:gd name="T0" fmla="*/ 0 w 696"/>
              <a:gd name="T1" fmla="*/ 888 h 888"/>
              <a:gd name="T2" fmla="*/ 0 w 696"/>
              <a:gd name="T3" fmla="*/ 0 h 888"/>
              <a:gd name="T4" fmla="*/ 696 w 696"/>
              <a:gd name="T5" fmla="*/ 0 h 888"/>
              <a:gd name="T6" fmla="*/ 0 60000 65536"/>
              <a:gd name="T7" fmla="*/ 0 60000 65536"/>
              <a:gd name="T8" fmla="*/ 0 60000 65536"/>
              <a:gd name="T9" fmla="*/ 0 w 696"/>
              <a:gd name="T10" fmla="*/ 0 h 888"/>
              <a:gd name="T11" fmla="*/ 696 w 696"/>
              <a:gd name="T12" fmla="*/ 888 h 888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96" h="888">
                <a:moveTo>
                  <a:pt x="0" y="888"/>
                </a:moveTo>
                <a:lnTo>
                  <a:pt x="0" y="0"/>
                </a:lnTo>
                <a:lnTo>
                  <a:pt x="696" y="0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5" name="Freeform 121"/>
          <p:cNvSpPr>
            <a:spLocks/>
          </p:cNvSpPr>
          <p:nvPr/>
        </p:nvSpPr>
        <p:spPr bwMode="auto">
          <a:xfrm>
            <a:off x="4432300" y="2349500"/>
            <a:ext cx="3859213" cy="2514600"/>
          </a:xfrm>
          <a:custGeom>
            <a:avLst/>
            <a:gdLst>
              <a:gd name="T0" fmla="*/ 0 w 2408"/>
              <a:gd name="T1" fmla="*/ 280 h 1632"/>
              <a:gd name="T2" fmla="*/ 0 w 2408"/>
              <a:gd name="T3" fmla="*/ 0 h 1632"/>
              <a:gd name="T4" fmla="*/ 2192 w 2408"/>
              <a:gd name="T5" fmla="*/ 0 h 1632"/>
              <a:gd name="T6" fmla="*/ 2200 w 2408"/>
              <a:gd name="T7" fmla="*/ 1632 h 1632"/>
              <a:gd name="T8" fmla="*/ 2408 w 2408"/>
              <a:gd name="T9" fmla="*/ 1632 h 163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408"/>
              <a:gd name="T16" fmla="*/ 0 h 1632"/>
              <a:gd name="T17" fmla="*/ 2408 w 2408"/>
              <a:gd name="T18" fmla="*/ 1632 h 163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408" h="1632">
                <a:moveTo>
                  <a:pt x="0" y="280"/>
                </a:moveTo>
                <a:lnTo>
                  <a:pt x="0" y="0"/>
                </a:lnTo>
                <a:lnTo>
                  <a:pt x="2192" y="0"/>
                </a:lnTo>
                <a:lnTo>
                  <a:pt x="2200" y="1632"/>
                </a:lnTo>
                <a:lnTo>
                  <a:pt x="2408" y="1632"/>
                </a:lnTo>
              </a:path>
            </a:pathLst>
          </a:cu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6" name="Line 122"/>
          <p:cNvSpPr>
            <a:spLocks noChangeShapeType="1"/>
          </p:cNvSpPr>
          <p:nvPr/>
        </p:nvSpPr>
        <p:spPr bwMode="auto">
          <a:xfrm>
            <a:off x="2565400" y="4025900"/>
            <a:ext cx="2667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7" name="Text Box 123"/>
          <p:cNvSpPr txBox="1">
            <a:spLocks noChangeArrowheads="1"/>
          </p:cNvSpPr>
          <p:nvPr/>
        </p:nvSpPr>
        <p:spPr bwMode="auto">
          <a:xfrm>
            <a:off x="2473325" y="3821113"/>
            <a:ext cx="3667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  <a:latin typeface="Courier New" charset="0"/>
              </a:rPr>
              <a:t>31</a:t>
            </a:r>
          </a:p>
        </p:txBody>
      </p:sp>
      <p:sp>
        <p:nvSpPr>
          <p:cNvPr id="80918" name="Freeform 124"/>
          <p:cNvSpPr>
            <a:spLocks/>
          </p:cNvSpPr>
          <p:nvPr/>
        </p:nvSpPr>
        <p:spPr bwMode="auto">
          <a:xfrm>
            <a:off x="1371600" y="1836738"/>
            <a:ext cx="3625850" cy="2152650"/>
          </a:xfrm>
          <a:custGeom>
            <a:avLst/>
            <a:gdLst>
              <a:gd name="T0" fmla="*/ 2284 w 2284"/>
              <a:gd name="T1" fmla="*/ 1356 h 1356"/>
              <a:gd name="T2" fmla="*/ 2280 w 2284"/>
              <a:gd name="T3" fmla="*/ 0 h 1356"/>
              <a:gd name="T4" fmla="*/ 0 w 2284"/>
              <a:gd name="T5" fmla="*/ 1 h 1356"/>
              <a:gd name="T6" fmla="*/ 0 60000 65536"/>
              <a:gd name="T7" fmla="*/ 0 60000 65536"/>
              <a:gd name="T8" fmla="*/ 0 60000 65536"/>
              <a:gd name="T9" fmla="*/ 0 w 2284"/>
              <a:gd name="T10" fmla="*/ 0 h 1356"/>
              <a:gd name="T11" fmla="*/ 2284 w 2284"/>
              <a:gd name="T12" fmla="*/ 1356 h 135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84" h="1356">
                <a:moveTo>
                  <a:pt x="2284" y="1356"/>
                </a:moveTo>
                <a:lnTo>
                  <a:pt x="2280" y="0"/>
                </a:lnTo>
                <a:lnTo>
                  <a:pt x="0" y="1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9" name="Rectangle 125"/>
          <p:cNvSpPr>
            <a:spLocks noChangeArrowheads="1"/>
          </p:cNvSpPr>
          <p:nvPr/>
        </p:nvSpPr>
        <p:spPr bwMode="auto">
          <a:xfrm>
            <a:off x="1219200" y="1254125"/>
            <a:ext cx="6381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PCSrc</a:t>
            </a:r>
          </a:p>
        </p:txBody>
      </p:sp>
      <p:sp>
        <p:nvSpPr>
          <p:cNvPr id="80920" name="Rectangle 126"/>
          <p:cNvSpPr>
            <a:spLocks noChangeArrowheads="1"/>
          </p:cNvSpPr>
          <p:nvPr/>
        </p:nvSpPr>
        <p:spPr bwMode="auto">
          <a:xfrm>
            <a:off x="1371600" y="1447800"/>
            <a:ext cx="3365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br</a:t>
            </a:r>
          </a:p>
        </p:txBody>
      </p:sp>
      <p:sp>
        <p:nvSpPr>
          <p:cNvPr id="80921" name="Freeform 127"/>
          <p:cNvSpPr>
            <a:spLocks/>
          </p:cNvSpPr>
          <p:nvPr/>
        </p:nvSpPr>
        <p:spPr bwMode="auto">
          <a:xfrm>
            <a:off x="1182688" y="1600200"/>
            <a:ext cx="188912" cy="736600"/>
          </a:xfrm>
          <a:custGeom>
            <a:avLst/>
            <a:gdLst>
              <a:gd name="T0" fmla="*/ 0 w 145"/>
              <a:gd name="T1" fmla="*/ 48 h 377"/>
              <a:gd name="T2" fmla="*/ 0 w 145"/>
              <a:gd name="T3" fmla="*/ 328 h 377"/>
              <a:gd name="T4" fmla="*/ 144 w 145"/>
              <a:gd name="T5" fmla="*/ 376 h 377"/>
              <a:gd name="T6" fmla="*/ 144 w 145"/>
              <a:gd name="T7" fmla="*/ 0 h 377"/>
              <a:gd name="T8" fmla="*/ 0 w 145"/>
              <a:gd name="T9" fmla="*/ 48 h 37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45"/>
              <a:gd name="T16" fmla="*/ 0 h 377"/>
              <a:gd name="T17" fmla="*/ 145 w 145"/>
              <a:gd name="T18" fmla="*/ 377 h 37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45" h="377">
                <a:moveTo>
                  <a:pt x="0" y="48"/>
                </a:moveTo>
                <a:lnTo>
                  <a:pt x="0" y="328"/>
                </a:lnTo>
                <a:lnTo>
                  <a:pt x="144" y="376"/>
                </a:lnTo>
                <a:lnTo>
                  <a:pt x="144" y="0"/>
                </a:lnTo>
                <a:lnTo>
                  <a:pt x="0" y="48"/>
                </a:lnTo>
              </a:path>
            </a:pathLst>
          </a:custGeom>
          <a:solidFill>
            <a:schemeClr val="accent1"/>
          </a:solidFill>
          <a:ln w="9525" cap="rnd">
            <a:solidFill>
              <a:srgbClr val="FF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22" name="Freeform 128"/>
          <p:cNvSpPr>
            <a:spLocks/>
          </p:cNvSpPr>
          <p:nvPr/>
        </p:nvSpPr>
        <p:spPr bwMode="auto">
          <a:xfrm flipH="1">
            <a:off x="1239838" y="1371600"/>
            <a:ext cx="42862" cy="265113"/>
          </a:xfrm>
          <a:custGeom>
            <a:avLst/>
            <a:gdLst>
              <a:gd name="T0" fmla="*/ 0 w 1"/>
              <a:gd name="T1" fmla="*/ 0 h 380"/>
              <a:gd name="T2" fmla="*/ 0 w 1"/>
              <a:gd name="T3" fmla="*/ 379 h 380"/>
              <a:gd name="T4" fmla="*/ 0 60000 65536"/>
              <a:gd name="T5" fmla="*/ 0 60000 65536"/>
              <a:gd name="T6" fmla="*/ 0 w 1"/>
              <a:gd name="T7" fmla="*/ 0 h 380"/>
              <a:gd name="T8" fmla="*/ 1 w 1"/>
              <a:gd name="T9" fmla="*/ 380 h 3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" h="380">
                <a:moveTo>
                  <a:pt x="0" y="0"/>
                </a:moveTo>
                <a:lnTo>
                  <a:pt x="0" y="379"/>
                </a:lnTo>
              </a:path>
            </a:pathLst>
          </a:custGeom>
          <a:noFill/>
          <a:ln w="12700" cap="rnd">
            <a:solidFill>
              <a:srgbClr val="FF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23" name="Freeform 129"/>
          <p:cNvSpPr>
            <a:spLocks/>
          </p:cNvSpPr>
          <p:nvPr/>
        </p:nvSpPr>
        <p:spPr bwMode="auto">
          <a:xfrm>
            <a:off x="1371600" y="2209800"/>
            <a:ext cx="304800" cy="547688"/>
          </a:xfrm>
          <a:custGeom>
            <a:avLst/>
            <a:gdLst>
              <a:gd name="T0" fmla="*/ 222 w 223"/>
              <a:gd name="T1" fmla="*/ 392 h 393"/>
              <a:gd name="T2" fmla="*/ 222 w 223"/>
              <a:gd name="T3" fmla="*/ 0 h 393"/>
              <a:gd name="T4" fmla="*/ 0 w 223"/>
              <a:gd name="T5" fmla="*/ 0 h 393"/>
              <a:gd name="T6" fmla="*/ 0 60000 65536"/>
              <a:gd name="T7" fmla="*/ 0 60000 65536"/>
              <a:gd name="T8" fmla="*/ 0 60000 65536"/>
              <a:gd name="T9" fmla="*/ 0 w 223"/>
              <a:gd name="T10" fmla="*/ 0 h 393"/>
              <a:gd name="T11" fmla="*/ 223 w 223"/>
              <a:gd name="T12" fmla="*/ 393 h 3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3" h="393">
                <a:moveTo>
                  <a:pt x="222" y="392"/>
                </a:moveTo>
                <a:lnTo>
                  <a:pt x="222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24" name="Freeform 130"/>
          <p:cNvSpPr>
            <a:spLocks/>
          </p:cNvSpPr>
          <p:nvPr/>
        </p:nvSpPr>
        <p:spPr bwMode="auto">
          <a:xfrm>
            <a:off x="1371600" y="1662113"/>
            <a:ext cx="5330825" cy="1309687"/>
          </a:xfrm>
          <a:custGeom>
            <a:avLst/>
            <a:gdLst>
              <a:gd name="T0" fmla="*/ 2857 w 3358"/>
              <a:gd name="T1" fmla="*/ 825 h 825"/>
              <a:gd name="T2" fmla="*/ 3358 w 3358"/>
              <a:gd name="T3" fmla="*/ 825 h 825"/>
              <a:gd name="T4" fmla="*/ 3358 w 3358"/>
              <a:gd name="T5" fmla="*/ 429 h 825"/>
              <a:gd name="T6" fmla="*/ 3358 w 3358"/>
              <a:gd name="T7" fmla="*/ 0 h 825"/>
              <a:gd name="T8" fmla="*/ 0 w 3358"/>
              <a:gd name="T9" fmla="*/ 0 h 82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358"/>
              <a:gd name="T16" fmla="*/ 0 h 825"/>
              <a:gd name="T17" fmla="*/ 3358 w 3358"/>
              <a:gd name="T18" fmla="*/ 825 h 82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358" h="825">
                <a:moveTo>
                  <a:pt x="2857" y="825"/>
                </a:moveTo>
                <a:lnTo>
                  <a:pt x="3358" y="825"/>
                </a:lnTo>
                <a:lnTo>
                  <a:pt x="3358" y="429"/>
                </a:lnTo>
                <a:lnTo>
                  <a:pt x="3358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25" name="Rectangle 131"/>
          <p:cNvSpPr>
            <a:spLocks noChangeArrowheads="1"/>
          </p:cNvSpPr>
          <p:nvPr/>
        </p:nvSpPr>
        <p:spPr bwMode="auto">
          <a:xfrm>
            <a:off x="1371600" y="1630363"/>
            <a:ext cx="471488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rind</a:t>
            </a:r>
          </a:p>
        </p:txBody>
      </p:sp>
      <p:sp>
        <p:nvSpPr>
          <p:cNvPr id="80926" name="Rectangle 132"/>
          <p:cNvSpPr>
            <a:spLocks noChangeArrowheads="1"/>
          </p:cNvSpPr>
          <p:nvPr/>
        </p:nvSpPr>
        <p:spPr bwMode="auto">
          <a:xfrm>
            <a:off x="1371600" y="1782763"/>
            <a:ext cx="48895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jabs</a:t>
            </a:r>
          </a:p>
        </p:txBody>
      </p:sp>
      <p:sp>
        <p:nvSpPr>
          <p:cNvPr id="80927" name="Oval 133"/>
          <p:cNvSpPr>
            <a:spLocks noChangeArrowheads="1"/>
          </p:cNvSpPr>
          <p:nvPr/>
        </p:nvSpPr>
        <p:spPr bwMode="auto">
          <a:xfrm>
            <a:off x="1866900" y="2209800"/>
            <a:ext cx="419100" cy="20320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28" name="Line 134"/>
          <p:cNvSpPr>
            <a:spLocks noChangeShapeType="1"/>
          </p:cNvSpPr>
          <p:nvPr/>
        </p:nvSpPr>
        <p:spPr bwMode="auto">
          <a:xfrm flipH="1" flipV="1">
            <a:off x="2193925" y="2413000"/>
            <a:ext cx="0" cy="1270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29" name="Line 135"/>
          <p:cNvSpPr>
            <a:spLocks noChangeShapeType="1"/>
          </p:cNvSpPr>
          <p:nvPr/>
        </p:nvSpPr>
        <p:spPr bwMode="auto">
          <a:xfrm flipH="1" flipV="1">
            <a:off x="1943100" y="2403475"/>
            <a:ext cx="0" cy="35401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oval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30" name="Freeform 136"/>
          <p:cNvSpPr>
            <a:spLocks/>
          </p:cNvSpPr>
          <p:nvPr/>
        </p:nvSpPr>
        <p:spPr bwMode="auto">
          <a:xfrm>
            <a:off x="1371600" y="2043113"/>
            <a:ext cx="685800" cy="166687"/>
          </a:xfrm>
          <a:custGeom>
            <a:avLst/>
            <a:gdLst>
              <a:gd name="T0" fmla="*/ 222 w 223"/>
              <a:gd name="T1" fmla="*/ 392 h 393"/>
              <a:gd name="T2" fmla="*/ 222 w 223"/>
              <a:gd name="T3" fmla="*/ 0 h 393"/>
              <a:gd name="T4" fmla="*/ 0 w 223"/>
              <a:gd name="T5" fmla="*/ 0 h 393"/>
              <a:gd name="T6" fmla="*/ 0 60000 65536"/>
              <a:gd name="T7" fmla="*/ 0 60000 65536"/>
              <a:gd name="T8" fmla="*/ 0 60000 65536"/>
              <a:gd name="T9" fmla="*/ 0 w 223"/>
              <a:gd name="T10" fmla="*/ 0 h 393"/>
              <a:gd name="T11" fmla="*/ 223 w 223"/>
              <a:gd name="T12" fmla="*/ 393 h 3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23" h="393">
                <a:moveTo>
                  <a:pt x="222" y="392"/>
                </a:moveTo>
                <a:lnTo>
                  <a:pt x="222" y="0"/>
                </a:lnTo>
                <a:lnTo>
                  <a:pt x="0" y="0"/>
                </a:lnTo>
              </a:path>
            </a:pathLst>
          </a:custGeom>
          <a:noFill/>
          <a:ln w="25400" cap="rnd">
            <a:solidFill>
              <a:schemeClr val="tx1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31" name="Rectangle 137"/>
          <p:cNvSpPr>
            <a:spLocks noChangeArrowheads="1"/>
          </p:cNvSpPr>
          <p:nvPr/>
        </p:nvSpPr>
        <p:spPr bwMode="auto">
          <a:xfrm>
            <a:off x="1370013" y="1981200"/>
            <a:ext cx="534987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200" b="1">
                <a:solidFill>
                  <a:srgbClr val="56127A"/>
                </a:solidFill>
              </a:rPr>
              <a:t>pc+4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1F9399-ECEB-354D-A3B5-C3F2F17CB52C}" type="slidenum">
              <a:rPr lang="en-US"/>
              <a:pPr/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14818" name="Rectangle 2"/>
          <p:cNvSpPr>
            <a:spLocks noGrp="1" noChangeArrowheads="1"/>
          </p:cNvSpPr>
          <p:nvPr>
            <p:ph type="title"/>
          </p:nvPr>
        </p:nvSpPr>
        <p:spPr>
          <a:xfrm>
            <a:off x="276225" y="304800"/>
            <a:ext cx="7564438" cy="6096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Pipelining Conditional Branches</a:t>
            </a:r>
          </a:p>
        </p:txBody>
      </p:sp>
      <p:sp>
        <p:nvSpPr>
          <p:cNvPr id="1314819" name="Rectangle 3"/>
          <p:cNvSpPr>
            <a:spLocks noChangeArrowheads="1"/>
          </p:cNvSpPr>
          <p:nvPr/>
        </p:nvSpPr>
        <p:spPr bwMode="auto">
          <a:xfrm>
            <a:off x="0" y="5111750"/>
            <a:ext cx="3675063" cy="11874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1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096	ADD </a:t>
            </a:r>
          </a:p>
          <a:p>
            <a:pPr>
              <a:spcBef>
                <a:spcPct val="0"/>
              </a:spcBef>
            </a:pPr>
            <a:r>
              <a:rPr lang="en-US" sz="1800">
                <a:solidFill>
                  <a:schemeClr val="accent2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2"/>
                </a:solidFill>
                <a:latin typeface="Verdana" charset="0"/>
              </a:rPr>
              <a:t>2</a:t>
            </a:r>
            <a:r>
              <a:rPr lang="en-US" sz="1800">
                <a:solidFill>
                  <a:schemeClr val="accent2"/>
                </a:solidFill>
                <a:latin typeface="Verdana" charset="0"/>
              </a:rPr>
              <a:t>	100	BEQZ r1 +200</a:t>
            </a:r>
          </a:p>
          <a:p>
            <a:pPr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3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104	ADD</a:t>
            </a:r>
          </a:p>
          <a:p>
            <a:pPr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4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304	ADD</a:t>
            </a:r>
          </a:p>
        </p:txBody>
      </p:sp>
      <p:sp>
        <p:nvSpPr>
          <p:cNvPr id="1314820" name="AutoShape 4"/>
          <p:cNvSpPr>
            <a:spLocks noChangeArrowheads="1"/>
          </p:cNvSpPr>
          <p:nvPr/>
        </p:nvSpPr>
        <p:spPr bwMode="auto">
          <a:xfrm>
            <a:off x="4495800" y="2900363"/>
            <a:ext cx="1084263" cy="490537"/>
          </a:xfrm>
          <a:prstGeom prst="star16">
            <a:avLst>
              <a:gd name="adj" fmla="val 37500"/>
            </a:avLst>
          </a:prstGeom>
          <a:solidFill>
            <a:srgbClr val="CFBDC8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r>
              <a:rPr lang="en-US" sz="1200" i="1">
                <a:solidFill>
                  <a:schemeClr val="tx1"/>
                </a:solidFill>
                <a:latin typeface="Verdana" charset="0"/>
              </a:rPr>
              <a:t>BEQZ?</a:t>
            </a:r>
          </a:p>
        </p:txBody>
      </p:sp>
      <p:sp>
        <p:nvSpPr>
          <p:cNvPr id="1314821" name="Line 5"/>
          <p:cNvSpPr>
            <a:spLocks noChangeShapeType="1"/>
          </p:cNvSpPr>
          <p:nvPr/>
        </p:nvSpPr>
        <p:spPr bwMode="auto">
          <a:xfrm>
            <a:off x="4227513" y="3114675"/>
            <a:ext cx="3190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673100" y="920750"/>
            <a:ext cx="7585075" cy="3862388"/>
            <a:chOff x="424" y="738"/>
            <a:chExt cx="4778" cy="2433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579" y="2025"/>
              <a:ext cx="3619" cy="1122"/>
              <a:chOff x="579" y="2025"/>
              <a:chExt cx="3619" cy="1122"/>
            </a:xfrm>
          </p:grpSpPr>
          <p:sp>
            <p:nvSpPr>
              <p:cNvPr id="1314824" name="Text Box 8"/>
              <p:cNvSpPr txBox="1">
                <a:spLocks noChangeArrowheads="1"/>
              </p:cNvSpPr>
              <p:nvPr/>
            </p:nvSpPr>
            <p:spPr bwMode="auto">
              <a:xfrm>
                <a:off x="2252" y="2974"/>
                <a:ext cx="197" cy="173"/>
              </a:xfrm>
              <a:prstGeom prst="rect">
                <a:avLst/>
              </a:prstGeom>
              <a:solidFill>
                <a:srgbClr val="CFBDC8"/>
              </a:solidFill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 i="1">
                    <a:solidFill>
                      <a:schemeClr val="tx1"/>
                    </a:solidFill>
                    <a:latin typeface="Verdana" charset="0"/>
                  </a:rPr>
                  <a:t>I</a:t>
                </a:r>
                <a:r>
                  <a:rPr lang="en-US" sz="1200" i="1" baseline="-25000">
                    <a:solidFill>
                      <a:schemeClr val="tx1"/>
                    </a:solidFill>
                    <a:latin typeface="Verdana" charset="0"/>
                  </a:rPr>
                  <a:t>2</a:t>
                </a:r>
              </a:p>
            </p:txBody>
          </p:sp>
          <p:sp>
            <p:nvSpPr>
              <p:cNvPr id="1314825" name="Text Box 9"/>
              <p:cNvSpPr txBox="1">
                <a:spLocks noChangeArrowheads="1"/>
              </p:cNvSpPr>
              <p:nvPr/>
            </p:nvSpPr>
            <p:spPr bwMode="auto">
              <a:xfrm>
                <a:off x="4001" y="2025"/>
                <a:ext cx="197" cy="173"/>
              </a:xfrm>
              <a:prstGeom prst="rect">
                <a:avLst/>
              </a:prstGeom>
              <a:solidFill>
                <a:srgbClr val="CFBDC8"/>
              </a:solidFill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 i="1">
                    <a:solidFill>
                      <a:schemeClr val="tx1"/>
                    </a:solidFill>
                    <a:latin typeface="Verdana" charset="0"/>
                  </a:rPr>
                  <a:t>I</a:t>
                </a:r>
                <a:r>
                  <a:rPr lang="en-US" sz="1200" i="1" baseline="-25000">
                    <a:solidFill>
                      <a:schemeClr val="tx1"/>
                    </a:solidFill>
                    <a:latin typeface="Verdana" charset="0"/>
                  </a:rPr>
                  <a:t>1</a:t>
                </a:r>
                <a:endParaRPr lang="en-US" sz="1200" i="1">
                  <a:solidFill>
                    <a:schemeClr val="tx1"/>
                  </a:solidFill>
                  <a:latin typeface="Verdana" charset="0"/>
                </a:endParaRPr>
              </a:p>
            </p:txBody>
          </p:sp>
          <p:sp>
            <p:nvSpPr>
              <p:cNvPr id="1314826" name="Text Box 10"/>
              <p:cNvSpPr txBox="1">
                <a:spLocks noChangeArrowheads="1"/>
              </p:cNvSpPr>
              <p:nvPr/>
            </p:nvSpPr>
            <p:spPr bwMode="auto">
              <a:xfrm>
                <a:off x="579" y="2884"/>
                <a:ext cx="299" cy="173"/>
              </a:xfrm>
              <a:prstGeom prst="rect">
                <a:avLst/>
              </a:prstGeom>
              <a:solidFill>
                <a:srgbClr val="CFBDC8"/>
              </a:solidFill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 i="1">
                    <a:solidFill>
                      <a:schemeClr val="tx1"/>
                    </a:solidFill>
                    <a:latin typeface="Verdana" charset="0"/>
                  </a:rPr>
                  <a:t>104</a:t>
                </a:r>
              </a:p>
            </p:txBody>
          </p:sp>
        </p:grpSp>
        <p:sp>
          <p:nvSpPr>
            <p:cNvPr id="1314827" name="Freeform 11"/>
            <p:cNvSpPr>
              <a:spLocks/>
            </p:cNvSpPr>
            <p:nvPr/>
          </p:nvSpPr>
          <p:spPr bwMode="auto">
            <a:xfrm>
              <a:off x="1107" y="1488"/>
              <a:ext cx="310" cy="408"/>
            </a:xfrm>
            <a:custGeom>
              <a:avLst/>
              <a:gdLst/>
              <a:ahLst/>
              <a:cxnLst>
                <a:cxn ang="0">
                  <a:pos x="181" y="393"/>
                </a:cxn>
                <a:cxn ang="0">
                  <a:pos x="445" y="393"/>
                </a:cxn>
                <a:cxn ang="0">
                  <a:pos x="445" y="0"/>
                </a:cxn>
                <a:cxn ang="0">
                  <a:pos x="0" y="0"/>
                </a:cxn>
              </a:cxnLst>
              <a:rect l="0" t="0" r="r" b="b"/>
              <a:pathLst>
                <a:path w="445" h="393">
                  <a:moveTo>
                    <a:pt x="181" y="393"/>
                  </a:moveTo>
                  <a:lnTo>
                    <a:pt x="445" y="393"/>
                  </a:lnTo>
                  <a:lnTo>
                    <a:pt x="445" y="0"/>
                  </a:lnTo>
                  <a:lnTo>
                    <a:pt x="0" y="0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28" name="AutoShape 12"/>
            <p:cNvSpPr>
              <a:spLocks noChangeArrowheads="1"/>
            </p:cNvSpPr>
            <p:nvPr/>
          </p:nvSpPr>
          <p:spPr bwMode="auto">
            <a:xfrm>
              <a:off x="2763" y="2444"/>
              <a:ext cx="2439" cy="723"/>
            </a:xfrm>
            <a:prstGeom prst="star16">
              <a:avLst>
                <a:gd name="adj" fmla="val 44537"/>
              </a:avLst>
            </a:prstGeom>
            <a:solidFill>
              <a:srgbClr val="CFBDC8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29" name="Freeform 13"/>
            <p:cNvSpPr>
              <a:spLocks/>
            </p:cNvSpPr>
            <p:nvPr/>
          </p:nvSpPr>
          <p:spPr bwMode="auto">
            <a:xfrm flipH="1">
              <a:off x="2311" y="946"/>
              <a:ext cx="47" cy="167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584"/>
                </a:cxn>
              </a:cxnLst>
              <a:rect l="0" t="0" r="r" b="b"/>
              <a:pathLst>
                <a:path w="1" h="1585">
                  <a:moveTo>
                    <a:pt x="0" y="0"/>
                  </a:moveTo>
                  <a:lnTo>
                    <a:pt x="0" y="1584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30" name="Freeform 14"/>
            <p:cNvSpPr>
              <a:spLocks/>
            </p:cNvSpPr>
            <p:nvPr/>
          </p:nvSpPr>
          <p:spPr bwMode="auto">
            <a:xfrm>
              <a:off x="716" y="999"/>
              <a:ext cx="1644" cy="1484"/>
            </a:xfrm>
            <a:custGeom>
              <a:avLst/>
              <a:gdLst/>
              <a:ahLst/>
              <a:cxnLst>
                <a:cxn ang="0">
                  <a:pos x="856" y="0"/>
                </a:cxn>
                <a:cxn ang="0">
                  <a:pos x="0" y="0"/>
                </a:cxn>
                <a:cxn ang="0">
                  <a:pos x="0" y="1296"/>
                </a:cxn>
              </a:cxnLst>
              <a:rect l="0" t="0" r="r" b="b"/>
              <a:pathLst>
                <a:path w="857" h="1297">
                  <a:moveTo>
                    <a:pt x="856" y="0"/>
                  </a:moveTo>
                  <a:lnTo>
                    <a:pt x="0" y="0"/>
                  </a:lnTo>
                  <a:lnTo>
                    <a:pt x="0" y="1296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31" name="Freeform 15"/>
            <p:cNvSpPr>
              <a:spLocks/>
            </p:cNvSpPr>
            <p:nvPr/>
          </p:nvSpPr>
          <p:spPr bwMode="auto">
            <a:xfrm>
              <a:off x="2342" y="1000"/>
              <a:ext cx="1409" cy="72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88" y="0"/>
                </a:cxn>
                <a:cxn ang="0">
                  <a:pos x="1688" y="552"/>
                </a:cxn>
              </a:cxnLst>
              <a:rect l="0" t="0" r="r" b="b"/>
              <a:pathLst>
                <a:path w="1689" h="553">
                  <a:moveTo>
                    <a:pt x="0" y="0"/>
                  </a:moveTo>
                  <a:lnTo>
                    <a:pt x="1688" y="0"/>
                  </a:lnTo>
                  <a:lnTo>
                    <a:pt x="1688" y="552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32" name="Rectangle 16"/>
            <p:cNvSpPr>
              <a:spLocks noChangeArrowheads="1"/>
            </p:cNvSpPr>
            <p:nvPr/>
          </p:nvSpPr>
          <p:spPr bwMode="auto">
            <a:xfrm>
              <a:off x="2332" y="742"/>
              <a:ext cx="411" cy="229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800" i="1">
                  <a:solidFill>
                    <a:srgbClr val="56127A"/>
                  </a:solidFill>
                  <a:latin typeface="Verdana" charset="0"/>
                </a:rPr>
                <a:t>stall</a:t>
              </a:r>
            </a:p>
          </p:txBody>
        </p:sp>
        <p:sp>
          <p:nvSpPr>
            <p:cNvPr id="1314833" name="Rectangle 17"/>
            <p:cNvSpPr>
              <a:spLocks noChangeArrowheads="1"/>
            </p:cNvSpPr>
            <p:nvPr/>
          </p:nvSpPr>
          <p:spPr bwMode="auto">
            <a:xfrm>
              <a:off x="4033" y="1691"/>
              <a:ext cx="109" cy="30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34" name="Freeform 18"/>
            <p:cNvSpPr>
              <a:spLocks/>
            </p:cNvSpPr>
            <p:nvPr/>
          </p:nvSpPr>
          <p:spPr bwMode="auto">
            <a:xfrm>
              <a:off x="4066" y="1945"/>
              <a:ext cx="43" cy="44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21" y="0"/>
                </a:cxn>
                <a:cxn ang="0">
                  <a:pos x="42" y="43"/>
                </a:cxn>
              </a:cxnLst>
              <a:rect l="0" t="0" r="r" b="b"/>
              <a:pathLst>
                <a:path w="43" h="44">
                  <a:moveTo>
                    <a:pt x="0" y="43"/>
                  </a:moveTo>
                  <a:lnTo>
                    <a:pt x="21" y="0"/>
                  </a:lnTo>
                  <a:lnTo>
                    <a:pt x="42" y="43"/>
                  </a:lnTo>
                </a:path>
              </a:pathLst>
            </a:custGeom>
            <a:noFill/>
            <a:ln w="9525" cap="rnd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35" name="Rectangle 19"/>
            <p:cNvSpPr>
              <a:spLocks noChangeArrowheads="1"/>
            </p:cNvSpPr>
            <p:nvPr/>
          </p:nvSpPr>
          <p:spPr bwMode="auto">
            <a:xfrm>
              <a:off x="4895" y="1686"/>
              <a:ext cx="109" cy="30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36" name="Freeform 20"/>
            <p:cNvSpPr>
              <a:spLocks/>
            </p:cNvSpPr>
            <p:nvPr/>
          </p:nvSpPr>
          <p:spPr bwMode="auto">
            <a:xfrm>
              <a:off x="4928" y="1940"/>
              <a:ext cx="43" cy="44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21" y="0"/>
                </a:cxn>
                <a:cxn ang="0">
                  <a:pos x="42" y="43"/>
                </a:cxn>
              </a:cxnLst>
              <a:rect l="0" t="0" r="r" b="b"/>
              <a:pathLst>
                <a:path w="43" h="44">
                  <a:moveTo>
                    <a:pt x="0" y="43"/>
                  </a:moveTo>
                  <a:lnTo>
                    <a:pt x="21" y="0"/>
                  </a:lnTo>
                  <a:lnTo>
                    <a:pt x="42" y="43"/>
                  </a:lnTo>
                </a:path>
              </a:pathLst>
            </a:custGeom>
            <a:noFill/>
            <a:ln w="9525" cap="rnd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37" name="Freeform 21"/>
            <p:cNvSpPr>
              <a:spLocks/>
            </p:cNvSpPr>
            <p:nvPr/>
          </p:nvSpPr>
          <p:spPr bwMode="auto">
            <a:xfrm>
              <a:off x="2654" y="1910"/>
              <a:ext cx="1019" cy="870"/>
            </a:xfrm>
            <a:custGeom>
              <a:avLst/>
              <a:gdLst/>
              <a:ahLst/>
              <a:cxnLst>
                <a:cxn ang="0">
                  <a:pos x="0" y="1376"/>
                </a:cxn>
                <a:cxn ang="0">
                  <a:pos x="0" y="0"/>
                </a:cxn>
                <a:cxn ang="0">
                  <a:pos x="520" y="0"/>
                </a:cxn>
                <a:cxn ang="0">
                  <a:pos x="1904" y="0"/>
                </a:cxn>
              </a:cxnLst>
              <a:rect l="0" t="0" r="r" b="b"/>
              <a:pathLst>
                <a:path w="1905" h="1377">
                  <a:moveTo>
                    <a:pt x="0" y="1376"/>
                  </a:moveTo>
                  <a:lnTo>
                    <a:pt x="0" y="0"/>
                  </a:lnTo>
                  <a:lnTo>
                    <a:pt x="520" y="0"/>
                  </a:lnTo>
                  <a:lnTo>
                    <a:pt x="1904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38" name="Line 22"/>
            <p:cNvSpPr>
              <a:spLocks noChangeShapeType="1"/>
            </p:cNvSpPr>
            <p:nvPr/>
          </p:nvSpPr>
          <p:spPr bwMode="auto">
            <a:xfrm>
              <a:off x="4162" y="1859"/>
              <a:ext cx="723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39" name="Rectangle 23"/>
            <p:cNvSpPr>
              <a:spLocks noChangeArrowheads="1"/>
            </p:cNvSpPr>
            <p:nvPr/>
          </p:nvSpPr>
          <p:spPr bwMode="auto">
            <a:xfrm>
              <a:off x="3985" y="1754"/>
              <a:ext cx="221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IR</a:t>
              </a:r>
            </a:p>
          </p:txBody>
        </p:sp>
        <p:sp>
          <p:nvSpPr>
            <p:cNvPr id="1314840" name="Rectangle 24"/>
            <p:cNvSpPr>
              <a:spLocks noChangeArrowheads="1"/>
            </p:cNvSpPr>
            <p:nvPr/>
          </p:nvSpPr>
          <p:spPr bwMode="auto">
            <a:xfrm>
              <a:off x="4839" y="1749"/>
              <a:ext cx="221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IR</a:t>
              </a:r>
            </a:p>
          </p:txBody>
        </p:sp>
        <p:sp>
          <p:nvSpPr>
            <p:cNvPr id="1314841" name="Freeform 25"/>
            <p:cNvSpPr>
              <a:spLocks/>
            </p:cNvSpPr>
            <p:nvPr/>
          </p:nvSpPr>
          <p:spPr bwMode="auto">
            <a:xfrm>
              <a:off x="822" y="2042"/>
              <a:ext cx="217" cy="633"/>
            </a:xfrm>
            <a:custGeom>
              <a:avLst/>
              <a:gdLst/>
              <a:ahLst/>
              <a:cxnLst>
                <a:cxn ang="0">
                  <a:pos x="0" y="632"/>
                </a:cxn>
                <a:cxn ang="0">
                  <a:pos x="0" y="56"/>
                </a:cxn>
                <a:cxn ang="0">
                  <a:pos x="0" y="0"/>
                </a:cxn>
                <a:cxn ang="0">
                  <a:pos x="216" y="0"/>
                </a:cxn>
              </a:cxnLst>
              <a:rect l="0" t="0" r="r" b="b"/>
              <a:pathLst>
                <a:path w="217" h="633">
                  <a:moveTo>
                    <a:pt x="0" y="632"/>
                  </a:moveTo>
                  <a:lnTo>
                    <a:pt x="0" y="56"/>
                  </a:lnTo>
                  <a:lnTo>
                    <a:pt x="0" y="0"/>
                  </a:lnTo>
                  <a:lnTo>
                    <a:pt x="216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42" name="Freeform 26"/>
            <p:cNvSpPr>
              <a:spLocks/>
            </p:cNvSpPr>
            <p:nvPr/>
          </p:nvSpPr>
          <p:spPr bwMode="auto">
            <a:xfrm>
              <a:off x="798" y="2674"/>
              <a:ext cx="193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" y="0"/>
                </a:cxn>
                <a:cxn ang="0">
                  <a:pos x="192" y="0"/>
                </a:cxn>
              </a:cxnLst>
              <a:rect l="0" t="0" r="r" b="b"/>
              <a:pathLst>
                <a:path w="193" h="1">
                  <a:moveTo>
                    <a:pt x="0" y="0"/>
                  </a:moveTo>
                  <a:lnTo>
                    <a:pt x="144" y="0"/>
                  </a:lnTo>
                  <a:lnTo>
                    <a:pt x="192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43" name="Rectangle 27"/>
            <p:cNvSpPr>
              <a:spLocks noChangeArrowheads="1"/>
            </p:cNvSpPr>
            <p:nvPr/>
          </p:nvSpPr>
          <p:spPr bwMode="auto">
            <a:xfrm>
              <a:off x="662" y="2490"/>
              <a:ext cx="128" cy="36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44" name="Line 28"/>
            <p:cNvSpPr>
              <a:spLocks noChangeShapeType="1"/>
            </p:cNvSpPr>
            <p:nvPr/>
          </p:nvSpPr>
          <p:spPr bwMode="auto">
            <a:xfrm>
              <a:off x="806" y="2674"/>
              <a:ext cx="3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45" name="Rectangle 29"/>
            <p:cNvSpPr>
              <a:spLocks noChangeArrowheads="1"/>
            </p:cNvSpPr>
            <p:nvPr/>
          </p:nvSpPr>
          <p:spPr bwMode="auto">
            <a:xfrm>
              <a:off x="613" y="2614"/>
              <a:ext cx="239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PC</a:t>
              </a:r>
            </a:p>
          </p:txBody>
        </p:sp>
        <p:sp>
          <p:nvSpPr>
            <p:cNvPr id="1314846" name="Freeform 30"/>
            <p:cNvSpPr>
              <a:spLocks/>
            </p:cNvSpPr>
            <p:nvPr/>
          </p:nvSpPr>
          <p:spPr bwMode="auto">
            <a:xfrm>
              <a:off x="702" y="2802"/>
              <a:ext cx="49" cy="49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24" y="0"/>
                </a:cxn>
                <a:cxn ang="0">
                  <a:pos x="48" y="48"/>
                </a:cxn>
              </a:cxnLst>
              <a:rect l="0" t="0" r="r" b="b"/>
              <a:pathLst>
                <a:path w="49" h="49">
                  <a:moveTo>
                    <a:pt x="0" y="48"/>
                  </a:moveTo>
                  <a:lnTo>
                    <a:pt x="24" y="0"/>
                  </a:lnTo>
                  <a:lnTo>
                    <a:pt x="48" y="48"/>
                  </a:lnTo>
                </a:path>
              </a:pathLst>
            </a:custGeom>
            <a:noFill/>
            <a:ln w="9525" cap="rnd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47" name="Rectangle 31"/>
            <p:cNvSpPr>
              <a:spLocks noChangeArrowheads="1"/>
            </p:cNvSpPr>
            <p:nvPr/>
          </p:nvSpPr>
          <p:spPr bwMode="auto">
            <a:xfrm>
              <a:off x="997" y="2577"/>
              <a:ext cx="472" cy="58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48" name="Rectangle 32"/>
            <p:cNvSpPr>
              <a:spLocks noChangeArrowheads="1"/>
            </p:cNvSpPr>
            <p:nvPr/>
          </p:nvSpPr>
          <p:spPr bwMode="auto">
            <a:xfrm>
              <a:off x="964" y="2575"/>
              <a:ext cx="33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addr</a:t>
              </a:r>
            </a:p>
          </p:txBody>
        </p:sp>
        <p:sp>
          <p:nvSpPr>
            <p:cNvPr id="1314849" name="Rectangle 33"/>
            <p:cNvSpPr>
              <a:spLocks noChangeArrowheads="1"/>
            </p:cNvSpPr>
            <p:nvPr/>
          </p:nvSpPr>
          <p:spPr bwMode="auto">
            <a:xfrm>
              <a:off x="1198" y="2689"/>
              <a:ext cx="289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inst</a:t>
              </a:r>
            </a:p>
          </p:txBody>
        </p:sp>
        <p:sp>
          <p:nvSpPr>
            <p:cNvPr id="1314850" name="Rectangle 34"/>
            <p:cNvSpPr>
              <a:spLocks noChangeArrowheads="1"/>
            </p:cNvSpPr>
            <p:nvPr/>
          </p:nvSpPr>
          <p:spPr bwMode="auto">
            <a:xfrm>
              <a:off x="955" y="2847"/>
              <a:ext cx="566" cy="32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chemeClr val="tx1"/>
                  </a:solidFill>
                  <a:latin typeface="Verdana" charset="0"/>
                </a:rPr>
                <a:t>Inst</a:t>
              </a:r>
            </a:p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chemeClr val="tx1"/>
                  </a:solidFill>
                  <a:latin typeface="Verdana" charset="0"/>
                </a:rPr>
                <a:t>Memory</a:t>
              </a:r>
            </a:p>
          </p:txBody>
        </p:sp>
        <p:sp>
          <p:nvSpPr>
            <p:cNvPr id="1314851" name="Rectangle 35"/>
            <p:cNvSpPr>
              <a:spLocks noChangeArrowheads="1"/>
            </p:cNvSpPr>
            <p:nvPr/>
          </p:nvSpPr>
          <p:spPr bwMode="auto">
            <a:xfrm>
              <a:off x="732" y="1679"/>
              <a:ext cx="293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0x4</a:t>
              </a:r>
            </a:p>
          </p:txBody>
        </p:sp>
        <p:sp>
          <p:nvSpPr>
            <p:cNvPr id="1314852" name="Line 36"/>
            <p:cNvSpPr>
              <a:spLocks noChangeShapeType="1"/>
            </p:cNvSpPr>
            <p:nvPr/>
          </p:nvSpPr>
          <p:spPr bwMode="auto">
            <a:xfrm>
              <a:off x="1001" y="1753"/>
              <a:ext cx="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53" name="Freeform 37"/>
            <p:cNvSpPr>
              <a:spLocks/>
            </p:cNvSpPr>
            <p:nvPr/>
          </p:nvSpPr>
          <p:spPr bwMode="auto">
            <a:xfrm>
              <a:off x="1045" y="1705"/>
              <a:ext cx="241" cy="3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0"/>
                </a:cxn>
                <a:cxn ang="0">
                  <a:pos x="48" y="192"/>
                </a:cxn>
                <a:cxn ang="0">
                  <a:pos x="0" y="224"/>
                </a:cxn>
                <a:cxn ang="0">
                  <a:pos x="0" y="384"/>
                </a:cxn>
                <a:cxn ang="0">
                  <a:pos x="240" y="288"/>
                </a:cxn>
                <a:cxn ang="0">
                  <a:pos x="240" y="96"/>
                </a:cxn>
                <a:cxn ang="0">
                  <a:pos x="0" y="0"/>
                </a:cxn>
              </a:cxnLst>
              <a:rect l="0" t="0" r="r" b="b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54" name="Rectangle 38"/>
            <p:cNvSpPr>
              <a:spLocks noChangeArrowheads="1"/>
            </p:cNvSpPr>
            <p:nvPr/>
          </p:nvSpPr>
          <p:spPr bwMode="auto">
            <a:xfrm>
              <a:off x="1059" y="1823"/>
              <a:ext cx="268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chemeClr val="tx1"/>
                  </a:solidFill>
                  <a:latin typeface="Verdana" charset="0"/>
                </a:rPr>
                <a:t>Add</a:t>
              </a:r>
            </a:p>
          </p:txBody>
        </p:sp>
        <p:grpSp>
          <p:nvGrpSpPr>
            <p:cNvPr id="4" name="Group 39"/>
            <p:cNvGrpSpPr>
              <a:grpSpLocks/>
            </p:cNvGrpSpPr>
            <p:nvPr/>
          </p:nvGrpSpPr>
          <p:grpSpPr bwMode="auto">
            <a:xfrm>
              <a:off x="3276" y="1667"/>
              <a:ext cx="748" cy="330"/>
              <a:chOff x="2532" y="1410"/>
              <a:chExt cx="748" cy="330"/>
            </a:xfrm>
          </p:grpSpPr>
          <p:sp>
            <p:nvSpPr>
              <p:cNvPr id="1314856" name="Freeform 40"/>
              <p:cNvSpPr>
                <a:spLocks/>
              </p:cNvSpPr>
              <p:nvPr/>
            </p:nvSpPr>
            <p:spPr bwMode="auto">
              <a:xfrm>
                <a:off x="2934" y="1451"/>
                <a:ext cx="145" cy="289"/>
              </a:xfrm>
              <a:custGeom>
                <a:avLst/>
                <a:gdLst/>
                <a:ahLst/>
                <a:cxnLst>
                  <a:cxn ang="0">
                    <a:pos x="144" y="48"/>
                  </a:cxn>
                  <a:cxn ang="0">
                    <a:pos x="144" y="240"/>
                  </a:cxn>
                  <a:cxn ang="0">
                    <a:pos x="0" y="288"/>
                  </a:cxn>
                  <a:cxn ang="0">
                    <a:pos x="0" y="0"/>
                  </a:cxn>
                  <a:cxn ang="0">
                    <a:pos x="144" y="48"/>
                  </a:cxn>
                </a:cxnLst>
                <a:rect l="0" t="0" r="r" b="b"/>
                <a:pathLst>
                  <a:path w="145" h="289">
                    <a:moveTo>
                      <a:pt x="144" y="48"/>
                    </a:moveTo>
                    <a:lnTo>
                      <a:pt x="144" y="240"/>
                    </a:lnTo>
                    <a:lnTo>
                      <a:pt x="0" y="288"/>
                    </a:lnTo>
                    <a:lnTo>
                      <a:pt x="0" y="0"/>
                    </a:lnTo>
                    <a:lnTo>
                      <a:pt x="144" y="48"/>
                    </a:lnTo>
                  </a:path>
                </a:pathLst>
              </a:custGeom>
              <a:solidFill>
                <a:schemeClr val="bg1"/>
              </a:solidFill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4857" name="Rectangle 41"/>
              <p:cNvSpPr>
                <a:spLocks noChangeArrowheads="1"/>
              </p:cNvSpPr>
              <p:nvPr/>
            </p:nvSpPr>
            <p:spPr bwMode="auto">
              <a:xfrm>
                <a:off x="2532" y="1410"/>
                <a:ext cx="323" cy="19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400">
                    <a:solidFill>
                      <a:schemeClr val="tx1"/>
                    </a:solidFill>
                    <a:latin typeface="Verdana" charset="0"/>
                  </a:rPr>
                  <a:t>nop</a:t>
                </a:r>
              </a:p>
            </p:txBody>
          </p:sp>
          <p:sp>
            <p:nvSpPr>
              <p:cNvPr id="1314858" name="Line 42"/>
              <p:cNvSpPr>
                <a:spLocks noChangeShapeType="1"/>
              </p:cNvSpPr>
              <p:nvPr/>
            </p:nvSpPr>
            <p:spPr bwMode="auto">
              <a:xfrm>
                <a:off x="3080" y="1587"/>
                <a:ext cx="2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4859" name="Line 43"/>
              <p:cNvSpPr>
                <a:spLocks noChangeShapeType="1"/>
              </p:cNvSpPr>
              <p:nvPr/>
            </p:nvSpPr>
            <p:spPr bwMode="auto">
              <a:xfrm>
                <a:off x="2856" y="1515"/>
                <a:ext cx="6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314860" name="Rectangle 44"/>
            <p:cNvSpPr>
              <a:spLocks noChangeArrowheads="1"/>
            </p:cNvSpPr>
            <p:nvPr/>
          </p:nvSpPr>
          <p:spPr bwMode="auto">
            <a:xfrm>
              <a:off x="2296" y="2623"/>
              <a:ext cx="109" cy="30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61" name="Freeform 45"/>
            <p:cNvSpPr>
              <a:spLocks/>
            </p:cNvSpPr>
            <p:nvPr/>
          </p:nvSpPr>
          <p:spPr bwMode="auto">
            <a:xfrm>
              <a:off x="2329" y="2877"/>
              <a:ext cx="43" cy="44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21" y="0"/>
                </a:cxn>
                <a:cxn ang="0">
                  <a:pos x="42" y="43"/>
                </a:cxn>
              </a:cxnLst>
              <a:rect l="0" t="0" r="r" b="b"/>
              <a:pathLst>
                <a:path w="43" h="44">
                  <a:moveTo>
                    <a:pt x="0" y="43"/>
                  </a:moveTo>
                  <a:lnTo>
                    <a:pt x="21" y="0"/>
                  </a:lnTo>
                  <a:lnTo>
                    <a:pt x="42" y="43"/>
                  </a:lnTo>
                </a:path>
              </a:pathLst>
            </a:custGeom>
            <a:noFill/>
            <a:ln w="9525" cap="rnd" cmpd="sng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62" name="Rectangle 46"/>
            <p:cNvSpPr>
              <a:spLocks noChangeArrowheads="1"/>
            </p:cNvSpPr>
            <p:nvPr/>
          </p:nvSpPr>
          <p:spPr bwMode="auto">
            <a:xfrm>
              <a:off x="2257" y="2690"/>
              <a:ext cx="221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IR</a:t>
              </a:r>
            </a:p>
          </p:txBody>
        </p:sp>
        <p:sp>
          <p:nvSpPr>
            <p:cNvPr id="1314863" name="Text Box 47"/>
            <p:cNvSpPr txBox="1">
              <a:spLocks noChangeArrowheads="1"/>
            </p:cNvSpPr>
            <p:nvPr/>
          </p:nvSpPr>
          <p:spPr bwMode="auto">
            <a:xfrm>
              <a:off x="4004" y="1498"/>
              <a:ext cx="177" cy="17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i="1">
                  <a:solidFill>
                    <a:schemeClr val="tx1"/>
                  </a:solidFill>
                  <a:latin typeface="Verdana" charset="0"/>
                </a:rPr>
                <a:t>E</a:t>
              </a:r>
            </a:p>
          </p:txBody>
        </p:sp>
        <p:sp>
          <p:nvSpPr>
            <p:cNvPr id="1314864" name="Text Box 48"/>
            <p:cNvSpPr txBox="1">
              <a:spLocks noChangeArrowheads="1"/>
            </p:cNvSpPr>
            <p:nvPr/>
          </p:nvSpPr>
          <p:spPr bwMode="auto">
            <a:xfrm>
              <a:off x="4860" y="1493"/>
              <a:ext cx="197" cy="17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i="1">
                  <a:solidFill>
                    <a:schemeClr val="tx1"/>
                  </a:solidFill>
                  <a:latin typeface="Verdana" charset="0"/>
                </a:rPr>
                <a:t>M</a:t>
              </a:r>
            </a:p>
          </p:txBody>
        </p:sp>
        <p:sp>
          <p:nvSpPr>
            <p:cNvPr id="1314865" name="Line 49"/>
            <p:cNvSpPr>
              <a:spLocks noChangeShapeType="1"/>
            </p:cNvSpPr>
            <p:nvPr/>
          </p:nvSpPr>
          <p:spPr bwMode="auto">
            <a:xfrm flipV="1">
              <a:off x="2411" y="2786"/>
              <a:ext cx="469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66" name="Line 50"/>
            <p:cNvSpPr>
              <a:spLocks noChangeShapeType="1"/>
            </p:cNvSpPr>
            <p:nvPr/>
          </p:nvSpPr>
          <p:spPr bwMode="auto">
            <a:xfrm flipV="1">
              <a:off x="1486" y="2828"/>
              <a:ext cx="466" cy="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67" name="Freeform 51"/>
            <p:cNvSpPr>
              <a:spLocks/>
            </p:cNvSpPr>
            <p:nvPr/>
          </p:nvSpPr>
          <p:spPr bwMode="auto">
            <a:xfrm>
              <a:off x="934" y="1082"/>
              <a:ext cx="169" cy="497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0" y="240"/>
                </a:cxn>
                <a:cxn ang="0">
                  <a:pos x="144" y="288"/>
                </a:cxn>
                <a:cxn ang="0">
                  <a:pos x="144" y="0"/>
                </a:cxn>
                <a:cxn ang="0">
                  <a:pos x="0" y="48"/>
                </a:cxn>
              </a:cxnLst>
              <a:rect l="0" t="0" r="r" b="b"/>
              <a:pathLst>
                <a:path w="145" h="289">
                  <a:moveTo>
                    <a:pt x="0" y="48"/>
                  </a:moveTo>
                  <a:lnTo>
                    <a:pt x="0" y="240"/>
                  </a:lnTo>
                  <a:lnTo>
                    <a:pt x="144" y="288"/>
                  </a:lnTo>
                  <a:lnTo>
                    <a:pt x="144" y="0"/>
                  </a:lnTo>
                  <a:lnTo>
                    <a:pt x="0" y="48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68" name="Freeform 52"/>
            <p:cNvSpPr>
              <a:spLocks/>
            </p:cNvSpPr>
            <p:nvPr/>
          </p:nvSpPr>
          <p:spPr bwMode="auto">
            <a:xfrm>
              <a:off x="424" y="1335"/>
              <a:ext cx="517" cy="1327"/>
            </a:xfrm>
            <a:custGeom>
              <a:avLst/>
              <a:gdLst/>
              <a:ahLst/>
              <a:cxnLst>
                <a:cxn ang="0">
                  <a:pos x="517" y="0"/>
                </a:cxn>
                <a:cxn ang="0">
                  <a:pos x="0" y="0"/>
                </a:cxn>
                <a:cxn ang="0">
                  <a:pos x="0" y="1231"/>
                </a:cxn>
                <a:cxn ang="0">
                  <a:pos x="227" y="1231"/>
                </a:cxn>
              </a:cxnLst>
              <a:rect l="0" t="0" r="r" b="b"/>
              <a:pathLst>
                <a:path w="517" h="1231">
                  <a:moveTo>
                    <a:pt x="517" y="0"/>
                  </a:moveTo>
                  <a:lnTo>
                    <a:pt x="0" y="0"/>
                  </a:lnTo>
                  <a:lnTo>
                    <a:pt x="0" y="1231"/>
                  </a:lnTo>
                  <a:lnTo>
                    <a:pt x="227" y="1231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" name="Group 53"/>
            <p:cNvGrpSpPr>
              <a:grpSpLocks/>
            </p:cNvGrpSpPr>
            <p:nvPr/>
          </p:nvGrpSpPr>
          <p:grpSpPr bwMode="auto">
            <a:xfrm>
              <a:off x="2375" y="1365"/>
              <a:ext cx="385" cy="241"/>
              <a:chOff x="2375" y="1063"/>
              <a:chExt cx="385" cy="241"/>
            </a:xfrm>
          </p:grpSpPr>
          <p:sp>
            <p:nvSpPr>
              <p:cNvPr id="1314870" name="Freeform 54"/>
              <p:cNvSpPr>
                <a:spLocks/>
              </p:cNvSpPr>
              <p:nvPr/>
            </p:nvSpPr>
            <p:spPr bwMode="auto">
              <a:xfrm rot="-5400000">
                <a:off x="2447" y="991"/>
                <a:ext cx="241" cy="38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0"/>
                  </a:cxn>
                  <a:cxn ang="0">
                    <a:pos x="48" y="192"/>
                  </a:cxn>
                  <a:cxn ang="0">
                    <a:pos x="0" y="224"/>
                  </a:cxn>
                  <a:cxn ang="0">
                    <a:pos x="0" y="384"/>
                  </a:cxn>
                  <a:cxn ang="0">
                    <a:pos x="240" y="288"/>
                  </a:cxn>
                  <a:cxn ang="0">
                    <a:pos x="240" y="96"/>
                  </a:cxn>
                  <a:cxn ang="0">
                    <a:pos x="0" y="0"/>
                  </a:cxn>
                </a:cxnLst>
                <a:rect l="0" t="0" r="r" b="b"/>
                <a:pathLst>
                  <a:path w="241" h="385">
                    <a:moveTo>
                      <a:pt x="0" y="0"/>
                    </a:moveTo>
                    <a:lnTo>
                      <a:pt x="0" y="160"/>
                    </a:lnTo>
                    <a:lnTo>
                      <a:pt x="48" y="192"/>
                    </a:lnTo>
                    <a:lnTo>
                      <a:pt x="0" y="224"/>
                    </a:lnTo>
                    <a:lnTo>
                      <a:pt x="0" y="384"/>
                    </a:lnTo>
                    <a:lnTo>
                      <a:pt x="240" y="288"/>
                    </a:lnTo>
                    <a:lnTo>
                      <a:pt x="240" y="96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4871" name="Rectangle 55"/>
              <p:cNvSpPr>
                <a:spLocks noChangeArrowheads="1"/>
              </p:cNvSpPr>
              <p:nvPr/>
            </p:nvSpPr>
            <p:spPr bwMode="auto">
              <a:xfrm>
                <a:off x="2421" y="1103"/>
                <a:ext cx="299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Add</a:t>
                </a:r>
              </a:p>
            </p:txBody>
          </p:sp>
        </p:grpSp>
        <p:sp>
          <p:nvSpPr>
            <p:cNvPr id="1314872" name="Freeform 56"/>
            <p:cNvSpPr>
              <a:spLocks/>
            </p:cNvSpPr>
            <p:nvPr/>
          </p:nvSpPr>
          <p:spPr bwMode="auto">
            <a:xfrm>
              <a:off x="1088" y="1169"/>
              <a:ext cx="1482" cy="201"/>
            </a:xfrm>
            <a:custGeom>
              <a:avLst/>
              <a:gdLst/>
              <a:ahLst/>
              <a:cxnLst>
                <a:cxn ang="0">
                  <a:pos x="1387" y="150"/>
                </a:cxn>
                <a:cxn ang="0">
                  <a:pos x="1387" y="0"/>
                </a:cxn>
                <a:cxn ang="0">
                  <a:pos x="0" y="0"/>
                </a:cxn>
              </a:cxnLst>
              <a:rect l="0" t="0" r="r" b="b"/>
              <a:pathLst>
                <a:path w="1387" h="150">
                  <a:moveTo>
                    <a:pt x="1387" y="150"/>
                  </a:moveTo>
                  <a:lnTo>
                    <a:pt x="1387" y="0"/>
                  </a:lnTo>
                  <a:lnTo>
                    <a:pt x="0" y="0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73" name="Freeform 57"/>
            <p:cNvSpPr>
              <a:spLocks/>
            </p:cNvSpPr>
            <p:nvPr/>
          </p:nvSpPr>
          <p:spPr bwMode="auto">
            <a:xfrm>
              <a:off x="823" y="1601"/>
              <a:ext cx="1628" cy="559"/>
            </a:xfrm>
            <a:custGeom>
              <a:avLst/>
              <a:gdLst/>
              <a:ahLst/>
              <a:cxnLst>
                <a:cxn ang="0">
                  <a:pos x="0" y="139"/>
                </a:cxn>
                <a:cxn ang="0">
                  <a:pos x="832" y="139"/>
                </a:cxn>
                <a:cxn ang="0">
                  <a:pos x="832" y="0"/>
                </a:cxn>
              </a:cxnLst>
              <a:rect l="0" t="0" r="r" b="b"/>
              <a:pathLst>
                <a:path w="832" h="139">
                  <a:moveTo>
                    <a:pt x="0" y="139"/>
                  </a:moveTo>
                  <a:lnTo>
                    <a:pt x="832" y="139"/>
                  </a:lnTo>
                  <a:lnTo>
                    <a:pt x="832" y="0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74" name="Line 58"/>
            <p:cNvSpPr>
              <a:spLocks noChangeShapeType="1"/>
            </p:cNvSpPr>
            <p:nvPr/>
          </p:nvSpPr>
          <p:spPr bwMode="auto">
            <a:xfrm rot="-5400000">
              <a:off x="2510" y="1751"/>
              <a:ext cx="291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75" name="Freeform 59"/>
            <p:cNvSpPr>
              <a:spLocks/>
            </p:cNvSpPr>
            <p:nvPr/>
          </p:nvSpPr>
          <p:spPr bwMode="auto">
            <a:xfrm>
              <a:off x="1104" y="1296"/>
              <a:ext cx="2032" cy="1340"/>
            </a:xfrm>
            <a:custGeom>
              <a:avLst/>
              <a:gdLst/>
              <a:ahLst/>
              <a:cxnLst>
                <a:cxn ang="0">
                  <a:pos x="2032" y="1316"/>
                </a:cxn>
                <a:cxn ang="0">
                  <a:pos x="2032" y="971"/>
                </a:cxn>
                <a:cxn ang="0">
                  <a:pos x="642" y="964"/>
                </a:cxn>
                <a:cxn ang="0">
                  <a:pos x="642" y="0"/>
                </a:cxn>
                <a:cxn ang="0">
                  <a:pos x="0" y="0"/>
                </a:cxn>
              </a:cxnLst>
              <a:rect l="0" t="0" r="r" b="b"/>
              <a:pathLst>
                <a:path w="2032" h="1316">
                  <a:moveTo>
                    <a:pt x="2032" y="1316"/>
                  </a:moveTo>
                  <a:lnTo>
                    <a:pt x="2032" y="971"/>
                  </a:lnTo>
                  <a:lnTo>
                    <a:pt x="642" y="964"/>
                  </a:lnTo>
                  <a:lnTo>
                    <a:pt x="642" y="0"/>
                  </a:lnTo>
                  <a:lnTo>
                    <a:pt x="0" y="0"/>
                  </a:lnTo>
                </a:path>
              </a:pathLst>
            </a:custGeom>
            <a:noFill/>
            <a:ln w="25400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76" name="Rectangle 60"/>
            <p:cNvSpPr>
              <a:spLocks noChangeArrowheads="1"/>
            </p:cNvSpPr>
            <p:nvPr/>
          </p:nvSpPr>
          <p:spPr bwMode="auto">
            <a:xfrm>
              <a:off x="701" y="738"/>
              <a:ext cx="1588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1200">
                  <a:solidFill>
                    <a:srgbClr val="56127A"/>
                  </a:solidFill>
                  <a:latin typeface="Verdana" charset="0"/>
                </a:rPr>
                <a:t>PCSrc</a:t>
              </a:r>
              <a:r>
                <a:rPr lang="en-US" sz="1200">
                  <a:solidFill>
                    <a:schemeClr val="bg2"/>
                  </a:solidFill>
                  <a:latin typeface="Verdana" charset="0"/>
                </a:rPr>
                <a:t> (pc+4 / jabs / rind / br)</a:t>
              </a:r>
            </a:p>
          </p:txBody>
        </p:sp>
        <p:sp>
          <p:nvSpPr>
            <p:cNvPr id="1314877" name="Line 61"/>
            <p:cNvSpPr>
              <a:spLocks noChangeShapeType="1"/>
            </p:cNvSpPr>
            <p:nvPr/>
          </p:nvSpPr>
          <p:spPr bwMode="auto">
            <a:xfrm>
              <a:off x="1016" y="872"/>
              <a:ext cx="0" cy="25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" name="Group 62"/>
            <p:cNvGrpSpPr>
              <a:grpSpLocks/>
            </p:cNvGrpSpPr>
            <p:nvPr/>
          </p:nvGrpSpPr>
          <p:grpSpPr bwMode="auto">
            <a:xfrm>
              <a:off x="1540" y="2398"/>
              <a:ext cx="748" cy="527"/>
              <a:chOff x="1540" y="2406"/>
              <a:chExt cx="748" cy="527"/>
            </a:xfrm>
          </p:grpSpPr>
          <p:sp>
            <p:nvSpPr>
              <p:cNvPr id="1314879" name="Freeform 63"/>
              <p:cNvSpPr>
                <a:spLocks/>
              </p:cNvSpPr>
              <p:nvPr/>
            </p:nvSpPr>
            <p:spPr bwMode="auto">
              <a:xfrm>
                <a:off x="1942" y="2644"/>
                <a:ext cx="145" cy="289"/>
              </a:xfrm>
              <a:custGeom>
                <a:avLst/>
                <a:gdLst/>
                <a:ahLst/>
                <a:cxnLst>
                  <a:cxn ang="0">
                    <a:pos x="144" y="48"/>
                  </a:cxn>
                  <a:cxn ang="0">
                    <a:pos x="144" y="240"/>
                  </a:cxn>
                  <a:cxn ang="0">
                    <a:pos x="0" y="288"/>
                  </a:cxn>
                  <a:cxn ang="0">
                    <a:pos x="0" y="0"/>
                  </a:cxn>
                  <a:cxn ang="0">
                    <a:pos x="144" y="48"/>
                  </a:cxn>
                </a:cxnLst>
                <a:rect l="0" t="0" r="r" b="b"/>
                <a:pathLst>
                  <a:path w="145" h="289">
                    <a:moveTo>
                      <a:pt x="144" y="48"/>
                    </a:moveTo>
                    <a:lnTo>
                      <a:pt x="144" y="240"/>
                    </a:lnTo>
                    <a:lnTo>
                      <a:pt x="0" y="288"/>
                    </a:lnTo>
                    <a:lnTo>
                      <a:pt x="0" y="0"/>
                    </a:lnTo>
                    <a:lnTo>
                      <a:pt x="144" y="48"/>
                    </a:lnTo>
                  </a:path>
                </a:pathLst>
              </a:custGeom>
              <a:solidFill>
                <a:schemeClr val="bg1"/>
              </a:solidFill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4880" name="Rectangle 64"/>
              <p:cNvSpPr>
                <a:spLocks noChangeArrowheads="1"/>
              </p:cNvSpPr>
              <p:nvPr/>
            </p:nvSpPr>
            <p:spPr bwMode="auto">
              <a:xfrm>
                <a:off x="1540" y="2603"/>
                <a:ext cx="323" cy="19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400">
                    <a:solidFill>
                      <a:schemeClr val="tx1"/>
                    </a:solidFill>
                    <a:latin typeface="Verdana" charset="0"/>
                  </a:rPr>
                  <a:t>nop</a:t>
                </a:r>
              </a:p>
            </p:txBody>
          </p:sp>
          <p:sp>
            <p:nvSpPr>
              <p:cNvPr id="1314881" name="Line 65"/>
              <p:cNvSpPr>
                <a:spLocks noChangeShapeType="1"/>
              </p:cNvSpPr>
              <p:nvPr/>
            </p:nvSpPr>
            <p:spPr bwMode="auto">
              <a:xfrm>
                <a:off x="2088" y="2780"/>
                <a:ext cx="20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4882" name="Line 66"/>
              <p:cNvSpPr>
                <a:spLocks noChangeShapeType="1"/>
              </p:cNvSpPr>
              <p:nvPr/>
            </p:nvSpPr>
            <p:spPr bwMode="auto">
              <a:xfrm>
                <a:off x="1864" y="2708"/>
                <a:ext cx="6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4883" name="Text Box 67"/>
              <p:cNvSpPr txBox="1">
                <a:spLocks noChangeArrowheads="1"/>
              </p:cNvSpPr>
              <p:nvPr/>
            </p:nvSpPr>
            <p:spPr bwMode="auto">
              <a:xfrm>
                <a:off x="1623" y="2406"/>
                <a:ext cx="429" cy="17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IRSrc</a:t>
                </a:r>
                <a:r>
                  <a:rPr lang="en-US" sz="1200" baseline="-25000">
                    <a:solidFill>
                      <a:schemeClr val="tx1"/>
                    </a:solidFill>
                    <a:latin typeface="Verdana" charset="0"/>
                  </a:rPr>
                  <a:t>D</a:t>
                </a:r>
                <a:endParaRPr lang="en-US" sz="1200">
                  <a:solidFill>
                    <a:schemeClr val="tx1"/>
                  </a:solidFill>
                  <a:latin typeface="Verdana" charset="0"/>
                </a:endParaRPr>
              </a:p>
            </p:txBody>
          </p:sp>
          <p:sp>
            <p:nvSpPr>
              <p:cNvPr id="1314884" name="Line 68"/>
              <p:cNvSpPr>
                <a:spLocks noChangeShapeType="1"/>
              </p:cNvSpPr>
              <p:nvPr/>
            </p:nvSpPr>
            <p:spPr bwMode="auto">
              <a:xfrm>
                <a:off x="2016" y="2496"/>
                <a:ext cx="0" cy="192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sp>
        <p:nvSpPr>
          <p:cNvPr id="1314885" name="Text Box 69"/>
          <p:cNvSpPr txBox="1">
            <a:spLocks noChangeArrowheads="1"/>
          </p:cNvSpPr>
          <p:nvPr/>
        </p:nvSpPr>
        <p:spPr bwMode="auto">
          <a:xfrm>
            <a:off x="3783013" y="4965700"/>
            <a:ext cx="5119687" cy="13112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Branch condition is not known until the execute stage </a:t>
            </a:r>
          </a:p>
          <a:p>
            <a:pPr lvl="1">
              <a:spcBef>
                <a:spcPct val="0"/>
              </a:spcBef>
            </a:pPr>
            <a:r>
              <a:rPr lang="en-US" sz="2000" i="1">
                <a:solidFill>
                  <a:schemeClr val="tx1"/>
                </a:solidFill>
                <a:latin typeface="Verdana" charset="0"/>
              </a:rPr>
              <a:t>what action should be taken in the</a:t>
            </a:r>
          </a:p>
          <a:p>
            <a:pPr lvl="1">
              <a:spcBef>
                <a:spcPct val="0"/>
              </a:spcBef>
            </a:pPr>
            <a:r>
              <a:rPr lang="en-US" sz="2000" i="1">
                <a:solidFill>
                  <a:schemeClr val="tx1"/>
                </a:solidFill>
                <a:latin typeface="Verdana" charset="0"/>
              </a:rPr>
              <a:t>decode stage ?</a:t>
            </a:r>
          </a:p>
        </p:txBody>
      </p:sp>
      <p:grpSp>
        <p:nvGrpSpPr>
          <p:cNvPr id="7" name="Group 70"/>
          <p:cNvGrpSpPr>
            <a:grpSpLocks/>
          </p:cNvGrpSpPr>
          <p:nvPr/>
        </p:nvGrpSpPr>
        <p:grpSpPr bwMode="auto">
          <a:xfrm>
            <a:off x="5627688" y="3114675"/>
            <a:ext cx="2179637" cy="1476375"/>
            <a:chOff x="3545" y="2120"/>
            <a:chExt cx="1373" cy="930"/>
          </a:xfrm>
        </p:grpSpPr>
        <p:sp>
          <p:nvSpPr>
            <p:cNvPr id="1314887" name="Freeform 71"/>
            <p:cNvSpPr>
              <a:spLocks/>
            </p:cNvSpPr>
            <p:nvPr/>
          </p:nvSpPr>
          <p:spPr bwMode="auto">
            <a:xfrm flipV="1">
              <a:off x="4334" y="2813"/>
              <a:ext cx="584" cy="4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76" y="0"/>
                </a:cxn>
              </a:cxnLst>
              <a:rect l="0" t="0" r="r" b="b"/>
              <a:pathLst>
                <a:path w="977" h="1">
                  <a:moveTo>
                    <a:pt x="0" y="0"/>
                  </a:moveTo>
                  <a:lnTo>
                    <a:pt x="976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88" name="Freeform 72"/>
            <p:cNvSpPr>
              <a:spLocks/>
            </p:cNvSpPr>
            <p:nvPr/>
          </p:nvSpPr>
          <p:spPr bwMode="auto">
            <a:xfrm flipV="1">
              <a:off x="3545" y="2666"/>
              <a:ext cx="532" cy="4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76" y="0"/>
                </a:cxn>
              </a:cxnLst>
              <a:rect l="0" t="0" r="r" b="b"/>
              <a:pathLst>
                <a:path w="977" h="1">
                  <a:moveTo>
                    <a:pt x="0" y="0"/>
                  </a:moveTo>
                  <a:lnTo>
                    <a:pt x="976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89" name="Rectangle 73"/>
            <p:cNvSpPr>
              <a:spLocks noChangeArrowheads="1"/>
            </p:cNvSpPr>
            <p:nvPr/>
          </p:nvSpPr>
          <p:spPr bwMode="auto">
            <a:xfrm>
              <a:off x="3785" y="2559"/>
              <a:ext cx="109" cy="30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A</a:t>
              </a:r>
            </a:p>
          </p:txBody>
        </p:sp>
        <p:sp>
          <p:nvSpPr>
            <p:cNvPr id="1314890" name="Rectangle 74"/>
            <p:cNvSpPr>
              <a:spLocks noChangeArrowheads="1"/>
            </p:cNvSpPr>
            <p:nvPr/>
          </p:nvSpPr>
          <p:spPr bwMode="auto">
            <a:xfrm>
              <a:off x="4673" y="2707"/>
              <a:ext cx="109" cy="30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Y</a:t>
              </a:r>
            </a:p>
          </p:txBody>
        </p:sp>
        <p:sp>
          <p:nvSpPr>
            <p:cNvPr id="1314891" name="Freeform 75"/>
            <p:cNvSpPr>
              <a:spLocks/>
            </p:cNvSpPr>
            <p:nvPr/>
          </p:nvSpPr>
          <p:spPr bwMode="auto">
            <a:xfrm>
              <a:off x="4084" y="2665"/>
              <a:ext cx="241" cy="3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0"/>
                </a:cxn>
                <a:cxn ang="0">
                  <a:pos x="48" y="192"/>
                </a:cxn>
                <a:cxn ang="0">
                  <a:pos x="0" y="224"/>
                </a:cxn>
                <a:cxn ang="0">
                  <a:pos x="0" y="384"/>
                </a:cxn>
                <a:cxn ang="0">
                  <a:pos x="240" y="288"/>
                </a:cxn>
                <a:cxn ang="0">
                  <a:pos x="240" y="96"/>
                </a:cxn>
                <a:cxn ang="0">
                  <a:pos x="0" y="0"/>
                </a:cxn>
              </a:cxnLst>
              <a:rect l="0" t="0" r="r" b="b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92" name="Rectangle 76"/>
            <p:cNvSpPr>
              <a:spLocks noChangeArrowheads="1"/>
            </p:cNvSpPr>
            <p:nvPr/>
          </p:nvSpPr>
          <p:spPr bwMode="auto">
            <a:xfrm>
              <a:off x="4089" y="2767"/>
              <a:ext cx="272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chemeClr val="tx1"/>
                  </a:solidFill>
                  <a:latin typeface="Verdana" charset="0"/>
                </a:rPr>
                <a:t>ALU</a:t>
              </a:r>
            </a:p>
          </p:txBody>
        </p:sp>
        <p:sp>
          <p:nvSpPr>
            <p:cNvPr id="1314893" name="Freeform 77"/>
            <p:cNvSpPr>
              <a:spLocks/>
            </p:cNvSpPr>
            <p:nvPr/>
          </p:nvSpPr>
          <p:spPr bwMode="auto">
            <a:xfrm>
              <a:off x="4340" y="2120"/>
              <a:ext cx="84" cy="696"/>
            </a:xfrm>
            <a:custGeom>
              <a:avLst/>
              <a:gdLst/>
              <a:ahLst/>
              <a:cxnLst>
                <a:cxn ang="0">
                  <a:pos x="0" y="696"/>
                </a:cxn>
                <a:cxn ang="0">
                  <a:pos x="84" y="696"/>
                </a:cxn>
                <a:cxn ang="0">
                  <a:pos x="84" y="0"/>
                </a:cxn>
              </a:cxnLst>
              <a:rect l="0" t="0" r="r" b="b"/>
              <a:pathLst>
                <a:path w="84" h="696">
                  <a:moveTo>
                    <a:pt x="0" y="696"/>
                  </a:moveTo>
                  <a:lnTo>
                    <a:pt x="84" y="696"/>
                  </a:lnTo>
                  <a:lnTo>
                    <a:pt x="84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94" name="Rectangle 78"/>
            <p:cNvSpPr>
              <a:spLocks noChangeArrowheads="1"/>
            </p:cNvSpPr>
            <p:nvPr/>
          </p:nvSpPr>
          <p:spPr bwMode="auto">
            <a:xfrm>
              <a:off x="4440" y="2143"/>
              <a:ext cx="416" cy="19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chemeClr val="tx1"/>
                  </a:solidFill>
                  <a:latin typeface="Verdana" charset="0"/>
                </a:rPr>
                <a:t>zero?</a:t>
              </a:r>
            </a:p>
          </p:txBody>
        </p:sp>
      </p:grpSp>
      <p:grpSp>
        <p:nvGrpSpPr>
          <p:cNvPr id="8" name="Group 79"/>
          <p:cNvGrpSpPr>
            <a:grpSpLocks/>
          </p:cNvGrpSpPr>
          <p:nvPr/>
        </p:nvGrpSpPr>
        <p:grpSpPr bwMode="auto">
          <a:xfrm>
            <a:off x="1752600" y="1958975"/>
            <a:ext cx="2438400" cy="1239838"/>
            <a:chOff x="1104" y="1392"/>
            <a:chExt cx="1536" cy="781"/>
          </a:xfrm>
        </p:grpSpPr>
        <p:sp>
          <p:nvSpPr>
            <p:cNvPr id="1314896" name="Oval 80"/>
            <p:cNvSpPr>
              <a:spLocks noChangeArrowheads="1"/>
            </p:cNvSpPr>
            <p:nvPr/>
          </p:nvSpPr>
          <p:spPr bwMode="auto">
            <a:xfrm>
              <a:off x="1872" y="1680"/>
              <a:ext cx="264" cy="12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97" name="Line 81"/>
            <p:cNvSpPr>
              <a:spLocks noChangeShapeType="1"/>
            </p:cNvSpPr>
            <p:nvPr/>
          </p:nvSpPr>
          <p:spPr bwMode="auto">
            <a:xfrm flipV="1">
              <a:off x="1920" y="1776"/>
              <a:ext cx="0" cy="39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98" name="Freeform 82"/>
            <p:cNvSpPr>
              <a:spLocks/>
            </p:cNvSpPr>
            <p:nvPr/>
          </p:nvSpPr>
          <p:spPr bwMode="auto">
            <a:xfrm>
              <a:off x="2064" y="1776"/>
              <a:ext cx="576" cy="288"/>
            </a:xfrm>
            <a:custGeom>
              <a:avLst/>
              <a:gdLst/>
              <a:ahLst/>
              <a:cxnLst>
                <a:cxn ang="0">
                  <a:pos x="576" y="240"/>
                </a:cxn>
                <a:cxn ang="0">
                  <a:pos x="0" y="240"/>
                </a:cxn>
                <a:cxn ang="0">
                  <a:pos x="0" y="0"/>
                </a:cxn>
              </a:cxnLst>
              <a:rect l="0" t="0" r="r" b="b"/>
              <a:pathLst>
                <a:path w="576" h="240">
                  <a:moveTo>
                    <a:pt x="576" y="240"/>
                  </a:moveTo>
                  <a:lnTo>
                    <a:pt x="0" y="240"/>
                  </a:lnTo>
                  <a:lnTo>
                    <a:pt x="0" y="0"/>
                  </a:lnTo>
                </a:path>
              </a:pathLst>
            </a:custGeom>
            <a:noFill/>
            <a:ln w="22225" cap="flat" cmpd="sng">
              <a:solidFill>
                <a:schemeClr val="tx1"/>
              </a:solidFill>
              <a:prstDash val="solid"/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4899" name="Freeform 83"/>
            <p:cNvSpPr>
              <a:spLocks/>
            </p:cNvSpPr>
            <p:nvPr/>
          </p:nvSpPr>
          <p:spPr bwMode="auto">
            <a:xfrm>
              <a:off x="1104" y="1392"/>
              <a:ext cx="912" cy="288"/>
            </a:xfrm>
            <a:custGeom>
              <a:avLst/>
              <a:gdLst/>
              <a:ahLst/>
              <a:cxnLst>
                <a:cxn ang="0">
                  <a:pos x="912" y="240"/>
                </a:cxn>
                <a:cxn ang="0">
                  <a:pos x="912" y="0"/>
                </a:cxn>
                <a:cxn ang="0">
                  <a:pos x="0" y="0"/>
                </a:cxn>
              </a:cxnLst>
              <a:rect l="0" t="0" r="r" b="b"/>
              <a:pathLst>
                <a:path w="912" h="240">
                  <a:moveTo>
                    <a:pt x="912" y="240"/>
                  </a:moveTo>
                  <a:lnTo>
                    <a:pt x="912" y="0"/>
                  </a:lnTo>
                  <a:lnTo>
                    <a:pt x="0" y="0"/>
                  </a:lnTo>
                </a:path>
              </a:pathLst>
            </a:custGeom>
            <a:noFill/>
            <a:ln w="22225" cap="flat" cmpd="sng">
              <a:solidFill>
                <a:schemeClr val="tx1"/>
              </a:solidFill>
              <a:prstDash val="solid"/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48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48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48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4885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03DFDA-1853-3E43-983A-76C2406B99C5}" type="slidenum">
              <a:rPr lang="en-US"/>
              <a:pPr/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1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76225" y="304800"/>
            <a:ext cx="7564438" cy="6096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Pipelining Conditional Branches</a:t>
            </a:r>
          </a:p>
        </p:txBody>
      </p:sp>
      <p:sp>
        <p:nvSpPr>
          <p:cNvPr id="1315843" name="Rectangle 3"/>
          <p:cNvSpPr>
            <a:spLocks noChangeArrowheads="1"/>
          </p:cNvSpPr>
          <p:nvPr/>
        </p:nvSpPr>
        <p:spPr bwMode="auto">
          <a:xfrm>
            <a:off x="0" y="5111750"/>
            <a:ext cx="3675063" cy="11874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1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096	ADD </a:t>
            </a:r>
          </a:p>
          <a:p>
            <a:pPr>
              <a:spcBef>
                <a:spcPct val="0"/>
              </a:spcBef>
            </a:pPr>
            <a:r>
              <a:rPr lang="en-US" sz="1800">
                <a:solidFill>
                  <a:schemeClr val="accent2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2"/>
                </a:solidFill>
                <a:latin typeface="Verdana" charset="0"/>
              </a:rPr>
              <a:t>2</a:t>
            </a:r>
            <a:r>
              <a:rPr lang="en-US" sz="1800">
                <a:solidFill>
                  <a:schemeClr val="accent2"/>
                </a:solidFill>
                <a:latin typeface="Verdana" charset="0"/>
              </a:rPr>
              <a:t>	100	BEQZ r1 +200</a:t>
            </a:r>
          </a:p>
          <a:p>
            <a:pPr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3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104	ADD</a:t>
            </a:r>
          </a:p>
          <a:p>
            <a:pPr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4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304	ADD</a:t>
            </a:r>
          </a:p>
        </p:txBody>
      </p:sp>
      <p:sp>
        <p:nvSpPr>
          <p:cNvPr id="1315844" name="Freeform 4"/>
          <p:cNvSpPr>
            <a:spLocks/>
          </p:cNvSpPr>
          <p:nvPr/>
        </p:nvSpPr>
        <p:spPr bwMode="auto">
          <a:xfrm>
            <a:off x="1757363" y="2111375"/>
            <a:ext cx="492125" cy="647700"/>
          </a:xfrm>
          <a:custGeom>
            <a:avLst/>
            <a:gdLst/>
            <a:ahLst/>
            <a:cxnLst>
              <a:cxn ang="0">
                <a:pos x="181" y="393"/>
              </a:cxn>
              <a:cxn ang="0">
                <a:pos x="445" y="393"/>
              </a:cxn>
              <a:cxn ang="0">
                <a:pos x="445" y="0"/>
              </a:cxn>
              <a:cxn ang="0">
                <a:pos x="0" y="0"/>
              </a:cxn>
            </a:cxnLst>
            <a:rect l="0" t="0" r="r" b="b"/>
            <a:pathLst>
              <a:path w="445" h="393">
                <a:moveTo>
                  <a:pt x="181" y="393"/>
                </a:moveTo>
                <a:lnTo>
                  <a:pt x="445" y="393"/>
                </a:lnTo>
                <a:lnTo>
                  <a:pt x="445" y="0"/>
                </a:lnTo>
                <a:lnTo>
                  <a:pt x="0" y="0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5845" name="AutoShape 5"/>
          <p:cNvSpPr>
            <a:spLocks noChangeArrowheads="1"/>
          </p:cNvSpPr>
          <p:nvPr/>
        </p:nvSpPr>
        <p:spPr bwMode="auto">
          <a:xfrm>
            <a:off x="4386263" y="3629025"/>
            <a:ext cx="3871912" cy="1147763"/>
          </a:xfrm>
          <a:prstGeom prst="star16">
            <a:avLst>
              <a:gd name="adj" fmla="val 44537"/>
            </a:avLst>
          </a:prstGeom>
          <a:solidFill>
            <a:srgbClr val="CFBDC8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5846" name="Freeform 6"/>
          <p:cNvSpPr>
            <a:spLocks/>
          </p:cNvSpPr>
          <p:nvPr/>
        </p:nvSpPr>
        <p:spPr bwMode="auto">
          <a:xfrm flipH="1">
            <a:off x="3668713" y="1250950"/>
            <a:ext cx="74612" cy="26558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584"/>
              </a:cxn>
            </a:cxnLst>
            <a:rect l="0" t="0" r="r" b="b"/>
            <a:pathLst>
              <a:path w="1" h="1585">
                <a:moveTo>
                  <a:pt x="0" y="0"/>
                </a:moveTo>
                <a:lnTo>
                  <a:pt x="0" y="1584"/>
                </a:lnTo>
              </a:path>
            </a:pathLst>
          </a:custGeom>
          <a:noFill/>
          <a:ln w="12700" cap="rnd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5847" name="Freeform 7"/>
          <p:cNvSpPr>
            <a:spLocks/>
          </p:cNvSpPr>
          <p:nvPr/>
        </p:nvSpPr>
        <p:spPr bwMode="auto">
          <a:xfrm>
            <a:off x="1136650" y="1335088"/>
            <a:ext cx="2609850" cy="2355850"/>
          </a:xfrm>
          <a:custGeom>
            <a:avLst/>
            <a:gdLst/>
            <a:ahLst/>
            <a:cxnLst>
              <a:cxn ang="0">
                <a:pos x="856" y="0"/>
              </a:cxn>
              <a:cxn ang="0">
                <a:pos x="0" y="0"/>
              </a:cxn>
              <a:cxn ang="0">
                <a:pos x="0" y="1296"/>
              </a:cxn>
            </a:cxnLst>
            <a:rect l="0" t="0" r="r" b="b"/>
            <a:pathLst>
              <a:path w="857" h="1297">
                <a:moveTo>
                  <a:pt x="856" y="0"/>
                </a:moveTo>
                <a:lnTo>
                  <a:pt x="0" y="0"/>
                </a:lnTo>
                <a:lnTo>
                  <a:pt x="0" y="1296"/>
                </a:lnTo>
              </a:path>
            </a:pathLst>
          </a:custGeom>
          <a:noFill/>
          <a:ln w="12700" cap="rnd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5848" name="Freeform 8"/>
          <p:cNvSpPr>
            <a:spLocks/>
          </p:cNvSpPr>
          <p:nvPr/>
        </p:nvSpPr>
        <p:spPr bwMode="auto">
          <a:xfrm>
            <a:off x="3717925" y="1336675"/>
            <a:ext cx="2236788" cy="11477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88" y="0"/>
              </a:cxn>
              <a:cxn ang="0">
                <a:pos x="1688" y="552"/>
              </a:cxn>
            </a:cxnLst>
            <a:rect l="0" t="0" r="r" b="b"/>
            <a:pathLst>
              <a:path w="1689" h="553">
                <a:moveTo>
                  <a:pt x="0" y="0"/>
                </a:moveTo>
                <a:lnTo>
                  <a:pt x="1688" y="0"/>
                </a:lnTo>
                <a:lnTo>
                  <a:pt x="1688" y="552"/>
                </a:lnTo>
              </a:path>
            </a:pathLst>
          </a:custGeom>
          <a:noFill/>
          <a:ln w="12700" cap="rnd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5849" name="Rectangle 9"/>
          <p:cNvSpPr>
            <a:spLocks noChangeArrowheads="1"/>
          </p:cNvSpPr>
          <p:nvPr/>
        </p:nvSpPr>
        <p:spPr bwMode="auto">
          <a:xfrm>
            <a:off x="3702050" y="927100"/>
            <a:ext cx="652463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stall</a:t>
            </a:r>
          </a:p>
        </p:txBody>
      </p:sp>
      <p:sp>
        <p:nvSpPr>
          <p:cNvPr id="1315850" name="Rectangle 10"/>
          <p:cNvSpPr>
            <a:spLocks noChangeArrowheads="1"/>
          </p:cNvSpPr>
          <p:nvPr/>
        </p:nvSpPr>
        <p:spPr bwMode="auto">
          <a:xfrm>
            <a:off x="6402388" y="2433638"/>
            <a:ext cx="173037" cy="4826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5851" name="Freeform 11"/>
          <p:cNvSpPr>
            <a:spLocks/>
          </p:cNvSpPr>
          <p:nvPr/>
        </p:nvSpPr>
        <p:spPr bwMode="auto">
          <a:xfrm>
            <a:off x="6454775" y="2836863"/>
            <a:ext cx="68263" cy="69850"/>
          </a:xfrm>
          <a:custGeom>
            <a:avLst/>
            <a:gdLst/>
            <a:ahLst/>
            <a:cxnLst>
              <a:cxn ang="0">
                <a:pos x="0" y="43"/>
              </a:cxn>
              <a:cxn ang="0">
                <a:pos x="21" y="0"/>
              </a:cxn>
              <a:cxn ang="0">
                <a:pos x="42" y="43"/>
              </a:cxn>
            </a:cxnLst>
            <a:rect l="0" t="0" r="r" b="b"/>
            <a:pathLst>
              <a:path w="43" h="44">
                <a:moveTo>
                  <a:pt x="0" y="43"/>
                </a:moveTo>
                <a:lnTo>
                  <a:pt x="21" y="0"/>
                </a:lnTo>
                <a:lnTo>
                  <a:pt x="42" y="43"/>
                </a:lnTo>
              </a:path>
            </a:pathLst>
          </a:custGeom>
          <a:noFill/>
          <a:ln w="9525" cap="rnd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5852" name="Rectangle 12"/>
          <p:cNvSpPr>
            <a:spLocks noChangeArrowheads="1"/>
          </p:cNvSpPr>
          <p:nvPr/>
        </p:nvSpPr>
        <p:spPr bwMode="auto">
          <a:xfrm>
            <a:off x="7770813" y="2425700"/>
            <a:ext cx="173037" cy="4826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5853" name="Freeform 13"/>
          <p:cNvSpPr>
            <a:spLocks/>
          </p:cNvSpPr>
          <p:nvPr/>
        </p:nvSpPr>
        <p:spPr bwMode="auto">
          <a:xfrm>
            <a:off x="7823200" y="2828925"/>
            <a:ext cx="68263" cy="69850"/>
          </a:xfrm>
          <a:custGeom>
            <a:avLst/>
            <a:gdLst/>
            <a:ahLst/>
            <a:cxnLst>
              <a:cxn ang="0">
                <a:pos x="0" y="43"/>
              </a:cxn>
              <a:cxn ang="0">
                <a:pos x="21" y="0"/>
              </a:cxn>
              <a:cxn ang="0">
                <a:pos x="42" y="43"/>
              </a:cxn>
            </a:cxnLst>
            <a:rect l="0" t="0" r="r" b="b"/>
            <a:pathLst>
              <a:path w="43" h="44">
                <a:moveTo>
                  <a:pt x="0" y="43"/>
                </a:moveTo>
                <a:lnTo>
                  <a:pt x="21" y="0"/>
                </a:lnTo>
                <a:lnTo>
                  <a:pt x="42" y="43"/>
                </a:lnTo>
              </a:path>
            </a:pathLst>
          </a:custGeom>
          <a:noFill/>
          <a:ln w="9525" cap="rnd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5854" name="Freeform 14"/>
          <p:cNvSpPr>
            <a:spLocks/>
          </p:cNvSpPr>
          <p:nvPr/>
        </p:nvSpPr>
        <p:spPr bwMode="auto">
          <a:xfrm>
            <a:off x="4213225" y="2781300"/>
            <a:ext cx="1617663" cy="1381125"/>
          </a:xfrm>
          <a:custGeom>
            <a:avLst/>
            <a:gdLst/>
            <a:ahLst/>
            <a:cxnLst>
              <a:cxn ang="0">
                <a:pos x="0" y="1376"/>
              </a:cxn>
              <a:cxn ang="0">
                <a:pos x="0" y="0"/>
              </a:cxn>
              <a:cxn ang="0">
                <a:pos x="520" y="0"/>
              </a:cxn>
              <a:cxn ang="0">
                <a:pos x="1904" y="0"/>
              </a:cxn>
            </a:cxnLst>
            <a:rect l="0" t="0" r="r" b="b"/>
            <a:pathLst>
              <a:path w="1905" h="1377">
                <a:moveTo>
                  <a:pt x="0" y="1376"/>
                </a:moveTo>
                <a:lnTo>
                  <a:pt x="0" y="0"/>
                </a:lnTo>
                <a:lnTo>
                  <a:pt x="520" y="0"/>
                </a:lnTo>
                <a:lnTo>
                  <a:pt x="1904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5855" name="Line 15"/>
          <p:cNvSpPr>
            <a:spLocks noChangeShapeType="1"/>
          </p:cNvSpPr>
          <p:nvPr/>
        </p:nvSpPr>
        <p:spPr bwMode="auto">
          <a:xfrm>
            <a:off x="6607175" y="2700338"/>
            <a:ext cx="11477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5856" name="Rectangle 16"/>
          <p:cNvSpPr>
            <a:spLocks noChangeArrowheads="1"/>
          </p:cNvSpPr>
          <p:nvPr/>
        </p:nvSpPr>
        <p:spPr bwMode="auto">
          <a:xfrm>
            <a:off x="6326188" y="2533650"/>
            <a:ext cx="350837" cy="2714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IR</a:t>
            </a:r>
          </a:p>
        </p:txBody>
      </p:sp>
      <p:sp>
        <p:nvSpPr>
          <p:cNvPr id="1315857" name="Rectangle 17"/>
          <p:cNvSpPr>
            <a:spLocks noChangeArrowheads="1"/>
          </p:cNvSpPr>
          <p:nvPr/>
        </p:nvSpPr>
        <p:spPr bwMode="auto">
          <a:xfrm>
            <a:off x="7681913" y="2525713"/>
            <a:ext cx="350837" cy="27146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IR</a:t>
            </a:r>
          </a:p>
        </p:txBody>
      </p:sp>
      <p:sp>
        <p:nvSpPr>
          <p:cNvPr id="1315858" name="Freeform 18"/>
          <p:cNvSpPr>
            <a:spLocks/>
          </p:cNvSpPr>
          <p:nvPr/>
        </p:nvSpPr>
        <p:spPr bwMode="auto">
          <a:xfrm>
            <a:off x="1304925" y="2990850"/>
            <a:ext cx="344488" cy="1004888"/>
          </a:xfrm>
          <a:custGeom>
            <a:avLst/>
            <a:gdLst/>
            <a:ahLst/>
            <a:cxnLst>
              <a:cxn ang="0">
                <a:pos x="0" y="632"/>
              </a:cxn>
              <a:cxn ang="0">
                <a:pos x="0" y="56"/>
              </a:cxn>
              <a:cxn ang="0">
                <a:pos x="0" y="0"/>
              </a:cxn>
              <a:cxn ang="0">
                <a:pos x="216" y="0"/>
              </a:cxn>
            </a:cxnLst>
            <a:rect l="0" t="0" r="r" b="b"/>
            <a:pathLst>
              <a:path w="217" h="633">
                <a:moveTo>
                  <a:pt x="0" y="632"/>
                </a:moveTo>
                <a:lnTo>
                  <a:pt x="0" y="56"/>
                </a:lnTo>
                <a:lnTo>
                  <a:pt x="0" y="0"/>
                </a:lnTo>
                <a:lnTo>
                  <a:pt x="216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5859" name="Freeform 19"/>
          <p:cNvSpPr>
            <a:spLocks/>
          </p:cNvSpPr>
          <p:nvPr/>
        </p:nvSpPr>
        <p:spPr bwMode="auto">
          <a:xfrm>
            <a:off x="1266825" y="3994150"/>
            <a:ext cx="306388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4" y="0"/>
              </a:cxn>
              <a:cxn ang="0">
                <a:pos x="192" y="0"/>
              </a:cxn>
            </a:cxnLst>
            <a:rect l="0" t="0" r="r" b="b"/>
            <a:pathLst>
              <a:path w="193" h="1">
                <a:moveTo>
                  <a:pt x="0" y="0"/>
                </a:moveTo>
                <a:lnTo>
                  <a:pt x="144" y="0"/>
                </a:lnTo>
                <a:lnTo>
                  <a:pt x="192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5860" name="Rectangle 20"/>
          <p:cNvSpPr>
            <a:spLocks noChangeArrowheads="1"/>
          </p:cNvSpPr>
          <p:nvPr/>
        </p:nvSpPr>
        <p:spPr bwMode="auto">
          <a:xfrm>
            <a:off x="1050925" y="3702050"/>
            <a:ext cx="203200" cy="5842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5861" name="Line 21"/>
          <p:cNvSpPr>
            <a:spLocks noChangeShapeType="1"/>
          </p:cNvSpPr>
          <p:nvPr/>
        </p:nvSpPr>
        <p:spPr bwMode="auto">
          <a:xfrm>
            <a:off x="1279525" y="3994150"/>
            <a:ext cx="50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5862" name="Rectangle 22"/>
          <p:cNvSpPr>
            <a:spLocks noChangeArrowheads="1"/>
          </p:cNvSpPr>
          <p:nvPr/>
        </p:nvSpPr>
        <p:spPr bwMode="auto">
          <a:xfrm>
            <a:off x="973138" y="3898900"/>
            <a:ext cx="379412" cy="2714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PC</a:t>
            </a:r>
          </a:p>
        </p:txBody>
      </p:sp>
      <p:sp>
        <p:nvSpPr>
          <p:cNvPr id="1315863" name="Freeform 23"/>
          <p:cNvSpPr>
            <a:spLocks/>
          </p:cNvSpPr>
          <p:nvPr/>
        </p:nvSpPr>
        <p:spPr bwMode="auto">
          <a:xfrm>
            <a:off x="1114425" y="4197350"/>
            <a:ext cx="77788" cy="77788"/>
          </a:xfrm>
          <a:custGeom>
            <a:avLst/>
            <a:gdLst/>
            <a:ahLst/>
            <a:cxnLst>
              <a:cxn ang="0">
                <a:pos x="0" y="48"/>
              </a:cxn>
              <a:cxn ang="0">
                <a:pos x="24" y="0"/>
              </a:cxn>
              <a:cxn ang="0">
                <a:pos x="48" y="48"/>
              </a:cxn>
            </a:cxnLst>
            <a:rect l="0" t="0" r="r" b="b"/>
            <a:pathLst>
              <a:path w="49" h="49">
                <a:moveTo>
                  <a:pt x="0" y="48"/>
                </a:moveTo>
                <a:lnTo>
                  <a:pt x="24" y="0"/>
                </a:lnTo>
                <a:lnTo>
                  <a:pt x="48" y="48"/>
                </a:lnTo>
              </a:path>
            </a:pathLst>
          </a:custGeom>
          <a:noFill/>
          <a:ln w="9525" cap="rnd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5864" name="Rectangle 24"/>
          <p:cNvSpPr>
            <a:spLocks noChangeArrowheads="1"/>
          </p:cNvSpPr>
          <p:nvPr/>
        </p:nvSpPr>
        <p:spPr bwMode="auto">
          <a:xfrm>
            <a:off x="1582738" y="3840163"/>
            <a:ext cx="749300" cy="9271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5865" name="Rectangle 25"/>
          <p:cNvSpPr>
            <a:spLocks noChangeArrowheads="1"/>
          </p:cNvSpPr>
          <p:nvPr/>
        </p:nvSpPr>
        <p:spPr bwMode="auto">
          <a:xfrm>
            <a:off x="1530350" y="3836988"/>
            <a:ext cx="527050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addr</a:t>
            </a:r>
          </a:p>
        </p:txBody>
      </p:sp>
      <p:sp>
        <p:nvSpPr>
          <p:cNvPr id="1315866" name="Rectangle 26"/>
          <p:cNvSpPr>
            <a:spLocks noChangeArrowheads="1"/>
          </p:cNvSpPr>
          <p:nvPr/>
        </p:nvSpPr>
        <p:spPr bwMode="auto">
          <a:xfrm>
            <a:off x="1901825" y="4017963"/>
            <a:ext cx="458788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inst</a:t>
            </a:r>
          </a:p>
        </p:txBody>
      </p:sp>
      <p:sp>
        <p:nvSpPr>
          <p:cNvPr id="1315867" name="Rectangle 27"/>
          <p:cNvSpPr>
            <a:spLocks noChangeArrowheads="1"/>
          </p:cNvSpPr>
          <p:nvPr/>
        </p:nvSpPr>
        <p:spPr bwMode="auto">
          <a:xfrm>
            <a:off x="1516063" y="4268788"/>
            <a:ext cx="898525" cy="514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Verdana" charset="0"/>
              </a:rPr>
              <a:t>Inst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Verdana" charset="0"/>
              </a:rPr>
              <a:t>Memory</a:t>
            </a:r>
          </a:p>
        </p:txBody>
      </p:sp>
      <p:sp>
        <p:nvSpPr>
          <p:cNvPr id="1315868" name="Rectangle 28"/>
          <p:cNvSpPr>
            <a:spLocks noChangeArrowheads="1"/>
          </p:cNvSpPr>
          <p:nvPr/>
        </p:nvSpPr>
        <p:spPr bwMode="auto">
          <a:xfrm>
            <a:off x="1162050" y="2414588"/>
            <a:ext cx="465138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0x4</a:t>
            </a:r>
          </a:p>
        </p:txBody>
      </p:sp>
      <p:sp>
        <p:nvSpPr>
          <p:cNvPr id="1315869" name="Line 29"/>
          <p:cNvSpPr>
            <a:spLocks noChangeShapeType="1"/>
          </p:cNvSpPr>
          <p:nvPr/>
        </p:nvSpPr>
        <p:spPr bwMode="auto">
          <a:xfrm>
            <a:off x="1589088" y="2532063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5870" name="Freeform 30"/>
          <p:cNvSpPr>
            <a:spLocks/>
          </p:cNvSpPr>
          <p:nvPr/>
        </p:nvSpPr>
        <p:spPr bwMode="auto">
          <a:xfrm>
            <a:off x="1658938" y="2455863"/>
            <a:ext cx="382587" cy="6111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60"/>
              </a:cxn>
              <a:cxn ang="0">
                <a:pos x="48" y="192"/>
              </a:cxn>
              <a:cxn ang="0">
                <a:pos x="0" y="224"/>
              </a:cxn>
              <a:cxn ang="0">
                <a:pos x="0" y="384"/>
              </a:cxn>
              <a:cxn ang="0">
                <a:pos x="240" y="288"/>
              </a:cxn>
              <a:cxn ang="0">
                <a:pos x="240" y="96"/>
              </a:cxn>
              <a:cxn ang="0">
                <a:pos x="0" y="0"/>
              </a:cxn>
            </a:cxnLst>
            <a:rect l="0" t="0" r="r" b="b"/>
            <a:pathLst>
              <a:path w="241" h="385">
                <a:moveTo>
                  <a:pt x="0" y="0"/>
                </a:moveTo>
                <a:lnTo>
                  <a:pt x="0" y="160"/>
                </a:lnTo>
                <a:lnTo>
                  <a:pt x="48" y="192"/>
                </a:lnTo>
                <a:lnTo>
                  <a:pt x="0" y="224"/>
                </a:lnTo>
                <a:lnTo>
                  <a:pt x="0" y="384"/>
                </a:lnTo>
                <a:lnTo>
                  <a:pt x="240" y="288"/>
                </a:lnTo>
                <a:lnTo>
                  <a:pt x="240" y="96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5871" name="Rectangle 31"/>
          <p:cNvSpPr>
            <a:spLocks noChangeArrowheads="1"/>
          </p:cNvSpPr>
          <p:nvPr/>
        </p:nvSpPr>
        <p:spPr bwMode="auto">
          <a:xfrm>
            <a:off x="1681163" y="2643188"/>
            <a:ext cx="42545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chemeClr val="tx1"/>
                </a:solidFill>
                <a:latin typeface="Verdana" charset="0"/>
              </a:rPr>
              <a:t>Add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5200650" y="2395538"/>
            <a:ext cx="1187450" cy="523875"/>
            <a:chOff x="2532" y="1410"/>
            <a:chExt cx="748" cy="330"/>
          </a:xfrm>
        </p:grpSpPr>
        <p:sp>
          <p:nvSpPr>
            <p:cNvPr id="1315873" name="Freeform 33"/>
            <p:cNvSpPr>
              <a:spLocks/>
            </p:cNvSpPr>
            <p:nvPr/>
          </p:nvSpPr>
          <p:spPr bwMode="auto">
            <a:xfrm>
              <a:off x="2934" y="1451"/>
              <a:ext cx="145" cy="289"/>
            </a:xfrm>
            <a:custGeom>
              <a:avLst/>
              <a:gdLst/>
              <a:ahLst/>
              <a:cxnLst>
                <a:cxn ang="0">
                  <a:pos x="144" y="48"/>
                </a:cxn>
                <a:cxn ang="0">
                  <a:pos x="144" y="240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144" y="48"/>
                </a:cxn>
              </a:cxnLst>
              <a:rect l="0" t="0" r="r" b="b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5874" name="Rectangle 34"/>
            <p:cNvSpPr>
              <a:spLocks noChangeArrowheads="1"/>
            </p:cNvSpPr>
            <p:nvPr/>
          </p:nvSpPr>
          <p:spPr bwMode="auto">
            <a:xfrm>
              <a:off x="2532" y="1410"/>
              <a:ext cx="323" cy="19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chemeClr val="tx1"/>
                  </a:solidFill>
                  <a:latin typeface="Verdana" charset="0"/>
                </a:rPr>
                <a:t>nop</a:t>
              </a:r>
            </a:p>
          </p:txBody>
        </p:sp>
        <p:sp>
          <p:nvSpPr>
            <p:cNvPr id="1315875" name="Line 35"/>
            <p:cNvSpPr>
              <a:spLocks noChangeShapeType="1"/>
            </p:cNvSpPr>
            <p:nvPr/>
          </p:nvSpPr>
          <p:spPr bwMode="auto">
            <a:xfrm>
              <a:off x="3080" y="1587"/>
              <a:ext cx="2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5876" name="Line 36"/>
            <p:cNvSpPr>
              <a:spLocks noChangeShapeType="1"/>
            </p:cNvSpPr>
            <p:nvPr/>
          </p:nvSpPr>
          <p:spPr bwMode="auto">
            <a:xfrm>
              <a:off x="2856" y="1515"/>
              <a:ext cx="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15877" name="Rectangle 37"/>
          <p:cNvSpPr>
            <a:spLocks noChangeArrowheads="1"/>
          </p:cNvSpPr>
          <p:nvPr/>
        </p:nvSpPr>
        <p:spPr bwMode="auto">
          <a:xfrm>
            <a:off x="3644900" y="3913188"/>
            <a:ext cx="173038" cy="4826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5878" name="Freeform 38"/>
          <p:cNvSpPr>
            <a:spLocks/>
          </p:cNvSpPr>
          <p:nvPr/>
        </p:nvSpPr>
        <p:spPr bwMode="auto">
          <a:xfrm>
            <a:off x="3697288" y="4316413"/>
            <a:ext cx="68262" cy="69850"/>
          </a:xfrm>
          <a:custGeom>
            <a:avLst/>
            <a:gdLst/>
            <a:ahLst/>
            <a:cxnLst>
              <a:cxn ang="0">
                <a:pos x="0" y="43"/>
              </a:cxn>
              <a:cxn ang="0">
                <a:pos x="21" y="0"/>
              </a:cxn>
              <a:cxn ang="0">
                <a:pos x="42" y="43"/>
              </a:cxn>
            </a:cxnLst>
            <a:rect l="0" t="0" r="r" b="b"/>
            <a:pathLst>
              <a:path w="43" h="44">
                <a:moveTo>
                  <a:pt x="0" y="43"/>
                </a:moveTo>
                <a:lnTo>
                  <a:pt x="21" y="0"/>
                </a:lnTo>
                <a:lnTo>
                  <a:pt x="42" y="43"/>
                </a:lnTo>
              </a:path>
            </a:pathLst>
          </a:custGeom>
          <a:noFill/>
          <a:ln w="9525" cap="rnd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5879" name="Rectangle 39"/>
          <p:cNvSpPr>
            <a:spLocks noChangeArrowheads="1"/>
          </p:cNvSpPr>
          <p:nvPr/>
        </p:nvSpPr>
        <p:spPr bwMode="auto">
          <a:xfrm>
            <a:off x="3582988" y="4019550"/>
            <a:ext cx="350837" cy="2714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IR</a:t>
            </a:r>
          </a:p>
        </p:txBody>
      </p:sp>
      <p:sp>
        <p:nvSpPr>
          <p:cNvPr id="1315880" name="Text Box 40"/>
          <p:cNvSpPr txBox="1">
            <a:spLocks noChangeArrowheads="1"/>
          </p:cNvSpPr>
          <p:nvPr/>
        </p:nvSpPr>
        <p:spPr bwMode="auto">
          <a:xfrm>
            <a:off x="6356350" y="2127250"/>
            <a:ext cx="280988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 i="1">
                <a:solidFill>
                  <a:schemeClr val="tx1"/>
                </a:solidFill>
                <a:latin typeface="Verdana" charset="0"/>
              </a:rPr>
              <a:t>E</a:t>
            </a:r>
          </a:p>
        </p:txBody>
      </p:sp>
      <p:sp>
        <p:nvSpPr>
          <p:cNvPr id="1315881" name="Text Box 41"/>
          <p:cNvSpPr txBox="1">
            <a:spLocks noChangeArrowheads="1"/>
          </p:cNvSpPr>
          <p:nvPr/>
        </p:nvSpPr>
        <p:spPr bwMode="auto">
          <a:xfrm>
            <a:off x="7715250" y="2119313"/>
            <a:ext cx="312738" cy="274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 i="1">
                <a:solidFill>
                  <a:schemeClr val="tx1"/>
                </a:solidFill>
                <a:latin typeface="Verdana" charset="0"/>
              </a:rPr>
              <a:t>M</a:t>
            </a:r>
          </a:p>
        </p:txBody>
      </p:sp>
      <p:sp>
        <p:nvSpPr>
          <p:cNvPr id="1315882" name="Line 42"/>
          <p:cNvSpPr>
            <a:spLocks noChangeShapeType="1"/>
          </p:cNvSpPr>
          <p:nvPr/>
        </p:nvSpPr>
        <p:spPr bwMode="auto">
          <a:xfrm flipV="1">
            <a:off x="3827463" y="4171950"/>
            <a:ext cx="7445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5883" name="Line 43"/>
          <p:cNvSpPr>
            <a:spLocks noChangeShapeType="1"/>
          </p:cNvSpPr>
          <p:nvPr/>
        </p:nvSpPr>
        <p:spPr bwMode="auto">
          <a:xfrm flipV="1">
            <a:off x="2359025" y="4238625"/>
            <a:ext cx="739775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5884" name="Freeform 44"/>
          <p:cNvSpPr>
            <a:spLocks/>
          </p:cNvSpPr>
          <p:nvPr/>
        </p:nvSpPr>
        <p:spPr bwMode="auto">
          <a:xfrm>
            <a:off x="1482725" y="1466850"/>
            <a:ext cx="268288" cy="788988"/>
          </a:xfrm>
          <a:custGeom>
            <a:avLst/>
            <a:gdLst/>
            <a:ahLst/>
            <a:cxnLst>
              <a:cxn ang="0">
                <a:pos x="0" y="48"/>
              </a:cxn>
              <a:cxn ang="0">
                <a:pos x="0" y="240"/>
              </a:cxn>
              <a:cxn ang="0">
                <a:pos x="144" y="288"/>
              </a:cxn>
              <a:cxn ang="0">
                <a:pos x="144" y="0"/>
              </a:cxn>
              <a:cxn ang="0">
                <a:pos x="0" y="48"/>
              </a:cxn>
            </a:cxnLst>
            <a:rect l="0" t="0" r="r" b="b"/>
            <a:pathLst>
              <a:path w="145" h="289">
                <a:moveTo>
                  <a:pt x="0" y="48"/>
                </a:moveTo>
                <a:lnTo>
                  <a:pt x="0" y="240"/>
                </a:lnTo>
                <a:lnTo>
                  <a:pt x="144" y="288"/>
                </a:lnTo>
                <a:lnTo>
                  <a:pt x="144" y="0"/>
                </a:lnTo>
                <a:lnTo>
                  <a:pt x="0" y="48"/>
                </a:lnTo>
              </a:path>
            </a:pathLst>
          </a:custGeom>
          <a:solidFill>
            <a:schemeClr val="bg1"/>
          </a:solidFill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5885" name="Freeform 45"/>
          <p:cNvSpPr>
            <a:spLocks/>
          </p:cNvSpPr>
          <p:nvPr/>
        </p:nvSpPr>
        <p:spPr bwMode="auto">
          <a:xfrm>
            <a:off x="673100" y="1868488"/>
            <a:ext cx="820738" cy="2106612"/>
          </a:xfrm>
          <a:custGeom>
            <a:avLst/>
            <a:gdLst/>
            <a:ahLst/>
            <a:cxnLst>
              <a:cxn ang="0">
                <a:pos x="517" y="0"/>
              </a:cxn>
              <a:cxn ang="0">
                <a:pos x="0" y="0"/>
              </a:cxn>
              <a:cxn ang="0">
                <a:pos x="0" y="1231"/>
              </a:cxn>
              <a:cxn ang="0">
                <a:pos x="227" y="1231"/>
              </a:cxn>
            </a:cxnLst>
            <a:rect l="0" t="0" r="r" b="b"/>
            <a:pathLst>
              <a:path w="517" h="1231">
                <a:moveTo>
                  <a:pt x="517" y="0"/>
                </a:moveTo>
                <a:lnTo>
                  <a:pt x="0" y="0"/>
                </a:lnTo>
                <a:lnTo>
                  <a:pt x="0" y="1231"/>
                </a:lnTo>
                <a:lnTo>
                  <a:pt x="227" y="1231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" name="Group 46"/>
          <p:cNvGrpSpPr>
            <a:grpSpLocks/>
          </p:cNvGrpSpPr>
          <p:nvPr/>
        </p:nvGrpSpPr>
        <p:grpSpPr bwMode="auto">
          <a:xfrm>
            <a:off x="3770313" y="1916113"/>
            <a:ext cx="611187" cy="382587"/>
            <a:chOff x="2375" y="1063"/>
            <a:chExt cx="385" cy="241"/>
          </a:xfrm>
        </p:grpSpPr>
        <p:sp>
          <p:nvSpPr>
            <p:cNvPr id="1315887" name="Freeform 47"/>
            <p:cNvSpPr>
              <a:spLocks/>
            </p:cNvSpPr>
            <p:nvPr/>
          </p:nvSpPr>
          <p:spPr bwMode="auto">
            <a:xfrm rot="-5400000">
              <a:off x="2447" y="991"/>
              <a:ext cx="241" cy="3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0"/>
                </a:cxn>
                <a:cxn ang="0">
                  <a:pos x="48" y="192"/>
                </a:cxn>
                <a:cxn ang="0">
                  <a:pos x="0" y="224"/>
                </a:cxn>
                <a:cxn ang="0">
                  <a:pos x="0" y="384"/>
                </a:cxn>
                <a:cxn ang="0">
                  <a:pos x="240" y="288"/>
                </a:cxn>
                <a:cxn ang="0">
                  <a:pos x="240" y="96"/>
                </a:cxn>
                <a:cxn ang="0">
                  <a:pos x="0" y="0"/>
                </a:cxn>
              </a:cxnLst>
              <a:rect l="0" t="0" r="r" b="b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5888" name="Rectangle 48"/>
            <p:cNvSpPr>
              <a:spLocks noChangeArrowheads="1"/>
            </p:cNvSpPr>
            <p:nvPr/>
          </p:nvSpPr>
          <p:spPr bwMode="auto">
            <a:xfrm>
              <a:off x="2421" y="1103"/>
              <a:ext cx="299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Add</a:t>
              </a:r>
            </a:p>
          </p:txBody>
        </p:sp>
      </p:grpSp>
      <p:sp>
        <p:nvSpPr>
          <p:cNvPr id="1315889" name="Freeform 49"/>
          <p:cNvSpPr>
            <a:spLocks/>
          </p:cNvSpPr>
          <p:nvPr/>
        </p:nvSpPr>
        <p:spPr bwMode="auto">
          <a:xfrm>
            <a:off x="1727200" y="1604963"/>
            <a:ext cx="2352675" cy="319087"/>
          </a:xfrm>
          <a:custGeom>
            <a:avLst/>
            <a:gdLst/>
            <a:ahLst/>
            <a:cxnLst>
              <a:cxn ang="0">
                <a:pos x="1387" y="150"/>
              </a:cxn>
              <a:cxn ang="0">
                <a:pos x="1387" y="0"/>
              </a:cxn>
              <a:cxn ang="0">
                <a:pos x="0" y="0"/>
              </a:cxn>
            </a:cxnLst>
            <a:rect l="0" t="0" r="r" b="b"/>
            <a:pathLst>
              <a:path w="1387" h="150">
                <a:moveTo>
                  <a:pt x="1387" y="150"/>
                </a:moveTo>
                <a:lnTo>
                  <a:pt x="1387" y="0"/>
                </a:lnTo>
                <a:lnTo>
                  <a:pt x="0" y="0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5890" name="Freeform 50"/>
          <p:cNvSpPr>
            <a:spLocks/>
          </p:cNvSpPr>
          <p:nvPr/>
        </p:nvSpPr>
        <p:spPr bwMode="auto">
          <a:xfrm>
            <a:off x="1306513" y="2290763"/>
            <a:ext cx="2584450" cy="887412"/>
          </a:xfrm>
          <a:custGeom>
            <a:avLst/>
            <a:gdLst/>
            <a:ahLst/>
            <a:cxnLst>
              <a:cxn ang="0">
                <a:pos x="0" y="139"/>
              </a:cxn>
              <a:cxn ang="0">
                <a:pos x="832" y="139"/>
              </a:cxn>
              <a:cxn ang="0">
                <a:pos x="832" y="0"/>
              </a:cxn>
            </a:cxnLst>
            <a:rect l="0" t="0" r="r" b="b"/>
            <a:pathLst>
              <a:path w="832" h="139">
                <a:moveTo>
                  <a:pt x="0" y="139"/>
                </a:moveTo>
                <a:lnTo>
                  <a:pt x="832" y="139"/>
                </a:lnTo>
                <a:lnTo>
                  <a:pt x="832" y="0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5891" name="Line 51"/>
          <p:cNvSpPr>
            <a:spLocks noChangeShapeType="1"/>
          </p:cNvSpPr>
          <p:nvPr/>
        </p:nvSpPr>
        <p:spPr bwMode="auto">
          <a:xfrm rot="-5400000">
            <a:off x="7111206" y="2580482"/>
            <a:ext cx="255587" cy="1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5892" name="Line 52"/>
          <p:cNvSpPr>
            <a:spLocks noChangeShapeType="1"/>
          </p:cNvSpPr>
          <p:nvPr/>
        </p:nvSpPr>
        <p:spPr bwMode="auto">
          <a:xfrm rot="-5400000">
            <a:off x="3985419" y="2528094"/>
            <a:ext cx="4619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5893" name="Freeform 53"/>
          <p:cNvSpPr>
            <a:spLocks/>
          </p:cNvSpPr>
          <p:nvPr/>
        </p:nvSpPr>
        <p:spPr bwMode="auto">
          <a:xfrm>
            <a:off x="1752600" y="1806575"/>
            <a:ext cx="3225800" cy="2127250"/>
          </a:xfrm>
          <a:custGeom>
            <a:avLst/>
            <a:gdLst/>
            <a:ahLst/>
            <a:cxnLst>
              <a:cxn ang="0">
                <a:pos x="2032" y="1316"/>
              </a:cxn>
              <a:cxn ang="0">
                <a:pos x="2032" y="971"/>
              </a:cxn>
              <a:cxn ang="0">
                <a:pos x="642" y="964"/>
              </a:cxn>
              <a:cxn ang="0">
                <a:pos x="642" y="0"/>
              </a:cxn>
              <a:cxn ang="0">
                <a:pos x="0" y="0"/>
              </a:cxn>
            </a:cxnLst>
            <a:rect l="0" t="0" r="r" b="b"/>
            <a:pathLst>
              <a:path w="2032" h="1316">
                <a:moveTo>
                  <a:pt x="2032" y="1316"/>
                </a:moveTo>
                <a:lnTo>
                  <a:pt x="2032" y="971"/>
                </a:lnTo>
                <a:lnTo>
                  <a:pt x="642" y="964"/>
                </a:lnTo>
                <a:lnTo>
                  <a:pt x="642" y="0"/>
                </a:lnTo>
                <a:lnTo>
                  <a:pt x="0" y="0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5894" name="Rectangle 54"/>
          <p:cNvSpPr>
            <a:spLocks noChangeArrowheads="1"/>
          </p:cNvSpPr>
          <p:nvPr/>
        </p:nvSpPr>
        <p:spPr bwMode="auto">
          <a:xfrm>
            <a:off x="1108075" y="920750"/>
            <a:ext cx="2520950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  <a:latin typeface="Verdana" charset="0"/>
              </a:rPr>
              <a:t>PCSrc</a:t>
            </a:r>
            <a:r>
              <a:rPr lang="en-US" sz="1200">
                <a:solidFill>
                  <a:schemeClr val="bg2"/>
                </a:solidFill>
                <a:latin typeface="Verdana" charset="0"/>
              </a:rPr>
              <a:t> (pc+4 / jabs / rind / br)</a:t>
            </a:r>
          </a:p>
        </p:txBody>
      </p:sp>
      <p:sp>
        <p:nvSpPr>
          <p:cNvPr id="1315895" name="Line 55"/>
          <p:cNvSpPr>
            <a:spLocks noChangeShapeType="1"/>
          </p:cNvSpPr>
          <p:nvPr/>
        </p:nvSpPr>
        <p:spPr bwMode="auto">
          <a:xfrm>
            <a:off x="1612900" y="1133475"/>
            <a:ext cx="0" cy="406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" name="Group 56"/>
          <p:cNvGrpSpPr>
            <a:grpSpLocks/>
          </p:cNvGrpSpPr>
          <p:nvPr/>
        </p:nvGrpSpPr>
        <p:grpSpPr bwMode="auto">
          <a:xfrm>
            <a:off x="2444750" y="3556000"/>
            <a:ext cx="1187450" cy="836613"/>
            <a:chOff x="1540" y="2406"/>
            <a:chExt cx="748" cy="527"/>
          </a:xfrm>
        </p:grpSpPr>
        <p:sp>
          <p:nvSpPr>
            <p:cNvPr id="1315897" name="Freeform 57"/>
            <p:cNvSpPr>
              <a:spLocks/>
            </p:cNvSpPr>
            <p:nvPr/>
          </p:nvSpPr>
          <p:spPr bwMode="auto">
            <a:xfrm>
              <a:off x="1942" y="2644"/>
              <a:ext cx="145" cy="289"/>
            </a:xfrm>
            <a:custGeom>
              <a:avLst/>
              <a:gdLst/>
              <a:ahLst/>
              <a:cxnLst>
                <a:cxn ang="0">
                  <a:pos x="144" y="48"/>
                </a:cxn>
                <a:cxn ang="0">
                  <a:pos x="144" y="240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144" y="48"/>
                </a:cxn>
              </a:cxnLst>
              <a:rect l="0" t="0" r="r" b="b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5898" name="Rectangle 58"/>
            <p:cNvSpPr>
              <a:spLocks noChangeArrowheads="1"/>
            </p:cNvSpPr>
            <p:nvPr/>
          </p:nvSpPr>
          <p:spPr bwMode="auto">
            <a:xfrm>
              <a:off x="1540" y="2603"/>
              <a:ext cx="323" cy="19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chemeClr val="tx1"/>
                  </a:solidFill>
                  <a:latin typeface="Verdana" charset="0"/>
                </a:rPr>
                <a:t>nop</a:t>
              </a:r>
            </a:p>
          </p:txBody>
        </p:sp>
        <p:sp>
          <p:nvSpPr>
            <p:cNvPr id="1315899" name="Line 59"/>
            <p:cNvSpPr>
              <a:spLocks noChangeShapeType="1"/>
            </p:cNvSpPr>
            <p:nvPr/>
          </p:nvSpPr>
          <p:spPr bwMode="auto">
            <a:xfrm>
              <a:off x="2088" y="2780"/>
              <a:ext cx="2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5900" name="Line 60"/>
            <p:cNvSpPr>
              <a:spLocks noChangeShapeType="1"/>
            </p:cNvSpPr>
            <p:nvPr/>
          </p:nvSpPr>
          <p:spPr bwMode="auto">
            <a:xfrm>
              <a:off x="1864" y="2708"/>
              <a:ext cx="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5901" name="Text Box 61"/>
            <p:cNvSpPr txBox="1">
              <a:spLocks noChangeArrowheads="1"/>
            </p:cNvSpPr>
            <p:nvPr/>
          </p:nvSpPr>
          <p:spPr bwMode="auto">
            <a:xfrm>
              <a:off x="1623" y="2406"/>
              <a:ext cx="429" cy="17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IRSrc</a:t>
              </a:r>
              <a:r>
                <a:rPr lang="en-US" sz="1200" baseline="-25000">
                  <a:solidFill>
                    <a:schemeClr val="tx1"/>
                  </a:solidFill>
                  <a:latin typeface="Verdana" charset="0"/>
                </a:rPr>
                <a:t>D</a:t>
              </a:r>
              <a:endParaRPr lang="en-US" sz="1200">
                <a:solidFill>
                  <a:schemeClr val="tx1"/>
                </a:solidFill>
                <a:latin typeface="Verdana" charset="0"/>
              </a:endParaRPr>
            </a:p>
          </p:txBody>
        </p:sp>
        <p:sp>
          <p:nvSpPr>
            <p:cNvPr id="1315902" name="Line 62"/>
            <p:cNvSpPr>
              <a:spLocks noChangeShapeType="1"/>
            </p:cNvSpPr>
            <p:nvPr/>
          </p:nvSpPr>
          <p:spPr bwMode="auto">
            <a:xfrm>
              <a:off x="2016" y="2496"/>
              <a:ext cx="0" cy="19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5" name="Group 63"/>
          <p:cNvGrpSpPr>
            <a:grpSpLocks/>
          </p:cNvGrpSpPr>
          <p:nvPr/>
        </p:nvGrpSpPr>
        <p:grpSpPr bwMode="auto">
          <a:xfrm>
            <a:off x="5627688" y="2454275"/>
            <a:ext cx="2179637" cy="2136775"/>
            <a:chOff x="3545" y="1704"/>
            <a:chExt cx="1373" cy="1346"/>
          </a:xfrm>
        </p:grpSpPr>
        <p:sp>
          <p:nvSpPr>
            <p:cNvPr id="1315904" name="Freeform 64"/>
            <p:cNvSpPr>
              <a:spLocks/>
            </p:cNvSpPr>
            <p:nvPr/>
          </p:nvSpPr>
          <p:spPr bwMode="auto">
            <a:xfrm flipV="1">
              <a:off x="4334" y="2813"/>
              <a:ext cx="584" cy="4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76" y="0"/>
                </a:cxn>
              </a:cxnLst>
              <a:rect l="0" t="0" r="r" b="b"/>
              <a:pathLst>
                <a:path w="977" h="1">
                  <a:moveTo>
                    <a:pt x="0" y="0"/>
                  </a:moveTo>
                  <a:lnTo>
                    <a:pt x="976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5905" name="Freeform 65"/>
            <p:cNvSpPr>
              <a:spLocks/>
            </p:cNvSpPr>
            <p:nvPr/>
          </p:nvSpPr>
          <p:spPr bwMode="auto">
            <a:xfrm flipV="1">
              <a:off x="3545" y="2666"/>
              <a:ext cx="532" cy="4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76" y="0"/>
                </a:cxn>
              </a:cxnLst>
              <a:rect l="0" t="0" r="r" b="b"/>
              <a:pathLst>
                <a:path w="977" h="1">
                  <a:moveTo>
                    <a:pt x="0" y="0"/>
                  </a:moveTo>
                  <a:lnTo>
                    <a:pt x="976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5906" name="Rectangle 66"/>
            <p:cNvSpPr>
              <a:spLocks noChangeArrowheads="1"/>
            </p:cNvSpPr>
            <p:nvPr/>
          </p:nvSpPr>
          <p:spPr bwMode="auto">
            <a:xfrm>
              <a:off x="3785" y="2559"/>
              <a:ext cx="109" cy="30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A</a:t>
              </a:r>
            </a:p>
          </p:txBody>
        </p:sp>
        <p:sp>
          <p:nvSpPr>
            <p:cNvPr id="1315907" name="Rectangle 67"/>
            <p:cNvSpPr>
              <a:spLocks noChangeArrowheads="1"/>
            </p:cNvSpPr>
            <p:nvPr/>
          </p:nvSpPr>
          <p:spPr bwMode="auto">
            <a:xfrm>
              <a:off x="4673" y="2707"/>
              <a:ext cx="109" cy="30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Y</a:t>
              </a:r>
            </a:p>
          </p:txBody>
        </p:sp>
        <p:sp>
          <p:nvSpPr>
            <p:cNvPr id="1315908" name="Freeform 68"/>
            <p:cNvSpPr>
              <a:spLocks/>
            </p:cNvSpPr>
            <p:nvPr/>
          </p:nvSpPr>
          <p:spPr bwMode="auto">
            <a:xfrm>
              <a:off x="4084" y="2665"/>
              <a:ext cx="241" cy="3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0"/>
                </a:cxn>
                <a:cxn ang="0">
                  <a:pos x="48" y="192"/>
                </a:cxn>
                <a:cxn ang="0">
                  <a:pos x="0" y="224"/>
                </a:cxn>
                <a:cxn ang="0">
                  <a:pos x="0" y="384"/>
                </a:cxn>
                <a:cxn ang="0">
                  <a:pos x="240" y="288"/>
                </a:cxn>
                <a:cxn ang="0">
                  <a:pos x="240" y="96"/>
                </a:cxn>
                <a:cxn ang="0">
                  <a:pos x="0" y="0"/>
                </a:cxn>
              </a:cxnLst>
              <a:rect l="0" t="0" r="r" b="b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5909" name="Rectangle 69"/>
            <p:cNvSpPr>
              <a:spLocks noChangeArrowheads="1"/>
            </p:cNvSpPr>
            <p:nvPr/>
          </p:nvSpPr>
          <p:spPr bwMode="auto">
            <a:xfrm>
              <a:off x="4089" y="2767"/>
              <a:ext cx="272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chemeClr val="tx1"/>
                  </a:solidFill>
                  <a:latin typeface="Verdana" charset="0"/>
                </a:rPr>
                <a:t>ALU</a:t>
              </a:r>
            </a:p>
          </p:txBody>
        </p:sp>
        <p:sp>
          <p:nvSpPr>
            <p:cNvPr id="1315910" name="Freeform 70"/>
            <p:cNvSpPr>
              <a:spLocks/>
            </p:cNvSpPr>
            <p:nvPr/>
          </p:nvSpPr>
          <p:spPr bwMode="auto">
            <a:xfrm>
              <a:off x="4340" y="1704"/>
              <a:ext cx="76" cy="1112"/>
            </a:xfrm>
            <a:custGeom>
              <a:avLst/>
              <a:gdLst/>
              <a:ahLst/>
              <a:cxnLst>
                <a:cxn ang="0">
                  <a:pos x="0" y="696"/>
                </a:cxn>
                <a:cxn ang="0">
                  <a:pos x="84" y="696"/>
                </a:cxn>
                <a:cxn ang="0">
                  <a:pos x="84" y="0"/>
                </a:cxn>
              </a:cxnLst>
              <a:rect l="0" t="0" r="r" b="b"/>
              <a:pathLst>
                <a:path w="84" h="696">
                  <a:moveTo>
                    <a:pt x="0" y="696"/>
                  </a:moveTo>
                  <a:lnTo>
                    <a:pt x="84" y="696"/>
                  </a:lnTo>
                  <a:lnTo>
                    <a:pt x="84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5911" name="Rectangle 71"/>
            <p:cNvSpPr>
              <a:spLocks noChangeArrowheads="1"/>
            </p:cNvSpPr>
            <p:nvPr/>
          </p:nvSpPr>
          <p:spPr bwMode="auto">
            <a:xfrm>
              <a:off x="4440" y="2143"/>
              <a:ext cx="416" cy="19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chemeClr val="tx1"/>
                  </a:solidFill>
                  <a:latin typeface="Verdana" charset="0"/>
                </a:rPr>
                <a:t>zero?</a:t>
              </a:r>
            </a:p>
          </p:txBody>
        </p:sp>
      </p:grpSp>
      <p:sp>
        <p:nvSpPr>
          <p:cNvPr id="1315912" name="Text Box 72"/>
          <p:cNvSpPr txBox="1">
            <a:spLocks noChangeArrowheads="1"/>
          </p:cNvSpPr>
          <p:nvPr/>
        </p:nvSpPr>
        <p:spPr bwMode="auto">
          <a:xfrm>
            <a:off x="3503613" y="4813300"/>
            <a:ext cx="5411787" cy="16160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If the branch is taken</a:t>
            </a:r>
          </a:p>
          <a:p>
            <a:pPr lvl="1"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- kill the two following instructions</a:t>
            </a:r>
          </a:p>
          <a:p>
            <a:pPr lvl="1"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- the instruction at the decode stage is not valid</a:t>
            </a:r>
          </a:p>
          <a:p>
            <a:pPr algn="ctr">
              <a:spcBef>
                <a:spcPct val="0"/>
              </a:spcBef>
            </a:pPr>
            <a:r>
              <a:rPr lang="en-US" sz="2000">
                <a:solidFill>
                  <a:srgbClr val="FF0000"/>
                </a:solidFill>
                <a:latin typeface="Verdana" charset="0"/>
                <a:sym typeface="Symbol" charset="2"/>
              </a:rPr>
              <a:t></a:t>
            </a:r>
            <a:r>
              <a:rPr lang="en-US" sz="2000">
                <a:solidFill>
                  <a:srgbClr val="FF0000"/>
                </a:solidFill>
                <a:latin typeface="Verdana" charset="0"/>
              </a:rPr>
              <a:t> </a:t>
            </a:r>
            <a:r>
              <a:rPr lang="en-US" sz="2000" i="1">
                <a:solidFill>
                  <a:srgbClr val="FF0000"/>
                </a:solidFill>
                <a:latin typeface="Verdana" charset="0"/>
              </a:rPr>
              <a:t>stall signal is not valid</a:t>
            </a:r>
          </a:p>
        </p:txBody>
      </p:sp>
      <p:grpSp>
        <p:nvGrpSpPr>
          <p:cNvPr id="6" name="Group 73"/>
          <p:cNvGrpSpPr>
            <a:grpSpLocks/>
          </p:cNvGrpSpPr>
          <p:nvPr/>
        </p:nvGrpSpPr>
        <p:grpSpPr bwMode="auto">
          <a:xfrm>
            <a:off x="944563" y="2959100"/>
            <a:ext cx="7129462" cy="1770063"/>
            <a:chOff x="571" y="2022"/>
            <a:chExt cx="4491" cy="1115"/>
          </a:xfrm>
        </p:grpSpPr>
        <p:sp>
          <p:nvSpPr>
            <p:cNvPr id="1315914" name="Text Box 74"/>
            <p:cNvSpPr txBox="1">
              <a:spLocks noChangeArrowheads="1"/>
            </p:cNvSpPr>
            <p:nvPr/>
          </p:nvSpPr>
          <p:spPr bwMode="auto">
            <a:xfrm>
              <a:off x="3988" y="2022"/>
              <a:ext cx="197" cy="173"/>
            </a:xfrm>
            <a:prstGeom prst="rect">
              <a:avLst/>
            </a:prstGeom>
            <a:solidFill>
              <a:srgbClr val="CFBDC8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i="1">
                  <a:solidFill>
                    <a:schemeClr val="tx1"/>
                  </a:solidFill>
                  <a:latin typeface="Verdana" charset="0"/>
                </a:rPr>
                <a:t>I</a:t>
              </a:r>
              <a:r>
                <a:rPr lang="en-US" sz="1200" i="1" baseline="-25000">
                  <a:solidFill>
                    <a:schemeClr val="tx1"/>
                  </a:solidFill>
                  <a:latin typeface="Verdana" charset="0"/>
                </a:rPr>
                <a:t>2</a:t>
              </a:r>
            </a:p>
          </p:txBody>
        </p:sp>
        <p:sp>
          <p:nvSpPr>
            <p:cNvPr id="1315915" name="Text Box 75"/>
            <p:cNvSpPr txBox="1">
              <a:spLocks noChangeArrowheads="1"/>
            </p:cNvSpPr>
            <p:nvPr/>
          </p:nvSpPr>
          <p:spPr bwMode="auto">
            <a:xfrm>
              <a:off x="4865" y="2025"/>
              <a:ext cx="197" cy="173"/>
            </a:xfrm>
            <a:prstGeom prst="rect">
              <a:avLst/>
            </a:prstGeom>
            <a:solidFill>
              <a:srgbClr val="CFBDC8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i="1">
                  <a:solidFill>
                    <a:schemeClr val="tx1"/>
                  </a:solidFill>
                  <a:latin typeface="Verdana" charset="0"/>
                </a:rPr>
                <a:t>I</a:t>
              </a:r>
              <a:r>
                <a:rPr lang="en-US" sz="1200" i="1" baseline="-25000">
                  <a:solidFill>
                    <a:schemeClr val="tx1"/>
                  </a:solidFill>
                  <a:latin typeface="Verdana" charset="0"/>
                </a:rPr>
                <a:t>1</a:t>
              </a:r>
              <a:endParaRPr lang="en-US" sz="1200" i="1">
                <a:solidFill>
                  <a:schemeClr val="tx1"/>
                </a:solidFill>
                <a:latin typeface="Verdana" charset="0"/>
              </a:endParaRPr>
            </a:p>
          </p:txBody>
        </p:sp>
        <p:sp>
          <p:nvSpPr>
            <p:cNvPr id="1315916" name="Text Box 76"/>
            <p:cNvSpPr txBox="1">
              <a:spLocks noChangeArrowheads="1"/>
            </p:cNvSpPr>
            <p:nvPr/>
          </p:nvSpPr>
          <p:spPr bwMode="auto">
            <a:xfrm>
              <a:off x="571" y="2876"/>
              <a:ext cx="299" cy="173"/>
            </a:xfrm>
            <a:prstGeom prst="rect">
              <a:avLst/>
            </a:prstGeom>
            <a:solidFill>
              <a:srgbClr val="CFBDC8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i="1">
                  <a:solidFill>
                    <a:schemeClr val="tx1"/>
                  </a:solidFill>
                  <a:latin typeface="Verdana" charset="0"/>
                </a:rPr>
                <a:t>108</a:t>
              </a:r>
            </a:p>
          </p:txBody>
        </p:sp>
        <p:sp>
          <p:nvSpPr>
            <p:cNvPr id="1315917" name="Text Box 77"/>
            <p:cNvSpPr txBox="1">
              <a:spLocks noChangeArrowheads="1"/>
            </p:cNvSpPr>
            <p:nvPr/>
          </p:nvSpPr>
          <p:spPr bwMode="auto">
            <a:xfrm>
              <a:off x="2203" y="2964"/>
              <a:ext cx="197" cy="173"/>
            </a:xfrm>
            <a:prstGeom prst="rect">
              <a:avLst/>
            </a:prstGeom>
            <a:solidFill>
              <a:srgbClr val="CFBDC8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i="1">
                  <a:solidFill>
                    <a:schemeClr val="tx1"/>
                  </a:solidFill>
                  <a:latin typeface="Verdana" charset="0"/>
                </a:rPr>
                <a:t>I</a:t>
              </a:r>
              <a:r>
                <a:rPr lang="en-US" sz="1200" i="1" baseline="-25000">
                  <a:solidFill>
                    <a:schemeClr val="tx1"/>
                  </a:solidFill>
                  <a:latin typeface="Verdana" charset="0"/>
                </a:rPr>
                <a:t>3</a:t>
              </a:r>
              <a:endParaRPr lang="en-US" sz="1200" i="1">
                <a:solidFill>
                  <a:schemeClr val="tx1"/>
                </a:solidFill>
                <a:latin typeface="Verdana" charset="0"/>
              </a:endParaRPr>
            </a:p>
          </p:txBody>
        </p:sp>
      </p:grpSp>
      <p:grpSp>
        <p:nvGrpSpPr>
          <p:cNvPr id="7" name="Group 78"/>
          <p:cNvGrpSpPr>
            <a:grpSpLocks/>
          </p:cNvGrpSpPr>
          <p:nvPr/>
        </p:nvGrpSpPr>
        <p:grpSpPr bwMode="auto">
          <a:xfrm>
            <a:off x="6604000" y="1292225"/>
            <a:ext cx="1084263" cy="1222375"/>
            <a:chOff x="4160" y="972"/>
            <a:chExt cx="683" cy="770"/>
          </a:xfrm>
        </p:grpSpPr>
        <p:sp>
          <p:nvSpPr>
            <p:cNvPr id="1315919" name="AutoShape 79"/>
            <p:cNvSpPr>
              <a:spLocks noChangeArrowheads="1"/>
            </p:cNvSpPr>
            <p:nvPr/>
          </p:nvSpPr>
          <p:spPr bwMode="auto">
            <a:xfrm>
              <a:off x="4160" y="1433"/>
              <a:ext cx="683" cy="309"/>
            </a:xfrm>
            <a:prstGeom prst="star16">
              <a:avLst>
                <a:gd name="adj" fmla="val 37500"/>
              </a:avLst>
            </a:prstGeom>
            <a:solidFill>
              <a:srgbClr val="CFBDC8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spcBef>
                  <a:spcPct val="0"/>
                </a:spcBef>
              </a:pPr>
              <a:r>
                <a:rPr lang="en-US" sz="1200" i="1">
                  <a:solidFill>
                    <a:schemeClr val="tx1"/>
                  </a:solidFill>
                  <a:latin typeface="Verdana" charset="0"/>
                </a:rPr>
                <a:t>BEQZ?</a:t>
              </a:r>
            </a:p>
          </p:txBody>
        </p:sp>
        <p:sp>
          <p:nvSpPr>
            <p:cNvPr id="1315920" name="Line 80"/>
            <p:cNvSpPr>
              <a:spLocks noChangeShapeType="1"/>
            </p:cNvSpPr>
            <p:nvPr/>
          </p:nvSpPr>
          <p:spPr bwMode="auto">
            <a:xfrm flipH="1" flipV="1">
              <a:off x="4464" y="1224"/>
              <a:ext cx="0" cy="24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5921" name="Text Box 81"/>
            <p:cNvSpPr txBox="1">
              <a:spLocks noChangeArrowheads="1"/>
            </p:cNvSpPr>
            <p:nvPr/>
          </p:nvSpPr>
          <p:spPr bwMode="auto">
            <a:xfrm>
              <a:off x="4358" y="972"/>
              <a:ext cx="20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2000">
                  <a:solidFill>
                    <a:srgbClr val="FF0000"/>
                  </a:solidFill>
                  <a:latin typeface="Verdana" charset="0"/>
                </a:rPr>
                <a:t>?</a:t>
              </a:r>
            </a:p>
          </p:txBody>
        </p:sp>
      </p:grpSp>
      <p:grpSp>
        <p:nvGrpSpPr>
          <p:cNvPr id="8" name="Group 82"/>
          <p:cNvGrpSpPr>
            <a:grpSpLocks/>
          </p:cNvGrpSpPr>
          <p:nvPr/>
        </p:nvGrpSpPr>
        <p:grpSpPr bwMode="auto">
          <a:xfrm>
            <a:off x="1752600" y="1958975"/>
            <a:ext cx="2438400" cy="1239838"/>
            <a:chOff x="1104" y="1392"/>
            <a:chExt cx="1536" cy="781"/>
          </a:xfrm>
        </p:grpSpPr>
        <p:sp>
          <p:nvSpPr>
            <p:cNvPr id="1315923" name="Oval 83"/>
            <p:cNvSpPr>
              <a:spLocks noChangeArrowheads="1"/>
            </p:cNvSpPr>
            <p:nvPr/>
          </p:nvSpPr>
          <p:spPr bwMode="auto">
            <a:xfrm>
              <a:off x="1872" y="1680"/>
              <a:ext cx="264" cy="12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5924" name="Line 84"/>
            <p:cNvSpPr>
              <a:spLocks noChangeShapeType="1"/>
            </p:cNvSpPr>
            <p:nvPr/>
          </p:nvSpPr>
          <p:spPr bwMode="auto">
            <a:xfrm flipV="1">
              <a:off x="1920" y="1776"/>
              <a:ext cx="0" cy="39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5925" name="Freeform 85"/>
            <p:cNvSpPr>
              <a:spLocks/>
            </p:cNvSpPr>
            <p:nvPr/>
          </p:nvSpPr>
          <p:spPr bwMode="auto">
            <a:xfrm>
              <a:off x="2064" y="1776"/>
              <a:ext cx="576" cy="288"/>
            </a:xfrm>
            <a:custGeom>
              <a:avLst/>
              <a:gdLst/>
              <a:ahLst/>
              <a:cxnLst>
                <a:cxn ang="0">
                  <a:pos x="576" y="240"/>
                </a:cxn>
                <a:cxn ang="0">
                  <a:pos x="0" y="240"/>
                </a:cxn>
                <a:cxn ang="0">
                  <a:pos x="0" y="0"/>
                </a:cxn>
              </a:cxnLst>
              <a:rect l="0" t="0" r="r" b="b"/>
              <a:pathLst>
                <a:path w="576" h="240">
                  <a:moveTo>
                    <a:pt x="576" y="240"/>
                  </a:moveTo>
                  <a:lnTo>
                    <a:pt x="0" y="240"/>
                  </a:lnTo>
                  <a:lnTo>
                    <a:pt x="0" y="0"/>
                  </a:lnTo>
                </a:path>
              </a:pathLst>
            </a:custGeom>
            <a:noFill/>
            <a:ln w="22225" cap="flat" cmpd="sng">
              <a:solidFill>
                <a:schemeClr val="tx1"/>
              </a:solidFill>
              <a:prstDash val="solid"/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5926" name="Freeform 86"/>
            <p:cNvSpPr>
              <a:spLocks/>
            </p:cNvSpPr>
            <p:nvPr/>
          </p:nvSpPr>
          <p:spPr bwMode="auto">
            <a:xfrm>
              <a:off x="1104" y="1392"/>
              <a:ext cx="912" cy="288"/>
            </a:xfrm>
            <a:custGeom>
              <a:avLst/>
              <a:gdLst/>
              <a:ahLst/>
              <a:cxnLst>
                <a:cxn ang="0">
                  <a:pos x="912" y="240"/>
                </a:cxn>
                <a:cxn ang="0">
                  <a:pos x="912" y="0"/>
                </a:cxn>
                <a:cxn ang="0">
                  <a:pos x="0" y="0"/>
                </a:cxn>
              </a:cxnLst>
              <a:rect l="0" t="0" r="r" b="b"/>
              <a:pathLst>
                <a:path w="912" h="240">
                  <a:moveTo>
                    <a:pt x="912" y="240"/>
                  </a:moveTo>
                  <a:lnTo>
                    <a:pt x="912" y="0"/>
                  </a:lnTo>
                  <a:lnTo>
                    <a:pt x="0" y="0"/>
                  </a:lnTo>
                </a:path>
              </a:pathLst>
            </a:custGeom>
            <a:noFill/>
            <a:ln w="22225" cap="flat" cmpd="sng">
              <a:solidFill>
                <a:schemeClr val="tx1"/>
              </a:solidFill>
              <a:prstDash val="solid"/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59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59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59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59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5912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A139FB-AD7F-4D44-B0CD-18B5B0536A59}" type="slidenum">
              <a:rPr lang="en-US"/>
              <a:pPr/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1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276225" y="304800"/>
            <a:ext cx="7564438" cy="6096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Pipelining Conditional Branches</a:t>
            </a:r>
          </a:p>
        </p:txBody>
      </p:sp>
      <p:sp>
        <p:nvSpPr>
          <p:cNvPr id="1316867" name="Rectangle 3"/>
          <p:cNvSpPr>
            <a:spLocks noChangeArrowheads="1"/>
          </p:cNvSpPr>
          <p:nvPr/>
        </p:nvSpPr>
        <p:spPr bwMode="auto">
          <a:xfrm>
            <a:off x="0" y="5111750"/>
            <a:ext cx="3675063" cy="11874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1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096	ADD </a:t>
            </a:r>
          </a:p>
          <a:p>
            <a:pPr>
              <a:spcBef>
                <a:spcPct val="0"/>
              </a:spcBef>
            </a:pPr>
            <a:r>
              <a:rPr lang="en-US" sz="1800">
                <a:solidFill>
                  <a:schemeClr val="accent2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2"/>
                </a:solidFill>
                <a:latin typeface="Verdana" charset="0"/>
              </a:rPr>
              <a:t>2</a:t>
            </a:r>
            <a:r>
              <a:rPr lang="en-US" sz="1800">
                <a:solidFill>
                  <a:schemeClr val="accent2"/>
                </a:solidFill>
                <a:latin typeface="Verdana" charset="0"/>
              </a:rPr>
              <a:t>	100	BEQZ r1 +200</a:t>
            </a:r>
          </a:p>
          <a:p>
            <a:pPr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3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104	ADD</a:t>
            </a:r>
          </a:p>
          <a:p>
            <a:pPr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4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304	ADD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302000" y="1368425"/>
            <a:ext cx="3886200" cy="2279650"/>
            <a:chOff x="2080" y="1020"/>
            <a:chExt cx="2448" cy="1436"/>
          </a:xfrm>
        </p:grpSpPr>
        <p:sp>
          <p:nvSpPr>
            <p:cNvPr id="1316869" name="Line 5"/>
            <p:cNvSpPr>
              <a:spLocks noChangeShapeType="1"/>
            </p:cNvSpPr>
            <p:nvPr/>
          </p:nvSpPr>
          <p:spPr bwMode="auto">
            <a:xfrm flipH="1">
              <a:off x="3816" y="1041"/>
              <a:ext cx="0" cy="44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6870" name="Freeform 6"/>
            <p:cNvSpPr>
              <a:spLocks/>
            </p:cNvSpPr>
            <p:nvPr/>
          </p:nvSpPr>
          <p:spPr bwMode="auto">
            <a:xfrm>
              <a:off x="2080" y="1041"/>
              <a:ext cx="2448" cy="1415"/>
            </a:xfrm>
            <a:custGeom>
              <a:avLst/>
              <a:gdLst/>
              <a:ahLst/>
              <a:cxnLst>
                <a:cxn ang="0">
                  <a:pos x="2392" y="360"/>
                </a:cxn>
                <a:cxn ang="0">
                  <a:pos x="2392" y="0"/>
                </a:cxn>
                <a:cxn ang="0">
                  <a:pos x="0" y="0"/>
                </a:cxn>
                <a:cxn ang="0">
                  <a:pos x="0" y="1368"/>
                </a:cxn>
              </a:cxnLst>
              <a:rect l="0" t="0" r="r" b="b"/>
              <a:pathLst>
                <a:path w="2392" h="1368">
                  <a:moveTo>
                    <a:pt x="2392" y="360"/>
                  </a:moveTo>
                  <a:lnTo>
                    <a:pt x="2392" y="0"/>
                  </a:lnTo>
                  <a:lnTo>
                    <a:pt x="0" y="0"/>
                  </a:lnTo>
                  <a:lnTo>
                    <a:pt x="0" y="1368"/>
                  </a:lnTo>
                </a:path>
              </a:pathLst>
            </a:custGeom>
            <a:noFill/>
            <a:ln w="9525" cap="flat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6871" name="Oval 7"/>
            <p:cNvSpPr>
              <a:spLocks noChangeArrowheads="1"/>
            </p:cNvSpPr>
            <p:nvPr/>
          </p:nvSpPr>
          <p:spPr bwMode="auto">
            <a:xfrm>
              <a:off x="3800" y="1020"/>
              <a:ext cx="27" cy="3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16872" name="Line 8"/>
          <p:cNvSpPr>
            <a:spLocks noChangeShapeType="1"/>
          </p:cNvSpPr>
          <p:nvPr/>
        </p:nvSpPr>
        <p:spPr bwMode="auto">
          <a:xfrm>
            <a:off x="5976938" y="2203450"/>
            <a:ext cx="0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873" name="Freeform 9"/>
          <p:cNvSpPr>
            <a:spLocks/>
          </p:cNvSpPr>
          <p:nvPr/>
        </p:nvSpPr>
        <p:spPr bwMode="auto">
          <a:xfrm>
            <a:off x="1757363" y="2111375"/>
            <a:ext cx="492125" cy="647700"/>
          </a:xfrm>
          <a:custGeom>
            <a:avLst/>
            <a:gdLst/>
            <a:ahLst/>
            <a:cxnLst>
              <a:cxn ang="0">
                <a:pos x="181" y="393"/>
              </a:cxn>
              <a:cxn ang="0">
                <a:pos x="445" y="393"/>
              </a:cxn>
              <a:cxn ang="0">
                <a:pos x="445" y="0"/>
              </a:cxn>
              <a:cxn ang="0">
                <a:pos x="0" y="0"/>
              </a:cxn>
            </a:cxnLst>
            <a:rect l="0" t="0" r="r" b="b"/>
            <a:pathLst>
              <a:path w="445" h="393">
                <a:moveTo>
                  <a:pt x="181" y="393"/>
                </a:moveTo>
                <a:lnTo>
                  <a:pt x="445" y="393"/>
                </a:lnTo>
                <a:lnTo>
                  <a:pt x="445" y="0"/>
                </a:lnTo>
                <a:lnTo>
                  <a:pt x="0" y="0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874" name="AutoShape 10"/>
          <p:cNvSpPr>
            <a:spLocks noChangeArrowheads="1"/>
          </p:cNvSpPr>
          <p:nvPr/>
        </p:nvSpPr>
        <p:spPr bwMode="auto">
          <a:xfrm>
            <a:off x="4386263" y="3629025"/>
            <a:ext cx="3871912" cy="1147763"/>
          </a:xfrm>
          <a:prstGeom prst="star16">
            <a:avLst>
              <a:gd name="adj" fmla="val 44537"/>
            </a:avLst>
          </a:prstGeom>
          <a:solidFill>
            <a:srgbClr val="CFBDC8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875" name="Rectangle 11"/>
          <p:cNvSpPr>
            <a:spLocks noChangeArrowheads="1"/>
          </p:cNvSpPr>
          <p:nvPr/>
        </p:nvSpPr>
        <p:spPr bwMode="auto">
          <a:xfrm>
            <a:off x="3422650" y="901700"/>
            <a:ext cx="652463" cy="3635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 i="1">
                <a:solidFill>
                  <a:srgbClr val="56127A"/>
                </a:solidFill>
                <a:latin typeface="Verdana" charset="0"/>
              </a:rPr>
              <a:t>stall</a:t>
            </a:r>
          </a:p>
        </p:txBody>
      </p:sp>
      <p:sp>
        <p:nvSpPr>
          <p:cNvPr id="1316876" name="Rectangle 12"/>
          <p:cNvSpPr>
            <a:spLocks noChangeArrowheads="1"/>
          </p:cNvSpPr>
          <p:nvPr/>
        </p:nvSpPr>
        <p:spPr bwMode="auto">
          <a:xfrm>
            <a:off x="6402388" y="2433638"/>
            <a:ext cx="173037" cy="4826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877" name="Freeform 13"/>
          <p:cNvSpPr>
            <a:spLocks/>
          </p:cNvSpPr>
          <p:nvPr/>
        </p:nvSpPr>
        <p:spPr bwMode="auto">
          <a:xfrm>
            <a:off x="6454775" y="2836863"/>
            <a:ext cx="68263" cy="69850"/>
          </a:xfrm>
          <a:custGeom>
            <a:avLst/>
            <a:gdLst/>
            <a:ahLst/>
            <a:cxnLst>
              <a:cxn ang="0">
                <a:pos x="0" y="43"/>
              </a:cxn>
              <a:cxn ang="0">
                <a:pos x="21" y="0"/>
              </a:cxn>
              <a:cxn ang="0">
                <a:pos x="42" y="43"/>
              </a:cxn>
            </a:cxnLst>
            <a:rect l="0" t="0" r="r" b="b"/>
            <a:pathLst>
              <a:path w="43" h="44">
                <a:moveTo>
                  <a:pt x="0" y="43"/>
                </a:moveTo>
                <a:lnTo>
                  <a:pt x="21" y="0"/>
                </a:lnTo>
                <a:lnTo>
                  <a:pt x="42" y="43"/>
                </a:lnTo>
              </a:path>
            </a:pathLst>
          </a:custGeom>
          <a:noFill/>
          <a:ln w="9525" cap="rnd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878" name="Rectangle 14"/>
          <p:cNvSpPr>
            <a:spLocks noChangeArrowheads="1"/>
          </p:cNvSpPr>
          <p:nvPr/>
        </p:nvSpPr>
        <p:spPr bwMode="auto">
          <a:xfrm>
            <a:off x="7770813" y="2425700"/>
            <a:ext cx="173037" cy="4826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879" name="Freeform 15"/>
          <p:cNvSpPr>
            <a:spLocks/>
          </p:cNvSpPr>
          <p:nvPr/>
        </p:nvSpPr>
        <p:spPr bwMode="auto">
          <a:xfrm>
            <a:off x="7823200" y="2828925"/>
            <a:ext cx="68263" cy="69850"/>
          </a:xfrm>
          <a:custGeom>
            <a:avLst/>
            <a:gdLst/>
            <a:ahLst/>
            <a:cxnLst>
              <a:cxn ang="0">
                <a:pos x="0" y="43"/>
              </a:cxn>
              <a:cxn ang="0">
                <a:pos x="21" y="0"/>
              </a:cxn>
              <a:cxn ang="0">
                <a:pos x="42" y="43"/>
              </a:cxn>
            </a:cxnLst>
            <a:rect l="0" t="0" r="r" b="b"/>
            <a:pathLst>
              <a:path w="43" h="44">
                <a:moveTo>
                  <a:pt x="0" y="43"/>
                </a:moveTo>
                <a:lnTo>
                  <a:pt x="21" y="0"/>
                </a:lnTo>
                <a:lnTo>
                  <a:pt x="42" y="43"/>
                </a:lnTo>
              </a:path>
            </a:pathLst>
          </a:custGeom>
          <a:noFill/>
          <a:ln w="9525" cap="rnd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880" name="Freeform 16"/>
          <p:cNvSpPr>
            <a:spLocks/>
          </p:cNvSpPr>
          <p:nvPr/>
        </p:nvSpPr>
        <p:spPr bwMode="auto">
          <a:xfrm>
            <a:off x="4213225" y="2781300"/>
            <a:ext cx="1617663" cy="1381125"/>
          </a:xfrm>
          <a:custGeom>
            <a:avLst/>
            <a:gdLst/>
            <a:ahLst/>
            <a:cxnLst>
              <a:cxn ang="0">
                <a:pos x="0" y="1376"/>
              </a:cxn>
              <a:cxn ang="0">
                <a:pos x="0" y="0"/>
              </a:cxn>
              <a:cxn ang="0">
                <a:pos x="520" y="0"/>
              </a:cxn>
              <a:cxn ang="0">
                <a:pos x="1904" y="0"/>
              </a:cxn>
            </a:cxnLst>
            <a:rect l="0" t="0" r="r" b="b"/>
            <a:pathLst>
              <a:path w="1905" h="1377">
                <a:moveTo>
                  <a:pt x="0" y="1376"/>
                </a:moveTo>
                <a:lnTo>
                  <a:pt x="0" y="0"/>
                </a:lnTo>
                <a:lnTo>
                  <a:pt x="520" y="0"/>
                </a:lnTo>
                <a:lnTo>
                  <a:pt x="1904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881" name="Line 17"/>
          <p:cNvSpPr>
            <a:spLocks noChangeShapeType="1"/>
          </p:cNvSpPr>
          <p:nvPr/>
        </p:nvSpPr>
        <p:spPr bwMode="auto">
          <a:xfrm>
            <a:off x="6607175" y="2700338"/>
            <a:ext cx="11477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882" name="Rectangle 18"/>
          <p:cNvSpPr>
            <a:spLocks noChangeArrowheads="1"/>
          </p:cNvSpPr>
          <p:nvPr/>
        </p:nvSpPr>
        <p:spPr bwMode="auto">
          <a:xfrm>
            <a:off x="6316663" y="2533650"/>
            <a:ext cx="350837" cy="2714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IR</a:t>
            </a:r>
          </a:p>
        </p:txBody>
      </p:sp>
      <p:sp>
        <p:nvSpPr>
          <p:cNvPr id="1316883" name="Rectangle 19"/>
          <p:cNvSpPr>
            <a:spLocks noChangeArrowheads="1"/>
          </p:cNvSpPr>
          <p:nvPr/>
        </p:nvSpPr>
        <p:spPr bwMode="auto">
          <a:xfrm>
            <a:off x="7681913" y="2525713"/>
            <a:ext cx="350837" cy="27146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IR</a:t>
            </a:r>
          </a:p>
        </p:txBody>
      </p:sp>
      <p:sp>
        <p:nvSpPr>
          <p:cNvPr id="1316884" name="Freeform 20"/>
          <p:cNvSpPr>
            <a:spLocks/>
          </p:cNvSpPr>
          <p:nvPr/>
        </p:nvSpPr>
        <p:spPr bwMode="auto">
          <a:xfrm>
            <a:off x="1304925" y="2990850"/>
            <a:ext cx="344488" cy="1004888"/>
          </a:xfrm>
          <a:custGeom>
            <a:avLst/>
            <a:gdLst/>
            <a:ahLst/>
            <a:cxnLst>
              <a:cxn ang="0">
                <a:pos x="0" y="632"/>
              </a:cxn>
              <a:cxn ang="0">
                <a:pos x="0" y="56"/>
              </a:cxn>
              <a:cxn ang="0">
                <a:pos x="0" y="0"/>
              </a:cxn>
              <a:cxn ang="0">
                <a:pos x="216" y="0"/>
              </a:cxn>
            </a:cxnLst>
            <a:rect l="0" t="0" r="r" b="b"/>
            <a:pathLst>
              <a:path w="217" h="633">
                <a:moveTo>
                  <a:pt x="0" y="632"/>
                </a:moveTo>
                <a:lnTo>
                  <a:pt x="0" y="56"/>
                </a:lnTo>
                <a:lnTo>
                  <a:pt x="0" y="0"/>
                </a:lnTo>
                <a:lnTo>
                  <a:pt x="216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885" name="Freeform 21"/>
          <p:cNvSpPr>
            <a:spLocks/>
          </p:cNvSpPr>
          <p:nvPr/>
        </p:nvSpPr>
        <p:spPr bwMode="auto">
          <a:xfrm>
            <a:off x="1266825" y="3994150"/>
            <a:ext cx="306388" cy="15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44" y="0"/>
              </a:cxn>
              <a:cxn ang="0">
                <a:pos x="192" y="0"/>
              </a:cxn>
            </a:cxnLst>
            <a:rect l="0" t="0" r="r" b="b"/>
            <a:pathLst>
              <a:path w="193" h="1">
                <a:moveTo>
                  <a:pt x="0" y="0"/>
                </a:moveTo>
                <a:lnTo>
                  <a:pt x="144" y="0"/>
                </a:lnTo>
                <a:lnTo>
                  <a:pt x="192" y="0"/>
                </a:lnTo>
              </a:path>
            </a:pathLst>
          </a:custGeom>
          <a:noFill/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886" name="Rectangle 22"/>
          <p:cNvSpPr>
            <a:spLocks noChangeArrowheads="1"/>
          </p:cNvSpPr>
          <p:nvPr/>
        </p:nvSpPr>
        <p:spPr bwMode="auto">
          <a:xfrm>
            <a:off x="1050925" y="3702050"/>
            <a:ext cx="203200" cy="5842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887" name="Line 23"/>
          <p:cNvSpPr>
            <a:spLocks noChangeShapeType="1"/>
          </p:cNvSpPr>
          <p:nvPr/>
        </p:nvSpPr>
        <p:spPr bwMode="auto">
          <a:xfrm>
            <a:off x="1279525" y="3994150"/>
            <a:ext cx="50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888" name="Rectangle 24"/>
          <p:cNvSpPr>
            <a:spLocks noChangeArrowheads="1"/>
          </p:cNvSpPr>
          <p:nvPr/>
        </p:nvSpPr>
        <p:spPr bwMode="auto">
          <a:xfrm>
            <a:off x="973138" y="3898900"/>
            <a:ext cx="379412" cy="2714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PC</a:t>
            </a:r>
          </a:p>
        </p:txBody>
      </p:sp>
      <p:sp>
        <p:nvSpPr>
          <p:cNvPr id="1316889" name="Freeform 25"/>
          <p:cNvSpPr>
            <a:spLocks/>
          </p:cNvSpPr>
          <p:nvPr/>
        </p:nvSpPr>
        <p:spPr bwMode="auto">
          <a:xfrm>
            <a:off x="1114425" y="4197350"/>
            <a:ext cx="77788" cy="77788"/>
          </a:xfrm>
          <a:custGeom>
            <a:avLst/>
            <a:gdLst/>
            <a:ahLst/>
            <a:cxnLst>
              <a:cxn ang="0">
                <a:pos x="0" y="48"/>
              </a:cxn>
              <a:cxn ang="0">
                <a:pos x="24" y="0"/>
              </a:cxn>
              <a:cxn ang="0">
                <a:pos x="48" y="48"/>
              </a:cxn>
            </a:cxnLst>
            <a:rect l="0" t="0" r="r" b="b"/>
            <a:pathLst>
              <a:path w="49" h="49">
                <a:moveTo>
                  <a:pt x="0" y="48"/>
                </a:moveTo>
                <a:lnTo>
                  <a:pt x="24" y="0"/>
                </a:lnTo>
                <a:lnTo>
                  <a:pt x="48" y="48"/>
                </a:lnTo>
              </a:path>
            </a:pathLst>
          </a:custGeom>
          <a:noFill/>
          <a:ln w="9525" cap="rnd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890" name="Rectangle 26"/>
          <p:cNvSpPr>
            <a:spLocks noChangeArrowheads="1"/>
          </p:cNvSpPr>
          <p:nvPr/>
        </p:nvSpPr>
        <p:spPr bwMode="auto">
          <a:xfrm>
            <a:off x="1582738" y="3840163"/>
            <a:ext cx="749300" cy="9271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891" name="Rectangle 27"/>
          <p:cNvSpPr>
            <a:spLocks noChangeArrowheads="1"/>
          </p:cNvSpPr>
          <p:nvPr/>
        </p:nvSpPr>
        <p:spPr bwMode="auto">
          <a:xfrm>
            <a:off x="1530350" y="3836988"/>
            <a:ext cx="527050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addr</a:t>
            </a:r>
          </a:p>
        </p:txBody>
      </p:sp>
      <p:sp>
        <p:nvSpPr>
          <p:cNvPr id="1316892" name="Rectangle 28"/>
          <p:cNvSpPr>
            <a:spLocks noChangeArrowheads="1"/>
          </p:cNvSpPr>
          <p:nvPr/>
        </p:nvSpPr>
        <p:spPr bwMode="auto">
          <a:xfrm>
            <a:off x="1901825" y="4017963"/>
            <a:ext cx="458788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inst</a:t>
            </a:r>
          </a:p>
        </p:txBody>
      </p:sp>
      <p:sp>
        <p:nvSpPr>
          <p:cNvPr id="1316893" name="Rectangle 29"/>
          <p:cNvSpPr>
            <a:spLocks noChangeArrowheads="1"/>
          </p:cNvSpPr>
          <p:nvPr/>
        </p:nvSpPr>
        <p:spPr bwMode="auto">
          <a:xfrm>
            <a:off x="1516063" y="4268788"/>
            <a:ext cx="898525" cy="514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Verdana" charset="0"/>
              </a:rPr>
              <a:t>Inst</a:t>
            </a:r>
          </a:p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Verdana" charset="0"/>
              </a:rPr>
              <a:t>Memory</a:t>
            </a:r>
          </a:p>
        </p:txBody>
      </p:sp>
      <p:sp>
        <p:nvSpPr>
          <p:cNvPr id="1316894" name="Rectangle 30"/>
          <p:cNvSpPr>
            <a:spLocks noChangeArrowheads="1"/>
          </p:cNvSpPr>
          <p:nvPr/>
        </p:nvSpPr>
        <p:spPr bwMode="auto">
          <a:xfrm>
            <a:off x="1162050" y="2414588"/>
            <a:ext cx="465138" cy="2714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0x4</a:t>
            </a:r>
          </a:p>
        </p:txBody>
      </p:sp>
      <p:sp>
        <p:nvSpPr>
          <p:cNvPr id="1316895" name="Line 31"/>
          <p:cNvSpPr>
            <a:spLocks noChangeShapeType="1"/>
          </p:cNvSpPr>
          <p:nvPr/>
        </p:nvSpPr>
        <p:spPr bwMode="auto">
          <a:xfrm>
            <a:off x="1589088" y="2532063"/>
            <a:ext cx="63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896" name="Freeform 32"/>
          <p:cNvSpPr>
            <a:spLocks/>
          </p:cNvSpPr>
          <p:nvPr/>
        </p:nvSpPr>
        <p:spPr bwMode="auto">
          <a:xfrm>
            <a:off x="1658938" y="2455863"/>
            <a:ext cx="382587" cy="61118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60"/>
              </a:cxn>
              <a:cxn ang="0">
                <a:pos x="48" y="192"/>
              </a:cxn>
              <a:cxn ang="0">
                <a:pos x="0" y="224"/>
              </a:cxn>
              <a:cxn ang="0">
                <a:pos x="0" y="384"/>
              </a:cxn>
              <a:cxn ang="0">
                <a:pos x="240" y="288"/>
              </a:cxn>
              <a:cxn ang="0">
                <a:pos x="240" y="96"/>
              </a:cxn>
              <a:cxn ang="0">
                <a:pos x="0" y="0"/>
              </a:cxn>
            </a:cxnLst>
            <a:rect l="0" t="0" r="r" b="b"/>
            <a:pathLst>
              <a:path w="241" h="385">
                <a:moveTo>
                  <a:pt x="0" y="0"/>
                </a:moveTo>
                <a:lnTo>
                  <a:pt x="0" y="160"/>
                </a:lnTo>
                <a:lnTo>
                  <a:pt x="48" y="192"/>
                </a:lnTo>
                <a:lnTo>
                  <a:pt x="0" y="224"/>
                </a:lnTo>
                <a:lnTo>
                  <a:pt x="0" y="384"/>
                </a:lnTo>
                <a:lnTo>
                  <a:pt x="240" y="288"/>
                </a:lnTo>
                <a:lnTo>
                  <a:pt x="240" y="96"/>
                </a:lnTo>
                <a:lnTo>
                  <a:pt x="0" y="0"/>
                </a:lnTo>
              </a:path>
            </a:pathLst>
          </a:custGeom>
          <a:solidFill>
            <a:schemeClr val="bg1"/>
          </a:solidFill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897" name="Rectangle 33"/>
          <p:cNvSpPr>
            <a:spLocks noChangeArrowheads="1"/>
          </p:cNvSpPr>
          <p:nvPr/>
        </p:nvSpPr>
        <p:spPr bwMode="auto">
          <a:xfrm>
            <a:off x="1681163" y="2643188"/>
            <a:ext cx="425450" cy="241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000">
                <a:solidFill>
                  <a:schemeClr val="tx1"/>
                </a:solidFill>
                <a:latin typeface="Verdana" charset="0"/>
              </a:rPr>
              <a:t>Add</a:t>
            </a:r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5200650" y="2395538"/>
            <a:ext cx="1187450" cy="523875"/>
            <a:chOff x="2532" y="1410"/>
            <a:chExt cx="748" cy="330"/>
          </a:xfrm>
        </p:grpSpPr>
        <p:sp>
          <p:nvSpPr>
            <p:cNvPr id="1316899" name="Freeform 35"/>
            <p:cNvSpPr>
              <a:spLocks/>
            </p:cNvSpPr>
            <p:nvPr/>
          </p:nvSpPr>
          <p:spPr bwMode="auto">
            <a:xfrm>
              <a:off x="2934" y="1451"/>
              <a:ext cx="145" cy="289"/>
            </a:xfrm>
            <a:custGeom>
              <a:avLst/>
              <a:gdLst/>
              <a:ahLst/>
              <a:cxnLst>
                <a:cxn ang="0">
                  <a:pos x="144" y="48"/>
                </a:cxn>
                <a:cxn ang="0">
                  <a:pos x="144" y="240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144" y="48"/>
                </a:cxn>
              </a:cxnLst>
              <a:rect l="0" t="0" r="r" b="b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6900" name="Rectangle 36"/>
            <p:cNvSpPr>
              <a:spLocks noChangeArrowheads="1"/>
            </p:cNvSpPr>
            <p:nvPr/>
          </p:nvSpPr>
          <p:spPr bwMode="auto">
            <a:xfrm>
              <a:off x="2532" y="1410"/>
              <a:ext cx="323" cy="19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chemeClr val="tx1"/>
                  </a:solidFill>
                  <a:latin typeface="Verdana" charset="0"/>
                </a:rPr>
                <a:t>nop</a:t>
              </a:r>
            </a:p>
          </p:txBody>
        </p:sp>
        <p:sp>
          <p:nvSpPr>
            <p:cNvPr id="1316901" name="Line 37"/>
            <p:cNvSpPr>
              <a:spLocks noChangeShapeType="1"/>
            </p:cNvSpPr>
            <p:nvPr/>
          </p:nvSpPr>
          <p:spPr bwMode="auto">
            <a:xfrm>
              <a:off x="3080" y="1587"/>
              <a:ext cx="20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6902" name="Line 38"/>
            <p:cNvSpPr>
              <a:spLocks noChangeShapeType="1"/>
            </p:cNvSpPr>
            <p:nvPr/>
          </p:nvSpPr>
          <p:spPr bwMode="auto">
            <a:xfrm>
              <a:off x="2856" y="1515"/>
              <a:ext cx="6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16903" name="Rectangle 39"/>
          <p:cNvSpPr>
            <a:spLocks noChangeArrowheads="1"/>
          </p:cNvSpPr>
          <p:nvPr/>
        </p:nvSpPr>
        <p:spPr bwMode="auto">
          <a:xfrm>
            <a:off x="3644900" y="3913188"/>
            <a:ext cx="173038" cy="482600"/>
          </a:xfrm>
          <a:prstGeom prst="rect">
            <a:avLst/>
          </a:prstGeom>
          <a:solidFill>
            <a:schemeClr val="accent1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904" name="Freeform 40"/>
          <p:cNvSpPr>
            <a:spLocks/>
          </p:cNvSpPr>
          <p:nvPr/>
        </p:nvSpPr>
        <p:spPr bwMode="auto">
          <a:xfrm>
            <a:off x="3697288" y="4316413"/>
            <a:ext cx="68262" cy="69850"/>
          </a:xfrm>
          <a:custGeom>
            <a:avLst/>
            <a:gdLst/>
            <a:ahLst/>
            <a:cxnLst>
              <a:cxn ang="0">
                <a:pos x="0" y="43"/>
              </a:cxn>
              <a:cxn ang="0">
                <a:pos x="21" y="0"/>
              </a:cxn>
              <a:cxn ang="0">
                <a:pos x="42" y="43"/>
              </a:cxn>
            </a:cxnLst>
            <a:rect l="0" t="0" r="r" b="b"/>
            <a:pathLst>
              <a:path w="43" h="44">
                <a:moveTo>
                  <a:pt x="0" y="43"/>
                </a:moveTo>
                <a:lnTo>
                  <a:pt x="21" y="0"/>
                </a:lnTo>
                <a:lnTo>
                  <a:pt x="42" y="43"/>
                </a:lnTo>
              </a:path>
            </a:pathLst>
          </a:custGeom>
          <a:noFill/>
          <a:ln w="9525" cap="rnd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905" name="Rectangle 41"/>
          <p:cNvSpPr>
            <a:spLocks noChangeArrowheads="1"/>
          </p:cNvSpPr>
          <p:nvPr/>
        </p:nvSpPr>
        <p:spPr bwMode="auto">
          <a:xfrm>
            <a:off x="3559175" y="4019550"/>
            <a:ext cx="350838" cy="2714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IR</a:t>
            </a:r>
          </a:p>
        </p:txBody>
      </p:sp>
      <p:sp>
        <p:nvSpPr>
          <p:cNvPr id="1316906" name="Text Box 42"/>
          <p:cNvSpPr txBox="1">
            <a:spLocks noChangeArrowheads="1"/>
          </p:cNvSpPr>
          <p:nvPr/>
        </p:nvSpPr>
        <p:spPr bwMode="auto">
          <a:xfrm>
            <a:off x="6356350" y="2127250"/>
            <a:ext cx="280988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 i="1">
                <a:solidFill>
                  <a:schemeClr val="tx1"/>
                </a:solidFill>
                <a:latin typeface="Verdana" charset="0"/>
              </a:rPr>
              <a:t>E</a:t>
            </a:r>
          </a:p>
        </p:txBody>
      </p:sp>
      <p:sp>
        <p:nvSpPr>
          <p:cNvPr id="1316907" name="Text Box 43"/>
          <p:cNvSpPr txBox="1">
            <a:spLocks noChangeArrowheads="1"/>
          </p:cNvSpPr>
          <p:nvPr/>
        </p:nvSpPr>
        <p:spPr bwMode="auto">
          <a:xfrm>
            <a:off x="7715250" y="2119313"/>
            <a:ext cx="312738" cy="274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 i="1">
                <a:solidFill>
                  <a:schemeClr val="tx1"/>
                </a:solidFill>
                <a:latin typeface="Verdana" charset="0"/>
              </a:rPr>
              <a:t>M</a:t>
            </a:r>
          </a:p>
        </p:txBody>
      </p:sp>
      <p:sp>
        <p:nvSpPr>
          <p:cNvPr id="1316908" name="Line 44"/>
          <p:cNvSpPr>
            <a:spLocks noChangeShapeType="1"/>
          </p:cNvSpPr>
          <p:nvPr/>
        </p:nvSpPr>
        <p:spPr bwMode="auto">
          <a:xfrm flipV="1">
            <a:off x="3827463" y="4171950"/>
            <a:ext cx="7445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909" name="Line 45"/>
          <p:cNvSpPr>
            <a:spLocks noChangeShapeType="1"/>
          </p:cNvSpPr>
          <p:nvPr/>
        </p:nvSpPr>
        <p:spPr bwMode="auto">
          <a:xfrm flipV="1">
            <a:off x="2359025" y="4238625"/>
            <a:ext cx="739775" cy="12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910" name="Freeform 46"/>
          <p:cNvSpPr>
            <a:spLocks/>
          </p:cNvSpPr>
          <p:nvPr/>
        </p:nvSpPr>
        <p:spPr bwMode="auto">
          <a:xfrm>
            <a:off x="1482725" y="1466850"/>
            <a:ext cx="268288" cy="788988"/>
          </a:xfrm>
          <a:custGeom>
            <a:avLst/>
            <a:gdLst/>
            <a:ahLst/>
            <a:cxnLst>
              <a:cxn ang="0">
                <a:pos x="0" y="48"/>
              </a:cxn>
              <a:cxn ang="0">
                <a:pos x="0" y="240"/>
              </a:cxn>
              <a:cxn ang="0">
                <a:pos x="144" y="288"/>
              </a:cxn>
              <a:cxn ang="0">
                <a:pos x="144" y="0"/>
              </a:cxn>
              <a:cxn ang="0">
                <a:pos x="0" y="48"/>
              </a:cxn>
            </a:cxnLst>
            <a:rect l="0" t="0" r="r" b="b"/>
            <a:pathLst>
              <a:path w="145" h="289">
                <a:moveTo>
                  <a:pt x="0" y="48"/>
                </a:moveTo>
                <a:lnTo>
                  <a:pt x="0" y="240"/>
                </a:lnTo>
                <a:lnTo>
                  <a:pt x="144" y="288"/>
                </a:lnTo>
                <a:lnTo>
                  <a:pt x="144" y="0"/>
                </a:lnTo>
                <a:lnTo>
                  <a:pt x="0" y="48"/>
                </a:lnTo>
              </a:path>
            </a:pathLst>
          </a:custGeom>
          <a:solidFill>
            <a:schemeClr val="bg1"/>
          </a:solidFill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911" name="Freeform 47"/>
          <p:cNvSpPr>
            <a:spLocks/>
          </p:cNvSpPr>
          <p:nvPr/>
        </p:nvSpPr>
        <p:spPr bwMode="auto">
          <a:xfrm>
            <a:off x="673100" y="1868488"/>
            <a:ext cx="820738" cy="2106612"/>
          </a:xfrm>
          <a:custGeom>
            <a:avLst/>
            <a:gdLst/>
            <a:ahLst/>
            <a:cxnLst>
              <a:cxn ang="0">
                <a:pos x="517" y="0"/>
              </a:cxn>
              <a:cxn ang="0">
                <a:pos x="0" y="0"/>
              </a:cxn>
              <a:cxn ang="0">
                <a:pos x="0" y="1231"/>
              </a:cxn>
              <a:cxn ang="0">
                <a:pos x="227" y="1231"/>
              </a:cxn>
            </a:cxnLst>
            <a:rect l="0" t="0" r="r" b="b"/>
            <a:pathLst>
              <a:path w="517" h="1231">
                <a:moveTo>
                  <a:pt x="517" y="0"/>
                </a:moveTo>
                <a:lnTo>
                  <a:pt x="0" y="0"/>
                </a:lnTo>
                <a:lnTo>
                  <a:pt x="0" y="1231"/>
                </a:lnTo>
                <a:lnTo>
                  <a:pt x="227" y="1231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912" name="Line 48"/>
          <p:cNvSpPr>
            <a:spLocks noChangeShapeType="1"/>
          </p:cNvSpPr>
          <p:nvPr/>
        </p:nvSpPr>
        <p:spPr bwMode="auto">
          <a:xfrm rot="-5400000">
            <a:off x="7111206" y="2580482"/>
            <a:ext cx="255587" cy="12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913" name="Freeform 49"/>
          <p:cNvSpPr>
            <a:spLocks/>
          </p:cNvSpPr>
          <p:nvPr/>
        </p:nvSpPr>
        <p:spPr bwMode="auto">
          <a:xfrm>
            <a:off x="1739900" y="1860550"/>
            <a:ext cx="2884488" cy="2111375"/>
          </a:xfrm>
          <a:custGeom>
            <a:avLst/>
            <a:gdLst/>
            <a:ahLst/>
            <a:cxnLst>
              <a:cxn ang="0">
                <a:pos x="2048" y="1284"/>
              </a:cxn>
              <a:cxn ang="0">
                <a:pos x="2056" y="888"/>
              </a:cxn>
              <a:cxn ang="0">
                <a:pos x="640" y="888"/>
              </a:cxn>
              <a:cxn ang="0">
                <a:pos x="647" y="0"/>
              </a:cxn>
              <a:cxn ang="0">
                <a:pos x="0" y="0"/>
              </a:cxn>
            </a:cxnLst>
            <a:rect l="0" t="0" r="r" b="b"/>
            <a:pathLst>
              <a:path w="2056" h="1284">
                <a:moveTo>
                  <a:pt x="2048" y="1284"/>
                </a:moveTo>
                <a:lnTo>
                  <a:pt x="2056" y="888"/>
                </a:lnTo>
                <a:lnTo>
                  <a:pt x="640" y="888"/>
                </a:lnTo>
                <a:lnTo>
                  <a:pt x="647" y="0"/>
                </a:lnTo>
                <a:lnTo>
                  <a:pt x="0" y="0"/>
                </a:ln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914" name="Rectangle 50"/>
          <p:cNvSpPr>
            <a:spLocks noChangeArrowheads="1"/>
          </p:cNvSpPr>
          <p:nvPr/>
        </p:nvSpPr>
        <p:spPr bwMode="auto">
          <a:xfrm>
            <a:off x="1036638" y="920750"/>
            <a:ext cx="2200275" cy="2714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  <a:latin typeface="Verdana" charset="0"/>
              </a:rPr>
              <a:t>PCSrc</a:t>
            </a:r>
            <a:r>
              <a:rPr lang="en-US" sz="1200">
                <a:solidFill>
                  <a:schemeClr val="bg2"/>
                </a:solidFill>
                <a:latin typeface="Verdana" charset="0"/>
              </a:rPr>
              <a:t> (pc+4/jabs/rind/br)</a:t>
            </a:r>
          </a:p>
        </p:txBody>
      </p:sp>
      <p:sp>
        <p:nvSpPr>
          <p:cNvPr id="1316915" name="Line 51"/>
          <p:cNvSpPr>
            <a:spLocks noChangeShapeType="1"/>
          </p:cNvSpPr>
          <p:nvPr/>
        </p:nvSpPr>
        <p:spPr bwMode="auto">
          <a:xfrm>
            <a:off x="1612900" y="1133475"/>
            <a:ext cx="0" cy="406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916" name="Freeform 52"/>
          <p:cNvSpPr>
            <a:spLocks/>
          </p:cNvSpPr>
          <p:nvPr/>
        </p:nvSpPr>
        <p:spPr bwMode="auto">
          <a:xfrm>
            <a:off x="3082925" y="3933825"/>
            <a:ext cx="230188" cy="458788"/>
          </a:xfrm>
          <a:custGeom>
            <a:avLst/>
            <a:gdLst/>
            <a:ahLst/>
            <a:cxnLst>
              <a:cxn ang="0">
                <a:pos x="144" y="48"/>
              </a:cxn>
              <a:cxn ang="0">
                <a:pos x="144" y="240"/>
              </a:cxn>
              <a:cxn ang="0">
                <a:pos x="0" y="288"/>
              </a:cxn>
              <a:cxn ang="0">
                <a:pos x="0" y="0"/>
              </a:cxn>
              <a:cxn ang="0">
                <a:pos x="144" y="48"/>
              </a:cxn>
            </a:cxnLst>
            <a:rect l="0" t="0" r="r" b="b"/>
            <a:pathLst>
              <a:path w="145" h="289">
                <a:moveTo>
                  <a:pt x="144" y="48"/>
                </a:moveTo>
                <a:lnTo>
                  <a:pt x="144" y="240"/>
                </a:lnTo>
                <a:lnTo>
                  <a:pt x="0" y="288"/>
                </a:lnTo>
                <a:lnTo>
                  <a:pt x="0" y="0"/>
                </a:lnTo>
                <a:lnTo>
                  <a:pt x="144" y="48"/>
                </a:lnTo>
              </a:path>
            </a:pathLst>
          </a:custGeom>
          <a:solidFill>
            <a:schemeClr val="bg1"/>
          </a:solidFill>
          <a:ln w="25400" cap="rnd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917" name="Rectangle 53"/>
          <p:cNvSpPr>
            <a:spLocks noChangeArrowheads="1"/>
          </p:cNvSpPr>
          <p:nvPr/>
        </p:nvSpPr>
        <p:spPr bwMode="auto">
          <a:xfrm>
            <a:off x="2444750" y="3868738"/>
            <a:ext cx="512763" cy="30162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400">
                <a:solidFill>
                  <a:schemeClr val="tx1"/>
                </a:solidFill>
                <a:latin typeface="Verdana" charset="0"/>
              </a:rPr>
              <a:t>nop</a:t>
            </a:r>
          </a:p>
        </p:txBody>
      </p:sp>
      <p:sp>
        <p:nvSpPr>
          <p:cNvPr id="1316918" name="Line 54"/>
          <p:cNvSpPr>
            <a:spLocks noChangeShapeType="1"/>
          </p:cNvSpPr>
          <p:nvPr/>
        </p:nvSpPr>
        <p:spPr bwMode="auto">
          <a:xfrm>
            <a:off x="3314700" y="4149725"/>
            <a:ext cx="3175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919" name="Line 55"/>
          <p:cNvSpPr>
            <a:spLocks noChangeShapeType="1"/>
          </p:cNvSpPr>
          <p:nvPr/>
        </p:nvSpPr>
        <p:spPr bwMode="auto">
          <a:xfrm>
            <a:off x="2959100" y="4035425"/>
            <a:ext cx="101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920" name="Line 56"/>
          <p:cNvSpPr>
            <a:spLocks noChangeShapeType="1"/>
          </p:cNvSpPr>
          <p:nvPr/>
        </p:nvSpPr>
        <p:spPr bwMode="auto">
          <a:xfrm>
            <a:off x="3233738" y="3698875"/>
            <a:ext cx="0" cy="3048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" name="Group 57"/>
          <p:cNvGrpSpPr>
            <a:grpSpLocks/>
          </p:cNvGrpSpPr>
          <p:nvPr/>
        </p:nvGrpSpPr>
        <p:grpSpPr bwMode="auto">
          <a:xfrm>
            <a:off x="5627688" y="2454275"/>
            <a:ext cx="2179637" cy="2136775"/>
            <a:chOff x="3545" y="1704"/>
            <a:chExt cx="1373" cy="1346"/>
          </a:xfrm>
        </p:grpSpPr>
        <p:sp>
          <p:nvSpPr>
            <p:cNvPr id="1316922" name="Freeform 58"/>
            <p:cNvSpPr>
              <a:spLocks/>
            </p:cNvSpPr>
            <p:nvPr/>
          </p:nvSpPr>
          <p:spPr bwMode="auto">
            <a:xfrm flipV="1">
              <a:off x="4334" y="2813"/>
              <a:ext cx="584" cy="4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76" y="0"/>
                </a:cxn>
              </a:cxnLst>
              <a:rect l="0" t="0" r="r" b="b"/>
              <a:pathLst>
                <a:path w="977" h="1">
                  <a:moveTo>
                    <a:pt x="0" y="0"/>
                  </a:moveTo>
                  <a:lnTo>
                    <a:pt x="976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6923" name="Freeform 59"/>
            <p:cNvSpPr>
              <a:spLocks/>
            </p:cNvSpPr>
            <p:nvPr/>
          </p:nvSpPr>
          <p:spPr bwMode="auto">
            <a:xfrm flipV="1">
              <a:off x="3545" y="2666"/>
              <a:ext cx="532" cy="4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976" y="0"/>
                </a:cxn>
              </a:cxnLst>
              <a:rect l="0" t="0" r="r" b="b"/>
              <a:pathLst>
                <a:path w="977" h="1">
                  <a:moveTo>
                    <a:pt x="0" y="0"/>
                  </a:moveTo>
                  <a:lnTo>
                    <a:pt x="976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6924" name="Rectangle 60"/>
            <p:cNvSpPr>
              <a:spLocks noChangeArrowheads="1"/>
            </p:cNvSpPr>
            <p:nvPr/>
          </p:nvSpPr>
          <p:spPr bwMode="auto">
            <a:xfrm>
              <a:off x="3785" y="2559"/>
              <a:ext cx="109" cy="30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A</a:t>
              </a:r>
            </a:p>
          </p:txBody>
        </p:sp>
        <p:sp>
          <p:nvSpPr>
            <p:cNvPr id="1316925" name="Rectangle 61"/>
            <p:cNvSpPr>
              <a:spLocks noChangeArrowheads="1"/>
            </p:cNvSpPr>
            <p:nvPr/>
          </p:nvSpPr>
          <p:spPr bwMode="auto">
            <a:xfrm>
              <a:off x="4673" y="2707"/>
              <a:ext cx="109" cy="30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Y</a:t>
              </a:r>
            </a:p>
          </p:txBody>
        </p:sp>
        <p:sp>
          <p:nvSpPr>
            <p:cNvPr id="1316926" name="Freeform 62"/>
            <p:cNvSpPr>
              <a:spLocks/>
            </p:cNvSpPr>
            <p:nvPr/>
          </p:nvSpPr>
          <p:spPr bwMode="auto">
            <a:xfrm>
              <a:off x="4084" y="2665"/>
              <a:ext cx="241" cy="3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0"/>
                </a:cxn>
                <a:cxn ang="0">
                  <a:pos x="48" y="192"/>
                </a:cxn>
                <a:cxn ang="0">
                  <a:pos x="0" y="224"/>
                </a:cxn>
                <a:cxn ang="0">
                  <a:pos x="0" y="384"/>
                </a:cxn>
                <a:cxn ang="0">
                  <a:pos x="240" y="288"/>
                </a:cxn>
                <a:cxn ang="0">
                  <a:pos x="240" y="96"/>
                </a:cxn>
                <a:cxn ang="0">
                  <a:pos x="0" y="0"/>
                </a:cxn>
              </a:cxnLst>
              <a:rect l="0" t="0" r="r" b="b"/>
              <a:pathLst>
                <a:path w="241" h="385">
                  <a:moveTo>
                    <a:pt x="0" y="0"/>
                  </a:moveTo>
                  <a:lnTo>
                    <a:pt x="0" y="160"/>
                  </a:lnTo>
                  <a:lnTo>
                    <a:pt x="48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0" y="288"/>
                  </a:lnTo>
                  <a:lnTo>
                    <a:pt x="240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6927" name="Rectangle 63"/>
            <p:cNvSpPr>
              <a:spLocks noChangeArrowheads="1"/>
            </p:cNvSpPr>
            <p:nvPr/>
          </p:nvSpPr>
          <p:spPr bwMode="auto">
            <a:xfrm>
              <a:off x="4089" y="2767"/>
              <a:ext cx="272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chemeClr val="tx1"/>
                  </a:solidFill>
                  <a:latin typeface="Verdana" charset="0"/>
                </a:rPr>
                <a:t>ALU</a:t>
              </a:r>
            </a:p>
          </p:txBody>
        </p:sp>
        <p:sp>
          <p:nvSpPr>
            <p:cNvPr id="1316928" name="Freeform 64"/>
            <p:cNvSpPr>
              <a:spLocks/>
            </p:cNvSpPr>
            <p:nvPr/>
          </p:nvSpPr>
          <p:spPr bwMode="auto">
            <a:xfrm>
              <a:off x="4340" y="1704"/>
              <a:ext cx="76" cy="1112"/>
            </a:xfrm>
            <a:custGeom>
              <a:avLst/>
              <a:gdLst/>
              <a:ahLst/>
              <a:cxnLst>
                <a:cxn ang="0">
                  <a:pos x="0" y="696"/>
                </a:cxn>
                <a:cxn ang="0">
                  <a:pos x="84" y="696"/>
                </a:cxn>
                <a:cxn ang="0">
                  <a:pos x="84" y="0"/>
                </a:cxn>
              </a:cxnLst>
              <a:rect l="0" t="0" r="r" b="b"/>
              <a:pathLst>
                <a:path w="84" h="696">
                  <a:moveTo>
                    <a:pt x="0" y="696"/>
                  </a:moveTo>
                  <a:lnTo>
                    <a:pt x="84" y="696"/>
                  </a:lnTo>
                  <a:lnTo>
                    <a:pt x="84" y="0"/>
                  </a:lnTo>
                </a:path>
              </a:pathLst>
            </a:custGeom>
            <a:noFill/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6929" name="Rectangle 65"/>
            <p:cNvSpPr>
              <a:spLocks noChangeArrowheads="1"/>
            </p:cNvSpPr>
            <p:nvPr/>
          </p:nvSpPr>
          <p:spPr bwMode="auto">
            <a:xfrm>
              <a:off x="4440" y="2143"/>
              <a:ext cx="416" cy="19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400">
                  <a:solidFill>
                    <a:schemeClr val="tx1"/>
                  </a:solidFill>
                  <a:latin typeface="Verdana" charset="0"/>
                </a:rPr>
                <a:t>zero?</a:t>
              </a:r>
            </a:p>
          </p:txBody>
        </p:sp>
      </p:grpSp>
      <p:grpSp>
        <p:nvGrpSpPr>
          <p:cNvPr id="5" name="Group 66"/>
          <p:cNvGrpSpPr>
            <a:grpSpLocks/>
          </p:cNvGrpSpPr>
          <p:nvPr/>
        </p:nvGrpSpPr>
        <p:grpSpPr bwMode="auto">
          <a:xfrm>
            <a:off x="944563" y="2959100"/>
            <a:ext cx="7129462" cy="1770063"/>
            <a:chOff x="571" y="2022"/>
            <a:chExt cx="4491" cy="1115"/>
          </a:xfrm>
        </p:grpSpPr>
        <p:sp>
          <p:nvSpPr>
            <p:cNvPr id="1316931" name="Text Box 67"/>
            <p:cNvSpPr txBox="1">
              <a:spLocks noChangeArrowheads="1"/>
            </p:cNvSpPr>
            <p:nvPr/>
          </p:nvSpPr>
          <p:spPr bwMode="auto">
            <a:xfrm>
              <a:off x="3988" y="2022"/>
              <a:ext cx="197" cy="173"/>
            </a:xfrm>
            <a:prstGeom prst="rect">
              <a:avLst/>
            </a:prstGeom>
            <a:solidFill>
              <a:srgbClr val="CFBDC8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i="1">
                  <a:solidFill>
                    <a:schemeClr val="tx1"/>
                  </a:solidFill>
                  <a:latin typeface="Verdana" charset="0"/>
                </a:rPr>
                <a:t>I</a:t>
              </a:r>
              <a:r>
                <a:rPr lang="en-US" sz="1200" i="1" baseline="-25000">
                  <a:solidFill>
                    <a:schemeClr val="tx1"/>
                  </a:solidFill>
                  <a:latin typeface="Verdana" charset="0"/>
                </a:rPr>
                <a:t>2</a:t>
              </a:r>
            </a:p>
          </p:txBody>
        </p:sp>
        <p:sp>
          <p:nvSpPr>
            <p:cNvPr id="1316932" name="Text Box 68"/>
            <p:cNvSpPr txBox="1">
              <a:spLocks noChangeArrowheads="1"/>
            </p:cNvSpPr>
            <p:nvPr/>
          </p:nvSpPr>
          <p:spPr bwMode="auto">
            <a:xfrm>
              <a:off x="4865" y="2025"/>
              <a:ext cx="197" cy="173"/>
            </a:xfrm>
            <a:prstGeom prst="rect">
              <a:avLst/>
            </a:prstGeom>
            <a:solidFill>
              <a:srgbClr val="CFBDC8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i="1">
                  <a:solidFill>
                    <a:schemeClr val="tx1"/>
                  </a:solidFill>
                  <a:latin typeface="Verdana" charset="0"/>
                </a:rPr>
                <a:t>I</a:t>
              </a:r>
              <a:r>
                <a:rPr lang="en-US" sz="1200" i="1" baseline="-25000">
                  <a:solidFill>
                    <a:schemeClr val="tx1"/>
                  </a:solidFill>
                  <a:latin typeface="Verdana" charset="0"/>
                </a:rPr>
                <a:t>1</a:t>
              </a:r>
              <a:endParaRPr lang="en-US" sz="1200" i="1">
                <a:solidFill>
                  <a:schemeClr val="tx1"/>
                </a:solidFill>
                <a:latin typeface="Verdana" charset="0"/>
              </a:endParaRPr>
            </a:p>
          </p:txBody>
        </p:sp>
        <p:sp>
          <p:nvSpPr>
            <p:cNvPr id="1316933" name="Text Box 69"/>
            <p:cNvSpPr txBox="1">
              <a:spLocks noChangeArrowheads="1"/>
            </p:cNvSpPr>
            <p:nvPr/>
          </p:nvSpPr>
          <p:spPr bwMode="auto">
            <a:xfrm>
              <a:off x="571" y="2876"/>
              <a:ext cx="299" cy="173"/>
            </a:xfrm>
            <a:prstGeom prst="rect">
              <a:avLst/>
            </a:prstGeom>
            <a:solidFill>
              <a:srgbClr val="CFBDC8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i="1">
                  <a:solidFill>
                    <a:schemeClr val="tx1"/>
                  </a:solidFill>
                  <a:latin typeface="Verdana" charset="0"/>
                </a:rPr>
                <a:t>108</a:t>
              </a:r>
            </a:p>
          </p:txBody>
        </p:sp>
        <p:sp>
          <p:nvSpPr>
            <p:cNvPr id="1316934" name="Text Box 70"/>
            <p:cNvSpPr txBox="1">
              <a:spLocks noChangeArrowheads="1"/>
            </p:cNvSpPr>
            <p:nvPr/>
          </p:nvSpPr>
          <p:spPr bwMode="auto">
            <a:xfrm>
              <a:off x="2203" y="2964"/>
              <a:ext cx="197" cy="173"/>
            </a:xfrm>
            <a:prstGeom prst="rect">
              <a:avLst/>
            </a:prstGeom>
            <a:solidFill>
              <a:srgbClr val="CFBDC8"/>
            </a:solidFill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 i="1">
                  <a:solidFill>
                    <a:schemeClr val="tx1"/>
                  </a:solidFill>
                  <a:latin typeface="Verdana" charset="0"/>
                </a:rPr>
                <a:t>I</a:t>
              </a:r>
              <a:r>
                <a:rPr lang="en-US" sz="1200" i="1" baseline="-25000">
                  <a:solidFill>
                    <a:schemeClr val="tx1"/>
                  </a:solidFill>
                  <a:latin typeface="Verdana" charset="0"/>
                </a:rPr>
                <a:t>3</a:t>
              </a:r>
              <a:endParaRPr lang="en-US" sz="1200" i="1">
                <a:solidFill>
                  <a:schemeClr val="tx1"/>
                </a:solidFill>
                <a:latin typeface="Verdana" charset="0"/>
              </a:endParaRPr>
            </a:p>
          </p:txBody>
        </p:sp>
      </p:grpSp>
      <p:sp>
        <p:nvSpPr>
          <p:cNvPr id="1316935" name="AutoShape 71"/>
          <p:cNvSpPr>
            <a:spLocks noChangeArrowheads="1"/>
          </p:cNvSpPr>
          <p:nvPr/>
        </p:nvSpPr>
        <p:spPr bwMode="auto">
          <a:xfrm>
            <a:off x="6604000" y="2024063"/>
            <a:ext cx="1084263" cy="490537"/>
          </a:xfrm>
          <a:prstGeom prst="star16">
            <a:avLst>
              <a:gd name="adj" fmla="val 37500"/>
            </a:avLst>
          </a:prstGeom>
          <a:solidFill>
            <a:srgbClr val="CFBDC8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r>
              <a:rPr lang="en-US" sz="1200" i="1">
                <a:solidFill>
                  <a:schemeClr val="tx1"/>
                </a:solidFill>
                <a:latin typeface="Verdana" charset="0"/>
              </a:rPr>
              <a:t>BEQZ?</a:t>
            </a:r>
          </a:p>
        </p:txBody>
      </p:sp>
      <p:sp>
        <p:nvSpPr>
          <p:cNvPr id="1316936" name="Rectangle 72"/>
          <p:cNvSpPr>
            <a:spLocks noChangeArrowheads="1"/>
          </p:cNvSpPr>
          <p:nvPr/>
        </p:nvSpPr>
        <p:spPr bwMode="auto">
          <a:xfrm>
            <a:off x="5842000" y="2098675"/>
            <a:ext cx="279400" cy="215900"/>
          </a:xfrm>
          <a:prstGeom prst="rect">
            <a:avLst/>
          </a:prstGeom>
          <a:solidFill>
            <a:srgbClr val="CFBDC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937" name="Rectangle 73"/>
          <p:cNvSpPr>
            <a:spLocks noChangeArrowheads="1"/>
          </p:cNvSpPr>
          <p:nvPr/>
        </p:nvSpPr>
        <p:spPr bwMode="auto">
          <a:xfrm>
            <a:off x="3098800" y="3635375"/>
            <a:ext cx="279400" cy="215900"/>
          </a:xfrm>
          <a:prstGeom prst="rect">
            <a:avLst/>
          </a:prstGeom>
          <a:solidFill>
            <a:srgbClr val="CFBDC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938" name="AutoShape 74"/>
          <p:cNvSpPr>
            <a:spLocks noChangeArrowheads="1"/>
          </p:cNvSpPr>
          <p:nvPr/>
        </p:nvSpPr>
        <p:spPr bwMode="auto">
          <a:xfrm>
            <a:off x="4495800" y="2900363"/>
            <a:ext cx="1084263" cy="490537"/>
          </a:xfrm>
          <a:prstGeom prst="star16">
            <a:avLst>
              <a:gd name="adj" fmla="val 37500"/>
            </a:avLst>
          </a:prstGeom>
          <a:solidFill>
            <a:srgbClr val="CFBDC8"/>
          </a:solidFill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r>
              <a:rPr lang="en-US" sz="1200" i="1">
                <a:solidFill>
                  <a:schemeClr val="tx1"/>
                </a:solidFill>
                <a:latin typeface="Verdana" charset="0"/>
              </a:rPr>
              <a:t>Jump?</a:t>
            </a:r>
          </a:p>
        </p:txBody>
      </p:sp>
      <p:sp>
        <p:nvSpPr>
          <p:cNvPr id="1316939" name="Line 75"/>
          <p:cNvSpPr>
            <a:spLocks noChangeShapeType="1"/>
          </p:cNvSpPr>
          <p:nvPr/>
        </p:nvSpPr>
        <p:spPr bwMode="auto">
          <a:xfrm>
            <a:off x="4227513" y="3114675"/>
            <a:ext cx="31908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940" name="Text Box 76"/>
          <p:cNvSpPr txBox="1">
            <a:spLocks noChangeArrowheads="1"/>
          </p:cNvSpPr>
          <p:nvPr/>
        </p:nvSpPr>
        <p:spPr bwMode="auto">
          <a:xfrm>
            <a:off x="2462213" y="3683000"/>
            <a:ext cx="68103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  <a:latin typeface="Verdana" charset="0"/>
              </a:rPr>
              <a:t>IRSrc</a:t>
            </a:r>
            <a:r>
              <a:rPr lang="en-US" sz="1200" baseline="-25000">
                <a:solidFill>
                  <a:srgbClr val="56127A"/>
                </a:solidFill>
                <a:latin typeface="Verdana" charset="0"/>
              </a:rPr>
              <a:t>D</a:t>
            </a:r>
            <a:endParaRPr lang="en-US" sz="1200">
              <a:solidFill>
                <a:srgbClr val="56127A"/>
              </a:solidFill>
              <a:latin typeface="Verdana" charset="0"/>
            </a:endParaRPr>
          </a:p>
        </p:txBody>
      </p:sp>
      <p:sp>
        <p:nvSpPr>
          <p:cNvPr id="1316941" name="Freeform 77"/>
          <p:cNvSpPr>
            <a:spLocks/>
          </p:cNvSpPr>
          <p:nvPr/>
        </p:nvSpPr>
        <p:spPr bwMode="auto">
          <a:xfrm>
            <a:off x="3149600" y="2876550"/>
            <a:ext cx="1828800" cy="754063"/>
          </a:xfrm>
          <a:custGeom>
            <a:avLst/>
            <a:gdLst/>
            <a:ahLst/>
            <a:cxnLst>
              <a:cxn ang="0">
                <a:pos x="1104" y="72"/>
              </a:cxn>
              <a:cxn ang="0">
                <a:pos x="1104" y="0"/>
              </a:cxn>
              <a:cxn ang="0">
                <a:pos x="0" y="0"/>
              </a:cxn>
              <a:cxn ang="0">
                <a:pos x="0" y="704"/>
              </a:cxn>
            </a:cxnLst>
            <a:rect l="0" t="0" r="r" b="b"/>
            <a:pathLst>
              <a:path w="1104" h="704">
                <a:moveTo>
                  <a:pt x="1104" y="72"/>
                </a:moveTo>
                <a:lnTo>
                  <a:pt x="1104" y="0"/>
                </a:lnTo>
                <a:lnTo>
                  <a:pt x="0" y="0"/>
                </a:lnTo>
                <a:lnTo>
                  <a:pt x="0" y="704"/>
                </a:lnTo>
              </a:path>
            </a:pathLst>
          </a:cu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942" name="Freeform 78"/>
          <p:cNvSpPr>
            <a:spLocks/>
          </p:cNvSpPr>
          <p:nvPr/>
        </p:nvSpPr>
        <p:spPr bwMode="auto">
          <a:xfrm flipH="1">
            <a:off x="3668713" y="1241425"/>
            <a:ext cx="79375" cy="26987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1584"/>
              </a:cxn>
            </a:cxnLst>
            <a:rect l="0" t="0" r="r" b="b"/>
            <a:pathLst>
              <a:path w="1" h="1585">
                <a:moveTo>
                  <a:pt x="0" y="0"/>
                </a:moveTo>
                <a:lnTo>
                  <a:pt x="0" y="1584"/>
                </a:lnTo>
              </a:path>
            </a:pathLst>
          </a:custGeom>
          <a:noFill/>
          <a:ln w="9525" cap="rnd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943" name="Freeform 79"/>
          <p:cNvSpPr>
            <a:spLocks/>
          </p:cNvSpPr>
          <p:nvPr/>
        </p:nvSpPr>
        <p:spPr bwMode="auto">
          <a:xfrm>
            <a:off x="1136650" y="1325563"/>
            <a:ext cx="2609850" cy="2355850"/>
          </a:xfrm>
          <a:custGeom>
            <a:avLst/>
            <a:gdLst/>
            <a:ahLst/>
            <a:cxnLst>
              <a:cxn ang="0">
                <a:pos x="856" y="0"/>
              </a:cxn>
              <a:cxn ang="0">
                <a:pos x="0" y="0"/>
              </a:cxn>
              <a:cxn ang="0">
                <a:pos x="0" y="1296"/>
              </a:cxn>
            </a:cxnLst>
            <a:rect l="0" t="0" r="r" b="b"/>
            <a:pathLst>
              <a:path w="857" h="1297">
                <a:moveTo>
                  <a:pt x="856" y="0"/>
                </a:moveTo>
                <a:lnTo>
                  <a:pt x="0" y="0"/>
                </a:lnTo>
                <a:lnTo>
                  <a:pt x="0" y="1296"/>
                </a:lnTo>
              </a:path>
            </a:pathLst>
          </a:custGeom>
          <a:noFill/>
          <a:ln w="9525" cap="rnd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944" name="Freeform 80"/>
          <p:cNvSpPr>
            <a:spLocks/>
          </p:cNvSpPr>
          <p:nvPr/>
        </p:nvSpPr>
        <p:spPr bwMode="auto">
          <a:xfrm>
            <a:off x="3717925" y="1327150"/>
            <a:ext cx="2185988" cy="7794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88" y="0"/>
              </a:cxn>
              <a:cxn ang="0">
                <a:pos x="1688" y="552"/>
              </a:cxn>
            </a:cxnLst>
            <a:rect l="0" t="0" r="r" b="b"/>
            <a:pathLst>
              <a:path w="1689" h="553">
                <a:moveTo>
                  <a:pt x="0" y="0"/>
                </a:moveTo>
                <a:lnTo>
                  <a:pt x="1688" y="0"/>
                </a:lnTo>
                <a:lnTo>
                  <a:pt x="1688" y="552"/>
                </a:lnTo>
              </a:path>
            </a:pathLst>
          </a:custGeom>
          <a:noFill/>
          <a:ln w="9525" cap="rnd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945" name="Oval 81"/>
          <p:cNvSpPr>
            <a:spLocks noChangeArrowheads="1"/>
          </p:cNvSpPr>
          <p:nvPr/>
        </p:nvSpPr>
        <p:spPr bwMode="auto">
          <a:xfrm>
            <a:off x="3719513" y="1296988"/>
            <a:ext cx="42862" cy="55562"/>
          </a:xfrm>
          <a:prstGeom prst="ellipse">
            <a:avLst/>
          </a:prstGeom>
          <a:solidFill>
            <a:srgbClr val="FF00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6946" name="Text Box 82"/>
          <p:cNvSpPr txBox="1">
            <a:spLocks noChangeArrowheads="1"/>
          </p:cNvSpPr>
          <p:nvPr/>
        </p:nvSpPr>
        <p:spPr bwMode="auto">
          <a:xfrm>
            <a:off x="5268913" y="2222500"/>
            <a:ext cx="666750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200">
                <a:solidFill>
                  <a:srgbClr val="56127A"/>
                </a:solidFill>
                <a:latin typeface="Verdana" charset="0"/>
              </a:rPr>
              <a:t>IRSrc</a:t>
            </a:r>
            <a:r>
              <a:rPr lang="en-US" sz="1200" baseline="-25000">
                <a:solidFill>
                  <a:srgbClr val="56127A"/>
                </a:solidFill>
                <a:latin typeface="Verdana" charset="0"/>
              </a:rPr>
              <a:t>E</a:t>
            </a:r>
            <a:endParaRPr lang="en-US" sz="1200">
              <a:solidFill>
                <a:srgbClr val="56127A"/>
              </a:solidFill>
              <a:latin typeface="Verdana" charset="0"/>
            </a:endParaRPr>
          </a:p>
        </p:txBody>
      </p:sp>
      <p:sp>
        <p:nvSpPr>
          <p:cNvPr id="1316947" name="Text Box 83"/>
          <p:cNvSpPr txBox="1">
            <a:spLocks noChangeArrowheads="1"/>
          </p:cNvSpPr>
          <p:nvPr/>
        </p:nvSpPr>
        <p:spPr bwMode="auto">
          <a:xfrm>
            <a:off x="3503613" y="4813300"/>
            <a:ext cx="5411787" cy="16160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If the branch is taken</a:t>
            </a:r>
          </a:p>
          <a:p>
            <a:pPr lvl="1"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- kill the two following instructions</a:t>
            </a:r>
          </a:p>
          <a:p>
            <a:pPr lvl="1"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- the instruction at the decode stage is not valid</a:t>
            </a:r>
          </a:p>
          <a:p>
            <a:pPr algn="ctr">
              <a:spcBef>
                <a:spcPct val="0"/>
              </a:spcBef>
            </a:pPr>
            <a:r>
              <a:rPr lang="en-US" sz="2000">
                <a:solidFill>
                  <a:srgbClr val="FF0000"/>
                </a:solidFill>
                <a:latin typeface="Verdana" charset="0"/>
                <a:sym typeface="Symbol" charset="2"/>
              </a:rPr>
              <a:t></a:t>
            </a:r>
            <a:r>
              <a:rPr lang="en-US" sz="2000">
                <a:solidFill>
                  <a:srgbClr val="FF0000"/>
                </a:solidFill>
                <a:latin typeface="Verdana" charset="0"/>
              </a:rPr>
              <a:t> </a:t>
            </a:r>
            <a:r>
              <a:rPr lang="en-US" sz="2000" i="1">
                <a:solidFill>
                  <a:srgbClr val="FF0000"/>
                </a:solidFill>
                <a:latin typeface="Verdana" charset="0"/>
              </a:rPr>
              <a:t>stall signal is not valid</a:t>
            </a:r>
          </a:p>
        </p:txBody>
      </p:sp>
      <p:grpSp>
        <p:nvGrpSpPr>
          <p:cNvPr id="6" name="Group 84"/>
          <p:cNvGrpSpPr>
            <a:grpSpLocks/>
          </p:cNvGrpSpPr>
          <p:nvPr/>
        </p:nvGrpSpPr>
        <p:grpSpPr bwMode="auto">
          <a:xfrm>
            <a:off x="1762125" y="2000250"/>
            <a:ext cx="2449513" cy="1176338"/>
            <a:chOff x="1110" y="1418"/>
            <a:chExt cx="1543" cy="741"/>
          </a:xfrm>
        </p:grpSpPr>
        <p:sp>
          <p:nvSpPr>
            <p:cNvPr id="1316949" name="Oval 85"/>
            <p:cNvSpPr>
              <a:spLocks noChangeArrowheads="1"/>
            </p:cNvSpPr>
            <p:nvPr/>
          </p:nvSpPr>
          <p:spPr bwMode="auto">
            <a:xfrm>
              <a:off x="1694" y="1666"/>
              <a:ext cx="264" cy="128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6950" name="Line 86"/>
            <p:cNvSpPr>
              <a:spLocks noChangeShapeType="1"/>
            </p:cNvSpPr>
            <p:nvPr/>
          </p:nvSpPr>
          <p:spPr bwMode="auto">
            <a:xfrm flipV="1">
              <a:off x="1742" y="1762"/>
              <a:ext cx="0" cy="397"/>
            </a:xfrm>
            <a:prstGeom prst="line">
              <a:avLst/>
            </a:prstGeom>
            <a:noFill/>
            <a:ln w="222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6951" name="Freeform 87"/>
            <p:cNvSpPr>
              <a:spLocks/>
            </p:cNvSpPr>
            <p:nvPr/>
          </p:nvSpPr>
          <p:spPr bwMode="auto">
            <a:xfrm>
              <a:off x="1886" y="1762"/>
              <a:ext cx="767" cy="288"/>
            </a:xfrm>
            <a:custGeom>
              <a:avLst/>
              <a:gdLst/>
              <a:ahLst/>
              <a:cxnLst>
                <a:cxn ang="0">
                  <a:pos x="576" y="240"/>
                </a:cxn>
                <a:cxn ang="0">
                  <a:pos x="0" y="240"/>
                </a:cxn>
                <a:cxn ang="0">
                  <a:pos x="0" y="0"/>
                </a:cxn>
              </a:cxnLst>
              <a:rect l="0" t="0" r="r" b="b"/>
              <a:pathLst>
                <a:path w="576" h="240">
                  <a:moveTo>
                    <a:pt x="576" y="240"/>
                  </a:moveTo>
                  <a:lnTo>
                    <a:pt x="0" y="240"/>
                  </a:lnTo>
                  <a:lnTo>
                    <a:pt x="0" y="0"/>
                  </a:lnTo>
                </a:path>
              </a:pathLst>
            </a:custGeom>
            <a:noFill/>
            <a:ln w="22225" cap="flat" cmpd="sng">
              <a:solidFill>
                <a:schemeClr val="tx1"/>
              </a:solidFill>
              <a:prstDash val="solid"/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6952" name="Freeform 88"/>
            <p:cNvSpPr>
              <a:spLocks/>
            </p:cNvSpPr>
            <p:nvPr/>
          </p:nvSpPr>
          <p:spPr bwMode="auto">
            <a:xfrm>
              <a:off x="1110" y="1418"/>
              <a:ext cx="728" cy="248"/>
            </a:xfrm>
            <a:custGeom>
              <a:avLst/>
              <a:gdLst/>
              <a:ahLst/>
              <a:cxnLst>
                <a:cxn ang="0">
                  <a:pos x="912" y="240"/>
                </a:cxn>
                <a:cxn ang="0">
                  <a:pos x="912" y="0"/>
                </a:cxn>
                <a:cxn ang="0">
                  <a:pos x="0" y="0"/>
                </a:cxn>
              </a:cxnLst>
              <a:rect l="0" t="0" r="r" b="b"/>
              <a:pathLst>
                <a:path w="912" h="240">
                  <a:moveTo>
                    <a:pt x="912" y="240"/>
                  </a:moveTo>
                  <a:lnTo>
                    <a:pt x="912" y="0"/>
                  </a:lnTo>
                  <a:lnTo>
                    <a:pt x="0" y="0"/>
                  </a:lnTo>
                </a:path>
              </a:pathLst>
            </a:custGeom>
            <a:noFill/>
            <a:ln w="22225" cap="flat" cmpd="sng">
              <a:solidFill>
                <a:schemeClr val="tx1"/>
              </a:solidFill>
              <a:prstDash val="solid"/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16953" name="Line 89"/>
          <p:cNvSpPr>
            <a:spLocks noChangeShapeType="1"/>
          </p:cNvSpPr>
          <p:nvPr/>
        </p:nvSpPr>
        <p:spPr bwMode="auto">
          <a:xfrm flipH="1">
            <a:off x="1301750" y="3178175"/>
            <a:ext cx="1474788" cy="0"/>
          </a:xfrm>
          <a:prstGeom prst="line">
            <a:avLst/>
          </a:prstGeom>
          <a:noFill/>
          <a:ln w="222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7" name="Group 90"/>
          <p:cNvGrpSpPr>
            <a:grpSpLocks/>
          </p:cNvGrpSpPr>
          <p:nvPr/>
        </p:nvGrpSpPr>
        <p:grpSpPr bwMode="auto">
          <a:xfrm>
            <a:off x="1752600" y="1349375"/>
            <a:ext cx="5067300" cy="2474913"/>
            <a:chOff x="1104" y="1008"/>
            <a:chExt cx="3192" cy="1559"/>
          </a:xfrm>
        </p:grpSpPr>
        <p:sp>
          <p:nvSpPr>
            <p:cNvPr id="1316955" name="Freeform 91"/>
            <p:cNvSpPr>
              <a:spLocks/>
            </p:cNvSpPr>
            <p:nvPr/>
          </p:nvSpPr>
          <p:spPr bwMode="auto">
            <a:xfrm>
              <a:off x="2416" y="1344"/>
              <a:ext cx="880" cy="1064"/>
            </a:xfrm>
            <a:custGeom>
              <a:avLst/>
              <a:gdLst/>
              <a:ahLst/>
              <a:cxnLst>
                <a:cxn ang="0">
                  <a:pos x="0" y="1064"/>
                </a:cxn>
                <a:cxn ang="0">
                  <a:pos x="880" y="1064"/>
                </a:cxn>
                <a:cxn ang="0">
                  <a:pos x="880" y="0"/>
                </a:cxn>
                <a:cxn ang="0">
                  <a:pos x="648" y="0"/>
                </a:cxn>
              </a:cxnLst>
              <a:rect l="0" t="0" r="r" b="b"/>
              <a:pathLst>
                <a:path w="880" h="1064">
                  <a:moveTo>
                    <a:pt x="0" y="1064"/>
                  </a:moveTo>
                  <a:lnTo>
                    <a:pt x="880" y="1064"/>
                  </a:lnTo>
                  <a:lnTo>
                    <a:pt x="880" y="0"/>
                  </a:lnTo>
                  <a:lnTo>
                    <a:pt x="648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8" name="Group 92"/>
            <p:cNvGrpSpPr>
              <a:grpSpLocks/>
            </p:cNvGrpSpPr>
            <p:nvPr/>
          </p:nvGrpSpPr>
          <p:grpSpPr bwMode="auto">
            <a:xfrm rot="-5400000">
              <a:off x="2751" y="1117"/>
              <a:ext cx="385" cy="241"/>
              <a:chOff x="2375" y="1063"/>
              <a:chExt cx="385" cy="241"/>
            </a:xfrm>
          </p:grpSpPr>
          <p:sp>
            <p:nvSpPr>
              <p:cNvPr id="1316957" name="Freeform 93"/>
              <p:cNvSpPr>
                <a:spLocks/>
              </p:cNvSpPr>
              <p:nvPr/>
            </p:nvSpPr>
            <p:spPr bwMode="auto">
              <a:xfrm rot="-5400000">
                <a:off x="2447" y="991"/>
                <a:ext cx="241" cy="38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0"/>
                  </a:cxn>
                  <a:cxn ang="0">
                    <a:pos x="48" y="192"/>
                  </a:cxn>
                  <a:cxn ang="0">
                    <a:pos x="0" y="224"/>
                  </a:cxn>
                  <a:cxn ang="0">
                    <a:pos x="0" y="384"/>
                  </a:cxn>
                  <a:cxn ang="0">
                    <a:pos x="240" y="288"/>
                  </a:cxn>
                  <a:cxn ang="0">
                    <a:pos x="240" y="96"/>
                  </a:cxn>
                  <a:cxn ang="0">
                    <a:pos x="0" y="0"/>
                  </a:cxn>
                </a:cxnLst>
                <a:rect l="0" t="0" r="r" b="b"/>
                <a:pathLst>
                  <a:path w="241" h="385">
                    <a:moveTo>
                      <a:pt x="0" y="0"/>
                    </a:moveTo>
                    <a:lnTo>
                      <a:pt x="0" y="160"/>
                    </a:lnTo>
                    <a:lnTo>
                      <a:pt x="48" y="192"/>
                    </a:lnTo>
                    <a:lnTo>
                      <a:pt x="0" y="224"/>
                    </a:lnTo>
                    <a:lnTo>
                      <a:pt x="0" y="384"/>
                    </a:lnTo>
                    <a:lnTo>
                      <a:pt x="240" y="288"/>
                    </a:lnTo>
                    <a:lnTo>
                      <a:pt x="240" y="96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6958" name="Rectangle 94"/>
              <p:cNvSpPr>
                <a:spLocks noChangeArrowheads="1"/>
              </p:cNvSpPr>
              <p:nvPr/>
            </p:nvSpPr>
            <p:spPr bwMode="auto">
              <a:xfrm>
                <a:off x="2425" y="1102"/>
                <a:ext cx="299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Add</a:t>
                </a:r>
              </a:p>
            </p:txBody>
          </p:sp>
        </p:grpSp>
        <p:sp>
          <p:nvSpPr>
            <p:cNvPr id="1316959" name="Freeform 95"/>
            <p:cNvSpPr>
              <a:spLocks/>
            </p:cNvSpPr>
            <p:nvPr/>
          </p:nvSpPr>
          <p:spPr bwMode="auto">
            <a:xfrm>
              <a:off x="3048" y="1136"/>
              <a:ext cx="1248" cy="720"/>
            </a:xfrm>
            <a:custGeom>
              <a:avLst/>
              <a:gdLst/>
              <a:ahLst/>
              <a:cxnLst>
                <a:cxn ang="0">
                  <a:pos x="920" y="720"/>
                </a:cxn>
                <a:cxn ang="0">
                  <a:pos x="920" y="0"/>
                </a:cxn>
                <a:cxn ang="0">
                  <a:pos x="0" y="0"/>
                </a:cxn>
              </a:cxnLst>
              <a:rect l="0" t="0" r="r" b="b"/>
              <a:pathLst>
                <a:path w="920" h="720">
                  <a:moveTo>
                    <a:pt x="920" y="720"/>
                  </a:moveTo>
                  <a:lnTo>
                    <a:pt x="920" y="0"/>
                  </a:lnTo>
                  <a:lnTo>
                    <a:pt x="0" y="0"/>
                  </a:lnTo>
                </a:path>
              </a:pathLst>
            </a:custGeom>
            <a:noFill/>
            <a:ln w="28575" cap="flat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9" name="Group 96"/>
            <p:cNvGrpSpPr>
              <a:grpSpLocks/>
            </p:cNvGrpSpPr>
            <p:nvPr/>
          </p:nvGrpSpPr>
          <p:grpSpPr bwMode="auto">
            <a:xfrm>
              <a:off x="2242" y="2263"/>
              <a:ext cx="218" cy="304"/>
              <a:chOff x="2242" y="2263"/>
              <a:chExt cx="218" cy="304"/>
            </a:xfrm>
          </p:grpSpPr>
          <p:sp>
            <p:nvSpPr>
              <p:cNvPr id="1316961" name="Rectangle 97"/>
              <p:cNvSpPr>
                <a:spLocks noChangeArrowheads="1"/>
              </p:cNvSpPr>
              <p:nvPr/>
            </p:nvSpPr>
            <p:spPr bwMode="auto">
              <a:xfrm>
                <a:off x="2296" y="2263"/>
                <a:ext cx="109" cy="30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6962" name="Freeform 98"/>
              <p:cNvSpPr>
                <a:spLocks/>
              </p:cNvSpPr>
              <p:nvPr/>
            </p:nvSpPr>
            <p:spPr bwMode="auto">
              <a:xfrm>
                <a:off x="2329" y="2517"/>
                <a:ext cx="43" cy="44"/>
              </a:xfrm>
              <a:custGeom>
                <a:avLst/>
                <a:gdLst/>
                <a:ahLst/>
                <a:cxnLst>
                  <a:cxn ang="0">
                    <a:pos x="0" y="43"/>
                  </a:cxn>
                  <a:cxn ang="0">
                    <a:pos x="21" y="0"/>
                  </a:cxn>
                  <a:cxn ang="0">
                    <a:pos x="42" y="43"/>
                  </a:cxn>
                </a:cxnLst>
                <a:rect l="0" t="0" r="r" b="b"/>
                <a:pathLst>
                  <a:path w="43" h="44">
                    <a:moveTo>
                      <a:pt x="0" y="43"/>
                    </a:moveTo>
                    <a:lnTo>
                      <a:pt x="21" y="0"/>
                    </a:lnTo>
                    <a:lnTo>
                      <a:pt x="42" y="43"/>
                    </a:lnTo>
                  </a:path>
                </a:pathLst>
              </a:custGeom>
              <a:noFill/>
              <a:ln w="9525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16963" name="Rectangle 99"/>
              <p:cNvSpPr>
                <a:spLocks noChangeArrowheads="1"/>
              </p:cNvSpPr>
              <p:nvPr/>
            </p:nvSpPr>
            <p:spPr bwMode="auto">
              <a:xfrm>
                <a:off x="2242" y="2362"/>
                <a:ext cx="218" cy="152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000">
                    <a:solidFill>
                      <a:schemeClr val="tx1"/>
                    </a:solidFill>
                    <a:latin typeface="Verdana" charset="0"/>
                  </a:rPr>
                  <a:t>PC</a:t>
                </a:r>
              </a:p>
            </p:txBody>
          </p:sp>
        </p:grpSp>
        <p:sp>
          <p:nvSpPr>
            <p:cNvPr id="1316964" name="Freeform 100"/>
            <p:cNvSpPr>
              <a:spLocks/>
            </p:cNvSpPr>
            <p:nvPr/>
          </p:nvSpPr>
          <p:spPr bwMode="auto">
            <a:xfrm>
              <a:off x="1728" y="2112"/>
              <a:ext cx="576" cy="2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32" y="0"/>
                </a:cxn>
                <a:cxn ang="0">
                  <a:pos x="432" y="336"/>
                </a:cxn>
                <a:cxn ang="0">
                  <a:pos x="576" y="336"/>
                </a:cxn>
              </a:cxnLst>
              <a:rect l="0" t="0" r="r" b="b"/>
              <a:pathLst>
                <a:path w="576" h="336">
                  <a:moveTo>
                    <a:pt x="0" y="0"/>
                  </a:moveTo>
                  <a:lnTo>
                    <a:pt x="432" y="0"/>
                  </a:lnTo>
                  <a:lnTo>
                    <a:pt x="432" y="336"/>
                  </a:lnTo>
                  <a:lnTo>
                    <a:pt x="576" y="336"/>
                  </a:lnTo>
                </a:path>
              </a:pathLst>
            </a:custGeom>
            <a:noFill/>
            <a:ln w="22225" cap="flat" cmpd="sng">
              <a:solidFill>
                <a:schemeClr val="tx1"/>
              </a:solidFill>
              <a:prstDash val="solid"/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6965" name="Freeform 101"/>
            <p:cNvSpPr>
              <a:spLocks/>
            </p:cNvSpPr>
            <p:nvPr/>
          </p:nvSpPr>
          <p:spPr bwMode="auto">
            <a:xfrm flipH="1">
              <a:off x="2304" y="1008"/>
              <a:ext cx="48" cy="12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584"/>
                </a:cxn>
              </a:cxnLst>
              <a:rect l="0" t="0" r="r" b="b"/>
              <a:pathLst>
                <a:path w="1" h="1585">
                  <a:moveTo>
                    <a:pt x="0" y="0"/>
                  </a:moveTo>
                  <a:lnTo>
                    <a:pt x="0" y="1584"/>
                  </a:lnTo>
                </a:path>
              </a:pathLst>
            </a:custGeom>
            <a:noFill/>
            <a:ln w="9525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16966" name="Line 102"/>
            <p:cNvSpPr>
              <a:spLocks noChangeShapeType="1"/>
            </p:cNvSpPr>
            <p:nvPr/>
          </p:nvSpPr>
          <p:spPr bwMode="auto">
            <a:xfrm flipH="1">
              <a:off x="1104" y="1248"/>
              <a:ext cx="1728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  <a:spAutoFit/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C6377C-1183-5348-A2B5-27AAD07D2D55}" type="slidenum">
              <a:rPr lang="en-US"/>
              <a:pPr/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19938" name="Rectangle 2"/>
          <p:cNvSpPr>
            <a:spLocks noChangeArrowheads="1"/>
          </p:cNvSpPr>
          <p:nvPr/>
        </p:nvSpPr>
        <p:spPr bwMode="auto">
          <a:xfrm>
            <a:off x="1941513" y="3719513"/>
            <a:ext cx="5899150" cy="201136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marL="571500" lvl="1" defTabSz="571500">
              <a:spcBef>
                <a:spcPct val="0"/>
              </a:spcBef>
            </a:pPr>
            <a:r>
              <a:rPr lang="en-US" sz="1800" i="1">
                <a:solidFill>
                  <a:schemeClr val="tx1"/>
                </a:solidFill>
                <a:latin typeface="Verdana" charset="0"/>
              </a:rPr>
              <a:t>time</a:t>
            </a:r>
          </a:p>
          <a:p>
            <a:pPr marL="571500" lvl="1"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t0	t1	t2	t3	t4	t5	t6	t7	. . . .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IF	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chemeClr val="folHlink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folHlink"/>
                </a:solidFill>
                <a:latin typeface="Verdana" charset="0"/>
              </a:rPr>
              <a:t>5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ID		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I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 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 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chemeClr val="folHlink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folHlink"/>
                </a:solidFill>
                <a:latin typeface="Verdana" charset="0"/>
              </a:rPr>
              <a:t>5</a:t>
            </a:r>
            <a:endParaRPr lang="en-US" sz="1800">
              <a:solidFill>
                <a:schemeClr val="folHlink"/>
              </a:solidFill>
              <a:latin typeface="Verdana" charset="0"/>
            </a:endParaRP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EX		       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 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 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chemeClr val="folHlink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folHlink"/>
                </a:solidFill>
                <a:latin typeface="Verdana" charset="0"/>
              </a:rPr>
              <a:t>5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MA      			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 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 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chemeClr val="folHlink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folHlink"/>
                </a:solidFill>
                <a:latin typeface="Verdana" charset="0"/>
              </a:rPr>
              <a:t>5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WB     				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 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 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chemeClr val="folHlink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folHlink"/>
                </a:solidFill>
                <a:latin typeface="Verdana" charset="0"/>
              </a:rPr>
              <a:t>5</a:t>
            </a:r>
          </a:p>
        </p:txBody>
      </p:sp>
      <p:sp>
        <p:nvSpPr>
          <p:cNvPr id="1319939" name="Rectangle 3"/>
          <p:cNvSpPr>
            <a:spLocks noGrp="1" noChangeArrowheads="1"/>
          </p:cNvSpPr>
          <p:nvPr>
            <p:ph type="title"/>
          </p:nvPr>
        </p:nvSpPr>
        <p:spPr>
          <a:xfrm>
            <a:off x="279400" y="152400"/>
            <a:ext cx="8521700" cy="7874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Branch Pipeline Diagrams</a:t>
            </a:r>
            <a:br>
              <a:rPr lang="en-US"/>
            </a:br>
            <a:r>
              <a:rPr lang="en-US" sz="2400"/>
              <a:t>(resolved in execute stage)</a:t>
            </a:r>
            <a:endParaRPr lang="en-US"/>
          </a:p>
        </p:txBody>
      </p:sp>
      <p:sp>
        <p:nvSpPr>
          <p:cNvPr id="1319940" name="Rectangle 4"/>
          <p:cNvSpPr>
            <a:spLocks noChangeArrowheads="1"/>
          </p:cNvSpPr>
          <p:nvPr/>
        </p:nvSpPr>
        <p:spPr bwMode="auto">
          <a:xfrm>
            <a:off x="228600" y="939800"/>
            <a:ext cx="7613650" cy="24685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marL="1714500" lvl="3" defTabSz="571500">
              <a:spcBef>
                <a:spcPct val="0"/>
              </a:spcBef>
            </a:pPr>
            <a:endParaRPr lang="en-US" sz="1800" i="1">
              <a:solidFill>
                <a:schemeClr val="tx1"/>
              </a:solidFill>
              <a:latin typeface="Verdana" charset="0"/>
            </a:endParaRPr>
          </a:p>
          <a:p>
            <a:pPr marL="1714500" lvl="3" defTabSz="571500">
              <a:spcBef>
                <a:spcPct val="0"/>
              </a:spcBef>
            </a:pPr>
            <a:r>
              <a:rPr lang="en-US" sz="1800" i="1">
                <a:solidFill>
                  <a:schemeClr val="tx1"/>
                </a:solidFill>
                <a:latin typeface="Verdana" charset="0"/>
              </a:rPr>
              <a:t>	time</a:t>
            </a:r>
          </a:p>
          <a:p>
            <a:pPr marL="1714500" lvl="3"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	t0	t1	t2	t3	t4	t5	t6	t7	. . . .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chemeClr val="accent1"/>
                </a:solidFill>
                <a:latin typeface="Verdana" charset="0"/>
              </a:rPr>
              <a:t>(I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) 096: ADD		IF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	ID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	EX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	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MA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	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WB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(I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) 100: BEQZ +200	IF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ID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EX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MA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WB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(I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) 104: ADD				IF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ID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3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 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 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 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</a:t>
            </a:r>
            <a:endParaRPr lang="en-US" sz="1800" baseline="-25000">
              <a:solidFill>
                <a:schemeClr val="tx1"/>
              </a:solidFill>
              <a:latin typeface="Verdana" charset="0"/>
            </a:endParaRP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rgbClr val="B69CAC"/>
                </a:solidFill>
                <a:latin typeface="Verdana" charset="0"/>
              </a:rPr>
              <a:t>(I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)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 108: 	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          	      		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IF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 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 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 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</a:t>
            </a:r>
            <a:endParaRPr lang="en-US" sz="1800" baseline="-25000">
              <a:solidFill>
                <a:srgbClr val="B69CAC"/>
              </a:solidFill>
              <a:latin typeface="Verdana" charset="0"/>
            </a:endParaRP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rgbClr val="B69CAC"/>
                </a:solidFill>
                <a:latin typeface="Verdana" charset="0"/>
              </a:rPr>
              <a:t>(I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5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)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 304: ADD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          	      			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IF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5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	ID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5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	EX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5	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MA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5	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WB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5</a:t>
            </a:r>
          </a:p>
          <a:p>
            <a:pPr defTabSz="571500">
              <a:spcBef>
                <a:spcPct val="0"/>
              </a:spcBef>
            </a:pPr>
            <a:endParaRPr lang="en-US" sz="1800" baseline="-25000">
              <a:solidFill>
                <a:srgbClr val="B69CAC"/>
              </a:solidFill>
              <a:latin typeface="Verdana" charset="0"/>
            </a:endParaRPr>
          </a:p>
        </p:txBody>
      </p:sp>
      <p:sp>
        <p:nvSpPr>
          <p:cNvPr id="1319941" name="Rectangle 5"/>
          <p:cNvSpPr>
            <a:spLocks noChangeArrowheads="1"/>
          </p:cNvSpPr>
          <p:nvPr/>
        </p:nvSpPr>
        <p:spPr bwMode="auto">
          <a:xfrm>
            <a:off x="315913" y="4702175"/>
            <a:ext cx="1311275" cy="63817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 i="1">
                <a:solidFill>
                  <a:schemeClr val="tx1"/>
                </a:solidFill>
                <a:latin typeface="Verdana" charset="0"/>
              </a:rPr>
              <a:t>Resource </a:t>
            </a:r>
          </a:p>
          <a:p>
            <a:pPr>
              <a:spcBef>
                <a:spcPct val="0"/>
              </a:spcBef>
            </a:pPr>
            <a:r>
              <a:rPr lang="en-US" sz="1800" i="1">
                <a:solidFill>
                  <a:schemeClr val="tx1"/>
                </a:solidFill>
                <a:latin typeface="Verdana" charset="0"/>
              </a:rPr>
              <a:t>Usage</a:t>
            </a:r>
          </a:p>
        </p:txBody>
      </p:sp>
      <p:sp>
        <p:nvSpPr>
          <p:cNvPr id="1319942" name="Rectangle 6"/>
          <p:cNvSpPr>
            <a:spLocks noChangeArrowheads="1"/>
          </p:cNvSpPr>
          <p:nvPr/>
        </p:nvSpPr>
        <p:spPr bwMode="auto">
          <a:xfrm>
            <a:off x="5511800" y="5951538"/>
            <a:ext cx="3140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800" i="1">
                <a:solidFill>
                  <a:srgbClr val="FF0000"/>
                </a:solidFill>
                <a:latin typeface="Verdana" charset="0"/>
              </a:rPr>
              <a:t>nop</a:t>
            </a:r>
            <a:r>
              <a:rPr lang="en-US" sz="1800" i="1">
                <a:solidFill>
                  <a:schemeClr val="tx1"/>
                </a:solidFill>
                <a:latin typeface="Verdana" charset="0"/>
              </a:rPr>
              <a:t>  </a:t>
            </a:r>
            <a:r>
              <a:rPr lang="en-US" sz="1800" i="1">
                <a:solidFill>
                  <a:schemeClr val="tx1"/>
                </a:solidFill>
                <a:latin typeface="Symbol" charset="2"/>
              </a:rPr>
              <a:t></a:t>
            </a:r>
            <a:r>
              <a:rPr lang="en-US" sz="1800" i="1">
                <a:solidFill>
                  <a:schemeClr val="tx1"/>
                </a:solidFill>
                <a:latin typeface="Verdana" charset="0"/>
              </a:rPr>
              <a:t>     </a:t>
            </a:r>
            <a:r>
              <a:rPr lang="en-US" sz="1800" i="1">
                <a:solidFill>
                  <a:srgbClr val="FF0000"/>
                </a:solidFill>
                <a:latin typeface="Verdana" charset="0"/>
              </a:rPr>
              <a:t>pipeline bubble</a:t>
            </a:r>
          </a:p>
        </p:txBody>
      </p:sp>
      <p:sp>
        <p:nvSpPr>
          <p:cNvPr id="1319943" name="Line 7"/>
          <p:cNvSpPr>
            <a:spLocks noChangeShapeType="1"/>
          </p:cNvSpPr>
          <p:nvPr/>
        </p:nvSpPr>
        <p:spPr bwMode="auto">
          <a:xfrm>
            <a:off x="4724400" y="2311400"/>
            <a:ext cx="2286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9944" name="Line 8"/>
          <p:cNvSpPr>
            <a:spLocks noChangeShapeType="1"/>
          </p:cNvSpPr>
          <p:nvPr/>
        </p:nvSpPr>
        <p:spPr bwMode="auto">
          <a:xfrm>
            <a:off x="4648200" y="2387600"/>
            <a:ext cx="304800" cy="3810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99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994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994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994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994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994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994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1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9938" grpId="0" autoUpdateAnimBg="0"/>
      <p:bldP spid="1319940" grpId="0" build="p" autoUpdateAnimBg="0"/>
      <p:bldP spid="1319941" grpId="0" autoUpdateAnimBg="0"/>
      <p:bldP spid="1319942" grpId="0" autoUpdateAnimBg="0"/>
      <p:bldP spid="1319943" grpId="0" animBg="1"/>
      <p:bldP spid="131994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887ACA-11F3-6644-86B8-A84C0268C2BD}" type="slidenum">
              <a:rPr lang="en-US"/>
              <a:pPr/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0181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490/590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50182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Recitations notes will be up online too.</a:t>
            </a:r>
          </a:p>
          <a:p>
            <a:r>
              <a:rPr lang="en-US" dirty="0" smtClean="0"/>
              <a:t>Very important to attend</a:t>
            </a:r>
          </a:p>
          <a:p>
            <a:pPr lvl="1"/>
            <a:r>
              <a:rPr lang="en-US" dirty="0" smtClean="0"/>
              <a:t>Recitations next week &amp; the week after</a:t>
            </a:r>
          </a:p>
          <a:p>
            <a:r>
              <a:rPr lang="en-US" dirty="0" smtClean="0"/>
              <a:t>Quiz 1</a:t>
            </a:r>
          </a:p>
          <a:p>
            <a:pPr lvl="1"/>
            <a:r>
              <a:rPr lang="en-US" dirty="0" smtClean="0"/>
              <a:t>Fri, 2/4</a:t>
            </a:r>
          </a:p>
          <a:p>
            <a:pPr lvl="1"/>
            <a:r>
              <a:rPr lang="en-US" dirty="0" smtClean="0"/>
              <a:t>Closed book, in-class</a:t>
            </a:r>
          </a:p>
          <a:p>
            <a:pPr lvl="1"/>
            <a:r>
              <a:rPr lang="en-US" dirty="0" smtClean="0"/>
              <a:t>Includes whatever we cover until today</a:t>
            </a:r>
          </a:p>
          <a:p>
            <a:r>
              <a:rPr lang="en-US" dirty="0" smtClean="0"/>
              <a:t>Next class (Wed): review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2343A-8D84-C940-A55B-E75DDCD6568E}" type="slidenum">
              <a:rPr lang="en-US"/>
              <a:pPr/>
              <a:t>2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879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</a:t>
            </a:r>
            <a:r>
              <a:rPr lang="en-US" dirty="0" smtClean="0"/>
              <a:t>Time…</a:t>
            </a:r>
            <a:endParaRPr lang="en-US" dirty="0"/>
          </a:p>
        </p:txBody>
      </p:sp>
      <p:sp>
        <p:nvSpPr>
          <p:cNvPr id="879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990600"/>
            <a:ext cx="7924800" cy="5562600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US" dirty="0" smtClean="0">
                <a:sym typeface="Wingdings"/>
              </a:rPr>
              <a:t>MIPS pipelining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dirty="0" smtClean="0">
                <a:sym typeface="Wingdings"/>
              </a:rPr>
              <a:t>5 stages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US" dirty="0" smtClean="0">
                <a:sym typeface="Wingdings"/>
              </a:rPr>
              <a:t>Pipelining hazards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dirty="0" smtClean="0">
                <a:sym typeface="Wingdings"/>
              </a:rPr>
              <a:t>Structural hazards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dirty="0" smtClean="0">
                <a:sym typeface="Wingdings"/>
              </a:rPr>
              <a:t>Data hazards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dirty="0" smtClean="0">
                <a:sym typeface="Wingdings"/>
              </a:rPr>
              <a:t>Control hazards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US" dirty="0" smtClean="0">
                <a:sym typeface="Wingdings"/>
              </a:rPr>
              <a:t>Structural hazards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dirty="0" smtClean="0">
                <a:sym typeface="Wingdings"/>
              </a:rPr>
              <a:t>Resource conflict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dirty="0" smtClean="0">
                <a:sym typeface="Wingdings"/>
              </a:rPr>
              <a:t>MIPS doesn’t have it</a:t>
            </a:r>
          </a:p>
          <a:p>
            <a:pPr>
              <a:lnSpc>
                <a:spcPct val="100000"/>
              </a:lnSpc>
              <a:spcBef>
                <a:spcPct val="20000"/>
              </a:spcBef>
            </a:pPr>
            <a:r>
              <a:rPr lang="en-US" dirty="0" smtClean="0">
                <a:sym typeface="Wingdings"/>
              </a:rPr>
              <a:t>Data hazards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dirty="0" smtClean="0">
                <a:sym typeface="Wingdings"/>
              </a:rPr>
              <a:t>Stall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r>
              <a:rPr lang="en-US" dirty="0" smtClean="0">
                <a:sym typeface="Wingdings"/>
              </a:rPr>
              <a:t>Bypass</a:t>
            </a:r>
          </a:p>
          <a:p>
            <a:pPr lvl="1">
              <a:lnSpc>
                <a:spcPct val="100000"/>
              </a:lnSpc>
              <a:spcBef>
                <a:spcPct val="20000"/>
              </a:spcBef>
            </a:pPr>
            <a:endParaRPr lang="en-US" dirty="0" smtClean="0">
              <a:sym typeface="Wingding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heavily contain material developed and copyright by</a:t>
            </a:r>
          </a:p>
          <a:p>
            <a:pPr lvl="1"/>
            <a:r>
              <a:rPr lang="en-US" dirty="0" err="1" smtClean="0"/>
              <a:t>Krste</a:t>
            </a:r>
            <a:r>
              <a:rPr lang="en-US" dirty="0" smtClean="0"/>
              <a:t> </a:t>
            </a:r>
            <a:r>
              <a:rPr lang="en-US" dirty="0" err="1" smtClean="0"/>
              <a:t>Asanovic</a:t>
            </a:r>
            <a:r>
              <a:rPr lang="en-US" dirty="0" smtClean="0"/>
              <a:t> (MIT/UCB)</a:t>
            </a:r>
          </a:p>
          <a:p>
            <a:pPr lvl="1"/>
            <a:r>
              <a:rPr lang="en-US" dirty="0" smtClean="0"/>
              <a:t>David Patterson (UCB)</a:t>
            </a:r>
          </a:p>
          <a:p>
            <a:r>
              <a:rPr lang="en-US" dirty="0" smtClean="0"/>
              <a:t>And also by:</a:t>
            </a:r>
            <a:endParaRPr lang="en-US" dirty="0"/>
          </a:p>
          <a:p>
            <a:pPr lvl="1"/>
            <a:r>
              <a:rPr lang="en-US" dirty="0" err="1"/>
              <a:t>Arvind</a:t>
            </a:r>
            <a:r>
              <a:rPr lang="en-US" dirty="0"/>
              <a:t> (MIT)</a:t>
            </a:r>
            <a:endParaRPr lang="en-US" dirty="0" smtClean="0"/>
          </a:p>
          <a:p>
            <a:pPr lvl="1"/>
            <a:r>
              <a:rPr lang="en-US" dirty="0" smtClean="0"/>
              <a:t>Joel </a:t>
            </a:r>
            <a:r>
              <a:rPr lang="en-US" dirty="0" err="1"/>
              <a:t>Emer</a:t>
            </a:r>
            <a:r>
              <a:rPr lang="en-US" dirty="0"/>
              <a:t> (Intel/MIT)</a:t>
            </a:r>
          </a:p>
          <a:p>
            <a:pPr lvl="1"/>
            <a:r>
              <a:rPr lang="en-US" dirty="0"/>
              <a:t>James Hoe (CMU)</a:t>
            </a:r>
          </a:p>
          <a:p>
            <a:pPr lvl="1"/>
            <a:r>
              <a:rPr lang="en-US" dirty="0"/>
              <a:t>John </a:t>
            </a:r>
            <a:r>
              <a:rPr lang="en-US" dirty="0" err="1"/>
              <a:t>Kubiatowicz</a:t>
            </a:r>
            <a:r>
              <a:rPr lang="en-US" dirty="0"/>
              <a:t> (UCB)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/>
              <a:t>MIT material derived from course 6.823</a:t>
            </a:r>
          </a:p>
          <a:p>
            <a:r>
              <a:rPr lang="en-US" dirty="0"/>
              <a:t>UCB material derived from course </a:t>
            </a:r>
            <a:r>
              <a:rPr lang="en-US" dirty="0" smtClean="0"/>
              <a:t>CS252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85C02E-E71F-344C-A7E4-352336525F93}" type="slidenum">
              <a:rPr lang="en-US"/>
              <a:pPr/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0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330200" y="457200"/>
            <a:ext cx="7162800" cy="8001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Resolving Data Hazards (2)</a:t>
            </a:r>
          </a:p>
        </p:txBody>
      </p:sp>
      <p:sp>
        <p:nvSpPr>
          <p:cNvPr id="1300483" name="Rectangle 3"/>
          <p:cNvSpPr>
            <a:spLocks noChangeArrowheads="1"/>
          </p:cNvSpPr>
          <p:nvPr/>
        </p:nvSpPr>
        <p:spPr bwMode="auto">
          <a:xfrm>
            <a:off x="911225" y="2146300"/>
            <a:ext cx="7623175" cy="1549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Strategy 2:</a:t>
            </a:r>
            <a:br>
              <a:rPr lang="en-US" sz="2400">
                <a:solidFill>
                  <a:schemeClr val="tx1"/>
                </a:solidFill>
                <a:latin typeface="Verdana" charset="0"/>
              </a:rPr>
            </a:br>
            <a:endParaRPr lang="en-US" sz="2400">
              <a:solidFill>
                <a:schemeClr val="tx1"/>
              </a:solidFill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Route data as soon as possible after it is calculated to the earlier pipeline stage </a:t>
            </a:r>
            <a:r>
              <a:rPr lang="en-US" sz="2400">
                <a:solidFill>
                  <a:schemeClr val="tx1"/>
                </a:solidFill>
                <a:latin typeface="Verdana" charset="0"/>
                <a:sym typeface="Wingdings" charset="2"/>
              </a:rPr>
              <a:t></a:t>
            </a:r>
            <a:r>
              <a:rPr lang="en-US" sz="2000">
                <a:solidFill>
                  <a:schemeClr val="tx1"/>
                </a:solidFill>
              </a:rPr>
              <a:t> </a:t>
            </a:r>
            <a:r>
              <a:rPr lang="en-US" sz="2400" i="1">
                <a:solidFill>
                  <a:srgbClr val="FF0000"/>
                </a:solidFill>
                <a:latin typeface="Verdana" charset="0"/>
              </a:rPr>
              <a:t>bypass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36D108-68F0-3C4D-827E-E288242D8190}" type="slidenum">
              <a:rPr lang="en-US"/>
              <a:pPr/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0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6850" y="228600"/>
            <a:ext cx="7175500" cy="7620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Bypassing</a:t>
            </a:r>
          </a:p>
        </p:txBody>
      </p:sp>
      <p:sp>
        <p:nvSpPr>
          <p:cNvPr id="1301507" name="Rectangle 3"/>
          <p:cNvSpPr>
            <a:spLocks noChangeArrowheads="1"/>
          </p:cNvSpPr>
          <p:nvPr/>
        </p:nvSpPr>
        <p:spPr bwMode="auto">
          <a:xfrm>
            <a:off x="542925" y="2914650"/>
            <a:ext cx="8008938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Each </a:t>
            </a:r>
            <a:r>
              <a:rPr lang="en-US" sz="2400" i="1">
                <a:solidFill>
                  <a:schemeClr val="tx1"/>
                </a:solidFill>
                <a:latin typeface="Verdana" charset="0"/>
              </a:rPr>
              <a:t>stall or kill </a:t>
            </a:r>
            <a:r>
              <a:rPr lang="en-US" sz="2400">
                <a:solidFill>
                  <a:schemeClr val="tx1"/>
                </a:solidFill>
                <a:latin typeface="Verdana" charset="0"/>
              </a:rPr>
              <a:t>introduces a bubble in the pipeline</a:t>
            </a:r>
          </a:p>
          <a:p>
            <a:pPr lvl="4"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Symbol" charset="2"/>
              </a:rPr>
              <a:t>		</a:t>
            </a:r>
            <a:r>
              <a:rPr lang="en-US" sz="2400" i="1">
                <a:solidFill>
                  <a:schemeClr val="tx1"/>
                </a:solidFill>
                <a:latin typeface="Verdana" charset="0"/>
              </a:rPr>
              <a:t>CPI  &gt;  1</a:t>
            </a:r>
            <a:r>
              <a:rPr lang="en-US" sz="2400">
                <a:solidFill>
                  <a:schemeClr val="tx1"/>
                </a:solidFill>
                <a:latin typeface="Verdana" charset="0"/>
              </a:rPr>
              <a:t> </a:t>
            </a:r>
            <a:endParaRPr lang="en-US" sz="900">
              <a:solidFill>
                <a:schemeClr val="tx1"/>
              </a:solidFill>
              <a:latin typeface="Verdana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542925" y="1077913"/>
            <a:ext cx="8185150" cy="1736725"/>
            <a:chOff x="342" y="795"/>
            <a:chExt cx="5156" cy="1094"/>
          </a:xfrm>
        </p:grpSpPr>
        <p:sp>
          <p:nvSpPr>
            <p:cNvPr id="1301509" name="Rectangle 5"/>
            <p:cNvSpPr>
              <a:spLocks noChangeArrowheads="1"/>
            </p:cNvSpPr>
            <p:nvPr/>
          </p:nvSpPr>
          <p:spPr bwMode="auto">
            <a:xfrm>
              <a:off x="2872" y="1170"/>
              <a:ext cx="1111" cy="364"/>
            </a:xfrm>
            <a:prstGeom prst="rect">
              <a:avLst/>
            </a:prstGeom>
            <a:solidFill>
              <a:srgbClr val="CFBDC8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1510" name="Arc 6"/>
            <p:cNvSpPr>
              <a:spLocks/>
            </p:cNvSpPr>
            <p:nvPr/>
          </p:nvSpPr>
          <p:spPr bwMode="auto">
            <a:xfrm>
              <a:off x="3058" y="1056"/>
              <a:ext cx="606" cy="139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0 w 21600"/>
                <a:gd name="T1" fmla="*/ 21600 h 21600"/>
                <a:gd name="T2" fmla="*/ 21560 w 21600"/>
                <a:gd name="T3" fmla="*/ 0 h 21600"/>
                <a:gd name="T4" fmla="*/ 2160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21599"/>
                  </a:moveTo>
                  <a:cubicBezTo>
                    <a:pt x="-1" y="9686"/>
                    <a:pt x="9646" y="22"/>
                    <a:pt x="21560" y="0"/>
                  </a:cubicBezTo>
                </a:path>
                <a:path w="21600" h="21600" stroke="0" extrusionOk="0">
                  <a:moveTo>
                    <a:pt x="-1" y="21599"/>
                  </a:moveTo>
                  <a:cubicBezTo>
                    <a:pt x="-1" y="9686"/>
                    <a:pt x="9646" y="22"/>
                    <a:pt x="21560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28575" cap="rnd">
              <a:solidFill>
                <a:schemeClr val="hlink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>
                <a:spcBef>
                  <a:spcPct val="0"/>
                </a:spcBef>
              </a:pPr>
              <a:endParaRPr lang="en-US" sz="2400" i="1">
                <a:latin typeface="Verdana" charset="0"/>
              </a:endParaRPr>
            </a:p>
          </p:txBody>
        </p:sp>
        <p:sp>
          <p:nvSpPr>
            <p:cNvPr id="1301511" name="Arc 7"/>
            <p:cNvSpPr>
              <a:spLocks/>
            </p:cNvSpPr>
            <p:nvPr/>
          </p:nvSpPr>
          <p:spPr bwMode="auto">
            <a:xfrm>
              <a:off x="3898" y="1064"/>
              <a:ext cx="230" cy="107"/>
            </a:xfrm>
            <a:custGeom>
              <a:avLst/>
              <a:gdLst>
                <a:gd name="G0" fmla="+- 94 0 0"/>
                <a:gd name="G1" fmla="+- 21600 0 0"/>
                <a:gd name="G2" fmla="+- 21600 0 0"/>
                <a:gd name="T0" fmla="*/ 0 w 21694"/>
                <a:gd name="T1" fmla="*/ 0 h 21600"/>
                <a:gd name="T2" fmla="*/ 21694 w 21694"/>
                <a:gd name="T3" fmla="*/ 21600 h 21600"/>
                <a:gd name="T4" fmla="*/ 94 w 21694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94" h="21600" fill="none" extrusionOk="0">
                  <a:moveTo>
                    <a:pt x="0" y="0"/>
                  </a:moveTo>
                  <a:cubicBezTo>
                    <a:pt x="31" y="0"/>
                    <a:pt x="62" y="-1"/>
                    <a:pt x="94" y="-1"/>
                  </a:cubicBezTo>
                  <a:cubicBezTo>
                    <a:pt x="12023" y="-1"/>
                    <a:pt x="21694" y="9670"/>
                    <a:pt x="21694" y="21600"/>
                  </a:cubicBezTo>
                </a:path>
                <a:path w="21694" h="21600" stroke="0" extrusionOk="0">
                  <a:moveTo>
                    <a:pt x="0" y="0"/>
                  </a:moveTo>
                  <a:cubicBezTo>
                    <a:pt x="31" y="0"/>
                    <a:pt x="62" y="-1"/>
                    <a:pt x="94" y="-1"/>
                  </a:cubicBezTo>
                  <a:cubicBezTo>
                    <a:pt x="12023" y="-1"/>
                    <a:pt x="21694" y="9670"/>
                    <a:pt x="21694" y="21600"/>
                  </a:cubicBezTo>
                  <a:lnTo>
                    <a:pt x="94" y="21600"/>
                  </a:lnTo>
                  <a:close/>
                </a:path>
              </a:pathLst>
            </a:custGeom>
            <a:noFill/>
            <a:ln w="28575" cap="rnd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1512" name="Rectangle 8"/>
            <p:cNvSpPr>
              <a:spLocks noChangeArrowheads="1"/>
            </p:cNvSpPr>
            <p:nvPr/>
          </p:nvSpPr>
          <p:spPr bwMode="auto">
            <a:xfrm>
              <a:off x="342" y="795"/>
              <a:ext cx="5156" cy="109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571500" lvl="1" defTabSz="571500">
                <a:spcBef>
                  <a:spcPct val="0"/>
                </a:spcBef>
              </a:pPr>
              <a:r>
                <a:rPr lang="en-US" sz="1800" i="1">
                  <a:solidFill>
                    <a:schemeClr val="tx1"/>
                  </a:solidFill>
                  <a:latin typeface="Verdana" charset="0"/>
                </a:rPr>
                <a:t>time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 			t0	t1	t2	t3	t4	t5	t6	t7	. . . .</a:t>
              </a:r>
            </a:p>
            <a:p>
              <a:pPr defTabSz="571500">
                <a:spcBef>
                  <a:spcPct val="0"/>
                </a:spcBef>
              </a:pPr>
              <a:r>
                <a:rPr lang="en-US" sz="1800">
                  <a:solidFill>
                    <a:schemeClr val="accent1"/>
                  </a:solidFill>
                  <a:latin typeface="Verdana" charset="0"/>
                </a:rPr>
                <a:t>(I</a:t>
              </a:r>
              <a:r>
                <a:rPr lang="en-US" sz="1800" baseline="-25000">
                  <a:solidFill>
                    <a:schemeClr val="accent1"/>
                  </a:solidFill>
                  <a:latin typeface="Verdana" charset="0"/>
                </a:rPr>
                <a:t>1</a:t>
              </a:r>
              <a:r>
                <a:rPr lang="en-US" sz="1800">
                  <a:solidFill>
                    <a:schemeClr val="accent1"/>
                  </a:solidFill>
                  <a:latin typeface="Verdana" charset="0"/>
                </a:rPr>
                <a:t>)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 </a:t>
              </a:r>
              <a:r>
                <a:rPr lang="en-US" sz="1800">
                  <a:solidFill>
                    <a:schemeClr val="accent1"/>
                  </a:solidFill>
                  <a:latin typeface="Verdana" charset="0"/>
                </a:rPr>
                <a:t>r1 </a:t>
              </a:r>
              <a:r>
                <a:rPr lang="en-US" sz="1800">
                  <a:solidFill>
                    <a:schemeClr val="accent1"/>
                  </a:solidFill>
                  <a:latin typeface="Symbol" charset="2"/>
                </a:rPr>
                <a:t></a:t>
              </a:r>
              <a:r>
                <a:rPr lang="en-US" sz="1800">
                  <a:solidFill>
                    <a:schemeClr val="accent1"/>
                  </a:solidFill>
                  <a:latin typeface="Verdana" charset="0"/>
                </a:rPr>
                <a:t>r0 + 10		IF</a:t>
              </a:r>
              <a:r>
                <a:rPr lang="en-US" sz="1800" baseline="-25000">
                  <a:solidFill>
                    <a:schemeClr val="accent1"/>
                  </a:solidFill>
                  <a:latin typeface="Verdana" charset="0"/>
                </a:rPr>
                <a:t>1</a:t>
              </a:r>
              <a:r>
                <a:rPr lang="en-US" sz="1800">
                  <a:solidFill>
                    <a:schemeClr val="accent1"/>
                  </a:solidFill>
                  <a:latin typeface="Verdana" charset="0"/>
                </a:rPr>
                <a:t>	ID</a:t>
              </a:r>
              <a:r>
                <a:rPr lang="en-US" sz="1800" baseline="-25000">
                  <a:solidFill>
                    <a:schemeClr val="accent1"/>
                  </a:solidFill>
                  <a:latin typeface="Verdana" charset="0"/>
                </a:rPr>
                <a:t>1</a:t>
              </a:r>
              <a:r>
                <a:rPr lang="en-US" sz="1800">
                  <a:solidFill>
                    <a:schemeClr val="accent1"/>
                  </a:solidFill>
                  <a:latin typeface="Verdana" charset="0"/>
                </a:rPr>
                <a:t>	EX</a:t>
              </a:r>
              <a:r>
                <a:rPr lang="en-US" sz="1800" baseline="-25000">
                  <a:solidFill>
                    <a:schemeClr val="accent1"/>
                  </a:solidFill>
                  <a:latin typeface="Verdana" charset="0"/>
                </a:rPr>
                <a:t>1	</a:t>
              </a:r>
              <a:r>
                <a:rPr lang="en-US" sz="1800">
                  <a:solidFill>
                    <a:schemeClr val="accent1"/>
                  </a:solidFill>
                  <a:latin typeface="Verdana" charset="0"/>
                </a:rPr>
                <a:t>MA</a:t>
              </a:r>
              <a:r>
                <a:rPr lang="en-US" sz="1800" baseline="-25000">
                  <a:solidFill>
                    <a:schemeClr val="accent1"/>
                  </a:solidFill>
                  <a:latin typeface="Verdana" charset="0"/>
                </a:rPr>
                <a:t>1	</a:t>
              </a:r>
              <a:r>
                <a:rPr lang="en-US" sz="1800">
                  <a:solidFill>
                    <a:schemeClr val="accent1"/>
                  </a:solidFill>
                  <a:latin typeface="Verdana" charset="0"/>
                </a:rPr>
                <a:t>WB</a:t>
              </a:r>
              <a:r>
                <a:rPr lang="en-US" sz="1800" baseline="-25000">
                  <a:solidFill>
                    <a:schemeClr val="accent1"/>
                  </a:solidFill>
                  <a:latin typeface="Verdana" charset="0"/>
                </a:rPr>
                <a:t>1</a:t>
              </a:r>
            </a:p>
            <a:p>
              <a:pPr defTabSz="571500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(I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2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) r4 </a:t>
              </a:r>
              <a:r>
                <a:rPr lang="en-US" sz="1800">
                  <a:solidFill>
                    <a:srgbClr val="56127A"/>
                  </a:solidFill>
                  <a:latin typeface="Symbol" charset="2"/>
                </a:rPr>
                <a:t>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r1 + 17			IF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2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	ID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2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	ID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2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	ID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2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	ID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2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	EX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2	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MA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2	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WB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2</a:t>
              </a:r>
            </a:p>
            <a:p>
              <a:pPr defTabSz="571500">
                <a:spcBef>
                  <a:spcPct val="0"/>
                </a:spcBef>
              </a:pP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(I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3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)							IF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3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	IF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3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	IF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3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	IF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3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	ID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3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	EX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3	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MA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3	</a:t>
              </a:r>
            </a:p>
            <a:p>
              <a:pPr defTabSz="571500">
                <a:spcBef>
                  <a:spcPct val="0"/>
                </a:spcBef>
              </a:pP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(I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4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)		          	      			</a:t>
              </a:r>
              <a:r>
                <a:rPr lang="en-US" sz="1800" i="1">
                  <a:solidFill>
                    <a:schemeClr val="tx1"/>
                  </a:solidFill>
                  <a:latin typeface="Verdana" charset="0"/>
                </a:rPr>
                <a:t>stalled stages		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IF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4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	ID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4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	EX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4	</a:t>
              </a:r>
            </a:p>
            <a:p>
              <a:pPr defTabSz="571500">
                <a:spcBef>
                  <a:spcPct val="0"/>
                </a:spcBef>
              </a:pP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(I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5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)		          	           							IF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5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	ID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5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	</a:t>
              </a: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685800" y="4735513"/>
            <a:ext cx="8089900" cy="1736725"/>
            <a:chOff x="432" y="3099"/>
            <a:chExt cx="5096" cy="1094"/>
          </a:xfrm>
        </p:grpSpPr>
        <p:grpSp>
          <p:nvGrpSpPr>
            <p:cNvPr id="4" name="Group 10"/>
            <p:cNvGrpSpPr>
              <a:grpSpLocks/>
            </p:cNvGrpSpPr>
            <p:nvPr/>
          </p:nvGrpSpPr>
          <p:grpSpPr bwMode="auto">
            <a:xfrm>
              <a:off x="2950" y="3220"/>
              <a:ext cx="772" cy="513"/>
              <a:chOff x="2558" y="3220"/>
              <a:chExt cx="772" cy="513"/>
            </a:xfrm>
          </p:grpSpPr>
          <p:sp>
            <p:nvSpPr>
              <p:cNvPr id="1301515" name="Oval 11"/>
              <p:cNvSpPr>
                <a:spLocks noChangeArrowheads="1"/>
              </p:cNvSpPr>
              <p:nvPr/>
            </p:nvSpPr>
            <p:spPr bwMode="auto">
              <a:xfrm>
                <a:off x="2921" y="3422"/>
                <a:ext cx="409" cy="311"/>
              </a:xfrm>
              <a:prstGeom prst="ellipse">
                <a:avLst/>
              </a:prstGeom>
              <a:solidFill>
                <a:srgbClr val="CFBDC8"/>
              </a:solidFill>
              <a:ln w="25400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1516" name="Oval 12"/>
              <p:cNvSpPr>
                <a:spLocks noChangeArrowheads="1"/>
              </p:cNvSpPr>
              <p:nvPr/>
            </p:nvSpPr>
            <p:spPr bwMode="auto">
              <a:xfrm>
                <a:off x="2558" y="3220"/>
                <a:ext cx="409" cy="311"/>
              </a:xfrm>
              <a:prstGeom prst="ellipse">
                <a:avLst/>
              </a:prstGeom>
              <a:solidFill>
                <a:srgbClr val="CFBDC8"/>
              </a:solidFill>
              <a:ln w="25400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1517" name="Arc 13"/>
              <p:cNvSpPr>
                <a:spLocks/>
              </p:cNvSpPr>
              <p:nvPr/>
            </p:nvSpPr>
            <p:spPr bwMode="auto">
              <a:xfrm>
                <a:off x="2845" y="3402"/>
                <a:ext cx="229" cy="108"/>
              </a:xfrm>
              <a:custGeom>
                <a:avLst/>
                <a:gdLst>
                  <a:gd name="G0" fmla="+- 95 0 0"/>
                  <a:gd name="G1" fmla="+- 21600 0 0"/>
                  <a:gd name="G2" fmla="+- 21600 0 0"/>
                  <a:gd name="T0" fmla="*/ 0 w 21695"/>
                  <a:gd name="T1" fmla="*/ 0 h 21600"/>
                  <a:gd name="T2" fmla="*/ 21695 w 21695"/>
                  <a:gd name="T3" fmla="*/ 21600 h 21600"/>
                  <a:gd name="T4" fmla="*/ 95 w 21695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95" h="21600" fill="none" extrusionOk="0">
                    <a:moveTo>
                      <a:pt x="0" y="0"/>
                    </a:moveTo>
                    <a:cubicBezTo>
                      <a:pt x="31" y="0"/>
                      <a:pt x="63" y="-1"/>
                      <a:pt x="95" y="-1"/>
                    </a:cubicBezTo>
                    <a:cubicBezTo>
                      <a:pt x="12024" y="-1"/>
                      <a:pt x="21695" y="9670"/>
                      <a:pt x="21695" y="21600"/>
                    </a:cubicBezTo>
                  </a:path>
                  <a:path w="21695" h="21600" stroke="0" extrusionOk="0">
                    <a:moveTo>
                      <a:pt x="0" y="0"/>
                    </a:moveTo>
                    <a:cubicBezTo>
                      <a:pt x="31" y="0"/>
                      <a:pt x="63" y="-1"/>
                      <a:pt x="95" y="-1"/>
                    </a:cubicBezTo>
                    <a:cubicBezTo>
                      <a:pt x="12024" y="-1"/>
                      <a:pt x="21695" y="9670"/>
                      <a:pt x="21695" y="21600"/>
                    </a:cubicBezTo>
                    <a:lnTo>
                      <a:pt x="95" y="21600"/>
                    </a:lnTo>
                    <a:close/>
                  </a:path>
                </a:pathLst>
              </a:custGeom>
              <a:noFill/>
              <a:ln w="28575" cap="rnd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301518" name="Rectangle 14"/>
            <p:cNvSpPr>
              <a:spLocks noChangeArrowheads="1"/>
            </p:cNvSpPr>
            <p:nvPr/>
          </p:nvSpPr>
          <p:spPr bwMode="auto">
            <a:xfrm>
              <a:off x="432" y="3099"/>
              <a:ext cx="5096" cy="109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defTabSz="571500">
                <a:spcBef>
                  <a:spcPct val="0"/>
                </a:spcBef>
              </a:pPr>
              <a:r>
                <a:rPr lang="en-US" sz="1800" i="1">
                  <a:solidFill>
                    <a:schemeClr val="tx1"/>
                  </a:solidFill>
                  <a:latin typeface="Verdana" charset="0"/>
                </a:rPr>
                <a:t>	time			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t0	t1	t2	t3	t4	t5	t6	t7	. . . .</a:t>
              </a:r>
            </a:p>
            <a:p>
              <a:pPr defTabSz="571500">
                <a:spcBef>
                  <a:spcPct val="0"/>
                </a:spcBef>
              </a:pPr>
              <a:r>
                <a:rPr lang="en-US" sz="1800">
                  <a:solidFill>
                    <a:schemeClr val="accent1"/>
                  </a:solidFill>
                  <a:latin typeface="Verdana" charset="0"/>
                </a:rPr>
                <a:t>(I</a:t>
              </a:r>
              <a:r>
                <a:rPr lang="en-US" sz="1800" baseline="-25000">
                  <a:solidFill>
                    <a:schemeClr val="accent1"/>
                  </a:solidFill>
                  <a:latin typeface="Verdana" charset="0"/>
                </a:rPr>
                <a:t>1</a:t>
              </a:r>
              <a:r>
                <a:rPr lang="en-US" sz="1800">
                  <a:solidFill>
                    <a:schemeClr val="accent1"/>
                  </a:solidFill>
                  <a:latin typeface="Verdana" charset="0"/>
                </a:rPr>
                <a:t>) r1 </a:t>
              </a:r>
              <a:r>
                <a:rPr lang="en-US" sz="1800">
                  <a:solidFill>
                    <a:schemeClr val="accent1"/>
                  </a:solidFill>
                  <a:latin typeface="Symbol" charset="2"/>
                </a:rPr>
                <a:t></a:t>
              </a:r>
              <a:r>
                <a:rPr lang="en-US" sz="1800">
                  <a:solidFill>
                    <a:schemeClr val="accent1"/>
                  </a:solidFill>
                  <a:latin typeface="Verdana" charset="0"/>
                </a:rPr>
                <a:t>r0 + 10		IF</a:t>
              </a:r>
              <a:r>
                <a:rPr lang="en-US" sz="1800" baseline="-25000">
                  <a:solidFill>
                    <a:schemeClr val="accent1"/>
                  </a:solidFill>
                  <a:latin typeface="Verdana" charset="0"/>
                </a:rPr>
                <a:t>1</a:t>
              </a:r>
              <a:r>
                <a:rPr lang="en-US" sz="1800">
                  <a:solidFill>
                    <a:schemeClr val="accent1"/>
                  </a:solidFill>
                  <a:latin typeface="Verdana" charset="0"/>
                </a:rPr>
                <a:t>	ID</a:t>
              </a:r>
              <a:r>
                <a:rPr lang="en-US" sz="1800" baseline="-25000">
                  <a:solidFill>
                    <a:schemeClr val="accent1"/>
                  </a:solidFill>
                  <a:latin typeface="Verdana" charset="0"/>
                </a:rPr>
                <a:t>1</a:t>
              </a:r>
              <a:r>
                <a:rPr lang="en-US" sz="1800">
                  <a:solidFill>
                    <a:schemeClr val="accent1"/>
                  </a:solidFill>
                  <a:latin typeface="Verdana" charset="0"/>
                </a:rPr>
                <a:t>	EX</a:t>
              </a:r>
              <a:r>
                <a:rPr lang="en-US" sz="1800" baseline="-25000">
                  <a:solidFill>
                    <a:schemeClr val="accent1"/>
                  </a:solidFill>
                  <a:latin typeface="Verdana" charset="0"/>
                </a:rPr>
                <a:t>1	</a:t>
              </a:r>
              <a:r>
                <a:rPr lang="en-US" sz="1800">
                  <a:solidFill>
                    <a:schemeClr val="accent1"/>
                  </a:solidFill>
                  <a:latin typeface="Verdana" charset="0"/>
                </a:rPr>
                <a:t>MA</a:t>
              </a:r>
              <a:r>
                <a:rPr lang="en-US" sz="1800" baseline="-25000">
                  <a:solidFill>
                    <a:schemeClr val="accent1"/>
                  </a:solidFill>
                  <a:latin typeface="Verdana" charset="0"/>
                </a:rPr>
                <a:t>1	</a:t>
              </a:r>
              <a:r>
                <a:rPr lang="en-US" sz="1800">
                  <a:solidFill>
                    <a:schemeClr val="accent1"/>
                  </a:solidFill>
                  <a:latin typeface="Verdana" charset="0"/>
                </a:rPr>
                <a:t>WB</a:t>
              </a:r>
              <a:r>
                <a:rPr lang="en-US" sz="1800" baseline="-25000">
                  <a:solidFill>
                    <a:schemeClr val="accent1"/>
                  </a:solidFill>
                  <a:latin typeface="Verdana" charset="0"/>
                </a:rPr>
                <a:t>1</a:t>
              </a:r>
            </a:p>
            <a:p>
              <a:pPr defTabSz="571500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(I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2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) r4 </a:t>
              </a:r>
              <a:r>
                <a:rPr lang="en-US" sz="1800">
                  <a:solidFill>
                    <a:srgbClr val="56127A"/>
                  </a:solidFill>
                  <a:latin typeface="Symbol" charset="2"/>
                </a:rPr>
                <a:t>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 r1 + 17			IF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2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	ID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2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	EX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2	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MA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2	</a:t>
              </a: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WB</a:t>
              </a:r>
              <a:r>
                <a:rPr lang="en-US" sz="1800" baseline="-25000">
                  <a:solidFill>
                    <a:srgbClr val="56127A"/>
                  </a:solidFill>
                  <a:latin typeface="Verdana" charset="0"/>
                </a:rPr>
                <a:t>2</a:t>
              </a:r>
            </a:p>
            <a:p>
              <a:pPr defTabSz="571500">
                <a:spcBef>
                  <a:spcPct val="0"/>
                </a:spcBef>
              </a:pP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(I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3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)							IF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3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	ID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3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	EX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3	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MA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3	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WB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3</a:t>
              </a:r>
            </a:p>
            <a:p>
              <a:pPr defTabSz="571500">
                <a:spcBef>
                  <a:spcPct val="0"/>
                </a:spcBef>
              </a:pP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(I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4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)		          	      		</a:t>
              </a:r>
              <a:r>
                <a:rPr lang="en-US" sz="1800" i="1">
                  <a:solidFill>
                    <a:schemeClr val="tx1"/>
                  </a:solidFill>
                  <a:latin typeface="Verdana" charset="0"/>
                </a:rPr>
                <a:t>		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IF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4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	ID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4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	EX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4	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MA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4	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WB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4</a:t>
              </a:r>
            </a:p>
            <a:p>
              <a:pPr defTabSz="571500">
                <a:spcBef>
                  <a:spcPct val="0"/>
                </a:spcBef>
              </a:pP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(I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5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)		          	           				IF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5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	ID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5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	EX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5	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MA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5	</a:t>
              </a:r>
              <a:r>
                <a:rPr lang="en-US" sz="1800">
                  <a:solidFill>
                    <a:schemeClr val="tx1"/>
                  </a:solidFill>
                  <a:latin typeface="Verdana" charset="0"/>
                </a:rPr>
                <a:t>WB</a:t>
              </a:r>
              <a:r>
                <a:rPr lang="en-US" sz="1800" baseline="-25000">
                  <a:solidFill>
                    <a:schemeClr val="tx1"/>
                  </a:solidFill>
                  <a:latin typeface="Verdana" charset="0"/>
                </a:rPr>
                <a:t>5</a:t>
              </a:r>
            </a:p>
          </p:txBody>
        </p:sp>
      </p:grpSp>
      <p:sp>
        <p:nvSpPr>
          <p:cNvPr id="1301519" name="Rectangle 15"/>
          <p:cNvSpPr>
            <a:spLocks noChangeArrowheads="1"/>
          </p:cNvSpPr>
          <p:nvPr/>
        </p:nvSpPr>
        <p:spPr bwMode="auto">
          <a:xfrm>
            <a:off x="542925" y="3778250"/>
            <a:ext cx="8532813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A new datapath, i.e., </a:t>
            </a:r>
            <a:r>
              <a:rPr lang="en-US" sz="2400" i="1">
                <a:solidFill>
                  <a:schemeClr val="tx1"/>
                </a:solidFill>
                <a:latin typeface="Verdana" charset="0"/>
              </a:rPr>
              <a:t>a bypass</a:t>
            </a:r>
            <a:r>
              <a:rPr lang="en-US" sz="2400">
                <a:solidFill>
                  <a:schemeClr val="tx1"/>
                </a:solidFill>
                <a:latin typeface="Verdana" charset="0"/>
              </a:rPr>
              <a:t>, can get the data from </a:t>
            </a:r>
          </a:p>
          <a:p>
            <a:pPr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the output of the ALU to its input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1507" grpId="0" autoUpdateAnimBg="0"/>
      <p:bldP spid="1301519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ECF15-FA30-BA4C-A3DF-CCBC46F43B25}" type="slidenum">
              <a:rPr lang="en-US"/>
              <a:pPr/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0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292100" y="228600"/>
            <a:ext cx="7835900" cy="8128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Adding a Bypass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340225" y="2698750"/>
            <a:ext cx="2227263" cy="1123950"/>
            <a:chOff x="2734" y="1812"/>
            <a:chExt cx="1403" cy="708"/>
          </a:xfrm>
        </p:grpSpPr>
        <p:sp>
          <p:nvSpPr>
            <p:cNvPr id="1302532" name="Freeform 4"/>
            <p:cNvSpPr>
              <a:spLocks/>
            </p:cNvSpPr>
            <p:nvPr/>
          </p:nvSpPr>
          <p:spPr bwMode="auto">
            <a:xfrm>
              <a:off x="3053" y="2208"/>
              <a:ext cx="145" cy="289"/>
            </a:xfrm>
            <a:custGeom>
              <a:avLst/>
              <a:gdLst/>
              <a:ahLst/>
              <a:cxnLst>
                <a:cxn ang="0">
                  <a:pos x="144" y="48"/>
                </a:cxn>
                <a:cxn ang="0">
                  <a:pos x="144" y="240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144" y="48"/>
                </a:cxn>
              </a:cxnLst>
              <a:rect l="0" t="0" r="r" b="b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rgbClr val="CFBDC8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2792" y="2072"/>
              <a:ext cx="1345" cy="448"/>
              <a:chOff x="2792" y="2360"/>
              <a:chExt cx="1345" cy="448"/>
            </a:xfrm>
          </p:grpSpPr>
          <p:sp>
            <p:nvSpPr>
              <p:cNvPr id="1302534" name="Freeform 6"/>
              <p:cNvSpPr>
                <a:spLocks/>
              </p:cNvSpPr>
              <p:nvPr/>
            </p:nvSpPr>
            <p:spPr bwMode="auto">
              <a:xfrm>
                <a:off x="2792" y="2360"/>
                <a:ext cx="1064" cy="432"/>
              </a:xfrm>
              <a:custGeom>
                <a:avLst/>
                <a:gdLst/>
                <a:ahLst/>
                <a:cxnLst>
                  <a:cxn ang="0">
                    <a:pos x="1064" y="432"/>
                  </a:cxn>
                  <a:cxn ang="0">
                    <a:pos x="1064" y="0"/>
                  </a:cxn>
                  <a:cxn ang="0">
                    <a:pos x="0" y="0"/>
                  </a:cxn>
                  <a:cxn ang="0">
                    <a:pos x="0" y="200"/>
                  </a:cxn>
                  <a:cxn ang="0">
                    <a:pos x="264" y="200"/>
                  </a:cxn>
                </a:cxnLst>
                <a:rect l="0" t="0" r="r" b="b"/>
                <a:pathLst>
                  <a:path w="1064" h="432">
                    <a:moveTo>
                      <a:pt x="1064" y="432"/>
                    </a:moveTo>
                    <a:lnTo>
                      <a:pt x="1064" y="0"/>
                    </a:lnTo>
                    <a:lnTo>
                      <a:pt x="0" y="0"/>
                    </a:lnTo>
                    <a:lnTo>
                      <a:pt x="0" y="200"/>
                    </a:lnTo>
                    <a:lnTo>
                      <a:pt x="264" y="200"/>
                    </a:lnTo>
                  </a:path>
                </a:pathLst>
              </a:custGeom>
              <a:noFill/>
              <a:ln w="76200" cap="flat" cmpd="sng">
                <a:solidFill>
                  <a:srgbClr val="CFBDC8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35" name="Oval 7"/>
              <p:cNvSpPr>
                <a:spLocks noChangeArrowheads="1"/>
              </p:cNvSpPr>
              <p:nvPr/>
            </p:nvSpPr>
            <p:spPr bwMode="auto">
              <a:xfrm>
                <a:off x="4105" y="2776"/>
                <a:ext cx="32" cy="3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36" name="Freeform 8"/>
              <p:cNvSpPr>
                <a:spLocks/>
              </p:cNvSpPr>
              <p:nvPr/>
            </p:nvSpPr>
            <p:spPr bwMode="auto">
              <a:xfrm>
                <a:off x="2792" y="2360"/>
                <a:ext cx="1064" cy="432"/>
              </a:xfrm>
              <a:custGeom>
                <a:avLst/>
                <a:gdLst/>
                <a:ahLst/>
                <a:cxnLst>
                  <a:cxn ang="0">
                    <a:pos x="1064" y="432"/>
                  </a:cxn>
                  <a:cxn ang="0">
                    <a:pos x="1064" y="0"/>
                  </a:cxn>
                  <a:cxn ang="0">
                    <a:pos x="0" y="0"/>
                  </a:cxn>
                  <a:cxn ang="0">
                    <a:pos x="0" y="200"/>
                  </a:cxn>
                  <a:cxn ang="0">
                    <a:pos x="264" y="200"/>
                  </a:cxn>
                </a:cxnLst>
                <a:rect l="0" t="0" r="r" b="b"/>
                <a:pathLst>
                  <a:path w="1064" h="432">
                    <a:moveTo>
                      <a:pt x="1064" y="432"/>
                    </a:moveTo>
                    <a:lnTo>
                      <a:pt x="1064" y="0"/>
                    </a:lnTo>
                    <a:lnTo>
                      <a:pt x="0" y="0"/>
                    </a:lnTo>
                    <a:lnTo>
                      <a:pt x="0" y="200"/>
                    </a:lnTo>
                    <a:lnTo>
                      <a:pt x="264" y="200"/>
                    </a:lnTo>
                  </a:path>
                </a:pathLst>
              </a:custGeom>
              <a:noFill/>
              <a:ln w="28575" cap="flat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302537" name="Line 9"/>
            <p:cNvSpPr>
              <a:spLocks noChangeShapeType="1"/>
            </p:cNvSpPr>
            <p:nvPr/>
          </p:nvSpPr>
          <p:spPr bwMode="auto">
            <a:xfrm>
              <a:off x="3144" y="1888"/>
              <a:ext cx="0" cy="35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2538" name="Text Box 10"/>
            <p:cNvSpPr txBox="1">
              <a:spLocks noChangeArrowheads="1"/>
            </p:cNvSpPr>
            <p:nvPr/>
          </p:nvSpPr>
          <p:spPr bwMode="auto">
            <a:xfrm>
              <a:off x="2734" y="1812"/>
              <a:ext cx="4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ASrc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0" y="1535113"/>
            <a:ext cx="6362700" cy="4843462"/>
            <a:chOff x="0" y="1079"/>
            <a:chExt cx="4008" cy="3051"/>
          </a:xfrm>
        </p:grpSpPr>
        <p:sp>
          <p:nvSpPr>
            <p:cNvPr id="1302540" name="Rectangle 12"/>
            <p:cNvSpPr>
              <a:spLocks noChangeArrowheads="1"/>
            </p:cNvSpPr>
            <p:nvPr/>
          </p:nvSpPr>
          <p:spPr bwMode="auto">
            <a:xfrm>
              <a:off x="0" y="3498"/>
              <a:ext cx="1731" cy="6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chemeClr val="tx1"/>
                  </a:solidFill>
                  <a:latin typeface="Verdana" charset="0"/>
                </a:rPr>
                <a:t>	...</a:t>
              </a:r>
            </a:p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chemeClr val="accent1"/>
                  </a:solidFill>
                  <a:latin typeface="Verdana" charset="0"/>
                </a:rPr>
                <a:t>(I</a:t>
              </a:r>
              <a:r>
                <a:rPr lang="en-US" sz="2000" baseline="-25000">
                  <a:solidFill>
                    <a:schemeClr val="accent1"/>
                  </a:solidFill>
                  <a:latin typeface="Verdana" charset="0"/>
                </a:rPr>
                <a:t>1</a:t>
              </a:r>
              <a:r>
                <a:rPr lang="en-US" sz="2000">
                  <a:solidFill>
                    <a:schemeClr val="accent1"/>
                  </a:solidFill>
                  <a:latin typeface="Verdana" charset="0"/>
                </a:rPr>
                <a:t>)	r1 </a:t>
              </a:r>
              <a:r>
                <a:rPr lang="en-US" sz="2000">
                  <a:solidFill>
                    <a:schemeClr val="accent1"/>
                  </a:solidFill>
                  <a:latin typeface="Symbol" charset="2"/>
                </a:rPr>
                <a:t></a:t>
              </a:r>
              <a:r>
                <a:rPr lang="en-US" sz="2000">
                  <a:solidFill>
                    <a:schemeClr val="accent1"/>
                  </a:solidFill>
                  <a:latin typeface="Verdana" charset="0"/>
                </a:rPr>
                <a:t>r0 + 10</a:t>
              </a:r>
            </a:p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(I</a:t>
              </a:r>
              <a:r>
                <a:rPr lang="en-US" sz="2000" baseline="-25000">
                  <a:solidFill>
                    <a:srgbClr val="56127A"/>
                  </a:solidFill>
                  <a:latin typeface="Verdana" charset="0"/>
                </a:rPr>
                <a:t>2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)	r4 </a:t>
              </a:r>
              <a:r>
                <a:rPr lang="en-US" sz="2000">
                  <a:solidFill>
                    <a:srgbClr val="56127A"/>
                  </a:solidFill>
                  <a:latin typeface="Symbol" charset="2"/>
                </a:rPr>
                <a:t>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r1 + 17</a:t>
              </a:r>
              <a:endParaRPr lang="en-US" sz="2000">
                <a:solidFill>
                  <a:schemeClr val="tx1"/>
                </a:solidFill>
                <a:latin typeface="Verdana" charset="0"/>
              </a:endParaRPr>
            </a:p>
          </p:txBody>
        </p:sp>
        <p:sp>
          <p:nvSpPr>
            <p:cNvPr id="1302541" name="Text Box 13"/>
            <p:cNvSpPr txBox="1">
              <a:spLocks noChangeArrowheads="1"/>
            </p:cNvSpPr>
            <p:nvPr/>
          </p:nvSpPr>
          <p:spPr bwMode="auto">
            <a:xfrm>
              <a:off x="1699" y="1079"/>
              <a:ext cx="870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r4 </a:t>
              </a:r>
              <a:r>
                <a:rPr lang="en-US" sz="2000">
                  <a:solidFill>
                    <a:srgbClr val="56127A"/>
                  </a:solidFill>
                  <a:latin typeface="Symbol" charset="2"/>
                </a:rPr>
                <a:t> 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r1</a:t>
              </a:r>
              <a:r>
                <a:rPr lang="en-US" sz="2000">
                  <a:solidFill>
                    <a:srgbClr val="56127A"/>
                  </a:solidFill>
                  <a:latin typeface="Symbol" charset="2"/>
                </a:rPr>
                <a:t>...</a:t>
              </a:r>
            </a:p>
          </p:txBody>
        </p:sp>
        <p:sp>
          <p:nvSpPr>
            <p:cNvPr id="1302542" name="Text Box 14"/>
            <p:cNvSpPr txBox="1">
              <a:spLocks noChangeArrowheads="1"/>
            </p:cNvSpPr>
            <p:nvPr/>
          </p:nvSpPr>
          <p:spPr bwMode="auto">
            <a:xfrm>
              <a:off x="3348" y="1079"/>
              <a:ext cx="660" cy="2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spcBef>
                  <a:spcPct val="0"/>
                </a:spcBef>
              </a:pPr>
              <a:r>
                <a:rPr lang="en-US" sz="2000">
                  <a:solidFill>
                    <a:schemeClr val="accent1"/>
                  </a:solidFill>
                  <a:latin typeface="Verdana" charset="0"/>
                </a:rPr>
                <a:t>r1 </a:t>
              </a:r>
              <a:r>
                <a:rPr lang="en-US" sz="2000">
                  <a:solidFill>
                    <a:schemeClr val="accent1"/>
                  </a:solidFill>
                  <a:latin typeface="Symbol" charset="2"/>
                </a:rPr>
                <a:t>...</a:t>
              </a: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290513" y="1031875"/>
            <a:ext cx="8837612" cy="4164013"/>
            <a:chOff x="183" y="762"/>
            <a:chExt cx="5567" cy="2623"/>
          </a:xfrm>
        </p:grpSpPr>
        <p:grpSp>
          <p:nvGrpSpPr>
            <p:cNvPr id="6" name="Group 16"/>
            <p:cNvGrpSpPr>
              <a:grpSpLocks/>
            </p:cNvGrpSpPr>
            <p:nvPr/>
          </p:nvGrpSpPr>
          <p:grpSpPr bwMode="auto">
            <a:xfrm>
              <a:off x="183" y="762"/>
              <a:ext cx="5465" cy="2623"/>
              <a:chOff x="183" y="762"/>
              <a:chExt cx="5465" cy="2623"/>
            </a:xfrm>
          </p:grpSpPr>
          <p:grpSp>
            <p:nvGrpSpPr>
              <p:cNvPr id="7" name="Group 17"/>
              <p:cNvGrpSpPr>
                <a:grpSpLocks/>
              </p:cNvGrpSpPr>
              <p:nvPr/>
            </p:nvGrpSpPr>
            <p:grpSpPr bwMode="auto">
              <a:xfrm>
                <a:off x="1381" y="1416"/>
                <a:ext cx="4212" cy="1545"/>
                <a:chOff x="1438" y="1144"/>
                <a:chExt cx="4212" cy="1545"/>
              </a:xfrm>
            </p:grpSpPr>
            <p:grpSp>
              <p:nvGrpSpPr>
                <p:cNvPr id="8" name="Group 18"/>
                <p:cNvGrpSpPr>
                  <a:grpSpLocks/>
                </p:cNvGrpSpPr>
                <p:nvPr/>
              </p:nvGrpSpPr>
              <p:grpSpPr bwMode="auto">
                <a:xfrm>
                  <a:off x="3909" y="1144"/>
                  <a:ext cx="221" cy="304"/>
                  <a:chOff x="3909" y="1144"/>
                  <a:chExt cx="221" cy="304"/>
                </a:xfrm>
              </p:grpSpPr>
              <p:sp>
                <p:nvSpPr>
                  <p:cNvPr id="1302547" name="Rectangle 19"/>
                  <p:cNvSpPr>
                    <a:spLocks noChangeArrowheads="1"/>
                  </p:cNvSpPr>
                  <p:nvPr/>
                </p:nvSpPr>
                <p:spPr bwMode="auto">
                  <a:xfrm>
                    <a:off x="3965" y="1144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02548" name="Freeform 20"/>
                  <p:cNvSpPr>
                    <a:spLocks/>
                  </p:cNvSpPr>
                  <p:nvPr/>
                </p:nvSpPr>
                <p:spPr bwMode="auto">
                  <a:xfrm>
                    <a:off x="3998" y="1398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noFill/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02549" name="Rectangle 21"/>
                  <p:cNvSpPr>
                    <a:spLocks noChangeArrowheads="1"/>
                  </p:cNvSpPr>
                  <p:nvPr/>
                </p:nvSpPr>
                <p:spPr bwMode="auto">
                  <a:xfrm>
                    <a:off x="3909" y="1207"/>
                    <a:ext cx="221" cy="171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IR</a:t>
                    </a:r>
                  </a:p>
                </p:txBody>
              </p:sp>
            </p:grpSp>
            <p:sp>
              <p:nvSpPr>
                <p:cNvPr id="1302550" name="Freeform 22"/>
                <p:cNvSpPr>
                  <a:spLocks/>
                </p:cNvSpPr>
                <p:nvPr/>
              </p:nvSpPr>
              <p:spPr bwMode="auto">
                <a:xfrm>
                  <a:off x="1438" y="1312"/>
                  <a:ext cx="1905" cy="1377"/>
                </a:xfrm>
                <a:custGeom>
                  <a:avLst/>
                  <a:gdLst/>
                  <a:ahLst/>
                  <a:cxnLst>
                    <a:cxn ang="0">
                      <a:pos x="0" y="1376"/>
                    </a:cxn>
                    <a:cxn ang="0">
                      <a:pos x="0" y="0"/>
                    </a:cxn>
                    <a:cxn ang="0">
                      <a:pos x="520" y="0"/>
                    </a:cxn>
                    <a:cxn ang="0">
                      <a:pos x="1904" y="0"/>
                    </a:cxn>
                  </a:cxnLst>
                  <a:rect l="0" t="0" r="r" b="b"/>
                  <a:pathLst>
                    <a:path w="1905" h="1377">
                      <a:moveTo>
                        <a:pt x="0" y="1376"/>
                      </a:moveTo>
                      <a:lnTo>
                        <a:pt x="0" y="0"/>
                      </a:lnTo>
                      <a:lnTo>
                        <a:pt x="520" y="0"/>
                      </a:lnTo>
                      <a:lnTo>
                        <a:pt x="1904" y="0"/>
                      </a:lnTo>
                    </a:path>
                  </a:pathLst>
                </a:custGeom>
                <a:noFill/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551" name="Line 23"/>
                <p:cNvSpPr>
                  <a:spLocks noChangeShapeType="1"/>
                </p:cNvSpPr>
                <p:nvPr/>
              </p:nvSpPr>
              <p:spPr bwMode="auto">
                <a:xfrm>
                  <a:off x="3470" y="1312"/>
                  <a:ext cx="480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552" name="Line 24"/>
                <p:cNvSpPr>
                  <a:spLocks noChangeShapeType="1"/>
                </p:cNvSpPr>
                <p:nvPr/>
              </p:nvSpPr>
              <p:spPr bwMode="auto">
                <a:xfrm>
                  <a:off x="4094" y="1304"/>
                  <a:ext cx="1368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9" name="Group 25"/>
                <p:cNvGrpSpPr>
                  <a:grpSpLocks/>
                </p:cNvGrpSpPr>
                <p:nvPr/>
              </p:nvGrpSpPr>
              <p:grpSpPr bwMode="auto">
                <a:xfrm>
                  <a:off x="3293" y="1144"/>
                  <a:ext cx="221" cy="304"/>
                  <a:chOff x="3293" y="1144"/>
                  <a:chExt cx="221" cy="304"/>
                </a:xfrm>
              </p:grpSpPr>
              <p:sp>
                <p:nvSpPr>
                  <p:cNvPr id="1302554" name="Rectangle 26"/>
                  <p:cNvSpPr>
                    <a:spLocks noChangeArrowheads="1"/>
                  </p:cNvSpPr>
                  <p:nvPr/>
                </p:nvSpPr>
                <p:spPr bwMode="auto">
                  <a:xfrm>
                    <a:off x="3341" y="1144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02555" name="Freeform 27"/>
                  <p:cNvSpPr>
                    <a:spLocks/>
                  </p:cNvSpPr>
                  <p:nvPr/>
                </p:nvSpPr>
                <p:spPr bwMode="auto">
                  <a:xfrm>
                    <a:off x="3374" y="1398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noFill/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02556" name="Rectangle 28"/>
                  <p:cNvSpPr>
                    <a:spLocks noChangeArrowheads="1"/>
                  </p:cNvSpPr>
                  <p:nvPr/>
                </p:nvSpPr>
                <p:spPr bwMode="auto">
                  <a:xfrm>
                    <a:off x="3293" y="1207"/>
                    <a:ext cx="221" cy="171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IR</a:t>
                    </a:r>
                  </a:p>
                </p:txBody>
              </p:sp>
            </p:grpSp>
            <p:grpSp>
              <p:nvGrpSpPr>
                <p:cNvPr id="10" name="Group 29"/>
                <p:cNvGrpSpPr>
                  <a:grpSpLocks/>
                </p:cNvGrpSpPr>
                <p:nvPr/>
              </p:nvGrpSpPr>
              <p:grpSpPr bwMode="auto">
                <a:xfrm>
                  <a:off x="5429" y="1144"/>
                  <a:ext cx="221" cy="304"/>
                  <a:chOff x="5429" y="1144"/>
                  <a:chExt cx="221" cy="304"/>
                </a:xfrm>
              </p:grpSpPr>
              <p:sp>
                <p:nvSpPr>
                  <p:cNvPr id="1302558" name="Rectangle 30"/>
                  <p:cNvSpPr>
                    <a:spLocks noChangeArrowheads="1"/>
                  </p:cNvSpPr>
                  <p:nvPr/>
                </p:nvSpPr>
                <p:spPr bwMode="auto">
                  <a:xfrm>
                    <a:off x="5477" y="1144"/>
                    <a:ext cx="109" cy="304"/>
                  </a:xfrm>
                  <a:prstGeom prst="rect">
                    <a:avLst/>
                  </a:prstGeom>
                  <a:solidFill>
                    <a:schemeClr val="accent1"/>
                  </a:solidFill>
                  <a:ln w="9525">
                    <a:solidFill>
                      <a:srgbClr val="FF0000"/>
                    </a:solidFill>
                    <a:miter lim="800000"/>
                    <a:headEnd/>
                    <a:tailEnd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02559" name="Freeform 31"/>
                  <p:cNvSpPr>
                    <a:spLocks/>
                  </p:cNvSpPr>
                  <p:nvPr/>
                </p:nvSpPr>
                <p:spPr bwMode="auto">
                  <a:xfrm>
                    <a:off x="5510" y="1398"/>
                    <a:ext cx="43" cy="44"/>
                  </a:xfrm>
                  <a:custGeom>
                    <a:avLst/>
                    <a:gdLst/>
                    <a:ahLst/>
                    <a:cxnLst>
                      <a:cxn ang="0">
                        <a:pos x="0" y="43"/>
                      </a:cxn>
                      <a:cxn ang="0">
                        <a:pos x="21" y="0"/>
                      </a:cxn>
                      <a:cxn ang="0">
                        <a:pos x="42" y="43"/>
                      </a:cxn>
                    </a:cxnLst>
                    <a:rect l="0" t="0" r="r" b="b"/>
                    <a:pathLst>
                      <a:path w="43" h="44">
                        <a:moveTo>
                          <a:pt x="0" y="43"/>
                        </a:moveTo>
                        <a:lnTo>
                          <a:pt x="21" y="0"/>
                        </a:lnTo>
                        <a:lnTo>
                          <a:pt x="42" y="43"/>
                        </a:lnTo>
                      </a:path>
                    </a:pathLst>
                  </a:custGeom>
                  <a:noFill/>
                  <a:ln w="9525" cap="rnd" cmpd="sng">
                    <a:solidFill>
                      <a:srgbClr val="FF0000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02560" name="Rectangle 32"/>
                  <p:cNvSpPr>
                    <a:spLocks noChangeArrowheads="1"/>
                  </p:cNvSpPr>
                  <p:nvPr/>
                </p:nvSpPr>
                <p:spPr bwMode="auto">
                  <a:xfrm>
                    <a:off x="5429" y="1191"/>
                    <a:ext cx="221" cy="171"/>
                  </a:xfrm>
                  <a:prstGeom prst="rect">
                    <a:avLst/>
                  </a:prstGeom>
                  <a:noFill/>
                  <a:ln w="254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200">
                        <a:solidFill>
                          <a:schemeClr val="tx1"/>
                        </a:solidFill>
                        <a:latin typeface="Verdana" charset="0"/>
                      </a:rPr>
                      <a:t>IR</a:t>
                    </a:r>
                  </a:p>
                </p:txBody>
              </p:sp>
            </p:grpSp>
          </p:grpSp>
          <p:sp>
            <p:nvSpPr>
              <p:cNvPr id="1302561" name="Freeform 33"/>
              <p:cNvSpPr>
                <a:spLocks/>
              </p:cNvSpPr>
              <p:nvPr/>
            </p:nvSpPr>
            <p:spPr bwMode="auto">
              <a:xfrm>
                <a:off x="1765" y="1768"/>
                <a:ext cx="3192" cy="712"/>
              </a:xfrm>
              <a:custGeom>
                <a:avLst/>
                <a:gdLst/>
                <a:ahLst/>
                <a:cxnLst>
                  <a:cxn ang="0">
                    <a:pos x="3192" y="0"/>
                  </a:cxn>
                  <a:cxn ang="0">
                    <a:pos x="0" y="0"/>
                  </a:cxn>
                  <a:cxn ang="0">
                    <a:pos x="0" y="712"/>
                  </a:cxn>
                  <a:cxn ang="0">
                    <a:pos x="427" y="712"/>
                  </a:cxn>
                </a:cxnLst>
                <a:rect l="0" t="0" r="r" b="b"/>
                <a:pathLst>
                  <a:path w="3192" h="712">
                    <a:moveTo>
                      <a:pt x="3192" y="0"/>
                    </a:moveTo>
                    <a:lnTo>
                      <a:pt x="0" y="0"/>
                    </a:lnTo>
                    <a:lnTo>
                      <a:pt x="0" y="712"/>
                    </a:lnTo>
                    <a:lnTo>
                      <a:pt x="427" y="712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62" name="Freeform 34"/>
              <p:cNvSpPr>
                <a:spLocks/>
              </p:cNvSpPr>
              <p:nvPr/>
            </p:nvSpPr>
            <p:spPr bwMode="auto">
              <a:xfrm>
                <a:off x="2859" y="2597"/>
                <a:ext cx="1520" cy="42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84"/>
                  </a:cxn>
                  <a:cxn ang="0">
                    <a:pos x="816" y="384"/>
                  </a:cxn>
                </a:cxnLst>
                <a:rect l="0" t="0" r="r" b="b"/>
                <a:pathLst>
                  <a:path w="817" h="385">
                    <a:moveTo>
                      <a:pt x="0" y="0"/>
                    </a:moveTo>
                    <a:lnTo>
                      <a:pt x="0" y="384"/>
                    </a:lnTo>
                    <a:lnTo>
                      <a:pt x="816" y="384"/>
                    </a:lnTo>
                  </a:path>
                </a:pathLst>
              </a:custGeom>
              <a:noFill/>
              <a:ln w="2857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63" name="Line 35"/>
              <p:cNvSpPr>
                <a:spLocks noChangeShapeType="1"/>
              </p:cNvSpPr>
              <p:nvPr/>
            </p:nvSpPr>
            <p:spPr bwMode="auto">
              <a:xfrm>
                <a:off x="3223" y="2664"/>
                <a:ext cx="33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64" name="Line 36"/>
              <p:cNvSpPr>
                <a:spLocks noChangeShapeType="1"/>
              </p:cNvSpPr>
              <p:nvPr/>
            </p:nvSpPr>
            <p:spPr bwMode="auto">
              <a:xfrm>
                <a:off x="3751" y="2504"/>
                <a:ext cx="61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65" name="Freeform 37"/>
              <p:cNvSpPr>
                <a:spLocks/>
              </p:cNvSpPr>
              <p:nvPr/>
            </p:nvSpPr>
            <p:spPr bwMode="auto">
              <a:xfrm>
                <a:off x="183" y="1192"/>
                <a:ext cx="481" cy="1201"/>
              </a:xfrm>
              <a:custGeom>
                <a:avLst/>
                <a:gdLst/>
                <a:ahLst/>
                <a:cxnLst>
                  <a:cxn ang="0">
                    <a:pos x="480" y="0"/>
                  </a:cxn>
                  <a:cxn ang="0">
                    <a:pos x="0" y="0"/>
                  </a:cxn>
                  <a:cxn ang="0">
                    <a:pos x="0" y="1200"/>
                  </a:cxn>
                  <a:cxn ang="0">
                    <a:pos x="192" y="1200"/>
                  </a:cxn>
                </a:cxnLst>
                <a:rect l="0" t="0" r="r" b="b"/>
                <a:pathLst>
                  <a:path w="481" h="1201">
                    <a:moveTo>
                      <a:pt x="480" y="0"/>
                    </a:moveTo>
                    <a:lnTo>
                      <a:pt x="0" y="0"/>
                    </a:lnTo>
                    <a:lnTo>
                      <a:pt x="0" y="1200"/>
                    </a:lnTo>
                    <a:lnTo>
                      <a:pt x="192" y="120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66" name="Freeform 38"/>
              <p:cNvSpPr>
                <a:spLocks/>
              </p:cNvSpPr>
              <p:nvPr/>
            </p:nvSpPr>
            <p:spPr bwMode="auto">
              <a:xfrm>
                <a:off x="543" y="1760"/>
                <a:ext cx="217" cy="633"/>
              </a:xfrm>
              <a:custGeom>
                <a:avLst/>
                <a:gdLst/>
                <a:ahLst/>
                <a:cxnLst>
                  <a:cxn ang="0">
                    <a:pos x="0" y="632"/>
                  </a:cxn>
                  <a:cxn ang="0">
                    <a:pos x="0" y="56"/>
                  </a:cxn>
                  <a:cxn ang="0">
                    <a:pos x="0" y="0"/>
                  </a:cxn>
                  <a:cxn ang="0">
                    <a:pos x="216" y="0"/>
                  </a:cxn>
                </a:cxnLst>
                <a:rect l="0" t="0" r="r" b="b"/>
                <a:pathLst>
                  <a:path w="217" h="633">
                    <a:moveTo>
                      <a:pt x="0" y="632"/>
                    </a:moveTo>
                    <a:lnTo>
                      <a:pt x="0" y="56"/>
                    </a:lnTo>
                    <a:lnTo>
                      <a:pt x="0" y="0"/>
                    </a:lnTo>
                    <a:lnTo>
                      <a:pt x="216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67" name="Freeform 39"/>
              <p:cNvSpPr>
                <a:spLocks/>
              </p:cNvSpPr>
              <p:nvPr/>
            </p:nvSpPr>
            <p:spPr bwMode="auto">
              <a:xfrm>
                <a:off x="519" y="2392"/>
                <a:ext cx="193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44" y="0"/>
                  </a:cxn>
                  <a:cxn ang="0">
                    <a:pos x="192" y="0"/>
                  </a:cxn>
                </a:cxnLst>
                <a:rect l="0" t="0" r="r" b="b"/>
                <a:pathLst>
                  <a:path w="193" h="1">
                    <a:moveTo>
                      <a:pt x="0" y="0"/>
                    </a:moveTo>
                    <a:lnTo>
                      <a:pt x="144" y="0"/>
                    </a:lnTo>
                    <a:lnTo>
                      <a:pt x="192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68" name="Freeform 40"/>
              <p:cNvSpPr>
                <a:spLocks/>
              </p:cNvSpPr>
              <p:nvPr/>
            </p:nvSpPr>
            <p:spPr bwMode="auto">
              <a:xfrm>
                <a:off x="647" y="1192"/>
                <a:ext cx="433" cy="425"/>
              </a:xfrm>
              <a:custGeom>
                <a:avLst/>
                <a:gdLst/>
                <a:ahLst/>
                <a:cxnLst>
                  <a:cxn ang="0">
                    <a:pos x="432" y="424"/>
                  </a:cxn>
                  <a:cxn ang="0">
                    <a:pos x="432" y="0"/>
                  </a:cxn>
                  <a:cxn ang="0">
                    <a:pos x="0" y="0"/>
                  </a:cxn>
                </a:cxnLst>
                <a:rect l="0" t="0" r="r" b="b"/>
                <a:pathLst>
                  <a:path w="433" h="425">
                    <a:moveTo>
                      <a:pt x="432" y="424"/>
                    </a:moveTo>
                    <a:lnTo>
                      <a:pt x="432" y="0"/>
                    </a:lnTo>
                    <a:lnTo>
                      <a:pt x="0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69" name="Freeform 41"/>
              <p:cNvSpPr>
                <a:spLocks/>
              </p:cNvSpPr>
              <p:nvPr/>
            </p:nvSpPr>
            <p:spPr bwMode="auto">
              <a:xfrm>
                <a:off x="1383" y="2200"/>
                <a:ext cx="817" cy="193"/>
              </a:xfrm>
              <a:custGeom>
                <a:avLst/>
                <a:gdLst/>
                <a:ahLst/>
                <a:cxnLst>
                  <a:cxn ang="0">
                    <a:pos x="0" y="192"/>
                  </a:cxn>
                  <a:cxn ang="0">
                    <a:pos x="0" y="0"/>
                  </a:cxn>
                  <a:cxn ang="0">
                    <a:pos x="816" y="0"/>
                  </a:cxn>
                </a:cxnLst>
                <a:rect l="0" t="0" r="r" b="b"/>
                <a:pathLst>
                  <a:path w="817" h="193">
                    <a:moveTo>
                      <a:pt x="0" y="192"/>
                    </a:moveTo>
                    <a:lnTo>
                      <a:pt x="0" y="0"/>
                    </a:lnTo>
                    <a:lnTo>
                      <a:pt x="816" y="0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70" name="Freeform 42"/>
              <p:cNvSpPr>
                <a:spLocks/>
              </p:cNvSpPr>
              <p:nvPr/>
            </p:nvSpPr>
            <p:spPr bwMode="auto">
              <a:xfrm>
                <a:off x="1383" y="2296"/>
                <a:ext cx="8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16" y="0"/>
                  </a:cxn>
                </a:cxnLst>
                <a:rect l="0" t="0" r="r" b="b"/>
                <a:pathLst>
                  <a:path w="817" h="1">
                    <a:moveTo>
                      <a:pt x="0" y="0"/>
                    </a:moveTo>
                    <a:lnTo>
                      <a:pt x="816" y="0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71" name="Freeform 43"/>
              <p:cNvSpPr>
                <a:spLocks/>
              </p:cNvSpPr>
              <p:nvPr/>
            </p:nvSpPr>
            <p:spPr bwMode="auto">
              <a:xfrm>
                <a:off x="1383" y="2392"/>
                <a:ext cx="817" cy="57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84"/>
                  </a:cxn>
                  <a:cxn ang="0">
                    <a:pos x="816" y="384"/>
                  </a:cxn>
                </a:cxnLst>
                <a:rect l="0" t="0" r="r" b="b"/>
                <a:pathLst>
                  <a:path w="817" h="385">
                    <a:moveTo>
                      <a:pt x="0" y="0"/>
                    </a:moveTo>
                    <a:lnTo>
                      <a:pt x="0" y="384"/>
                    </a:lnTo>
                    <a:lnTo>
                      <a:pt x="816" y="384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72" name="Freeform 44"/>
              <p:cNvSpPr>
                <a:spLocks/>
              </p:cNvSpPr>
              <p:nvPr/>
            </p:nvSpPr>
            <p:spPr bwMode="auto">
              <a:xfrm>
                <a:off x="2589" y="2762"/>
                <a:ext cx="469" cy="247"/>
              </a:xfrm>
              <a:custGeom>
                <a:avLst/>
                <a:gdLst/>
                <a:ahLst/>
                <a:cxnLst>
                  <a:cxn ang="0">
                    <a:pos x="0" y="246"/>
                  </a:cxn>
                  <a:cxn ang="0">
                    <a:pos x="123" y="246"/>
                  </a:cxn>
                  <a:cxn ang="0">
                    <a:pos x="123" y="0"/>
                  </a:cxn>
                  <a:cxn ang="0">
                    <a:pos x="468" y="0"/>
                  </a:cxn>
                </a:cxnLst>
                <a:rect l="0" t="0" r="r" b="b"/>
                <a:pathLst>
                  <a:path w="469" h="247">
                    <a:moveTo>
                      <a:pt x="0" y="246"/>
                    </a:moveTo>
                    <a:lnTo>
                      <a:pt x="123" y="246"/>
                    </a:lnTo>
                    <a:lnTo>
                      <a:pt x="123" y="0"/>
                    </a:lnTo>
                    <a:lnTo>
                      <a:pt x="468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73" name="Freeform 45"/>
              <p:cNvSpPr>
                <a:spLocks/>
              </p:cNvSpPr>
              <p:nvPr/>
            </p:nvSpPr>
            <p:spPr bwMode="auto">
              <a:xfrm>
                <a:off x="2585" y="2392"/>
                <a:ext cx="991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990" y="0"/>
                  </a:cxn>
                </a:cxnLst>
                <a:rect l="0" t="0" r="r" b="b"/>
                <a:pathLst>
                  <a:path w="991" h="1">
                    <a:moveTo>
                      <a:pt x="0" y="0"/>
                    </a:moveTo>
                    <a:lnTo>
                      <a:pt x="990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74" name="Freeform 46"/>
              <p:cNvSpPr>
                <a:spLocks/>
              </p:cNvSpPr>
              <p:nvPr/>
            </p:nvSpPr>
            <p:spPr bwMode="auto">
              <a:xfrm flipV="1">
                <a:off x="4872" y="2672"/>
                <a:ext cx="358" cy="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36" y="0"/>
                  </a:cxn>
                </a:cxnLst>
                <a:rect l="0" t="0" r="r" b="b"/>
                <a:pathLst>
                  <a:path w="337" h="1">
                    <a:moveTo>
                      <a:pt x="0" y="0"/>
                    </a:moveTo>
                    <a:lnTo>
                      <a:pt x="336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75" name="Freeform 47"/>
              <p:cNvSpPr>
                <a:spLocks/>
              </p:cNvSpPr>
              <p:nvPr/>
            </p:nvSpPr>
            <p:spPr bwMode="auto">
              <a:xfrm>
                <a:off x="4129" y="2513"/>
                <a:ext cx="1100" cy="728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728"/>
                  </a:cxn>
                  <a:cxn ang="0">
                    <a:pos x="843" y="728"/>
                  </a:cxn>
                  <a:cxn ang="0">
                    <a:pos x="841" y="399"/>
                  </a:cxn>
                  <a:cxn ang="0">
                    <a:pos x="1100" y="399"/>
                  </a:cxn>
                </a:cxnLst>
                <a:rect l="0" t="0" r="r" b="b"/>
                <a:pathLst>
                  <a:path w="1100" h="728">
                    <a:moveTo>
                      <a:pt x="0" y="0"/>
                    </a:moveTo>
                    <a:lnTo>
                      <a:pt x="0" y="728"/>
                    </a:lnTo>
                    <a:lnTo>
                      <a:pt x="843" y="728"/>
                    </a:lnTo>
                    <a:lnTo>
                      <a:pt x="841" y="399"/>
                    </a:lnTo>
                    <a:lnTo>
                      <a:pt x="1100" y="399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76" name="Freeform 48"/>
              <p:cNvSpPr>
                <a:spLocks/>
              </p:cNvSpPr>
              <p:nvPr/>
            </p:nvSpPr>
            <p:spPr bwMode="auto">
              <a:xfrm>
                <a:off x="1959" y="2584"/>
                <a:ext cx="3617" cy="801"/>
              </a:xfrm>
              <a:custGeom>
                <a:avLst/>
                <a:gdLst/>
                <a:ahLst/>
                <a:cxnLst>
                  <a:cxn ang="0">
                    <a:pos x="3408" y="288"/>
                  </a:cxn>
                  <a:cxn ang="0">
                    <a:pos x="3616" y="288"/>
                  </a:cxn>
                  <a:cxn ang="0">
                    <a:pos x="3616" y="800"/>
                  </a:cxn>
                  <a:cxn ang="0">
                    <a:pos x="0" y="800"/>
                  </a:cxn>
                  <a:cxn ang="0">
                    <a:pos x="0" y="0"/>
                  </a:cxn>
                  <a:cxn ang="0">
                    <a:pos x="240" y="0"/>
                  </a:cxn>
                </a:cxnLst>
                <a:rect l="0" t="0" r="r" b="b"/>
                <a:pathLst>
                  <a:path w="3617" h="801">
                    <a:moveTo>
                      <a:pt x="3408" y="288"/>
                    </a:moveTo>
                    <a:lnTo>
                      <a:pt x="3616" y="288"/>
                    </a:lnTo>
                    <a:lnTo>
                      <a:pt x="3616" y="800"/>
                    </a:lnTo>
                    <a:lnTo>
                      <a:pt x="0" y="800"/>
                    </a:lnTo>
                    <a:lnTo>
                      <a:pt x="0" y="0"/>
                    </a:lnTo>
                    <a:lnTo>
                      <a:pt x="240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77" name="Oval 49"/>
              <p:cNvSpPr>
                <a:spLocks noChangeArrowheads="1"/>
              </p:cNvSpPr>
              <p:nvPr/>
            </p:nvSpPr>
            <p:spPr bwMode="auto">
              <a:xfrm>
                <a:off x="2843" y="2556"/>
                <a:ext cx="32" cy="3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578" name="Freeform 50"/>
              <p:cNvSpPr>
                <a:spLocks/>
              </p:cNvSpPr>
              <p:nvPr/>
            </p:nvSpPr>
            <p:spPr bwMode="auto">
              <a:xfrm>
                <a:off x="3061" y="2520"/>
                <a:ext cx="145" cy="289"/>
              </a:xfrm>
              <a:custGeom>
                <a:avLst/>
                <a:gdLst/>
                <a:ahLst/>
                <a:cxnLst>
                  <a:cxn ang="0">
                    <a:pos x="144" y="48"/>
                  </a:cxn>
                  <a:cxn ang="0">
                    <a:pos x="144" y="240"/>
                  </a:cxn>
                  <a:cxn ang="0">
                    <a:pos x="0" y="288"/>
                  </a:cxn>
                  <a:cxn ang="0">
                    <a:pos x="0" y="0"/>
                  </a:cxn>
                  <a:cxn ang="0">
                    <a:pos x="144" y="48"/>
                  </a:cxn>
                </a:cxnLst>
                <a:rect l="0" t="0" r="r" b="b"/>
                <a:pathLst>
                  <a:path w="145" h="289">
                    <a:moveTo>
                      <a:pt x="144" y="48"/>
                    </a:moveTo>
                    <a:lnTo>
                      <a:pt x="144" y="240"/>
                    </a:lnTo>
                    <a:lnTo>
                      <a:pt x="0" y="288"/>
                    </a:lnTo>
                    <a:lnTo>
                      <a:pt x="0" y="0"/>
                    </a:lnTo>
                    <a:lnTo>
                      <a:pt x="144" y="48"/>
                    </a:lnTo>
                  </a:path>
                </a:pathLst>
              </a:custGeom>
              <a:solidFill>
                <a:schemeClr val="bg1"/>
              </a:solidFill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1" name="Group 51"/>
              <p:cNvGrpSpPr>
                <a:grpSpLocks/>
              </p:cNvGrpSpPr>
              <p:nvPr/>
            </p:nvGrpSpPr>
            <p:grpSpPr bwMode="auto">
              <a:xfrm>
                <a:off x="334" y="2208"/>
                <a:ext cx="239" cy="369"/>
                <a:chOff x="391" y="2136"/>
                <a:chExt cx="239" cy="369"/>
              </a:xfrm>
            </p:grpSpPr>
            <p:sp>
              <p:nvSpPr>
                <p:cNvPr id="1302580" name="Rectangle 52"/>
                <p:cNvSpPr>
                  <a:spLocks noChangeArrowheads="1"/>
                </p:cNvSpPr>
                <p:nvPr/>
              </p:nvSpPr>
              <p:spPr bwMode="auto">
                <a:xfrm>
                  <a:off x="440" y="2136"/>
                  <a:ext cx="128" cy="368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581" name="Line 53"/>
                <p:cNvSpPr>
                  <a:spLocks noChangeShapeType="1"/>
                </p:cNvSpPr>
                <p:nvPr/>
              </p:nvSpPr>
              <p:spPr bwMode="auto">
                <a:xfrm>
                  <a:off x="584" y="2320"/>
                  <a:ext cx="32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582" name="Rectangle 54"/>
                <p:cNvSpPr>
                  <a:spLocks noChangeArrowheads="1"/>
                </p:cNvSpPr>
                <p:nvPr/>
              </p:nvSpPr>
              <p:spPr bwMode="auto">
                <a:xfrm>
                  <a:off x="391" y="2260"/>
                  <a:ext cx="239" cy="17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PC</a:t>
                  </a:r>
                </a:p>
              </p:txBody>
            </p:sp>
            <p:sp>
              <p:nvSpPr>
                <p:cNvPr id="1302583" name="Line 55"/>
                <p:cNvSpPr>
                  <a:spLocks noChangeShapeType="1"/>
                </p:cNvSpPr>
                <p:nvPr/>
              </p:nvSpPr>
              <p:spPr bwMode="auto">
                <a:xfrm>
                  <a:off x="392" y="2320"/>
                  <a:ext cx="32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584" name="Freeform 56"/>
                <p:cNvSpPr>
                  <a:spLocks/>
                </p:cNvSpPr>
                <p:nvPr/>
              </p:nvSpPr>
              <p:spPr bwMode="auto">
                <a:xfrm>
                  <a:off x="480" y="2456"/>
                  <a:ext cx="49" cy="49"/>
                </a:xfrm>
                <a:custGeom>
                  <a:avLst/>
                  <a:gdLst/>
                  <a:ahLst/>
                  <a:cxnLst>
                    <a:cxn ang="0">
                      <a:pos x="0" y="48"/>
                    </a:cxn>
                    <a:cxn ang="0">
                      <a:pos x="24" y="0"/>
                    </a:cxn>
                    <a:cxn ang="0">
                      <a:pos x="48" y="48"/>
                    </a:cxn>
                  </a:cxnLst>
                  <a:rect l="0" t="0" r="r" b="b"/>
                  <a:pathLst>
                    <a:path w="49" h="49">
                      <a:moveTo>
                        <a:pt x="0" y="48"/>
                      </a:moveTo>
                      <a:lnTo>
                        <a:pt x="24" y="0"/>
                      </a:lnTo>
                      <a:lnTo>
                        <a:pt x="48" y="48"/>
                      </a:lnTo>
                    </a:path>
                  </a:pathLst>
                </a:custGeom>
                <a:noFill/>
                <a:ln w="9525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302585" name="Line 57"/>
              <p:cNvSpPr>
                <a:spLocks noChangeShapeType="1"/>
              </p:cNvSpPr>
              <p:nvPr/>
            </p:nvSpPr>
            <p:spPr bwMode="auto">
              <a:xfrm>
                <a:off x="2583" y="2576"/>
                <a:ext cx="47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2" name="Group 58"/>
              <p:cNvGrpSpPr>
                <a:grpSpLocks/>
              </p:cNvGrpSpPr>
              <p:nvPr/>
            </p:nvGrpSpPr>
            <p:grpSpPr bwMode="auto">
              <a:xfrm>
                <a:off x="3254" y="2192"/>
                <a:ext cx="180" cy="306"/>
                <a:chOff x="3311" y="2120"/>
                <a:chExt cx="180" cy="306"/>
              </a:xfrm>
            </p:grpSpPr>
            <p:sp>
              <p:nvSpPr>
                <p:cNvPr id="1302587" name="Rectangle 59"/>
                <p:cNvSpPr>
                  <a:spLocks noChangeArrowheads="1"/>
                </p:cNvSpPr>
                <p:nvPr/>
              </p:nvSpPr>
              <p:spPr bwMode="auto">
                <a:xfrm>
                  <a:off x="3335" y="2120"/>
                  <a:ext cx="109" cy="30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588" name="Freeform 60"/>
                <p:cNvSpPr>
                  <a:spLocks/>
                </p:cNvSpPr>
                <p:nvPr/>
              </p:nvSpPr>
              <p:spPr bwMode="auto">
                <a:xfrm>
                  <a:off x="3368" y="2382"/>
                  <a:ext cx="43" cy="44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solidFill>
                  <a:schemeClr val="accent1"/>
                </a:solidFill>
                <a:ln w="9525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589" name="Rectangle 61"/>
                <p:cNvSpPr>
                  <a:spLocks noChangeArrowheads="1"/>
                </p:cNvSpPr>
                <p:nvPr/>
              </p:nvSpPr>
              <p:spPr bwMode="auto">
                <a:xfrm>
                  <a:off x="3311" y="2195"/>
                  <a:ext cx="180" cy="17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A</a:t>
                  </a:r>
                </a:p>
              </p:txBody>
            </p:sp>
          </p:grpSp>
          <p:grpSp>
            <p:nvGrpSpPr>
              <p:cNvPr id="13" name="Group 62"/>
              <p:cNvGrpSpPr>
                <a:grpSpLocks/>
              </p:cNvGrpSpPr>
              <p:nvPr/>
            </p:nvGrpSpPr>
            <p:grpSpPr bwMode="auto">
              <a:xfrm>
                <a:off x="3254" y="2528"/>
                <a:ext cx="180" cy="306"/>
                <a:chOff x="3311" y="2456"/>
                <a:chExt cx="180" cy="306"/>
              </a:xfrm>
            </p:grpSpPr>
            <p:sp>
              <p:nvSpPr>
                <p:cNvPr id="1302591" name="Rectangle 63"/>
                <p:cNvSpPr>
                  <a:spLocks noChangeArrowheads="1"/>
                </p:cNvSpPr>
                <p:nvPr/>
              </p:nvSpPr>
              <p:spPr bwMode="auto">
                <a:xfrm>
                  <a:off x="3335" y="2456"/>
                  <a:ext cx="109" cy="30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592" name="Freeform 64"/>
                <p:cNvSpPr>
                  <a:spLocks/>
                </p:cNvSpPr>
                <p:nvPr/>
              </p:nvSpPr>
              <p:spPr bwMode="auto">
                <a:xfrm>
                  <a:off x="3368" y="2718"/>
                  <a:ext cx="43" cy="44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solidFill>
                  <a:schemeClr val="accent1"/>
                </a:solidFill>
                <a:ln w="9525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593" name="Rectangle 65"/>
                <p:cNvSpPr>
                  <a:spLocks noChangeArrowheads="1"/>
                </p:cNvSpPr>
                <p:nvPr/>
              </p:nvSpPr>
              <p:spPr bwMode="auto">
                <a:xfrm>
                  <a:off x="3311" y="2539"/>
                  <a:ext cx="180" cy="17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B</a:t>
                  </a:r>
                </a:p>
              </p:txBody>
            </p:sp>
          </p:grpSp>
          <p:grpSp>
            <p:nvGrpSpPr>
              <p:cNvPr id="14" name="Group 66"/>
              <p:cNvGrpSpPr>
                <a:grpSpLocks/>
              </p:cNvGrpSpPr>
              <p:nvPr/>
            </p:nvGrpSpPr>
            <p:grpSpPr bwMode="auto">
              <a:xfrm>
                <a:off x="3278" y="2864"/>
                <a:ext cx="109" cy="304"/>
                <a:chOff x="3335" y="2792"/>
                <a:chExt cx="109" cy="304"/>
              </a:xfrm>
            </p:grpSpPr>
            <p:sp>
              <p:nvSpPr>
                <p:cNvPr id="1302595" name="Rectangle 67"/>
                <p:cNvSpPr>
                  <a:spLocks noChangeArrowheads="1"/>
                </p:cNvSpPr>
                <p:nvPr/>
              </p:nvSpPr>
              <p:spPr bwMode="auto">
                <a:xfrm>
                  <a:off x="3335" y="2792"/>
                  <a:ext cx="109" cy="30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596" name="Freeform 68"/>
                <p:cNvSpPr>
                  <a:spLocks/>
                </p:cNvSpPr>
                <p:nvPr/>
              </p:nvSpPr>
              <p:spPr bwMode="auto">
                <a:xfrm>
                  <a:off x="3368" y="3046"/>
                  <a:ext cx="43" cy="44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solidFill>
                  <a:schemeClr val="accent1"/>
                </a:solidFill>
                <a:ln w="9525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5" name="Group 69"/>
              <p:cNvGrpSpPr>
                <a:grpSpLocks/>
              </p:cNvGrpSpPr>
              <p:nvPr/>
            </p:nvGrpSpPr>
            <p:grpSpPr bwMode="auto">
              <a:xfrm>
                <a:off x="3878" y="2360"/>
                <a:ext cx="173" cy="306"/>
                <a:chOff x="3935" y="2288"/>
                <a:chExt cx="173" cy="306"/>
              </a:xfrm>
            </p:grpSpPr>
            <p:sp>
              <p:nvSpPr>
                <p:cNvPr id="1302598" name="Rectangle 70"/>
                <p:cNvSpPr>
                  <a:spLocks noChangeArrowheads="1"/>
                </p:cNvSpPr>
                <p:nvPr/>
              </p:nvSpPr>
              <p:spPr bwMode="auto">
                <a:xfrm>
                  <a:off x="3959" y="2288"/>
                  <a:ext cx="109" cy="30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599" name="Freeform 71"/>
                <p:cNvSpPr>
                  <a:spLocks/>
                </p:cNvSpPr>
                <p:nvPr/>
              </p:nvSpPr>
              <p:spPr bwMode="auto">
                <a:xfrm>
                  <a:off x="3992" y="2550"/>
                  <a:ext cx="43" cy="44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noFill/>
                <a:ln w="9525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600" name="Rectangle 72"/>
                <p:cNvSpPr>
                  <a:spLocks noChangeArrowheads="1"/>
                </p:cNvSpPr>
                <p:nvPr/>
              </p:nvSpPr>
              <p:spPr bwMode="auto">
                <a:xfrm>
                  <a:off x="3935" y="2363"/>
                  <a:ext cx="173" cy="17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Y</a:t>
                  </a:r>
                </a:p>
              </p:txBody>
            </p:sp>
          </p:grpSp>
          <p:grpSp>
            <p:nvGrpSpPr>
              <p:cNvPr id="16" name="Group 73"/>
              <p:cNvGrpSpPr>
                <a:grpSpLocks/>
              </p:cNvGrpSpPr>
              <p:nvPr/>
            </p:nvGrpSpPr>
            <p:grpSpPr bwMode="auto">
              <a:xfrm>
                <a:off x="3894" y="2864"/>
                <a:ext cx="109" cy="304"/>
                <a:chOff x="3951" y="2792"/>
                <a:chExt cx="109" cy="304"/>
              </a:xfrm>
            </p:grpSpPr>
            <p:sp>
              <p:nvSpPr>
                <p:cNvPr id="1302602" name="Rectangle 74"/>
                <p:cNvSpPr>
                  <a:spLocks noChangeArrowheads="1"/>
                </p:cNvSpPr>
                <p:nvPr/>
              </p:nvSpPr>
              <p:spPr bwMode="auto">
                <a:xfrm>
                  <a:off x="3951" y="2792"/>
                  <a:ext cx="109" cy="30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603" name="Freeform 75"/>
                <p:cNvSpPr>
                  <a:spLocks/>
                </p:cNvSpPr>
                <p:nvPr/>
              </p:nvSpPr>
              <p:spPr bwMode="auto">
                <a:xfrm>
                  <a:off x="3984" y="3046"/>
                  <a:ext cx="43" cy="44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solidFill>
                  <a:schemeClr val="accent1"/>
                </a:solidFill>
                <a:ln w="9525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7" name="Group 76"/>
              <p:cNvGrpSpPr>
                <a:grpSpLocks/>
              </p:cNvGrpSpPr>
              <p:nvPr/>
            </p:nvGrpSpPr>
            <p:grpSpPr bwMode="auto">
              <a:xfrm>
                <a:off x="5363" y="2728"/>
                <a:ext cx="192" cy="306"/>
                <a:chOff x="5420" y="2656"/>
                <a:chExt cx="192" cy="306"/>
              </a:xfrm>
            </p:grpSpPr>
            <p:sp>
              <p:nvSpPr>
                <p:cNvPr id="1302605" name="Line 77"/>
                <p:cNvSpPr>
                  <a:spLocks noChangeShapeType="1"/>
                </p:cNvSpPr>
                <p:nvPr/>
              </p:nvSpPr>
              <p:spPr bwMode="auto">
                <a:xfrm flipH="1">
                  <a:off x="5420" y="2800"/>
                  <a:ext cx="56" cy="0"/>
                </a:xfrm>
                <a:prstGeom prst="line">
                  <a:avLst/>
                </a:prstGeom>
                <a:noFill/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606" name="Rectangle 78"/>
                <p:cNvSpPr>
                  <a:spLocks noChangeArrowheads="1"/>
                </p:cNvSpPr>
                <p:nvPr/>
              </p:nvSpPr>
              <p:spPr bwMode="auto">
                <a:xfrm>
                  <a:off x="5471" y="2656"/>
                  <a:ext cx="109" cy="30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607" name="Freeform 79"/>
                <p:cNvSpPr>
                  <a:spLocks/>
                </p:cNvSpPr>
                <p:nvPr/>
              </p:nvSpPr>
              <p:spPr bwMode="auto">
                <a:xfrm>
                  <a:off x="5504" y="2918"/>
                  <a:ext cx="43" cy="44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solidFill>
                  <a:schemeClr val="accent1"/>
                </a:solidFill>
                <a:ln w="9525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608" name="Rectangle 80"/>
                <p:cNvSpPr>
                  <a:spLocks noChangeArrowheads="1"/>
                </p:cNvSpPr>
                <p:nvPr/>
              </p:nvSpPr>
              <p:spPr bwMode="auto">
                <a:xfrm>
                  <a:off x="5431" y="2723"/>
                  <a:ext cx="181" cy="17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R</a:t>
                  </a:r>
                </a:p>
              </p:txBody>
            </p:sp>
          </p:grpSp>
          <p:sp>
            <p:nvSpPr>
              <p:cNvPr id="1302609" name="Rectangle 81"/>
              <p:cNvSpPr>
                <a:spLocks noChangeArrowheads="1"/>
              </p:cNvSpPr>
              <p:nvPr/>
            </p:nvSpPr>
            <p:spPr bwMode="auto">
              <a:xfrm>
                <a:off x="3190" y="3147"/>
                <a:ext cx="330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MD1</a:t>
                </a:r>
              </a:p>
            </p:txBody>
          </p:sp>
          <p:sp>
            <p:nvSpPr>
              <p:cNvPr id="1302610" name="Rectangle 82"/>
              <p:cNvSpPr>
                <a:spLocks noChangeArrowheads="1"/>
              </p:cNvSpPr>
              <p:nvPr/>
            </p:nvSpPr>
            <p:spPr bwMode="auto">
              <a:xfrm>
                <a:off x="3806" y="3155"/>
                <a:ext cx="330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MD2</a:t>
                </a:r>
              </a:p>
            </p:txBody>
          </p:sp>
          <p:sp>
            <p:nvSpPr>
              <p:cNvPr id="1302611" name="Line 83"/>
              <p:cNvSpPr>
                <a:spLocks noChangeShapeType="1"/>
              </p:cNvSpPr>
              <p:nvPr/>
            </p:nvSpPr>
            <p:spPr bwMode="auto">
              <a:xfrm>
                <a:off x="3135" y="2788"/>
                <a:ext cx="0" cy="96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" name="Group 84"/>
              <p:cNvGrpSpPr>
                <a:grpSpLocks/>
              </p:cNvGrpSpPr>
              <p:nvPr/>
            </p:nvGrpSpPr>
            <p:grpSpPr bwMode="auto">
              <a:xfrm>
                <a:off x="676" y="2293"/>
                <a:ext cx="566" cy="596"/>
                <a:chOff x="733" y="2221"/>
                <a:chExt cx="566" cy="596"/>
              </a:xfrm>
            </p:grpSpPr>
            <p:sp>
              <p:nvSpPr>
                <p:cNvPr id="1302613" name="Rectangle 85"/>
                <p:cNvSpPr>
                  <a:spLocks noChangeArrowheads="1"/>
                </p:cNvSpPr>
                <p:nvPr/>
              </p:nvSpPr>
              <p:spPr bwMode="auto">
                <a:xfrm>
                  <a:off x="775" y="2223"/>
                  <a:ext cx="472" cy="584"/>
                </a:xfrm>
                <a:prstGeom prst="rect">
                  <a:avLst/>
                </a:prstGeom>
                <a:noFill/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614" name="Rectangle 86"/>
                <p:cNvSpPr>
                  <a:spLocks noChangeArrowheads="1"/>
                </p:cNvSpPr>
                <p:nvPr/>
              </p:nvSpPr>
              <p:spPr bwMode="auto">
                <a:xfrm>
                  <a:off x="734" y="2221"/>
                  <a:ext cx="332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addr</a:t>
                  </a:r>
                </a:p>
              </p:txBody>
            </p:sp>
            <p:sp>
              <p:nvSpPr>
                <p:cNvPr id="1302615" name="Rectangle 87"/>
                <p:cNvSpPr>
                  <a:spLocks noChangeArrowheads="1"/>
                </p:cNvSpPr>
                <p:nvPr/>
              </p:nvSpPr>
              <p:spPr bwMode="auto">
                <a:xfrm>
                  <a:off x="992" y="2335"/>
                  <a:ext cx="289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inst</a:t>
                  </a:r>
                </a:p>
              </p:txBody>
            </p:sp>
            <p:sp>
              <p:nvSpPr>
                <p:cNvPr id="1302616" name="Rectangle 88"/>
                <p:cNvSpPr>
                  <a:spLocks noChangeArrowheads="1"/>
                </p:cNvSpPr>
                <p:nvPr/>
              </p:nvSpPr>
              <p:spPr bwMode="auto">
                <a:xfrm>
                  <a:off x="733" y="2493"/>
                  <a:ext cx="566" cy="324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400">
                      <a:solidFill>
                        <a:schemeClr val="tx1"/>
                      </a:solidFill>
                      <a:latin typeface="Verdana" charset="0"/>
                    </a:rPr>
                    <a:t>Inst</a:t>
                  </a:r>
                </a:p>
                <a:p>
                  <a:pPr>
                    <a:spcBef>
                      <a:spcPct val="0"/>
                    </a:spcBef>
                  </a:pPr>
                  <a:r>
                    <a:rPr lang="en-US" sz="1400">
                      <a:solidFill>
                        <a:schemeClr val="tx1"/>
                      </a:solidFill>
                      <a:latin typeface="Verdana" charset="0"/>
                    </a:rPr>
                    <a:t>Memory</a:t>
                  </a:r>
                </a:p>
              </p:txBody>
            </p:sp>
          </p:grpSp>
          <p:grpSp>
            <p:nvGrpSpPr>
              <p:cNvPr id="19" name="Group 89"/>
              <p:cNvGrpSpPr>
                <a:grpSpLocks/>
              </p:cNvGrpSpPr>
              <p:nvPr/>
            </p:nvGrpSpPr>
            <p:grpSpPr bwMode="auto">
              <a:xfrm>
                <a:off x="469" y="1397"/>
                <a:ext cx="601" cy="411"/>
                <a:chOff x="526" y="1325"/>
                <a:chExt cx="601" cy="411"/>
              </a:xfrm>
            </p:grpSpPr>
            <p:sp>
              <p:nvSpPr>
                <p:cNvPr id="1302618" name="Rectangle 90"/>
                <p:cNvSpPr>
                  <a:spLocks noChangeArrowheads="1"/>
                </p:cNvSpPr>
                <p:nvPr/>
              </p:nvSpPr>
              <p:spPr bwMode="auto">
                <a:xfrm>
                  <a:off x="526" y="1325"/>
                  <a:ext cx="293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0x4</a:t>
                  </a:r>
                </a:p>
              </p:txBody>
            </p:sp>
            <p:sp>
              <p:nvSpPr>
                <p:cNvPr id="1302619" name="Freeform 91"/>
                <p:cNvSpPr>
                  <a:spLocks/>
                </p:cNvSpPr>
                <p:nvPr/>
              </p:nvSpPr>
              <p:spPr bwMode="auto">
                <a:xfrm>
                  <a:off x="823" y="1351"/>
                  <a:ext cx="241" cy="38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160"/>
                    </a:cxn>
                    <a:cxn ang="0">
                      <a:pos x="48" y="192"/>
                    </a:cxn>
                    <a:cxn ang="0">
                      <a:pos x="0" y="224"/>
                    </a:cxn>
                    <a:cxn ang="0">
                      <a:pos x="0" y="384"/>
                    </a:cxn>
                    <a:cxn ang="0">
                      <a:pos x="240" y="288"/>
                    </a:cxn>
                    <a:cxn ang="0">
                      <a:pos x="240" y="96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241" h="385">
                      <a:moveTo>
                        <a:pt x="0" y="0"/>
                      </a:moveTo>
                      <a:lnTo>
                        <a:pt x="0" y="160"/>
                      </a:lnTo>
                      <a:lnTo>
                        <a:pt x="48" y="192"/>
                      </a:lnTo>
                      <a:lnTo>
                        <a:pt x="0" y="224"/>
                      </a:lnTo>
                      <a:lnTo>
                        <a:pt x="0" y="384"/>
                      </a:lnTo>
                      <a:lnTo>
                        <a:pt x="240" y="288"/>
                      </a:lnTo>
                      <a:lnTo>
                        <a:pt x="240" y="96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chemeClr val="bg1"/>
                </a:solidFill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620" name="Line 92"/>
                <p:cNvSpPr>
                  <a:spLocks noChangeShapeType="1"/>
                </p:cNvSpPr>
                <p:nvPr/>
              </p:nvSpPr>
              <p:spPr bwMode="auto">
                <a:xfrm>
                  <a:off x="779" y="1399"/>
                  <a:ext cx="40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621" name="Rectangle 93"/>
                <p:cNvSpPr>
                  <a:spLocks noChangeArrowheads="1"/>
                </p:cNvSpPr>
                <p:nvPr/>
              </p:nvSpPr>
              <p:spPr bwMode="auto">
                <a:xfrm>
                  <a:off x="829" y="1469"/>
                  <a:ext cx="268" cy="15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000">
                      <a:solidFill>
                        <a:schemeClr val="tx1"/>
                      </a:solidFill>
                      <a:latin typeface="Verdana" charset="0"/>
                    </a:rPr>
                    <a:t>Add</a:t>
                  </a:r>
                </a:p>
              </p:txBody>
            </p:sp>
            <p:sp>
              <p:nvSpPr>
                <p:cNvPr id="1302622" name="Line 94"/>
                <p:cNvSpPr>
                  <a:spLocks noChangeShapeType="1"/>
                </p:cNvSpPr>
                <p:nvPr/>
              </p:nvSpPr>
              <p:spPr bwMode="auto">
                <a:xfrm>
                  <a:off x="1071" y="1551"/>
                  <a:ext cx="56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0" name="Group 95"/>
              <p:cNvGrpSpPr>
                <a:grpSpLocks/>
              </p:cNvGrpSpPr>
              <p:nvPr/>
            </p:nvGrpSpPr>
            <p:grpSpPr bwMode="auto">
              <a:xfrm>
                <a:off x="1181" y="2335"/>
                <a:ext cx="221" cy="304"/>
                <a:chOff x="1238" y="2263"/>
                <a:chExt cx="221" cy="304"/>
              </a:xfrm>
            </p:grpSpPr>
            <p:sp>
              <p:nvSpPr>
                <p:cNvPr id="1302624" name="Line 96"/>
                <p:cNvSpPr>
                  <a:spLocks noChangeShapeType="1"/>
                </p:cNvSpPr>
                <p:nvPr/>
              </p:nvSpPr>
              <p:spPr bwMode="auto">
                <a:xfrm>
                  <a:off x="1256" y="2424"/>
                  <a:ext cx="182" cy="1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625" name="Rectangle 97"/>
                <p:cNvSpPr>
                  <a:spLocks noChangeArrowheads="1"/>
                </p:cNvSpPr>
                <p:nvPr/>
              </p:nvSpPr>
              <p:spPr bwMode="auto">
                <a:xfrm>
                  <a:off x="1293" y="2263"/>
                  <a:ext cx="109" cy="30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626" name="Freeform 98"/>
                <p:cNvSpPr>
                  <a:spLocks/>
                </p:cNvSpPr>
                <p:nvPr/>
              </p:nvSpPr>
              <p:spPr bwMode="auto">
                <a:xfrm>
                  <a:off x="1326" y="2517"/>
                  <a:ext cx="43" cy="44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noFill/>
                <a:ln w="9525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627" name="Rectangle 99"/>
                <p:cNvSpPr>
                  <a:spLocks noChangeArrowheads="1"/>
                </p:cNvSpPr>
                <p:nvPr/>
              </p:nvSpPr>
              <p:spPr bwMode="auto">
                <a:xfrm>
                  <a:off x="1238" y="2330"/>
                  <a:ext cx="221" cy="17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IR</a:t>
                  </a:r>
                </a:p>
              </p:txBody>
            </p:sp>
          </p:grpSp>
          <p:sp>
            <p:nvSpPr>
              <p:cNvPr id="1302628" name="Rectangle 100"/>
              <p:cNvSpPr>
                <a:spLocks noChangeArrowheads="1"/>
              </p:cNvSpPr>
              <p:nvPr/>
            </p:nvSpPr>
            <p:spPr bwMode="auto">
              <a:xfrm>
                <a:off x="2208" y="2875"/>
                <a:ext cx="369" cy="215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629" name="Rectangle 101"/>
              <p:cNvSpPr>
                <a:spLocks noChangeArrowheads="1"/>
              </p:cNvSpPr>
              <p:nvPr/>
            </p:nvSpPr>
            <p:spPr bwMode="auto">
              <a:xfrm>
                <a:off x="2226" y="2841"/>
                <a:ext cx="341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Imm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Ext</a:t>
                </a:r>
              </a:p>
            </p:txBody>
          </p:sp>
          <p:sp>
            <p:nvSpPr>
              <p:cNvPr id="1302630" name="Freeform 102"/>
              <p:cNvSpPr>
                <a:spLocks/>
              </p:cNvSpPr>
              <p:nvPr/>
            </p:nvSpPr>
            <p:spPr bwMode="auto">
              <a:xfrm>
                <a:off x="3562" y="2335"/>
                <a:ext cx="250" cy="38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0"/>
                  </a:cxn>
                  <a:cxn ang="0">
                    <a:pos x="50" y="192"/>
                  </a:cxn>
                  <a:cxn ang="0">
                    <a:pos x="0" y="224"/>
                  </a:cxn>
                  <a:cxn ang="0">
                    <a:pos x="0" y="384"/>
                  </a:cxn>
                  <a:cxn ang="0">
                    <a:pos x="249" y="288"/>
                  </a:cxn>
                  <a:cxn ang="0">
                    <a:pos x="249" y="96"/>
                  </a:cxn>
                  <a:cxn ang="0">
                    <a:pos x="0" y="0"/>
                  </a:cxn>
                </a:cxnLst>
                <a:rect l="0" t="0" r="r" b="b"/>
                <a:pathLst>
                  <a:path w="250" h="385">
                    <a:moveTo>
                      <a:pt x="0" y="0"/>
                    </a:moveTo>
                    <a:lnTo>
                      <a:pt x="0" y="160"/>
                    </a:lnTo>
                    <a:lnTo>
                      <a:pt x="50" y="192"/>
                    </a:lnTo>
                    <a:lnTo>
                      <a:pt x="0" y="224"/>
                    </a:lnTo>
                    <a:lnTo>
                      <a:pt x="0" y="384"/>
                    </a:lnTo>
                    <a:lnTo>
                      <a:pt x="249" y="288"/>
                    </a:lnTo>
                    <a:lnTo>
                      <a:pt x="249" y="96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631" name="Rectangle 103"/>
              <p:cNvSpPr>
                <a:spLocks noChangeArrowheads="1"/>
              </p:cNvSpPr>
              <p:nvPr/>
            </p:nvSpPr>
            <p:spPr bwMode="auto">
              <a:xfrm>
                <a:off x="3570" y="2445"/>
                <a:ext cx="272" cy="15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000">
                    <a:solidFill>
                      <a:schemeClr val="tx1"/>
                    </a:solidFill>
                    <a:latin typeface="Verdana" charset="0"/>
                  </a:rPr>
                  <a:t>ALU</a:t>
                </a:r>
              </a:p>
            </p:txBody>
          </p:sp>
          <p:sp>
            <p:nvSpPr>
              <p:cNvPr id="1302632" name="Freeform 104"/>
              <p:cNvSpPr>
                <a:spLocks/>
              </p:cNvSpPr>
              <p:nvPr/>
            </p:nvSpPr>
            <p:spPr bwMode="auto">
              <a:xfrm>
                <a:off x="5223" y="2665"/>
                <a:ext cx="145" cy="326"/>
              </a:xfrm>
              <a:custGeom>
                <a:avLst/>
                <a:gdLst/>
                <a:ahLst/>
                <a:cxnLst>
                  <a:cxn ang="0">
                    <a:pos x="144" y="41"/>
                  </a:cxn>
                  <a:cxn ang="0">
                    <a:pos x="144" y="284"/>
                  </a:cxn>
                  <a:cxn ang="0">
                    <a:pos x="0" y="325"/>
                  </a:cxn>
                  <a:cxn ang="0">
                    <a:pos x="0" y="0"/>
                  </a:cxn>
                  <a:cxn ang="0">
                    <a:pos x="144" y="41"/>
                  </a:cxn>
                </a:cxnLst>
                <a:rect l="0" t="0" r="r" b="b"/>
                <a:pathLst>
                  <a:path w="145" h="326">
                    <a:moveTo>
                      <a:pt x="144" y="41"/>
                    </a:moveTo>
                    <a:lnTo>
                      <a:pt x="144" y="284"/>
                    </a:lnTo>
                    <a:lnTo>
                      <a:pt x="0" y="325"/>
                    </a:lnTo>
                    <a:lnTo>
                      <a:pt x="0" y="0"/>
                    </a:lnTo>
                    <a:lnTo>
                      <a:pt x="144" y="41"/>
                    </a:lnTo>
                  </a:path>
                </a:pathLst>
              </a:custGeom>
              <a:solidFill>
                <a:schemeClr val="bg1"/>
              </a:solidFill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21" name="Group 105"/>
              <p:cNvGrpSpPr>
                <a:grpSpLocks/>
              </p:cNvGrpSpPr>
              <p:nvPr/>
            </p:nvGrpSpPr>
            <p:grpSpPr bwMode="auto">
              <a:xfrm>
                <a:off x="2167" y="2009"/>
                <a:ext cx="444" cy="748"/>
                <a:chOff x="2224" y="1737"/>
                <a:chExt cx="444" cy="748"/>
              </a:xfrm>
            </p:grpSpPr>
            <p:sp>
              <p:nvSpPr>
                <p:cNvPr id="1302634" name="Rectangle 106"/>
                <p:cNvSpPr>
                  <a:spLocks noChangeArrowheads="1"/>
                </p:cNvSpPr>
                <p:nvPr/>
              </p:nvSpPr>
              <p:spPr bwMode="auto">
                <a:xfrm>
                  <a:off x="2265" y="1787"/>
                  <a:ext cx="368" cy="680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635" name="Rectangle 107"/>
                <p:cNvSpPr>
                  <a:spLocks noChangeArrowheads="1"/>
                </p:cNvSpPr>
                <p:nvPr/>
              </p:nvSpPr>
              <p:spPr bwMode="auto">
                <a:xfrm>
                  <a:off x="2392" y="2037"/>
                  <a:ext cx="276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rd1</a:t>
                  </a:r>
                </a:p>
              </p:txBody>
            </p:sp>
            <p:sp>
              <p:nvSpPr>
                <p:cNvPr id="1302636" name="Rectangle 108"/>
                <p:cNvSpPr>
                  <a:spLocks noChangeArrowheads="1"/>
                </p:cNvSpPr>
                <p:nvPr/>
              </p:nvSpPr>
              <p:spPr bwMode="auto">
                <a:xfrm>
                  <a:off x="2249" y="2295"/>
                  <a:ext cx="405" cy="190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400">
                      <a:solidFill>
                        <a:schemeClr val="tx1"/>
                      </a:solidFill>
                      <a:latin typeface="Verdana" charset="0"/>
                    </a:rPr>
                    <a:t>GPRs</a:t>
                  </a:r>
                </a:p>
              </p:txBody>
            </p:sp>
            <p:sp>
              <p:nvSpPr>
                <p:cNvPr id="1302637" name="Rectangle 109"/>
                <p:cNvSpPr>
                  <a:spLocks noChangeArrowheads="1"/>
                </p:cNvSpPr>
                <p:nvPr/>
              </p:nvSpPr>
              <p:spPr bwMode="auto">
                <a:xfrm>
                  <a:off x="2224" y="1841"/>
                  <a:ext cx="266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rs1</a:t>
                  </a:r>
                </a:p>
              </p:txBody>
            </p:sp>
            <p:sp>
              <p:nvSpPr>
                <p:cNvPr id="1302638" name="Rectangle 110"/>
                <p:cNvSpPr>
                  <a:spLocks noChangeArrowheads="1"/>
                </p:cNvSpPr>
                <p:nvPr/>
              </p:nvSpPr>
              <p:spPr bwMode="auto">
                <a:xfrm>
                  <a:off x="2224" y="1937"/>
                  <a:ext cx="266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rs2</a:t>
                  </a:r>
                </a:p>
              </p:txBody>
            </p:sp>
            <p:sp>
              <p:nvSpPr>
                <p:cNvPr id="1302639" name="Rectangle 111"/>
                <p:cNvSpPr>
                  <a:spLocks noChangeArrowheads="1"/>
                </p:cNvSpPr>
                <p:nvPr/>
              </p:nvSpPr>
              <p:spPr bwMode="auto">
                <a:xfrm>
                  <a:off x="2224" y="2121"/>
                  <a:ext cx="243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ws</a:t>
                  </a:r>
                </a:p>
              </p:txBody>
            </p:sp>
            <p:sp>
              <p:nvSpPr>
                <p:cNvPr id="1302640" name="Rectangle 112"/>
                <p:cNvSpPr>
                  <a:spLocks noChangeArrowheads="1"/>
                </p:cNvSpPr>
                <p:nvPr/>
              </p:nvSpPr>
              <p:spPr bwMode="auto">
                <a:xfrm>
                  <a:off x="2224" y="2215"/>
                  <a:ext cx="252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wd</a:t>
                  </a:r>
                </a:p>
              </p:txBody>
            </p:sp>
            <p:sp>
              <p:nvSpPr>
                <p:cNvPr id="1302641" name="Rectangle 113"/>
                <p:cNvSpPr>
                  <a:spLocks noChangeArrowheads="1"/>
                </p:cNvSpPr>
                <p:nvPr/>
              </p:nvSpPr>
              <p:spPr bwMode="auto">
                <a:xfrm>
                  <a:off x="2387" y="2216"/>
                  <a:ext cx="276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rd2</a:t>
                  </a:r>
                </a:p>
              </p:txBody>
            </p:sp>
            <p:sp>
              <p:nvSpPr>
                <p:cNvPr id="1302642" name="Rectangle 114"/>
                <p:cNvSpPr>
                  <a:spLocks noChangeArrowheads="1"/>
                </p:cNvSpPr>
                <p:nvPr/>
              </p:nvSpPr>
              <p:spPr bwMode="auto">
                <a:xfrm>
                  <a:off x="2360" y="1737"/>
                  <a:ext cx="250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we</a:t>
                  </a:r>
                </a:p>
              </p:txBody>
            </p:sp>
            <p:sp>
              <p:nvSpPr>
                <p:cNvPr id="1302643" name="Freeform 115"/>
                <p:cNvSpPr>
                  <a:spLocks/>
                </p:cNvSpPr>
                <p:nvPr/>
              </p:nvSpPr>
              <p:spPr bwMode="auto">
                <a:xfrm flipV="1">
                  <a:off x="2295" y="1789"/>
                  <a:ext cx="54" cy="47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noFill/>
                <a:ln w="952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" name="Group 116"/>
              <p:cNvGrpSpPr>
                <a:grpSpLocks/>
              </p:cNvGrpSpPr>
              <p:nvPr/>
            </p:nvGrpSpPr>
            <p:grpSpPr bwMode="auto">
              <a:xfrm>
                <a:off x="4334" y="2260"/>
                <a:ext cx="586" cy="868"/>
                <a:chOff x="4391" y="2188"/>
                <a:chExt cx="586" cy="868"/>
              </a:xfrm>
            </p:grpSpPr>
            <p:sp>
              <p:nvSpPr>
                <p:cNvPr id="1302645" name="Rectangle 117"/>
                <p:cNvSpPr>
                  <a:spLocks noChangeArrowheads="1"/>
                </p:cNvSpPr>
                <p:nvPr/>
              </p:nvSpPr>
              <p:spPr bwMode="auto">
                <a:xfrm>
                  <a:off x="4391" y="2865"/>
                  <a:ext cx="333" cy="142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900">
                      <a:solidFill>
                        <a:schemeClr val="tx1"/>
                      </a:solidFill>
                      <a:latin typeface="Verdana" charset="0"/>
                    </a:rPr>
                    <a:t>wdata</a:t>
                  </a:r>
                </a:p>
              </p:txBody>
            </p:sp>
            <p:sp>
              <p:nvSpPr>
                <p:cNvPr id="1302646" name="Line 118"/>
                <p:cNvSpPr>
                  <a:spLocks noChangeShapeType="1"/>
                </p:cNvSpPr>
                <p:nvPr/>
              </p:nvSpPr>
              <p:spPr bwMode="auto">
                <a:xfrm>
                  <a:off x="4608" y="2188"/>
                  <a:ext cx="0" cy="104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647" name="Rectangle 119"/>
                <p:cNvSpPr>
                  <a:spLocks noChangeArrowheads="1"/>
                </p:cNvSpPr>
                <p:nvPr/>
              </p:nvSpPr>
              <p:spPr bwMode="auto">
                <a:xfrm>
                  <a:off x="4432" y="2304"/>
                  <a:ext cx="488" cy="752"/>
                </a:xfrm>
                <a:prstGeom prst="rect">
                  <a:avLst/>
                </a:prstGeom>
                <a:solidFill>
                  <a:schemeClr val="bg1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648" name="Rectangle 120"/>
                <p:cNvSpPr>
                  <a:spLocks noChangeArrowheads="1"/>
                </p:cNvSpPr>
                <p:nvPr/>
              </p:nvSpPr>
              <p:spPr bwMode="auto">
                <a:xfrm>
                  <a:off x="4399" y="2350"/>
                  <a:ext cx="332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addr</a:t>
                  </a:r>
                </a:p>
              </p:txBody>
            </p:sp>
            <p:sp>
              <p:nvSpPr>
                <p:cNvPr id="1302649" name="Rectangle 121"/>
                <p:cNvSpPr>
                  <a:spLocks noChangeArrowheads="1"/>
                </p:cNvSpPr>
                <p:nvPr/>
              </p:nvSpPr>
              <p:spPr bwMode="auto">
                <a:xfrm>
                  <a:off x="4391" y="2879"/>
                  <a:ext cx="406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wdata</a:t>
                  </a:r>
                </a:p>
              </p:txBody>
            </p:sp>
            <p:sp>
              <p:nvSpPr>
                <p:cNvPr id="1302650" name="Rectangle 122"/>
                <p:cNvSpPr>
                  <a:spLocks noChangeArrowheads="1"/>
                </p:cNvSpPr>
                <p:nvPr/>
              </p:nvSpPr>
              <p:spPr bwMode="auto">
                <a:xfrm>
                  <a:off x="4586" y="2548"/>
                  <a:ext cx="368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rdata</a:t>
                  </a:r>
                </a:p>
              </p:txBody>
            </p:sp>
            <p:sp>
              <p:nvSpPr>
                <p:cNvPr id="1302651" name="Rectangle 123"/>
                <p:cNvSpPr>
                  <a:spLocks noChangeArrowheads="1"/>
                </p:cNvSpPr>
                <p:nvPr/>
              </p:nvSpPr>
              <p:spPr bwMode="auto">
                <a:xfrm>
                  <a:off x="4411" y="2648"/>
                  <a:ext cx="566" cy="284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lnSpc>
                      <a:spcPct val="85000"/>
                    </a:lnSpc>
                    <a:spcBef>
                      <a:spcPct val="0"/>
                    </a:spcBef>
                  </a:pPr>
                  <a:r>
                    <a:rPr lang="en-US" sz="1400">
                      <a:solidFill>
                        <a:schemeClr val="tx1"/>
                      </a:solidFill>
                      <a:latin typeface="Verdana" charset="0"/>
                    </a:rPr>
                    <a:t>Data </a:t>
                  </a:r>
                </a:p>
                <a:p>
                  <a:pPr>
                    <a:lnSpc>
                      <a:spcPct val="85000"/>
                    </a:lnSpc>
                    <a:spcBef>
                      <a:spcPct val="0"/>
                    </a:spcBef>
                  </a:pPr>
                  <a:r>
                    <a:rPr lang="en-US" sz="1400">
                      <a:solidFill>
                        <a:schemeClr val="tx1"/>
                      </a:solidFill>
                      <a:latin typeface="Verdana" charset="0"/>
                    </a:rPr>
                    <a:t>Memory</a:t>
                  </a:r>
                </a:p>
              </p:txBody>
            </p:sp>
            <p:sp>
              <p:nvSpPr>
                <p:cNvPr id="1302652" name="Rectangle 124"/>
                <p:cNvSpPr>
                  <a:spLocks noChangeArrowheads="1"/>
                </p:cNvSpPr>
                <p:nvPr/>
              </p:nvSpPr>
              <p:spPr bwMode="auto">
                <a:xfrm>
                  <a:off x="4527" y="2254"/>
                  <a:ext cx="250" cy="171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we</a:t>
                  </a:r>
                </a:p>
              </p:txBody>
            </p:sp>
            <p:sp>
              <p:nvSpPr>
                <p:cNvPr id="1302653" name="Freeform 125"/>
                <p:cNvSpPr>
                  <a:spLocks/>
                </p:cNvSpPr>
                <p:nvPr/>
              </p:nvSpPr>
              <p:spPr bwMode="auto">
                <a:xfrm flipV="1">
                  <a:off x="4468" y="2313"/>
                  <a:ext cx="43" cy="44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noFill/>
                <a:ln w="9525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302654" name="Freeform 126"/>
              <p:cNvSpPr>
                <a:spLocks/>
              </p:cNvSpPr>
              <p:nvPr/>
            </p:nvSpPr>
            <p:spPr bwMode="auto">
              <a:xfrm>
                <a:off x="1377" y="2786"/>
                <a:ext cx="1761" cy="481"/>
              </a:xfrm>
              <a:custGeom>
                <a:avLst/>
                <a:gdLst/>
                <a:ahLst/>
                <a:cxnLst>
                  <a:cxn ang="0">
                    <a:pos x="0" y="160"/>
                  </a:cxn>
                  <a:cxn ang="0">
                    <a:pos x="0" y="480"/>
                  </a:cxn>
                  <a:cxn ang="0">
                    <a:pos x="1760" y="480"/>
                  </a:cxn>
                  <a:cxn ang="0">
                    <a:pos x="1760" y="0"/>
                  </a:cxn>
                </a:cxnLst>
                <a:rect l="0" t="0" r="r" b="b"/>
                <a:pathLst>
                  <a:path w="1761" h="481">
                    <a:moveTo>
                      <a:pt x="0" y="160"/>
                    </a:moveTo>
                    <a:lnTo>
                      <a:pt x="0" y="480"/>
                    </a:lnTo>
                    <a:lnTo>
                      <a:pt x="1760" y="480"/>
                    </a:lnTo>
                    <a:lnTo>
                      <a:pt x="1760" y="0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655" name="Freeform 127"/>
              <p:cNvSpPr>
                <a:spLocks/>
              </p:cNvSpPr>
              <p:nvPr/>
            </p:nvSpPr>
            <p:spPr bwMode="auto">
              <a:xfrm>
                <a:off x="3384" y="1656"/>
                <a:ext cx="321" cy="74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320" y="0"/>
                  </a:cxn>
                  <a:cxn ang="0">
                    <a:pos x="320" y="744"/>
                  </a:cxn>
                </a:cxnLst>
                <a:rect l="0" t="0" r="r" b="b"/>
                <a:pathLst>
                  <a:path w="321" h="745">
                    <a:moveTo>
                      <a:pt x="0" y="0"/>
                    </a:moveTo>
                    <a:lnTo>
                      <a:pt x="320" y="0"/>
                    </a:lnTo>
                    <a:lnTo>
                      <a:pt x="320" y="744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23" name="Group 128"/>
              <p:cNvGrpSpPr>
                <a:grpSpLocks/>
              </p:cNvGrpSpPr>
              <p:nvPr/>
            </p:nvGrpSpPr>
            <p:grpSpPr bwMode="auto">
              <a:xfrm>
                <a:off x="4979" y="1576"/>
                <a:ext cx="669" cy="514"/>
                <a:chOff x="4755" y="1768"/>
                <a:chExt cx="893" cy="514"/>
              </a:xfrm>
            </p:grpSpPr>
            <p:grpSp>
              <p:nvGrpSpPr>
                <p:cNvPr id="24" name="Group 129"/>
                <p:cNvGrpSpPr>
                  <a:grpSpLocks/>
                </p:cNvGrpSpPr>
                <p:nvPr/>
              </p:nvGrpSpPr>
              <p:grpSpPr bwMode="auto">
                <a:xfrm>
                  <a:off x="4755" y="1768"/>
                  <a:ext cx="851" cy="345"/>
                  <a:chOff x="4812" y="1304"/>
                  <a:chExt cx="851" cy="345"/>
                </a:xfrm>
              </p:grpSpPr>
              <p:sp>
                <p:nvSpPr>
                  <p:cNvPr id="1302658" name="Freeform 130"/>
                  <p:cNvSpPr>
                    <a:spLocks/>
                  </p:cNvSpPr>
                  <p:nvPr/>
                </p:nvSpPr>
                <p:spPr bwMode="auto">
                  <a:xfrm>
                    <a:off x="4958" y="1304"/>
                    <a:ext cx="705" cy="313"/>
                  </a:xfrm>
                  <a:custGeom>
                    <a:avLst/>
                    <a:gdLst/>
                    <a:ahLst/>
                    <a:cxnLst>
                      <a:cxn ang="0">
                        <a:pos x="640" y="0"/>
                      </a:cxn>
                      <a:cxn ang="0">
                        <a:pos x="704" y="0"/>
                      </a:cxn>
                      <a:cxn ang="0">
                        <a:pos x="704" y="312"/>
                      </a:cxn>
                      <a:cxn ang="0">
                        <a:pos x="0" y="312"/>
                      </a:cxn>
                    </a:cxnLst>
                    <a:rect l="0" t="0" r="r" b="b"/>
                    <a:pathLst>
                      <a:path w="705" h="313">
                        <a:moveTo>
                          <a:pt x="640" y="0"/>
                        </a:moveTo>
                        <a:lnTo>
                          <a:pt x="704" y="0"/>
                        </a:lnTo>
                        <a:lnTo>
                          <a:pt x="704" y="312"/>
                        </a:lnTo>
                        <a:lnTo>
                          <a:pt x="0" y="312"/>
                        </a:lnTo>
                      </a:path>
                    </a:pathLst>
                  </a:custGeom>
                  <a:noFill/>
                  <a:ln w="127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triangl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1302659" name="Line 13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4946" y="1504"/>
                    <a:ext cx="712" cy="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 type="triangle" w="med" len="med"/>
                  </a:ln>
                  <a:effectLst/>
                </p:spPr>
                <p:txBody>
                  <a:bodyPr wrap="none" anchor="ctr"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  <p:grpSp>
                <p:nvGrpSpPr>
                  <p:cNvPr id="25" name="Group 132"/>
                  <p:cNvGrpSpPr>
                    <a:grpSpLocks/>
                  </p:cNvGrpSpPr>
                  <p:nvPr/>
                </p:nvGrpSpPr>
                <p:grpSpPr bwMode="auto">
                  <a:xfrm>
                    <a:off x="4812" y="1348"/>
                    <a:ext cx="394" cy="301"/>
                    <a:chOff x="4812" y="1348"/>
                    <a:chExt cx="394" cy="301"/>
                  </a:xfrm>
                </p:grpSpPr>
                <p:sp>
                  <p:nvSpPr>
                    <p:cNvPr id="1302661" name="Rectangle 13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917" y="1348"/>
                      <a:ext cx="289" cy="152"/>
                    </a:xfrm>
                    <a:prstGeom prst="rect">
                      <a:avLst/>
                    </a:prstGeom>
                    <a:noFill/>
                    <a:ln w="12700">
                      <a:noFill/>
                      <a:miter lim="800000"/>
                      <a:headEnd/>
                      <a:tailEnd/>
                    </a:ln>
                    <a:effectLst/>
                  </p:spPr>
                  <p:txBody>
                    <a:bodyPr wrap="none" lIns="90488" tIns="44450" rIns="90488" bIns="44450">
                      <a:prstTxWarp prst="textNoShape">
                        <a:avLst/>
                      </a:prstTxWarp>
                      <a:spAutoFit/>
                    </a:bodyPr>
                    <a:lstStyle/>
                    <a:p>
                      <a:pPr>
                        <a:spcBef>
                          <a:spcPct val="0"/>
                        </a:spcBef>
                      </a:pPr>
                      <a:r>
                        <a:rPr lang="en-US" sz="1000">
                          <a:solidFill>
                            <a:schemeClr val="tx1"/>
                          </a:solidFill>
                          <a:latin typeface="Verdana" charset="0"/>
                        </a:rPr>
                        <a:t>31</a:t>
                      </a:r>
                    </a:p>
                  </p:txBody>
                </p:sp>
                <p:sp>
                  <p:nvSpPr>
                    <p:cNvPr id="1302662" name="Freeform 134"/>
                    <p:cNvSpPr>
                      <a:spLocks/>
                    </p:cNvSpPr>
                    <p:nvPr/>
                  </p:nvSpPr>
                  <p:spPr bwMode="auto">
                    <a:xfrm>
                      <a:off x="4812" y="1360"/>
                      <a:ext cx="145" cy="28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240"/>
                        </a:cxn>
                        <a:cxn ang="0">
                          <a:pos x="0" y="48"/>
                        </a:cxn>
                        <a:cxn ang="0">
                          <a:pos x="144" y="0"/>
                        </a:cxn>
                        <a:cxn ang="0">
                          <a:pos x="144" y="288"/>
                        </a:cxn>
                        <a:cxn ang="0">
                          <a:pos x="0" y="240"/>
                        </a:cxn>
                      </a:cxnLst>
                      <a:rect l="0" t="0" r="r" b="b"/>
                      <a:pathLst>
                        <a:path w="145" h="289">
                          <a:moveTo>
                            <a:pt x="0" y="240"/>
                          </a:moveTo>
                          <a:lnTo>
                            <a:pt x="0" y="48"/>
                          </a:lnTo>
                          <a:lnTo>
                            <a:pt x="144" y="0"/>
                          </a:lnTo>
                          <a:lnTo>
                            <a:pt x="144" y="288"/>
                          </a:lnTo>
                          <a:lnTo>
                            <a:pt x="0" y="240"/>
                          </a:lnTo>
                        </a:path>
                      </a:pathLst>
                    </a:custGeom>
                    <a:solidFill>
                      <a:schemeClr val="bg1"/>
                    </a:solidFill>
                    <a:ln w="25400" cap="rnd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>
                      <a:prstTxWarp prst="textNoShape">
                        <a:avLst/>
                      </a:prstTxWarp>
                    </a:bodyPr>
                    <a:lstStyle/>
                    <a:p>
                      <a:endParaRPr lang="en-US"/>
                    </a:p>
                  </p:txBody>
                </p:sp>
              </p:grpSp>
            </p:grpSp>
            <p:sp>
              <p:nvSpPr>
                <p:cNvPr id="1302663" name="Freeform 135"/>
                <p:cNvSpPr>
                  <a:spLocks/>
                </p:cNvSpPr>
                <p:nvPr/>
              </p:nvSpPr>
              <p:spPr bwMode="auto">
                <a:xfrm>
                  <a:off x="4799" y="1882"/>
                  <a:ext cx="849" cy="400"/>
                </a:xfrm>
                <a:custGeom>
                  <a:avLst/>
                  <a:gdLst/>
                  <a:ahLst/>
                  <a:cxnLst>
                    <a:cxn ang="0">
                      <a:pos x="729" y="0"/>
                    </a:cxn>
                    <a:cxn ang="0">
                      <a:pos x="849" y="0"/>
                    </a:cxn>
                    <a:cxn ang="0">
                      <a:pos x="849" y="400"/>
                    </a:cxn>
                    <a:cxn ang="0">
                      <a:pos x="9" y="400"/>
                    </a:cxn>
                    <a:cxn ang="0">
                      <a:pos x="0" y="202"/>
                    </a:cxn>
                  </a:cxnLst>
                  <a:rect l="0" t="0" r="r" b="b"/>
                  <a:pathLst>
                    <a:path w="849" h="400">
                      <a:moveTo>
                        <a:pt x="729" y="0"/>
                      </a:moveTo>
                      <a:lnTo>
                        <a:pt x="849" y="0"/>
                      </a:lnTo>
                      <a:lnTo>
                        <a:pt x="849" y="400"/>
                      </a:lnTo>
                      <a:lnTo>
                        <a:pt x="9" y="400"/>
                      </a:lnTo>
                      <a:lnTo>
                        <a:pt x="0" y="202"/>
                      </a:lnTo>
                    </a:path>
                  </a:pathLst>
                </a:custGeom>
                <a:noFill/>
                <a:ln w="12700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302664" name="Freeform 136"/>
              <p:cNvSpPr>
                <a:spLocks/>
              </p:cNvSpPr>
              <p:nvPr/>
            </p:nvSpPr>
            <p:spPr bwMode="auto">
              <a:xfrm>
                <a:off x="2403" y="1816"/>
                <a:ext cx="2624" cy="274"/>
              </a:xfrm>
              <a:custGeom>
                <a:avLst/>
                <a:gdLst/>
                <a:ahLst/>
                <a:cxnLst>
                  <a:cxn ang="0">
                    <a:pos x="2624" y="274"/>
                  </a:cxn>
                  <a:cxn ang="0">
                    <a:pos x="2365" y="272"/>
                  </a:cxn>
                  <a:cxn ang="0">
                    <a:pos x="2365" y="0"/>
                  </a:cxn>
                  <a:cxn ang="0">
                    <a:pos x="0" y="2"/>
                  </a:cxn>
                  <a:cxn ang="0">
                    <a:pos x="0" y="242"/>
                  </a:cxn>
                </a:cxnLst>
                <a:rect l="0" t="0" r="r" b="b"/>
                <a:pathLst>
                  <a:path w="2624" h="274">
                    <a:moveTo>
                      <a:pt x="2624" y="274"/>
                    </a:moveTo>
                    <a:lnTo>
                      <a:pt x="2365" y="272"/>
                    </a:lnTo>
                    <a:lnTo>
                      <a:pt x="2365" y="0"/>
                    </a:lnTo>
                    <a:lnTo>
                      <a:pt x="0" y="2"/>
                    </a:lnTo>
                    <a:lnTo>
                      <a:pt x="0" y="242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665" name="Freeform 137"/>
              <p:cNvSpPr>
                <a:spLocks/>
              </p:cNvSpPr>
              <p:nvPr/>
            </p:nvSpPr>
            <p:spPr bwMode="auto">
              <a:xfrm>
                <a:off x="4032" y="1690"/>
                <a:ext cx="521" cy="68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20" y="0"/>
                  </a:cxn>
                  <a:cxn ang="0">
                    <a:pos x="520" y="680"/>
                  </a:cxn>
                </a:cxnLst>
                <a:rect l="0" t="0" r="r" b="b"/>
                <a:pathLst>
                  <a:path w="521" h="681">
                    <a:moveTo>
                      <a:pt x="0" y="0"/>
                    </a:moveTo>
                    <a:lnTo>
                      <a:pt x="520" y="0"/>
                    </a:lnTo>
                    <a:lnTo>
                      <a:pt x="520" y="680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666" name="Freeform 138"/>
              <p:cNvSpPr>
                <a:spLocks/>
              </p:cNvSpPr>
              <p:nvPr/>
            </p:nvSpPr>
            <p:spPr bwMode="auto">
              <a:xfrm>
                <a:off x="4548" y="2210"/>
                <a:ext cx="763" cy="47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60" y="0"/>
                  </a:cxn>
                  <a:cxn ang="0">
                    <a:pos x="763" y="470"/>
                  </a:cxn>
                </a:cxnLst>
                <a:rect l="0" t="0" r="r" b="b"/>
                <a:pathLst>
                  <a:path w="763" h="470">
                    <a:moveTo>
                      <a:pt x="0" y="0"/>
                    </a:moveTo>
                    <a:lnTo>
                      <a:pt x="760" y="0"/>
                    </a:lnTo>
                    <a:lnTo>
                      <a:pt x="763" y="470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26" name="Group 139"/>
              <p:cNvGrpSpPr>
                <a:grpSpLocks/>
              </p:cNvGrpSpPr>
              <p:nvPr/>
            </p:nvGrpSpPr>
            <p:grpSpPr bwMode="auto">
              <a:xfrm>
                <a:off x="2460" y="1410"/>
                <a:ext cx="547" cy="330"/>
                <a:chOff x="2980" y="1242"/>
                <a:chExt cx="547" cy="330"/>
              </a:xfrm>
            </p:grpSpPr>
            <p:sp>
              <p:nvSpPr>
                <p:cNvPr id="1302668" name="Freeform 140"/>
                <p:cNvSpPr>
                  <a:spLocks/>
                </p:cNvSpPr>
                <p:nvPr/>
              </p:nvSpPr>
              <p:spPr bwMode="auto">
                <a:xfrm>
                  <a:off x="3382" y="1283"/>
                  <a:ext cx="145" cy="289"/>
                </a:xfrm>
                <a:custGeom>
                  <a:avLst/>
                  <a:gdLst/>
                  <a:ahLst/>
                  <a:cxnLst>
                    <a:cxn ang="0">
                      <a:pos x="144" y="48"/>
                    </a:cxn>
                    <a:cxn ang="0">
                      <a:pos x="144" y="240"/>
                    </a:cxn>
                    <a:cxn ang="0">
                      <a:pos x="0" y="288"/>
                    </a:cxn>
                    <a:cxn ang="0">
                      <a:pos x="0" y="0"/>
                    </a:cxn>
                    <a:cxn ang="0">
                      <a:pos x="144" y="48"/>
                    </a:cxn>
                  </a:cxnLst>
                  <a:rect l="0" t="0" r="r" b="b"/>
                  <a:pathLst>
                    <a:path w="145" h="289">
                      <a:moveTo>
                        <a:pt x="144" y="48"/>
                      </a:moveTo>
                      <a:lnTo>
                        <a:pt x="144" y="240"/>
                      </a:lnTo>
                      <a:lnTo>
                        <a:pt x="0" y="288"/>
                      </a:lnTo>
                      <a:lnTo>
                        <a:pt x="0" y="0"/>
                      </a:lnTo>
                      <a:lnTo>
                        <a:pt x="144" y="48"/>
                      </a:lnTo>
                    </a:path>
                  </a:pathLst>
                </a:custGeom>
                <a:solidFill>
                  <a:schemeClr val="bg1"/>
                </a:solidFill>
                <a:ln w="254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2669" name="Rectangle 141"/>
                <p:cNvSpPr>
                  <a:spLocks noChangeArrowheads="1"/>
                </p:cNvSpPr>
                <p:nvPr/>
              </p:nvSpPr>
              <p:spPr bwMode="auto">
                <a:xfrm>
                  <a:off x="2980" y="1242"/>
                  <a:ext cx="323" cy="19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400">
                      <a:solidFill>
                        <a:schemeClr val="tx1"/>
                      </a:solidFill>
                      <a:latin typeface="Verdana" charset="0"/>
                    </a:rPr>
                    <a:t>nop</a:t>
                  </a:r>
                </a:p>
              </p:txBody>
            </p:sp>
            <p:sp>
              <p:nvSpPr>
                <p:cNvPr id="1302670" name="Line 142"/>
                <p:cNvSpPr>
                  <a:spLocks noChangeShapeType="1"/>
                </p:cNvSpPr>
                <p:nvPr/>
              </p:nvSpPr>
              <p:spPr bwMode="auto">
                <a:xfrm>
                  <a:off x="3304" y="1347"/>
                  <a:ext cx="64" cy="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1302671" name="Freeform 143"/>
              <p:cNvSpPr>
                <a:spLocks/>
              </p:cNvSpPr>
              <p:nvPr/>
            </p:nvSpPr>
            <p:spPr bwMode="auto">
              <a:xfrm>
                <a:off x="437" y="1300"/>
                <a:ext cx="848" cy="903"/>
              </a:xfrm>
              <a:custGeom>
                <a:avLst/>
                <a:gdLst/>
                <a:ahLst/>
                <a:cxnLst>
                  <a:cxn ang="0">
                    <a:pos x="859" y="0"/>
                  </a:cxn>
                  <a:cxn ang="0">
                    <a:pos x="3" y="0"/>
                  </a:cxn>
                  <a:cxn ang="0">
                    <a:pos x="0" y="903"/>
                  </a:cxn>
                </a:cxnLst>
                <a:rect l="0" t="0" r="r" b="b"/>
                <a:pathLst>
                  <a:path w="859" h="903">
                    <a:moveTo>
                      <a:pt x="859" y="0"/>
                    </a:moveTo>
                    <a:lnTo>
                      <a:pt x="3" y="0"/>
                    </a:lnTo>
                    <a:lnTo>
                      <a:pt x="0" y="903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672" name="Freeform 144"/>
              <p:cNvSpPr>
                <a:spLocks/>
              </p:cNvSpPr>
              <p:nvPr/>
            </p:nvSpPr>
            <p:spPr bwMode="auto">
              <a:xfrm>
                <a:off x="1285" y="1300"/>
                <a:ext cx="1657" cy="13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688" y="0"/>
                  </a:cxn>
                  <a:cxn ang="0">
                    <a:pos x="1688" y="552"/>
                  </a:cxn>
                </a:cxnLst>
                <a:rect l="0" t="0" r="r" b="b"/>
                <a:pathLst>
                  <a:path w="1689" h="553">
                    <a:moveTo>
                      <a:pt x="0" y="0"/>
                    </a:moveTo>
                    <a:lnTo>
                      <a:pt x="1688" y="0"/>
                    </a:lnTo>
                    <a:lnTo>
                      <a:pt x="1688" y="552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673" name="Oval 145"/>
              <p:cNvSpPr>
                <a:spLocks noChangeArrowheads="1"/>
              </p:cNvSpPr>
              <p:nvPr/>
            </p:nvSpPr>
            <p:spPr bwMode="auto">
              <a:xfrm>
                <a:off x="1287" y="1286"/>
                <a:ext cx="32" cy="32"/>
              </a:xfrm>
              <a:prstGeom prst="ellipse">
                <a:avLst/>
              </a:prstGeom>
              <a:solidFill>
                <a:schemeClr val="bg2"/>
              </a:solidFill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2674" name="Rectangle 146"/>
              <p:cNvSpPr>
                <a:spLocks noChangeArrowheads="1"/>
              </p:cNvSpPr>
              <p:nvPr/>
            </p:nvSpPr>
            <p:spPr bwMode="auto">
              <a:xfrm>
                <a:off x="1015" y="762"/>
                <a:ext cx="312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stall</a:t>
                </a:r>
              </a:p>
            </p:txBody>
          </p:sp>
          <p:sp>
            <p:nvSpPr>
              <p:cNvPr id="1302675" name="Line 147"/>
              <p:cNvSpPr>
                <a:spLocks noChangeShapeType="1"/>
              </p:cNvSpPr>
              <p:nvPr/>
            </p:nvSpPr>
            <p:spPr bwMode="auto">
              <a:xfrm>
                <a:off x="1304" y="912"/>
                <a:ext cx="0" cy="1432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302676" name="Text Box 148"/>
            <p:cNvSpPr txBox="1">
              <a:spLocks noChangeArrowheads="1"/>
            </p:cNvSpPr>
            <p:nvPr/>
          </p:nvSpPr>
          <p:spPr bwMode="auto">
            <a:xfrm>
              <a:off x="1342" y="2268"/>
              <a:ext cx="22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800" i="1">
                  <a:solidFill>
                    <a:schemeClr val="tx1"/>
                  </a:solidFill>
                  <a:latin typeface="Verdana" charset="0"/>
                </a:rPr>
                <a:t>D</a:t>
              </a:r>
            </a:p>
          </p:txBody>
        </p:sp>
        <p:sp>
          <p:nvSpPr>
            <p:cNvPr id="1302677" name="Text Box 149"/>
            <p:cNvSpPr txBox="1">
              <a:spLocks noChangeArrowheads="1"/>
            </p:cNvSpPr>
            <p:nvPr/>
          </p:nvSpPr>
          <p:spPr bwMode="auto">
            <a:xfrm>
              <a:off x="3390" y="1308"/>
              <a:ext cx="20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800" i="1">
                  <a:solidFill>
                    <a:schemeClr val="tx1"/>
                  </a:solidFill>
                  <a:latin typeface="Verdana" charset="0"/>
                </a:rPr>
                <a:t>E</a:t>
              </a:r>
            </a:p>
          </p:txBody>
        </p:sp>
        <p:sp>
          <p:nvSpPr>
            <p:cNvPr id="1302678" name="Text Box 150"/>
            <p:cNvSpPr txBox="1">
              <a:spLocks noChangeArrowheads="1"/>
            </p:cNvSpPr>
            <p:nvPr/>
          </p:nvSpPr>
          <p:spPr bwMode="auto">
            <a:xfrm>
              <a:off x="4046" y="1308"/>
              <a:ext cx="23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800" i="1">
                  <a:solidFill>
                    <a:schemeClr val="tx1"/>
                  </a:solidFill>
                  <a:latin typeface="Verdana" charset="0"/>
                </a:rPr>
                <a:t>M</a:t>
              </a:r>
            </a:p>
          </p:txBody>
        </p:sp>
        <p:sp>
          <p:nvSpPr>
            <p:cNvPr id="1302679" name="Text Box 151"/>
            <p:cNvSpPr txBox="1">
              <a:spLocks noChangeArrowheads="1"/>
            </p:cNvSpPr>
            <p:nvPr/>
          </p:nvSpPr>
          <p:spPr bwMode="auto">
            <a:xfrm>
              <a:off x="5491" y="1308"/>
              <a:ext cx="25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800" i="1">
                  <a:solidFill>
                    <a:schemeClr val="tx1"/>
                  </a:solidFill>
                  <a:latin typeface="Verdana" charset="0"/>
                </a:rPr>
                <a:t>W</a:t>
              </a:r>
            </a:p>
          </p:txBody>
        </p:sp>
      </p:grpSp>
      <p:sp>
        <p:nvSpPr>
          <p:cNvPr id="1302680" name="Rectangle 152"/>
          <p:cNvSpPr>
            <a:spLocks noChangeArrowheads="1"/>
          </p:cNvSpPr>
          <p:nvPr/>
        </p:nvSpPr>
        <p:spPr bwMode="auto">
          <a:xfrm>
            <a:off x="2733675" y="5248275"/>
            <a:ext cx="3883025" cy="393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 i="1">
                <a:solidFill>
                  <a:schemeClr val="tx1"/>
                </a:solidFill>
                <a:latin typeface="Verdana" charset="0"/>
              </a:rPr>
              <a:t>When does </a:t>
            </a:r>
            <a:r>
              <a:rPr lang="en-US" sz="2000" i="1" u="sng">
                <a:solidFill>
                  <a:schemeClr val="tx1"/>
                </a:solidFill>
                <a:latin typeface="Verdana" charset="0"/>
              </a:rPr>
              <a:t>this</a:t>
            </a:r>
            <a:r>
              <a:rPr lang="en-US" sz="2000" i="1">
                <a:solidFill>
                  <a:schemeClr val="tx1"/>
                </a:solidFill>
                <a:latin typeface="Verdana" charset="0"/>
              </a:rPr>
              <a:t> bypass help?</a:t>
            </a:r>
          </a:p>
        </p:txBody>
      </p:sp>
      <p:grpSp>
        <p:nvGrpSpPr>
          <p:cNvPr id="27" name="Group 153"/>
          <p:cNvGrpSpPr>
            <a:grpSpLocks/>
          </p:cNvGrpSpPr>
          <p:nvPr/>
        </p:nvGrpSpPr>
        <p:grpSpPr bwMode="auto">
          <a:xfrm>
            <a:off x="3111500" y="5638800"/>
            <a:ext cx="2667000" cy="838200"/>
            <a:chOff x="1960" y="3664"/>
            <a:chExt cx="1680" cy="528"/>
          </a:xfrm>
        </p:grpSpPr>
        <p:sp>
          <p:nvSpPr>
            <p:cNvPr id="1302682" name="Rectangle 154"/>
            <p:cNvSpPr>
              <a:spLocks noChangeArrowheads="1"/>
            </p:cNvSpPr>
            <p:nvPr/>
          </p:nvSpPr>
          <p:spPr bwMode="auto">
            <a:xfrm>
              <a:off x="2205" y="3713"/>
              <a:ext cx="1435" cy="4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chemeClr val="accent1"/>
                  </a:solidFill>
                  <a:latin typeface="Verdana" charset="0"/>
                </a:rPr>
                <a:t>r1 </a:t>
              </a:r>
              <a:r>
                <a:rPr lang="en-US" sz="2000">
                  <a:solidFill>
                    <a:schemeClr val="accent1"/>
                  </a:solidFill>
                  <a:latin typeface="Symbol" charset="2"/>
                </a:rPr>
                <a:t></a:t>
              </a:r>
              <a:r>
                <a:rPr lang="en-US" sz="2000">
                  <a:solidFill>
                    <a:schemeClr val="accent1"/>
                  </a:solidFill>
                  <a:latin typeface="Verdana" charset="0"/>
                </a:rPr>
                <a:t>M[r0 + 10]</a:t>
              </a:r>
            </a:p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r4 </a:t>
              </a:r>
              <a:r>
                <a:rPr lang="en-US" sz="2000">
                  <a:solidFill>
                    <a:srgbClr val="56127A"/>
                  </a:solidFill>
                  <a:latin typeface="Symbol" charset="2"/>
                </a:rPr>
                <a:t>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r1 + 17</a:t>
              </a:r>
            </a:p>
          </p:txBody>
        </p:sp>
        <p:sp>
          <p:nvSpPr>
            <p:cNvPr id="1302683" name="Line 155"/>
            <p:cNvSpPr>
              <a:spLocks noChangeShapeType="1"/>
            </p:cNvSpPr>
            <p:nvPr/>
          </p:nvSpPr>
          <p:spPr bwMode="auto">
            <a:xfrm>
              <a:off x="1960" y="3664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8" name="Group 156"/>
          <p:cNvGrpSpPr>
            <a:grpSpLocks/>
          </p:cNvGrpSpPr>
          <p:nvPr/>
        </p:nvGrpSpPr>
        <p:grpSpPr bwMode="auto">
          <a:xfrm>
            <a:off x="6248400" y="5638800"/>
            <a:ext cx="2320925" cy="838200"/>
            <a:chOff x="3936" y="3664"/>
            <a:chExt cx="1462" cy="528"/>
          </a:xfrm>
        </p:grpSpPr>
        <p:sp>
          <p:nvSpPr>
            <p:cNvPr id="1302685" name="Rectangle 157"/>
            <p:cNvSpPr>
              <a:spLocks noChangeArrowheads="1"/>
            </p:cNvSpPr>
            <p:nvPr/>
          </p:nvSpPr>
          <p:spPr bwMode="auto">
            <a:xfrm>
              <a:off x="4141" y="3713"/>
              <a:ext cx="1257" cy="44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chemeClr val="accent1"/>
                  </a:solidFill>
                  <a:latin typeface="Verdana" charset="0"/>
                </a:rPr>
                <a:t>JAL  500</a:t>
              </a:r>
            </a:p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r4 </a:t>
              </a:r>
              <a:r>
                <a:rPr lang="en-US" sz="2000">
                  <a:solidFill>
                    <a:srgbClr val="56127A"/>
                  </a:solidFill>
                  <a:latin typeface="Symbol" charset="2"/>
                </a:rPr>
                <a:t></a:t>
              </a: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r31 + 17</a:t>
              </a:r>
            </a:p>
          </p:txBody>
        </p:sp>
        <p:sp>
          <p:nvSpPr>
            <p:cNvPr id="1302686" name="Line 158"/>
            <p:cNvSpPr>
              <a:spLocks noChangeShapeType="1"/>
            </p:cNvSpPr>
            <p:nvPr/>
          </p:nvSpPr>
          <p:spPr bwMode="auto">
            <a:xfrm>
              <a:off x="3936" y="3664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02687" name="Text Box 159"/>
          <p:cNvSpPr txBox="1">
            <a:spLocks noChangeArrowheads="1"/>
          </p:cNvSpPr>
          <p:nvPr/>
        </p:nvSpPr>
        <p:spPr bwMode="auto">
          <a:xfrm>
            <a:off x="2143125" y="6283325"/>
            <a:ext cx="6175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2000" i="1">
                <a:solidFill>
                  <a:srgbClr val="FF0000"/>
                </a:solidFill>
                <a:latin typeface="Verdana" charset="0"/>
              </a:rPr>
              <a:t>yes</a:t>
            </a:r>
          </a:p>
        </p:txBody>
      </p:sp>
      <p:sp>
        <p:nvSpPr>
          <p:cNvPr id="1302688" name="Text Box 160"/>
          <p:cNvSpPr txBox="1">
            <a:spLocks noChangeArrowheads="1"/>
          </p:cNvSpPr>
          <p:nvPr/>
        </p:nvSpPr>
        <p:spPr bwMode="auto">
          <a:xfrm>
            <a:off x="5724525" y="6283325"/>
            <a:ext cx="498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2000" i="1">
                <a:solidFill>
                  <a:srgbClr val="FF0000"/>
                </a:solidFill>
                <a:latin typeface="Verdana" charset="0"/>
              </a:rPr>
              <a:t>no</a:t>
            </a:r>
          </a:p>
        </p:txBody>
      </p:sp>
      <p:sp>
        <p:nvSpPr>
          <p:cNvPr id="1302689" name="Text Box 161"/>
          <p:cNvSpPr txBox="1">
            <a:spLocks noChangeArrowheads="1"/>
          </p:cNvSpPr>
          <p:nvPr/>
        </p:nvSpPr>
        <p:spPr bwMode="auto">
          <a:xfrm>
            <a:off x="8061325" y="6283325"/>
            <a:ext cx="498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2000" i="1">
                <a:solidFill>
                  <a:srgbClr val="FF0000"/>
                </a:solidFill>
                <a:latin typeface="Verdana" charset="0"/>
              </a:rPr>
              <a:t>no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2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2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2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2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2680" grpId="0" autoUpdateAnimBg="0"/>
      <p:bldP spid="1302687" grpId="0" autoUpdateAnimBg="0"/>
      <p:bldP spid="1302688" grpId="0" autoUpdateAnimBg="0"/>
      <p:bldP spid="1302689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989D36-F895-4447-98A4-B6885852FA62}" type="slidenum">
              <a:rPr lang="en-US"/>
              <a:pPr/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06626" name="Rectangle 2"/>
          <p:cNvSpPr>
            <a:spLocks noGrp="1" noChangeArrowheads="1"/>
          </p:cNvSpPr>
          <p:nvPr>
            <p:ph type="title"/>
          </p:nvPr>
        </p:nvSpPr>
        <p:spPr>
          <a:xfrm>
            <a:off x="292100" y="406400"/>
            <a:ext cx="7835900" cy="8128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Fully Bypassed Datapath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306388" y="1187450"/>
            <a:ext cx="8837612" cy="4121150"/>
            <a:chOff x="183" y="892"/>
            <a:chExt cx="5567" cy="2596"/>
          </a:xfrm>
        </p:grpSpPr>
        <p:sp>
          <p:nvSpPr>
            <p:cNvPr id="1306628" name="Freeform 4"/>
            <p:cNvSpPr>
              <a:spLocks/>
            </p:cNvSpPr>
            <p:nvPr/>
          </p:nvSpPr>
          <p:spPr bwMode="auto">
            <a:xfrm>
              <a:off x="2549" y="1984"/>
              <a:ext cx="193" cy="473"/>
            </a:xfrm>
            <a:custGeom>
              <a:avLst/>
              <a:gdLst/>
              <a:ahLst/>
              <a:cxnLst>
                <a:cxn ang="0">
                  <a:pos x="144" y="48"/>
                </a:cxn>
                <a:cxn ang="0">
                  <a:pos x="144" y="240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144" y="48"/>
                </a:cxn>
              </a:cxnLst>
              <a:rect l="0" t="0" r="r" b="b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rgbClr val="CFBDC8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629" name="Line 5"/>
            <p:cNvSpPr>
              <a:spLocks noChangeShapeType="1"/>
            </p:cNvSpPr>
            <p:nvPr/>
          </p:nvSpPr>
          <p:spPr bwMode="auto">
            <a:xfrm>
              <a:off x="2648" y="1672"/>
              <a:ext cx="0" cy="35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630" name="Text Box 6"/>
            <p:cNvSpPr txBox="1">
              <a:spLocks noChangeArrowheads="1"/>
            </p:cNvSpPr>
            <p:nvPr/>
          </p:nvSpPr>
          <p:spPr bwMode="auto">
            <a:xfrm>
              <a:off x="2246" y="1580"/>
              <a:ext cx="44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ASrc</a:t>
              </a:r>
            </a:p>
          </p:txBody>
        </p:sp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1381" y="1416"/>
              <a:ext cx="4212" cy="1545"/>
              <a:chOff x="1438" y="1144"/>
              <a:chExt cx="4212" cy="1545"/>
            </a:xfrm>
          </p:grpSpPr>
          <p:grpSp>
            <p:nvGrpSpPr>
              <p:cNvPr id="4" name="Group 8"/>
              <p:cNvGrpSpPr>
                <a:grpSpLocks/>
              </p:cNvGrpSpPr>
              <p:nvPr/>
            </p:nvGrpSpPr>
            <p:grpSpPr bwMode="auto">
              <a:xfrm>
                <a:off x="3909" y="1144"/>
                <a:ext cx="221" cy="304"/>
                <a:chOff x="3909" y="1144"/>
                <a:chExt cx="221" cy="304"/>
              </a:xfrm>
            </p:grpSpPr>
            <p:sp>
              <p:nvSpPr>
                <p:cNvPr id="1306633" name="Rectangle 9"/>
                <p:cNvSpPr>
                  <a:spLocks noChangeArrowheads="1"/>
                </p:cNvSpPr>
                <p:nvPr/>
              </p:nvSpPr>
              <p:spPr bwMode="auto">
                <a:xfrm>
                  <a:off x="3965" y="1144"/>
                  <a:ext cx="109" cy="30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6634" name="Freeform 10"/>
                <p:cNvSpPr>
                  <a:spLocks/>
                </p:cNvSpPr>
                <p:nvPr/>
              </p:nvSpPr>
              <p:spPr bwMode="auto">
                <a:xfrm>
                  <a:off x="3998" y="1398"/>
                  <a:ext cx="43" cy="44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noFill/>
                <a:ln w="9525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6635" name="Rectangle 11"/>
                <p:cNvSpPr>
                  <a:spLocks noChangeArrowheads="1"/>
                </p:cNvSpPr>
                <p:nvPr/>
              </p:nvSpPr>
              <p:spPr bwMode="auto">
                <a:xfrm>
                  <a:off x="3909" y="1207"/>
                  <a:ext cx="221" cy="17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IR</a:t>
                  </a:r>
                </a:p>
              </p:txBody>
            </p:sp>
          </p:grpSp>
          <p:sp>
            <p:nvSpPr>
              <p:cNvPr id="1306636" name="Freeform 12"/>
              <p:cNvSpPr>
                <a:spLocks/>
              </p:cNvSpPr>
              <p:nvPr/>
            </p:nvSpPr>
            <p:spPr bwMode="auto">
              <a:xfrm>
                <a:off x="1438" y="1312"/>
                <a:ext cx="1905" cy="1377"/>
              </a:xfrm>
              <a:custGeom>
                <a:avLst/>
                <a:gdLst/>
                <a:ahLst/>
                <a:cxnLst>
                  <a:cxn ang="0">
                    <a:pos x="0" y="1376"/>
                  </a:cxn>
                  <a:cxn ang="0">
                    <a:pos x="0" y="0"/>
                  </a:cxn>
                  <a:cxn ang="0">
                    <a:pos x="520" y="0"/>
                  </a:cxn>
                  <a:cxn ang="0">
                    <a:pos x="1904" y="0"/>
                  </a:cxn>
                </a:cxnLst>
                <a:rect l="0" t="0" r="r" b="b"/>
                <a:pathLst>
                  <a:path w="1905" h="1377">
                    <a:moveTo>
                      <a:pt x="0" y="1376"/>
                    </a:moveTo>
                    <a:lnTo>
                      <a:pt x="0" y="0"/>
                    </a:lnTo>
                    <a:lnTo>
                      <a:pt x="520" y="0"/>
                    </a:lnTo>
                    <a:lnTo>
                      <a:pt x="1904" y="0"/>
                    </a:lnTo>
                  </a:path>
                </a:pathLst>
              </a:custGeom>
              <a:noFill/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6637" name="Line 13"/>
              <p:cNvSpPr>
                <a:spLocks noChangeShapeType="1"/>
              </p:cNvSpPr>
              <p:nvPr/>
            </p:nvSpPr>
            <p:spPr bwMode="auto">
              <a:xfrm>
                <a:off x="3470" y="1312"/>
                <a:ext cx="480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6638" name="Line 14"/>
              <p:cNvSpPr>
                <a:spLocks noChangeShapeType="1"/>
              </p:cNvSpPr>
              <p:nvPr/>
            </p:nvSpPr>
            <p:spPr bwMode="auto">
              <a:xfrm>
                <a:off x="4094" y="1304"/>
                <a:ext cx="136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5" name="Group 15"/>
              <p:cNvGrpSpPr>
                <a:grpSpLocks/>
              </p:cNvGrpSpPr>
              <p:nvPr/>
            </p:nvGrpSpPr>
            <p:grpSpPr bwMode="auto">
              <a:xfrm>
                <a:off x="3293" y="1144"/>
                <a:ext cx="221" cy="304"/>
                <a:chOff x="3293" y="1144"/>
                <a:chExt cx="221" cy="304"/>
              </a:xfrm>
            </p:grpSpPr>
            <p:sp>
              <p:nvSpPr>
                <p:cNvPr id="1306640" name="Rectangle 16"/>
                <p:cNvSpPr>
                  <a:spLocks noChangeArrowheads="1"/>
                </p:cNvSpPr>
                <p:nvPr/>
              </p:nvSpPr>
              <p:spPr bwMode="auto">
                <a:xfrm>
                  <a:off x="3341" y="1144"/>
                  <a:ext cx="109" cy="30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6641" name="Freeform 17"/>
                <p:cNvSpPr>
                  <a:spLocks/>
                </p:cNvSpPr>
                <p:nvPr/>
              </p:nvSpPr>
              <p:spPr bwMode="auto">
                <a:xfrm>
                  <a:off x="3374" y="1398"/>
                  <a:ext cx="43" cy="44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noFill/>
                <a:ln w="9525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6642" name="Rectangle 18"/>
                <p:cNvSpPr>
                  <a:spLocks noChangeArrowheads="1"/>
                </p:cNvSpPr>
                <p:nvPr/>
              </p:nvSpPr>
              <p:spPr bwMode="auto">
                <a:xfrm>
                  <a:off x="3293" y="1207"/>
                  <a:ext cx="221" cy="17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IR</a:t>
                  </a:r>
                </a:p>
              </p:txBody>
            </p:sp>
          </p:grpSp>
          <p:grpSp>
            <p:nvGrpSpPr>
              <p:cNvPr id="6" name="Group 19"/>
              <p:cNvGrpSpPr>
                <a:grpSpLocks/>
              </p:cNvGrpSpPr>
              <p:nvPr/>
            </p:nvGrpSpPr>
            <p:grpSpPr bwMode="auto">
              <a:xfrm>
                <a:off x="5429" y="1144"/>
                <a:ext cx="221" cy="304"/>
                <a:chOff x="5429" y="1144"/>
                <a:chExt cx="221" cy="304"/>
              </a:xfrm>
            </p:grpSpPr>
            <p:sp>
              <p:nvSpPr>
                <p:cNvPr id="1306644" name="Rectangle 20"/>
                <p:cNvSpPr>
                  <a:spLocks noChangeArrowheads="1"/>
                </p:cNvSpPr>
                <p:nvPr/>
              </p:nvSpPr>
              <p:spPr bwMode="auto">
                <a:xfrm>
                  <a:off x="5477" y="1144"/>
                  <a:ext cx="109" cy="304"/>
                </a:xfrm>
                <a:prstGeom prst="rect">
                  <a:avLst/>
                </a:prstGeom>
                <a:solidFill>
                  <a:schemeClr val="accent1"/>
                </a:solidFill>
                <a:ln w="9525">
                  <a:solidFill>
                    <a:srgbClr val="FF0000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6645" name="Freeform 21"/>
                <p:cNvSpPr>
                  <a:spLocks/>
                </p:cNvSpPr>
                <p:nvPr/>
              </p:nvSpPr>
              <p:spPr bwMode="auto">
                <a:xfrm>
                  <a:off x="5510" y="1398"/>
                  <a:ext cx="43" cy="44"/>
                </a:xfrm>
                <a:custGeom>
                  <a:avLst/>
                  <a:gdLst/>
                  <a:ahLst/>
                  <a:cxnLst>
                    <a:cxn ang="0">
                      <a:pos x="0" y="43"/>
                    </a:cxn>
                    <a:cxn ang="0">
                      <a:pos x="21" y="0"/>
                    </a:cxn>
                    <a:cxn ang="0">
                      <a:pos x="42" y="43"/>
                    </a:cxn>
                  </a:cxnLst>
                  <a:rect l="0" t="0" r="r" b="b"/>
                  <a:pathLst>
                    <a:path w="43" h="44">
                      <a:moveTo>
                        <a:pt x="0" y="43"/>
                      </a:moveTo>
                      <a:lnTo>
                        <a:pt x="21" y="0"/>
                      </a:lnTo>
                      <a:lnTo>
                        <a:pt x="42" y="43"/>
                      </a:lnTo>
                    </a:path>
                  </a:pathLst>
                </a:custGeom>
                <a:noFill/>
                <a:ln w="9525" cap="rnd" cmpd="sng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6646" name="Rectangle 22"/>
                <p:cNvSpPr>
                  <a:spLocks noChangeArrowheads="1"/>
                </p:cNvSpPr>
                <p:nvPr/>
              </p:nvSpPr>
              <p:spPr bwMode="auto">
                <a:xfrm>
                  <a:off x="5429" y="1191"/>
                  <a:ext cx="221" cy="171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90488" tIns="44450" rIns="90488" bIns="4445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spcBef>
                      <a:spcPct val="0"/>
                    </a:spcBef>
                  </a:pPr>
                  <a:r>
                    <a:rPr lang="en-US" sz="1200">
                      <a:solidFill>
                        <a:schemeClr val="tx1"/>
                      </a:solidFill>
                      <a:latin typeface="Verdana" charset="0"/>
                    </a:rPr>
                    <a:t>IR</a:t>
                  </a:r>
                </a:p>
              </p:txBody>
            </p:sp>
          </p:grpSp>
        </p:grpSp>
        <p:sp>
          <p:nvSpPr>
            <p:cNvPr id="1306647" name="Freeform 23"/>
            <p:cNvSpPr>
              <a:spLocks/>
            </p:cNvSpPr>
            <p:nvPr/>
          </p:nvSpPr>
          <p:spPr bwMode="auto">
            <a:xfrm>
              <a:off x="1565" y="1768"/>
              <a:ext cx="3392" cy="712"/>
            </a:xfrm>
            <a:custGeom>
              <a:avLst/>
              <a:gdLst/>
              <a:ahLst/>
              <a:cxnLst>
                <a:cxn ang="0">
                  <a:pos x="3192" y="0"/>
                </a:cxn>
                <a:cxn ang="0">
                  <a:pos x="0" y="0"/>
                </a:cxn>
                <a:cxn ang="0">
                  <a:pos x="0" y="712"/>
                </a:cxn>
                <a:cxn ang="0">
                  <a:pos x="427" y="712"/>
                </a:cxn>
              </a:cxnLst>
              <a:rect l="0" t="0" r="r" b="b"/>
              <a:pathLst>
                <a:path w="3192" h="712">
                  <a:moveTo>
                    <a:pt x="3192" y="0"/>
                  </a:moveTo>
                  <a:lnTo>
                    <a:pt x="0" y="0"/>
                  </a:lnTo>
                  <a:lnTo>
                    <a:pt x="0" y="712"/>
                  </a:lnTo>
                  <a:lnTo>
                    <a:pt x="427" y="712"/>
                  </a:lnTo>
                </a:path>
              </a:pathLst>
            </a:custGeom>
            <a:noFill/>
            <a:ln w="127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648" name="Freeform 24"/>
            <p:cNvSpPr>
              <a:spLocks/>
            </p:cNvSpPr>
            <p:nvPr/>
          </p:nvSpPr>
          <p:spPr bwMode="auto">
            <a:xfrm>
              <a:off x="2859" y="2629"/>
              <a:ext cx="1520" cy="39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84"/>
                </a:cxn>
                <a:cxn ang="0">
                  <a:pos x="816" y="384"/>
                </a:cxn>
              </a:cxnLst>
              <a:rect l="0" t="0" r="r" b="b"/>
              <a:pathLst>
                <a:path w="817" h="385">
                  <a:moveTo>
                    <a:pt x="0" y="0"/>
                  </a:moveTo>
                  <a:lnTo>
                    <a:pt x="0" y="384"/>
                  </a:lnTo>
                  <a:lnTo>
                    <a:pt x="816" y="384"/>
                  </a:lnTo>
                </a:path>
              </a:pathLst>
            </a:custGeom>
            <a:noFill/>
            <a:ln w="28575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649" name="Line 25"/>
            <p:cNvSpPr>
              <a:spLocks noChangeShapeType="1"/>
            </p:cNvSpPr>
            <p:nvPr/>
          </p:nvSpPr>
          <p:spPr bwMode="auto">
            <a:xfrm>
              <a:off x="3223" y="2664"/>
              <a:ext cx="336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650" name="Line 26"/>
            <p:cNvSpPr>
              <a:spLocks noChangeShapeType="1"/>
            </p:cNvSpPr>
            <p:nvPr/>
          </p:nvSpPr>
          <p:spPr bwMode="auto">
            <a:xfrm>
              <a:off x="3751" y="2504"/>
              <a:ext cx="610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651" name="Freeform 27"/>
            <p:cNvSpPr>
              <a:spLocks/>
            </p:cNvSpPr>
            <p:nvPr/>
          </p:nvSpPr>
          <p:spPr bwMode="auto">
            <a:xfrm>
              <a:off x="183" y="1192"/>
              <a:ext cx="481" cy="1201"/>
            </a:xfrm>
            <a:custGeom>
              <a:avLst/>
              <a:gdLst/>
              <a:ahLst/>
              <a:cxnLst>
                <a:cxn ang="0">
                  <a:pos x="480" y="0"/>
                </a:cxn>
                <a:cxn ang="0">
                  <a:pos x="0" y="0"/>
                </a:cxn>
                <a:cxn ang="0">
                  <a:pos x="0" y="1200"/>
                </a:cxn>
                <a:cxn ang="0">
                  <a:pos x="192" y="1200"/>
                </a:cxn>
              </a:cxnLst>
              <a:rect l="0" t="0" r="r" b="b"/>
              <a:pathLst>
                <a:path w="481" h="1201">
                  <a:moveTo>
                    <a:pt x="480" y="0"/>
                  </a:moveTo>
                  <a:lnTo>
                    <a:pt x="0" y="0"/>
                  </a:lnTo>
                  <a:lnTo>
                    <a:pt x="0" y="1200"/>
                  </a:lnTo>
                  <a:lnTo>
                    <a:pt x="192" y="120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652" name="Freeform 28"/>
            <p:cNvSpPr>
              <a:spLocks/>
            </p:cNvSpPr>
            <p:nvPr/>
          </p:nvSpPr>
          <p:spPr bwMode="auto">
            <a:xfrm>
              <a:off x="543" y="1760"/>
              <a:ext cx="217" cy="633"/>
            </a:xfrm>
            <a:custGeom>
              <a:avLst/>
              <a:gdLst/>
              <a:ahLst/>
              <a:cxnLst>
                <a:cxn ang="0">
                  <a:pos x="0" y="632"/>
                </a:cxn>
                <a:cxn ang="0">
                  <a:pos x="0" y="56"/>
                </a:cxn>
                <a:cxn ang="0">
                  <a:pos x="0" y="0"/>
                </a:cxn>
                <a:cxn ang="0">
                  <a:pos x="216" y="0"/>
                </a:cxn>
              </a:cxnLst>
              <a:rect l="0" t="0" r="r" b="b"/>
              <a:pathLst>
                <a:path w="217" h="633">
                  <a:moveTo>
                    <a:pt x="0" y="632"/>
                  </a:moveTo>
                  <a:lnTo>
                    <a:pt x="0" y="56"/>
                  </a:lnTo>
                  <a:lnTo>
                    <a:pt x="0" y="0"/>
                  </a:lnTo>
                  <a:lnTo>
                    <a:pt x="216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653" name="Freeform 29"/>
            <p:cNvSpPr>
              <a:spLocks/>
            </p:cNvSpPr>
            <p:nvPr/>
          </p:nvSpPr>
          <p:spPr bwMode="auto">
            <a:xfrm>
              <a:off x="519" y="2392"/>
              <a:ext cx="193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44" y="0"/>
                </a:cxn>
                <a:cxn ang="0">
                  <a:pos x="192" y="0"/>
                </a:cxn>
              </a:cxnLst>
              <a:rect l="0" t="0" r="r" b="b"/>
              <a:pathLst>
                <a:path w="193" h="1">
                  <a:moveTo>
                    <a:pt x="0" y="0"/>
                  </a:moveTo>
                  <a:lnTo>
                    <a:pt x="144" y="0"/>
                  </a:lnTo>
                  <a:lnTo>
                    <a:pt x="192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654" name="Freeform 30"/>
            <p:cNvSpPr>
              <a:spLocks/>
            </p:cNvSpPr>
            <p:nvPr/>
          </p:nvSpPr>
          <p:spPr bwMode="auto">
            <a:xfrm>
              <a:off x="647" y="1192"/>
              <a:ext cx="433" cy="425"/>
            </a:xfrm>
            <a:custGeom>
              <a:avLst/>
              <a:gdLst/>
              <a:ahLst/>
              <a:cxnLst>
                <a:cxn ang="0">
                  <a:pos x="432" y="424"/>
                </a:cxn>
                <a:cxn ang="0">
                  <a:pos x="432" y="0"/>
                </a:cxn>
                <a:cxn ang="0">
                  <a:pos x="0" y="0"/>
                </a:cxn>
              </a:cxnLst>
              <a:rect l="0" t="0" r="r" b="b"/>
              <a:pathLst>
                <a:path w="433" h="425">
                  <a:moveTo>
                    <a:pt x="432" y="424"/>
                  </a:moveTo>
                  <a:lnTo>
                    <a:pt x="432" y="0"/>
                  </a:lnTo>
                  <a:lnTo>
                    <a:pt x="0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655" name="Freeform 31"/>
            <p:cNvSpPr>
              <a:spLocks/>
            </p:cNvSpPr>
            <p:nvPr/>
          </p:nvSpPr>
          <p:spPr bwMode="auto">
            <a:xfrm>
              <a:off x="2173" y="2762"/>
              <a:ext cx="883" cy="246"/>
            </a:xfrm>
            <a:custGeom>
              <a:avLst/>
              <a:gdLst/>
              <a:ahLst/>
              <a:cxnLst>
                <a:cxn ang="0">
                  <a:pos x="0" y="246"/>
                </a:cxn>
                <a:cxn ang="0">
                  <a:pos x="611" y="238"/>
                </a:cxn>
                <a:cxn ang="0">
                  <a:pos x="611" y="6"/>
                </a:cxn>
                <a:cxn ang="0">
                  <a:pos x="883" y="0"/>
                </a:cxn>
              </a:cxnLst>
              <a:rect l="0" t="0" r="r" b="b"/>
              <a:pathLst>
                <a:path w="883" h="246">
                  <a:moveTo>
                    <a:pt x="0" y="246"/>
                  </a:moveTo>
                  <a:lnTo>
                    <a:pt x="611" y="238"/>
                  </a:lnTo>
                  <a:lnTo>
                    <a:pt x="611" y="6"/>
                  </a:lnTo>
                  <a:lnTo>
                    <a:pt x="883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656" name="Freeform 32"/>
            <p:cNvSpPr>
              <a:spLocks/>
            </p:cNvSpPr>
            <p:nvPr/>
          </p:nvSpPr>
          <p:spPr bwMode="auto">
            <a:xfrm>
              <a:off x="2745" y="2296"/>
              <a:ext cx="535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35" y="0"/>
                </a:cxn>
              </a:cxnLst>
              <a:rect l="0" t="0" r="r" b="b"/>
              <a:pathLst>
                <a:path w="535" h="1">
                  <a:moveTo>
                    <a:pt x="0" y="0"/>
                  </a:moveTo>
                  <a:lnTo>
                    <a:pt x="535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657" name="Freeform 33"/>
            <p:cNvSpPr>
              <a:spLocks/>
            </p:cNvSpPr>
            <p:nvPr/>
          </p:nvSpPr>
          <p:spPr bwMode="auto">
            <a:xfrm flipV="1">
              <a:off x="4872" y="2672"/>
              <a:ext cx="358" cy="4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36" y="0"/>
                </a:cxn>
              </a:cxnLst>
              <a:rect l="0" t="0" r="r" b="b"/>
              <a:pathLst>
                <a:path w="337" h="1">
                  <a:moveTo>
                    <a:pt x="0" y="0"/>
                  </a:moveTo>
                  <a:lnTo>
                    <a:pt x="336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658" name="Freeform 34"/>
            <p:cNvSpPr>
              <a:spLocks/>
            </p:cNvSpPr>
            <p:nvPr/>
          </p:nvSpPr>
          <p:spPr bwMode="auto">
            <a:xfrm>
              <a:off x="4129" y="2513"/>
              <a:ext cx="1100" cy="72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728"/>
                </a:cxn>
                <a:cxn ang="0">
                  <a:pos x="843" y="728"/>
                </a:cxn>
                <a:cxn ang="0">
                  <a:pos x="841" y="399"/>
                </a:cxn>
                <a:cxn ang="0">
                  <a:pos x="1100" y="399"/>
                </a:cxn>
              </a:cxnLst>
              <a:rect l="0" t="0" r="r" b="b"/>
              <a:pathLst>
                <a:path w="1100" h="728">
                  <a:moveTo>
                    <a:pt x="0" y="0"/>
                  </a:moveTo>
                  <a:lnTo>
                    <a:pt x="0" y="728"/>
                  </a:lnTo>
                  <a:lnTo>
                    <a:pt x="843" y="728"/>
                  </a:lnTo>
                  <a:lnTo>
                    <a:pt x="841" y="399"/>
                  </a:lnTo>
                  <a:lnTo>
                    <a:pt x="1100" y="399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659" name="Freeform 35"/>
            <p:cNvSpPr>
              <a:spLocks/>
            </p:cNvSpPr>
            <p:nvPr/>
          </p:nvSpPr>
          <p:spPr bwMode="auto">
            <a:xfrm>
              <a:off x="1559" y="2584"/>
              <a:ext cx="4017" cy="801"/>
            </a:xfrm>
            <a:custGeom>
              <a:avLst/>
              <a:gdLst/>
              <a:ahLst/>
              <a:cxnLst>
                <a:cxn ang="0">
                  <a:pos x="3408" y="288"/>
                </a:cxn>
                <a:cxn ang="0">
                  <a:pos x="3616" y="288"/>
                </a:cxn>
                <a:cxn ang="0">
                  <a:pos x="3616" y="800"/>
                </a:cxn>
                <a:cxn ang="0">
                  <a:pos x="0" y="800"/>
                </a:cxn>
                <a:cxn ang="0">
                  <a:pos x="0" y="0"/>
                </a:cxn>
                <a:cxn ang="0">
                  <a:pos x="240" y="0"/>
                </a:cxn>
              </a:cxnLst>
              <a:rect l="0" t="0" r="r" b="b"/>
              <a:pathLst>
                <a:path w="3617" h="801">
                  <a:moveTo>
                    <a:pt x="3408" y="288"/>
                  </a:moveTo>
                  <a:lnTo>
                    <a:pt x="3616" y="288"/>
                  </a:lnTo>
                  <a:lnTo>
                    <a:pt x="3616" y="800"/>
                  </a:lnTo>
                  <a:lnTo>
                    <a:pt x="0" y="800"/>
                  </a:lnTo>
                  <a:lnTo>
                    <a:pt x="0" y="0"/>
                  </a:lnTo>
                  <a:lnTo>
                    <a:pt x="240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660" name="Oval 36"/>
            <p:cNvSpPr>
              <a:spLocks noChangeArrowheads="1"/>
            </p:cNvSpPr>
            <p:nvPr/>
          </p:nvSpPr>
          <p:spPr bwMode="auto">
            <a:xfrm>
              <a:off x="2843" y="2604"/>
              <a:ext cx="32" cy="32"/>
            </a:xfrm>
            <a:prstGeom prst="ellipse">
              <a:avLst/>
            </a:prstGeom>
            <a:solidFill>
              <a:schemeClr val="tx1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661" name="Freeform 37"/>
            <p:cNvSpPr>
              <a:spLocks/>
            </p:cNvSpPr>
            <p:nvPr/>
          </p:nvSpPr>
          <p:spPr bwMode="auto">
            <a:xfrm>
              <a:off x="3061" y="2520"/>
              <a:ext cx="145" cy="289"/>
            </a:xfrm>
            <a:custGeom>
              <a:avLst/>
              <a:gdLst/>
              <a:ahLst/>
              <a:cxnLst>
                <a:cxn ang="0">
                  <a:pos x="144" y="48"/>
                </a:cxn>
                <a:cxn ang="0">
                  <a:pos x="144" y="240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144" y="48"/>
                </a:cxn>
              </a:cxnLst>
              <a:rect l="0" t="0" r="r" b="b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" name="Group 38"/>
            <p:cNvGrpSpPr>
              <a:grpSpLocks/>
            </p:cNvGrpSpPr>
            <p:nvPr/>
          </p:nvGrpSpPr>
          <p:grpSpPr bwMode="auto">
            <a:xfrm>
              <a:off x="334" y="2208"/>
              <a:ext cx="239" cy="369"/>
              <a:chOff x="391" y="2136"/>
              <a:chExt cx="239" cy="369"/>
            </a:xfrm>
          </p:grpSpPr>
          <p:sp>
            <p:nvSpPr>
              <p:cNvPr id="1306663" name="Rectangle 39"/>
              <p:cNvSpPr>
                <a:spLocks noChangeArrowheads="1"/>
              </p:cNvSpPr>
              <p:nvPr/>
            </p:nvSpPr>
            <p:spPr bwMode="auto">
              <a:xfrm>
                <a:off x="440" y="2136"/>
                <a:ext cx="128" cy="36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6664" name="Line 40"/>
              <p:cNvSpPr>
                <a:spLocks noChangeShapeType="1"/>
              </p:cNvSpPr>
              <p:nvPr/>
            </p:nvSpPr>
            <p:spPr bwMode="auto">
              <a:xfrm>
                <a:off x="584" y="2320"/>
                <a:ext cx="3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6665" name="Rectangle 41"/>
              <p:cNvSpPr>
                <a:spLocks noChangeArrowheads="1"/>
              </p:cNvSpPr>
              <p:nvPr/>
            </p:nvSpPr>
            <p:spPr bwMode="auto">
              <a:xfrm>
                <a:off x="391" y="2260"/>
                <a:ext cx="239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PC</a:t>
                </a:r>
              </a:p>
            </p:txBody>
          </p:sp>
          <p:sp>
            <p:nvSpPr>
              <p:cNvPr id="1306666" name="Line 42"/>
              <p:cNvSpPr>
                <a:spLocks noChangeShapeType="1"/>
              </p:cNvSpPr>
              <p:nvPr/>
            </p:nvSpPr>
            <p:spPr bwMode="auto">
              <a:xfrm>
                <a:off x="392" y="2320"/>
                <a:ext cx="32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6667" name="Freeform 43"/>
              <p:cNvSpPr>
                <a:spLocks/>
              </p:cNvSpPr>
              <p:nvPr/>
            </p:nvSpPr>
            <p:spPr bwMode="auto">
              <a:xfrm>
                <a:off x="480" y="2456"/>
                <a:ext cx="49" cy="49"/>
              </a:xfrm>
              <a:custGeom>
                <a:avLst/>
                <a:gdLst/>
                <a:ahLst/>
                <a:cxnLst>
                  <a:cxn ang="0">
                    <a:pos x="0" y="48"/>
                  </a:cxn>
                  <a:cxn ang="0">
                    <a:pos x="24" y="0"/>
                  </a:cxn>
                  <a:cxn ang="0">
                    <a:pos x="48" y="48"/>
                  </a:cxn>
                </a:cxnLst>
                <a:rect l="0" t="0" r="r" b="b"/>
                <a:pathLst>
                  <a:path w="49" h="49">
                    <a:moveTo>
                      <a:pt x="0" y="48"/>
                    </a:moveTo>
                    <a:lnTo>
                      <a:pt x="24" y="0"/>
                    </a:lnTo>
                    <a:lnTo>
                      <a:pt x="48" y="48"/>
                    </a:lnTo>
                  </a:path>
                </a:pathLst>
              </a:custGeom>
              <a:noFill/>
              <a:ln w="9525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306668" name="Line 44"/>
            <p:cNvSpPr>
              <a:spLocks noChangeShapeType="1"/>
            </p:cNvSpPr>
            <p:nvPr/>
          </p:nvSpPr>
          <p:spPr bwMode="auto">
            <a:xfrm>
              <a:off x="2599" y="2632"/>
              <a:ext cx="47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8" name="Group 45"/>
            <p:cNvGrpSpPr>
              <a:grpSpLocks/>
            </p:cNvGrpSpPr>
            <p:nvPr/>
          </p:nvGrpSpPr>
          <p:grpSpPr bwMode="auto">
            <a:xfrm>
              <a:off x="3254" y="2192"/>
              <a:ext cx="180" cy="306"/>
              <a:chOff x="3311" y="2120"/>
              <a:chExt cx="180" cy="306"/>
            </a:xfrm>
          </p:grpSpPr>
          <p:sp>
            <p:nvSpPr>
              <p:cNvPr id="1306670" name="Rectangle 46"/>
              <p:cNvSpPr>
                <a:spLocks noChangeArrowheads="1"/>
              </p:cNvSpPr>
              <p:nvPr/>
            </p:nvSpPr>
            <p:spPr bwMode="auto">
              <a:xfrm>
                <a:off x="3335" y="2120"/>
                <a:ext cx="109" cy="30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6671" name="Freeform 47"/>
              <p:cNvSpPr>
                <a:spLocks/>
              </p:cNvSpPr>
              <p:nvPr/>
            </p:nvSpPr>
            <p:spPr bwMode="auto">
              <a:xfrm>
                <a:off x="3368" y="2382"/>
                <a:ext cx="43" cy="44"/>
              </a:xfrm>
              <a:custGeom>
                <a:avLst/>
                <a:gdLst/>
                <a:ahLst/>
                <a:cxnLst>
                  <a:cxn ang="0">
                    <a:pos x="0" y="43"/>
                  </a:cxn>
                  <a:cxn ang="0">
                    <a:pos x="21" y="0"/>
                  </a:cxn>
                  <a:cxn ang="0">
                    <a:pos x="42" y="43"/>
                  </a:cxn>
                </a:cxnLst>
                <a:rect l="0" t="0" r="r" b="b"/>
                <a:pathLst>
                  <a:path w="43" h="44">
                    <a:moveTo>
                      <a:pt x="0" y="43"/>
                    </a:moveTo>
                    <a:lnTo>
                      <a:pt x="21" y="0"/>
                    </a:lnTo>
                    <a:lnTo>
                      <a:pt x="42" y="43"/>
                    </a:lnTo>
                  </a:path>
                </a:pathLst>
              </a:custGeom>
              <a:solidFill>
                <a:schemeClr val="accent1"/>
              </a:solidFill>
              <a:ln w="9525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6672" name="Rectangle 48"/>
              <p:cNvSpPr>
                <a:spLocks noChangeArrowheads="1"/>
              </p:cNvSpPr>
              <p:nvPr/>
            </p:nvSpPr>
            <p:spPr bwMode="auto">
              <a:xfrm>
                <a:off x="3311" y="2195"/>
                <a:ext cx="180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A</a:t>
                </a:r>
              </a:p>
            </p:txBody>
          </p:sp>
        </p:grpSp>
        <p:grpSp>
          <p:nvGrpSpPr>
            <p:cNvPr id="9" name="Group 49"/>
            <p:cNvGrpSpPr>
              <a:grpSpLocks/>
            </p:cNvGrpSpPr>
            <p:nvPr/>
          </p:nvGrpSpPr>
          <p:grpSpPr bwMode="auto">
            <a:xfrm>
              <a:off x="3254" y="2528"/>
              <a:ext cx="180" cy="306"/>
              <a:chOff x="3311" y="2456"/>
              <a:chExt cx="180" cy="306"/>
            </a:xfrm>
          </p:grpSpPr>
          <p:sp>
            <p:nvSpPr>
              <p:cNvPr id="1306674" name="Rectangle 50"/>
              <p:cNvSpPr>
                <a:spLocks noChangeArrowheads="1"/>
              </p:cNvSpPr>
              <p:nvPr/>
            </p:nvSpPr>
            <p:spPr bwMode="auto">
              <a:xfrm>
                <a:off x="3335" y="2456"/>
                <a:ext cx="109" cy="30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6675" name="Freeform 51"/>
              <p:cNvSpPr>
                <a:spLocks/>
              </p:cNvSpPr>
              <p:nvPr/>
            </p:nvSpPr>
            <p:spPr bwMode="auto">
              <a:xfrm>
                <a:off x="3368" y="2718"/>
                <a:ext cx="43" cy="44"/>
              </a:xfrm>
              <a:custGeom>
                <a:avLst/>
                <a:gdLst/>
                <a:ahLst/>
                <a:cxnLst>
                  <a:cxn ang="0">
                    <a:pos x="0" y="43"/>
                  </a:cxn>
                  <a:cxn ang="0">
                    <a:pos x="21" y="0"/>
                  </a:cxn>
                  <a:cxn ang="0">
                    <a:pos x="42" y="43"/>
                  </a:cxn>
                </a:cxnLst>
                <a:rect l="0" t="0" r="r" b="b"/>
                <a:pathLst>
                  <a:path w="43" h="44">
                    <a:moveTo>
                      <a:pt x="0" y="43"/>
                    </a:moveTo>
                    <a:lnTo>
                      <a:pt x="21" y="0"/>
                    </a:lnTo>
                    <a:lnTo>
                      <a:pt x="42" y="43"/>
                    </a:lnTo>
                  </a:path>
                </a:pathLst>
              </a:custGeom>
              <a:solidFill>
                <a:schemeClr val="accent1"/>
              </a:solidFill>
              <a:ln w="9525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6676" name="Rectangle 52"/>
              <p:cNvSpPr>
                <a:spLocks noChangeArrowheads="1"/>
              </p:cNvSpPr>
              <p:nvPr/>
            </p:nvSpPr>
            <p:spPr bwMode="auto">
              <a:xfrm>
                <a:off x="3311" y="2539"/>
                <a:ext cx="180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B</a:t>
                </a:r>
              </a:p>
            </p:txBody>
          </p:sp>
        </p:grpSp>
        <p:grpSp>
          <p:nvGrpSpPr>
            <p:cNvPr id="10" name="Group 53"/>
            <p:cNvGrpSpPr>
              <a:grpSpLocks/>
            </p:cNvGrpSpPr>
            <p:nvPr/>
          </p:nvGrpSpPr>
          <p:grpSpPr bwMode="auto">
            <a:xfrm>
              <a:off x="3278" y="2864"/>
              <a:ext cx="109" cy="304"/>
              <a:chOff x="3335" y="2792"/>
              <a:chExt cx="109" cy="304"/>
            </a:xfrm>
          </p:grpSpPr>
          <p:sp>
            <p:nvSpPr>
              <p:cNvPr id="1306678" name="Rectangle 54"/>
              <p:cNvSpPr>
                <a:spLocks noChangeArrowheads="1"/>
              </p:cNvSpPr>
              <p:nvPr/>
            </p:nvSpPr>
            <p:spPr bwMode="auto">
              <a:xfrm>
                <a:off x="3335" y="2792"/>
                <a:ext cx="109" cy="30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6679" name="Freeform 55"/>
              <p:cNvSpPr>
                <a:spLocks/>
              </p:cNvSpPr>
              <p:nvPr/>
            </p:nvSpPr>
            <p:spPr bwMode="auto">
              <a:xfrm>
                <a:off x="3368" y="3046"/>
                <a:ext cx="43" cy="44"/>
              </a:xfrm>
              <a:custGeom>
                <a:avLst/>
                <a:gdLst/>
                <a:ahLst/>
                <a:cxnLst>
                  <a:cxn ang="0">
                    <a:pos x="0" y="43"/>
                  </a:cxn>
                  <a:cxn ang="0">
                    <a:pos x="21" y="0"/>
                  </a:cxn>
                  <a:cxn ang="0">
                    <a:pos x="42" y="43"/>
                  </a:cxn>
                </a:cxnLst>
                <a:rect l="0" t="0" r="r" b="b"/>
                <a:pathLst>
                  <a:path w="43" h="44">
                    <a:moveTo>
                      <a:pt x="0" y="43"/>
                    </a:moveTo>
                    <a:lnTo>
                      <a:pt x="21" y="0"/>
                    </a:lnTo>
                    <a:lnTo>
                      <a:pt x="42" y="43"/>
                    </a:lnTo>
                  </a:path>
                </a:pathLst>
              </a:custGeom>
              <a:solidFill>
                <a:schemeClr val="accent1"/>
              </a:solidFill>
              <a:ln w="9525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1" name="Group 56"/>
            <p:cNvGrpSpPr>
              <a:grpSpLocks/>
            </p:cNvGrpSpPr>
            <p:nvPr/>
          </p:nvGrpSpPr>
          <p:grpSpPr bwMode="auto">
            <a:xfrm>
              <a:off x="3878" y="2360"/>
              <a:ext cx="173" cy="306"/>
              <a:chOff x="3935" y="2288"/>
              <a:chExt cx="173" cy="306"/>
            </a:xfrm>
          </p:grpSpPr>
          <p:sp>
            <p:nvSpPr>
              <p:cNvPr id="1306681" name="Rectangle 57"/>
              <p:cNvSpPr>
                <a:spLocks noChangeArrowheads="1"/>
              </p:cNvSpPr>
              <p:nvPr/>
            </p:nvSpPr>
            <p:spPr bwMode="auto">
              <a:xfrm>
                <a:off x="3959" y="2288"/>
                <a:ext cx="109" cy="30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6682" name="Freeform 58"/>
              <p:cNvSpPr>
                <a:spLocks/>
              </p:cNvSpPr>
              <p:nvPr/>
            </p:nvSpPr>
            <p:spPr bwMode="auto">
              <a:xfrm>
                <a:off x="3992" y="2550"/>
                <a:ext cx="43" cy="44"/>
              </a:xfrm>
              <a:custGeom>
                <a:avLst/>
                <a:gdLst/>
                <a:ahLst/>
                <a:cxnLst>
                  <a:cxn ang="0">
                    <a:pos x="0" y="43"/>
                  </a:cxn>
                  <a:cxn ang="0">
                    <a:pos x="21" y="0"/>
                  </a:cxn>
                  <a:cxn ang="0">
                    <a:pos x="42" y="43"/>
                  </a:cxn>
                </a:cxnLst>
                <a:rect l="0" t="0" r="r" b="b"/>
                <a:pathLst>
                  <a:path w="43" h="44">
                    <a:moveTo>
                      <a:pt x="0" y="43"/>
                    </a:moveTo>
                    <a:lnTo>
                      <a:pt x="21" y="0"/>
                    </a:lnTo>
                    <a:lnTo>
                      <a:pt x="42" y="43"/>
                    </a:lnTo>
                  </a:path>
                </a:pathLst>
              </a:custGeom>
              <a:noFill/>
              <a:ln w="9525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6683" name="Rectangle 59"/>
              <p:cNvSpPr>
                <a:spLocks noChangeArrowheads="1"/>
              </p:cNvSpPr>
              <p:nvPr/>
            </p:nvSpPr>
            <p:spPr bwMode="auto">
              <a:xfrm>
                <a:off x="3935" y="2363"/>
                <a:ext cx="173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Y</a:t>
                </a:r>
              </a:p>
            </p:txBody>
          </p:sp>
        </p:grpSp>
        <p:grpSp>
          <p:nvGrpSpPr>
            <p:cNvPr id="12" name="Group 60"/>
            <p:cNvGrpSpPr>
              <a:grpSpLocks/>
            </p:cNvGrpSpPr>
            <p:nvPr/>
          </p:nvGrpSpPr>
          <p:grpSpPr bwMode="auto">
            <a:xfrm>
              <a:off x="3894" y="2864"/>
              <a:ext cx="109" cy="304"/>
              <a:chOff x="3951" y="2792"/>
              <a:chExt cx="109" cy="304"/>
            </a:xfrm>
          </p:grpSpPr>
          <p:sp>
            <p:nvSpPr>
              <p:cNvPr id="1306685" name="Rectangle 61"/>
              <p:cNvSpPr>
                <a:spLocks noChangeArrowheads="1"/>
              </p:cNvSpPr>
              <p:nvPr/>
            </p:nvSpPr>
            <p:spPr bwMode="auto">
              <a:xfrm>
                <a:off x="3951" y="2792"/>
                <a:ext cx="109" cy="30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6686" name="Freeform 62"/>
              <p:cNvSpPr>
                <a:spLocks/>
              </p:cNvSpPr>
              <p:nvPr/>
            </p:nvSpPr>
            <p:spPr bwMode="auto">
              <a:xfrm>
                <a:off x="3984" y="3046"/>
                <a:ext cx="43" cy="44"/>
              </a:xfrm>
              <a:custGeom>
                <a:avLst/>
                <a:gdLst/>
                <a:ahLst/>
                <a:cxnLst>
                  <a:cxn ang="0">
                    <a:pos x="0" y="43"/>
                  </a:cxn>
                  <a:cxn ang="0">
                    <a:pos x="21" y="0"/>
                  </a:cxn>
                  <a:cxn ang="0">
                    <a:pos x="42" y="43"/>
                  </a:cxn>
                </a:cxnLst>
                <a:rect l="0" t="0" r="r" b="b"/>
                <a:pathLst>
                  <a:path w="43" h="44">
                    <a:moveTo>
                      <a:pt x="0" y="43"/>
                    </a:moveTo>
                    <a:lnTo>
                      <a:pt x="21" y="0"/>
                    </a:lnTo>
                    <a:lnTo>
                      <a:pt x="42" y="43"/>
                    </a:lnTo>
                  </a:path>
                </a:pathLst>
              </a:custGeom>
              <a:solidFill>
                <a:schemeClr val="accent1"/>
              </a:solidFill>
              <a:ln w="9525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3" name="Group 63"/>
            <p:cNvGrpSpPr>
              <a:grpSpLocks/>
            </p:cNvGrpSpPr>
            <p:nvPr/>
          </p:nvGrpSpPr>
          <p:grpSpPr bwMode="auto">
            <a:xfrm>
              <a:off x="5363" y="2728"/>
              <a:ext cx="192" cy="306"/>
              <a:chOff x="5420" y="2656"/>
              <a:chExt cx="192" cy="306"/>
            </a:xfrm>
          </p:grpSpPr>
          <p:sp>
            <p:nvSpPr>
              <p:cNvPr id="1306688" name="Line 64"/>
              <p:cNvSpPr>
                <a:spLocks noChangeShapeType="1"/>
              </p:cNvSpPr>
              <p:nvPr/>
            </p:nvSpPr>
            <p:spPr bwMode="auto">
              <a:xfrm flipH="1">
                <a:off x="5420" y="2800"/>
                <a:ext cx="56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6689" name="Rectangle 65"/>
              <p:cNvSpPr>
                <a:spLocks noChangeArrowheads="1"/>
              </p:cNvSpPr>
              <p:nvPr/>
            </p:nvSpPr>
            <p:spPr bwMode="auto">
              <a:xfrm>
                <a:off x="5471" y="2656"/>
                <a:ext cx="109" cy="30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6690" name="Freeform 66"/>
              <p:cNvSpPr>
                <a:spLocks/>
              </p:cNvSpPr>
              <p:nvPr/>
            </p:nvSpPr>
            <p:spPr bwMode="auto">
              <a:xfrm>
                <a:off x="5504" y="2918"/>
                <a:ext cx="43" cy="44"/>
              </a:xfrm>
              <a:custGeom>
                <a:avLst/>
                <a:gdLst/>
                <a:ahLst/>
                <a:cxnLst>
                  <a:cxn ang="0">
                    <a:pos x="0" y="43"/>
                  </a:cxn>
                  <a:cxn ang="0">
                    <a:pos x="21" y="0"/>
                  </a:cxn>
                  <a:cxn ang="0">
                    <a:pos x="42" y="43"/>
                  </a:cxn>
                </a:cxnLst>
                <a:rect l="0" t="0" r="r" b="b"/>
                <a:pathLst>
                  <a:path w="43" h="44">
                    <a:moveTo>
                      <a:pt x="0" y="43"/>
                    </a:moveTo>
                    <a:lnTo>
                      <a:pt x="21" y="0"/>
                    </a:lnTo>
                    <a:lnTo>
                      <a:pt x="42" y="43"/>
                    </a:lnTo>
                  </a:path>
                </a:pathLst>
              </a:custGeom>
              <a:solidFill>
                <a:schemeClr val="accent1"/>
              </a:solidFill>
              <a:ln w="9525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6691" name="Rectangle 67"/>
              <p:cNvSpPr>
                <a:spLocks noChangeArrowheads="1"/>
              </p:cNvSpPr>
              <p:nvPr/>
            </p:nvSpPr>
            <p:spPr bwMode="auto">
              <a:xfrm>
                <a:off x="5431" y="2723"/>
                <a:ext cx="181" cy="17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R</a:t>
                </a:r>
              </a:p>
            </p:txBody>
          </p:sp>
        </p:grpSp>
        <p:sp>
          <p:nvSpPr>
            <p:cNvPr id="1306692" name="Rectangle 68"/>
            <p:cNvSpPr>
              <a:spLocks noChangeArrowheads="1"/>
            </p:cNvSpPr>
            <p:nvPr/>
          </p:nvSpPr>
          <p:spPr bwMode="auto">
            <a:xfrm>
              <a:off x="3190" y="3147"/>
              <a:ext cx="330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MD1</a:t>
              </a:r>
            </a:p>
          </p:txBody>
        </p:sp>
        <p:sp>
          <p:nvSpPr>
            <p:cNvPr id="1306693" name="Rectangle 69"/>
            <p:cNvSpPr>
              <a:spLocks noChangeArrowheads="1"/>
            </p:cNvSpPr>
            <p:nvPr/>
          </p:nvSpPr>
          <p:spPr bwMode="auto">
            <a:xfrm>
              <a:off x="3806" y="3155"/>
              <a:ext cx="330" cy="17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MD2</a:t>
              </a:r>
            </a:p>
          </p:txBody>
        </p:sp>
        <p:sp>
          <p:nvSpPr>
            <p:cNvPr id="1306694" name="Line 70"/>
            <p:cNvSpPr>
              <a:spLocks noChangeShapeType="1"/>
            </p:cNvSpPr>
            <p:nvPr/>
          </p:nvSpPr>
          <p:spPr bwMode="auto">
            <a:xfrm>
              <a:off x="3135" y="2788"/>
              <a:ext cx="0" cy="96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4" name="Group 71"/>
            <p:cNvGrpSpPr>
              <a:grpSpLocks/>
            </p:cNvGrpSpPr>
            <p:nvPr/>
          </p:nvGrpSpPr>
          <p:grpSpPr bwMode="auto">
            <a:xfrm>
              <a:off x="676" y="2293"/>
              <a:ext cx="566" cy="596"/>
              <a:chOff x="733" y="2221"/>
              <a:chExt cx="566" cy="596"/>
            </a:xfrm>
          </p:grpSpPr>
          <p:sp>
            <p:nvSpPr>
              <p:cNvPr id="1306696" name="Rectangle 72"/>
              <p:cNvSpPr>
                <a:spLocks noChangeArrowheads="1"/>
              </p:cNvSpPr>
              <p:nvPr/>
            </p:nvSpPr>
            <p:spPr bwMode="auto">
              <a:xfrm>
                <a:off x="775" y="2223"/>
                <a:ext cx="472" cy="58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6697" name="Rectangle 73"/>
              <p:cNvSpPr>
                <a:spLocks noChangeArrowheads="1"/>
              </p:cNvSpPr>
              <p:nvPr/>
            </p:nvSpPr>
            <p:spPr bwMode="auto">
              <a:xfrm>
                <a:off x="734" y="2221"/>
                <a:ext cx="332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addr</a:t>
                </a:r>
              </a:p>
            </p:txBody>
          </p:sp>
          <p:sp>
            <p:nvSpPr>
              <p:cNvPr id="1306698" name="Rectangle 74"/>
              <p:cNvSpPr>
                <a:spLocks noChangeArrowheads="1"/>
              </p:cNvSpPr>
              <p:nvPr/>
            </p:nvSpPr>
            <p:spPr bwMode="auto">
              <a:xfrm>
                <a:off x="992" y="2335"/>
                <a:ext cx="289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inst</a:t>
                </a:r>
              </a:p>
            </p:txBody>
          </p:sp>
          <p:sp>
            <p:nvSpPr>
              <p:cNvPr id="1306699" name="Rectangle 75"/>
              <p:cNvSpPr>
                <a:spLocks noChangeArrowheads="1"/>
              </p:cNvSpPr>
              <p:nvPr/>
            </p:nvSpPr>
            <p:spPr bwMode="auto">
              <a:xfrm>
                <a:off x="733" y="2493"/>
                <a:ext cx="566" cy="324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400">
                    <a:solidFill>
                      <a:schemeClr val="tx1"/>
                    </a:solidFill>
                    <a:latin typeface="Verdana" charset="0"/>
                  </a:rPr>
                  <a:t>Inst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400">
                    <a:solidFill>
                      <a:schemeClr val="tx1"/>
                    </a:solidFill>
                    <a:latin typeface="Verdana" charset="0"/>
                  </a:rPr>
                  <a:t>Memory</a:t>
                </a:r>
              </a:p>
            </p:txBody>
          </p:sp>
        </p:grpSp>
        <p:grpSp>
          <p:nvGrpSpPr>
            <p:cNvPr id="15" name="Group 76"/>
            <p:cNvGrpSpPr>
              <a:grpSpLocks/>
            </p:cNvGrpSpPr>
            <p:nvPr/>
          </p:nvGrpSpPr>
          <p:grpSpPr bwMode="auto">
            <a:xfrm>
              <a:off x="469" y="1397"/>
              <a:ext cx="601" cy="411"/>
              <a:chOff x="526" y="1325"/>
              <a:chExt cx="601" cy="411"/>
            </a:xfrm>
          </p:grpSpPr>
          <p:sp>
            <p:nvSpPr>
              <p:cNvPr id="1306701" name="Rectangle 77"/>
              <p:cNvSpPr>
                <a:spLocks noChangeArrowheads="1"/>
              </p:cNvSpPr>
              <p:nvPr/>
            </p:nvSpPr>
            <p:spPr bwMode="auto">
              <a:xfrm>
                <a:off x="526" y="1325"/>
                <a:ext cx="293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0x4</a:t>
                </a:r>
              </a:p>
            </p:txBody>
          </p:sp>
          <p:sp>
            <p:nvSpPr>
              <p:cNvPr id="1306702" name="Freeform 78"/>
              <p:cNvSpPr>
                <a:spLocks/>
              </p:cNvSpPr>
              <p:nvPr/>
            </p:nvSpPr>
            <p:spPr bwMode="auto">
              <a:xfrm>
                <a:off x="823" y="1351"/>
                <a:ext cx="241" cy="385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60"/>
                  </a:cxn>
                  <a:cxn ang="0">
                    <a:pos x="48" y="192"/>
                  </a:cxn>
                  <a:cxn ang="0">
                    <a:pos x="0" y="224"/>
                  </a:cxn>
                  <a:cxn ang="0">
                    <a:pos x="0" y="384"/>
                  </a:cxn>
                  <a:cxn ang="0">
                    <a:pos x="240" y="288"/>
                  </a:cxn>
                  <a:cxn ang="0">
                    <a:pos x="240" y="96"/>
                  </a:cxn>
                  <a:cxn ang="0">
                    <a:pos x="0" y="0"/>
                  </a:cxn>
                </a:cxnLst>
                <a:rect l="0" t="0" r="r" b="b"/>
                <a:pathLst>
                  <a:path w="241" h="385">
                    <a:moveTo>
                      <a:pt x="0" y="0"/>
                    </a:moveTo>
                    <a:lnTo>
                      <a:pt x="0" y="160"/>
                    </a:lnTo>
                    <a:lnTo>
                      <a:pt x="48" y="192"/>
                    </a:lnTo>
                    <a:lnTo>
                      <a:pt x="0" y="224"/>
                    </a:lnTo>
                    <a:lnTo>
                      <a:pt x="0" y="384"/>
                    </a:lnTo>
                    <a:lnTo>
                      <a:pt x="240" y="288"/>
                    </a:lnTo>
                    <a:lnTo>
                      <a:pt x="240" y="96"/>
                    </a:lnTo>
                    <a:lnTo>
                      <a:pt x="0" y="0"/>
                    </a:lnTo>
                  </a:path>
                </a:pathLst>
              </a:custGeom>
              <a:solidFill>
                <a:schemeClr val="bg1"/>
              </a:solidFill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6703" name="Line 79"/>
              <p:cNvSpPr>
                <a:spLocks noChangeShapeType="1"/>
              </p:cNvSpPr>
              <p:nvPr/>
            </p:nvSpPr>
            <p:spPr bwMode="auto">
              <a:xfrm>
                <a:off x="779" y="1399"/>
                <a:ext cx="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6704" name="Rectangle 80"/>
              <p:cNvSpPr>
                <a:spLocks noChangeArrowheads="1"/>
              </p:cNvSpPr>
              <p:nvPr/>
            </p:nvSpPr>
            <p:spPr bwMode="auto">
              <a:xfrm>
                <a:off x="829" y="1469"/>
                <a:ext cx="268" cy="15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000">
                    <a:solidFill>
                      <a:schemeClr val="tx1"/>
                    </a:solidFill>
                    <a:latin typeface="Verdana" charset="0"/>
                  </a:rPr>
                  <a:t>Add</a:t>
                </a:r>
              </a:p>
            </p:txBody>
          </p:sp>
          <p:sp>
            <p:nvSpPr>
              <p:cNvPr id="1306705" name="Line 81"/>
              <p:cNvSpPr>
                <a:spLocks noChangeShapeType="1"/>
              </p:cNvSpPr>
              <p:nvPr/>
            </p:nvSpPr>
            <p:spPr bwMode="auto">
              <a:xfrm>
                <a:off x="1071" y="1551"/>
                <a:ext cx="56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6" name="Group 82"/>
            <p:cNvGrpSpPr>
              <a:grpSpLocks/>
            </p:cNvGrpSpPr>
            <p:nvPr/>
          </p:nvGrpSpPr>
          <p:grpSpPr bwMode="auto">
            <a:xfrm>
              <a:off x="1181" y="2335"/>
              <a:ext cx="221" cy="304"/>
              <a:chOff x="1238" y="2263"/>
              <a:chExt cx="221" cy="304"/>
            </a:xfrm>
          </p:grpSpPr>
          <p:sp>
            <p:nvSpPr>
              <p:cNvPr id="1306707" name="Line 83"/>
              <p:cNvSpPr>
                <a:spLocks noChangeShapeType="1"/>
              </p:cNvSpPr>
              <p:nvPr/>
            </p:nvSpPr>
            <p:spPr bwMode="auto">
              <a:xfrm>
                <a:off x="1256" y="2424"/>
                <a:ext cx="182" cy="1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6708" name="Rectangle 84"/>
              <p:cNvSpPr>
                <a:spLocks noChangeArrowheads="1"/>
              </p:cNvSpPr>
              <p:nvPr/>
            </p:nvSpPr>
            <p:spPr bwMode="auto">
              <a:xfrm>
                <a:off x="1293" y="2263"/>
                <a:ext cx="109" cy="304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rgbClr val="FF0000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6709" name="Freeform 85"/>
              <p:cNvSpPr>
                <a:spLocks/>
              </p:cNvSpPr>
              <p:nvPr/>
            </p:nvSpPr>
            <p:spPr bwMode="auto">
              <a:xfrm>
                <a:off x="1326" y="2517"/>
                <a:ext cx="43" cy="44"/>
              </a:xfrm>
              <a:custGeom>
                <a:avLst/>
                <a:gdLst/>
                <a:ahLst/>
                <a:cxnLst>
                  <a:cxn ang="0">
                    <a:pos x="0" y="43"/>
                  </a:cxn>
                  <a:cxn ang="0">
                    <a:pos x="21" y="0"/>
                  </a:cxn>
                  <a:cxn ang="0">
                    <a:pos x="42" y="43"/>
                  </a:cxn>
                </a:cxnLst>
                <a:rect l="0" t="0" r="r" b="b"/>
                <a:pathLst>
                  <a:path w="43" h="44">
                    <a:moveTo>
                      <a:pt x="0" y="43"/>
                    </a:moveTo>
                    <a:lnTo>
                      <a:pt x="21" y="0"/>
                    </a:lnTo>
                    <a:lnTo>
                      <a:pt x="42" y="43"/>
                    </a:lnTo>
                  </a:path>
                </a:pathLst>
              </a:custGeom>
              <a:noFill/>
              <a:ln w="9525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6710" name="Rectangle 86"/>
              <p:cNvSpPr>
                <a:spLocks noChangeArrowheads="1"/>
              </p:cNvSpPr>
              <p:nvPr/>
            </p:nvSpPr>
            <p:spPr bwMode="auto">
              <a:xfrm>
                <a:off x="1238" y="2330"/>
                <a:ext cx="221" cy="17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IR</a:t>
                </a:r>
              </a:p>
            </p:txBody>
          </p:sp>
        </p:grpSp>
        <p:sp>
          <p:nvSpPr>
            <p:cNvPr id="1306711" name="Freeform 87"/>
            <p:cNvSpPr>
              <a:spLocks/>
            </p:cNvSpPr>
            <p:nvPr/>
          </p:nvSpPr>
          <p:spPr bwMode="auto">
            <a:xfrm>
              <a:off x="3562" y="2335"/>
              <a:ext cx="250" cy="38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60"/>
                </a:cxn>
                <a:cxn ang="0">
                  <a:pos x="50" y="192"/>
                </a:cxn>
                <a:cxn ang="0">
                  <a:pos x="0" y="224"/>
                </a:cxn>
                <a:cxn ang="0">
                  <a:pos x="0" y="384"/>
                </a:cxn>
                <a:cxn ang="0">
                  <a:pos x="249" y="288"/>
                </a:cxn>
                <a:cxn ang="0">
                  <a:pos x="249" y="96"/>
                </a:cxn>
                <a:cxn ang="0">
                  <a:pos x="0" y="0"/>
                </a:cxn>
              </a:cxnLst>
              <a:rect l="0" t="0" r="r" b="b"/>
              <a:pathLst>
                <a:path w="250" h="385">
                  <a:moveTo>
                    <a:pt x="0" y="0"/>
                  </a:moveTo>
                  <a:lnTo>
                    <a:pt x="0" y="160"/>
                  </a:lnTo>
                  <a:lnTo>
                    <a:pt x="50" y="192"/>
                  </a:lnTo>
                  <a:lnTo>
                    <a:pt x="0" y="224"/>
                  </a:lnTo>
                  <a:lnTo>
                    <a:pt x="0" y="384"/>
                  </a:lnTo>
                  <a:lnTo>
                    <a:pt x="249" y="288"/>
                  </a:lnTo>
                  <a:lnTo>
                    <a:pt x="249" y="96"/>
                  </a:lnTo>
                  <a:lnTo>
                    <a:pt x="0" y="0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712" name="Rectangle 88"/>
            <p:cNvSpPr>
              <a:spLocks noChangeArrowheads="1"/>
            </p:cNvSpPr>
            <p:nvPr/>
          </p:nvSpPr>
          <p:spPr bwMode="auto">
            <a:xfrm>
              <a:off x="3570" y="2445"/>
              <a:ext cx="272" cy="15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000">
                  <a:solidFill>
                    <a:schemeClr val="tx1"/>
                  </a:solidFill>
                  <a:latin typeface="Verdana" charset="0"/>
                </a:rPr>
                <a:t>ALU</a:t>
              </a:r>
            </a:p>
          </p:txBody>
        </p:sp>
        <p:sp>
          <p:nvSpPr>
            <p:cNvPr id="1306713" name="Freeform 89"/>
            <p:cNvSpPr>
              <a:spLocks/>
            </p:cNvSpPr>
            <p:nvPr/>
          </p:nvSpPr>
          <p:spPr bwMode="auto">
            <a:xfrm>
              <a:off x="5223" y="2665"/>
              <a:ext cx="145" cy="326"/>
            </a:xfrm>
            <a:custGeom>
              <a:avLst/>
              <a:gdLst/>
              <a:ahLst/>
              <a:cxnLst>
                <a:cxn ang="0">
                  <a:pos x="144" y="41"/>
                </a:cxn>
                <a:cxn ang="0">
                  <a:pos x="144" y="284"/>
                </a:cxn>
                <a:cxn ang="0">
                  <a:pos x="0" y="325"/>
                </a:cxn>
                <a:cxn ang="0">
                  <a:pos x="0" y="0"/>
                </a:cxn>
                <a:cxn ang="0">
                  <a:pos x="144" y="41"/>
                </a:cxn>
              </a:cxnLst>
              <a:rect l="0" t="0" r="r" b="b"/>
              <a:pathLst>
                <a:path w="145" h="326">
                  <a:moveTo>
                    <a:pt x="144" y="41"/>
                  </a:moveTo>
                  <a:lnTo>
                    <a:pt x="144" y="284"/>
                  </a:lnTo>
                  <a:lnTo>
                    <a:pt x="0" y="325"/>
                  </a:lnTo>
                  <a:lnTo>
                    <a:pt x="0" y="0"/>
                  </a:lnTo>
                  <a:lnTo>
                    <a:pt x="144" y="41"/>
                  </a:lnTo>
                </a:path>
              </a:pathLst>
            </a:custGeom>
            <a:solidFill>
              <a:schemeClr val="bg1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17" name="Group 90"/>
            <p:cNvGrpSpPr>
              <a:grpSpLocks/>
            </p:cNvGrpSpPr>
            <p:nvPr/>
          </p:nvGrpSpPr>
          <p:grpSpPr bwMode="auto">
            <a:xfrm>
              <a:off x="1383" y="2200"/>
              <a:ext cx="441" cy="769"/>
              <a:chOff x="1383" y="2200"/>
              <a:chExt cx="817" cy="769"/>
            </a:xfrm>
          </p:grpSpPr>
          <p:sp>
            <p:nvSpPr>
              <p:cNvPr id="1306715" name="Freeform 91"/>
              <p:cNvSpPr>
                <a:spLocks/>
              </p:cNvSpPr>
              <p:nvPr/>
            </p:nvSpPr>
            <p:spPr bwMode="auto">
              <a:xfrm>
                <a:off x="1383" y="2296"/>
                <a:ext cx="817" cy="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816" y="0"/>
                  </a:cxn>
                </a:cxnLst>
                <a:rect l="0" t="0" r="r" b="b"/>
                <a:pathLst>
                  <a:path w="817" h="1">
                    <a:moveTo>
                      <a:pt x="0" y="0"/>
                    </a:moveTo>
                    <a:lnTo>
                      <a:pt x="816" y="0"/>
                    </a:lnTo>
                  </a:path>
                </a:pathLst>
              </a:custGeom>
              <a:noFill/>
              <a:ln w="127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" name="Group 92"/>
              <p:cNvGrpSpPr>
                <a:grpSpLocks/>
              </p:cNvGrpSpPr>
              <p:nvPr/>
            </p:nvGrpSpPr>
            <p:grpSpPr bwMode="auto">
              <a:xfrm>
                <a:off x="1383" y="2200"/>
                <a:ext cx="817" cy="769"/>
                <a:chOff x="1383" y="2200"/>
                <a:chExt cx="817" cy="769"/>
              </a:xfrm>
            </p:grpSpPr>
            <p:sp>
              <p:nvSpPr>
                <p:cNvPr id="1306717" name="Freeform 93"/>
                <p:cNvSpPr>
                  <a:spLocks/>
                </p:cNvSpPr>
                <p:nvPr/>
              </p:nvSpPr>
              <p:spPr bwMode="auto">
                <a:xfrm>
                  <a:off x="1383" y="2200"/>
                  <a:ext cx="817" cy="193"/>
                </a:xfrm>
                <a:custGeom>
                  <a:avLst/>
                  <a:gdLst/>
                  <a:ahLst/>
                  <a:cxnLst>
                    <a:cxn ang="0">
                      <a:pos x="0" y="192"/>
                    </a:cxn>
                    <a:cxn ang="0">
                      <a:pos x="0" y="0"/>
                    </a:cxn>
                    <a:cxn ang="0">
                      <a:pos x="816" y="0"/>
                    </a:cxn>
                  </a:cxnLst>
                  <a:rect l="0" t="0" r="r" b="b"/>
                  <a:pathLst>
                    <a:path w="817" h="193">
                      <a:moveTo>
                        <a:pt x="0" y="192"/>
                      </a:moveTo>
                      <a:lnTo>
                        <a:pt x="0" y="0"/>
                      </a:lnTo>
                      <a:lnTo>
                        <a:pt x="816" y="0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6718" name="Freeform 94"/>
                <p:cNvSpPr>
                  <a:spLocks/>
                </p:cNvSpPr>
                <p:nvPr/>
              </p:nvSpPr>
              <p:spPr bwMode="auto">
                <a:xfrm>
                  <a:off x="1383" y="2392"/>
                  <a:ext cx="817" cy="577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384"/>
                    </a:cxn>
                    <a:cxn ang="0">
                      <a:pos x="816" y="384"/>
                    </a:cxn>
                  </a:cxnLst>
                  <a:rect l="0" t="0" r="r" b="b"/>
                  <a:pathLst>
                    <a:path w="817" h="385">
                      <a:moveTo>
                        <a:pt x="0" y="0"/>
                      </a:moveTo>
                      <a:lnTo>
                        <a:pt x="0" y="384"/>
                      </a:lnTo>
                      <a:lnTo>
                        <a:pt x="816" y="384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9" name="Group 95"/>
            <p:cNvGrpSpPr>
              <a:grpSpLocks/>
            </p:cNvGrpSpPr>
            <p:nvPr/>
          </p:nvGrpSpPr>
          <p:grpSpPr bwMode="auto">
            <a:xfrm>
              <a:off x="1816" y="2841"/>
              <a:ext cx="375" cy="286"/>
              <a:chOff x="1816" y="2841"/>
              <a:chExt cx="375" cy="286"/>
            </a:xfrm>
          </p:grpSpPr>
          <p:sp>
            <p:nvSpPr>
              <p:cNvPr id="1306720" name="Rectangle 96"/>
              <p:cNvSpPr>
                <a:spLocks noChangeArrowheads="1"/>
              </p:cNvSpPr>
              <p:nvPr/>
            </p:nvSpPr>
            <p:spPr bwMode="auto">
              <a:xfrm>
                <a:off x="1816" y="2875"/>
                <a:ext cx="369" cy="215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6721" name="Rectangle 97"/>
              <p:cNvSpPr>
                <a:spLocks noChangeArrowheads="1"/>
              </p:cNvSpPr>
              <p:nvPr/>
            </p:nvSpPr>
            <p:spPr bwMode="auto">
              <a:xfrm>
                <a:off x="1850" y="2841"/>
                <a:ext cx="341" cy="286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Imm</a:t>
                </a:r>
              </a:p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Ext</a:t>
                </a:r>
              </a:p>
            </p:txBody>
          </p:sp>
        </p:grpSp>
        <p:grpSp>
          <p:nvGrpSpPr>
            <p:cNvPr id="20" name="Group 98"/>
            <p:cNvGrpSpPr>
              <a:grpSpLocks/>
            </p:cNvGrpSpPr>
            <p:nvPr/>
          </p:nvGrpSpPr>
          <p:grpSpPr bwMode="auto">
            <a:xfrm>
              <a:off x="1791" y="2009"/>
              <a:ext cx="444" cy="748"/>
              <a:chOff x="2224" y="1737"/>
              <a:chExt cx="444" cy="748"/>
            </a:xfrm>
          </p:grpSpPr>
          <p:sp>
            <p:nvSpPr>
              <p:cNvPr id="1306723" name="Rectangle 99"/>
              <p:cNvSpPr>
                <a:spLocks noChangeArrowheads="1"/>
              </p:cNvSpPr>
              <p:nvPr/>
            </p:nvSpPr>
            <p:spPr bwMode="auto">
              <a:xfrm>
                <a:off x="2265" y="1787"/>
                <a:ext cx="368" cy="680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6724" name="Rectangle 100"/>
              <p:cNvSpPr>
                <a:spLocks noChangeArrowheads="1"/>
              </p:cNvSpPr>
              <p:nvPr/>
            </p:nvSpPr>
            <p:spPr bwMode="auto">
              <a:xfrm>
                <a:off x="2392" y="2037"/>
                <a:ext cx="276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rd1</a:t>
                </a:r>
              </a:p>
            </p:txBody>
          </p:sp>
          <p:sp>
            <p:nvSpPr>
              <p:cNvPr id="1306725" name="Rectangle 101"/>
              <p:cNvSpPr>
                <a:spLocks noChangeArrowheads="1"/>
              </p:cNvSpPr>
              <p:nvPr/>
            </p:nvSpPr>
            <p:spPr bwMode="auto">
              <a:xfrm>
                <a:off x="2249" y="2295"/>
                <a:ext cx="405" cy="19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400">
                    <a:solidFill>
                      <a:schemeClr val="tx1"/>
                    </a:solidFill>
                    <a:latin typeface="Verdana" charset="0"/>
                  </a:rPr>
                  <a:t>GPRs</a:t>
                </a:r>
              </a:p>
            </p:txBody>
          </p:sp>
          <p:sp>
            <p:nvSpPr>
              <p:cNvPr id="1306726" name="Rectangle 102"/>
              <p:cNvSpPr>
                <a:spLocks noChangeArrowheads="1"/>
              </p:cNvSpPr>
              <p:nvPr/>
            </p:nvSpPr>
            <p:spPr bwMode="auto">
              <a:xfrm>
                <a:off x="2224" y="1841"/>
                <a:ext cx="266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rs1</a:t>
                </a:r>
              </a:p>
            </p:txBody>
          </p:sp>
          <p:sp>
            <p:nvSpPr>
              <p:cNvPr id="1306727" name="Rectangle 103"/>
              <p:cNvSpPr>
                <a:spLocks noChangeArrowheads="1"/>
              </p:cNvSpPr>
              <p:nvPr/>
            </p:nvSpPr>
            <p:spPr bwMode="auto">
              <a:xfrm>
                <a:off x="2224" y="1937"/>
                <a:ext cx="266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rs2</a:t>
                </a:r>
              </a:p>
            </p:txBody>
          </p:sp>
          <p:sp>
            <p:nvSpPr>
              <p:cNvPr id="1306728" name="Rectangle 104"/>
              <p:cNvSpPr>
                <a:spLocks noChangeArrowheads="1"/>
              </p:cNvSpPr>
              <p:nvPr/>
            </p:nvSpPr>
            <p:spPr bwMode="auto">
              <a:xfrm>
                <a:off x="2224" y="2121"/>
                <a:ext cx="243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ws</a:t>
                </a:r>
              </a:p>
            </p:txBody>
          </p:sp>
          <p:sp>
            <p:nvSpPr>
              <p:cNvPr id="1306729" name="Rectangle 105"/>
              <p:cNvSpPr>
                <a:spLocks noChangeArrowheads="1"/>
              </p:cNvSpPr>
              <p:nvPr/>
            </p:nvSpPr>
            <p:spPr bwMode="auto">
              <a:xfrm>
                <a:off x="2224" y="2215"/>
                <a:ext cx="252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wd</a:t>
                </a:r>
              </a:p>
            </p:txBody>
          </p:sp>
          <p:sp>
            <p:nvSpPr>
              <p:cNvPr id="1306730" name="Rectangle 106"/>
              <p:cNvSpPr>
                <a:spLocks noChangeArrowheads="1"/>
              </p:cNvSpPr>
              <p:nvPr/>
            </p:nvSpPr>
            <p:spPr bwMode="auto">
              <a:xfrm>
                <a:off x="2387" y="2216"/>
                <a:ext cx="276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rd2</a:t>
                </a:r>
              </a:p>
            </p:txBody>
          </p:sp>
          <p:sp>
            <p:nvSpPr>
              <p:cNvPr id="1306731" name="Rectangle 107"/>
              <p:cNvSpPr>
                <a:spLocks noChangeArrowheads="1"/>
              </p:cNvSpPr>
              <p:nvPr/>
            </p:nvSpPr>
            <p:spPr bwMode="auto">
              <a:xfrm>
                <a:off x="2360" y="1737"/>
                <a:ext cx="250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we</a:t>
                </a:r>
              </a:p>
            </p:txBody>
          </p:sp>
          <p:sp>
            <p:nvSpPr>
              <p:cNvPr id="1306732" name="Freeform 108"/>
              <p:cNvSpPr>
                <a:spLocks/>
              </p:cNvSpPr>
              <p:nvPr/>
            </p:nvSpPr>
            <p:spPr bwMode="auto">
              <a:xfrm flipV="1">
                <a:off x="2295" y="1789"/>
                <a:ext cx="54" cy="47"/>
              </a:xfrm>
              <a:custGeom>
                <a:avLst/>
                <a:gdLst/>
                <a:ahLst/>
                <a:cxnLst>
                  <a:cxn ang="0">
                    <a:pos x="0" y="43"/>
                  </a:cxn>
                  <a:cxn ang="0">
                    <a:pos x="21" y="0"/>
                  </a:cxn>
                  <a:cxn ang="0">
                    <a:pos x="42" y="43"/>
                  </a:cxn>
                </a:cxnLst>
                <a:rect l="0" t="0" r="r" b="b"/>
                <a:pathLst>
                  <a:path w="43" h="44">
                    <a:moveTo>
                      <a:pt x="0" y="43"/>
                    </a:moveTo>
                    <a:lnTo>
                      <a:pt x="21" y="0"/>
                    </a:lnTo>
                    <a:lnTo>
                      <a:pt x="42" y="43"/>
                    </a:lnTo>
                  </a:path>
                </a:pathLst>
              </a:custGeom>
              <a:noFill/>
              <a:ln w="952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21" name="Group 109"/>
            <p:cNvGrpSpPr>
              <a:grpSpLocks/>
            </p:cNvGrpSpPr>
            <p:nvPr/>
          </p:nvGrpSpPr>
          <p:grpSpPr bwMode="auto">
            <a:xfrm>
              <a:off x="4334" y="2260"/>
              <a:ext cx="586" cy="868"/>
              <a:chOff x="4391" y="2188"/>
              <a:chExt cx="586" cy="868"/>
            </a:xfrm>
          </p:grpSpPr>
          <p:sp>
            <p:nvSpPr>
              <p:cNvPr id="1306734" name="Rectangle 110"/>
              <p:cNvSpPr>
                <a:spLocks noChangeArrowheads="1"/>
              </p:cNvSpPr>
              <p:nvPr/>
            </p:nvSpPr>
            <p:spPr bwMode="auto">
              <a:xfrm>
                <a:off x="4391" y="2865"/>
                <a:ext cx="333" cy="14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900">
                    <a:solidFill>
                      <a:schemeClr val="tx1"/>
                    </a:solidFill>
                    <a:latin typeface="Verdana" charset="0"/>
                  </a:rPr>
                  <a:t>wdata</a:t>
                </a:r>
              </a:p>
            </p:txBody>
          </p:sp>
          <p:sp>
            <p:nvSpPr>
              <p:cNvPr id="1306735" name="Line 111"/>
              <p:cNvSpPr>
                <a:spLocks noChangeShapeType="1"/>
              </p:cNvSpPr>
              <p:nvPr/>
            </p:nvSpPr>
            <p:spPr bwMode="auto">
              <a:xfrm>
                <a:off x="4608" y="2188"/>
                <a:ext cx="0" cy="104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6736" name="Rectangle 112"/>
              <p:cNvSpPr>
                <a:spLocks noChangeArrowheads="1"/>
              </p:cNvSpPr>
              <p:nvPr/>
            </p:nvSpPr>
            <p:spPr bwMode="auto">
              <a:xfrm>
                <a:off x="4432" y="2304"/>
                <a:ext cx="488" cy="752"/>
              </a:xfrm>
              <a:prstGeom prst="rect">
                <a:avLst/>
              </a:prstGeom>
              <a:solidFill>
                <a:schemeClr val="bg1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6737" name="Rectangle 113"/>
              <p:cNvSpPr>
                <a:spLocks noChangeArrowheads="1"/>
              </p:cNvSpPr>
              <p:nvPr/>
            </p:nvSpPr>
            <p:spPr bwMode="auto">
              <a:xfrm>
                <a:off x="4399" y="2350"/>
                <a:ext cx="332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addr</a:t>
                </a:r>
              </a:p>
            </p:txBody>
          </p:sp>
          <p:sp>
            <p:nvSpPr>
              <p:cNvPr id="1306738" name="Rectangle 114"/>
              <p:cNvSpPr>
                <a:spLocks noChangeArrowheads="1"/>
              </p:cNvSpPr>
              <p:nvPr/>
            </p:nvSpPr>
            <p:spPr bwMode="auto">
              <a:xfrm>
                <a:off x="4391" y="2879"/>
                <a:ext cx="406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wdata</a:t>
                </a:r>
              </a:p>
            </p:txBody>
          </p:sp>
          <p:sp>
            <p:nvSpPr>
              <p:cNvPr id="1306739" name="Rectangle 115"/>
              <p:cNvSpPr>
                <a:spLocks noChangeArrowheads="1"/>
              </p:cNvSpPr>
              <p:nvPr/>
            </p:nvSpPr>
            <p:spPr bwMode="auto">
              <a:xfrm>
                <a:off x="4586" y="2548"/>
                <a:ext cx="368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rdata</a:t>
                </a:r>
              </a:p>
            </p:txBody>
          </p:sp>
          <p:sp>
            <p:nvSpPr>
              <p:cNvPr id="1306740" name="Rectangle 116"/>
              <p:cNvSpPr>
                <a:spLocks noChangeArrowheads="1"/>
              </p:cNvSpPr>
              <p:nvPr/>
            </p:nvSpPr>
            <p:spPr bwMode="auto">
              <a:xfrm>
                <a:off x="4411" y="2648"/>
                <a:ext cx="566" cy="284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ct val="85000"/>
                  </a:lnSpc>
                  <a:spcBef>
                    <a:spcPct val="0"/>
                  </a:spcBef>
                </a:pPr>
                <a:r>
                  <a:rPr lang="en-US" sz="1400">
                    <a:solidFill>
                      <a:schemeClr val="tx1"/>
                    </a:solidFill>
                    <a:latin typeface="Verdana" charset="0"/>
                  </a:rPr>
                  <a:t>Data </a:t>
                </a:r>
              </a:p>
              <a:p>
                <a:pPr>
                  <a:lnSpc>
                    <a:spcPct val="85000"/>
                  </a:lnSpc>
                  <a:spcBef>
                    <a:spcPct val="0"/>
                  </a:spcBef>
                </a:pPr>
                <a:r>
                  <a:rPr lang="en-US" sz="1400">
                    <a:solidFill>
                      <a:schemeClr val="tx1"/>
                    </a:solidFill>
                    <a:latin typeface="Verdana" charset="0"/>
                  </a:rPr>
                  <a:t>Memory</a:t>
                </a:r>
              </a:p>
            </p:txBody>
          </p:sp>
          <p:sp>
            <p:nvSpPr>
              <p:cNvPr id="1306741" name="Rectangle 117"/>
              <p:cNvSpPr>
                <a:spLocks noChangeArrowheads="1"/>
              </p:cNvSpPr>
              <p:nvPr/>
            </p:nvSpPr>
            <p:spPr bwMode="auto">
              <a:xfrm>
                <a:off x="4527" y="2254"/>
                <a:ext cx="250" cy="171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200">
                    <a:solidFill>
                      <a:schemeClr val="tx1"/>
                    </a:solidFill>
                    <a:latin typeface="Verdana" charset="0"/>
                  </a:rPr>
                  <a:t>we</a:t>
                </a:r>
              </a:p>
            </p:txBody>
          </p:sp>
          <p:sp>
            <p:nvSpPr>
              <p:cNvPr id="1306742" name="Freeform 118"/>
              <p:cNvSpPr>
                <a:spLocks/>
              </p:cNvSpPr>
              <p:nvPr/>
            </p:nvSpPr>
            <p:spPr bwMode="auto">
              <a:xfrm flipV="1">
                <a:off x="4468" y="2313"/>
                <a:ext cx="43" cy="44"/>
              </a:xfrm>
              <a:custGeom>
                <a:avLst/>
                <a:gdLst/>
                <a:ahLst/>
                <a:cxnLst>
                  <a:cxn ang="0">
                    <a:pos x="0" y="43"/>
                  </a:cxn>
                  <a:cxn ang="0">
                    <a:pos x="21" y="0"/>
                  </a:cxn>
                  <a:cxn ang="0">
                    <a:pos x="42" y="43"/>
                  </a:cxn>
                </a:cxnLst>
                <a:rect l="0" t="0" r="r" b="b"/>
                <a:pathLst>
                  <a:path w="43" h="44">
                    <a:moveTo>
                      <a:pt x="0" y="43"/>
                    </a:moveTo>
                    <a:lnTo>
                      <a:pt x="21" y="0"/>
                    </a:lnTo>
                    <a:lnTo>
                      <a:pt x="42" y="43"/>
                    </a:lnTo>
                  </a:path>
                </a:pathLst>
              </a:custGeom>
              <a:noFill/>
              <a:ln w="9525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306743" name="Freeform 119"/>
            <p:cNvSpPr>
              <a:spLocks/>
            </p:cNvSpPr>
            <p:nvPr/>
          </p:nvSpPr>
          <p:spPr bwMode="auto">
            <a:xfrm>
              <a:off x="1377" y="2786"/>
              <a:ext cx="1761" cy="481"/>
            </a:xfrm>
            <a:custGeom>
              <a:avLst/>
              <a:gdLst/>
              <a:ahLst/>
              <a:cxnLst>
                <a:cxn ang="0">
                  <a:pos x="0" y="160"/>
                </a:cxn>
                <a:cxn ang="0">
                  <a:pos x="0" y="480"/>
                </a:cxn>
                <a:cxn ang="0">
                  <a:pos x="1760" y="480"/>
                </a:cxn>
                <a:cxn ang="0">
                  <a:pos x="1760" y="0"/>
                </a:cxn>
              </a:cxnLst>
              <a:rect l="0" t="0" r="r" b="b"/>
              <a:pathLst>
                <a:path w="1761" h="481">
                  <a:moveTo>
                    <a:pt x="0" y="160"/>
                  </a:moveTo>
                  <a:lnTo>
                    <a:pt x="0" y="480"/>
                  </a:lnTo>
                  <a:lnTo>
                    <a:pt x="1760" y="480"/>
                  </a:lnTo>
                  <a:lnTo>
                    <a:pt x="1760" y="0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744" name="Freeform 120"/>
            <p:cNvSpPr>
              <a:spLocks/>
            </p:cNvSpPr>
            <p:nvPr/>
          </p:nvSpPr>
          <p:spPr bwMode="auto">
            <a:xfrm>
              <a:off x="3384" y="1656"/>
              <a:ext cx="321" cy="7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20" y="0"/>
                </a:cxn>
                <a:cxn ang="0">
                  <a:pos x="320" y="744"/>
                </a:cxn>
              </a:cxnLst>
              <a:rect l="0" t="0" r="r" b="b"/>
              <a:pathLst>
                <a:path w="321" h="745">
                  <a:moveTo>
                    <a:pt x="0" y="0"/>
                  </a:moveTo>
                  <a:lnTo>
                    <a:pt x="320" y="0"/>
                  </a:lnTo>
                  <a:lnTo>
                    <a:pt x="320" y="744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2" name="Group 121"/>
            <p:cNvGrpSpPr>
              <a:grpSpLocks/>
            </p:cNvGrpSpPr>
            <p:nvPr/>
          </p:nvGrpSpPr>
          <p:grpSpPr bwMode="auto">
            <a:xfrm>
              <a:off x="4979" y="1576"/>
              <a:ext cx="669" cy="514"/>
              <a:chOff x="4755" y="1768"/>
              <a:chExt cx="893" cy="514"/>
            </a:xfrm>
          </p:grpSpPr>
          <p:grpSp>
            <p:nvGrpSpPr>
              <p:cNvPr id="23" name="Group 122"/>
              <p:cNvGrpSpPr>
                <a:grpSpLocks/>
              </p:cNvGrpSpPr>
              <p:nvPr/>
            </p:nvGrpSpPr>
            <p:grpSpPr bwMode="auto">
              <a:xfrm>
                <a:off x="4755" y="1768"/>
                <a:ext cx="851" cy="345"/>
                <a:chOff x="4812" y="1304"/>
                <a:chExt cx="851" cy="345"/>
              </a:xfrm>
            </p:grpSpPr>
            <p:sp>
              <p:nvSpPr>
                <p:cNvPr id="1306747" name="Freeform 123"/>
                <p:cNvSpPr>
                  <a:spLocks/>
                </p:cNvSpPr>
                <p:nvPr/>
              </p:nvSpPr>
              <p:spPr bwMode="auto">
                <a:xfrm>
                  <a:off x="4958" y="1304"/>
                  <a:ext cx="705" cy="313"/>
                </a:xfrm>
                <a:custGeom>
                  <a:avLst/>
                  <a:gdLst/>
                  <a:ahLst/>
                  <a:cxnLst>
                    <a:cxn ang="0">
                      <a:pos x="640" y="0"/>
                    </a:cxn>
                    <a:cxn ang="0">
                      <a:pos x="704" y="0"/>
                    </a:cxn>
                    <a:cxn ang="0">
                      <a:pos x="704" y="312"/>
                    </a:cxn>
                    <a:cxn ang="0">
                      <a:pos x="0" y="312"/>
                    </a:cxn>
                  </a:cxnLst>
                  <a:rect l="0" t="0" r="r" b="b"/>
                  <a:pathLst>
                    <a:path w="705" h="313">
                      <a:moveTo>
                        <a:pt x="640" y="0"/>
                      </a:moveTo>
                      <a:lnTo>
                        <a:pt x="704" y="0"/>
                      </a:lnTo>
                      <a:lnTo>
                        <a:pt x="704" y="312"/>
                      </a:lnTo>
                      <a:lnTo>
                        <a:pt x="0" y="312"/>
                      </a:lnTo>
                    </a:path>
                  </a:pathLst>
                </a:custGeom>
                <a:noFill/>
                <a:ln w="12700" cap="rnd" cmpd="sng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306748" name="Line 124"/>
                <p:cNvSpPr>
                  <a:spLocks noChangeShapeType="1"/>
                </p:cNvSpPr>
                <p:nvPr/>
              </p:nvSpPr>
              <p:spPr bwMode="auto">
                <a:xfrm flipH="1">
                  <a:off x="4946" y="1504"/>
                  <a:ext cx="712" cy="0"/>
                </a:xfrm>
                <a:prstGeom prst="line">
                  <a:avLst/>
                </a:prstGeom>
                <a:noFill/>
                <a:ln w="12700">
                  <a:solidFill>
                    <a:schemeClr val="tx1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grpSp>
              <p:nvGrpSpPr>
                <p:cNvPr id="24" name="Group 125"/>
                <p:cNvGrpSpPr>
                  <a:grpSpLocks/>
                </p:cNvGrpSpPr>
                <p:nvPr/>
              </p:nvGrpSpPr>
              <p:grpSpPr bwMode="auto">
                <a:xfrm>
                  <a:off x="4812" y="1348"/>
                  <a:ext cx="394" cy="301"/>
                  <a:chOff x="4812" y="1348"/>
                  <a:chExt cx="394" cy="301"/>
                </a:xfrm>
              </p:grpSpPr>
              <p:sp>
                <p:nvSpPr>
                  <p:cNvPr id="1306750" name="Rectangle 126"/>
                  <p:cNvSpPr>
                    <a:spLocks noChangeArrowheads="1"/>
                  </p:cNvSpPr>
                  <p:nvPr/>
                </p:nvSpPr>
                <p:spPr bwMode="auto">
                  <a:xfrm>
                    <a:off x="4917" y="1348"/>
                    <a:ext cx="289" cy="152"/>
                  </a:xfrm>
                  <a:prstGeom prst="rect">
                    <a:avLst/>
                  </a:prstGeom>
                  <a:noFill/>
                  <a:ln w="12700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 lIns="90488" tIns="44450" rIns="90488" bIns="44450">
                    <a:prstTxWarp prst="textNoShape">
                      <a:avLst/>
                    </a:prstTxWarp>
                    <a:spAutoFit/>
                  </a:bodyPr>
                  <a:lstStyle/>
                  <a:p>
                    <a:pPr>
                      <a:spcBef>
                        <a:spcPct val="0"/>
                      </a:spcBef>
                    </a:pPr>
                    <a:r>
                      <a:rPr lang="en-US" sz="1000">
                        <a:solidFill>
                          <a:schemeClr val="tx1"/>
                        </a:solidFill>
                        <a:latin typeface="Verdana" charset="0"/>
                      </a:rPr>
                      <a:t>31</a:t>
                    </a:r>
                  </a:p>
                </p:txBody>
              </p:sp>
              <p:sp>
                <p:nvSpPr>
                  <p:cNvPr id="1306751" name="Freeform 127"/>
                  <p:cNvSpPr>
                    <a:spLocks/>
                  </p:cNvSpPr>
                  <p:nvPr/>
                </p:nvSpPr>
                <p:spPr bwMode="auto">
                  <a:xfrm>
                    <a:off x="4812" y="1360"/>
                    <a:ext cx="145" cy="289"/>
                  </a:xfrm>
                  <a:custGeom>
                    <a:avLst/>
                    <a:gdLst/>
                    <a:ahLst/>
                    <a:cxnLst>
                      <a:cxn ang="0">
                        <a:pos x="0" y="240"/>
                      </a:cxn>
                      <a:cxn ang="0">
                        <a:pos x="0" y="48"/>
                      </a:cxn>
                      <a:cxn ang="0">
                        <a:pos x="144" y="0"/>
                      </a:cxn>
                      <a:cxn ang="0">
                        <a:pos x="144" y="288"/>
                      </a:cxn>
                      <a:cxn ang="0">
                        <a:pos x="0" y="240"/>
                      </a:cxn>
                    </a:cxnLst>
                    <a:rect l="0" t="0" r="r" b="b"/>
                    <a:pathLst>
                      <a:path w="145" h="289">
                        <a:moveTo>
                          <a:pt x="0" y="240"/>
                        </a:moveTo>
                        <a:lnTo>
                          <a:pt x="0" y="48"/>
                        </a:lnTo>
                        <a:lnTo>
                          <a:pt x="144" y="0"/>
                        </a:lnTo>
                        <a:lnTo>
                          <a:pt x="144" y="288"/>
                        </a:lnTo>
                        <a:lnTo>
                          <a:pt x="0" y="240"/>
                        </a:lnTo>
                      </a:path>
                    </a:pathLst>
                  </a:custGeom>
                  <a:solidFill>
                    <a:schemeClr val="bg1"/>
                  </a:solidFill>
                  <a:ln w="25400" cap="rnd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>
                    <a:prstTxWarp prst="textNoShape">
                      <a:avLst/>
                    </a:prstTxWarp>
                  </a:bodyPr>
                  <a:lstStyle/>
                  <a:p>
                    <a:endParaRPr lang="en-US"/>
                  </a:p>
                </p:txBody>
              </p:sp>
            </p:grpSp>
          </p:grpSp>
          <p:sp>
            <p:nvSpPr>
              <p:cNvPr id="1306752" name="Freeform 128"/>
              <p:cNvSpPr>
                <a:spLocks/>
              </p:cNvSpPr>
              <p:nvPr/>
            </p:nvSpPr>
            <p:spPr bwMode="auto">
              <a:xfrm>
                <a:off x="4799" y="1882"/>
                <a:ext cx="849" cy="400"/>
              </a:xfrm>
              <a:custGeom>
                <a:avLst/>
                <a:gdLst/>
                <a:ahLst/>
                <a:cxnLst>
                  <a:cxn ang="0">
                    <a:pos x="729" y="0"/>
                  </a:cxn>
                  <a:cxn ang="0">
                    <a:pos x="849" y="0"/>
                  </a:cxn>
                  <a:cxn ang="0">
                    <a:pos x="849" y="400"/>
                  </a:cxn>
                  <a:cxn ang="0">
                    <a:pos x="9" y="400"/>
                  </a:cxn>
                  <a:cxn ang="0">
                    <a:pos x="0" y="202"/>
                  </a:cxn>
                </a:cxnLst>
                <a:rect l="0" t="0" r="r" b="b"/>
                <a:pathLst>
                  <a:path w="849" h="400">
                    <a:moveTo>
                      <a:pt x="729" y="0"/>
                    </a:moveTo>
                    <a:lnTo>
                      <a:pt x="849" y="0"/>
                    </a:lnTo>
                    <a:lnTo>
                      <a:pt x="849" y="400"/>
                    </a:lnTo>
                    <a:lnTo>
                      <a:pt x="9" y="400"/>
                    </a:lnTo>
                    <a:lnTo>
                      <a:pt x="0" y="202"/>
                    </a:lnTo>
                  </a:path>
                </a:pathLst>
              </a:custGeom>
              <a:noFill/>
              <a:ln w="12700" cap="rnd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306753" name="Freeform 129"/>
            <p:cNvSpPr>
              <a:spLocks/>
            </p:cNvSpPr>
            <p:nvPr/>
          </p:nvSpPr>
          <p:spPr bwMode="auto">
            <a:xfrm>
              <a:off x="2067" y="1816"/>
              <a:ext cx="2960" cy="274"/>
            </a:xfrm>
            <a:custGeom>
              <a:avLst/>
              <a:gdLst/>
              <a:ahLst/>
              <a:cxnLst>
                <a:cxn ang="0">
                  <a:pos x="2624" y="274"/>
                </a:cxn>
                <a:cxn ang="0">
                  <a:pos x="2365" y="272"/>
                </a:cxn>
                <a:cxn ang="0">
                  <a:pos x="2365" y="0"/>
                </a:cxn>
                <a:cxn ang="0">
                  <a:pos x="0" y="2"/>
                </a:cxn>
                <a:cxn ang="0">
                  <a:pos x="0" y="242"/>
                </a:cxn>
              </a:cxnLst>
              <a:rect l="0" t="0" r="r" b="b"/>
              <a:pathLst>
                <a:path w="2624" h="274">
                  <a:moveTo>
                    <a:pt x="2624" y="274"/>
                  </a:moveTo>
                  <a:lnTo>
                    <a:pt x="2365" y="272"/>
                  </a:lnTo>
                  <a:lnTo>
                    <a:pt x="2365" y="0"/>
                  </a:lnTo>
                  <a:lnTo>
                    <a:pt x="0" y="2"/>
                  </a:lnTo>
                  <a:lnTo>
                    <a:pt x="0" y="242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754" name="Freeform 130"/>
            <p:cNvSpPr>
              <a:spLocks/>
            </p:cNvSpPr>
            <p:nvPr/>
          </p:nvSpPr>
          <p:spPr bwMode="auto">
            <a:xfrm>
              <a:off x="4032" y="1690"/>
              <a:ext cx="521" cy="68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20" y="0"/>
                </a:cxn>
                <a:cxn ang="0">
                  <a:pos x="520" y="680"/>
                </a:cxn>
              </a:cxnLst>
              <a:rect l="0" t="0" r="r" b="b"/>
              <a:pathLst>
                <a:path w="521" h="681">
                  <a:moveTo>
                    <a:pt x="0" y="0"/>
                  </a:moveTo>
                  <a:lnTo>
                    <a:pt x="520" y="0"/>
                  </a:lnTo>
                  <a:lnTo>
                    <a:pt x="520" y="680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755" name="Freeform 131"/>
            <p:cNvSpPr>
              <a:spLocks/>
            </p:cNvSpPr>
            <p:nvPr/>
          </p:nvSpPr>
          <p:spPr bwMode="auto">
            <a:xfrm>
              <a:off x="4548" y="2210"/>
              <a:ext cx="763" cy="47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60" y="0"/>
                </a:cxn>
                <a:cxn ang="0">
                  <a:pos x="763" y="470"/>
                </a:cxn>
              </a:cxnLst>
              <a:rect l="0" t="0" r="r" b="b"/>
              <a:pathLst>
                <a:path w="763" h="470">
                  <a:moveTo>
                    <a:pt x="0" y="0"/>
                  </a:moveTo>
                  <a:lnTo>
                    <a:pt x="760" y="0"/>
                  </a:lnTo>
                  <a:lnTo>
                    <a:pt x="763" y="470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5" name="Group 132"/>
            <p:cNvGrpSpPr>
              <a:grpSpLocks/>
            </p:cNvGrpSpPr>
            <p:nvPr/>
          </p:nvGrpSpPr>
          <p:grpSpPr bwMode="auto">
            <a:xfrm>
              <a:off x="2460" y="1410"/>
              <a:ext cx="547" cy="330"/>
              <a:chOff x="2980" y="1242"/>
              <a:chExt cx="547" cy="330"/>
            </a:xfrm>
          </p:grpSpPr>
          <p:sp>
            <p:nvSpPr>
              <p:cNvPr id="1306757" name="Freeform 133"/>
              <p:cNvSpPr>
                <a:spLocks/>
              </p:cNvSpPr>
              <p:nvPr/>
            </p:nvSpPr>
            <p:spPr bwMode="auto">
              <a:xfrm>
                <a:off x="3382" y="1283"/>
                <a:ext cx="145" cy="289"/>
              </a:xfrm>
              <a:custGeom>
                <a:avLst/>
                <a:gdLst/>
                <a:ahLst/>
                <a:cxnLst>
                  <a:cxn ang="0">
                    <a:pos x="144" y="48"/>
                  </a:cxn>
                  <a:cxn ang="0">
                    <a:pos x="144" y="240"/>
                  </a:cxn>
                  <a:cxn ang="0">
                    <a:pos x="0" y="288"/>
                  </a:cxn>
                  <a:cxn ang="0">
                    <a:pos x="0" y="0"/>
                  </a:cxn>
                  <a:cxn ang="0">
                    <a:pos x="144" y="48"/>
                  </a:cxn>
                </a:cxnLst>
                <a:rect l="0" t="0" r="r" b="b"/>
                <a:pathLst>
                  <a:path w="145" h="289">
                    <a:moveTo>
                      <a:pt x="144" y="48"/>
                    </a:moveTo>
                    <a:lnTo>
                      <a:pt x="144" y="240"/>
                    </a:lnTo>
                    <a:lnTo>
                      <a:pt x="0" y="288"/>
                    </a:lnTo>
                    <a:lnTo>
                      <a:pt x="0" y="0"/>
                    </a:lnTo>
                    <a:lnTo>
                      <a:pt x="144" y="48"/>
                    </a:lnTo>
                  </a:path>
                </a:pathLst>
              </a:custGeom>
              <a:solidFill>
                <a:schemeClr val="bg1"/>
              </a:solidFill>
              <a:ln w="25400" cap="rnd" cmpd="sng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6758" name="Rectangle 134"/>
              <p:cNvSpPr>
                <a:spLocks noChangeArrowheads="1"/>
              </p:cNvSpPr>
              <p:nvPr/>
            </p:nvSpPr>
            <p:spPr bwMode="auto">
              <a:xfrm>
                <a:off x="2980" y="1242"/>
                <a:ext cx="323" cy="190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  <a:effectLst/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0"/>
                  </a:spcBef>
                </a:pPr>
                <a:r>
                  <a:rPr lang="en-US" sz="1400">
                    <a:solidFill>
                      <a:schemeClr val="tx1"/>
                    </a:solidFill>
                    <a:latin typeface="Verdana" charset="0"/>
                  </a:rPr>
                  <a:t>nop</a:t>
                </a:r>
              </a:p>
            </p:txBody>
          </p:sp>
          <p:sp>
            <p:nvSpPr>
              <p:cNvPr id="1306759" name="Line 135"/>
              <p:cNvSpPr>
                <a:spLocks noChangeShapeType="1"/>
              </p:cNvSpPr>
              <p:nvPr/>
            </p:nvSpPr>
            <p:spPr bwMode="auto">
              <a:xfrm>
                <a:off x="3304" y="1347"/>
                <a:ext cx="64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306760" name="Freeform 136"/>
            <p:cNvSpPr>
              <a:spLocks/>
            </p:cNvSpPr>
            <p:nvPr/>
          </p:nvSpPr>
          <p:spPr bwMode="auto">
            <a:xfrm>
              <a:off x="437" y="1300"/>
              <a:ext cx="848" cy="903"/>
            </a:xfrm>
            <a:custGeom>
              <a:avLst/>
              <a:gdLst/>
              <a:ahLst/>
              <a:cxnLst>
                <a:cxn ang="0">
                  <a:pos x="859" y="0"/>
                </a:cxn>
                <a:cxn ang="0">
                  <a:pos x="3" y="0"/>
                </a:cxn>
                <a:cxn ang="0">
                  <a:pos x="0" y="903"/>
                </a:cxn>
              </a:cxnLst>
              <a:rect l="0" t="0" r="r" b="b"/>
              <a:pathLst>
                <a:path w="859" h="903">
                  <a:moveTo>
                    <a:pt x="859" y="0"/>
                  </a:moveTo>
                  <a:lnTo>
                    <a:pt x="3" y="0"/>
                  </a:lnTo>
                  <a:lnTo>
                    <a:pt x="0" y="903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761" name="Freeform 137"/>
            <p:cNvSpPr>
              <a:spLocks/>
            </p:cNvSpPr>
            <p:nvPr/>
          </p:nvSpPr>
          <p:spPr bwMode="auto">
            <a:xfrm>
              <a:off x="1285" y="1300"/>
              <a:ext cx="1657" cy="13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88" y="0"/>
                </a:cxn>
                <a:cxn ang="0">
                  <a:pos x="1688" y="552"/>
                </a:cxn>
              </a:cxnLst>
              <a:rect l="0" t="0" r="r" b="b"/>
              <a:pathLst>
                <a:path w="1689" h="553">
                  <a:moveTo>
                    <a:pt x="0" y="0"/>
                  </a:moveTo>
                  <a:lnTo>
                    <a:pt x="1688" y="0"/>
                  </a:lnTo>
                  <a:lnTo>
                    <a:pt x="1688" y="552"/>
                  </a:lnTo>
                </a:path>
              </a:pathLst>
            </a:custGeom>
            <a:noFill/>
            <a:ln w="12700" cap="rnd" cmpd="sng">
              <a:solidFill>
                <a:srgbClr val="FF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762" name="Oval 138"/>
            <p:cNvSpPr>
              <a:spLocks noChangeArrowheads="1"/>
            </p:cNvSpPr>
            <p:nvPr/>
          </p:nvSpPr>
          <p:spPr bwMode="auto">
            <a:xfrm>
              <a:off x="1287" y="1286"/>
              <a:ext cx="32" cy="32"/>
            </a:xfrm>
            <a:prstGeom prst="ellipse">
              <a:avLst/>
            </a:prstGeom>
            <a:solidFill>
              <a:schemeClr val="bg2"/>
            </a:solidFill>
            <a:ln w="1270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763" name="Rectangle 139"/>
            <p:cNvSpPr>
              <a:spLocks noChangeArrowheads="1"/>
            </p:cNvSpPr>
            <p:nvPr/>
          </p:nvSpPr>
          <p:spPr bwMode="auto">
            <a:xfrm>
              <a:off x="959" y="922"/>
              <a:ext cx="312" cy="17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1200">
                  <a:solidFill>
                    <a:schemeClr val="tx1"/>
                  </a:solidFill>
                  <a:latin typeface="Verdana" charset="0"/>
                </a:rPr>
                <a:t>stall</a:t>
              </a:r>
            </a:p>
          </p:txBody>
        </p:sp>
        <p:sp>
          <p:nvSpPr>
            <p:cNvPr id="1306764" name="Line 140"/>
            <p:cNvSpPr>
              <a:spLocks noChangeShapeType="1"/>
            </p:cNvSpPr>
            <p:nvPr/>
          </p:nvSpPr>
          <p:spPr bwMode="auto">
            <a:xfrm>
              <a:off x="1304" y="912"/>
              <a:ext cx="0" cy="1432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765" name="Text Box 141"/>
            <p:cNvSpPr txBox="1">
              <a:spLocks noChangeArrowheads="1"/>
            </p:cNvSpPr>
            <p:nvPr/>
          </p:nvSpPr>
          <p:spPr bwMode="auto">
            <a:xfrm>
              <a:off x="1342" y="2268"/>
              <a:ext cx="22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800" i="1">
                  <a:solidFill>
                    <a:schemeClr val="tx1"/>
                  </a:solidFill>
                  <a:latin typeface="Verdana" charset="0"/>
                </a:rPr>
                <a:t>D</a:t>
              </a:r>
            </a:p>
          </p:txBody>
        </p:sp>
        <p:sp>
          <p:nvSpPr>
            <p:cNvPr id="1306766" name="Text Box 142"/>
            <p:cNvSpPr txBox="1">
              <a:spLocks noChangeArrowheads="1"/>
            </p:cNvSpPr>
            <p:nvPr/>
          </p:nvSpPr>
          <p:spPr bwMode="auto">
            <a:xfrm>
              <a:off x="3390" y="1308"/>
              <a:ext cx="20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800" i="1">
                  <a:solidFill>
                    <a:schemeClr val="tx1"/>
                  </a:solidFill>
                  <a:latin typeface="Verdana" charset="0"/>
                </a:rPr>
                <a:t>E</a:t>
              </a:r>
            </a:p>
          </p:txBody>
        </p:sp>
        <p:sp>
          <p:nvSpPr>
            <p:cNvPr id="1306767" name="Text Box 143"/>
            <p:cNvSpPr txBox="1">
              <a:spLocks noChangeArrowheads="1"/>
            </p:cNvSpPr>
            <p:nvPr/>
          </p:nvSpPr>
          <p:spPr bwMode="auto">
            <a:xfrm>
              <a:off x="4046" y="1308"/>
              <a:ext cx="23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800" i="1">
                  <a:solidFill>
                    <a:schemeClr val="tx1"/>
                  </a:solidFill>
                  <a:latin typeface="Verdana" charset="0"/>
                </a:rPr>
                <a:t>M</a:t>
              </a:r>
            </a:p>
          </p:txBody>
        </p:sp>
        <p:sp>
          <p:nvSpPr>
            <p:cNvPr id="1306768" name="Text Box 144"/>
            <p:cNvSpPr txBox="1">
              <a:spLocks noChangeArrowheads="1"/>
            </p:cNvSpPr>
            <p:nvPr/>
          </p:nvSpPr>
          <p:spPr bwMode="auto">
            <a:xfrm>
              <a:off x="5491" y="1308"/>
              <a:ext cx="25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800" i="1">
                  <a:solidFill>
                    <a:schemeClr val="tx1"/>
                  </a:solidFill>
                  <a:latin typeface="Verdana" charset="0"/>
                </a:rPr>
                <a:t>W</a:t>
              </a:r>
            </a:p>
          </p:txBody>
        </p:sp>
        <p:sp>
          <p:nvSpPr>
            <p:cNvPr id="1306769" name="Freeform 145"/>
            <p:cNvSpPr>
              <a:spLocks/>
            </p:cNvSpPr>
            <p:nvPr/>
          </p:nvSpPr>
          <p:spPr bwMode="auto">
            <a:xfrm>
              <a:off x="2549" y="2472"/>
              <a:ext cx="193" cy="473"/>
            </a:xfrm>
            <a:custGeom>
              <a:avLst/>
              <a:gdLst/>
              <a:ahLst/>
              <a:cxnLst>
                <a:cxn ang="0">
                  <a:pos x="144" y="48"/>
                </a:cxn>
                <a:cxn ang="0">
                  <a:pos x="144" y="240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144" y="48"/>
                </a:cxn>
              </a:cxnLst>
              <a:rect l="0" t="0" r="r" b="b"/>
              <a:pathLst>
                <a:path w="145" h="289">
                  <a:moveTo>
                    <a:pt x="144" y="48"/>
                  </a:moveTo>
                  <a:lnTo>
                    <a:pt x="144" y="240"/>
                  </a:lnTo>
                  <a:lnTo>
                    <a:pt x="0" y="288"/>
                  </a:lnTo>
                  <a:lnTo>
                    <a:pt x="0" y="0"/>
                  </a:lnTo>
                  <a:lnTo>
                    <a:pt x="144" y="48"/>
                  </a:lnTo>
                </a:path>
              </a:pathLst>
            </a:custGeom>
            <a:solidFill>
              <a:srgbClr val="CFBDC8"/>
            </a:solidFill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770" name="Freeform 146"/>
            <p:cNvSpPr>
              <a:spLocks/>
            </p:cNvSpPr>
            <p:nvPr/>
          </p:nvSpPr>
          <p:spPr bwMode="auto">
            <a:xfrm>
              <a:off x="3384" y="2392"/>
              <a:ext cx="168" cy="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8" y="0"/>
                </a:cxn>
              </a:cxnLst>
              <a:rect l="0" t="0" r="r" b="b"/>
              <a:pathLst>
                <a:path w="168" h="1">
                  <a:moveTo>
                    <a:pt x="0" y="0"/>
                  </a:moveTo>
                  <a:lnTo>
                    <a:pt x="168" y="0"/>
                  </a:lnTo>
                </a:path>
              </a:pathLst>
            </a:custGeom>
            <a:noFill/>
            <a:ln w="25400" cap="rnd" cmpd="sng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6" name="Group 147"/>
            <p:cNvGrpSpPr>
              <a:grpSpLocks/>
            </p:cNvGrpSpPr>
            <p:nvPr/>
          </p:nvGrpSpPr>
          <p:grpSpPr bwMode="auto">
            <a:xfrm>
              <a:off x="2320" y="2168"/>
              <a:ext cx="232" cy="1224"/>
              <a:chOff x="2256" y="2168"/>
              <a:chExt cx="296" cy="1224"/>
            </a:xfrm>
          </p:grpSpPr>
          <p:sp>
            <p:nvSpPr>
              <p:cNvPr id="1306772" name="Freeform 148"/>
              <p:cNvSpPr>
                <a:spLocks/>
              </p:cNvSpPr>
              <p:nvPr/>
            </p:nvSpPr>
            <p:spPr bwMode="auto">
              <a:xfrm>
                <a:off x="2256" y="2168"/>
                <a:ext cx="296" cy="1224"/>
              </a:xfrm>
              <a:custGeom>
                <a:avLst/>
                <a:gdLst/>
                <a:ahLst/>
                <a:cxnLst>
                  <a:cxn ang="0">
                    <a:pos x="0" y="1224"/>
                  </a:cxn>
                  <a:cxn ang="0">
                    <a:pos x="0" y="0"/>
                  </a:cxn>
                  <a:cxn ang="0">
                    <a:pos x="296" y="0"/>
                  </a:cxn>
                </a:cxnLst>
                <a:rect l="0" t="0" r="r" b="b"/>
                <a:pathLst>
                  <a:path w="296" h="1224">
                    <a:moveTo>
                      <a:pt x="0" y="1224"/>
                    </a:moveTo>
                    <a:lnTo>
                      <a:pt x="0" y="0"/>
                    </a:lnTo>
                    <a:lnTo>
                      <a:pt x="296" y="0"/>
                    </a:lnTo>
                  </a:path>
                </a:pathLst>
              </a:custGeom>
              <a:noFill/>
              <a:ln w="57150" cap="flat" cmpd="sng">
                <a:solidFill>
                  <a:srgbClr val="B69CAC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306773" name="Line 149"/>
              <p:cNvSpPr>
                <a:spLocks noChangeShapeType="1"/>
              </p:cNvSpPr>
              <p:nvPr/>
            </p:nvSpPr>
            <p:spPr bwMode="auto">
              <a:xfrm>
                <a:off x="2256" y="2664"/>
                <a:ext cx="296" cy="0"/>
              </a:xfrm>
              <a:prstGeom prst="line">
                <a:avLst/>
              </a:prstGeom>
              <a:noFill/>
              <a:ln w="57150">
                <a:solidFill>
                  <a:srgbClr val="B69CAC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306774" name="Line 150"/>
            <p:cNvSpPr>
              <a:spLocks noChangeShapeType="1"/>
            </p:cNvSpPr>
            <p:nvPr/>
          </p:nvSpPr>
          <p:spPr bwMode="auto">
            <a:xfrm>
              <a:off x="2192" y="2592"/>
              <a:ext cx="3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775" name="Line 151"/>
            <p:cNvSpPr>
              <a:spLocks noChangeShapeType="1"/>
            </p:cNvSpPr>
            <p:nvPr/>
          </p:nvSpPr>
          <p:spPr bwMode="auto">
            <a:xfrm>
              <a:off x="2192" y="2392"/>
              <a:ext cx="36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776" name="Freeform 152"/>
            <p:cNvSpPr>
              <a:spLocks/>
            </p:cNvSpPr>
            <p:nvPr/>
          </p:nvSpPr>
          <p:spPr bwMode="auto">
            <a:xfrm>
              <a:off x="2464" y="2312"/>
              <a:ext cx="1392" cy="1000"/>
            </a:xfrm>
            <a:custGeom>
              <a:avLst/>
              <a:gdLst/>
              <a:ahLst/>
              <a:cxnLst>
                <a:cxn ang="0">
                  <a:pos x="1392" y="176"/>
                </a:cxn>
                <a:cxn ang="0">
                  <a:pos x="1392" y="1000"/>
                </a:cxn>
                <a:cxn ang="0">
                  <a:pos x="0" y="1000"/>
                </a:cxn>
                <a:cxn ang="0">
                  <a:pos x="0" y="0"/>
                </a:cxn>
                <a:cxn ang="0">
                  <a:pos x="96" y="8"/>
                </a:cxn>
              </a:cxnLst>
              <a:rect l="0" t="0" r="r" b="b"/>
              <a:pathLst>
                <a:path w="1392" h="1000">
                  <a:moveTo>
                    <a:pt x="1392" y="176"/>
                  </a:moveTo>
                  <a:lnTo>
                    <a:pt x="1392" y="1000"/>
                  </a:lnTo>
                  <a:lnTo>
                    <a:pt x="0" y="1000"/>
                  </a:lnTo>
                  <a:lnTo>
                    <a:pt x="0" y="0"/>
                  </a:lnTo>
                  <a:lnTo>
                    <a:pt x="96" y="8"/>
                  </a:lnTo>
                </a:path>
              </a:pathLst>
            </a:custGeom>
            <a:noFill/>
            <a:ln w="57150" cap="flat" cmpd="sng">
              <a:solidFill>
                <a:srgbClr val="B69CAC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777" name="Line 153"/>
            <p:cNvSpPr>
              <a:spLocks noChangeShapeType="1"/>
            </p:cNvSpPr>
            <p:nvPr/>
          </p:nvSpPr>
          <p:spPr bwMode="auto">
            <a:xfrm>
              <a:off x="2456" y="2904"/>
              <a:ext cx="104" cy="0"/>
            </a:xfrm>
            <a:prstGeom prst="line">
              <a:avLst/>
            </a:prstGeom>
            <a:noFill/>
            <a:ln w="57150">
              <a:solidFill>
                <a:srgbClr val="B69CAC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778" name="Freeform 154"/>
            <p:cNvSpPr>
              <a:spLocks/>
            </p:cNvSpPr>
            <p:nvPr/>
          </p:nvSpPr>
          <p:spPr bwMode="auto">
            <a:xfrm>
              <a:off x="2384" y="2240"/>
              <a:ext cx="3008" cy="1248"/>
            </a:xfrm>
            <a:custGeom>
              <a:avLst/>
              <a:gdLst/>
              <a:ahLst/>
              <a:cxnLst>
                <a:cxn ang="0">
                  <a:pos x="3008" y="624"/>
                </a:cxn>
                <a:cxn ang="0">
                  <a:pos x="3008" y="1248"/>
                </a:cxn>
                <a:cxn ang="0">
                  <a:pos x="0" y="1248"/>
                </a:cxn>
                <a:cxn ang="0">
                  <a:pos x="0" y="0"/>
                </a:cxn>
                <a:cxn ang="0">
                  <a:pos x="168" y="8"/>
                </a:cxn>
              </a:cxnLst>
              <a:rect l="0" t="0" r="r" b="b"/>
              <a:pathLst>
                <a:path w="3008" h="1248">
                  <a:moveTo>
                    <a:pt x="3008" y="624"/>
                  </a:moveTo>
                  <a:lnTo>
                    <a:pt x="3008" y="1248"/>
                  </a:lnTo>
                  <a:lnTo>
                    <a:pt x="0" y="1248"/>
                  </a:lnTo>
                  <a:lnTo>
                    <a:pt x="0" y="0"/>
                  </a:lnTo>
                  <a:lnTo>
                    <a:pt x="168" y="8"/>
                  </a:lnTo>
                </a:path>
              </a:pathLst>
            </a:custGeom>
            <a:noFill/>
            <a:ln w="57150" cap="flat" cmpd="sng">
              <a:solidFill>
                <a:srgbClr val="B69CAC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779" name="Line 155"/>
            <p:cNvSpPr>
              <a:spLocks noChangeShapeType="1"/>
            </p:cNvSpPr>
            <p:nvPr/>
          </p:nvSpPr>
          <p:spPr bwMode="auto">
            <a:xfrm>
              <a:off x="2384" y="2784"/>
              <a:ext cx="152" cy="0"/>
            </a:xfrm>
            <a:prstGeom prst="line">
              <a:avLst/>
            </a:prstGeom>
            <a:noFill/>
            <a:ln w="57150">
              <a:solidFill>
                <a:srgbClr val="B69CAC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780" name="Freeform 156"/>
            <p:cNvSpPr>
              <a:spLocks/>
            </p:cNvSpPr>
            <p:nvPr/>
          </p:nvSpPr>
          <p:spPr bwMode="auto">
            <a:xfrm>
              <a:off x="2248" y="952"/>
              <a:ext cx="304" cy="156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568"/>
                </a:cxn>
                <a:cxn ang="0">
                  <a:pos x="304" y="1568"/>
                </a:cxn>
              </a:cxnLst>
              <a:rect l="0" t="0" r="r" b="b"/>
              <a:pathLst>
                <a:path w="304" h="1568">
                  <a:moveTo>
                    <a:pt x="0" y="0"/>
                  </a:moveTo>
                  <a:lnTo>
                    <a:pt x="0" y="1568"/>
                  </a:lnTo>
                  <a:lnTo>
                    <a:pt x="304" y="1568"/>
                  </a:lnTo>
                </a:path>
              </a:pathLst>
            </a:custGeom>
            <a:noFill/>
            <a:ln w="57150" cap="flat" cmpd="sng">
              <a:solidFill>
                <a:srgbClr val="B69CAC"/>
              </a:solidFill>
              <a:prstDash val="solid"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781" name="Line 157"/>
            <p:cNvSpPr>
              <a:spLocks noChangeShapeType="1"/>
            </p:cNvSpPr>
            <p:nvPr/>
          </p:nvSpPr>
          <p:spPr bwMode="auto">
            <a:xfrm>
              <a:off x="2248" y="2056"/>
              <a:ext cx="296" cy="0"/>
            </a:xfrm>
            <a:prstGeom prst="line">
              <a:avLst/>
            </a:prstGeom>
            <a:noFill/>
            <a:ln w="57150">
              <a:solidFill>
                <a:srgbClr val="B69CAC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782" name="Oval 158"/>
            <p:cNvSpPr>
              <a:spLocks noChangeArrowheads="1"/>
            </p:cNvSpPr>
            <p:nvPr/>
          </p:nvSpPr>
          <p:spPr bwMode="auto">
            <a:xfrm>
              <a:off x="2432" y="2872"/>
              <a:ext cx="56" cy="56"/>
            </a:xfrm>
            <a:prstGeom prst="ellipse">
              <a:avLst/>
            </a:prstGeom>
            <a:solidFill>
              <a:srgbClr val="CFBDC8"/>
            </a:solidFill>
            <a:ln w="9525">
              <a:solidFill>
                <a:srgbClr val="B69CAC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783" name="Oval 159"/>
            <p:cNvSpPr>
              <a:spLocks noChangeArrowheads="1"/>
            </p:cNvSpPr>
            <p:nvPr/>
          </p:nvSpPr>
          <p:spPr bwMode="auto">
            <a:xfrm>
              <a:off x="2288" y="2624"/>
              <a:ext cx="56" cy="56"/>
            </a:xfrm>
            <a:prstGeom prst="ellipse">
              <a:avLst/>
            </a:prstGeom>
            <a:solidFill>
              <a:srgbClr val="CFBDC8"/>
            </a:solidFill>
            <a:ln w="9525">
              <a:solidFill>
                <a:srgbClr val="B69CAC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784" name="Oval 160"/>
            <p:cNvSpPr>
              <a:spLocks noChangeArrowheads="1"/>
            </p:cNvSpPr>
            <p:nvPr/>
          </p:nvSpPr>
          <p:spPr bwMode="auto">
            <a:xfrm>
              <a:off x="2352" y="2752"/>
              <a:ext cx="56" cy="56"/>
            </a:xfrm>
            <a:prstGeom prst="ellipse">
              <a:avLst/>
            </a:prstGeom>
            <a:solidFill>
              <a:srgbClr val="CFBDC8"/>
            </a:solidFill>
            <a:ln w="9525">
              <a:solidFill>
                <a:srgbClr val="B69CAC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785" name="Oval 161"/>
            <p:cNvSpPr>
              <a:spLocks noChangeArrowheads="1"/>
            </p:cNvSpPr>
            <p:nvPr/>
          </p:nvSpPr>
          <p:spPr bwMode="auto">
            <a:xfrm>
              <a:off x="2216" y="2024"/>
              <a:ext cx="56" cy="56"/>
            </a:xfrm>
            <a:prstGeom prst="ellipse">
              <a:avLst/>
            </a:prstGeom>
            <a:solidFill>
              <a:srgbClr val="CFBDC8"/>
            </a:solidFill>
            <a:ln w="9525">
              <a:solidFill>
                <a:srgbClr val="B69CAC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786" name="Text Box 162"/>
            <p:cNvSpPr txBox="1">
              <a:spLocks noChangeArrowheads="1"/>
            </p:cNvSpPr>
            <p:nvPr/>
          </p:nvSpPr>
          <p:spPr bwMode="auto">
            <a:xfrm>
              <a:off x="2254" y="892"/>
              <a:ext cx="88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400">
                  <a:solidFill>
                    <a:schemeClr val="tx1"/>
                  </a:solidFill>
                  <a:latin typeface="Verdana" charset="0"/>
                </a:rPr>
                <a:t>PC for JAL, ...</a:t>
              </a:r>
            </a:p>
          </p:txBody>
        </p:sp>
        <p:sp>
          <p:nvSpPr>
            <p:cNvPr id="1306787" name="Line 163"/>
            <p:cNvSpPr>
              <a:spLocks noChangeShapeType="1"/>
            </p:cNvSpPr>
            <p:nvPr/>
          </p:nvSpPr>
          <p:spPr bwMode="auto">
            <a:xfrm flipV="1">
              <a:off x="2624" y="2912"/>
              <a:ext cx="0" cy="28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6788" name="Text Box 164"/>
            <p:cNvSpPr txBox="1">
              <a:spLocks noChangeArrowheads="1"/>
            </p:cNvSpPr>
            <p:nvPr/>
          </p:nvSpPr>
          <p:spPr bwMode="auto">
            <a:xfrm>
              <a:off x="2590" y="3020"/>
              <a:ext cx="45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1" hangingPunct="1"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BSrc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37C0D5-A6EA-A94B-9DCE-3D957E33E768}" type="slidenum">
              <a:rPr lang="en-US"/>
              <a:pPr/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0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330200" y="457200"/>
            <a:ext cx="7162800" cy="8001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Resolving Data Hazards (3)</a:t>
            </a:r>
          </a:p>
        </p:txBody>
      </p:sp>
      <p:sp>
        <p:nvSpPr>
          <p:cNvPr id="1307651" name="Rectangle 3"/>
          <p:cNvSpPr>
            <a:spLocks noChangeArrowheads="1"/>
          </p:cNvSpPr>
          <p:nvPr/>
        </p:nvSpPr>
        <p:spPr bwMode="auto">
          <a:xfrm>
            <a:off x="911225" y="2146300"/>
            <a:ext cx="7623175" cy="37830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 i="1" dirty="0">
                <a:solidFill>
                  <a:schemeClr val="tx1"/>
                </a:solidFill>
                <a:latin typeface="Verdana" charset="0"/>
              </a:rPr>
              <a:t>Strategy 3:</a:t>
            </a:r>
          </a:p>
          <a:p>
            <a:pPr>
              <a:spcBef>
                <a:spcPct val="0"/>
              </a:spcBef>
            </a:pPr>
            <a:r>
              <a:rPr lang="en-US" sz="2400" i="1" dirty="0">
                <a:solidFill>
                  <a:schemeClr val="tx1"/>
                </a:solidFill>
                <a:latin typeface="Verdana" charset="0"/>
              </a:rPr>
              <a:t/>
            </a:r>
            <a:br>
              <a:rPr lang="en-US" sz="2400" i="1" dirty="0">
                <a:solidFill>
                  <a:schemeClr val="tx1"/>
                </a:solidFill>
                <a:latin typeface="Verdana" charset="0"/>
              </a:rPr>
            </a:br>
            <a:r>
              <a:rPr lang="en-US" sz="2400" i="1" dirty="0">
                <a:solidFill>
                  <a:schemeClr val="tx1"/>
                </a:solidFill>
                <a:latin typeface="Verdana" charset="0"/>
              </a:rPr>
              <a:t>Speculate on the dependence. Two cases:</a:t>
            </a:r>
          </a:p>
          <a:p>
            <a:pPr>
              <a:spcBef>
                <a:spcPct val="0"/>
              </a:spcBef>
            </a:pPr>
            <a:endParaRPr lang="en-US" sz="2400" i="1" dirty="0">
              <a:solidFill>
                <a:schemeClr val="tx1"/>
              </a:solidFill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en-US" sz="2400" i="1" dirty="0">
                <a:solidFill>
                  <a:schemeClr val="tx1"/>
                </a:solidFill>
                <a:latin typeface="Verdana" charset="0"/>
              </a:rPr>
              <a:t>	Guessed correctly</a:t>
            </a:r>
            <a:r>
              <a:rPr lang="en-US" sz="2400" i="1" dirty="0" smtClean="0">
                <a:solidFill>
                  <a:schemeClr val="tx1"/>
                </a:solidFill>
                <a:latin typeface="Verdana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Wingdings"/>
                <a:ea typeface="Wingdings"/>
                <a:cs typeface="Wingdings"/>
                <a:sym typeface="Wingdings" charset="2"/>
              </a:rPr>
              <a:t></a:t>
            </a:r>
            <a:r>
              <a:rPr lang="en-US" sz="2400" dirty="0" smtClean="0">
                <a:solidFill>
                  <a:schemeClr val="tx1"/>
                </a:solidFill>
                <a:latin typeface="Verdana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Verdana" charset="0"/>
              </a:rPr>
              <a:t>do nothing</a:t>
            </a:r>
          </a:p>
          <a:p>
            <a:pPr>
              <a:spcBef>
                <a:spcPct val="0"/>
              </a:spcBef>
            </a:pPr>
            <a:endParaRPr lang="en-US" sz="2400" dirty="0">
              <a:solidFill>
                <a:schemeClr val="tx1"/>
              </a:solidFill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en-US" sz="2400" dirty="0">
                <a:solidFill>
                  <a:schemeClr val="tx1"/>
                </a:solidFill>
                <a:latin typeface="Verdana" charset="0"/>
              </a:rPr>
              <a:t>	Guessed incorrectly</a:t>
            </a:r>
            <a:r>
              <a:rPr lang="en-US" sz="2400" dirty="0" smtClean="0">
                <a:solidFill>
                  <a:schemeClr val="tx1"/>
                </a:solidFill>
                <a:latin typeface="Verdana" charset="0"/>
              </a:rPr>
              <a:t> </a:t>
            </a:r>
            <a:r>
              <a:rPr lang="en-US" sz="2400" dirty="0" err="1" smtClean="0">
                <a:solidFill>
                  <a:schemeClr val="tx1"/>
                </a:solidFill>
                <a:latin typeface="Wingdings"/>
                <a:ea typeface="Wingdings"/>
                <a:cs typeface="Wingdings"/>
                <a:sym typeface="Wingdings" charset="2"/>
              </a:rPr>
              <a:t></a:t>
            </a:r>
            <a:r>
              <a:rPr lang="en-US" sz="2400" dirty="0">
                <a:solidFill>
                  <a:schemeClr val="tx1"/>
                </a:solidFill>
                <a:latin typeface="Verdana" charset="0"/>
                <a:sym typeface="Wingdings" charset="2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Verdana" charset="0"/>
                <a:sym typeface="Wingdings" charset="2"/>
              </a:rPr>
              <a:t>kill </a:t>
            </a:r>
            <a:r>
              <a:rPr lang="en-US" sz="2400" dirty="0">
                <a:solidFill>
                  <a:schemeClr val="tx1"/>
                </a:solidFill>
                <a:latin typeface="Verdana" charset="0"/>
                <a:sym typeface="Wingdings" charset="2"/>
              </a:rPr>
              <a:t>and </a:t>
            </a:r>
            <a:r>
              <a:rPr lang="en-US" sz="2400" dirty="0" smtClean="0">
                <a:solidFill>
                  <a:schemeClr val="tx1"/>
                </a:solidFill>
                <a:latin typeface="Verdana" charset="0"/>
                <a:sym typeface="Wingdings" charset="2"/>
              </a:rPr>
              <a:t>restart</a:t>
            </a:r>
          </a:p>
          <a:p>
            <a:pPr>
              <a:spcBef>
                <a:spcPct val="0"/>
              </a:spcBef>
            </a:pPr>
            <a:endParaRPr lang="en-US" sz="2400" dirty="0" smtClean="0">
              <a:solidFill>
                <a:schemeClr val="tx1"/>
              </a:solidFill>
              <a:latin typeface="Verdana" charset="0"/>
              <a:sym typeface="Wingdings" charset="2"/>
            </a:endParaRPr>
          </a:p>
          <a:p>
            <a:pPr>
              <a:spcBef>
                <a:spcPct val="0"/>
              </a:spcBef>
            </a:pPr>
            <a:r>
              <a:rPr lang="en-US" sz="2400" dirty="0" smtClean="0">
                <a:solidFill>
                  <a:schemeClr val="tx1"/>
                </a:solidFill>
                <a:latin typeface="Verdana" charset="0"/>
                <a:sym typeface="Wingdings" charset="2"/>
              </a:rPr>
              <a:t>…. We’ll later see examples of this approach in more complex processors.</a:t>
            </a:r>
            <a:endParaRPr lang="en-US" sz="2400" i="1" dirty="0">
              <a:solidFill>
                <a:srgbClr val="FF0000"/>
              </a:solidFill>
              <a:latin typeface="Verdana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76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76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7651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A50BF-9A85-3349-91B9-AD7774474F6C}" type="slidenum">
              <a:rPr lang="en-US"/>
              <a:pPr/>
              <a:t>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0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52425" y="152400"/>
            <a:ext cx="8410575" cy="831850"/>
          </a:xfrm>
        </p:spPr>
        <p:txBody>
          <a:bodyPr/>
          <a:lstStyle/>
          <a:p>
            <a:r>
              <a:rPr lang="en-US" sz="2800" dirty="0" smtClean="0"/>
              <a:t>Control Hazards</a:t>
            </a:r>
            <a:endParaRPr lang="en-US" sz="2800" dirty="0"/>
          </a:p>
        </p:txBody>
      </p:sp>
      <p:sp>
        <p:nvSpPr>
          <p:cNvPr id="130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8500" y="1004887"/>
            <a:ext cx="7912100" cy="4927600"/>
          </a:xfrm>
        </p:spPr>
        <p:txBody>
          <a:bodyPr/>
          <a:lstStyle/>
          <a:p>
            <a:r>
              <a:rPr lang="en-US" sz="3200" dirty="0"/>
              <a:t>What do we need to calculate next PC?</a:t>
            </a:r>
            <a:br>
              <a:rPr lang="en-US" sz="3200" dirty="0"/>
            </a:br>
            <a:endParaRPr lang="en-US" sz="3200" dirty="0"/>
          </a:p>
          <a:p>
            <a:pPr lvl="1"/>
            <a:r>
              <a:rPr lang="en-US" sz="2400" dirty="0"/>
              <a:t>For Jumps</a:t>
            </a:r>
          </a:p>
          <a:p>
            <a:pPr lvl="2"/>
            <a:r>
              <a:rPr lang="en-US" sz="2400" dirty="0"/>
              <a:t> </a:t>
            </a:r>
            <a:r>
              <a:rPr lang="en-US" sz="2400" dirty="0" err="1"/>
              <a:t>Opcode</a:t>
            </a:r>
            <a:r>
              <a:rPr lang="en-US" sz="2400" dirty="0"/>
              <a:t>, offset and PC</a:t>
            </a:r>
          </a:p>
          <a:p>
            <a:pPr lvl="1"/>
            <a:r>
              <a:rPr lang="en-US" sz="2400" dirty="0"/>
              <a:t>For Jump Register</a:t>
            </a:r>
          </a:p>
          <a:p>
            <a:pPr lvl="2"/>
            <a:r>
              <a:rPr lang="en-US" sz="2400" dirty="0" err="1"/>
              <a:t>Opcode</a:t>
            </a:r>
            <a:r>
              <a:rPr lang="en-US" sz="2400" dirty="0"/>
              <a:t> and Register value</a:t>
            </a:r>
          </a:p>
          <a:p>
            <a:pPr lvl="1"/>
            <a:r>
              <a:rPr lang="en-US" sz="2400" dirty="0"/>
              <a:t>For Conditional Branches</a:t>
            </a:r>
          </a:p>
          <a:p>
            <a:pPr lvl="2"/>
            <a:r>
              <a:rPr lang="en-US" sz="2400" dirty="0" err="1"/>
              <a:t>Opcode</a:t>
            </a:r>
            <a:r>
              <a:rPr lang="en-US" sz="2400" dirty="0"/>
              <a:t>, PC, Register (for condition), and offset</a:t>
            </a:r>
          </a:p>
          <a:p>
            <a:pPr lvl="1"/>
            <a:r>
              <a:rPr lang="en-US" sz="2400" dirty="0"/>
              <a:t>For all other instructions</a:t>
            </a:r>
          </a:p>
          <a:p>
            <a:pPr lvl="2"/>
            <a:r>
              <a:rPr lang="en-US" sz="2400" dirty="0" err="1"/>
              <a:t>Opcode</a:t>
            </a:r>
            <a:r>
              <a:rPr lang="en-US" sz="2400" dirty="0"/>
              <a:t> and PC</a:t>
            </a:r>
          </a:p>
          <a:p>
            <a:pPr lvl="3"/>
            <a:r>
              <a:rPr lang="en-US" sz="1800" dirty="0"/>
              <a:t>have to know it’s not one of above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916194-1C14-2A48-A5BE-7E4BE6878023}" type="slidenum">
              <a:rPr lang="en-US"/>
              <a:pPr/>
              <a:t>9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3462338" y="2181225"/>
            <a:ext cx="2717800" cy="925513"/>
            <a:chOff x="2181" y="1502"/>
            <a:chExt cx="1712" cy="583"/>
          </a:xfrm>
        </p:grpSpPr>
        <p:sp>
          <p:nvSpPr>
            <p:cNvPr id="1309699" name="Rectangle 3"/>
            <p:cNvSpPr>
              <a:spLocks noChangeArrowheads="1"/>
            </p:cNvSpPr>
            <p:nvPr/>
          </p:nvSpPr>
          <p:spPr bwMode="auto">
            <a:xfrm>
              <a:off x="2181" y="1502"/>
              <a:ext cx="272" cy="240"/>
            </a:xfrm>
            <a:prstGeom prst="rect">
              <a:avLst/>
            </a:prstGeom>
            <a:solidFill>
              <a:srgbClr val="CFBDC8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9700" name="Rectangle 4"/>
            <p:cNvSpPr>
              <a:spLocks noChangeArrowheads="1"/>
            </p:cNvSpPr>
            <p:nvPr/>
          </p:nvSpPr>
          <p:spPr bwMode="auto">
            <a:xfrm>
              <a:off x="2894" y="1687"/>
              <a:ext cx="272" cy="240"/>
            </a:xfrm>
            <a:prstGeom prst="rect">
              <a:avLst/>
            </a:prstGeom>
            <a:solidFill>
              <a:srgbClr val="CFBDC8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09701" name="Rectangle 5"/>
            <p:cNvSpPr>
              <a:spLocks noChangeArrowheads="1"/>
            </p:cNvSpPr>
            <p:nvPr/>
          </p:nvSpPr>
          <p:spPr bwMode="auto">
            <a:xfrm>
              <a:off x="3621" y="1845"/>
              <a:ext cx="272" cy="240"/>
            </a:xfrm>
            <a:prstGeom prst="rect">
              <a:avLst/>
            </a:prstGeom>
            <a:solidFill>
              <a:srgbClr val="CFBDC8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309702" name="Rectangle 6"/>
          <p:cNvSpPr>
            <a:spLocks noChangeArrowheads="1"/>
          </p:cNvSpPr>
          <p:nvPr/>
        </p:nvSpPr>
        <p:spPr bwMode="auto">
          <a:xfrm>
            <a:off x="-11113" y="1011238"/>
            <a:ext cx="8661401" cy="22542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marL="1714500" lvl="3" defTabSz="571500">
              <a:spcBef>
                <a:spcPct val="0"/>
              </a:spcBef>
            </a:pPr>
            <a:endParaRPr lang="en-US" sz="1800" i="1">
              <a:solidFill>
                <a:schemeClr val="tx1"/>
              </a:solidFill>
              <a:latin typeface="Verdana" charset="0"/>
            </a:endParaRPr>
          </a:p>
          <a:p>
            <a:pPr marL="1714500" lvl="3" defTabSz="571500">
              <a:spcBef>
                <a:spcPct val="0"/>
              </a:spcBef>
            </a:pPr>
            <a:r>
              <a:rPr lang="en-US" sz="1800" i="1">
                <a:solidFill>
                  <a:schemeClr val="tx1"/>
                </a:solidFill>
                <a:latin typeface="Verdana" charset="0"/>
              </a:rPr>
              <a:t>	time</a:t>
            </a:r>
          </a:p>
          <a:p>
            <a:pPr marL="1714500" lvl="3"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	t0	t1	t2	t3	t4	t5	t6	t7	. . . .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chemeClr val="accent1"/>
                </a:solidFill>
                <a:latin typeface="Verdana" charset="0"/>
              </a:rPr>
              <a:t>(I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) r1 </a:t>
            </a:r>
            <a:r>
              <a:rPr lang="en-US" sz="1800">
                <a:solidFill>
                  <a:schemeClr val="accent1"/>
                </a:solidFill>
                <a:latin typeface="Symbol" charset="2"/>
              </a:rPr>
              <a:t>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(r0) + 10	IF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	ID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	EX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	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MA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	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WB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rgbClr val="56127A"/>
                </a:solidFill>
                <a:latin typeface="Verdana" charset="0"/>
              </a:rPr>
              <a:t>(I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) r3 </a:t>
            </a:r>
            <a:r>
              <a:rPr lang="en-US" sz="1800">
                <a:solidFill>
                  <a:srgbClr val="56127A"/>
                </a:solidFill>
                <a:latin typeface="Symbol" charset="2"/>
              </a:rPr>
              <a:t>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(r2) + 17		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IF</a:t>
            </a:r>
            <a:r>
              <a:rPr lang="en-US" sz="20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2000">
                <a:solidFill>
                  <a:srgbClr val="56127A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IF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ID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EX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MA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WB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(I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)							IF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IF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ID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EX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	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MA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	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WB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rgbClr val="B69CAC"/>
                </a:solidFill>
                <a:latin typeface="Verdana" charset="0"/>
              </a:rPr>
              <a:t>(I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)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	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          	      		  		</a:t>
            </a:r>
            <a:r>
              <a:rPr lang="en-US" sz="1800" i="1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IF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	</a:t>
            </a:r>
            <a:r>
              <a:rPr lang="en-US" sz="2000">
                <a:solidFill>
                  <a:srgbClr val="B69CAC"/>
                </a:solidFill>
                <a:latin typeface="Verdana" charset="0"/>
              </a:rPr>
              <a:t>IF</a:t>
            </a:r>
            <a:r>
              <a:rPr lang="en-US" sz="2000" baseline="-25000">
                <a:solidFill>
                  <a:srgbClr val="B69CAC"/>
                </a:solidFill>
                <a:latin typeface="Verdana" charset="0"/>
              </a:rPr>
              <a:t>4</a:t>
            </a:r>
            <a:r>
              <a:rPr lang="en-US" sz="2000">
                <a:solidFill>
                  <a:srgbClr val="B69CAC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ID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	EX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	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MA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	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WB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</a:t>
            </a:r>
          </a:p>
          <a:p>
            <a:pPr defTabSz="571500">
              <a:spcBef>
                <a:spcPct val="0"/>
              </a:spcBef>
            </a:pPr>
            <a:endParaRPr lang="en-US" sz="1800" baseline="-25000">
              <a:solidFill>
                <a:schemeClr val="folHlink"/>
              </a:solidFill>
              <a:latin typeface="Verdana" charset="0"/>
            </a:endParaRPr>
          </a:p>
        </p:txBody>
      </p:sp>
      <p:sp>
        <p:nvSpPr>
          <p:cNvPr id="1309703" name="Rectangle 7"/>
          <p:cNvSpPr>
            <a:spLocks noChangeArrowheads="1"/>
          </p:cNvSpPr>
          <p:nvPr/>
        </p:nvSpPr>
        <p:spPr bwMode="auto">
          <a:xfrm>
            <a:off x="1712913" y="3795713"/>
            <a:ext cx="6661150" cy="207168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marL="571500" lvl="1" defTabSz="571500">
              <a:spcBef>
                <a:spcPct val="0"/>
              </a:spcBef>
            </a:pPr>
            <a:r>
              <a:rPr lang="en-US" sz="1800" i="1">
                <a:solidFill>
                  <a:schemeClr val="tx1"/>
                </a:solidFill>
                <a:latin typeface="Verdana" charset="0"/>
              </a:rPr>
              <a:t>time</a:t>
            </a:r>
          </a:p>
          <a:p>
            <a:pPr marL="571500" lvl="1"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t0	t1	t2	t3	t4	t5	t6	t7	. . . .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IF	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2000">
                <a:solidFill>
                  <a:srgbClr val="FF0000"/>
                </a:solidFill>
              </a:rPr>
              <a:t>nop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2000">
                <a:solidFill>
                  <a:srgbClr val="FF0000"/>
                </a:solidFill>
              </a:rPr>
              <a:t>nop	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2000">
                <a:solidFill>
                  <a:srgbClr val="FF0000"/>
                </a:solidFill>
              </a:rPr>
              <a:t>nop	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	</a:t>
            </a: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ID		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2000">
                <a:solidFill>
                  <a:srgbClr val="FF0000"/>
                </a:solidFill>
              </a:rPr>
              <a:t>nop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2000">
                <a:solidFill>
                  <a:srgbClr val="FF0000"/>
                </a:solidFill>
              </a:rPr>
              <a:t>nop	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	</a:t>
            </a:r>
            <a:r>
              <a:rPr lang="en-US" sz="2000">
                <a:solidFill>
                  <a:srgbClr val="FF0000"/>
                </a:solidFill>
              </a:rPr>
              <a:t>nop	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</a:t>
            </a:r>
            <a:endParaRPr lang="en-US" sz="1800">
              <a:solidFill>
                <a:schemeClr val="folHlink"/>
              </a:solidFill>
              <a:latin typeface="Verdana" charset="0"/>
            </a:endParaRP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EX		       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	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I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4</a:t>
            </a:r>
            <a:endParaRPr lang="en-US" sz="1800" baseline="-25000">
              <a:solidFill>
                <a:schemeClr val="folHlink"/>
              </a:solidFill>
              <a:latin typeface="Verdana" charset="0"/>
            </a:endParaRP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MA      			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	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</a:t>
            </a:r>
            <a:endParaRPr lang="en-US" sz="1800" baseline="-25000">
              <a:solidFill>
                <a:schemeClr val="folHlink"/>
              </a:solidFill>
              <a:latin typeface="Verdana" charset="0"/>
            </a:endParaRPr>
          </a:p>
          <a:p>
            <a:pPr defTabSz="571500"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WB     				</a:t>
            </a:r>
            <a:r>
              <a:rPr lang="en-US" sz="1800">
                <a:solidFill>
                  <a:schemeClr val="accent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accent1"/>
                </a:solidFill>
                <a:latin typeface="Verdana" charset="0"/>
              </a:rPr>
              <a:t>1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	</a:t>
            </a:r>
            <a:r>
              <a:rPr lang="en-US" sz="1800">
                <a:solidFill>
                  <a:srgbClr val="56127A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56127A"/>
                </a:solidFill>
                <a:latin typeface="Verdana" charset="0"/>
              </a:rPr>
              <a:t>2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	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chemeClr val="tx1"/>
                </a:solidFill>
                <a:latin typeface="Verdana" charset="0"/>
              </a:rPr>
              <a:t>3	</a:t>
            </a:r>
            <a:r>
              <a:rPr lang="en-US" sz="1800">
                <a:solidFill>
                  <a:srgbClr val="FF0000"/>
                </a:solidFill>
                <a:latin typeface="Verdana" charset="0"/>
              </a:rPr>
              <a:t>nop</a:t>
            </a:r>
            <a:r>
              <a:rPr lang="en-US" sz="1800">
                <a:solidFill>
                  <a:schemeClr val="tx1"/>
                </a:solidFill>
                <a:latin typeface="Verdana" charset="0"/>
              </a:rPr>
              <a:t>	</a:t>
            </a:r>
            <a:r>
              <a:rPr lang="en-US" sz="1800">
                <a:solidFill>
                  <a:srgbClr val="B69CAC"/>
                </a:solidFill>
                <a:latin typeface="Verdana" charset="0"/>
              </a:rPr>
              <a:t>I</a:t>
            </a:r>
            <a:r>
              <a:rPr lang="en-US" sz="1800" baseline="-25000">
                <a:solidFill>
                  <a:srgbClr val="B69CAC"/>
                </a:solidFill>
                <a:latin typeface="Verdana" charset="0"/>
              </a:rPr>
              <a:t>4</a:t>
            </a:r>
          </a:p>
        </p:txBody>
      </p:sp>
      <p:sp>
        <p:nvSpPr>
          <p:cNvPr id="1309704" name="Rectangle 8"/>
          <p:cNvSpPr>
            <a:spLocks noGrp="1" noChangeArrowheads="1"/>
          </p:cNvSpPr>
          <p:nvPr>
            <p:ph type="title"/>
          </p:nvPr>
        </p:nvSpPr>
        <p:spPr>
          <a:xfrm>
            <a:off x="279400" y="228600"/>
            <a:ext cx="8521700" cy="787400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PC Calculation Bubbles</a:t>
            </a:r>
            <a:br>
              <a:rPr lang="en-US"/>
            </a:br>
            <a:r>
              <a:rPr lang="en-US" sz="2000" i="1"/>
              <a:t>(assuming no branch delay slots for now)</a:t>
            </a:r>
            <a:endParaRPr lang="en-US"/>
          </a:p>
        </p:txBody>
      </p:sp>
      <p:sp>
        <p:nvSpPr>
          <p:cNvPr id="1309705" name="Rectangle 9"/>
          <p:cNvSpPr>
            <a:spLocks noChangeArrowheads="1"/>
          </p:cNvSpPr>
          <p:nvPr/>
        </p:nvSpPr>
        <p:spPr bwMode="auto">
          <a:xfrm>
            <a:off x="87313" y="4778375"/>
            <a:ext cx="1311275" cy="638175"/>
          </a:xfrm>
          <a:prstGeom prst="rect">
            <a:avLst/>
          </a:prstGeom>
          <a:noFill/>
          <a:ln w="1270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1800" i="1">
                <a:solidFill>
                  <a:schemeClr val="tx1"/>
                </a:solidFill>
                <a:latin typeface="Verdana" charset="0"/>
              </a:rPr>
              <a:t>Resource </a:t>
            </a:r>
          </a:p>
          <a:p>
            <a:pPr>
              <a:spcBef>
                <a:spcPct val="0"/>
              </a:spcBef>
            </a:pPr>
            <a:r>
              <a:rPr lang="en-US" sz="1800" i="1">
                <a:solidFill>
                  <a:schemeClr val="tx1"/>
                </a:solidFill>
                <a:latin typeface="Verdana" charset="0"/>
              </a:rPr>
              <a:t>Usage</a:t>
            </a:r>
          </a:p>
        </p:txBody>
      </p:sp>
      <p:sp>
        <p:nvSpPr>
          <p:cNvPr id="1309706" name="Rectangle 10"/>
          <p:cNvSpPr>
            <a:spLocks noChangeArrowheads="1"/>
          </p:cNvSpPr>
          <p:nvPr/>
        </p:nvSpPr>
        <p:spPr bwMode="auto">
          <a:xfrm>
            <a:off x="5283200" y="6027738"/>
            <a:ext cx="31400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1" hangingPunct="1">
              <a:spcBef>
                <a:spcPct val="0"/>
              </a:spcBef>
            </a:pPr>
            <a:r>
              <a:rPr lang="en-US" sz="1800" i="1">
                <a:solidFill>
                  <a:srgbClr val="FF0000"/>
                </a:solidFill>
                <a:latin typeface="Verdana" charset="0"/>
              </a:rPr>
              <a:t>nop</a:t>
            </a:r>
            <a:r>
              <a:rPr lang="en-US" sz="1800" i="1">
                <a:solidFill>
                  <a:schemeClr val="tx1"/>
                </a:solidFill>
                <a:latin typeface="Verdana" charset="0"/>
              </a:rPr>
              <a:t>  </a:t>
            </a:r>
            <a:r>
              <a:rPr lang="en-US" sz="1800" i="1">
                <a:solidFill>
                  <a:schemeClr val="tx1"/>
                </a:solidFill>
                <a:latin typeface="Symbol" charset="2"/>
              </a:rPr>
              <a:t></a:t>
            </a:r>
            <a:r>
              <a:rPr lang="en-US" sz="1800" i="1">
                <a:solidFill>
                  <a:schemeClr val="tx1"/>
                </a:solidFill>
                <a:latin typeface="Verdana" charset="0"/>
              </a:rPr>
              <a:t>     </a:t>
            </a:r>
            <a:r>
              <a:rPr lang="en-US" sz="1800" i="1">
                <a:solidFill>
                  <a:srgbClr val="FF0000"/>
                </a:solidFill>
                <a:latin typeface="Verdana" charset="0"/>
              </a:rPr>
              <a:t>pipeline bubble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970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970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97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97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97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97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97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97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97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97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97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97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97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09702" grpId="0" build="p" autoUpdateAnimBg="0"/>
      <p:bldP spid="1309703" grpId="0" build="p" autoUpdateAnimBg="0"/>
      <p:bldP spid="1309705" grpId="0" autoUpdateAnimBg="0"/>
      <p:bldP spid="1309706" grpId="0" autoUpdateAnimBg="0"/>
    </p:bld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4579</TotalTime>
  <Pages>12</Pages>
  <Words>2040</Words>
  <Application>Microsoft Macintosh PowerPoint</Application>
  <PresentationFormat>Letter Paper (8.5x11 in)</PresentationFormat>
  <Paragraphs>560</Paragraphs>
  <Slides>20</Slides>
  <Notes>20</Notes>
  <HiddenSlides>0</HiddenSlides>
  <MMClips>0</MMClips>
  <ScaleCrop>false</ScaleCrop>
  <HeadingPairs>
    <vt:vector size="4" baseType="variant">
      <vt:variant>
        <vt:lpstr>Design Template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2" baseType="lpstr">
      <vt:lpstr>CS252-template</vt:lpstr>
      <vt:lpstr>Office Theme</vt:lpstr>
      <vt:lpstr>CSE 490/590 Computer Architecture  Pipelining III </vt:lpstr>
      <vt:lpstr>Last Time…</vt:lpstr>
      <vt:lpstr>Resolving Data Hazards (2)</vt:lpstr>
      <vt:lpstr>Bypassing</vt:lpstr>
      <vt:lpstr>Adding a Bypass</vt:lpstr>
      <vt:lpstr>Fully Bypassed Datapath</vt:lpstr>
      <vt:lpstr>Resolving Data Hazards (3)</vt:lpstr>
      <vt:lpstr>Control Hazards</vt:lpstr>
      <vt:lpstr>PC Calculation Bubbles (assuming no branch delay slots for now)</vt:lpstr>
      <vt:lpstr>Harvard-Style Datapath for MIPS</vt:lpstr>
      <vt:lpstr>Speculate next address is PC+4</vt:lpstr>
      <vt:lpstr>Pipelining Jumps</vt:lpstr>
      <vt:lpstr>Jump Pipeline Diagrams</vt:lpstr>
      <vt:lpstr>Harvard-Style Datapath for MIPS</vt:lpstr>
      <vt:lpstr>Pipelining Conditional Branches</vt:lpstr>
      <vt:lpstr>Pipelining Conditional Branches</vt:lpstr>
      <vt:lpstr>Pipelining Conditional Branches</vt:lpstr>
      <vt:lpstr>Branch Pipeline Diagrams (resolved in execute stage)</vt:lpstr>
      <vt:lpstr>CSE 490/590 Administrivia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323</cp:revision>
  <cp:lastPrinted>2010-01-19T21:50:09Z</cp:lastPrinted>
  <dcterms:created xsi:type="dcterms:W3CDTF">2011-01-31T21:33:24Z</dcterms:created>
  <dcterms:modified xsi:type="dcterms:W3CDTF">2011-01-31T21:35:35Z</dcterms:modified>
  <cp:category/>
</cp:coreProperties>
</file>